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78" r:id="rId2"/>
    <p:sldId id="256" r:id="rId3"/>
    <p:sldId id="257" r:id="rId4"/>
    <p:sldId id="258" r:id="rId5"/>
    <p:sldId id="259" r:id="rId6"/>
    <p:sldId id="260" r:id="rId7"/>
    <p:sldId id="261" r:id="rId8"/>
    <p:sldId id="262" r:id="rId9"/>
    <p:sldId id="263" r:id="rId10"/>
    <p:sldId id="283" r:id="rId11"/>
    <p:sldId id="264" r:id="rId12"/>
    <p:sldId id="265" r:id="rId13"/>
    <p:sldId id="284" r:id="rId14"/>
    <p:sldId id="285" r:id="rId15"/>
    <p:sldId id="286" r:id="rId16"/>
    <p:sldId id="266" r:id="rId17"/>
    <p:sldId id="287" r:id="rId18"/>
    <p:sldId id="267" r:id="rId19"/>
    <p:sldId id="268" r:id="rId20"/>
    <p:sldId id="269" r:id="rId21"/>
    <p:sldId id="270" r:id="rId22"/>
    <p:sldId id="279" r:id="rId23"/>
    <p:sldId id="271" r:id="rId24"/>
    <p:sldId id="272" r:id="rId25"/>
    <p:sldId id="280" r:id="rId26"/>
    <p:sldId id="273" r:id="rId27"/>
    <p:sldId id="281" r:id="rId28"/>
    <p:sldId id="274" r:id="rId29"/>
    <p:sldId id="282" r:id="rId30"/>
    <p:sldId id="275" r:id="rId31"/>
    <p:sldId id="276" r:id="rId32"/>
    <p:sldId id="27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ser Yıldırım" userId="cd9cacc86830e839" providerId="LiveId" clId="{7EC5D83C-38B8-4B08-8215-B8C160E9B1BA}"/>
    <pc:docChg chg="undo redo custSel addSld delSld modSld sldOrd">
      <pc:chgData name="Kevser Yıldırım" userId="cd9cacc86830e839" providerId="LiveId" clId="{7EC5D83C-38B8-4B08-8215-B8C160E9B1BA}" dt="2025-03-18T08:57:28.746" v="1388" actId="27636"/>
      <pc:docMkLst>
        <pc:docMk/>
      </pc:docMkLst>
      <pc:sldChg chg="addSp delSp modSp new mod">
        <pc:chgData name="Kevser Yıldırım" userId="cd9cacc86830e839" providerId="LiveId" clId="{7EC5D83C-38B8-4B08-8215-B8C160E9B1BA}" dt="2025-03-17T23:24:15.500" v="1091" actId="255"/>
        <pc:sldMkLst>
          <pc:docMk/>
          <pc:sldMk cId="844568648" sldId="256"/>
        </pc:sldMkLst>
        <pc:spChg chg="mod">
          <ac:chgData name="Kevser Yıldırım" userId="cd9cacc86830e839" providerId="LiveId" clId="{7EC5D83C-38B8-4B08-8215-B8C160E9B1BA}" dt="2025-03-17T22:14:53.184" v="792" actId="2711"/>
          <ac:spMkLst>
            <pc:docMk/>
            <pc:sldMk cId="844568648" sldId="256"/>
            <ac:spMk id="2" creationId="{B6C82A3C-D921-8A0E-DAE5-A6F8A25CB319}"/>
          </ac:spMkLst>
        </pc:spChg>
        <pc:spChg chg="mod">
          <ac:chgData name="Kevser Yıldırım" userId="cd9cacc86830e839" providerId="LiveId" clId="{7EC5D83C-38B8-4B08-8215-B8C160E9B1BA}" dt="2025-03-17T23:24:15.500" v="1091" actId="255"/>
          <ac:spMkLst>
            <pc:docMk/>
            <pc:sldMk cId="844568648" sldId="256"/>
            <ac:spMk id="3" creationId="{40D86662-7253-4A6D-813C-0AE854472AEA}"/>
          </ac:spMkLst>
        </pc:spChg>
        <pc:picChg chg="add del mod">
          <ac:chgData name="Kevser Yıldırım" userId="cd9cacc86830e839" providerId="LiveId" clId="{7EC5D83C-38B8-4B08-8215-B8C160E9B1BA}" dt="2025-03-17T21:48:40.837" v="330" actId="21"/>
          <ac:picMkLst>
            <pc:docMk/>
            <pc:sldMk cId="844568648" sldId="256"/>
            <ac:picMk id="5" creationId="{8FDD6D92-EEB7-B69F-359F-2D5DA5E253D7}"/>
          </ac:picMkLst>
        </pc:picChg>
      </pc:sldChg>
      <pc:sldChg chg="modSp new mod">
        <pc:chgData name="Kevser Yıldırım" userId="cd9cacc86830e839" providerId="LiveId" clId="{7EC5D83C-38B8-4B08-8215-B8C160E9B1BA}" dt="2025-03-18T00:00:41.085" v="1323" actId="20577"/>
        <pc:sldMkLst>
          <pc:docMk/>
          <pc:sldMk cId="3851919458" sldId="257"/>
        </pc:sldMkLst>
        <pc:spChg chg="mod">
          <ac:chgData name="Kevser Yıldırım" userId="cd9cacc86830e839" providerId="LiveId" clId="{7EC5D83C-38B8-4B08-8215-B8C160E9B1BA}" dt="2025-03-17T22:15:12.447" v="794" actId="2711"/>
          <ac:spMkLst>
            <pc:docMk/>
            <pc:sldMk cId="3851919458" sldId="257"/>
            <ac:spMk id="2" creationId="{D1991C26-49E6-6C30-CA0A-0AA1971BA035}"/>
          </ac:spMkLst>
        </pc:spChg>
        <pc:spChg chg="mod">
          <ac:chgData name="Kevser Yıldırım" userId="cd9cacc86830e839" providerId="LiveId" clId="{7EC5D83C-38B8-4B08-8215-B8C160E9B1BA}" dt="2025-03-18T00:00:41.085" v="1323" actId="20577"/>
          <ac:spMkLst>
            <pc:docMk/>
            <pc:sldMk cId="3851919458" sldId="257"/>
            <ac:spMk id="3" creationId="{803DA75D-63C0-3D5D-8CCD-DDBAB9E8F207}"/>
          </ac:spMkLst>
        </pc:spChg>
      </pc:sldChg>
      <pc:sldChg chg="modSp new mod">
        <pc:chgData name="Kevser Yıldırım" userId="cd9cacc86830e839" providerId="LiveId" clId="{7EC5D83C-38B8-4B08-8215-B8C160E9B1BA}" dt="2025-03-18T08:39:20.329" v="1382" actId="20577"/>
        <pc:sldMkLst>
          <pc:docMk/>
          <pc:sldMk cId="2385292660" sldId="258"/>
        </pc:sldMkLst>
        <pc:spChg chg="mod">
          <ac:chgData name="Kevser Yıldırım" userId="cd9cacc86830e839" providerId="LiveId" clId="{7EC5D83C-38B8-4B08-8215-B8C160E9B1BA}" dt="2025-03-17T22:15:38.649" v="795" actId="2711"/>
          <ac:spMkLst>
            <pc:docMk/>
            <pc:sldMk cId="2385292660" sldId="258"/>
            <ac:spMk id="2" creationId="{0EBB346D-EE62-3B99-CE56-5F45720524D3}"/>
          </ac:spMkLst>
        </pc:spChg>
        <pc:spChg chg="mod">
          <ac:chgData name="Kevser Yıldırım" userId="cd9cacc86830e839" providerId="LiveId" clId="{7EC5D83C-38B8-4B08-8215-B8C160E9B1BA}" dt="2025-03-18T08:39:20.329" v="1382" actId="20577"/>
          <ac:spMkLst>
            <pc:docMk/>
            <pc:sldMk cId="2385292660" sldId="258"/>
            <ac:spMk id="3" creationId="{52ADF7F5-E834-42EC-02D4-EAC971C4BEAD}"/>
          </ac:spMkLst>
        </pc:spChg>
      </pc:sldChg>
      <pc:sldChg chg="modSp new mod">
        <pc:chgData name="Kevser Yıldırım" userId="cd9cacc86830e839" providerId="LiveId" clId="{7EC5D83C-38B8-4B08-8215-B8C160E9B1BA}" dt="2025-03-18T08:20:48.216" v="1340" actId="20577"/>
        <pc:sldMkLst>
          <pc:docMk/>
          <pc:sldMk cId="111038390" sldId="259"/>
        </pc:sldMkLst>
        <pc:spChg chg="mod">
          <ac:chgData name="Kevser Yıldırım" userId="cd9cacc86830e839" providerId="LiveId" clId="{7EC5D83C-38B8-4B08-8215-B8C160E9B1BA}" dt="2025-03-17T22:15:49.524" v="796" actId="2711"/>
          <ac:spMkLst>
            <pc:docMk/>
            <pc:sldMk cId="111038390" sldId="259"/>
            <ac:spMk id="2" creationId="{F47B2711-8D62-4510-8848-E49C32422E79}"/>
          </ac:spMkLst>
        </pc:spChg>
        <pc:spChg chg="mod">
          <ac:chgData name="Kevser Yıldırım" userId="cd9cacc86830e839" providerId="LiveId" clId="{7EC5D83C-38B8-4B08-8215-B8C160E9B1BA}" dt="2025-03-18T08:20:48.216" v="1340" actId="20577"/>
          <ac:spMkLst>
            <pc:docMk/>
            <pc:sldMk cId="111038390" sldId="259"/>
            <ac:spMk id="3" creationId="{FA82D7A6-27D9-13E4-EFF4-D02F53334F82}"/>
          </ac:spMkLst>
        </pc:spChg>
      </pc:sldChg>
      <pc:sldChg chg="modSp new mod">
        <pc:chgData name="Kevser Yıldırım" userId="cd9cacc86830e839" providerId="LiveId" clId="{7EC5D83C-38B8-4B08-8215-B8C160E9B1BA}" dt="2025-03-18T08:41:26.253" v="1383" actId="20577"/>
        <pc:sldMkLst>
          <pc:docMk/>
          <pc:sldMk cId="560196883" sldId="260"/>
        </pc:sldMkLst>
        <pc:spChg chg="mod">
          <ac:chgData name="Kevser Yıldırım" userId="cd9cacc86830e839" providerId="LiveId" clId="{7EC5D83C-38B8-4B08-8215-B8C160E9B1BA}" dt="2025-03-17T22:15:58.179" v="797" actId="2711"/>
          <ac:spMkLst>
            <pc:docMk/>
            <pc:sldMk cId="560196883" sldId="260"/>
            <ac:spMk id="2" creationId="{466439F2-6000-793E-3F80-F569204498A6}"/>
          </ac:spMkLst>
        </pc:spChg>
        <pc:spChg chg="mod">
          <ac:chgData name="Kevser Yıldırım" userId="cd9cacc86830e839" providerId="LiveId" clId="{7EC5D83C-38B8-4B08-8215-B8C160E9B1BA}" dt="2025-03-18T08:41:26.253" v="1383" actId="20577"/>
          <ac:spMkLst>
            <pc:docMk/>
            <pc:sldMk cId="560196883" sldId="260"/>
            <ac:spMk id="3" creationId="{E0CD05DD-5929-5B67-3963-C0FC520E63CB}"/>
          </ac:spMkLst>
        </pc:spChg>
      </pc:sldChg>
      <pc:sldChg chg="modSp new mod">
        <pc:chgData name="Kevser Yıldırım" userId="cd9cacc86830e839" providerId="LiveId" clId="{7EC5D83C-38B8-4B08-8215-B8C160E9B1BA}" dt="2025-03-17T22:16:33.287" v="805" actId="27636"/>
        <pc:sldMkLst>
          <pc:docMk/>
          <pc:sldMk cId="1662326733" sldId="261"/>
        </pc:sldMkLst>
        <pc:spChg chg="mod">
          <ac:chgData name="Kevser Yıldırım" userId="cd9cacc86830e839" providerId="LiveId" clId="{7EC5D83C-38B8-4B08-8215-B8C160E9B1BA}" dt="2025-03-17T22:16:06.973" v="798" actId="2711"/>
          <ac:spMkLst>
            <pc:docMk/>
            <pc:sldMk cId="1662326733" sldId="261"/>
            <ac:spMk id="2" creationId="{88939E09-C216-9644-FE32-7457F84E9808}"/>
          </ac:spMkLst>
        </pc:spChg>
        <pc:spChg chg="mod">
          <ac:chgData name="Kevser Yıldırım" userId="cd9cacc86830e839" providerId="LiveId" clId="{7EC5D83C-38B8-4B08-8215-B8C160E9B1BA}" dt="2025-03-17T22:16:33.287" v="805" actId="27636"/>
          <ac:spMkLst>
            <pc:docMk/>
            <pc:sldMk cId="1662326733" sldId="261"/>
            <ac:spMk id="3" creationId="{10A80D89-ED52-2C96-B4E2-556815D37527}"/>
          </ac:spMkLst>
        </pc:spChg>
      </pc:sldChg>
      <pc:sldChg chg="modSp new mod">
        <pc:chgData name="Kevser Yıldırım" userId="cd9cacc86830e839" providerId="LiveId" clId="{7EC5D83C-38B8-4B08-8215-B8C160E9B1BA}" dt="2025-03-17T22:56:37.611" v="1043" actId="255"/>
        <pc:sldMkLst>
          <pc:docMk/>
          <pc:sldMk cId="227857503" sldId="262"/>
        </pc:sldMkLst>
        <pc:spChg chg="mod">
          <ac:chgData name="Kevser Yıldırım" userId="cd9cacc86830e839" providerId="LiveId" clId="{7EC5D83C-38B8-4B08-8215-B8C160E9B1BA}" dt="2025-03-17T22:17:02.073" v="806" actId="2711"/>
          <ac:spMkLst>
            <pc:docMk/>
            <pc:sldMk cId="227857503" sldId="262"/>
            <ac:spMk id="2" creationId="{DF2F54DE-63C6-C384-66F9-9EACDADEC252}"/>
          </ac:spMkLst>
        </pc:spChg>
        <pc:spChg chg="mod">
          <ac:chgData name="Kevser Yıldırım" userId="cd9cacc86830e839" providerId="LiveId" clId="{7EC5D83C-38B8-4B08-8215-B8C160E9B1BA}" dt="2025-03-17T22:56:37.611" v="1043" actId="255"/>
          <ac:spMkLst>
            <pc:docMk/>
            <pc:sldMk cId="227857503" sldId="262"/>
            <ac:spMk id="3" creationId="{AB52E687-87A9-64F3-3D22-E966D7C4B10A}"/>
          </ac:spMkLst>
        </pc:spChg>
      </pc:sldChg>
      <pc:sldChg chg="modSp new mod">
        <pc:chgData name="Kevser Yıldırım" userId="cd9cacc86830e839" providerId="LiveId" clId="{7EC5D83C-38B8-4B08-8215-B8C160E9B1BA}" dt="2025-03-17T22:17:21.578" v="811" actId="2711"/>
        <pc:sldMkLst>
          <pc:docMk/>
          <pc:sldMk cId="1120253243" sldId="263"/>
        </pc:sldMkLst>
        <pc:spChg chg="mod">
          <ac:chgData name="Kevser Yıldırım" userId="cd9cacc86830e839" providerId="LiveId" clId="{7EC5D83C-38B8-4B08-8215-B8C160E9B1BA}" dt="2025-03-17T22:17:21.578" v="811" actId="2711"/>
          <ac:spMkLst>
            <pc:docMk/>
            <pc:sldMk cId="1120253243" sldId="263"/>
            <ac:spMk id="2" creationId="{278192A7-D8E3-6A16-2D2D-B2C94B451171}"/>
          </ac:spMkLst>
        </pc:spChg>
        <pc:spChg chg="mod">
          <ac:chgData name="Kevser Yıldırım" userId="cd9cacc86830e839" providerId="LiveId" clId="{7EC5D83C-38B8-4B08-8215-B8C160E9B1BA}" dt="2025-03-17T22:08:22.582" v="674" actId="20577"/>
          <ac:spMkLst>
            <pc:docMk/>
            <pc:sldMk cId="1120253243" sldId="263"/>
            <ac:spMk id="3" creationId="{A3153A50-7C47-5427-28CA-82ADF4D21D7B}"/>
          </ac:spMkLst>
        </pc:spChg>
      </pc:sldChg>
      <pc:sldChg chg="modSp new mod">
        <pc:chgData name="Kevser Yıldırım" userId="cd9cacc86830e839" providerId="LiveId" clId="{7EC5D83C-38B8-4B08-8215-B8C160E9B1BA}" dt="2025-03-18T00:01:25.264" v="1331" actId="27636"/>
        <pc:sldMkLst>
          <pc:docMk/>
          <pc:sldMk cId="3040487564" sldId="264"/>
        </pc:sldMkLst>
        <pc:spChg chg="mod">
          <ac:chgData name="Kevser Yıldırım" userId="cd9cacc86830e839" providerId="LiveId" clId="{7EC5D83C-38B8-4B08-8215-B8C160E9B1BA}" dt="2025-03-17T22:17:29.112" v="812" actId="2711"/>
          <ac:spMkLst>
            <pc:docMk/>
            <pc:sldMk cId="3040487564" sldId="264"/>
            <ac:spMk id="2" creationId="{AE0D6558-3BE0-3202-B540-24FA10B3915E}"/>
          </ac:spMkLst>
        </pc:spChg>
        <pc:spChg chg="mod">
          <ac:chgData name="Kevser Yıldırım" userId="cd9cacc86830e839" providerId="LiveId" clId="{7EC5D83C-38B8-4B08-8215-B8C160E9B1BA}" dt="2025-03-18T00:01:25.264" v="1331" actId="27636"/>
          <ac:spMkLst>
            <pc:docMk/>
            <pc:sldMk cId="3040487564" sldId="264"/>
            <ac:spMk id="3" creationId="{EF410A42-832B-34AE-D541-983814F59839}"/>
          </ac:spMkLst>
        </pc:spChg>
      </pc:sldChg>
      <pc:sldChg chg="addSp delSp modSp new mod">
        <pc:chgData name="Kevser Yıldırım" userId="cd9cacc86830e839" providerId="LiveId" clId="{7EC5D83C-38B8-4B08-8215-B8C160E9B1BA}" dt="2025-03-18T08:25:05.963" v="1358" actId="20577"/>
        <pc:sldMkLst>
          <pc:docMk/>
          <pc:sldMk cId="1220944557" sldId="265"/>
        </pc:sldMkLst>
        <pc:spChg chg="mod">
          <ac:chgData name="Kevser Yıldırım" userId="cd9cacc86830e839" providerId="LiveId" clId="{7EC5D83C-38B8-4B08-8215-B8C160E9B1BA}" dt="2025-03-17T23:49:28.129" v="1229" actId="255"/>
          <ac:spMkLst>
            <pc:docMk/>
            <pc:sldMk cId="1220944557" sldId="265"/>
            <ac:spMk id="2" creationId="{20B97F37-9ECA-F259-E89C-0F1B348BA102}"/>
          </ac:spMkLst>
        </pc:spChg>
        <pc:spChg chg="mod">
          <ac:chgData name="Kevser Yıldırım" userId="cd9cacc86830e839" providerId="LiveId" clId="{7EC5D83C-38B8-4B08-8215-B8C160E9B1BA}" dt="2025-03-18T08:25:05.963" v="1358" actId="20577"/>
          <ac:spMkLst>
            <pc:docMk/>
            <pc:sldMk cId="1220944557" sldId="265"/>
            <ac:spMk id="3" creationId="{C320C1F9-57AF-61C0-B8BF-1D367F553ABF}"/>
          </ac:spMkLst>
        </pc:spChg>
        <pc:picChg chg="add del mod">
          <ac:chgData name="Kevser Yıldırım" userId="cd9cacc86830e839" providerId="LiveId" clId="{7EC5D83C-38B8-4B08-8215-B8C160E9B1BA}" dt="2025-03-17T23:43:18.984" v="1181" actId="21"/>
          <ac:picMkLst>
            <pc:docMk/>
            <pc:sldMk cId="1220944557" sldId="265"/>
            <ac:picMk id="5" creationId="{37853B07-3194-7890-A26C-9CB43C1F3732}"/>
          </ac:picMkLst>
        </pc:picChg>
        <pc:picChg chg="add del mod">
          <ac:chgData name="Kevser Yıldırım" userId="cd9cacc86830e839" providerId="LiveId" clId="{7EC5D83C-38B8-4B08-8215-B8C160E9B1BA}" dt="2025-03-17T23:43:18.984" v="1181" actId="21"/>
          <ac:picMkLst>
            <pc:docMk/>
            <pc:sldMk cId="1220944557" sldId="265"/>
            <ac:picMk id="7" creationId="{9259A359-51D7-CA4B-9CA6-EF564C96155D}"/>
          </ac:picMkLst>
        </pc:picChg>
        <pc:picChg chg="add del mod">
          <ac:chgData name="Kevser Yıldırım" userId="cd9cacc86830e839" providerId="LiveId" clId="{7EC5D83C-38B8-4B08-8215-B8C160E9B1BA}" dt="2025-03-17T23:43:18.984" v="1181" actId="21"/>
          <ac:picMkLst>
            <pc:docMk/>
            <pc:sldMk cId="1220944557" sldId="265"/>
            <ac:picMk id="9" creationId="{B555714C-7C9B-7CF1-47F7-5C62B66770DB}"/>
          </ac:picMkLst>
        </pc:picChg>
        <pc:picChg chg="add del mod">
          <ac:chgData name="Kevser Yıldırım" userId="cd9cacc86830e839" providerId="LiveId" clId="{7EC5D83C-38B8-4B08-8215-B8C160E9B1BA}" dt="2025-03-17T23:43:18.984" v="1181" actId="21"/>
          <ac:picMkLst>
            <pc:docMk/>
            <pc:sldMk cId="1220944557" sldId="265"/>
            <ac:picMk id="11" creationId="{49E9B2E5-ED0D-2F0B-03EC-E74483484D80}"/>
          </ac:picMkLst>
        </pc:picChg>
        <pc:picChg chg="add del mod">
          <ac:chgData name="Kevser Yıldırım" userId="cd9cacc86830e839" providerId="LiveId" clId="{7EC5D83C-38B8-4B08-8215-B8C160E9B1BA}" dt="2025-03-17T23:43:18.984" v="1181" actId="21"/>
          <ac:picMkLst>
            <pc:docMk/>
            <pc:sldMk cId="1220944557" sldId="265"/>
            <ac:picMk id="13" creationId="{B612FEF8-D572-596D-34AC-99BA56FB8D7D}"/>
          </ac:picMkLst>
        </pc:picChg>
        <pc:picChg chg="add mod">
          <ac:chgData name="Kevser Yıldırım" userId="cd9cacc86830e839" providerId="LiveId" clId="{7EC5D83C-38B8-4B08-8215-B8C160E9B1BA}" dt="2025-03-18T08:22:24.348" v="1352" actId="1076"/>
          <ac:picMkLst>
            <pc:docMk/>
            <pc:sldMk cId="1220944557" sldId="265"/>
            <ac:picMk id="15" creationId="{C7394607-4201-3624-59FF-EC9D553B304A}"/>
          </ac:picMkLst>
        </pc:picChg>
        <pc:picChg chg="add del mod">
          <ac:chgData name="Kevser Yıldırım" userId="cd9cacc86830e839" providerId="LiveId" clId="{7EC5D83C-38B8-4B08-8215-B8C160E9B1BA}" dt="2025-03-18T08:21:40.722" v="1344" actId="21"/>
          <ac:picMkLst>
            <pc:docMk/>
            <pc:sldMk cId="1220944557" sldId="265"/>
            <ac:picMk id="16" creationId="{0F0A491E-7DCB-3497-BBE8-E3C00AAC9388}"/>
          </ac:picMkLst>
        </pc:picChg>
      </pc:sldChg>
      <pc:sldChg chg="addSp modSp new mod ord">
        <pc:chgData name="Kevser Yıldırım" userId="cd9cacc86830e839" providerId="LiveId" clId="{7EC5D83C-38B8-4B08-8215-B8C160E9B1BA}" dt="2025-03-18T08:35:52.436" v="1380"/>
        <pc:sldMkLst>
          <pc:docMk/>
          <pc:sldMk cId="1571786758" sldId="266"/>
        </pc:sldMkLst>
        <pc:spChg chg="mod">
          <ac:chgData name="Kevser Yıldırım" userId="cd9cacc86830e839" providerId="LiveId" clId="{7EC5D83C-38B8-4B08-8215-B8C160E9B1BA}" dt="2025-03-17T22:57:03.747" v="1044" actId="113"/>
          <ac:spMkLst>
            <pc:docMk/>
            <pc:sldMk cId="1571786758" sldId="266"/>
            <ac:spMk id="2" creationId="{1B693FB9-AC0A-DE5C-9C8D-416051E473B2}"/>
          </ac:spMkLst>
        </pc:spChg>
        <pc:spChg chg="mod">
          <ac:chgData name="Kevser Yıldırım" userId="cd9cacc86830e839" providerId="LiveId" clId="{7EC5D83C-38B8-4B08-8215-B8C160E9B1BA}" dt="2025-03-18T08:35:17.769" v="1376" actId="20577"/>
          <ac:spMkLst>
            <pc:docMk/>
            <pc:sldMk cId="1571786758" sldId="266"/>
            <ac:spMk id="3" creationId="{4E62B8DB-975D-963F-6644-CCF8CA0BB7BE}"/>
          </ac:spMkLst>
        </pc:spChg>
        <pc:picChg chg="add mod">
          <ac:chgData name="Kevser Yıldırım" userId="cd9cacc86830e839" providerId="LiveId" clId="{7EC5D83C-38B8-4B08-8215-B8C160E9B1BA}" dt="2025-03-17T23:26:07.143" v="1130" actId="1076"/>
          <ac:picMkLst>
            <pc:docMk/>
            <pc:sldMk cId="1571786758" sldId="266"/>
            <ac:picMk id="5" creationId="{189D9AC7-CC87-BB63-EC9A-0CB4407761C8}"/>
          </ac:picMkLst>
        </pc:picChg>
      </pc:sldChg>
      <pc:sldChg chg="modSp new mod ord">
        <pc:chgData name="Kevser Yıldırım" userId="cd9cacc86830e839" providerId="LiveId" clId="{7EC5D83C-38B8-4B08-8215-B8C160E9B1BA}" dt="2025-03-18T08:35:36.286" v="1378"/>
        <pc:sldMkLst>
          <pc:docMk/>
          <pc:sldMk cId="1297801042" sldId="267"/>
        </pc:sldMkLst>
        <pc:spChg chg="mod">
          <ac:chgData name="Kevser Yıldırım" userId="cd9cacc86830e839" providerId="LiveId" clId="{7EC5D83C-38B8-4B08-8215-B8C160E9B1BA}" dt="2025-03-17T22:57:16.603" v="1045" actId="113"/>
          <ac:spMkLst>
            <pc:docMk/>
            <pc:sldMk cId="1297801042" sldId="267"/>
            <ac:spMk id="2" creationId="{E8FA4A68-B3DB-A3D5-A5FD-FEAD54391002}"/>
          </ac:spMkLst>
        </pc:spChg>
        <pc:spChg chg="mod">
          <ac:chgData name="Kevser Yıldırım" userId="cd9cacc86830e839" providerId="LiveId" clId="{7EC5D83C-38B8-4B08-8215-B8C160E9B1BA}" dt="2025-03-17T22:12:03.867" v="761" actId="12"/>
          <ac:spMkLst>
            <pc:docMk/>
            <pc:sldMk cId="1297801042" sldId="267"/>
            <ac:spMk id="3" creationId="{CB0FDF2C-4C0F-CC16-53E1-2BF0E9DF1516}"/>
          </ac:spMkLst>
        </pc:spChg>
      </pc:sldChg>
      <pc:sldChg chg="modSp new mod">
        <pc:chgData name="Kevser Yıldırım" userId="cd9cacc86830e839" providerId="LiveId" clId="{7EC5D83C-38B8-4B08-8215-B8C160E9B1BA}" dt="2025-03-17T22:57:22.161" v="1046" actId="113"/>
        <pc:sldMkLst>
          <pc:docMk/>
          <pc:sldMk cId="3948622930" sldId="268"/>
        </pc:sldMkLst>
        <pc:spChg chg="mod">
          <ac:chgData name="Kevser Yıldırım" userId="cd9cacc86830e839" providerId="LiveId" clId="{7EC5D83C-38B8-4B08-8215-B8C160E9B1BA}" dt="2025-03-17T22:57:22.161" v="1046" actId="113"/>
          <ac:spMkLst>
            <pc:docMk/>
            <pc:sldMk cId="3948622930" sldId="268"/>
            <ac:spMk id="2" creationId="{6294EB23-1997-6D19-A97A-0CDD9BF23744}"/>
          </ac:spMkLst>
        </pc:spChg>
        <pc:spChg chg="mod">
          <ac:chgData name="Kevser Yıldırım" userId="cd9cacc86830e839" providerId="LiveId" clId="{7EC5D83C-38B8-4B08-8215-B8C160E9B1BA}" dt="2025-03-17T22:12:29.229" v="768" actId="20577"/>
          <ac:spMkLst>
            <pc:docMk/>
            <pc:sldMk cId="3948622930" sldId="268"/>
            <ac:spMk id="3" creationId="{584DB4A3-BC6E-E86C-1869-45674044F086}"/>
          </ac:spMkLst>
        </pc:spChg>
      </pc:sldChg>
      <pc:sldChg chg="modSp new mod">
        <pc:chgData name="Kevser Yıldırım" userId="cd9cacc86830e839" providerId="LiveId" clId="{7EC5D83C-38B8-4B08-8215-B8C160E9B1BA}" dt="2025-03-17T22:57:29.883" v="1047" actId="113"/>
        <pc:sldMkLst>
          <pc:docMk/>
          <pc:sldMk cId="3517863207" sldId="269"/>
        </pc:sldMkLst>
        <pc:spChg chg="mod">
          <ac:chgData name="Kevser Yıldırım" userId="cd9cacc86830e839" providerId="LiveId" clId="{7EC5D83C-38B8-4B08-8215-B8C160E9B1BA}" dt="2025-03-17T22:57:29.883" v="1047" actId="113"/>
          <ac:spMkLst>
            <pc:docMk/>
            <pc:sldMk cId="3517863207" sldId="269"/>
            <ac:spMk id="2" creationId="{41D88319-77CC-D687-25E6-9FCB38901CC3}"/>
          </ac:spMkLst>
        </pc:spChg>
        <pc:spChg chg="mod">
          <ac:chgData name="Kevser Yıldırım" userId="cd9cacc86830e839" providerId="LiveId" clId="{7EC5D83C-38B8-4B08-8215-B8C160E9B1BA}" dt="2025-03-17T22:20:39.197" v="922" actId="27636"/>
          <ac:spMkLst>
            <pc:docMk/>
            <pc:sldMk cId="3517863207" sldId="269"/>
            <ac:spMk id="3" creationId="{926B12FD-61EE-4E90-D5B4-108ADCFB8324}"/>
          </ac:spMkLst>
        </pc:spChg>
      </pc:sldChg>
      <pc:sldChg chg="modSp new mod">
        <pc:chgData name="Kevser Yıldırım" userId="cd9cacc86830e839" providerId="LiveId" clId="{7EC5D83C-38B8-4B08-8215-B8C160E9B1BA}" dt="2025-03-17T22:57:38.248" v="1048" actId="113"/>
        <pc:sldMkLst>
          <pc:docMk/>
          <pc:sldMk cId="1674941130" sldId="270"/>
        </pc:sldMkLst>
        <pc:spChg chg="mod">
          <ac:chgData name="Kevser Yıldırım" userId="cd9cacc86830e839" providerId="LiveId" clId="{7EC5D83C-38B8-4B08-8215-B8C160E9B1BA}" dt="2025-03-17T22:57:38.248" v="1048" actId="113"/>
          <ac:spMkLst>
            <pc:docMk/>
            <pc:sldMk cId="1674941130" sldId="270"/>
            <ac:spMk id="2" creationId="{DBF384FF-493B-56C2-0AEB-CF36E5D4C36B}"/>
          </ac:spMkLst>
        </pc:spChg>
        <pc:spChg chg="mod">
          <ac:chgData name="Kevser Yıldırım" userId="cd9cacc86830e839" providerId="LiveId" clId="{7EC5D83C-38B8-4B08-8215-B8C160E9B1BA}" dt="2025-03-17T22:21:32.719" v="933" actId="20577"/>
          <ac:spMkLst>
            <pc:docMk/>
            <pc:sldMk cId="1674941130" sldId="270"/>
            <ac:spMk id="3" creationId="{D6B648BD-2DBD-3684-B20D-6A9DA8CDF19C}"/>
          </ac:spMkLst>
        </pc:spChg>
      </pc:sldChg>
      <pc:sldChg chg="modSp new mod">
        <pc:chgData name="Kevser Yıldırım" userId="cd9cacc86830e839" providerId="LiveId" clId="{7EC5D83C-38B8-4B08-8215-B8C160E9B1BA}" dt="2025-03-17T22:57:57.864" v="1050" actId="113"/>
        <pc:sldMkLst>
          <pc:docMk/>
          <pc:sldMk cId="4181288093" sldId="271"/>
        </pc:sldMkLst>
        <pc:spChg chg="mod">
          <ac:chgData name="Kevser Yıldırım" userId="cd9cacc86830e839" providerId="LiveId" clId="{7EC5D83C-38B8-4B08-8215-B8C160E9B1BA}" dt="2025-03-17T22:57:57.864" v="1050" actId="113"/>
          <ac:spMkLst>
            <pc:docMk/>
            <pc:sldMk cId="4181288093" sldId="271"/>
            <ac:spMk id="2" creationId="{0F6BBBE6-66A8-C6AF-CC08-5E1AED6C64BF}"/>
          </ac:spMkLst>
        </pc:spChg>
        <pc:spChg chg="mod">
          <ac:chgData name="Kevser Yıldırım" userId="cd9cacc86830e839" providerId="LiveId" clId="{7EC5D83C-38B8-4B08-8215-B8C160E9B1BA}" dt="2025-03-17T22:22:25.780" v="966" actId="27636"/>
          <ac:spMkLst>
            <pc:docMk/>
            <pc:sldMk cId="4181288093" sldId="271"/>
            <ac:spMk id="3" creationId="{2599EAC8-84C1-15E1-9D64-27A95579552A}"/>
          </ac:spMkLst>
        </pc:spChg>
      </pc:sldChg>
      <pc:sldChg chg="modSp new mod">
        <pc:chgData name="Kevser Yıldırım" userId="cd9cacc86830e839" providerId="LiveId" clId="{7EC5D83C-38B8-4B08-8215-B8C160E9B1BA}" dt="2025-03-17T22:58:07.960" v="1051" actId="113"/>
        <pc:sldMkLst>
          <pc:docMk/>
          <pc:sldMk cId="3679678174" sldId="272"/>
        </pc:sldMkLst>
        <pc:spChg chg="mod">
          <ac:chgData name="Kevser Yıldırım" userId="cd9cacc86830e839" providerId="LiveId" clId="{7EC5D83C-38B8-4B08-8215-B8C160E9B1BA}" dt="2025-03-17T22:58:07.960" v="1051" actId="113"/>
          <ac:spMkLst>
            <pc:docMk/>
            <pc:sldMk cId="3679678174" sldId="272"/>
            <ac:spMk id="2" creationId="{D25654B6-F1C3-F22A-8F6F-6C8F3EFAD729}"/>
          </ac:spMkLst>
        </pc:spChg>
        <pc:spChg chg="mod">
          <ac:chgData name="Kevser Yıldırım" userId="cd9cacc86830e839" providerId="LiveId" clId="{7EC5D83C-38B8-4B08-8215-B8C160E9B1BA}" dt="2025-03-17T22:22:55.730" v="973" actId="27636"/>
          <ac:spMkLst>
            <pc:docMk/>
            <pc:sldMk cId="3679678174" sldId="272"/>
            <ac:spMk id="3" creationId="{F4C7EC76-4871-1A77-1FFD-F1A4B0B57D4A}"/>
          </ac:spMkLst>
        </pc:spChg>
      </pc:sldChg>
      <pc:sldChg chg="modSp new mod">
        <pc:chgData name="Kevser Yıldırım" userId="cd9cacc86830e839" providerId="LiveId" clId="{7EC5D83C-38B8-4B08-8215-B8C160E9B1BA}" dt="2025-03-17T22:58:41.717" v="1058" actId="27636"/>
        <pc:sldMkLst>
          <pc:docMk/>
          <pc:sldMk cId="847817285" sldId="273"/>
        </pc:sldMkLst>
        <pc:spChg chg="mod">
          <ac:chgData name="Kevser Yıldırım" userId="cd9cacc86830e839" providerId="LiveId" clId="{7EC5D83C-38B8-4B08-8215-B8C160E9B1BA}" dt="2025-03-17T22:58:35.348" v="1054" actId="113"/>
          <ac:spMkLst>
            <pc:docMk/>
            <pc:sldMk cId="847817285" sldId="273"/>
            <ac:spMk id="2" creationId="{B75151B7-8BE1-CFA7-3EA6-F3975EBCDFAB}"/>
          </ac:spMkLst>
        </pc:spChg>
        <pc:spChg chg="mod">
          <ac:chgData name="Kevser Yıldırım" userId="cd9cacc86830e839" providerId="LiveId" clId="{7EC5D83C-38B8-4B08-8215-B8C160E9B1BA}" dt="2025-03-17T22:58:41.717" v="1058" actId="27636"/>
          <ac:spMkLst>
            <pc:docMk/>
            <pc:sldMk cId="847817285" sldId="273"/>
            <ac:spMk id="3" creationId="{201C28A7-372C-A442-9128-D655ADDC2678}"/>
          </ac:spMkLst>
        </pc:spChg>
      </pc:sldChg>
      <pc:sldChg chg="modSp new mod">
        <pc:chgData name="Kevser Yıldırım" userId="cd9cacc86830e839" providerId="LiveId" clId="{7EC5D83C-38B8-4B08-8215-B8C160E9B1BA}" dt="2025-03-17T22:58:57.979" v="1062" actId="113"/>
        <pc:sldMkLst>
          <pc:docMk/>
          <pc:sldMk cId="434935890" sldId="274"/>
        </pc:sldMkLst>
        <pc:spChg chg="mod">
          <ac:chgData name="Kevser Yıldırım" userId="cd9cacc86830e839" providerId="LiveId" clId="{7EC5D83C-38B8-4B08-8215-B8C160E9B1BA}" dt="2025-03-17T22:58:57.979" v="1062" actId="113"/>
          <ac:spMkLst>
            <pc:docMk/>
            <pc:sldMk cId="434935890" sldId="274"/>
            <ac:spMk id="2" creationId="{1C7D7155-8627-A91E-7F10-F3CB68B8A478}"/>
          </ac:spMkLst>
        </pc:spChg>
        <pc:spChg chg="mod">
          <ac:chgData name="Kevser Yıldırım" userId="cd9cacc86830e839" providerId="LiveId" clId="{7EC5D83C-38B8-4B08-8215-B8C160E9B1BA}" dt="2025-03-17T22:24:34.964" v="1000" actId="255"/>
          <ac:spMkLst>
            <pc:docMk/>
            <pc:sldMk cId="434935890" sldId="274"/>
            <ac:spMk id="3" creationId="{BECC73AF-AEB3-120C-D9D8-7AB548FBE013}"/>
          </ac:spMkLst>
        </pc:spChg>
      </pc:sldChg>
      <pc:sldChg chg="modSp new mod">
        <pc:chgData name="Kevser Yıldırım" userId="cd9cacc86830e839" providerId="LiveId" clId="{7EC5D83C-38B8-4B08-8215-B8C160E9B1BA}" dt="2025-03-17T23:00:11.952" v="1088" actId="113"/>
        <pc:sldMkLst>
          <pc:docMk/>
          <pc:sldMk cId="2238482938" sldId="275"/>
        </pc:sldMkLst>
        <pc:spChg chg="mod">
          <ac:chgData name="Kevser Yıldırım" userId="cd9cacc86830e839" providerId="LiveId" clId="{7EC5D83C-38B8-4B08-8215-B8C160E9B1BA}" dt="2025-03-17T23:00:11.952" v="1088" actId="113"/>
          <ac:spMkLst>
            <pc:docMk/>
            <pc:sldMk cId="2238482938" sldId="275"/>
            <ac:spMk id="2" creationId="{E396ADEB-008B-E962-9E07-EC82229F66BC}"/>
          </ac:spMkLst>
        </pc:spChg>
        <pc:spChg chg="mod">
          <ac:chgData name="Kevser Yıldırım" userId="cd9cacc86830e839" providerId="LiveId" clId="{7EC5D83C-38B8-4B08-8215-B8C160E9B1BA}" dt="2025-03-17T22:24:49.040" v="1004" actId="27636"/>
          <ac:spMkLst>
            <pc:docMk/>
            <pc:sldMk cId="2238482938" sldId="275"/>
            <ac:spMk id="3" creationId="{3D439396-0F9E-AF84-598A-A895136A7931}"/>
          </ac:spMkLst>
        </pc:spChg>
      </pc:sldChg>
      <pc:sldChg chg="modSp new mod">
        <pc:chgData name="Kevser Yıldırım" userId="cd9cacc86830e839" providerId="LiveId" clId="{7EC5D83C-38B8-4B08-8215-B8C160E9B1BA}" dt="2025-03-17T23:00:20.916" v="1089" actId="2711"/>
        <pc:sldMkLst>
          <pc:docMk/>
          <pc:sldMk cId="3460522302" sldId="276"/>
        </pc:sldMkLst>
        <pc:spChg chg="mod">
          <ac:chgData name="Kevser Yıldırım" userId="cd9cacc86830e839" providerId="LiveId" clId="{7EC5D83C-38B8-4B08-8215-B8C160E9B1BA}" dt="2025-03-17T23:00:20.916" v="1089" actId="2711"/>
          <ac:spMkLst>
            <pc:docMk/>
            <pc:sldMk cId="3460522302" sldId="276"/>
            <ac:spMk id="2" creationId="{8699D5B0-6365-FAFC-B1EF-9550B61AE139}"/>
          </ac:spMkLst>
        </pc:spChg>
        <pc:spChg chg="mod">
          <ac:chgData name="Kevser Yıldırım" userId="cd9cacc86830e839" providerId="LiveId" clId="{7EC5D83C-38B8-4B08-8215-B8C160E9B1BA}" dt="2025-03-16T21:41:16.074" v="310"/>
          <ac:spMkLst>
            <pc:docMk/>
            <pc:sldMk cId="3460522302" sldId="276"/>
            <ac:spMk id="3" creationId="{2A7BBFC5-B9B1-F852-9A09-FED3CAF3E38B}"/>
          </ac:spMkLst>
        </pc:spChg>
      </pc:sldChg>
      <pc:sldChg chg="modSp new mod">
        <pc:chgData name="Kevser Yıldırım" userId="cd9cacc86830e839" providerId="LiveId" clId="{7EC5D83C-38B8-4B08-8215-B8C160E9B1BA}" dt="2025-03-17T23:00:29.885" v="1090" actId="113"/>
        <pc:sldMkLst>
          <pc:docMk/>
          <pc:sldMk cId="3867652003" sldId="277"/>
        </pc:sldMkLst>
        <pc:spChg chg="mod">
          <ac:chgData name="Kevser Yıldırım" userId="cd9cacc86830e839" providerId="LiveId" clId="{7EC5D83C-38B8-4B08-8215-B8C160E9B1BA}" dt="2025-03-17T23:00:29.885" v="1090" actId="113"/>
          <ac:spMkLst>
            <pc:docMk/>
            <pc:sldMk cId="3867652003" sldId="277"/>
            <ac:spMk id="3" creationId="{039F6F54-AC41-CE44-A5C8-D5D9EF5E358D}"/>
          </ac:spMkLst>
        </pc:spChg>
      </pc:sldChg>
      <pc:sldChg chg="addSp delSp modSp new mod">
        <pc:chgData name="Kevser Yıldırım" userId="cd9cacc86830e839" providerId="LiveId" clId="{7EC5D83C-38B8-4B08-8215-B8C160E9B1BA}" dt="2025-03-17T23:59:30.539" v="1307" actId="14100"/>
        <pc:sldMkLst>
          <pc:docMk/>
          <pc:sldMk cId="3614204679" sldId="278"/>
        </pc:sldMkLst>
        <pc:spChg chg="del">
          <ac:chgData name="Kevser Yıldırım" userId="cd9cacc86830e839" providerId="LiveId" clId="{7EC5D83C-38B8-4B08-8215-B8C160E9B1BA}" dt="2025-03-17T21:54:39.577" v="454" actId="21"/>
          <ac:spMkLst>
            <pc:docMk/>
            <pc:sldMk cId="3614204679" sldId="278"/>
            <ac:spMk id="2" creationId="{09CFE38E-E0AB-E3E3-9AA2-6CDA795D2C6D}"/>
          </ac:spMkLst>
        </pc:spChg>
        <pc:spChg chg="del">
          <ac:chgData name="Kevser Yıldırım" userId="cd9cacc86830e839" providerId="LiveId" clId="{7EC5D83C-38B8-4B08-8215-B8C160E9B1BA}" dt="2025-03-17T21:54:42.452" v="455" actId="21"/>
          <ac:spMkLst>
            <pc:docMk/>
            <pc:sldMk cId="3614204679" sldId="278"/>
            <ac:spMk id="3" creationId="{FF38132E-ECE7-F818-4E4B-8D56174844A7}"/>
          </ac:spMkLst>
        </pc:spChg>
        <pc:picChg chg="add del mod">
          <ac:chgData name="Kevser Yıldırım" userId="cd9cacc86830e839" providerId="LiveId" clId="{7EC5D83C-38B8-4B08-8215-B8C160E9B1BA}" dt="2025-03-17T21:54:30.584" v="453" actId="21"/>
          <ac:picMkLst>
            <pc:docMk/>
            <pc:sldMk cId="3614204679" sldId="278"/>
            <ac:picMk id="5" creationId="{83FCA16A-8F41-E393-128C-92F43377DE3E}"/>
          </ac:picMkLst>
        </pc:picChg>
        <pc:picChg chg="add mod">
          <ac:chgData name="Kevser Yıldırım" userId="cd9cacc86830e839" providerId="LiveId" clId="{7EC5D83C-38B8-4B08-8215-B8C160E9B1BA}" dt="2025-03-17T23:59:30.539" v="1307" actId="14100"/>
          <ac:picMkLst>
            <pc:docMk/>
            <pc:sldMk cId="3614204679" sldId="278"/>
            <ac:picMk id="7" creationId="{7FB12618-391B-90C7-478D-296C351E5967}"/>
          </ac:picMkLst>
        </pc:picChg>
      </pc:sldChg>
      <pc:sldChg chg="modSp new mod">
        <pc:chgData name="Kevser Yıldırım" userId="cd9cacc86830e839" providerId="LiveId" clId="{7EC5D83C-38B8-4B08-8215-B8C160E9B1BA}" dt="2025-03-17T22:57:49.743" v="1049" actId="113"/>
        <pc:sldMkLst>
          <pc:docMk/>
          <pc:sldMk cId="1617666324" sldId="279"/>
        </pc:sldMkLst>
        <pc:spChg chg="mod">
          <ac:chgData name="Kevser Yıldırım" userId="cd9cacc86830e839" providerId="LiveId" clId="{7EC5D83C-38B8-4B08-8215-B8C160E9B1BA}" dt="2025-03-17T22:57:49.743" v="1049" actId="113"/>
          <ac:spMkLst>
            <pc:docMk/>
            <pc:sldMk cId="1617666324" sldId="279"/>
            <ac:spMk id="2" creationId="{00DBC11A-8911-2EE4-9044-FED09985F94B}"/>
          </ac:spMkLst>
        </pc:spChg>
        <pc:spChg chg="mod">
          <ac:chgData name="Kevser Yıldırım" userId="cd9cacc86830e839" providerId="LiveId" clId="{7EC5D83C-38B8-4B08-8215-B8C160E9B1BA}" dt="2025-03-17T22:21:41.764" v="936" actId="255"/>
          <ac:spMkLst>
            <pc:docMk/>
            <pc:sldMk cId="1617666324" sldId="279"/>
            <ac:spMk id="3" creationId="{CAAEA5EE-A388-46D4-3380-1AB41A083949}"/>
          </ac:spMkLst>
        </pc:spChg>
      </pc:sldChg>
      <pc:sldChg chg="modSp new mod">
        <pc:chgData name="Kevser Yıldırım" userId="cd9cacc86830e839" providerId="LiveId" clId="{7EC5D83C-38B8-4B08-8215-B8C160E9B1BA}" dt="2025-03-17T22:58:30.489" v="1053" actId="20577"/>
        <pc:sldMkLst>
          <pc:docMk/>
          <pc:sldMk cId="2049602625" sldId="280"/>
        </pc:sldMkLst>
        <pc:spChg chg="mod">
          <ac:chgData name="Kevser Yıldırım" userId="cd9cacc86830e839" providerId="LiveId" clId="{7EC5D83C-38B8-4B08-8215-B8C160E9B1BA}" dt="2025-03-17T22:58:24.680" v="1052" actId="113"/>
          <ac:spMkLst>
            <pc:docMk/>
            <pc:sldMk cId="2049602625" sldId="280"/>
            <ac:spMk id="2" creationId="{6B6C5AA2-857F-7DF9-4BF2-79AF6370B253}"/>
          </ac:spMkLst>
        </pc:spChg>
        <pc:spChg chg="mod">
          <ac:chgData name="Kevser Yıldırım" userId="cd9cacc86830e839" providerId="LiveId" clId="{7EC5D83C-38B8-4B08-8215-B8C160E9B1BA}" dt="2025-03-17T22:58:30.489" v="1053" actId="20577"/>
          <ac:spMkLst>
            <pc:docMk/>
            <pc:sldMk cId="2049602625" sldId="280"/>
            <ac:spMk id="3" creationId="{B03DE78B-80B7-D0E8-D0D7-FEA0218C7DCB}"/>
          </ac:spMkLst>
        </pc:spChg>
      </pc:sldChg>
      <pc:sldChg chg="modSp new mod">
        <pc:chgData name="Kevser Yıldırım" userId="cd9cacc86830e839" providerId="LiveId" clId="{7EC5D83C-38B8-4B08-8215-B8C160E9B1BA}" dt="2025-03-17T22:58:52.583" v="1061" actId="27636"/>
        <pc:sldMkLst>
          <pc:docMk/>
          <pc:sldMk cId="41293321" sldId="281"/>
        </pc:sldMkLst>
        <pc:spChg chg="mod">
          <ac:chgData name="Kevser Yıldırım" userId="cd9cacc86830e839" providerId="LiveId" clId="{7EC5D83C-38B8-4B08-8215-B8C160E9B1BA}" dt="2025-03-17T22:58:46.371" v="1059" actId="113"/>
          <ac:spMkLst>
            <pc:docMk/>
            <pc:sldMk cId="41293321" sldId="281"/>
            <ac:spMk id="2" creationId="{3A90946E-D766-FCCE-E859-CAAE41E5952F}"/>
          </ac:spMkLst>
        </pc:spChg>
        <pc:spChg chg="mod">
          <ac:chgData name="Kevser Yıldırım" userId="cd9cacc86830e839" providerId="LiveId" clId="{7EC5D83C-38B8-4B08-8215-B8C160E9B1BA}" dt="2025-03-17T22:58:52.583" v="1061" actId="27636"/>
          <ac:spMkLst>
            <pc:docMk/>
            <pc:sldMk cId="41293321" sldId="281"/>
            <ac:spMk id="3" creationId="{D0BA2C53-0DAB-303D-C34B-63E7991F35D2}"/>
          </ac:spMkLst>
        </pc:spChg>
      </pc:sldChg>
      <pc:sldChg chg="modSp new mod">
        <pc:chgData name="Kevser Yıldırım" userId="cd9cacc86830e839" providerId="LiveId" clId="{7EC5D83C-38B8-4B08-8215-B8C160E9B1BA}" dt="2025-03-17T23:00:08.490" v="1087" actId="14100"/>
        <pc:sldMkLst>
          <pc:docMk/>
          <pc:sldMk cId="3118770540" sldId="282"/>
        </pc:sldMkLst>
        <pc:spChg chg="mod">
          <ac:chgData name="Kevser Yıldırım" userId="cd9cacc86830e839" providerId="LiveId" clId="{7EC5D83C-38B8-4B08-8215-B8C160E9B1BA}" dt="2025-03-17T22:59:04.527" v="1063" actId="113"/>
          <ac:spMkLst>
            <pc:docMk/>
            <pc:sldMk cId="3118770540" sldId="282"/>
            <ac:spMk id="2" creationId="{0AB45A11-3CA4-FCEC-125F-17BCB1DFF7B1}"/>
          </ac:spMkLst>
        </pc:spChg>
        <pc:spChg chg="mod">
          <ac:chgData name="Kevser Yıldırım" userId="cd9cacc86830e839" providerId="LiveId" clId="{7EC5D83C-38B8-4B08-8215-B8C160E9B1BA}" dt="2025-03-17T23:00:08.490" v="1087" actId="14100"/>
          <ac:spMkLst>
            <pc:docMk/>
            <pc:sldMk cId="3118770540" sldId="282"/>
            <ac:spMk id="3" creationId="{9A6D37C0-E23F-4E27-6DBE-31D1ACA0DF88}"/>
          </ac:spMkLst>
        </pc:spChg>
      </pc:sldChg>
      <pc:sldChg chg="addSp delSp modSp new mod">
        <pc:chgData name="Kevser Yıldırım" userId="cd9cacc86830e839" providerId="LiveId" clId="{7EC5D83C-38B8-4B08-8215-B8C160E9B1BA}" dt="2025-03-18T00:01:03.335" v="1324" actId="1076"/>
        <pc:sldMkLst>
          <pc:docMk/>
          <pc:sldMk cId="3181598015" sldId="283"/>
        </pc:sldMkLst>
        <pc:spChg chg="mod">
          <ac:chgData name="Kevser Yıldırım" userId="cd9cacc86830e839" providerId="LiveId" clId="{7EC5D83C-38B8-4B08-8215-B8C160E9B1BA}" dt="2025-03-17T23:40:24.650" v="1176" actId="14100"/>
          <ac:spMkLst>
            <pc:docMk/>
            <pc:sldMk cId="3181598015" sldId="283"/>
            <ac:spMk id="2" creationId="{07DFC57C-A0B5-E81C-4E89-62D190FB5343}"/>
          </ac:spMkLst>
        </pc:spChg>
        <pc:spChg chg="add del">
          <ac:chgData name="Kevser Yıldırım" userId="cd9cacc86830e839" providerId="LiveId" clId="{7EC5D83C-38B8-4B08-8215-B8C160E9B1BA}" dt="2025-03-17T23:37:20.528" v="1150" actId="931"/>
          <ac:spMkLst>
            <pc:docMk/>
            <pc:sldMk cId="3181598015" sldId="283"/>
            <ac:spMk id="3" creationId="{D48ECFA8-2E56-5AC8-2DB4-66D7F1355293}"/>
          </ac:spMkLst>
        </pc:spChg>
        <pc:picChg chg="add mod">
          <ac:chgData name="Kevser Yıldırım" userId="cd9cacc86830e839" providerId="LiveId" clId="{7EC5D83C-38B8-4B08-8215-B8C160E9B1BA}" dt="2025-03-17T23:34:49.514" v="1147" actId="931"/>
          <ac:picMkLst>
            <pc:docMk/>
            <pc:sldMk cId="3181598015" sldId="283"/>
            <ac:picMk id="5" creationId="{F8E43510-F445-5684-CC3F-E6791EF45A08}"/>
          </ac:picMkLst>
        </pc:picChg>
        <pc:picChg chg="add mod">
          <ac:chgData name="Kevser Yıldırım" userId="cd9cacc86830e839" providerId="LiveId" clId="{7EC5D83C-38B8-4B08-8215-B8C160E9B1BA}" dt="2025-03-17T23:35:05.663" v="1149" actId="931"/>
          <ac:picMkLst>
            <pc:docMk/>
            <pc:sldMk cId="3181598015" sldId="283"/>
            <ac:picMk id="7" creationId="{0353583E-5371-BEA5-F01F-E78E786E4D35}"/>
          </ac:picMkLst>
        </pc:picChg>
        <pc:picChg chg="add mod">
          <ac:chgData name="Kevser Yıldırım" userId="cd9cacc86830e839" providerId="LiveId" clId="{7EC5D83C-38B8-4B08-8215-B8C160E9B1BA}" dt="2025-03-18T00:01:03.335" v="1324" actId="1076"/>
          <ac:picMkLst>
            <pc:docMk/>
            <pc:sldMk cId="3181598015" sldId="283"/>
            <ac:picMk id="9" creationId="{B5287329-9B37-A9FC-35B5-83BCA5B36AAD}"/>
          </ac:picMkLst>
        </pc:picChg>
      </pc:sldChg>
      <pc:sldChg chg="addSp delSp modSp new mod">
        <pc:chgData name="Kevser Yıldırım" userId="cd9cacc86830e839" providerId="LiveId" clId="{7EC5D83C-38B8-4B08-8215-B8C160E9B1BA}" dt="2025-03-18T08:25:55.635" v="1362" actId="20577"/>
        <pc:sldMkLst>
          <pc:docMk/>
          <pc:sldMk cId="385858232" sldId="284"/>
        </pc:sldMkLst>
        <pc:spChg chg="mod">
          <ac:chgData name="Kevser Yıldırım" userId="cd9cacc86830e839" providerId="LiveId" clId="{7EC5D83C-38B8-4B08-8215-B8C160E9B1BA}" dt="2025-03-17T23:52:39.576" v="1264" actId="255"/>
          <ac:spMkLst>
            <pc:docMk/>
            <pc:sldMk cId="385858232" sldId="284"/>
            <ac:spMk id="2" creationId="{A5662B0B-1353-7395-703E-DE8B0A88B898}"/>
          </ac:spMkLst>
        </pc:spChg>
        <pc:spChg chg="mod">
          <ac:chgData name="Kevser Yıldırım" userId="cd9cacc86830e839" providerId="LiveId" clId="{7EC5D83C-38B8-4B08-8215-B8C160E9B1BA}" dt="2025-03-18T08:25:55.635" v="1362" actId="20577"/>
          <ac:spMkLst>
            <pc:docMk/>
            <pc:sldMk cId="385858232" sldId="284"/>
            <ac:spMk id="3" creationId="{D922B591-9337-2C16-9AD2-1E06C08FA646}"/>
          </ac:spMkLst>
        </pc:spChg>
        <pc:picChg chg="add del mod">
          <ac:chgData name="Kevser Yıldırım" userId="cd9cacc86830e839" providerId="LiveId" clId="{7EC5D83C-38B8-4B08-8215-B8C160E9B1BA}" dt="2025-03-17T23:51:20.398" v="1248" actId="21"/>
          <ac:picMkLst>
            <pc:docMk/>
            <pc:sldMk cId="385858232" sldId="284"/>
            <ac:picMk id="5" creationId="{F898DFAE-D754-46C4-3724-168AFC5C3736}"/>
          </ac:picMkLst>
        </pc:picChg>
        <pc:picChg chg="add mod">
          <ac:chgData name="Kevser Yıldırım" userId="cd9cacc86830e839" providerId="LiveId" clId="{7EC5D83C-38B8-4B08-8215-B8C160E9B1BA}" dt="2025-03-18T08:25:44.090" v="1361" actId="14100"/>
          <ac:picMkLst>
            <pc:docMk/>
            <pc:sldMk cId="385858232" sldId="284"/>
            <ac:picMk id="7" creationId="{D3CF492F-483E-9678-78AD-6D57651414A7}"/>
          </ac:picMkLst>
        </pc:picChg>
      </pc:sldChg>
      <pc:sldChg chg="addSp delSp modSp new mod">
        <pc:chgData name="Kevser Yıldırım" userId="cd9cacc86830e839" providerId="LiveId" clId="{7EC5D83C-38B8-4B08-8215-B8C160E9B1BA}" dt="2025-03-17T23:53:35.140" v="1277" actId="14100"/>
        <pc:sldMkLst>
          <pc:docMk/>
          <pc:sldMk cId="2099609326" sldId="285"/>
        </pc:sldMkLst>
        <pc:spChg chg="mod">
          <ac:chgData name="Kevser Yıldırım" userId="cd9cacc86830e839" providerId="LiveId" clId="{7EC5D83C-38B8-4B08-8215-B8C160E9B1BA}" dt="2025-03-17T23:53:20.823" v="1272" actId="27636"/>
          <ac:spMkLst>
            <pc:docMk/>
            <pc:sldMk cId="2099609326" sldId="285"/>
            <ac:spMk id="2" creationId="{19BB8FAF-57EF-FE42-4986-A44AB34D8C23}"/>
          </ac:spMkLst>
        </pc:spChg>
        <pc:spChg chg="del">
          <ac:chgData name="Kevser Yıldırım" userId="cd9cacc86830e839" providerId="LiveId" clId="{7EC5D83C-38B8-4B08-8215-B8C160E9B1BA}" dt="2025-03-17T23:47:01.114" v="1218" actId="931"/>
          <ac:spMkLst>
            <pc:docMk/>
            <pc:sldMk cId="2099609326" sldId="285"/>
            <ac:spMk id="3" creationId="{20C4E43B-F360-87C8-A5E3-FBA57B561B01}"/>
          </ac:spMkLst>
        </pc:spChg>
        <pc:picChg chg="add mod">
          <ac:chgData name="Kevser Yıldırım" userId="cd9cacc86830e839" providerId="LiveId" clId="{7EC5D83C-38B8-4B08-8215-B8C160E9B1BA}" dt="2025-03-17T23:53:35.140" v="1277" actId="14100"/>
          <ac:picMkLst>
            <pc:docMk/>
            <pc:sldMk cId="2099609326" sldId="285"/>
            <ac:picMk id="5" creationId="{DD521D34-5D12-1870-F26C-3D24C3DD8CE7}"/>
          </ac:picMkLst>
        </pc:picChg>
      </pc:sldChg>
      <pc:sldChg chg="addSp delSp modSp new mod">
        <pc:chgData name="Kevser Yıldırım" userId="cd9cacc86830e839" providerId="LiveId" clId="{7EC5D83C-38B8-4B08-8215-B8C160E9B1BA}" dt="2025-03-18T08:30:52.538" v="1370" actId="1076"/>
        <pc:sldMkLst>
          <pc:docMk/>
          <pc:sldMk cId="3692145305" sldId="286"/>
        </pc:sldMkLst>
        <pc:spChg chg="mod">
          <ac:chgData name="Kevser Yıldırım" userId="cd9cacc86830e839" providerId="LiveId" clId="{7EC5D83C-38B8-4B08-8215-B8C160E9B1BA}" dt="2025-03-17T23:56:24.210" v="1287" actId="27636"/>
          <ac:spMkLst>
            <pc:docMk/>
            <pc:sldMk cId="3692145305" sldId="286"/>
            <ac:spMk id="2" creationId="{AC8325B3-9401-CA32-1F91-0FB439134294}"/>
          </ac:spMkLst>
        </pc:spChg>
        <pc:spChg chg="del">
          <ac:chgData name="Kevser Yıldırım" userId="cd9cacc86830e839" providerId="LiveId" clId="{7EC5D83C-38B8-4B08-8215-B8C160E9B1BA}" dt="2025-03-17T23:55:39.181" v="1280" actId="931"/>
          <ac:spMkLst>
            <pc:docMk/>
            <pc:sldMk cId="3692145305" sldId="286"/>
            <ac:spMk id="3" creationId="{68CD31C2-E333-49D6-E567-924F28F68261}"/>
          </ac:spMkLst>
        </pc:spChg>
        <pc:spChg chg="add mod">
          <ac:chgData name="Kevser Yıldırım" userId="cd9cacc86830e839" providerId="LiveId" clId="{7EC5D83C-38B8-4B08-8215-B8C160E9B1BA}" dt="2025-03-18T08:30:42.610" v="1369" actId="20577"/>
          <ac:spMkLst>
            <pc:docMk/>
            <pc:sldMk cId="3692145305" sldId="286"/>
            <ac:spMk id="6" creationId="{BAF348A9-8411-2407-DF2F-99AEA833826C}"/>
          </ac:spMkLst>
        </pc:spChg>
        <pc:picChg chg="add mod">
          <ac:chgData name="Kevser Yıldırım" userId="cd9cacc86830e839" providerId="LiveId" clId="{7EC5D83C-38B8-4B08-8215-B8C160E9B1BA}" dt="2025-03-18T08:30:52.538" v="1370" actId="1076"/>
          <ac:picMkLst>
            <pc:docMk/>
            <pc:sldMk cId="3692145305" sldId="286"/>
            <ac:picMk id="5" creationId="{B88DC629-225B-FB92-FE04-29406867A4B4}"/>
          </ac:picMkLst>
        </pc:picChg>
      </pc:sldChg>
      <pc:sldChg chg="addSp delSp modSp new mod">
        <pc:chgData name="Kevser Yıldırım" userId="cd9cacc86830e839" providerId="LiveId" clId="{7EC5D83C-38B8-4B08-8215-B8C160E9B1BA}" dt="2025-03-18T08:34:53.486" v="1375" actId="255"/>
        <pc:sldMkLst>
          <pc:docMk/>
          <pc:sldMk cId="485996559" sldId="287"/>
        </pc:sldMkLst>
        <pc:spChg chg="mod">
          <ac:chgData name="Kevser Yıldırım" userId="cd9cacc86830e839" providerId="LiveId" clId="{7EC5D83C-38B8-4B08-8215-B8C160E9B1BA}" dt="2025-03-18T08:34:53.486" v="1375" actId="255"/>
          <ac:spMkLst>
            <pc:docMk/>
            <pc:sldMk cId="485996559" sldId="287"/>
            <ac:spMk id="2" creationId="{DA5AC9FE-E669-29E6-7FAF-26BA21BA70B3}"/>
          </ac:spMkLst>
        </pc:spChg>
        <pc:spChg chg="add del">
          <ac:chgData name="Kevser Yıldırım" userId="cd9cacc86830e839" providerId="LiveId" clId="{7EC5D83C-38B8-4B08-8215-B8C160E9B1BA}" dt="2025-03-17T23:57:53.734" v="1299" actId="931"/>
          <ac:spMkLst>
            <pc:docMk/>
            <pc:sldMk cId="485996559" sldId="287"/>
            <ac:spMk id="3" creationId="{119D79B0-9B2F-FD56-FE90-0707760B0DA1}"/>
          </ac:spMkLst>
        </pc:spChg>
        <pc:picChg chg="add mod">
          <ac:chgData name="Kevser Yıldırım" userId="cd9cacc86830e839" providerId="LiveId" clId="{7EC5D83C-38B8-4B08-8215-B8C160E9B1BA}" dt="2025-03-18T08:31:10.053" v="1372" actId="14100"/>
          <ac:picMkLst>
            <pc:docMk/>
            <pc:sldMk cId="485996559" sldId="287"/>
            <ac:picMk id="5" creationId="{3F3BE87E-76A2-737F-E266-D9B7DAD81E80}"/>
          </ac:picMkLst>
        </pc:picChg>
      </pc:sldChg>
      <pc:sldChg chg="addSp delSp modSp new del mod">
        <pc:chgData name="Kevser Yıldırım" userId="cd9cacc86830e839" providerId="LiveId" clId="{7EC5D83C-38B8-4B08-8215-B8C160E9B1BA}" dt="2025-03-18T08:25:20.711" v="1360" actId="2696"/>
        <pc:sldMkLst>
          <pc:docMk/>
          <pc:sldMk cId="534642675" sldId="288"/>
        </pc:sldMkLst>
        <pc:spChg chg="del">
          <ac:chgData name="Kevser Yıldırım" userId="cd9cacc86830e839" providerId="LiveId" clId="{7EC5D83C-38B8-4B08-8215-B8C160E9B1BA}" dt="2025-03-18T08:21:44.984" v="1345"/>
          <ac:spMkLst>
            <pc:docMk/>
            <pc:sldMk cId="534642675" sldId="288"/>
            <ac:spMk id="3" creationId="{A482D163-F7DC-39D1-332D-49D127EA3A26}"/>
          </ac:spMkLst>
        </pc:spChg>
        <pc:spChg chg="add mod">
          <ac:chgData name="Kevser Yıldırım" userId="cd9cacc86830e839" providerId="LiveId" clId="{7EC5D83C-38B8-4B08-8215-B8C160E9B1BA}" dt="2025-03-18T08:25:17.990" v="1359" actId="21"/>
          <ac:spMkLst>
            <pc:docMk/>
            <pc:sldMk cId="534642675" sldId="288"/>
            <ac:spMk id="6" creationId="{9A1EC8D4-2494-843C-02E0-3DBD7687BAC8}"/>
          </ac:spMkLst>
        </pc:spChg>
        <pc:picChg chg="add del mod">
          <ac:chgData name="Kevser Yıldırım" userId="cd9cacc86830e839" providerId="LiveId" clId="{7EC5D83C-38B8-4B08-8215-B8C160E9B1BA}" dt="2025-03-18T08:25:17.990" v="1359" actId="21"/>
          <ac:picMkLst>
            <pc:docMk/>
            <pc:sldMk cId="534642675" sldId="288"/>
            <ac:picMk id="4" creationId="{C53DFCFA-3277-04B6-72FE-7E1E08FDC54C}"/>
          </ac:picMkLst>
        </pc:picChg>
      </pc:sldChg>
      <pc:sldChg chg="modSp new mod">
        <pc:chgData name="Kevser Yıldırım" userId="cd9cacc86830e839" providerId="LiveId" clId="{7EC5D83C-38B8-4B08-8215-B8C160E9B1BA}" dt="2025-03-18T08:57:28.746" v="1388" actId="27636"/>
        <pc:sldMkLst>
          <pc:docMk/>
          <pc:sldMk cId="2567066193" sldId="288"/>
        </pc:sldMkLst>
        <pc:spChg chg="mod">
          <ac:chgData name="Kevser Yıldırım" userId="cd9cacc86830e839" providerId="LiveId" clId="{7EC5D83C-38B8-4B08-8215-B8C160E9B1BA}" dt="2025-03-18T08:57:28.746" v="1388" actId="27636"/>
          <ac:spMkLst>
            <pc:docMk/>
            <pc:sldMk cId="2567066193" sldId="288"/>
            <ac:spMk id="3" creationId="{8D407B83-3B91-5208-BCBC-C966C61B6BC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B9193DA-598F-41BE-AF8D-65F609E8CEFA}" type="datetimeFigureOut">
              <a:rPr lang="tr-TR" smtClean="0"/>
              <a:t>21.03.2025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084333-C254-4F1D-8AFC-5E36210DC275}"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88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B9193DA-598F-41BE-AF8D-65F609E8CEFA}" type="datetimeFigureOut">
              <a:rPr lang="tr-TR" smtClean="0"/>
              <a:t>21.03.2025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084333-C254-4F1D-8AFC-5E36210DC275}" type="slidenum">
              <a:rPr lang="tr-TR" smtClean="0"/>
              <a:t>‹#›</a:t>
            </a:fld>
            <a:endParaRPr lang="tr-TR"/>
          </a:p>
        </p:txBody>
      </p:sp>
    </p:spTree>
    <p:extLst>
      <p:ext uri="{BB962C8B-B14F-4D97-AF65-F5344CB8AC3E}">
        <p14:creationId xmlns:p14="http://schemas.microsoft.com/office/powerpoint/2010/main" val="169812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B9193DA-598F-41BE-AF8D-65F609E8CEFA}" type="datetimeFigureOut">
              <a:rPr lang="tr-TR" smtClean="0"/>
              <a:t>21.03.2025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084333-C254-4F1D-8AFC-5E36210DC275}" type="slidenum">
              <a:rPr lang="tr-TR" smtClean="0"/>
              <a:t>‹#›</a:t>
            </a:fld>
            <a:endParaRPr lang="tr-TR"/>
          </a:p>
        </p:txBody>
      </p:sp>
    </p:spTree>
    <p:extLst>
      <p:ext uri="{BB962C8B-B14F-4D97-AF65-F5344CB8AC3E}">
        <p14:creationId xmlns:p14="http://schemas.microsoft.com/office/powerpoint/2010/main" val="3832152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B9193DA-598F-41BE-AF8D-65F609E8CEFA}" type="datetimeFigureOut">
              <a:rPr lang="tr-TR" smtClean="0"/>
              <a:t>21.03.2025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084333-C254-4F1D-8AFC-5E36210DC275}" type="slidenum">
              <a:rPr lang="tr-TR" smtClean="0"/>
              <a:t>‹#›</a:t>
            </a:fld>
            <a:endParaRPr lang="tr-TR"/>
          </a:p>
        </p:txBody>
      </p:sp>
    </p:spTree>
    <p:extLst>
      <p:ext uri="{BB962C8B-B14F-4D97-AF65-F5344CB8AC3E}">
        <p14:creationId xmlns:p14="http://schemas.microsoft.com/office/powerpoint/2010/main" val="3921550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B9193DA-598F-41BE-AF8D-65F609E8CEFA}" type="datetimeFigureOut">
              <a:rPr lang="tr-TR" smtClean="0"/>
              <a:t>21.03.2025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084333-C254-4F1D-8AFC-5E36210DC275}"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04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B9193DA-598F-41BE-AF8D-65F609E8CEFA}" type="datetimeFigureOut">
              <a:rPr lang="tr-TR" smtClean="0"/>
              <a:t>21.03.2025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6084333-C254-4F1D-8AFC-5E36210DC275}" type="slidenum">
              <a:rPr lang="tr-TR" smtClean="0"/>
              <a:t>‹#›</a:t>
            </a:fld>
            <a:endParaRPr lang="tr-TR"/>
          </a:p>
        </p:txBody>
      </p:sp>
    </p:spTree>
    <p:extLst>
      <p:ext uri="{BB962C8B-B14F-4D97-AF65-F5344CB8AC3E}">
        <p14:creationId xmlns:p14="http://schemas.microsoft.com/office/powerpoint/2010/main" val="2637307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B9193DA-598F-41BE-AF8D-65F609E8CEFA}" type="datetimeFigureOut">
              <a:rPr lang="tr-TR" smtClean="0"/>
              <a:t>21.03.2025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6084333-C254-4F1D-8AFC-5E36210DC275}" type="slidenum">
              <a:rPr lang="tr-TR" smtClean="0"/>
              <a:t>‹#›</a:t>
            </a:fld>
            <a:endParaRPr lang="tr-TR"/>
          </a:p>
        </p:txBody>
      </p:sp>
    </p:spTree>
    <p:extLst>
      <p:ext uri="{BB962C8B-B14F-4D97-AF65-F5344CB8AC3E}">
        <p14:creationId xmlns:p14="http://schemas.microsoft.com/office/powerpoint/2010/main" val="87094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9B9193DA-598F-41BE-AF8D-65F609E8CEFA}" type="datetimeFigureOut">
              <a:rPr lang="tr-TR" smtClean="0"/>
              <a:t>21.03.2025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6084333-C254-4F1D-8AFC-5E36210DC275}" type="slidenum">
              <a:rPr lang="tr-TR" smtClean="0"/>
              <a:t>‹#›</a:t>
            </a:fld>
            <a:endParaRPr lang="tr-TR"/>
          </a:p>
        </p:txBody>
      </p:sp>
    </p:spTree>
    <p:extLst>
      <p:ext uri="{BB962C8B-B14F-4D97-AF65-F5344CB8AC3E}">
        <p14:creationId xmlns:p14="http://schemas.microsoft.com/office/powerpoint/2010/main" val="307573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B9193DA-598F-41BE-AF8D-65F609E8CEFA}" type="datetimeFigureOut">
              <a:rPr lang="tr-TR" smtClean="0"/>
              <a:t>21.03.2025</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66084333-C254-4F1D-8AFC-5E36210DC275}" type="slidenum">
              <a:rPr lang="tr-TR" smtClean="0"/>
              <a:t>‹#›</a:t>
            </a:fld>
            <a:endParaRPr lang="tr-TR"/>
          </a:p>
        </p:txBody>
      </p:sp>
    </p:spTree>
    <p:extLst>
      <p:ext uri="{BB962C8B-B14F-4D97-AF65-F5344CB8AC3E}">
        <p14:creationId xmlns:p14="http://schemas.microsoft.com/office/powerpoint/2010/main" val="327545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B9193DA-598F-41BE-AF8D-65F609E8CEFA}" type="datetimeFigureOut">
              <a:rPr lang="tr-TR" smtClean="0"/>
              <a:t>21.03.2025</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6084333-C254-4F1D-8AFC-5E36210DC275}" type="slidenum">
              <a:rPr lang="tr-TR" smtClean="0"/>
              <a:t>‹#›</a:t>
            </a:fld>
            <a:endParaRPr lang="tr-TR"/>
          </a:p>
        </p:txBody>
      </p:sp>
    </p:spTree>
    <p:extLst>
      <p:ext uri="{BB962C8B-B14F-4D97-AF65-F5344CB8AC3E}">
        <p14:creationId xmlns:p14="http://schemas.microsoft.com/office/powerpoint/2010/main" val="75354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B9193DA-598F-41BE-AF8D-65F609E8CEFA}" type="datetimeFigureOut">
              <a:rPr lang="tr-TR" smtClean="0"/>
              <a:t>21.03.2025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6084333-C254-4F1D-8AFC-5E36210DC275}" type="slidenum">
              <a:rPr lang="tr-TR" smtClean="0"/>
              <a:t>‹#›</a:t>
            </a:fld>
            <a:endParaRPr lang="tr-TR"/>
          </a:p>
        </p:txBody>
      </p:sp>
    </p:spTree>
    <p:extLst>
      <p:ext uri="{BB962C8B-B14F-4D97-AF65-F5344CB8AC3E}">
        <p14:creationId xmlns:p14="http://schemas.microsoft.com/office/powerpoint/2010/main" val="310855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B9193DA-598F-41BE-AF8D-65F609E8CEFA}" type="datetimeFigureOut">
              <a:rPr lang="tr-TR" smtClean="0"/>
              <a:t>21.03.2025</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6084333-C254-4F1D-8AFC-5E36210DC275}"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91767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7FB12618-391B-90C7-478D-296C351E5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874" y="452487"/>
            <a:ext cx="9464511" cy="5448691"/>
          </a:xfrm>
          <a:prstGeom prst="rect">
            <a:avLst/>
          </a:prstGeom>
          <a:solidFill>
            <a:srgbClr val="FFFF00"/>
          </a:solidFill>
        </p:spPr>
      </p:pic>
    </p:spTree>
    <p:extLst>
      <p:ext uri="{BB962C8B-B14F-4D97-AF65-F5344CB8AC3E}">
        <p14:creationId xmlns:p14="http://schemas.microsoft.com/office/powerpoint/2010/main" val="3614204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DFC57C-A0B5-E81C-4E89-62D190FB5343}"/>
              </a:ext>
            </a:extLst>
          </p:cNvPr>
          <p:cNvSpPr>
            <a:spLocks noGrp="1"/>
          </p:cNvSpPr>
          <p:nvPr>
            <p:ph type="title"/>
          </p:nvPr>
        </p:nvSpPr>
        <p:spPr>
          <a:xfrm>
            <a:off x="7418894" y="2149311"/>
            <a:ext cx="4368381" cy="3272487"/>
          </a:xfrm>
        </p:spPr>
        <p:txBody>
          <a:bodyPr>
            <a:normAutofit fontScale="90000"/>
          </a:bodyPr>
          <a:lstStyle/>
          <a:p>
            <a:r>
              <a:rPr lang="tr-TR" sz="1600" b="1" dirty="0">
                <a:latin typeface="+mn-lt"/>
              </a:rPr>
              <a:t>Şekil 1: Obeziteyle İlişkili Olabilecek Kanserlerin Dahil Edilmesine Yönelik Karar Verme Akış Şeması</a:t>
            </a:r>
            <a:r>
              <a:rPr lang="tr-TR" sz="1600" dirty="0">
                <a:latin typeface="+mn-lt"/>
              </a:rPr>
              <a:t/>
            </a:r>
            <a:br>
              <a:rPr lang="tr-TR" sz="1600" dirty="0">
                <a:latin typeface="+mn-lt"/>
              </a:rPr>
            </a:br>
            <a:r>
              <a:rPr lang="tr-TR" sz="1600" dirty="0">
                <a:latin typeface="+mn-lt"/>
              </a:rPr>
              <a:t>Obeziteye kıyasla normal kiloda olan bireylerde veya vücut kitle indeksinde her 5 kg/m² artışa bağlı olarak kanser riskinde istatistiksel olarak anlamlı bir artış (iki yönlü </a:t>
            </a:r>
            <a:r>
              <a:rPr lang="el-GR" sz="1600" dirty="0">
                <a:latin typeface="+mn-lt"/>
              </a:rPr>
              <a:t>α </a:t>
            </a:r>
            <a:r>
              <a:rPr lang="tr-TR" sz="1600" dirty="0">
                <a:latin typeface="+mn-lt"/>
              </a:rPr>
              <a:t>seviyesi 0.05) gözlemlendiğinde, ilgili kanser türü obeziteyle ilişkili olarak kabul edilmiştir.</a:t>
            </a:r>
            <a:br>
              <a:rPr lang="tr-TR" sz="1600" dirty="0">
                <a:latin typeface="+mn-lt"/>
              </a:rPr>
            </a:br>
            <a:r>
              <a:rPr lang="tr-TR" sz="1600" dirty="0">
                <a:latin typeface="+mn-lt"/>
              </a:rPr>
              <a:t>Son aşamada, griyle gölgelenmiş daireler içinde gösterilen kanser türleri arasında, zaten obeziteyle ilişkili olduğu bilinen bir kanserle örtüşen alt türler (örneğin, mide </a:t>
            </a:r>
            <a:r>
              <a:rPr lang="tr-TR" sz="1600" dirty="0" err="1">
                <a:latin typeface="+mn-lt"/>
              </a:rPr>
              <a:t>kardiya</a:t>
            </a:r>
            <a:r>
              <a:rPr lang="tr-TR" sz="1600" dirty="0">
                <a:latin typeface="+mn-lt"/>
              </a:rPr>
              <a:t> kanseri ve safra kesesi kanseri) hariç tutulmuştur.</a:t>
            </a:r>
            <a:br>
              <a:rPr lang="tr-TR" sz="1600" dirty="0">
                <a:latin typeface="+mn-lt"/>
              </a:rPr>
            </a:br>
            <a:r>
              <a:rPr lang="tr-TR" sz="1600" dirty="0">
                <a:latin typeface="+mn-lt"/>
              </a:rPr>
              <a:t>Potansiyel olarak obeziteyle ilişkili kanserler, erkekler ve kadınlar için ayrı ayrı listelenmiş olup, her iki cinsiyet için geçerli olanlar italik olarak gösterilmiştir.</a:t>
            </a:r>
            <a:r>
              <a:rPr lang="tr-TR" dirty="0"/>
              <a:t/>
            </a:r>
            <a:br>
              <a:rPr lang="tr-TR" dirty="0"/>
            </a:br>
            <a:endParaRPr lang="tr-TR" dirty="0"/>
          </a:p>
        </p:txBody>
      </p:sp>
      <p:pic>
        <p:nvPicPr>
          <p:cNvPr id="9" name="İçerik Yer Tutucusu 8">
            <a:extLst>
              <a:ext uri="{FF2B5EF4-FFF2-40B4-BE49-F238E27FC236}">
                <a16:creationId xmlns:a16="http://schemas.microsoft.com/office/drawing/2014/main" id="{B5287329-9B37-A9FC-35B5-83BCA5B36A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755" y="995499"/>
            <a:ext cx="6872139" cy="4321219"/>
          </a:xfrm>
        </p:spPr>
      </p:pic>
    </p:spTree>
    <p:extLst>
      <p:ext uri="{BB962C8B-B14F-4D97-AF65-F5344CB8AC3E}">
        <p14:creationId xmlns:p14="http://schemas.microsoft.com/office/powerpoint/2010/main" val="3181598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E0D6558-3BE0-3202-B540-24FA10B3915E}"/>
              </a:ext>
            </a:extLst>
          </p:cNvPr>
          <p:cNvSpPr>
            <a:spLocks noGrp="1"/>
          </p:cNvSpPr>
          <p:nvPr>
            <p:ph type="title"/>
          </p:nvPr>
        </p:nvSpPr>
        <p:spPr/>
        <p:txBody>
          <a:bodyPr/>
          <a:lstStyle/>
          <a:p>
            <a:r>
              <a:rPr lang="tr-TR" dirty="0">
                <a:latin typeface="+mn-lt"/>
              </a:rPr>
              <a:t>Yöntem</a:t>
            </a:r>
          </a:p>
        </p:txBody>
      </p:sp>
      <p:sp>
        <p:nvSpPr>
          <p:cNvPr id="3" name="İçerik Yer Tutucusu 2">
            <a:extLst>
              <a:ext uri="{FF2B5EF4-FFF2-40B4-BE49-F238E27FC236}">
                <a16:creationId xmlns:a16="http://schemas.microsoft.com/office/drawing/2014/main" id="{EF410A42-832B-34AE-D541-983814F59839}"/>
              </a:ext>
            </a:extLst>
          </p:cNvPr>
          <p:cNvSpPr>
            <a:spLocks noGrp="1"/>
          </p:cNvSpPr>
          <p:nvPr>
            <p:ph idx="1"/>
          </p:nvPr>
        </p:nvSpPr>
        <p:spPr>
          <a:xfrm>
            <a:off x="1097280" y="1845733"/>
            <a:ext cx="9922654" cy="4300543"/>
          </a:xfrm>
        </p:spPr>
        <p:txBody>
          <a:bodyPr>
            <a:normAutofit fontScale="77500" lnSpcReduction="20000"/>
          </a:bodyPr>
          <a:lstStyle/>
          <a:p>
            <a:pPr lvl="0">
              <a:lnSpc>
                <a:spcPct val="107000"/>
              </a:lnSpc>
              <a:spcAft>
                <a:spcPts val="800"/>
              </a:spcAft>
              <a:buSzPts val="1000"/>
              <a:buFont typeface="Wingdings" panose="05000000000000000000" pitchFamily="2" charset="2"/>
              <a:buChar char="Ø"/>
              <a:tabLst>
                <a:tab pos="457200" algn="l"/>
              </a:tabLst>
            </a:pPr>
            <a:r>
              <a:rPr lang="tr-TR" sz="2100" b="1" dirty="0">
                <a:effectLst/>
                <a:latin typeface="Calibri" panose="020F0502020204030204" pitchFamily="34" charset="0"/>
                <a:ea typeface="Calibri" panose="020F0502020204030204" pitchFamily="34" charset="0"/>
                <a:cs typeface="Times New Roman" panose="02020603050405020304" pitchFamily="18" charset="0"/>
              </a:rPr>
              <a:t>VKİ ve kanser riski arasındaki ilişkiyi</a:t>
            </a:r>
            <a:r>
              <a:rPr lang="tr-TR" sz="2100" dirty="0">
                <a:effectLst/>
                <a:latin typeface="Calibri" panose="020F0502020204030204" pitchFamily="34" charset="0"/>
                <a:ea typeface="Calibri" panose="020F0502020204030204" pitchFamily="34" charset="0"/>
                <a:cs typeface="Times New Roman" panose="02020603050405020304" pitchFamily="18" charset="0"/>
              </a:rPr>
              <a:t> incelemek için </a:t>
            </a:r>
            <a:r>
              <a:rPr lang="tr-TR" sz="2100" b="1" dirty="0" err="1">
                <a:effectLst/>
                <a:latin typeface="Calibri" panose="020F0502020204030204" pitchFamily="34" charset="0"/>
                <a:ea typeface="Calibri" panose="020F0502020204030204" pitchFamily="34" charset="0"/>
                <a:cs typeface="Times New Roman" panose="02020603050405020304" pitchFamily="18" charset="0"/>
              </a:rPr>
              <a:t>Cox</a:t>
            </a:r>
            <a:r>
              <a:rPr lang="tr-TR" sz="2100" b="1" dirty="0">
                <a:effectLst/>
                <a:latin typeface="Calibri" panose="020F0502020204030204" pitchFamily="34" charset="0"/>
                <a:ea typeface="Calibri" panose="020F0502020204030204" pitchFamily="34" charset="0"/>
                <a:cs typeface="Times New Roman" panose="02020603050405020304" pitchFamily="18" charset="0"/>
              </a:rPr>
              <a:t> regresyon modelleri</a:t>
            </a:r>
            <a:r>
              <a:rPr lang="tr-TR" sz="2100" dirty="0">
                <a:effectLst/>
                <a:latin typeface="Calibri" panose="020F0502020204030204" pitchFamily="34" charset="0"/>
                <a:ea typeface="Calibri" panose="020F0502020204030204" pitchFamily="34" charset="0"/>
                <a:cs typeface="Times New Roman" panose="02020603050405020304" pitchFamily="18" charset="0"/>
              </a:rPr>
              <a:t> kullanıldı.</a:t>
            </a:r>
          </a:p>
          <a:p>
            <a:pPr lvl="0">
              <a:lnSpc>
                <a:spcPct val="107000"/>
              </a:lnSpc>
              <a:spcAft>
                <a:spcPts val="800"/>
              </a:spcAft>
              <a:buSzPts val="1000"/>
              <a:buFont typeface="Wingdings" panose="05000000000000000000" pitchFamily="2" charset="2"/>
              <a:buChar char="Ø"/>
              <a:tabLst>
                <a:tab pos="457200" algn="l"/>
              </a:tabLst>
            </a:pPr>
            <a:r>
              <a:rPr lang="tr-TR" sz="2100" b="1" dirty="0">
                <a:effectLst/>
                <a:latin typeface="Calibri" panose="020F0502020204030204" pitchFamily="34" charset="0"/>
                <a:ea typeface="Calibri" panose="020F0502020204030204" pitchFamily="34" charset="0"/>
                <a:cs typeface="Times New Roman" panose="02020603050405020304" pitchFamily="18" charset="0"/>
              </a:rPr>
              <a:t>VKİ, sürekli bir değişken olarak analiz edildi (her 5 kg/m² artış için risk hesaplandı).</a:t>
            </a:r>
            <a:r>
              <a:rPr lang="tr-TR" sz="2100" dirty="0">
                <a:effectLst/>
                <a:latin typeface="Calibri" panose="020F0502020204030204" pitchFamily="34" charset="0"/>
                <a:ea typeface="Calibri" panose="020F0502020204030204" pitchFamily="34" charset="0"/>
                <a:cs typeface="Times New Roman" panose="02020603050405020304" pitchFamily="18" charset="0"/>
              </a:rPr>
              <a:t> Ayrıca, </a:t>
            </a:r>
            <a:r>
              <a:rPr lang="tr-TR" sz="2100" b="1" dirty="0">
                <a:effectLst/>
                <a:latin typeface="Calibri" panose="020F0502020204030204" pitchFamily="34" charset="0"/>
                <a:ea typeface="Calibri" panose="020F0502020204030204" pitchFamily="34" charset="0"/>
                <a:cs typeface="Times New Roman" panose="02020603050405020304" pitchFamily="18" charset="0"/>
              </a:rPr>
              <a:t>VKİ kategorik olarak (zayıf, normal, fazla kilolu, obez) analiz edildi.</a:t>
            </a:r>
          </a:p>
          <a:p>
            <a:pPr lvl="0">
              <a:lnSpc>
                <a:spcPct val="107000"/>
              </a:lnSpc>
              <a:spcAft>
                <a:spcPts val="800"/>
              </a:spcAft>
              <a:buSzPts val="1000"/>
              <a:buFont typeface="Wingdings" panose="05000000000000000000" pitchFamily="2" charset="2"/>
              <a:buChar char="Ø"/>
              <a:tabLst>
                <a:tab pos="457200" algn="l"/>
              </a:tabLst>
            </a:pPr>
            <a:r>
              <a:rPr lang="tr-TR" sz="2100" b="1" dirty="0">
                <a:effectLst/>
                <a:latin typeface="Calibri" panose="020F0502020204030204" pitchFamily="34" charset="0"/>
                <a:ea typeface="Calibri" panose="020F0502020204030204" pitchFamily="34" charset="0"/>
                <a:cs typeface="Times New Roman" panose="02020603050405020304" pitchFamily="18" charset="0"/>
              </a:rPr>
              <a:t>Kanser teşhisi alan bireylerin takibi</a:t>
            </a:r>
            <a:r>
              <a:rPr lang="tr-TR" sz="2100" dirty="0">
                <a:effectLst/>
                <a:latin typeface="Calibri" panose="020F0502020204030204" pitchFamily="34" charset="0"/>
                <a:ea typeface="Calibri" panose="020F0502020204030204" pitchFamily="34" charset="0"/>
                <a:cs typeface="Times New Roman" panose="02020603050405020304" pitchFamily="18" charset="0"/>
              </a:rPr>
              <a:t>, kilo ölçüm tarihinden itibaren başlatılarak </a:t>
            </a:r>
            <a:r>
              <a:rPr lang="tr-TR" sz="2100" b="1" dirty="0">
                <a:effectLst/>
                <a:latin typeface="Calibri" panose="020F0502020204030204" pitchFamily="34" charset="0"/>
                <a:ea typeface="Calibri" panose="020F0502020204030204" pitchFamily="34" charset="0"/>
                <a:cs typeface="Times New Roman" panose="02020603050405020304" pitchFamily="18" charset="0"/>
              </a:rPr>
              <a:t>kanser teşhisi, başka bir kanser gelişimi, ölüm veya göç gibi olaylar yaşanana kadar</a:t>
            </a:r>
            <a:r>
              <a:rPr lang="tr-TR" sz="2100" dirty="0">
                <a:effectLst/>
                <a:latin typeface="Calibri" panose="020F0502020204030204" pitchFamily="34" charset="0"/>
                <a:ea typeface="Calibri" panose="020F0502020204030204" pitchFamily="34" charset="0"/>
                <a:cs typeface="Times New Roman" panose="02020603050405020304" pitchFamily="18" charset="0"/>
              </a:rPr>
              <a:t> devam ettirildi.</a:t>
            </a:r>
          </a:p>
          <a:p>
            <a:pPr lvl="0">
              <a:lnSpc>
                <a:spcPct val="107000"/>
              </a:lnSpc>
              <a:spcAft>
                <a:spcPts val="800"/>
              </a:spcAft>
              <a:buSzPts val="1000"/>
              <a:buFont typeface="Wingdings" panose="05000000000000000000" pitchFamily="2" charset="2"/>
              <a:buChar char="Ø"/>
              <a:tabLst>
                <a:tab pos="457200" algn="l"/>
              </a:tabLst>
            </a:pPr>
            <a:r>
              <a:rPr lang="tr-TR" sz="2100" b="1" dirty="0">
                <a:effectLst/>
                <a:latin typeface="Calibri" panose="020F0502020204030204" pitchFamily="34" charset="0"/>
                <a:ea typeface="Calibri" panose="020F0502020204030204" pitchFamily="34" charset="0"/>
                <a:cs typeface="Times New Roman" panose="02020603050405020304" pitchFamily="18" charset="0"/>
              </a:rPr>
              <a:t>Heterojenlik testleri</a:t>
            </a:r>
            <a:r>
              <a:rPr lang="tr-TR" sz="2100" dirty="0">
                <a:effectLst/>
                <a:latin typeface="Calibri" panose="020F0502020204030204" pitchFamily="34" charset="0"/>
                <a:ea typeface="Calibri" panose="020F0502020204030204" pitchFamily="34" charset="0"/>
                <a:cs typeface="Times New Roman" panose="02020603050405020304" pitchFamily="18" charset="0"/>
              </a:rPr>
              <a:t>, kanser alt türlerinin VKİ ile ilişkisini karşılaştırmak için uygulandı.</a:t>
            </a:r>
          </a:p>
          <a:p>
            <a:pPr lvl="0">
              <a:lnSpc>
                <a:spcPct val="107000"/>
              </a:lnSpc>
              <a:spcAft>
                <a:spcPts val="800"/>
              </a:spcAft>
              <a:buSzPts val="1000"/>
              <a:buFont typeface="Wingdings" panose="05000000000000000000" pitchFamily="2" charset="2"/>
              <a:buChar char="Ø"/>
              <a:tabLst>
                <a:tab pos="457200" algn="l"/>
              </a:tabLst>
            </a:pPr>
            <a:r>
              <a:rPr lang="tr-TR" sz="2100" b="1" dirty="0">
                <a:effectLst/>
                <a:latin typeface="Calibri" panose="020F0502020204030204" pitchFamily="34" charset="0"/>
                <a:ea typeface="Calibri" panose="020F0502020204030204" pitchFamily="34" charset="0"/>
                <a:cs typeface="Times New Roman" panose="02020603050405020304" pitchFamily="18" charset="0"/>
              </a:rPr>
              <a:t>Sigara içme durumu</a:t>
            </a:r>
            <a:r>
              <a:rPr lang="tr-TR" sz="2100" dirty="0">
                <a:effectLst/>
                <a:latin typeface="Calibri" panose="020F0502020204030204" pitchFamily="34" charset="0"/>
                <a:ea typeface="Calibri" panose="020F0502020204030204" pitchFamily="34" charset="0"/>
                <a:cs typeface="Times New Roman" panose="02020603050405020304" pitchFamily="18" charset="0"/>
              </a:rPr>
              <a:t> gibi potansiyel yanlılıkları ortadan kaldırmak için alt grup analizleri yapıldı.</a:t>
            </a:r>
          </a:p>
          <a:p>
            <a:pPr lvl="0">
              <a:lnSpc>
                <a:spcPct val="107000"/>
              </a:lnSpc>
              <a:spcAft>
                <a:spcPts val="800"/>
              </a:spcAft>
              <a:buSzPts val="1000"/>
              <a:buFont typeface="Wingdings" panose="05000000000000000000" pitchFamily="2" charset="2"/>
              <a:buChar char="Ø"/>
              <a:tabLst>
                <a:tab pos="457200" algn="l"/>
              </a:tabLst>
            </a:pPr>
            <a:r>
              <a:rPr lang="tr-TR" sz="2100" b="1" dirty="0">
                <a:effectLst/>
                <a:latin typeface="Calibri" panose="020F0502020204030204" pitchFamily="34" charset="0"/>
                <a:ea typeface="Calibri" panose="020F0502020204030204" pitchFamily="34" charset="0"/>
                <a:cs typeface="Times New Roman" panose="02020603050405020304" pitchFamily="18" charset="0"/>
              </a:rPr>
              <a:t>Yaş, medeni durum, eğitim seviyesi ve doğum yeri</a:t>
            </a:r>
            <a:r>
              <a:rPr lang="tr-TR" sz="2100" dirty="0">
                <a:effectLst/>
                <a:latin typeface="Calibri" panose="020F0502020204030204" pitchFamily="34" charset="0"/>
                <a:ea typeface="Calibri" panose="020F0502020204030204" pitchFamily="34" charset="0"/>
                <a:cs typeface="Times New Roman" panose="02020603050405020304" pitchFamily="18" charset="0"/>
              </a:rPr>
              <a:t> gibi değişkenler için istatistiksel düzeltmeler uygulandı.</a:t>
            </a:r>
          </a:p>
          <a:p>
            <a:pPr lvl="0">
              <a:lnSpc>
                <a:spcPct val="107000"/>
              </a:lnSpc>
              <a:spcAft>
                <a:spcPts val="800"/>
              </a:spcAft>
              <a:buSzPts val="1000"/>
              <a:buFont typeface="Wingdings" panose="05000000000000000000" pitchFamily="2" charset="2"/>
              <a:buChar char="Ø"/>
              <a:tabLst>
                <a:tab pos="457200" algn="l"/>
              </a:tabLst>
            </a:pPr>
            <a:r>
              <a:rPr lang="tr-TR" sz="2100" b="1" dirty="0">
                <a:effectLst/>
                <a:latin typeface="Calibri" panose="020F0502020204030204" pitchFamily="34" charset="0"/>
                <a:ea typeface="Calibri" panose="020F0502020204030204" pitchFamily="34" charset="0"/>
                <a:cs typeface="Times New Roman" panose="02020603050405020304" pitchFamily="18" charset="0"/>
              </a:rPr>
              <a:t>Kanser alt türlerinin VKİ ile farklı ilişkiler gösterip göstermediği</a:t>
            </a:r>
            <a:r>
              <a:rPr lang="tr-TR" sz="2100" dirty="0">
                <a:effectLst/>
                <a:latin typeface="Calibri" panose="020F0502020204030204" pitchFamily="34" charset="0"/>
                <a:ea typeface="Calibri" panose="020F0502020204030204" pitchFamily="34" charset="0"/>
                <a:cs typeface="Times New Roman" panose="02020603050405020304" pitchFamily="18" charset="0"/>
              </a:rPr>
              <a:t>, detaylı alt grup analizleri ile test edildi.</a:t>
            </a:r>
          </a:p>
          <a:p>
            <a:pPr lvl="0">
              <a:lnSpc>
                <a:spcPct val="107000"/>
              </a:lnSpc>
              <a:spcAft>
                <a:spcPts val="800"/>
              </a:spcAft>
              <a:buSzPts val="1000"/>
              <a:buFont typeface="Wingdings" panose="05000000000000000000" pitchFamily="2" charset="2"/>
              <a:buChar char="Ø"/>
              <a:tabLst>
                <a:tab pos="457200" algn="l"/>
              </a:tabLst>
            </a:pPr>
            <a:r>
              <a:rPr lang="tr-TR" sz="2100" dirty="0">
                <a:effectLst/>
                <a:latin typeface="Calibri" panose="020F0502020204030204" pitchFamily="34" charset="0"/>
                <a:ea typeface="Calibri" panose="020F0502020204030204" pitchFamily="34" charset="0"/>
                <a:cs typeface="Times New Roman" panose="02020603050405020304" pitchFamily="18" charset="0"/>
              </a:rPr>
              <a:t>Tüm analizler </a:t>
            </a:r>
            <a:r>
              <a:rPr lang="tr-TR" sz="2100" b="1" dirty="0" err="1">
                <a:effectLst/>
                <a:latin typeface="Calibri" panose="020F0502020204030204" pitchFamily="34" charset="0"/>
                <a:ea typeface="Calibri" panose="020F0502020204030204" pitchFamily="34" charset="0"/>
                <a:cs typeface="Times New Roman" panose="02020603050405020304" pitchFamily="18" charset="0"/>
              </a:rPr>
              <a:t>Stata</a:t>
            </a:r>
            <a:r>
              <a:rPr lang="tr-TR" sz="2100" b="1" dirty="0">
                <a:effectLst/>
                <a:latin typeface="Calibri" panose="020F0502020204030204" pitchFamily="34" charset="0"/>
                <a:ea typeface="Calibri" panose="020F0502020204030204" pitchFamily="34" charset="0"/>
                <a:cs typeface="Times New Roman" panose="02020603050405020304" pitchFamily="18" charset="0"/>
              </a:rPr>
              <a:t> 17.0</a:t>
            </a:r>
            <a:r>
              <a:rPr lang="tr-TR" sz="2100" dirty="0">
                <a:effectLst/>
                <a:latin typeface="Calibri" panose="020F0502020204030204" pitchFamily="34" charset="0"/>
                <a:ea typeface="Calibri" panose="020F0502020204030204" pitchFamily="34" charset="0"/>
                <a:cs typeface="Times New Roman" panose="02020603050405020304" pitchFamily="18" charset="0"/>
              </a:rPr>
              <a:t> yazılımı kullanılarak gerçekleştirildi.</a:t>
            </a:r>
          </a:p>
          <a:p>
            <a:endParaRPr lang="tr-TR" dirty="0"/>
          </a:p>
        </p:txBody>
      </p:sp>
    </p:spTree>
    <p:extLst>
      <p:ext uri="{BB962C8B-B14F-4D97-AF65-F5344CB8AC3E}">
        <p14:creationId xmlns:p14="http://schemas.microsoft.com/office/powerpoint/2010/main" val="3040487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B97F37-9ECA-F259-E89C-0F1B348BA102}"/>
              </a:ext>
            </a:extLst>
          </p:cNvPr>
          <p:cNvSpPr>
            <a:spLocks noGrp="1"/>
          </p:cNvSpPr>
          <p:nvPr>
            <p:ph type="title"/>
          </p:nvPr>
        </p:nvSpPr>
        <p:spPr/>
        <p:txBody>
          <a:bodyPr>
            <a:noAutofit/>
          </a:bodyPr>
          <a:lstStyle/>
          <a:p>
            <a:r>
              <a:rPr lang="tr-TR" sz="3200" dirty="0">
                <a:latin typeface="+mn-lt"/>
              </a:rPr>
              <a:t>Bulgular-</a:t>
            </a:r>
            <a:r>
              <a:rPr lang="tr-TR" sz="3200" dirty="0"/>
              <a:t>Çalışma Popülasyonunun Vücut Kitle İndeksi Kategorilerine ve Toplam Popülasyona Göre Özellikleri</a:t>
            </a:r>
            <a:r>
              <a:rPr lang="tr-TR" dirty="0">
                <a:effectLst/>
                <a:latin typeface="Calibri" panose="020F0502020204030204" pitchFamily="34" charset="0"/>
                <a:ea typeface="Calibri" panose="020F0502020204030204" pitchFamily="34" charset="0"/>
                <a:cs typeface="Times New Roman" panose="02020603050405020304" pitchFamily="18" charset="0"/>
              </a:rPr>
              <a:t/>
            </a:r>
            <a:br>
              <a:rPr lang="tr-TR" dirty="0">
                <a:effectLst/>
                <a:latin typeface="Calibri" panose="020F0502020204030204" pitchFamily="34" charset="0"/>
                <a:ea typeface="Calibri" panose="020F0502020204030204" pitchFamily="34" charset="0"/>
                <a:cs typeface="Times New Roman" panose="02020603050405020304" pitchFamily="18" charset="0"/>
              </a:rPr>
            </a:br>
            <a:endParaRPr lang="tr-TR" dirty="0">
              <a:latin typeface="+mn-lt"/>
            </a:endParaRPr>
          </a:p>
        </p:txBody>
      </p:sp>
      <p:sp>
        <p:nvSpPr>
          <p:cNvPr id="3" name="İçerik Yer Tutucusu 2">
            <a:extLst>
              <a:ext uri="{FF2B5EF4-FFF2-40B4-BE49-F238E27FC236}">
                <a16:creationId xmlns:a16="http://schemas.microsoft.com/office/drawing/2014/main" id="{C320C1F9-57AF-61C0-B8BF-1D367F553ABF}"/>
              </a:ext>
            </a:extLst>
          </p:cNvPr>
          <p:cNvSpPr>
            <a:spLocks noGrp="1"/>
          </p:cNvSpPr>
          <p:nvPr>
            <p:ph idx="1"/>
          </p:nvPr>
        </p:nvSpPr>
        <p:spPr>
          <a:xfrm>
            <a:off x="226243" y="1423447"/>
            <a:ext cx="3525625" cy="4445647"/>
          </a:xfrm>
        </p:spPr>
        <p:txBody>
          <a:bodyPr>
            <a:normAutofit lnSpcReduction="10000"/>
          </a:bodyPr>
          <a:lstStyle/>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tr-TR" sz="1800" dirty="0">
                <a:effectLst/>
                <a:latin typeface="Calibri" panose="020F0502020204030204" pitchFamily="34" charset="0"/>
                <a:ea typeface="Calibri" panose="020F0502020204030204" pitchFamily="34" charset="0"/>
                <a:cs typeface="Times New Roman" panose="02020603050405020304" pitchFamily="18" charset="0"/>
              </a:rPr>
              <a:t>Toplamda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4.142.349 birey</a:t>
            </a:r>
            <a:r>
              <a:rPr lang="tr-TR" sz="1800" dirty="0">
                <a:effectLst/>
                <a:latin typeface="Calibri" panose="020F0502020204030204" pitchFamily="34" charset="0"/>
                <a:ea typeface="Calibri" panose="020F0502020204030204" pitchFamily="34" charset="0"/>
                <a:cs typeface="Times New Roman" panose="02020603050405020304" pitchFamily="18" charset="0"/>
              </a:rPr>
              <a:t> çalışmaya dahil edildi. Bunların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2.129.149’u erkek, 2.013.200’ü kadındı</a:t>
            </a:r>
            <a:r>
              <a:rPr lang="tr-TR" sz="1800" dirty="0">
                <a:effectLst/>
                <a:latin typeface="Calibri" panose="020F0502020204030204" pitchFamily="34" charset="0"/>
                <a:ea typeface="Calibri" panose="020F0502020204030204" pitchFamily="34" charset="0"/>
                <a:cs typeface="Times New Roman" panose="02020603050405020304" pitchFamily="18" charset="0"/>
              </a:rPr>
              <a:t>.</a:t>
            </a:r>
          </a:p>
          <a:p>
            <a:pPr>
              <a:buFont typeface="Wingdings" panose="05000000000000000000" pitchFamily="2" charset="2"/>
              <a:buChar char="Ø"/>
            </a:pPr>
            <a:r>
              <a:rPr lang="tr-TR" sz="1800" dirty="0">
                <a:effectLst/>
                <a:latin typeface="Calibri" panose="020F0502020204030204" pitchFamily="34" charset="0"/>
                <a:ea typeface="Calibri" panose="020F0502020204030204" pitchFamily="34" charset="0"/>
                <a:cs typeface="Times New Roman" panose="02020603050405020304" pitchFamily="18" charset="0"/>
              </a:rPr>
              <a:t>Çalışmaya katılan bireylerin ortalama yaşları erkeklerde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23,1 yıl (Standart Sapma = 11,8)</a:t>
            </a:r>
            <a:r>
              <a:rPr lang="tr-TR" sz="1800" dirty="0">
                <a:effectLst/>
                <a:latin typeface="Calibri" panose="020F0502020204030204" pitchFamily="34" charset="0"/>
                <a:ea typeface="Calibri" panose="020F0502020204030204" pitchFamily="34" charset="0"/>
                <a:cs typeface="Times New Roman" panose="02020603050405020304" pitchFamily="18" charset="0"/>
              </a:rPr>
              <a:t> ve kadınlarda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31,3 yıl (SD = 9,7)</a:t>
            </a:r>
            <a:r>
              <a:rPr lang="tr-TR" sz="1800" dirty="0">
                <a:effectLst/>
                <a:latin typeface="Calibri" panose="020F0502020204030204" pitchFamily="34" charset="0"/>
                <a:ea typeface="Calibri" panose="020F0502020204030204" pitchFamily="34" charset="0"/>
                <a:cs typeface="Times New Roman" panose="02020603050405020304" pitchFamily="18" charset="0"/>
              </a:rPr>
              <a:t> olarak hesaplandı. </a:t>
            </a:r>
          </a:p>
          <a:p>
            <a:pPr>
              <a:buFont typeface="Wingdings" panose="05000000000000000000" pitchFamily="2" charset="2"/>
              <a:buChar char="Ø"/>
            </a:pPr>
            <a:r>
              <a:rPr lang="tr-TR" sz="1800" dirty="0">
                <a:effectLst/>
                <a:latin typeface="Calibri" panose="020F0502020204030204" pitchFamily="34" charset="0"/>
                <a:ea typeface="Calibri" panose="020F0502020204030204" pitchFamily="34" charset="0"/>
                <a:cs typeface="Times New Roman" panose="02020603050405020304" pitchFamily="18" charset="0"/>
              </a:rPr>
              <a:t>Erkeklerin ortalama VKİ değeri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22,5 kg/m² (SD = 3,3)</a:t>
            </a:r>
            <a:r>
              <a:rPr lang="tr-TR" sz="1800" dirty="0">
                <a:effectLst/>
                <a:latin typeface="Calibri" panose="020F0502020204030204" pitchFamily="34" charset="0"/>
                <a:ea typeface="Calibri" panose="020F0502020204030204" pitchFamily="34" charset="0"/>
                <a:cs typeface="Times New Roman" panose="02020603050405020304" pitchFamily="18" charset="0"/>
              </a:rPr>
              <a:t>, kadınlarınki ise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24,0 kg/m² (SD = 4,2)</a:t>
            </a:r>
            <a:r>
              <a:rPr lang="tr-TR" sz="1800" dirty="0">
                <a:effectLst/>
                <a:latin typeface="Calibri" panose="020F0502020204030204" pitchFamily="34" charset="0"/>
                <a:ea typeface="Calibri" panose="020F0502020204030204" pitchFamily="34" charset="0"/>
                <a:cs typeface="Times New Roman" panose="02020603050405020304" pitchFamily="18" charset="0"/>
              </a:rPr>
              <a:t> idi. </a:t>
            </a:r>
          </a:p>
          <a:p>
            <a:pPr>
              <a:buFont typeface="Wingdings" panose="05000000000000000000" pitchFamily="2" charset="2"/>
              <a:buChar char="Ø"/>
            </a:pPr>
            <a:r>
              <a:rPr lang="tr-TR" sz="1800" b="1" dirty="0">
                <a:effectLst/>
                <a:latin typeface="Calibri" panose="020F0502020204030204" pitchFamily="34" charset="0"/>
                <a:ea typeface="Calibri" panose="020F0502020204030204" pitchFamily="34" charset="0"/>
                <a:cs typeface="Times New Roman" panose="02020603050405020304" pitchFamily="18" charset="0"/>
              </a:rPr>
              <a:t>Obezite oranı erkeklerde %3 (69.385 kişi), kadınlarda %9 (176.650 kişi) olarak belirlendi</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tr-TR" dirty="0"/>
          </a:p>
        </p:txBody>
      </p:sp>
      <p:pic>
        <p:nvPicPr>
          <p:cNvPr id="15" name="Resim 14">
            <a:extLst>
              <a:ext uri="{FF2B5EF4-FFF2-40B4-BE49-F238E27FC236}">
                <a16:creationId xmlns:a16="http://schemas.microsoft.com/office/drawing/2014/main" id="{C7394607-4201-3624-59FF-EC9D553B3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684" y="1357459"/>
            <a:ext cx="7893378" cy="4577622"/>
          </a:xfrm>
          <a:prstGeom prst="rect">
            <a:avLst/>
          </a:prstGeom>
        </p:spPr>
      </p:pic>
    </p:spTree>
    <p:extLst>
      <p:ext uri="{BB962C8B-B14F-4D97-AF65-F5344CB8AC3E}">
        <p14:creationId xmlns:p14="http://schemas.microsoft.com/office/powerpoint/2010/main" val="122094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5662B0B-1353-7395-703E-DE8B0A88B898}"/>
              </a:ext>
            </a:extLst>
          </p:cNvPr>
          <p:cNvSpPr>
            <a:spLocks noGrp="1"/>
          </p:cNvSpPr>
          <p:nvPr>
            <p:ph type="title"/>
          </p:nvPr>
        </p:nvSpPr>
        <p:spPr/>
        <p:txBody>
          <a:bodyPr>
            <a:normAutofit fontScale="90000"/>
          </a:bodyPr>
          <a:lstStyle/>
          <a:p>
            <a:r>
              <a:rPr lang="tr-TR" sz="5300" dirty="0">
                <a:latin typeface="+mn-lt"/>
              </a:rPr>
              <a:t>Bulgular</a:t>
            </a:r>
            <a:r>
              <a:rPr lang="tr-TR" dirty="0">
                <a:latin typeface="+mn-lt"/>
              </a:rPr>
              <a:t>-</a:t>
            </a:r>
            <a:r>
              <a:rPr lang="tr-TR" sz="2700" dirty="0"/>
              <a:t>vücut kitle indeksi ile ilişkili potansiyel obeziteyle ilişkili kanserlerin vücut kitle indeksi ve cinsiyete göre tehlike oranları (95% güven aralıkları)</a:t>
            </a:r>
          </a:p>
        </p:txBody>
      </p:sp>
      <p:sp>
        <p:nvSpPr>
          <p:cNvPr id="3" name="İçerik Yer Tutucusu 2">
            <a:extLst>
              <a:ext uri="{FF2B5EF4-FFF2-40B4-BE49-F238E27FC236}">
                <a16:creationId xmlns:a16="http://schemas.microsoft.com/office/drawing/2014/main" id="{D922B591-9337-2C16-9AD2-1E06C08FA646}"/>
              </a:ext>
            </a:extLst>
          </p:cNvPr>
          <p:cNvSpPr>
            <a:spLocks noGrp="1"/>
          </p:cNvSpPr>
          <p:nvPr>
            <p:ph idx="1"/>
          </p:nvPr>
        </p:nvSpPr>
        <p:spPr>
          <a:xfrm>
            <a:off x="1097280" y="2328420"/>
            <a:ext cx="3795231" cy="3540673"/>
          </a:xfrm>
        </p:spPr>
        <p:txBody>
          <a:bodyPr/>
          <a:lstStyle/>
          <a:p>
            <a:pPr>
              <a:buFont typeface="Wingdings" panose="05000000000000000000" pitchFamily="2" charset="2"/>
              <a:buChar char="Ø"/>
            </a:pPr>
            <a:r>
              <a:rPr lang="tr-TR" sz="2000" dirty="0">
                <a:effectLst/>
                <a:latin typeface="Calibri" panose="020F0502020204030204" pitchFamily="34" charset="0"/>
                <a:ea typeface="Calibri" panose="020F0502020204030204" pitchFamily="34" charset="0"/>
                <a:cs typeface="Times New Roman" panose="02020603050405020304" pitchFamily="18" charset="0"/>
              </a:rPr>
              <a:t>Çalışma süresi boyunca toplam </a:t>
            </a:r>
            <a:r>
              <a:rPr lang="tr-TR" sz="2000" b="1" dirty="0">
                <a:effectLst/>
                <a:latin typeface="Calibri" panose="020F0502020204030204" pitchFamily="34" charset="0"/>
                <a:ea typeface="Calibri" panose="020F0502020204030204" pitchFamily="34" charset="0"/>
                <a:cs typeface="Times New Roman" panose="02020603050405020304" pitchFamily="18" charset="0"/>
              </a:rPr>
              <a:t>100,2 milyon kişi-yıllık takip süresi</a:t>
            </a:r>
            <a:r>
              <a:rPr lang="tr-TR" sz="2000" dirty="0">
                <a:effectLst/>
                <a:latin typeface="Calibri" panose="020F0502020204030204" pitchFamily="34" charset="0"/>
                <a:ea typeface="Calibri" panose="020F0502020204030204" pitchFamily="34" charset="0"/>
                <a:cs typeface="Times New Roman" panose="02020603050405020304" pitchFamily="18" charset="0"/>
              </a:rPr>
              <a:t> içinde </a:t>
            </a:r>
            <a:r>
              <a:rPr lang="tr-TR" sz="2000" b="1" dirty="0">
                <a:effectLst/>
                <a:latin typeface="Calibri" panose="020F0502020204030204" pitchFamily="34" charset="0"/>
                <a:ea typeface="Calibri" panose="020F0502020204030204" pitchFamily="34" charset="0"/>
                <a:cs typeface="Times New Roman" panose="02020603050405020304" pitchFamily="18" charset="0"/>
              </a:rPr>
              <a:t>332.501 yeni kanser vakası</a:t>
            </a:r>
            <a:r>
              <a:rPr lang="tr-TR" sz="2000" dirty="0">
                <a:effectLst/>
                <a:latin typeface="Calibri" panose="020F0502020204030204" pitchFamily="34" charset="0"/>
                <a:ea typeface="Calibri" panose="020F0502020204030204" pitchFamily="34" charset="0"/>
                <a:cs typeface="Times New Roman" panose="02020603050405020304" pitchFamily="18" charset="0"/>
              </a:rPr>
              <a:t> kaydedildi (</a:t>
            </a:r>
            <a:r>
              <a:rPr lang="tr-TR" sz="2000" b="1" dirty="0">
                <a:effectLst/>
                <a:latin typeface="Calibri" panose="020F0502020204030204" pitchFamily="34" charset="0"/>
                <a:ea typeface="Calibri" panose="020F0502020204030204" pitchFamily="34" charset="0"/>
                <a:cs typeface="Times New Roman" panose="02020603050405020304" pitchFamily="18" charset="0"/>
              </a:rPr>
              <a:t>192.816 erkek, 139.685 kadın</a:t>
            </a:r>
            <a:r>
              <a:rPr lang="tr-TR" sz="2000" dirty="0">
                <a:effectLst/>
                <a:latin typeface="Calibri" panose="020F0502020204030204" pitchFamily="34" charset="0"/>
                <a:ea typeface="Calibri" panose="020F0502020204030204" pitchFamily="34" charset="0"/>
                <a:cs typeface="Times New Roman" panose="02020603050405020304" pitchFamily="18" charset="0"/>
              </a:rPr>
              <a:t>). </a:t>
            </a:r>
          </a:p>
          <a:p>
            <a:pPr>
              <a:buFont typeface="Wingdings" panose="05000000000000000000" pitchFamily="2" charset="2"/>
              <a:buChar char="Ø"/>
            </a:pPr>
            <a:r>
              <a:rPr lang="tr-TR" sz="2000" dirty="0">
                <a:effectLst/>
                <a:latin typeface="Calibri" panose="020F0502020204030204" pitchFamily="34" charset="0"/>
                <a:ea typeface="Calibri" panose="020F0502020204030204" pitchFamily="34" charset="0"/>
                <a:cs typeface="Times New Roman" panose="02020603050405020304" pitchFamily="18" charset="0"/>
              </a:rPr>
              <a:t>Kanser teşhisi alan bireylerin </a:t>
            </a:r>
            <a:r>
              <a:rPr lang="tr-TR" sz="2000" b="1" dirty="0">
                <a:effectLst/>
                <a:latin typeface="Calibri" panose="020F0502020204030204" pitchFamily="34" charset="0"/>
                <a:ea typeface="Calibri" panose="020F0502020204030204" pitchFamily="34" charset="0"/>
                <a:cs typeface="Times New Roman" panose="02020603050405020304" pitchFamily="18" charset="0"/>
              </a:rPr>
              <a:t>ilk tanı aldıkları yaşın medyan değeri</a:t>
            </a:r>
            <a:r>
              <a:rPr lang="tr-TR" sz="2000" dirty="0">
                <a:effectLst/>
                <a:latin typeface="Calibri" panose="020F0502020204030204" pitchFamily="34" charset="0"/>
                <a:ea typeface="Calibri" panose="020F0502020204030204" pitchFamily="34" charset="0"/>
                <a:cs typeface="Times New Roman" panose="02020603050405020304" pitchFamily="18" charset="0"/>
              </a:rPr>
              <a:t> erkeklerde </a:t>
            </a:r>
            <a:r>
              <a:rPr lang="tr-TR" sz="2000" b="1" dirty="0">
                <a:effectLst/>
                <a:latin typeface="Calibri" panose="020F0502020204030204" pitchFamily="34" charset="0"/>
                <a:ea typeface="Calibri" panose="020F0502020204030204" pitchFamily="34" charset="0"/>
                <a:cs typeface="Times New Roman" panose="02020603050405020304" pitchFamily="18" charset="0"/>
              </a:rPr>
              <a:t>63,1 yıl (IQR = 52,8–71,9)</a:t>
            </a:r>
            <a:r>
              <a:rPr lang="tr-TR" sz="2000" dirty="0">
                <a:effectLst/>
                <a:latin typeface="Calibri" panose="020F0502020204030204" pitchFamily="34" charset="0"/>
                <a:ea typeface="Calibri" panose="020F0502020204030204" pitchFamily="34" charset="0"/>
                <a:cs typeface="Times New Roman" panose="02020603050405020304" pitchFamily="18" charset="0"/>
              </a:rPr>
              <a:t>, kadınlarda ise </a:t>
            </a:r>
            <a:r>
              <a:rPr lang="tr-TR" sz="2000" b="1" dirty="0">
                <a:effectLst/>
                <a:latin typeface="Calibri" panose="020F0502020204030204" pitchFamily="34" charset="0"/>
                <a:ea typeface="Calibri" panose="020F0502020204030204" pitchFamily="34" charset="0"/>
                <a:cs typeface="Times New Roman" panose="02020603050405020304" pitchFamily="18" charset="0"/>
              </a:rPr>
              <a:t>55,7 yıl (IQR = 46,1–66,5)</a:t>
            </a:r>
            <a:r>
              <a:rPr lang="tr-TR" sz="2000" dirty="0">
                <a:effectLst/>
                <a:latin typeface="Calibri" panose="020F0502020204030204" pitchFamily="34" charset="0"/>
                <a:ea typeface="Calibri" panose="020F0502020204030204" pitchFamily="34" charset="0"/>
                <a:cs typeface="Times New Roman" panose="02020603050405020304" pitchFamily="18" charset="0"/>
              </a:rPr>
              <a:t> idi.</a:t>
            </a:r>
          </a:p>
          <a:p>
            <a:endParaRPr lang="tr-TR" dirty="0"/>
          </a:p>
        </p:txBody>
      </p:sp>
      <p:pic>
        <p:nvPicPr>
          <p:cNvPr id="7" name="Resim 6">
            <a:extLst>
              <a:ext uri="{FF2B5EF4-FFF2-40B4-BE49-F238E27FC236}">
                <a16:creationId xmlns:a16="http://schemas.microsoft.com/office/drawing/2014/main" id="{D3CF492F-483E-9678-78AD-6D5765141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914" y="1969086"/>
            <a:ext cx="6718336" cy="3777460"/>
          </a:xfrm>
          <a:prstGeom prst="rect">
            <a:avLst/>
          </a:prstGeom>
        </p:spPr>
      </p:pic>
    </p:spTree>
    <p:extLst>
      <p:ext uri="{BB962C8B-B14F-4D97-AF65-F5344CB8AC3E}">
        <p14:creationId xmlns:p14="http://schemas.microsoft.com/office/powerpoint/2010/main" val="385858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BB8FAF-57EF-FE42-4986-A44AB34D8C23}"/>
              </a:ext>
            </a:extLst>
          </p:cNvPr>
          <p:cNvSpPr>
            <a:spLocks noGrp="1"/>
          </p:cNvSpPr>
          <p:nvPr>
            <p:ph type="title"/>
          </p:nvPr>
        </p:nvSpPr>
        <p:spPr/>
        <p:txBody>
          <a:bodyPr>
            <a:normAutofit/>
          </a:bodyPr>
          <a:lstStyle/>
          <a:p>
            <a:r>
              <a:rPr lang="tr-TR" sz="5300" dirty="0">
                <a:latin typeface="+mn-lt"/>
              </a:rPr>
              <a:t>Bulgular</a:t>
            </a:r>
            <a:r>
              <a:rPr lang="tr-TR" dirty="0">
                <a:latin typeface="+mn-lt"/>
              </a:rPr>
              <a:t>-</a:t>
            </a:r>
            <a:r>
              <a:rPr lang="tr-TR" sz="2200" dirty="0"/>
              <a:t>vücut kitle indeksi ile ilişkili potansiyel obeziteyle ilişkili kanserlerin vücut kitle indeksi ve cinsiyete göre tehlike oranları (95% güven aralıkları)</a:t>
            </a:r>
          </a:p>
        </p:txBody>
      </p:sp>
      <p:pic>
        <p:nvPicPr>
          <p:cNvPr id="5" name="İçerik Yer Tutucusu 4">
            <a:extLst>
              <a:ext uri="{FF2B5EF4-FFF2-40B4-BE49-F238E27FC236}">
                <a16:creationId xmlns:a16="http://schemas.microsoft.com/office/drawing/2014/main" id="{DD521D34-5D12-1870-F26C-3D24C3DD8C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9691" y="2083324"/>
            <a:ext cx="9059158" cy="3785664"/>
          </a:xfrm>
        </p:spPr>
      </p:pic>
    </p:spTree>
    <p:extLst>
      <p:ext uri="{BB962C8B-B14F-4D97-AF65-F5344CB8AC3E}">
        <p14:creationId xmlns:p14="http://schemas.microsoft.com/office/powerpoint/2010/main" val="2099609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8325B3-9401-CA32-1F91-0FB439134294}"/>
              </a:ext>
            </a:extLst>
          </p:cNvPr>
          <p:cNvSpPr>
            <a:spLocks noGrp="1"/>
          </p:cNvSpPr>
          <p:nvPr>
            <p:ph type="title"/>
          </p:nvPr>
        </p:nvSpPr>
        <p:spPr/>
        <p:txBody>
          <a:bodyPr>
            <a:normAutofit/>
          </a:bodyPr>
          <a:lstStyle/>
          <a:p>
            <a:r>
              <a:rPr lang="tr-TR" sz="2200" b="1" dirty="0"/>
              <a:t>Şekil 2: Bilinen obeziteyle ilişkili kanserler ve potansiyel obeziteyle ilişkili kanserlerin, doğrusal olmayan ilişkileri göz önünde bulundurarak, vücut kitle indeksine (VKİ) göre tehlike oranları (HR) ve %95 güven aralıkları (CI).</a:t>
            </a:r>
            <a:endParaRPr lang="tr-TR" dirty="0"/>
          </a:p>
        </p:txBody>
      </p:sp>
      <p:pic>
        <p:nvPicPr>
          <p:cNvPr id="5" name="İçerik Yer Tutucusu 4">
            <a:extLst>
              <a:ext uri="{FF2B5EF4-FFF2-40B4-BE49-F238E27FC236}">
                <a16:creationId xmlns:a16="http://schemas.microsoft.com/office/drawing/2014/main" id="{B88DC629-225B-FB92-FE04-29406867A4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1419" y="1737360"/>
            <a:ext cx="5772346" cy="4488550"/>
          </a:xfrm>
        </p:spPr>
      </p:pic>
      <p:sp>
        <p:nvSpPr>
          <p:cNvPr id="6" name="Metin kutusu 5">
            <a:extLst>
              <a:ext uri="{FF2B5EF4-FFF2-40B4-BE49-F238E27FC236}">
                <a16:creationId xmlns:a16="http://schemas.microsoft.com/office/drawing/2014/main" id="{BAF348A9-8411-2407-DF2F-99AEA833826C}"/>
              </a:ext>
            </a:extLst>
          </p:cNvPr>
          <p:cNvSpPr txBox="1"/>
          <p:nvPr/>
        </p:nvSpPr>
        <p:spPr>
          <a:xfrm>
            <a:off x="1097280" y="2139885"/>
            <a:ext cx="5637229" cy="646331"/>
          </a:xfrm>
          <a:prstGeom prst="rect">
            <a:avLst/>
          </a:prstGeom>
          <a:noFill/>
        </p:spPr>
        <p:txBody>
          <a:bodyPr wrap="square" rtlCol="0">
            <a:spAutoFit/>
          </a:bodyPr>
          <a:lstStyle/>
          <a:p>
            <a:r>
              <a:rPr lang="tr-TR" dirty="0"/>
              <a:t/>
            </a:r>
            <a:br>
              <a:rPr lang="tr-TR" dirty="0"/>
            </a:br>
            <a:endParaRPr lang="tr-TR" dirty="0"/>
          </a:p>
        </p:txBody>
      </p:sp>
    </p:spTree>
    <p:extLst>
      <p:ext uri="{BB962C8B-B14F-4D97-AF65-F5344CB8AC3E}">
        <p14:creationId xmlns:p14="http://schemas.microsoft.com/office/powerpoint/2010/main" val="3692145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693FB9-AC0A-DE5C-9C8D-416051E473B2}"/>
              </a:ext>
            </a:extLst>
          </p:cNvPr>
          <p:cNvSpPr>
            <a:spLocks noGrp="1"/>
          </p:cNvSpPr>
          <p:nvPr>
            <p:ph type="title"/>
          </p:nvPr>
        </p:nvSpPr>
        <p:spPr/>
        <p:txBody>
          <a:bodyPr>
            <a:normAutofit/>
          </a:bodyPr>
          <a:lstStyle/>
          <a:p>
            <a:r>
              <a:rPr lang="tr-TR" dirty="0">
                <a:latin typeface="Calibri" panose="020F0502020204030204" pitchFamily="34" charset="0"/>
                <a:ea typeface="Calibri" panose="020F0502020204030204" pitchFamily="34" charset="0"/>
                <a:cs typeface="Times New Roman" panose="02020603050405020304" pitchFamily="18" charset="0"/>
              </a:rPr>
              <a:t>O</a:t>
            </a:r>
            <a:r>
              <a:rPr lang="tr-TR" dirty="0">
                <a:effectLst/>
                <a:latin typeface="Calibri" panose="020F0502020204030204" pitchFamily="34" charset="0"/>
                <a:ea typeface="Calibri" panose="020F0502020204030204" pitchFamily="34" charset="0"/>
                <a:cs typeface="Times New Roman" panose="02020603050405020304" pitchFamily="18" charset="0"/>
              </a:rPr>
              <a:t>bezite ve Kanser Riski</a:t>
            </a:r>
            <a:endParaRPr lang="tr-TR" dirty="0"/>
          </a:p>
        </p:txBody>
      </p:sp>
      <p:sp>
        <p:nvSpPr>
          <p:cNvPr id="3" name="İçerik Yer Tutucusu 2">
            <a:extLst>
              <a:ext uri="{FF2B5EF4-FFF2-40B4-BE49-F238E27FC236}">
                <a16:creationId xmlns:a16="http://schemas.microsoft.com/office/drawing/2014/main" id="{4E62B8DB-975D-963F-6644-CCF8CA0BB7BE}"/>
              </a:ext>
            </a:extLst>
          </p:cNvPr>
          <p:cNvSpPr>
            <a:spLocks noGrp="1"/>
          </p:cNvSpPr>
          <p:nvPr>
            <p:ph idx="1"/>
          </p:nvPr>
        </p:nvSpPr>
        <p:spPr>
          <a:xfrm>
            <a:off x="1097280" y="1845733"/>
            <a:ext cx="6538431" cy="5431759"/>
          </a:xfrm>
        </p:spPr>
        <p:txBody>
          <a:bodyPr>
            <a:normAutofit/>
          </a:bodyPr>
          <a:lstStyle/>
          <a:p>
            <a:pPr>
              <a:lnSpc>
                <a:spcPct val="107000"/>
              </a:lnSpc>
              <a:spcAft>
                <a:spcPts val="800"/>
              </a:spcAft>
              <a:buFont typeface="Wingdings" panose="05000000000000000000" pitchFamily="2" charset="2"/>
              <a:buChar char="Ø"/>
            </a:pPr>
            <a:r>
              <a:rPr lang="tr-TR" sz="1800" dirty="0">
                <a:effectLst/>
                <a:latin typeface="Calibri" panose="020F0502020204030204" pitchFamily="34" charset="0"/>
                <a:ea typeface="Calibri" panose="020F0502020204030204" pitchFamily="34" charset="0"/>
                <a:cs typeface="Times New Roman" panose="02020603050405020304" pitchFamily="18" charset="0"/>
              </a:rPr>
              <a:t>Erkeklerde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15</a:t>
            </a:r>
            <a:r>
              <a:rPr lang="tr-TR" sz="1800" dirty="0">
                <a:effectLst/>
                <a:latin typeface="Calibri" panose="020F0502020204030204" pitchFamily="34" charset="0"/>
                <a:ea typeface="Calibri" panose="020F0502020204030204" pitchFamily="34" charset="0"/>
                <a:cs typeface="Times New Roman" panose="02020603050405020304" pitchFamily="18" charset="0"/>
              </a:rPr>
              <a:t>, kadınlarda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16</a:t>
            </a:r>
            <a:r>
              <a:rPr lang="tr-TR" sz="1800" dirty="0">
                <a:effectLst/>
                <a:latin typeface="Calibri" panose="020F0502020204030204" pitchFamily="34" charset="0"/>
                <a:ea typeface="Calibri" panose="020F0502020204030204" pitchFamily="34" charset="0"/>
                <a:cs typeface="Times New Roman" panose="02020603050405020304" pitchFamily="18" charset="0"/>
              </a:rPr>
              <a:t> olmak üzere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toplamda 18 kanser türü</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potansiyel olarak obezite ile ilişkili</a:t>
            </a:r>
            <a:r>
              <a:rPr lang="tr-TR" sz="1800" dirty="0">
                <a:effectLst/>
                <a:latin typeface="Calibri" panose="020F0502020204030204" pitchFamily="34" charset="0"/>
                <a:ea typeface="Calibri" panose="020F0502020204030204" pitchFamily="34" charset="0"/>
                <a:cs typeface="Times New Roman" panose="02020603050405020304" pitchFamily="18" charset="0"/>
              </a:rPr>
              <a:t> bulundu.</a:t>
            </a:r>
          </a:p>
          <a:p>
            <a:pPr>
              <a:lnSpc>
                <a:spcPct val="107000"/>
              </a:lnSpc>
              <a:spcAft>
                <a:spcPts val="800"/>
              </a:spcAft>
              <a:buFont typeface="Wingdings" panose="05000000000000000000" pitchFamily="2" charset="2"/>
              <a:buChar char="Ø"/>
            </a:pPr>
            <a:r>
              <a:rPr lang="tr-TR" sz="1800" b="1" dirty="0">
                <a:effectLst/>
                <a:latin typeface="Calibri" panose="020F0502020204030204" pitchFamily="34" charset="0"/>
                <a:ea typeface="Calibri" panose="020F0502020204030204" pitchFamily="34" charset="0"/>
                <a:cs typeface="Times New Roman" panose="02020603050405020304" pitchFamily="18" charset="0"/>
              </a:rPr>
              <a:t>Baş ve boyun kanserleri,</a:t>
            </a:r>
            <a:r>
              <a:rPr lang="tr-TR" sz="1800" b="1" dirty="0">
                <a:latin typeface="Calibri" panose="020F0502020204030204" pitchFamily="34" charset="0"/>
                <a:ea typeface="Calibri" panose="020F0502020204030204" pitchFamily="34" charset="0"/>
                <a:cs typeface="Times New Roman" panose="02020603050405020304" pitchFamily="18" charset="0"/>
              </a:rPr>
              <a:t>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Sindirim sistemi kanserleri,</a:t>
            </a:r>
            <a:r>
              <a:rPr lang="tr-TR" sz="1800" b="1" dirty="0">
                <a:latin typeface="Calibri" panose="020F0502020204030204" pitchFamily="34" charset="0"/>
                <a:ea typeface="Calibri" panose="020F0502020204030204" pitchFamily="34" charset="0"/>
                <a:cs typeface="Times New Roman" panose="02020603050405020304" pitchFamily="18" charset="0"/>
              </a:rPr>
              <a:t> </a:t>
            </a:r>
            <a:r>
              <a:rPr lang="tr-TR" sz="1800" b="1" dirty="0" err="1">
                <a:effectLst/>
                <a:latin typeface="Calibri" panose="020F0502020204030204" pitchFamily="34" charset="0"/>
                <a:ea typeface="Calibri" panose="020F0502020204030204" pitchFamily="34" charset="0"/>
                <a:cs typeface="Times New Roman" panose="02020603050405020304" pitchFamily="18" charset="0"/>
              </a:rPr>
              <a:t>Malign</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err="1">
                <a:effectLst/>
                <a:latin typeface="Calibri" panose="020F0502020204030204" pitchFamily="34" charset="0"/>
                <a:ea typeface="Calibri" panose="020F0502020204030204" pitchFamily="34" charset="0"/>
                <a:cs typeface="Times New Roman" panose="02020603050405020304" pitchFamily="18" charset="0"/>
              </a:rPr>
              <a:t>melanom</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err="1">
                <a:effectLst/>
                <a:latin typeface="Calibri" panose="020F0502020204030204" pitchFamily="34" charset="0"/>
                <a:ea typeface="Calibri" panose="020F0502020204030204" pitchFamily="34" charset="0"/>
                <a:cs typeface="Times New Roman" panose="02020603050405020304" pitchFamily="18" charset="0"/>
              </a:rPr>
              <a:t>Genital</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organ kanserleri, Endokrin organ kanserleri, Bağ dokusu kanserleri,	Hematolojik kanserler</a:t>
            </a:r>
            <a:endParaRPr lang="tr-TR" sz="1800" b="1"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800"/>
              </a:spcAft>
              <a:buSzPts val="1000"/>
              <a:buNone/>
              <a:tabLst>
                <a:tab pos="914400" algn="l"/>
              </a:tabLst>
            </a:pPr>
            <a:r>
              <a:rPr lang="tr-TR" dirty="0">
                <a:effectLst/>
                <a:latin typeface="Calibri" panose="020F0502020204030204" pitchFamily="34" charset="0"/>
                <a:ea typeface="Calibri" panose="020F0502020204030204" pitchFamily="34" charset="0"/>
                <a:cs typeface="Times New Roman" panose="02020603050405020304" pitchFamily="18" charset="0"/>
              </a:rPr>
              <a:t>Özellikle </a:t>
            </a:r>
            <a:r>
              <a:rPr lang="tr-TR" b="1" dirty="0">
                <a:effectLst/>
                <a:latin typeface="Calibri" panose="020F0502020204030204" pitchFamily="34" charset="0"/>
                <a:ea typeface="Calibri" panose="020F0502020204030204" pitchFamily="34" charset="0"/>
                <a:cs typeface="Times New Roman" panose="02020603050405020304" pitchFamily="18" charset="0"/>
              </a:rPr>
              <a:t>mide kanseri, ince bağırsak kanseri, serviks kanseri ve lenfoid </a:t>
            </a:r>
            <a:r>
              <a:rPr lang="tr-TR" b="1" dirty="0" err="1">
                <a:effectLst/>
                <a:latin typeface="Calibri" panose="020F0502020204030204" pitchFamily="34" charset="0"/>
                <a:ea typeface="Calibri" panose="020F0502020204030204" pitchFamily="34" charset="0"/>
                <a:cs typeface="Times New Roman" panose="02020603050405020304" pitchFamily="18" charset="0"/>
              </a:rPr>
              <a:t>neoplazmlar</a:t>
            </a:r>
            <a:r>
              <a:rPr lang="tr-TR" dirty="0">
                <a:effectLst/>
                <a:latin typeface="Calibri" panose="020F0502020204030204" pitchFamily="34" charset="0"/>
                <a:ea typeface="Calibri" panose="020F0502020204030204" pitchFamily="34" charset="0"/>
                <a:cs typeface="Times New Roman" panose="02020603050405020304" pitchFamily="18" charset="0"/>
              </a:rPr>
              <a:t> gibi bazı kanser türlerinde </a:t>
            </a:r>
            <a:r>
              <a:rPr lang="tr-TR" b="1" dirty="0">
                <a:effectLst/>
                <a:latin typeface="Calibri" panose="020F0502020204030204" pitchFamily="34" charset="0"/>
                <a:ea typeface="Calibri" panose="020F0502020204030204" pitchFamily="34" charset="0"/>
                <a:cs typeface="Times New Roman" panose="02020603050405020304" pitchFamily="18" charset="0"/>
              </a:rPr>
              <a:t>VKİ ile alt türler arasında farklı risk ilişkileri</a:t>
            </a:r>
            <a:r>
              <a:rPr lang="tr-TR" dirty="0">
                <a:effectLst/>
                <a:latin typeface="Calibri" panose="020F0502020204030204" pitchFamily="34" charset="0"/>
                <a:ea typeface="Calibri" panose="020F0502020204030204" pitchFamily="34" charset="0"/>
                <a:cs typeface="Times New Roman" panose="02020603050405020304" pitchFamily="18" charset="0"/>
              </a:rPr>
              <a:t> olduğu görüldü (</a:t>
            </a:r>
            <a:r>
              <a:rPr lang="tr-TR" b="1" dirty="0">
                <a:effectLst/>
                <a:latin typeface="Calibri" panose="020F0502020204030204" pitchFamily="34" charset="0"/>
                <a:ea typeface="Calibri" panose="020F0502020204030204" pitchFamily="34" charset="0"/>
                <a:cs typeface="Times New Roman" panose="02020603050405020304" pitchFamily="18" charset="0"/>
              </a:rPr>
              <a:t>p&lt;0,05</a:t>
            </a:r>
            <a:r>
              <a:rPr lang="tr-TR"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tr-TR" dirty="0"/>
          </a:p>
        </p:txBody>
      </p:sp>
      <p:pic>
        <p:nvPicPr>
          <p:cNvPr id="5" name="Resim 4">
            <a:extLst>
              <a:ext uri="{FF2B5EF4-FFF2-40B4-BE49-F238E27FC236}">
                <a16:creationId xmlns:a16="http://schemas.microsoft.com/office/drawing/2014/main" id="{189D9AC7-CC87-BB63-EC9A-0CB440776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3100" y="1011981"/>
            <a:ext cx="3996965" cy="5326146"/>
          </a:xfrm>
          <a:prstGeom prst="rect">
            <a:avLst/>
          </a:prstGeom>
        </p:spPr>
      </p:pic>
    </p:spTree>
    <p:extLst>
      <p:ext uri="{BB962C8B-B14F-4D97-AF65-F5344CB8AC3E}">
        <p14:creationId xmlns:p14="http://schemas.microsoft.com/office/powerpoint/2010/main" val="1571786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5AC9FE-E669-29E6-7FAF-26BA21BA70B3}"/>
              </a:ext>
            </a:extLst>
          </p:cNvPr>
          <p:cNvSpPr>
            <a:spLocks noGrp="1"/>
          </p:cNvSpPr>
          <p:nvPr>
            <p:ph type="title"/>
          </p:nvPr>
        </p:nvSpPr>
        <p:spPr/>
        <p:txBody>
          <a:bodyPr>
            <a:normAutofit/>
          </a:bodyPr>
          <a:lstStyle/>
          <a:p>
            <a:r>
              <a:rPr lang="tr-TR" sz="1800" b="1" dirty="0"/>
              <a:t>Şekil 3:</a:t>
            </a:r>
            <a:r>
              <a:rPr lang="tr-TR" sz="1800" dirty="0"/>
              <a:t> Obeziteyle ilişkili potansiyel kanserlerin ve yerleşik obeziteyle ilişkili kanserlerin ayrı ayrı ve birlikte riskleri; obez ve normal kilolu erkekler ve kadınlar için gösterilmiştir. Kümülatif riskler, yaşın zaman metriği olarak kullanılması ve ölümün rakip olay olarak ele alınmasıyla hesaplanmıştır.</a:t>
            </a:r>
          </a:p>
        </p:txBody>
      </p:sp>
      <p:pic>
        <p:nvPicPr>
          <p:cNvPr id="5" name="İçerik Yer Tutucusu 4">
            <a:extLst>
              <a:ext uri="{FF2B5EF4-FFF2-40B4-BE49-F238E27FC236}">
                <a16:creationId xmlns:a16="http://schemas.microsoft.com/office/drawing/2014/main" id="{3F3BE87E-76A2-737F-E266-D9B7DAD81E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3773" y="1931104"/>
            <a:ext cx="5665509" cy="4022725"/>
          </a:xfrm>
        </p:spPr>
      </p:pic>
    </p:spTree>
    <p:extLst>
      <p:ext uri="{BB962C8B-B14F-4D97-AF65-F5344CB8AC3E}">
        <p14:creationId xmlns:p14="http://schemas.microsoft.com/office/powerpoint/2010/main" val="485996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FA4A68-B3DB-A3D5-A5FD-FEAD54391002}"/>
              </a:ext>
            </a:extLst>
          </p:cNvPr>
          <p:cNvSpPr>
            <a:spLocks noGrp="1"/>
          </p:cNvSpPr>
          <p:nvPr>
            <p:ph type="title"/>
          </p:nvPr>
        </p:nvSpPr>
        <p:spPr/>
        <p:txBody>
          <a:bodyPr/>
          <a:lstStyle/>
          <a:p>
            <a:r>
              <a:rPr lang="tr-TR" sz="4800" dirty="0">
                <a:effectLst/>
                <a:latin typeface="Calibri" panose="020F0502020204030204" pitchFamily="34" charset="0"/>
                <a:ea typeface="Calibri" panose="020F0502020204030204" pitchFamily="34" charset="0"/>
                <a:cs typeface="Times New Roman" panose="02020603050405020304" pitchFamily="18" charset="0"/>
              </a:rPr>
              <a:t>Obezite ve Kanser Riski</a:t>
            </a:r>
            <a:endParaRPr lang="tr-TR" dirty="0"/>
          </a:p>
        </p:txBody>
      </p:sp>
      <p:sp>
        <p:nvSpPr>
          <p:cNvPr id="3" name="İçerik Yer Tutucusu 2">
            <a:extLst>
              <a:ext uri="{FF2B5EF4-FFF2-40B4-BE49-F238E27FC236}">
                <a16:creationId xmlns:a16="http://schemas.microsoft.com/office/drawing/2014/main" id="{CB0FDF2C-4C0F-CC16-53E1-2BF0E9DF1516}"/>
              </a:ext>
            </a:extLst>
          </p:cNvPr>
          <p:cNvSpPr>
            <a:spLocks noGrp="1"/>
          </p:cNvSpPr>
          <p:nvPr>
            <p:ph idx="1"/>
          </p:nvPr>
        </p:nvSpPr>
        <p:spPr/>
        <p:txBody>
          <a:bodyPr/>
          <a:lstStyle/>
          <a:p>
            <a:pPr>
              <a:lnSpc>
                <a:spcPct val="107000"/>
              </a:lnSpc>
              <a:spcAft>
                <a:spcPts val="800"/>
              </a:spcAft>
              <a:buNone/>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tr-TR" sz="1800" dirty="0">
                <a:effectLst/>
                <a:latin typeface="Calibri" panose="020F0502020204030204" pitchFamily="34" charset="0"/>
                <a:ea typeface="Calibri" panose="020F0502020204030204" pitchFamily="34" charset="0"/>
                <a:cs typeface="Times New Roman" panose="02020603050405020304" pitchFamily="18" charset="0"/>
              </a:rPr>
              <a:t>Her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5 kg/m² daha yüksek VKİ için</a:t>
            </a:r>
            <a:r>
              <a:rPr lang="tr-TR" sz="1800" dirty="0">
                <a:effectLst/>
                <a:latin typeface="Calibri" panose="020F0502020204030204" pitchFamily="34" charset="0"/>
                <a:ea typeface="Calibri" panose="020F0502020204030204" pitchFamily="34" charset="0"/>
                <a:cs typeface="Times New Roman" panose="02020603050405020304" pitchFamily="18" charset="0"/>
              </a:rPr>
              <a:t> kanser riski:</a:t>
            </a:r>
          </a:p>
          <a:p>
            <a:pPr marL="0" lvl="0" indent="0">
              <a:lnSpc>
                <a:spcPct val="107000"/>
              </a:lnSpc>
              <a:spcAft>
                <a:spcPts val="800"/>
              </a:spcAft>
              <a:buSzPts val="1000"/>
              <a:buNone/>
              <a:tabLst>
                <a:tab pos="457200" algn="l"/>
              </a:tabLs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	Potansiyel olarak obezite ile ilişkili kanserlerde</a:t>
            </a:r>
            <a:r>
              <a:rPr lang="tr-TR" sz="1800" dirty="0">
                <a:effectLst/>
                <a:latin typeface="Calibri" panose="020F0502020204030204" pitchFamily="34" charset="0"/>
                <a:ea typeface="Calibri" panose="020F0502020204030204" pitchFamily="34" charset="0"/>
                <a:cs typeface="Times New Roman" panose="02020603050405020304" pitchFamily="18" charset="0"/>
              </a:rPr>
              <a:t> erkeklerde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1,17 (1,15–1,20)</a:t>
            </a:r>
            <a:r>
              <a:rPr lang="tr-TR" sz="1800" dirty="0">
                <a:effectLst/>
                <a:latin typeface="Calibri" panose="020F0502020204030204" pitchFamily="34" charset="0"/>
                <a:ea typeface="Calibri" panose="020F0502020204030204" pitchFamily="34" charset="0"/>
                <a:cs typeface="Times New Roman" panose="02020603050405020304" pitchFamily="18" charset="0"/>
              </a:rPr>
              <a:t>, kadınlarda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1,13 (1,11–1,15)</a:t>
            </a:r>
            <a:r>
              <a:rPr lang="tr-TR" sz="1800" dirty="0">
                <a:effectLst/>
                <a:latin typeface="Calibri" panose="020F0502020204030204" pitchFamily="34" charset="0"/>
                <a:ea typeface="Calibri" panose="020F0502020204030204" pitchFamily="34" charset="0"/>
                <a:cs typeface="Times New Roman" panose="02020603050405020304" pitchFamily="18" charset="0"/>
              </a:rPr>
              <a:t> bulundu.</a:t>
            </a:r>
          </a:p>
          <a:p>
            <a:pPr marL="0" lvl="0" indent="0">
              <a:lnSpc>
                <a:spcPct val="107000"/>
              </a:lnSpc>
              <a:spcAft>
                <a:spcPts val="800"/>
              </a:spcAft>
              <a:buSzPts val="1000"/>
              <a:buNone/>
              <a:tabLst>
                <a:tab pos="457200" algn="l"/>
              </a:tabLs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	Halihazırda obezite ile ilişkili olduğu bilinen kanserlerde</a:t>
            </a:r>
            <a:r>
              <a:rPr lang="tr-TR" sz="1800" dirty="0">
                <a:effectLst/>
                <a:latin typeface="Calibri" panose="020F0502020204030204" pitchFamily="34" charset="0"/>
                <a:ea typeface="Calibri" panose="020F0502020204030204" pitchFamily="34" charset="0"/>
                <a:cs typeface="Times New Roman" panose="02020603050405020304" pitchFamily="18" charset="0"/>
              </a:rPr>
              <a:t> erkeklerde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1,24 (1,22–1,26)</a:t>
            </a:r>
            <a:r>
              <a:rPr lang="tr-TR" sz="1800" dirty="0">
                <a:effectLst/>
                <a:latin typeface="Calibri" panose="020F0502020204030204" pitchFamily="34" charset="0"/>
                <a:ea typeface="Calibri" panose="020F0502020204030204" pitchFamily="34" charset="0"/>
                <a:cs typeface="Times New Roman" panose="02020603050405020304" pitchFamily="18" charset="0"/>
              </a:rPr>
              <a:t>, kadınlarda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1,12 (1,11–1,13)</a:t>
            </a:r>
            <a:r>
              <a:rPr lang="tr-TR" sz="1800" dirty="0">
                <a:effectLst/>
                <a:latin typeface="Calibri" panose="020F0502020204030204" pitchFamily="34" charset="0"/>
                <a:ea typeface="Calibri" panose="020F0502020204030204" pitchFamily="34" charset="0"/>
                <a:cs typeface="Times New Roman" panose="02020603050405020304" pitchFamily="18" charset="0"/>
              </a:rPr>
              <a:t> bulundu.</a:t>
            </a:r>
          </a:p>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Bu sonuçlar,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potansiyel olarak obezite ile ilişkili yeni kanser türlerinin, halihazırda obezite ile ilişkili kanserlere benzer oranlarda risk artışı gösterdiğini</a:t>
            </a:r>
            <a:r>
              <a:rPr lang="tr-TR" sz="1800" dirty="0">
                <a:effectLst/>
                <a:latin typeface="Calibri" panose="020F0502020204030204" pitchFamily="34" charset="0"/>
                <a:ea typeface="Calibri" panose="020F0502020204030204" pitchFamily="34" charset="0"/>
                <a:cs typeface="Times New Roman" panose="02020603050405020304" pitchFamily="18" charset="0"/>
              </a:rPr>
              <a:t> ortaya koymaktadır.</a:t>
            </a:r>
          </a:p>
          <a:p>
            <a:endParaRPr lang="tr-TR" dirty="0"/>
          </a:p>
        </p:txBody>
      </p:sp>
    </p:spTree>
    <p:extLst>
      <p:ext uri="{BB962C8B-B14F-4D97-AF65-F5344CB8AC3E}">
        <p14:creationId xmlns:p14="http://schemas.microsoft.com/office/powerpoint/2010/main" val="1297801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94EB23-1997-6D19-A97A-0CDD9BF23744}"/>
              </a:ext>
            </a:extLst>
          </p:cNvPr>
          <p:cNvSpPr>
            <a:spLocks noGrp="1"/>
          </p:cNvSpPr>
          <p:nvPr>
            <p:ph type="title"/>
          </p:nvPr>
        </p:nvSpPr>
        <p:spPr/>
        <p:txBody>
          <a:bodyPr/>
          <a:lstStyle/>
          <a:p>
            <a:r>
              <a:rPr lang="tr-TR" sz="4800" dirty="0">
                <a:effectLst/>
                <a:latin typeface="Calibri" panose="020F0502020204030204" pitchFamily="34" charset="0"/>
                <a:ea typeface="Calibri" panose="020F0502020204030204" pitchFamily="34" charset="0"/>
                <a:cs typeface="Times New Roman" panose="02020603050405020304" pitchFamily="18" charset="0"/>
              </a:rPr>
              <a:t>Cinsiyete Göre Farklılıklar</a:t>
            </a:r>
            <a:endParaRPr lang="tr-TR" dirty="0"/>
          </a:p>
        </p:txBody>
      </p:sp>
      <p:sp>
        <p:nvSpPr>
          <p:cNvPr id="3" name="İçerik Yer Tutucusu 2">
            <a:extLst>
              <a:ext uri="{FF2B5EF4-FFF2-40B4-BE49-F238E27FC236}">
                <a16:creationId xmlns:a16="http://schemas.microsoft.com/office/drawing/2014/main" id="{584DB4A3-BC6E-E86C-1869-45674044F086}"/>
              </a:ext>
            </a:extLst>
          </p:cNvPr>
          <p:cNvSpPr>
            <a:spLocks noGrp="1"/>
          </p:cNvSpPr>
          <p:nvPr>
            <p:ph idx="1"/>
          </p:nvPr>
        </p:nvSpPr>
        <p:spPr/>
        <p:txBody>
          <a:bodyPr/>
          <a:lstStyle/>
          <a:p>
            <a:pPr>
              <a:lnSpc>
                <a:spcPct val="107000"/>
              </a:lnSpc>
              <a:spcAft>
                <a:spcPts val="800"/>
              </a:spcAft>
              <a:buNone/>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tr-TR" sz="1800" dirty="0">
                <a:effectLst/>
                <a:latin typeface="Calibri" panose="020F0502020204030204" pitchFamily="34" charset="0"/>
                <a:ea typeface="Calibri" panose="020F0502020204030204" pitchFamily="34" charset="0"/>
                <a:cs typeface="Times New Roman" panose="02020603050405020304" pitchFamily="18" charset="0"/>
              </a:rPr>
              <a:t>Bazı kanser türlerinde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erkekler ve kadınlar arasında farklı risk artışları</a:t>
            </a:r>
            <a:r>
              <a:rPr lang="tr-TR" sz="1800" dirty="0">
                <a:effectLst/>
                <a:latin typeface="Calibri" panose="020F0502020204030204" pitchFamily="34" charset="0"/>
                <a:ea typeface="Calibri" panose="020F0502020204030204" pitchFamily="34" charset="0"/>
                <a:cs typeface="Times New Roman" panose="02020603050405020304" pitchFamily="18" charset="0"/>
              </a:rPr>
              <a:t> gözlemlendi:</a:t>
            </a:r>
          </a:p>
          <a:p>
            <a:pPr marL="0" lvl="0" indent="0">
              <a:lnSpc>
                <a:spcPct val="107000"/>
              </a:lnSpc>
              <a:spcAft>
                <a:spcPts val="800"/>
              </a:spcAft>
              <a:buSzPts val="1000"/>
              <a:buNone/>
              <a:tabLst>
                <a:tab pos="457200" algn="l"/>
              </a:tabLs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err="1">
                <a:effectLst/>
                <a:latin typeface="Calibri" panose="020F0502020204030204" pitchFamily="34" charset="0"/>
                <a:ea typeface="Calibri" panose="020F0502020204030204" pitchFamily="34" charset="0"/>
                <a:cs typeface="Times New Roman" panose="02020603050405020304" pitchFamily="18" charset="0"/>
              </a:rPr>
              <a:t>Malign</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err="1">
                <a:effectLst/>
                <a:latin typeface="Calibri" panose="020F0502020204030204" pitchFamily="34" charset="0"/>
                <a:ea typeface="Calibri" panose="020F0502020204030204" pitchFamily="34" charset="0"/>
                <a:cs typeface="Times New Roman" panose="02020603050405020304" pitchFamily="18" charset="0"/>
              </a:rPr>
              <a:t>melanom</a:t>
            </a:r>
            <a:r>
              <a:rPr lang="tr-TR" sz="1800" dirty="0">
                <a:effectLst/>
                <a:latin typeface="Calibri" panose="020F0502020204030204" pitchFamily="34" charset="0"/>
                <a:ea typeface="Calibri" panose="020F0502020204030204" pitchFamily="34" charset="0"/>
                <a:cs typeface="Times New Roman" panose="02020603050405020304" pitchFamily="18" charset="0"/>
              </a:rPr>
              <a:t>: Erkeklerde obezite ile ilişkili bulunurken, kadınlarda risk artışı saptanmadı.</a:t>
            </a:r>
          </a:p>
          <a:p>
            <a:pPr marL="0" lvl="0" indent="0">
              <a:lnSpc>
                <a:spcPct val="107000"/>
              </a:lnSpc>
              <a:spcAft>
                <a:spcPts val="800"/>
              </a:spcAft>
              <a:buSzPts val="1000"/>
              <a:buNone/>
              <a:tabLst>
                <a:tab pos="457200" algn="l"/>
              </a:tabLs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	Bağ dokusu kanserleri ve lenfoid </a:t>
            </a:r>
            <a:r>
              <a:rPr lang="tr-TR" sz="1800" b="1" dirty="0" err="1">
                <a:effectLst/>
                <a:latin typeface="Calibri" panose="020F0502020204030204" pitchFamily="34" charset="0"/>
                <a:ea typeface="Calibri" panose="020F0502020204030204" pitchFamily="34" charset="0"/>
                <a:cs typeface="Times New Roman" panose="02020603050405020304" pitchFamily="18" charset="0"/>
              </a:rPr>
              <a:t>neoplazmlar</a:t>
            </a:r>
            <a:r>
              <a:rPr lang="tr-TR" sz="1800" dirty="0">
                <a:effectLst/>
                <a:latin typeface="Calibri" panose="020F0502020204030204" pitchFamily="34" charset="0"/>
                <a:ea typeface="Calibri" panose="020F0502020204030204" pitchFamily="34" charset="0"/>
                <a:cs typeface="Times New Roman" panose="02020603050405020304" pitchFamily="18" charset="0"/>
              </a:rPr>
              <a:t>: Erkeklerde VKİ ile daha güçlü bir ilişki gösterdi.</a:t>
            </a:r>
          </a:p>
          <a:p>
            <a:pPr marL="0" lvl="0" indent="0">
              <a:lnSpc>
                <a:spcPct val="107000"/>
              </a:lnSpc>
              <a:spcAft>
                <a:spcPts val="800"/>
              </a:spcAft>
              <a:buSzPts val="1000"/>
              <a:buNone/>
              <a:tabLst>
                <a:tab pos="457200" algn="l"/>
              </a:tabLs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	Baş ve boyun kanserleri</a:t>
            </a:r>
            <a:r>
              <a:rPr lang="tr-TR" sz="1800" dirty="0">
                <a:effectLst/>
                <a:latin typeface="Calibri" panose="020F0502020204030204" pitchFamily="34" charset="0"/>
                <a:ea typeface="Calibri" panose="020F0502020204030204" pitchFamily="34" charset="0"/>
                <a:cs typeface="Times New Roman" panose="02020603050405020304" pitchFamily="18" charset="0"/>
              </a:rPr>
              <a:t>: Kadınlarda daha belirgin bir risk artışı görüldü.</a:t>
            </a:r>
          </a:p>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Bu bulgular,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bazı kanser türlerinde VKİ ile ilişkili riskin cinsiyete göre değişebileceğini</a:t>
            </a:r>
            <a:r>
              <a:rPr lang="tr-TR" sz="1800" dirty="0">
                <a:effectLst/>
                <a:latin typeface="Calibri" panose="020F0502020204030204" pitchFamily="34" charset="0"/>
                <a:ea typeface="Calibri" panose="020F0502020204030204" pitchFamily="34" charset="0"/>
                <a:cs typeface="Times New Roman" panose="02020603050405020304" pitchFamily="18" charset="0"/>
              </a:rPr>
              <a:t> göstermektedir.</a:t>
            </a:r>
          </a:p>
          <a:p>
            <a:endParaRPr lang="tr-TR" dirty="0"/>
          </a:p>
        </p:txBody>
      </p:sp>
    </p:spTree>
    <p:extLst>
      <p:ext uri="{BB962C8B-B14F-4D97-AF65-F5344CB8AC3E}">
        <p14:creationId xmlns:p14="http://schemas.microsoft.com/office/powerpoint/2010/main" val="3948622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C82A3C-D921-8A0E-DAE5-A6F8A25CB319}"/>
              </a:ext>
            </a:extLst>
          </p:cNvPr>
          <p:cNvSpPr>
            <a:spLocks noGrp="1"/>
          </p:cNvSpPr>
          <p:nvPr>
            <p:ph type="ctrTitle"/>
          </p:nvPr>
        </p:nvSpPr>
        <p:spPr>
          <a:xfrm>
            <a:off x="1097280" y="758952"/>
            <a:ext cx="10058400" cy="3058904"/>
          </a:xfrm>
        </p:spPr>
        <p:txBody>
          <a:bodyPr>
            <a:normAutofit/>
          </a:bodyPr>
          <a:lstStyle/>
          <a:p>
            <a:r>
              <a:rPr lang="tr-TR" sz="4800" b="1" dirty="0">
                <a:latin typeface="Calibri" panose="020F0502020204030204" pitchFamily="34" charset="0"/>
                <a:ea typeface="Calibri" panose="020F0502020204030204" pitchFamily="34" charset="0"/>
                <a:cs typeface="Calibri" panose="020F0502020204030204" pitchFamily="34" charset="0"/>
              </a:rPr>
              <a:t>İsveç’te 4.1 milyon Bireyde Vücut Kitle İndeksi ve  100 Üzerinde Kanser ve Alt Tipi Riski: </a:t>
            </a:r>
            <a:r>
              <a:rPr lang="tr-TR" sz="4800" b="1" dirty="0" err="1">
                <a:latin typeface="Calibri" panose="020F0502020204030204" pitchFamily="34" charset="0"/>
                <a:ea typeface="Calibri" panose="020F0502020204030204" pitchFamily="34" charset="0"/>
                <a:cs typeface="Calibri" panose="020F0502020204030204" pitchFamily="34" charset="0"/>
              </a:rPr>
              <a:t>Havuzlanmış</a:t>
            </a:r>
            <a:r>
              <a:rPr lang="tr-TR" sz="4800" b="1" dirty="0">
                <a:latin typeface="Calibri" panose="020F0502020204030204" pitchFamily="34" charset="0"/>
                <a:ea typeface="Calibri" panose="020F0502020204030204" pitchFamily="34" charset="0"/>
                <a:cs typeface="Calibri" panose="020F0502020204030204" pitchFamily="34" charset="0"/>
              </a:rPr>
              <a:t> Kohort Çalışması</a:t>
            </a:r>
          </a:p>
        </p:txBody>
      </p:sp>
      <p:sp>
        <p:nvSpPr>
          <p:cNvPr id="3" name="Alt Başlık 2">
            <a:extLst>
              <a:ext uri="{FF2B5EF4-FFF2-40B4-BE49-F238E27FC236}">
                <a16:creationId xmlns:a16="http://schemas.microsoft.com/office/drawing/2014/main" id="{40D86662-7253-4A6D-813C-0AE854472AEA}"/>
              </a:ext>
            </a:extLst>
          </p:cNvPr>
          <p:cNvSpPr>
            <a:spLocks noGrp="1"/>
          </p:cNvSpPr>
          <p:nvPr>
            <p:ph type="subTitle" idx="1"/>
          </p:nvPr>
        </p:nvSpPr>
        <p:spPr/>
        <p:txBody>
          <a:bodyPr>
            <a:normAutofit lnSpcReduction="10000"/>
          </a:bodyPr>
          <a:lstStyle/>
          <a:p>
            <a:pPr algn="r"/>
            <a:r>
              <a:rPr lang="tr-TR" sz="1800" b="1" dirty="0" err="1">
                <a:solidFill>
                  <a:schemeClr val="tx1"/>
                </a:solidFill>
                <a:latin typeface="+mn-lt"/>
              </a:rPr>
              <a:t>Dr</a:t>
            </a:r>
            <a:r>
              <a:rPr lang="tr-TR" sz="1800" b="1" dirty="0">
                <a:solidFill>
                  <a:schemeClr val="tx1"/>
                </a:solidFill>
                <a:latin typeface="+mn-lt"/>
              </a:rPr>
              <a:t> </a:t>
            </a:r>
            <a:r>
              <a:rPr lang="tr-TR" sz="1800" b="1" dirty="0" err="1">
                <a:solidFill>
                  <a:schemeClr val="tx1"/>
                </a:solidFill>
                <a:latin typeface="+mn-lt"/>
              </a:rPr>
              <a:t>kevser</a:t>
            </a:r>
            <a:r>
              <a:rPr lang="tr-TR" sz="1800" b="1" dirty="0">
                <a:solidFill>
                  <a:schemeClr val="tx1"/>
                </a:solidFill>
                <a:latin typeface="+mn-lt"/>
              </a:rPr>
              <a:t> gök</a:t>
            </a:r>
          </a:p>
          <a:p>
            <a:pPr algn="r"/>
            <a:r>
              <a:rPr lang="tr-TR" sz="1800" b="1" dirty="0" err="1">
                <a:solidFill>
                  <a:schemeClr val="tx1"/>
                </a:solidFill>
                <a:latin typeface="+mn-lt"/>
              </a:rPr>
              <a:t>Ktü</a:t>
            </a:r>
            <a:r>
              <a:rPr lang="tr-TR" sz="1800" b="1" dirty="0">
                <a:solidFill>
                  <a:schemeClr val="tx1"/>
                </a:solidFill>
                <a:latin typeface="+mn-lt"/>
              </a:rPr>
              <a:t> aile </a:t>
            </a:r>
            <a:r>
              <a:rPr lang="tr-TR" sz="1800" b="1" dirty="0" smtClean="0">
                <a:solidFill>
                  <a:schemeClr val="tx1"/>
                </a:solidFill>
                <a:latin typeface="+mn-lt"/>
              </a:rPr>
              <a:t>hekimliği</a:t>
            </a:r>
          </a:p>
          <a:p>
            <a:pPr algn="r"/>
            <a:r>
              <a:rPr lang="tr-TR" sz="1800" b="1" dirty="0" smtClean="0">
                <a:solidFill>
                  <a:schemeClr val="tx1"/>
                </a:solidFill>
                <a:latin typeface="+mn-lt"/>
              </a:rPr>
              <a:t>18.03.2025</a:t>
            </a:r>
            <a:endParaRPr lang="tr-TR" sz="1800" b="1" dirty="0">
              <a:solidFill>
                <a:schemeClr val="tx1"/>
              </a:solidFill>
              <a:latin typeface="+mn-lt"/>
            </a:endParaRPr>
          </a:p>
        </p:txBody>
      </p:sp>
    </p:spTree>
    <p:extLst>
      <p:ext uri="{BB962C8B-B14F-4D97-AF65-F5344CB8AC3E}">
        <p14:creationId xmlns:p14="http://schemas.microsoft.com/office/powerpoint/2010/main" val="844568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D88319-77CC-D687-25E6-9FCB38901CC3}"/>
              </a:ext>
            </a:extLst>
          </p:cNvPr>
          <p:cNvSpPr>
            <a:spLocks noGrp="1"/>
          </p:cNvSpPr>
          <p:nvPr>
            <p:ph type="title"/>
          </p:nvPr>
        </p:nvSpPr>
        <p:spPr/>
        <p:txBody>
          <a:bodyPr>
            <a:normAutofit/>
          </a:bodyPr>
          <a:lstStyle/>
          <a:p>
            <a:r>
              <a:rPr lang="tr-TR" dirty="0">
                <a:effectLst/>
                <a:latin typeface="Calibri" panose="020F0502020204030204" pitchFamily="34" charset="0"/>
                <a:ea typeface="Calibri" panose="020F0502020204030204" pitchFamily="34" charset="0"/>
                <a:cs typeface="Times New Roman" panose="02020603050405020304" pitchFamily="18" charset="0"/>
              </a:rPr>
              <a:t>Sigara Kullanımı ile İlişkili Bulgular</a:t>
            </a:r>
            <a:endParaRPr lang="tr-TR" dirty="0"/>
          </a:p>
        </p:txBody>
      </p:sp>
      <p:sp>
        <p:nvSpPr>
          <p:cNvPr id="3" name="İçerik Yer Tutucusu 2">
            <a:extLst>
              <a:ext uri="{FF2B5EF4-FFF2-40B4-BE49-F238E27FC236}">
                <a16:creationId xmlns:a16="http://schemas.microsoft.com/office/drawing/2014/main" id="{926B12FD-61EE-4E90-D5B4-108ADCFB8324}"/>
              </a:ext>
            </a:extLst>
          </p:cNvPr>
          <p:cNvSpPr>
            <a:spLocks noGrp="1"/>
          </p:cNvSpPr>
          <p:nvPr>
            <p:ph idx="1"/>
          </p:nvPr>
        </p:nvSpPr>
        <p:spPr>
          <a:xfrm>
            <a:off x="1097280" y="1845733"/>
            <a:ext cx="10058400" cy="4451371"/>
          </a:xfrm>
        </p:spPr>
        <p:txBody>
          <a:bodyPr>
            <a:normAutofit fontScale="92500" lnSpcReduction="10000"/>
          </a:bodyPr>
          <a:lstStyle/>
          <a:p>
            <a:pPr>
              <a:lnSpc>
                <a:spcPct val="107000"/>
              </a:lnSpc>
              <a:spcAft>
                <a:spcPts val="800"/>
              </a:spcAft>
              <a:buNone/>
            </a:pPr>
            <a:endParaRPr lang="tr-TR" sz="19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tr-TR" sz="1900" b="1" dirty="0">
                <a:effectLst/>
                <a:latin typeface="Calibri" panose="020F0502020204030204" pitchFamily="34" charset="0"/>
                <a:ea typeface="Calibri" panose="020F0502020204030204" pitchFamily="34" charset="0"/>
                <a:cs typeface="Times New Roman" panose="02020603050405020304" pitchFamily="18" charset="0"/>
              </a:rPr>
              <a:t>Sigara içmenin kanser üzerindeki etkisini kontrol etmek için</a:t>
            </a:r>
            <a:r>
              <a:rPr lang="tr-TR" sz="1900" dirty="0">
                <a:effectLst/>
                <a:latin typeface="Calibri" panose="020F0502020204030204" pitchFamily="34" charset="0"/>
                <a:ea typeface="Calibri" panose="020F0502020204030204" pitchFamily="34" charset="0"/>
                <a:cs typeface="Times New Roman" panose="02020603050405020304" pitchFamily="18" charset="0"/>
              </a:rPr>
              <a:t>, sigara içme durumu bilinen </a:t>
            </a:r>
            <a:r>
              <a:rPr lang="tr-TR" sz="1900" b="1" dirty="0">
                <a:effectLst/>
                <a:latin typeface="Calibri" panose="020F0502020204030204" pitchFamily="34" charset="0"/>
                <a:ea typeface="Calibri" panose="020F0502020204030204" pitchFamily="34" charset="0"/>
                <a:cs typeface="Times New Roman" panose="02020603050405020304" pitchFamily="18" charset="0"/>
              </a:rPr>
              <a:t>802.843 birey</a:t>
            </a:r>
            <a:r>
              <a:rPr lang="tr-TR" sz="1900" dirty="0">
                <a:effectLst/>
                <a:latin typeface="Calibri" panose="020F0502020204030204" pitchFamily="34" charset="0"/>
                <a:ea typeface="Calibri" panose="020F0502020204030204" pitchFamily="34" charset="0"/>
                <a:cs typeface="Times New Roman" panose="02020603050405020304" pitchFamily="18" charset="0"/>
              </a:rPr>
              <a:t> üzerinde ek analizler yapıldı.</a:t>
            </a:r>
          </a:p>
          <a:p>
            <a:pPr marL="0" lvl="0" indent="0">
              <a:lnSpc>
                <a:spcPct val="107000"/>
              </a:lnSpc>
              <a:spcAft>
                <a:spcPts val="800"/>
              </a:spcAft>
              <a:buSzPts val="1000"/>
              <a:buNone/>
              <a:tabLst>
                <a:tab pos="457200" algn="l"/>
              </a:tabLst>
            </a:pPr>
            <a:r>
              <a:rPr lang="tr-TR" sz="1900" b="1" dirty="0">
                <a:effectLst/>
                <a:latin typeface="Calibri" panose="020F0502020204030204" pitchFamily="34" charset="0"/>
                <a:ea typeface="Calibri" panose="020F0502020204030204" pitchFamily="34" charset="0"/>
                <a:cs typeface="Times New Roman" panose="02020603050405020304" pitchFamily="18" charset="0"/>
              </a:rPr>
              <a:t>	Ağız boşluğu, dil ve baş-boyun adenokarsinomu</a:t>
            </a:r>
            <a:r>
              <a:rPr lang="tr-TR" sz="1900" dirty="0">
                <a:effectLst/>
                <a:latin typeface="Calibri" panose="020F0502020204030204" pitchFamily="34" charset="0"/>
                <a:ea typeface="Calibri" panose="020F0502020204030204" pitchFamily="34" charset="0"/>
                <a:cs typeface="Times New Roman" panose="02020603050405020304" pitchFamily="18" charset="0"/>
              </a:rPr>
              <a:t> için </a:t>
            </a:r>
            <a:r>
              <a:rPr lang="tr-TR" sz="1900" b="1" dirty="0">
                <a:effectLst/>
                <a:latin typeface="Calibri" panose="020F0502020204030204" pitchFamily="34" charset="0"/>
                <a:ea typeface="Calibri" panose="020F0502020204030204" pitchFamily="34" charset="0"/>
                <a:cs typeface="Times New Roman" panose="02020603050405020304" pitchFamily="18" charset="0"/>
              </a:rPr>
              <a:t>VKİ ile kanser riski arasındaki ilişki sigara kullanımı düzeltildikten sonra da devam etti</a:t>
            </a:r>
            <a:r>
              <a:rPr lang="tr-TR" sz="1900" dirty="0">
                <a:effectLst/>
                <a:latin typeface="Calibri" panose="020F0502020204030204" pitchFamily="34" charset="0"/>
                <a:ea typeface="Calibri" panose="020F0502020204030204" pitchFamily="34" charset="0"/>
                <a:cs typeface="Times New Roman" panose="02020603050405020304" pitchFamily="18" charset="0"/>
              </a:rPr>
              <a:t>.</a:t>
            </a:r>
          </a:p>
          <a:p>
            <a:pPr marL="0" lvl="0" indent="0">
              <a:lnSpc>
                <a:spcPct val="107000"/>
              </a:lnSpc>
              <a:spcAft>
                <a:spcPts val="800"/>
              </a:spcAft>
              <a:buSzPts val="1000"/>
              <a:buNone/>
              <a:tabLst>
                <a:tab pos="457200" algn="l"/>
              </a:tabLst>
            </a:pPr>
            <a:r>
              <a:rPr lang="tr-TR" sz="1900" b="1" dirty="0">
                <a:effectLst/>
                <a:latin typeface="Calibri" panose="020F0502020204030204" pitchFamily="34" charset="0"/>
                <a:ea typeface="Calibri" panose="020F0502020204030204" pitchFamily="34" charset="0"/>
                <a:cs typeface="Times New Roman" panose="02020603050405020304" pitchFamily="18" charset="0"/>
              </a:rPr>
              <a:t>	Burun ve paranazal sinüs kanseri ile Hodgkin lenfoma</a:t>
            </a:r>
            <a:r>
              <a:rPr lang="tr-TR" sz="1900" dirty="0">
                <a:effectLst/>
                <a:latin typeface="Calibri" panose="020F0502020204030204" pitchFamily="34" charset="0"/>
                <a:ea typeface="Calibri" panose="020F0502020204030204" pitchFamily="34" charset="0"/>
                <a:cs typeface="Times New Roman" panose="02020603050405020304" pitchFamily="18" charset="0"/>
              </a:rPr>
              <a:t> için </a:t>
            </a:r>
            <a:r>
              <a:rPr lang="tr-TR" sz="1900" b="1" dirty="0">
                <a:effectLst/>
                <a:latin typeface="Calibri" panose="020F0502020204030204" pitchFamily="34" charset="0"/>
                <a:ea typeface="Calibri" panose="020F0502020204030204" pitchFamily="34" charset="0"/>
                <a:cs typeface="Times New Roman" panose="02020603050405020304" pitchFamily="18" charset="0"/>
              </a:rPr>
              <a:t>VKİ ile risk arasındaki ilişki sigara içme durumu kontrol edildiğinde anlamlılığını kaybetti</a:t>
            </a:r>
            <a:r>
              <a:rPr lang="tr-TR" sz="1900" dirty="0">
                <a:effectLst/>
                <a:latin typeface="Calibri" panose="020F0502020204030204" pitchFamily="34" charset="0"/>
                <a:ea typeface="Calibri" panose="020F0502020204030204" pitchFamily="34" charset="0"/>
                <a:cs typeface="Times New Roman" panose="02020603050405020304" pitchFamily="18" charset="0"/>
              </a:rPr>
              <a:t>.</a:t>
            </a:r>
          </a:p>
          <a:p>
            <a:pPr marL="0" lvl="0" indent="0">
              <a:lnSpc>
                <a:spcPct val="107000"/>
              </a:lnSpc>
              <a:spcAft>
                <a:spcPts val="800"/>
              </a:spcAft>
              <a:buSzPts val="1000"/>
              <a:buNone/>
              <a:tabLst>
                <a:tab pos="457200" algn="l"/>
              </a:tabLst>
            </a:pPr>
            <a:r>
              <a:rPr lang="tr-TR" sz="1900" b="1" dirty="0">
                <a:effectLst/>
                <a:latin typeface="Calibri" panose="020F0502020204030204" pitchFamily="34" charset="0"/>
                <a:ea typeface="Calibri" panose="020F0502020204030204" pitchFamily="34" charset="0"/>
                <a:cs typeface="Times New Roman" panose="02020603050405020304" pitchFamily="18" charset="0"/>
              </a:rPr>
              <a:t>	Bu durum, bazı kanser türlerinde VKİ ile ilişkili riskin kısmen sigara tüketiminden kaynaklanabileceğini düşündürmektedir.</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900" dirty="0">
                <a:effectLst/>
                <a:latin typeface="Calibri" panose="020F0502020204030204" pitchFamily="34" charset="0"/>
                <a:ea typeface="Calibri" panose="020F0502020204030204" pitchFamily="34" charset="0"/>
                <a:cs typeface="Times New Roman" panose="02020603050405020304" pitchFamily="18" charset="0"/>
              </a:rPr>
              <a:t>Sigara dışındaki diğer faktörlerin (örneğin beslenme, fiziksel aktivite, enfeksiyon geçmişi gibi) etkilerini değerlendirmek için </a:t>
            </a:r>
            <a:r>
              <a:rPr lang="tr-TR" sz="1900" b="1" dirty="0">
                <a:effectLst/>
                <a:latin typeface="Calibri" panose="020F0502020204030204" pitchFamily="34" charset="0"/>
                <a:ea typeface="Calibri" panose="020F0502020204030204" pitchFamily="34" charset="0"/>
                <a:cs typeface="Times New Roman" panose="02020603050405020304" pitchFamily="18" charset="0"/>
              </a:rPr>
              <a:t>daha fazla çalışma gerekmektedir</a:t>
            </a:r>
            <a:r>
              <a:rPr lang="tr-TR" sz="1900" dirty="0">
                <a:effectLst/>
                <a:latin typeface="Calibri" panose="020F0502020204030204" pitchFamily="34" charset="0"/>
                <a:ea typeface="Calibri" panose="020F0502020204030204" pitchFamily="34" charset="0"/>
                <a:cs typeface="Times New Roman" panose="02020603050405020304" pitchFamily="18" charset="0"/>
              </a:rPr>
              <a:t>.</a:t>
            </a:r>
          </a:p>
          <a:p>
            <a:endParaRPr lang="tr-TR" dirty="0"/>
          </a:p>
        </p:txBody>
      </p:sp>
    </p:spTree>
    <p:extLst>
      <p:ext uri="{BB962C8B-B14F-4D97-AF65-F5344CB8AC3E}">
        <p14:creationId xmlns:p14="http://schemas.microsoft.com/office/powerpoint/2010/main" val="3517863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F384FF-493B-56C2-0AEB-CF36E5D4C36B}"/>
              </a:ext>
            </a:extLst>
          </p:cNvPr>
          <p:cNvSpPr>
            <a:spLocks noGrp="1"/>
          </p:cNvSpPr>
          <p:nvPr>
            <p:ph type="title"/>
          </p:nvPr>
        </p:nvSpPr>
        <p:spPr/>
        <p:txBody>
          <a:bodyPr>
            <a:normAutofit/>
          </a:bodyPr>
          <a:lstStyle/>
          <a:p>
            <a:r>
              <a:rPr lang="tr-TR" dirty="0">
                <a:effectLst/>
                <a:latin typeface="Calibri" panose="020F0502020204030204" pitchFamily="34" charset="0"/>
                <a:ea typeface="Calibri" panose="020F0502020204030204" pitchFamily="34" charset="0"/>
                <a:cs typeface="Times New Roman" panose="02020603050405020304" pitchFamily="18" charset="0"/>
              </a:rPr>
              <a:t>Spesifik Kanser Alt Türleri İçin Bulgular</a:t>
            </a:r>
            <a:endParaRPr lang="tr-TR" dirty="0"/>
          </a:p>
        </p:txBody>
      </p:sp>
      <p:sp>
        <p:nvSpPr>
          <p:cNvPr id="3" name="İçerik Yer Tutucusu 2">
            <a:extLst>
              <a:ext uri="{FF2B5EF4-FFF2-40B4-BE49-F238E27FC236}">
                <a16:creationId xmlns:a16="http://schemas.microsoft.com/office/drawing/2014/main" id="{D6B648BD-2DBD-3684-B20D-6A9DA8CDF19C}"/>
              </a:ext>
            </a:extLst>
          </p:cNvPr>
          <p:cNvSpPr>
            <a:spLocks noGrp="1"/>
          </p:cNvSpPr>
          <p:nvPr>
            <p:ph idx="1"/>
          </p:nvPr>
        </p:nvSpPr>
        <p:spPr>
          <a:xfrm>
            <a:off x="1097280" y="1845733"/>
            <a:ext cx="10058400" cy="4545639"/>
          </a:xfrm>
        </p:spPr>
        <p:txBody>
          <a:bodyPr>
            <a:normAutofit/>
          </a:bodyPr>
          <a:lstStyle/>
          <a:p>
            <a:pPr>
              <a:lnSpc>
                <a:spcPct val="107000"/>
              </a:lnSpc>
              <a:spcAft>
                <a:spcPts val="800"/>
              </a:spcAft>
              <a:buNone/>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tr-TR" sz="1800" dirty="0">
                <a:effectLst/>
                <a:latin typeface="Calibri" panose="020F0502020204030204" pitchFamily="34" charset="0"/>
                <a:ea typeface="Calibri" panose="020F0502020204030204" pitchFamily="34" charset="0"/>
                <a:cs typeface="Times New Roman" panose="02020603050405020304" pitchFamily="18" charset="0"/>
              </a:rPr>
              <a:t>Bazı kanser alt türlerinde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VKİ ile daha güçlü ilişkiler</a:t>
            </a:r>
            <a:r>
              <a:rPr lang="tr-TR" sz="1800" dirty="0">
                <a:effectLst/>
                <a:latin typeface="Calibri" panose="020F0502020204030204" pitchFamily="34" charset="0"/>
                <a:ea typeface="Calibri" panose="020F0502020204030204" pitchFamily="34" charset="0"/>
                <a:cs typeface="Times New Roman" panose="02020603050405020304" pitchFamily="18" charset="0"/>
              </a:rPr>
              <a:t> gözlemlendi:</a:t>
            </a:r>
          </a:p>
          <a:p>
            <a:pPr>
              <a:lnSpc>
                <a:spcPct val="107000"/>
              </a:lnSpc>
              <a:spcAft>
                <a:spcPts val="800"/>
              </a:spcAft>
              <a:buNone/>
            </a:pPr>
            <a:r>
              <a:rPr lang="tr-TR" sz="1800" b="1" dirty="0">
                <a:effectLst/>
                <a:latin typeface="Calibri" panose="020F0502020204030204" pitchFamily="34" charset="0"/>
                <a:ea typeface="Calibri" panose="020F0502020204030204" pitchFamily="34" charset="0"/>
                <a:cs typeface="Times New Roman" panose="02020603050405020304" pitchFamily="18" charset="0"/>
              </a:rPr>
              <a:t>Böbrek hücreli karsinom</a:t>
            </a:r>
            <a:r>
              <a:rPr lang="tr-TR" sz="18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a:effectLst/>
                <a:latin typeface="Calibri" panose="020F0502020204030204" pitchFamily="34" charset="0"/>
                <a:ea typeface="Calibri" panose="020F0502020204030204" pitchFamily="34" charset="0"/>
                <a:cs typeface="Times New Roman" panose="02020603050405020304" pitchFamily="18" charset="0"/>
              </a:rPr>
              <a:t>En güçlü ilişki “şeffaf hücreli karsinom” ile bulundu.</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a:effectLst/>
                <a:latin typeface="Calibri" panose="020F0502020204030204" pitchFamily="34" charset="0"/>
                <a:ea typeface="Calibri" panose="020F0502020204030204" pitchFamily="34" charset="0"/>
                <a:cs typeface="Times New Roman" panose="02020603050405020304" pitchFamily="18" charset="0"/>
              </a:rPr>
              <a:t>Papiller ve </a:t>
            </a:r>
            <a:r>
              <a:rPr lang="tr-TR" b="1" dirty="0" err="1">
                <a:effectLst/>
                <a:latin typeface="Calibri" panose="020F0502020204030204" pitchFamily="34" charset="0"/>
                <a:ea typeface="Calibri" panose="020F0502020204030204" pitchFamily="34" charset="0"/>
                <a:cs typeface="Times New Roman" panose="02020603050405020304" pitchFamily="18" charset="0"/>
              </a:rPr>
              <a:t>kromofob</a:t>
            </a:r>
            <a:r>
              <a:rPr lang="tr-TR" b="1" dirty="0">
                <a:effectLst/>
                <a:latin typeface="Calibri" panose="020F0502020204030204" pitchFamily="34" charset="0"/>
                <a:ea typeface="Calibri" panose="020F0502020204030204" pitchFamily="34" charset="0"/>
                <a:cs typeface="Times New Roman" panose="02020603050405020304" pitchFamily="18" charset="0"/>
              </a:rPr>
              <a:t> alt türlerinde de VKİ ile risk artışı gözlemlendi.</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r>
              <a:rPr lang="tr-TR" sz="1800" b="1" dirty="0" err="1">
                <a:effectLst/>
                <a:latin typeface="Calibri" panose="020F0502020204030204" pitchFamily="34" charset="0"/>
                <a:ea typeface="Calibri" panose="020F0502020204030204" pitchFamily="34" charset="0"/>
                <a:cs typeface="Times New Roman" panose="02020603050405020304" pitchFamily="18" charset="0"/>
              </a:rPr>
              <a:t>Tiroid</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kanseri</a:t>
            </a:r>
            <a:r>
              <a:rPr lang="tr-TR" sz="18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a:effectLst/>
                <a:latin typeface="Calibri" panose="020F0502020204030204" pitchFamily="34" charset="0"/>
                <a:ea typeface="Calibri" panose="020F0502020204030204" pitchFamily="34" charset="0"/>
                <a:cs typeface="Times New Roman" panose="02020603050405020304" pitchFamily="18" charset="0"/>
              </a:rPr>
              <a:t>VKİ artışı en çok “papiller </a:t>
            </a:r>
            <a:r>
              <a:rPr lang="tr-TR" b="1" dirty="0" err="1">
                <a:effectLst/>
                <a:latin typeface="Calibri" panose="020F0502020204030204" pitchFamily="34" charset="0"/>
                <a:ea typeface="Calibri" panose="020F0502020204030204" pitchFamily="34" charset="0"/>
                <a:cs typeface="Times New Roman" panose="02020603050405020304" pitchFamily="18" charset="0"/>
              </a:rPr>
              <a:t>tiroid</a:t>
            </a:r>
            <a:r>
              <a:rPr lang="tr-TR" b="1" dirty="0">
                <a:effectLst/>
                <a:latin typeface="Calibri" panose="020F0502020204030204" pitchFamily="34" charset="0"/>
                <a:ea typeface="Calibri" panose="020F0502020204030204" pitchFamily="34" charset="0"/>
                <a:cs typeface="Times New Roman" panose="02020603050405020304" pitchFamily="18" charset="0"/>
              </a:rPr>
              <a:t> karsinomu” ile ilişkili bulundu.</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a:effectLst/>
                <a:latin typeface="Calibri" panose="020F0502020204030204" pitchFamily="34" charset="0"/>
                <a:ea typeface="Calibri" panose="020F0502020204030204" pitchFamily="34" charset="0"/>
                <a:cs typeface="Times New Roman" panose="02020603050405020304" pitchFamily="18" charset="0"/>
              </a:rPr>
              <a:t>Daha nadir görülen “foliküler </a:t>
            </a:r>
            <a:r>
              <a:rPr lang="tr-TR" b="1" dirty="0" err="1">
                <a:effectLst/>
                <a:latin typeface="Calibri" panose="020F0502020204030204" pitchFamily="34" charset="0"/>
                <a:ea typeface="Calibri" panose="020F0502020204030204" pitchFamily="34" charset="0"/>
                <a:cs typeface="Times New Roman" panose="02020603050405020304" pitchFamily="18" charset="0"/>
              </a:rPr>
              <a:t>tiroid</a:t>
            </a:r>
            <a:r>
              <a:rPr lang="tr-TR" b="1" dirty="0">
                <a:effectLst/>
                <a:latin typeface="Calibri" panose="020F0502020204030204" pitchFamily="34" charset="0"/>
                <a:ea typeface="Calibri" panose="020F0502020204030204" pitchFamily="34" charset="0"/>
                <a:cs typeface="Times New Roman" panose="02020603050405020304" pitchFamily="18" charset="0"/>
              </a:rPr>
              <a:t> karsinomu” için de pozitif ilişki saptandı.</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674941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DBC11A-8911-2EE4-9044-FED09985F94B}"/>
              </a:ext>
            </a:extLst>
          </p:cNvPr>
          <p:cNvSpPr>
            <a:spLocks noGrp="1"/>
          </p:cNvSpPr>
          <p:nvPr>
            <p:ph type="title"/>
          </p:nvPr>
        </p:nvSpPr>
        <p:spPr/>
        <p:txBody>
          <a:bodyPr/>
          <a:lstStyle/>
          <a:p>
            <a:r>
              <a:rPr lang="tr-TR" dirty="0">
                <a:effectLst/>
                <a:latin typeface="Calibri" panose="020F0502020204030204" pitchFamily="34" charset="0"/>
                <a:ea typeface="Calibri" panose="020F0502020204030204" pitchFamily="34" charset="0"/>
                <a:cs typeface="Times New Roman" panose="02020603050405020304" pitchFamily="18" charset="0"/>
              </a:rPr>
              <a:t>Spesifik Kanser Alt Türleri İçin Bulgular</a:t>
            </a:r>
            <a:endParaRPr lang="tr-TR" dirty="0"/>
          </a:p>
        </p:txBody>
      </p:sp>
      <p:sp>
        <p:nvSpPr>
          <p:cNvPr id="3" name="İçerik Yer Tutucusu 2">
            <a:extLst>
              <a:ext uri="{FF2B5EF4-FFF2-40B4-BE49-F238E27FC236}">
                <a16:creationId xmlns:a16="http://schemas.microsoft.com/office/drawing/2014/main" id="{CAAEA5EE-A388-46D4-3380-1AB41A083949}"/>
              </a:ext>
            </a:extLst>
          </p:cNvPr>
          <p:cNvSpPr>
            <a:spLocks noGrp="1"/>
          </p:cNvSpPr>
          <p:nvPr>
            <p:ph idx="1"/>
          </p:nvPr>
        </p:nvSpPr>
        <p:spPr/>
        <p:txBody>
          <a:bodyPr/>
          <a:lstStyle/>
          <a:p>
            <a:endParaRPr lang="tr-TR" sz="1800" dirty="0"/>
          </a:p>
          <a:p>
            <a:pPr marL="0" lvl="0" indent="0">
              <a:lnSpc>
                <a:spcPct val="107000"/>
              </a:lnSpc>
              <a:spcAft>
                <a:spcPts val="800"/>
              </a:spcAft>
              <a:buSzPts val="1000"/>
              <a:buNone/>
              <a:tabLst>
                <a:tab pos="457200" algn="l"/>
              </a:tabLs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Endometriyal kanser</a:t>
            </a:r>
            <a:r>
              <a:rPr lang="tr-TR" sz="18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a:effectLst/>
                <a:latin typeface="Calibri" panose="020F0502020204030204" pitchFamily="34" charset="0"/>
                <a:ea typeface="Calibri" panose="020F0502020204030204" pitchFamily="34" charset="0"/>
                <a:cs typeface="Times New Roman" panose="02020603050405020304" pitchFamily="18" charset="0"/>
              </a:rPr>
              <a:t>Tip I tümörler için VKİ ile güçlü bir ilişki bulundu.</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a:effectLst/>
                <a:latin typeface="Calibri" panose="020F0502020204030204" pitchFamily="34" charset="0"/>
                <a:ea typeface="Calibri" panose="020F0502020204030204" pitchFamily="34" charset="0"/>
                <a:cs typeface="Times New Roman" panose="02020603050405020304" pitchFamily="18" charset="0"/>
              </a:rPr>
              <a:t>Tip II tümörlerde de anlamlı bir risk artışı gözlendi.</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Bağ dokusu tümörleri</a:t>
            </a:r>
            <a:r>
              <a:rPr lang="tr-TR" sz="1800" dirty="0">
                <a:effectLst/>
                <a:latin typeface="Calibri" panose="020F0502020204030204" pitchFamily="34" charset="0"/>
                <a:ea typeface="Calibri" panose="020F0502020204030204" pitchFamily="34" charset="0"/>
                <a:cs typeface="Times New Roman" panose="02020603050405020304" pitchFamily="18" charset="0"/>
              </a:rPr>
              <a:t> (yumuşak doku sarkomları)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VKİ ile pozitif ilişki gösterdi</a:t>
            </a:r>
            <a:r>
              <a:rPr lang="tr-T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Sonuç olarak, bu bulgular bazı kanser türlerinde sadece belirli alt türlerin VKİ ile daha güçlü ilişkili olabileceğini göstermektedir.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617666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6BBBE6-66A8-C6AF-CC08-5E1AED6C64BF}"/>
              </a:ext>
            </a:extLst>
          </p:cNvPr>
          <p:cNvSpPr>
            <a:spLocks noGrp="1"/>
          </p:cNvSpPr>
          <p:nvPr>
            <p:ph type="title"/>
          </p:nvPr>
        </p:nvSpPr>
        <p:spPr/>
        <p:txBody>
          <a:bodyPr>
            <a:normAutofit/>
          </a:bodyPr>
          <a:lstStyle/>
          <a:p>
            <a:r>
              <a:rPr lang="tr-TR" dirty="0">
                <a:effectLst/>
                <a:latin typeface="Calibri" panose="020F0502020204030204" pitchFamily="34" charset="0"/>
                <a:ea typeface="Calibri" panose="020F0502020204030204" pitchFamily="34" charset="0"/>
                <a:cs typeface="Times New Roman" panose="02020603050405020304" pitchFamily="18" charset="0"/>
              </a:rPr>
              <a:t>Mutlak Kanser Riski Tahminleri</a:t>
            </a:r>
            <a:endParaRPr lang="tr-TR" dirty="0"/>
          </a:p>
        </p:txBody>
      </p:sp>
      <p:sp>
        <p:nvSpPr>
          <p:cNvPr id="3" name="İçerik Yer Tutucusu 2">
            <a:extLst>
              <a:ext uri="{FF2B5EF4-FFF2-40B4-BE49-F238E27FC236}">
                <a16:creationId xmlns:a16="http://schemas.microsoft.com/office/drawing/2014/main" id="{2599EAC8-84C1-15E1-9D64-27A95579552A}"/>
              </a:ext>
            </a:extLst>
          </p:cNvPr>
          <p:cNvSpPr>
            <a:spLocks noGrp="1"/>
          </p:cNvSpPr>
          <p:nvPr>
            <p:ph idx="1"/>
          </p:nvPr>
        </p:nvSpPr>
        <p:spPr>
          <a:xfrm>
            <a:off x="1097280" y="1845733"/>
            <a:ext cx="10058400" cy="4470225"/>
          </a:xfrm>
        </p:spPr>
        <p:txBody>
          <a:bodyPr>
            <a:normAutofit fontScale="92500" lnSpcReduction="10000"/>
          </a:bodyPr>
          <a:lstStyle/>
          <a:p>
            <a:pPr>
              <a:lnSpc>
                <a:spcPct val="107000"/>
              </a:lnSpc>
              <a:spcAft>
                <a:spcPts val="800"/>
              </a:spcAft>
              <a:buNone/>
            </a:pP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tr-TR" sz="1900" dirty="0" err="1">
                <a:effectLst/>
                <a:latin typeface="Calibri" panose="020F0502020204030204" pitchFamily="34" charset="0"/>
                <a:ea typeface="Calibri" panose="020F0502020204030204" pitchFamily="34" charset="0"/>
                <a:cs typeface="Times New Roman" panose="02020603050405020304" pitchFamily="18" charset="0"/>
              </a:rPr>
              <a:t>VKİ’ye</a:t>
            </a:r>
            <a:r>
              <a:rPr lang="tr-TR" sz="1900" dirty="0">
                <a:effectLst/>
                <a:latin typeface="Calibri" panose="020F0502020204030204" pitchFamily="34" charset="0"/>
                <a:ea typeface="Calibri" panose="020F0502020204030204" pitchFamily="34" charset="0"/>
                <a:cs typeface="Times New Roman" panose="02020603050405020304" pitchFamily="18" charset="0"/>
              </a:rPr>
              <a:t> bağlı olarak, </a:t>
            </a:r>
            <a:r>
              <a:rPr lang="tr-TR" sz="1900" b="1" dirty="0">
                <a:effectLst/>
                <a:latin typeface="Calibri" panose="020F0502020204030204" pitchFamily="34" charset="0"/>
                <a:ea typeface="Calibri" panose="020F0502020204030204" pitchFamily="34" charset="0"/>
                <a:cs typeface="Times New Roman" panose="02020603050405020304" pitchFamily="18" charset="0"/>
              </a:rPr>
              <a:t>35 ila 85 yaş arasındaki bireyler için kanser riskleri</a:t>
            </a:r>
            <a:r>
              <a:rPr lang="tr-TR" sz="1900" dirty="0">
                <a:effectLst/>
                <a:latin typeface="Calibri" panose="020F0502020204030204" pitchFamily="34" charset="0"/>
                <a:ea typeface="Calibri" panose="020F0502020204030204" pitchFamily="34" charset="0"/>
                <a:cs typeface="Times New Roman" panose="02020603050405020304" pitchFamily="18" charset="0"/>
              </a:rPr>
              <a:t> hesaplandı:</a:t>
            </a:r>
          </a:p>
          <a:p>
            <a:pPr marL="342900" lvl="0" indent="-342900">
              <a:lnSpc>
                <a:spcPct val="107000"/>
              </a:lnSpc>
              <a:spcAft>
                <a:spcPts val="800"/>
              </a:spcAft>
              <a:buSzPts val="1000"/>
              <a:buFont typeface="Symbol" panose="05050102010706020507" pitchFamily="18" charset="2"/>
              <a:buChar char=""/>
              <a:tabLst>
                <a:tab pos="457200" algn="l"/>
              </a:tabLst>
            </a:pPr>
            <a:r>
              <a:rPr lang="tr-TR" sz="1900" b="1" dirty="0">
                <a:effectLst/>
                <a:latin typeface="Calibri" panose="020F0502020204030204" pitchFamily="34" charset="0"/>
                <a:ea typeface="Calibri" panose="020F0502020204030204" pitchFamily="34" charset="0"/>
                <a:cs typeface="Times New Roman" panose="02020603050405020304" pitchFamily="18" charset="0"/>
              </a:rPr>
              <a:t>Potansiyel olarak obezite ile ilişkili kanserler için mutlak risk:</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tr-TR" sz="1900" b="1" dirty="0">
                <a:effectLst/>
                <a:latin typeface="Calibri" panose="020F0502020204030204" pitchFamily="34" charset="0"/>
                <a:ea typeface="Calibri" panose="020F0502020204030204" pitchFamily="34" charset="0"/>
                <a:cs typeface="Times New Roman" panose="02020603050405020304" pitchFamily="18" charset="0"/>
              </a:rPr>
              <a:t>80 yaşına kadar normal kilolu erkeklerde %5,5, obez erkeklerde %5,7</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tr-TR" sz="1900" b="1" dirty="0">
                <a:effectLst/>
                <a:latin typeface="Calibri" panose="020F0502020204030204" pitchFamily="34" charset="0"/>
                <a:ea typeface="Calibri" panose="020F0502020204030204" pitchFamily="34" charset="0"/>
                <a:cs typeface="Times New Roman" panose="02020603050405020304" pitchFamily="18" charset="0"/>
              </a:rPr>
              <a:t>Kadınlarda sırasıyla %3,5 ve %4,2</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1900" b="1" dirty="0">
                <a:effectLst/>
                <a:latin typeface="Calibri" panose="020F0502020204030204" pitchFamily="34" charset="0"/>
                <a:ea typeface="Calibri" panose="020F0502020204030204" pitchFamily="34" charset="0"/>
                <a:cs typeface="Times New Roman" panose="02020603050405020304" pitchFamily="18" charset="0"/>
              </a:rPr>
              <a:t>Halihazırda obezite ile ilişkili olduğu bilinen kanserlerle birlikte değerlendirildiğinde:</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tr-TR" sz="1900" b="1" dirty="0">
                <a:effectLst/>
                <a:latin typeface="Calibri" panose="020F0502020204030204" pitchFamily="34" charset="0"/>
                <a:ea typeface="Calibri" panose="020F0502020204030204" pitchFamily="34" charset="0"/>
                <a:cs typeface="Times New Roman" panose="02020603050405020304" pitchFamily="18" charset="0"/>
              </a:rPr>
              <a:t>80 yaşına kadar erkeklerde risk %12’den %14,2’ye çıktı</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tr-TR" sz="1900" b="1" dirty="0">
                <a:effectLst/>
                <a:latin typeface="Calibri" panose="020F0502020204030204" pitchFamily="34" charset="0"/>
                <a:ea typeface="Calibri" panose="020F0502020204030204" pitchFamily="34" charset="0"/>
                <a:cs typeface="Times New Roman" panose="02020603050405020304" pitchFamily="18" charset="0"/>
              </a:rPr>
              <a:t>Kadınlarda ise %16,3’ten %18,7’ye yükseldi</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900" dirty="0">
                <a:effectLst/>
                <a:latin typeface="Calibri" panose="020F0502020204030204" pitchFamily="34" charset="0"/>
                <a:ea typeface="Calibri" panose="020F0502020204030204" pitchFamily="34" charset="0"/>
                <a:cs typeface="Times New Roman" panose="02020603050405020304" pitchFamily="18" charset="0"/>
              </a:rPr>
              <a:t>Bu </a:t>
            </a:r>
            <a:r>
              <a:rPr lang="tr-TR" sz="1900" b="1" dirty="0">
                <a:effectLst/>
                <a:latin typeface="Calibri" panose="020F0502020204030204" pitchFamily="34" charset="0"/>
                <a:ea typeface="Calibri" panose="020F0502020204030204" pitchFamily="34" charset="0"/>
                <a:cs typeface="Times New Roman" panose="02020603050405020304" pitchFamily="18" charset="0"/>
              </a:rPr>
              <a:t>bulgular, </a:t>
            </a:r>
            <a:r>
              <a:rPr lang="tr-TR" sz="1900" b="1" dirty="0" err="1">
                <a:effectLst/>
                <a:latin typeface="Calibri" panose="020F0502020204030204" pitchFamily="34" charset="0"/>
                <a:ea typeface="Calibri" panose="020F0502020204030204" pitchFamily="34" charset="0"/>
                <a:cs typeface="Times New Roman" panose="02020603050405020304" pitchFamily="18" charset="0"/>
              </a:rPr>
              <a:t>VKİ’nin</a:t>
            </a:r>
            <a:r>
              <a:rPr lang="tr-TR" sz="1900" b="1" dirty="0">
                <a:effectLst/>
                <a:latin typeface="Calibri" panose="020F0502020204030204" pitchFamily="34" charset="0"/>
                <a:ea typeface="Calibri" panose="020F0502020204030204" pitchFamily="34" charset="0"/>
                <a:cs typeface="Times New Roman" panose="02020603050405020304" pitchFamily="18" charset="0"/>
              </a:rPr>
              <a:t> sadece bireysel kanser riskini değil, aynı zamanda toplumsal düzeyde de kanser yükünü artırabileceğini göstermektedir</a:t>
            </a:r>
            <a:r>
              <a:rPr lang="tr-TR" sz="1900" dirty="0">
                <a:effectLst/>
                <a:latin typeface="Calibri" panose="020F0502020204030204" pitchFamily="34" charset="0"/>
                <a:ea typeface="Calibri" panose="020F0502020204030204" pitchFamily="34" charset="0"/>
                <a:cs typeface="Times New Roman" panose="02020603050405020304" pitchFamily="18" charset="0"/>
              </a:rPr>
              <a:t>.</a:t>
            </a:r>
          </a:p>
          <a:p>
            <a:endParaRPr lang="tr-TR" dirty="0"/>
          </a:p>
        </p:txBody>
      </p:sp>
    </p:spTree>
    <p:extLst>
      <p:ext uri="{BB962C8B-B14F-4D97-AF65-F5344CB8AC3E}">
        <p14:creationId xmlns:p14="http://schemas.microsoft.com/office/powerpoint/2010/main" val="4181288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5654B6-F1C3-F22A-8F6F-6C8F3EFAD729}"/>
              </a:ext>
            </a:extLst>
          </p:cNvPr>
          <p:cNvSpPr>
            <a:spLocks noGrp="1"/>
          </p:cNvSpPr>
          <p:nvPr>
            <p:ph type="title"/>
          </p:nvPr>
        </p:nvSpPr>
        <p:spPr/>
        <p:txBody>
          <a:bodyPr>
            <a:normAutofit/>
          </a:bodyPr>
          <a:lstStyle/>
          <a:p>
            <a:r>
              <a:rPr lang="tr-TR" dirty="0">
                <a:effectLst/>
                <a:latin typeface="Calibri" panose="020F0502020204030204" pitchFamily="34" charset="0"/>
                <a:ea typeface="Calibri" panose="020F0502020204030204" pitchFamily="34" charset="0"/>
                <a:cs typeface="Times New Roman" panose="02020603050405020304" pitchFamily="18" charset="0"/>
              </a:rPr>
              <a:t>Mevcut Bulguların Önceki Çalışmalarla Karşılaştırılması</a:t>
            </a:r>
            <a:endParaRPr lang="tr-TR" dirty="0"/>
          </a:p>
        </p:txBody>
      </p:sp>
      <p:sp>
        <p:nvSpPr>
          <p:cNvPr id="3" name="İçerik Yer Tutucusu 2">
            <a:extLst>
              <a:ext uri="{FF2B5EF4-FFF2-40B4-BE49-F238E27FC236}">
                <a16:creationId xmlns:a16="http://schemas.microsoft.com/office/drawing/2014/main" id="{F4C7EC76-4871-1A77-1FFD-F1A4B0B57D4A}"/>
              </a:ext>
            </a:extLst>
          </p:cNvPr>
          <p:cNvSpPr>
            <a:spLocks noGrp="1"/>
          </p:cNvSpPr>
          <p:nvPr>
            <p:ph idx="1"/>
          </p:nvPr>
        </p:nvSpPr>
        <p:spPr/>
        <p:txBody>
          <a:bodyPr>
            <a:normAutofit/>
          </a:bodyPr>
          <a:lstStyle/>
          <a:p>
            <a:pPr>
              <a:lnSpc>
                <a:spcPct val="107000"/>
              </a:lnSpc>
              <a:spcAft>
                <a:spcPts val="800"/>
              </a:spcAft>
              <a:buNone/>
            </a:pPr>
            <a:r>
              <a:rPr lang="tr-TR" sz="1800" dirty="0">
                <a:effectLst/>
                <a:latin typeface="Calibri" panose="020F0502020204030204" pitchFamily="34" charset="0"/>
                <a:ea typeface="Calibri" panose="020F0502020204030204" pitchFamily="34" charset="0"/>
                <a:cs typeface="Times New Roman" panose="02020603050405020304" pitchFamily="18" charset="0"/>
              </a:rPr>
              <a:t>Bu çalışmada ortaya konan yeni bulgular, daha önce yapılan bazı büyük ölçekli araştırmaların sonuçlarını desteklemektedir:</a:t>
            </a:r>
          </a:p>
          <a:p>
            <a:pPr marL="342900" lvl="0" indent="-342900">
              <a:lnSpc>
                <a:spcPct val="107000"/>
              </a:lnSpc>
              <a:spcAft>
                <a:spcPts val="800"/>
              </a:spcAft>
              <a:buSzPts val="1000"/>
              <a:buFont typeface="Symbol" panose="05050102010706020507" pitchFamily="18" charset="2"/>
              <a:buChar char=""/>
              <a:tabLst>
                <a:tab pos="457200" algn="l"/>
              </a:tabLs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Daha önce obezite ile ilişkili olduğu güçlü şekilde gösterilmemiş kanser türleri için yeni kanıtlar sağlanmıştır: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err="1">
                <a:effectLst/>
                <a:latin typeface="Calibri" panose="020F0502020204030204" pitchFamily="34" charset="0"/>
                <a:ea typeface="Calibri" panose="020F0502020204030204" pitchFamily="34" charset="0"/>
                <a:cs typeface="Times New Roman" panose="02020603050405020304" pitchFamily="18" charset="0"/>
              </a:rPr>
              <a:t>Malign</a:t>
            </a:r>
            <a:r>
              <a:rPr lang="tr-TR" b="1" dirty="0">
                <a:effectLst/>
                <a:latin typeface="Calibri" panose="020F0502020204030204" pitchFamily="34" charset="0"/>
                <a:ea typeface="Calibri" panose="020F0502020204030204" pitchFamily="34" charset="0"/>
                <a:cs typeface="Times New Roman" panose="02020603050405020304" pitchFamily="18" charset="0"/>
              </a:rPr>
              <a:t> </a:t>
            </a:r>
            <a:r>
              <a:rPr lang="tr-TR" b="1" dirty="0" err="1">
                <a:effectLst/>
                <a:latin typeface="Calibri" panose="020F0502020204030204" pitchFamily="34" charset="0"/>
                <a:ea typeface="Calibri" panose="020F0502020204030204" pitchFamily="34" charset="0"/>
                <a:cs typeface="Times New Roman" panose="02020603050405020304" pitchFamily="18" charset="0"/>
              </a:rPr>
              <a:t>melanom</a:t>
            </a:r>
            <a:r>
              <a:rPr lang="tr-TR" b="1" dirty="0">
                <a:effectLst/>
                <a:latin typeface="Calibri" panose="020F0502020204030204" pitchFamily="34" charset="0"/>
                <a:ea typeface="Calibri" panose="020F0502020204030204" pitchFamily="34" charset="0"/>
                <a:cs typeface="Times New Roman" panose="02020603050405020304" pitchFamily="18" charset="0"/>
              </a:rPr>
              <a:t> (sadece erkeklerde)</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err="1">
                <a:effectLst/>
                <a:latin typeface="Calibri" panose="020F0502020204030204" pitchFamily="34" charset="0"/>
                <a:ea typeface="Calibri" panose="020F0502020204030204" pitchFamily="34" charset="0"/>
                <a:cs typeface="Times New Roman" panose="02020603050405020304" pitchFamily="18" charset="0"/>
              </a:rPr>
              <a:t>Diffüz</a:t>
            </a:r>
            <a:r>
              <a:rPr lang="tr-TR" b="1" dirty="0">
                <a:effectLst/>
                <a:latin typeface="Calibri" panose="020F0502020204030204" pitchFamily="34" charset="0"/>
                <a:ea typeface="Calibri" panose="020F0502020204030204" pitchFamily="34" charset="0"/>
                <a:cs typeface="Times New Roman" panose="02020603050405020304" pitchFamily="18" charset="0"/>
              </a:rPr>
              <a:t> büyük B hücreli lenfoma</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a:effectLst/>
                <a:latin typeface="Calibri" panose="020F0502020204030204" pitchFamily="34" charset="0"/>
                <a:ea typeface="Calibri" panose="020F0502020204030204" pitchFamily="34" charset="0"/>
                <a:cs typeface="Times New Roman" panose="02020603050405020304" pitchFamily="18" charset="0"/>
              </a:rPr>
              <a:t>Diğer lenfoid ve </a:t>
            </a:r>
            <a:r>
              <a:rPr lang="tr-TR" b="1" dirty="0" err="1">
                <a:effectLst/>
                <a:latin typeface="Calibri" panose="020F0502020204030204" pitchFamily="34" charset="0"/>
                <a:ea typeface="Calibri" panose="020F0502020204030204" pitchFamily="34" charset="0"/>
                <a:cs typeface="Times New Roman" panose="02020603050405020304" pitchFamily="18" charset="0"/>
              </a:rPr>
              <a:t>miyeloid</a:t>
            </a:r>
            <a:r>
              <a:rPr lang="tr-TR" b="1" dirty="0">
                <a:effectLst/>
                <a:latin typeface="Calibri" panose="020F0502020204030204" pitchFamily="34" charset="0"/>
                <a:ea typeface="Calibri" panose="020F0502020204030204" pitchFamily="34" charset="0"/>
                <a:cs typeface="Times New Roman" panose="02020603050405020304" pitchFamily="18" charset="0"/>
              </a:rPr>
              <a:t> </a:t>
            </a:r>
            <a:r>
              <a:rPr lang="tr-TR" b="1" dirty="0" err="1">
                <a:effectLst/>
                <a:latin typeface="Calibri" panose="020F0502020204030204" pitchFamily="34" charset="0"/>
                <a:ea typeface="Calibri" panose="020F0502020204030204" pitchFamily="34" charset="0"/>
                <a:cs typeface="Times New Roman" panose="02020603050405020304" pitchFamily="18" charset="0"/>
              </a:rPr>
              <a:t>neoplazmlar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a:effectLst/>
                <a:latin typeface="Calibri" panose="020F0502020204030204" pitchFamily="34" charset="0"/>
                <a:ea typeface="Calibri" panose="020F0502020204030204" pitchFamily="34" charset="0"/>
                <a:cs typeface="Times New Roman" panose="02020603050405020304" pitchFamily="18" charset="0"/>
              </a:rPr>
              <a:t>Oral kavite kanserleri, serviks adenokarsinomu ve </a:t>
            </a:r>
            <a:r>
              <a:rPr lang="tr-TR" b="1" dirty="0" err="1">
                <a:effectLst/>
                <a:latin typeface="Calibri" panose="020F0502020204030204" pitchFamily="34" charset="0"/>
                <a:ea typeface="Calibri" panose="020F0502020204030204" pitchFamily="34" charset="0"/>
                <a:cs typeface="Times New Roman" panose="02020603050405020304" pitchFamily="18" charset="0"/>
              </a:rPr>
              <a:t>ekstrahepatik</a:t>
            </a:r>
            <a:r>
              <a:rPr lang="tr-TR" b="1" dirty="0">
                <a:effectLst/>
                <a:latin typeface="Calibri" panose="020F0502020204030204" pitchFamily="34" charset="0"/>
                <a:ea typeface="Calibri" panose="020F0502020204030204" pitchFamily="34" charset="0"/>
                <a:cs typeface="Times New Roman" panose="02020603050405020304" pitchFamily="18" charset="0"/>
              </a:rPr>
              <a:t> safra kanalı kanserleri</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679678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6C5AA2-857F-7DF9-4BF2-79AF6370B253}"/>
              </a:ext>
            </a:extLst>
          </p:cNvPr>
          <p:cNvSpPr>
            <a:spLocks noGrp="1"/>
          </p:cNvSpPr>
          <p:nvPr>
            <p:ph type="title"/>
          </p:nvPr>
        </p:nvSpPr>
        <p:spPr/>
        <p:txBody>
          <a:bodyPr/>
          <a:lstStyle/>
          <a:p>
            <a:r>
              <a:rPr lang="tr-TR" dirty="0">
                <a:effectLst/>
                <a:latin typeface="Calibri" panose="020F0502020204030204" pitchFamily="34" charset="0"/>
                <a:ea typeface="Calibri" panose="020F0502020204030204" pitchFamily="34" charset="0"/>
                <a:cs typeface="Times New Roman" panose="02020603050405020304" pitchFamily="18" charset="0"/>
              </a:rPr>
              <a:t>Mevcut Bulguların Önceki Çalışmalarla Karşılaştırılması</a:t>
            </a:r>
            <a:endParaRPr lang="tr-TR" dirty="0"/>
          </a:p>
        </p:txBody>
      </p:sp>
      <p:sp>
        <p:nvSpPr>
          <p:cNvPr id="3" name="İçerik Yer Tutucusu 2">
            <a:extLst>
              <a:ext uri="{FF2B5EF4-FFF2-40B4-BE49-F238E27FC236}">
                <a16:creationId xmlns:a16="http://schemas.microsoft.com/office/drawing/2014/main" id="{B03DE78B-80B7-D0E8-D0D7-FEA0218C7DCB}"/>
              </a:ext>
            </a:extLst>
          </p:cNvPr>
          <p:cNvSpPr>
            <a:spLocks noGrp="1"/>
          </p:cNvSpPr>
          <p:nvPr>
            <p:ph idx="1"/>
          </p:nvPr>
        </p:nvSpPr>
        <p:spPr/>
        <p:txBody>
          <a:bodyPr/>
          <a:lstStyle/>
          <a:p>
            <a:pPr marL="342900" lvl="0" indent="-342900">
              <a:lnSpc>
                <a:spcPct val="107000"/>
              </a:lnSpc>
              <a:spcAft>
                <a:spcPts val="800"/>
              </a:spcAft>
              <a:buSzPts val="1000"/>
              <a:buFont typeface="Symbol" panose="05050102010706020507" pitchFamily="18" charset="2"/>
              <a:buChar char=""/>
              <a:tabLst>
                <a:tab pos="457200" algn="l"/>
              </a:tabLst>
            </a:pPr>
            <a:endParaRPr lang="tr-TR"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Daha önce potansiyel olarak obezite ile ilişkili olduğu önerilen bazı kanserler için ise herhangi bir ilişki bulunamamıştır: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a:effectLst/>
                <a:latin typeface="Calibri" panose="020F0502020204030204" pitchFamily="34" charset="0"/>
                <a:ea typeface="Calibri" panose="020F0502020204030204" pitchFamily="34" charset="0"/>
                <a:cs typeface="Times New Roman" panose="02020603050405020304" pitchFamily="18" charset="0"/>
              </a:rPr>
              <a:t>Testis kanseri, erkek meme kanseri ve </a:t>
            </a:r>
            <a:r>
              <a:rPr lang="tr-TR" b="1" dirty="0" err="1">
                <a:effectLst/>
                <a:latin typeface="Calibri" panose="020F0502020204030204" pitchFamily="34" charset="0"/>
                <a:ea typeface="Calibri" panose="020F0502020204030204" pitchFamily="34" charset="0"/>
                <a:cs typeface="Times New Roman" panose="02020603050405020304" pitchFamily="18" charset="0"/>
              </a:rPr>
              <a:t>gliom</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a:effectLst/>
                <a:latin typeface="Calibri" panose="020F0502020204030204" pitchFamily="34" charset="0"/>
                <a:ea typeface="Calibri" panose="020F0502020204030204" pitchFamily="34" charset="0"/>
                <a:cs typeface="Times New Roman" panose="02020603050405020304" pitchFamily="18" charset="0"/>
              </a:rPr>
              <a:t>İleri evre prostat kanseri için obezitenin belirgin bir etkisi gözlemlenmemiştir.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Bu bulgular, </a:t>
            </a:r>
            <a:r>
              <a:rPr lang="tr-TR" sz="1800" b="1" dirty="0" err="1">
                <a:effectLst/>
                <a:latin typeface="Calibri" panose="020F0502020204030204" pitchFamily="34" charset="0"/>
                <a:ea typeface="Calibri" panose="020F0502020204030204" pitchFamily="34" charset="0"/>
                <a:cs typeface="Times New Roman" panose="02020603050405020304" pitchFamily="18" charset="0"/>
              </a:rPr>
              <a:t>VKİ’nin</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kanserle ilişkisinin kanserin türüne, alt türlerine ve cinsiyete bağlı olarak değişebileceğini</a:t>
            </a:r>
            <a:r>
              <a:rPr lang="tr-TR" sz="1800" dirty="0">
                <a:effectLst/>
                <a:latin typeface="Calibri" panose="020F0502020204030204" pitchFamily="34" charset="0"/>
                <a:ea typeface="Calibri" panose="020F0502020204030204" pitchFamily="34" charset="0"/>
                <a:cs typeface="Times New Roman" panose="02020603050405020304" pitchFamily="18" charset="0"/>
              </a:rPr>
              <a:t> göstermektedir.</a:t>
            </a:r>
          </a:p>
          <a:p>
            <a:endParaRPr lang="tr-TR" dirty="0"/>
          </a:p>
        </p:txBody>
      </p:sp>
    </p:spTree>
    <p:extLst>
      <p:ext uri="{BB962C8B-B14F-4D97-AF65-F5344CB8AC3E}">
        <p14:creationId xmlns:p14="http://schemas.microsoft.com/office/powerpoint/2010/main" val="2049602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5151B7-8BE1-CFA7-3EA6-F3975EBCDFAB}"/>
              </a:ext>
            </a:extLst>
          </p:cNvPr>
          <p:cNvSpPr>
            <a:spLocks noGrp="1"/>
          </p:cNvSpPr>
          <p:nvPr>
            <p:ph type="title"/>
          </p:nvPr>
        </p:nvSpPr>
        <p:spPr/>
        <p:txBody>
          <a:bodyPr>
            <a:normAutofit/>
          </a:bodyPr>
          <a:lstStyle/>
          <a:p>
            <a:r>
              <a:rPr lang="tr-TR" dirty="0">
                <a:effectLst/>
                <a:latin typeface="Calibri" panose="020F0502020204030204" pitchFamily="34" charset="0"/>
                <a:ea typeface="Calibri" panose="020F0502020204030204" pitchFamily="34" charset="0"/>
                <a:cs typeface="Times New Roman" panose="02020603050405020304" pitchFamily="18" charset="0"/>
              </a:rPr>
              <a:t>Yeni Tespit Edilen İlişkiler</a:t>
            </a:r>
            <a:endParaRPr lang="tr-TR" dirty="0"/>
          </a:p>
        </p:txBody>
      </p:sp>
      <p:sp>
        <p:nvSpPr>
          <p:cNvPr id="3" name="İçerik Yer Tutucusu 2">
            <a:extLst>
              <a:ext uri="{FF2B5EF4-FFF2-40B4-BE49-F238E27FC236}">
                <a16:creationId xmlns:a16="http://schemas.microsoft.com/office/drawing/2014/main" id="{201C28A7-372C-A442-9128-D655ADDC2678}"/>
              </a:ext>
            </a:extLst>
          </p:cNvPr>
          <p:cNvSpPr>
            <a:spLocks noGrp="1"/>
          </p:cNvSpPr>
          <p:nvPr>
            <p:ph idx="1"/>
          </p:nvPr>
        </p:nvSpPr>
        <p:spPr/>
        <p:txBody>
          <a:bodyPr>
            <a:normAutofit fontScale="70000" lnSpcReduction="20000"/>
          </a:bodyPr>
          <a:lstStyle/>
          <a:p>
            <a:pPr>
              <a:lnSpc>
                <a:spcPct val="107000"/>
              </a:lnSpc>
              <a:spcAft>
                <a:spcPts val="800"/>
              </a:spcAft>
              <a:buNone/>
            </a:pPr>
            <a:r>
              <a:rPr lang="tr-TR" sz="2600" dirty="0">
                <a:effectLst/>
                <a:latin typeface="Calibri" panose="020F0502020204030204" pitchFamily="34" charset="0"/>
                <a:ea typeface="Calibri" panose="020F0502020204030204" pitchFamily="34" charset="0"/>
                <a:cs typeface="Times New Roman" panose="02020603050405020304" pitchFamily="18" charset="0"/>
              </a:rPr>
              <a:t>Çalışmamız, </a:t>
            </a:r>
            <a:r>
              <a:rPr lang="tr-TR" sz="2600" b="1" dirty="0">
                <a:effectLst/>
                <a:latin typeface="Calibri" panose="020F0502020204030204" pitchFamily="34" charset="0"/>
                <a:ea typeface="Calibri" panose="020F0502020204030204" pitchFamily="34" charset="0"/>
                <a:cs typeface="Times New Roman" panose="02020603050405020304" pitchFamily="18" charset="0"/>
              </a:rPr>
              <a:t>önceki çalışmaların yetersiz olduğu bazı nadir kanserler için VKİ ile güçlü ilişkiler ortaya koymuştur:</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600" b="1" dirty="0">
                <a:effectLst/>
                <a:latin typeface="Calibri" panose="020F0502020204030204" pitchFamily="34" charset="0"/>
                <a:ea typeface="Calibri" panose="020F0502020204030204" pitchFamily="34" charset="0"/>
                <a:cs typeface="Times New Roman" panose="02020603050405020304" pitchFamily="18" charset="0"/>
              </a:rPr>
              <a:t>Küçük bağırsak kanseri</a:t>
            </a:r>
            <a:r>
              <a:rPr lang="tr-TR" sz="2600" dirty="0">
                <a:effectLst/>
                <a:latin typeface="Calibri" panose="020F0502020204030204" pitchFamily="34" charset="0"/>
                <a:ea typeface="Calibri" panose="020F0502020204030204" pitchFamily="34" charset="0"/>
                <a:cs typeface="Times New Roman" panose="02020603050405020304" pitchFamily="18" charset="0"/>
              </a:rPr>
              <a:t>: Özellikle </a:t>
            </a:r>
            <a:r>
              <a:rPr lang="tr-TR" sz="2600" b="1" dirty="0">
                <a:effectLst/>
                <a:latin typeface="Calibri" panose="020F0502020204030204" pitchFamily="34" charset="0"/>
                <a:ea typeface="Calibri" panose="020F0502020204030204" pitchFamily="34" charset="0"/>
                <a:cs typeface="Times New Roman" panose="02020603050405020304" pitchFamily="18" charset="0"/>
              </a:rPr>
              <a:t>nöroendokrin tümör alt türlerinde VKİ ile güçlü bir ilişki</a:t>
            </a:r>
            <a:r>
              <a:rPr lang="tr-TR" sz="2600" dirty="0">
                <a:effectLst/>
                <a:latin typeface="Calibri" panose="020F0502020204030204" pitchFamily="34" charset="0"/>
                <a:ea typeface="Calibri" panose="020F0502020204030204" pitchFamily="34" charset="0"/>
                <a:cs typeface="Times New Roman" panose="02020603050405020304" pitchFamily="18" charset="0"/>
              </a:rPr>
              <a:t> gözlenmiştir.</a:t>
            </a:r>
          </a:p>
          <a:p>
            <a:pPr marL="342900" lvl="0" indent="-342900">
              <a:lnSpc>
                <a:spcPct val="107000"/>
              </a:lnSpc>
              <a:spcAft>
                <a:spcPts val="800"/>
              </a:spcAft>
              <a:buSzPts val="1000"/>
              <a:buFont typeface="Symbol" panose="05050102010706020507" pitchFamily="18" charset="2"/>
              <a:buChar char=""/>
              <a:tabLst>
                <a:tab pos="457200" algn="l"/>
              </a:tabLst>
            </a:pPr>
            <a:r>
              <a:rPr lang="tr-TR" sz="2600" b="1" dirty="0">
                <a:effectLst/>
                <a:latin typeface="Calibri" panose="020F0502020204030204" pitchFamily="34" charset="0"/>
                <a:ea typeface="Calibri" panose="020F0502020204030204" pitchFamily="34" charset="0"/>
                <a:cs typeface="Times New Roman" panose="02020603050405020304" pitchFamily="18" charset="0"/>
              </a:rPr>
              <a:t>Penis kanseri</a:t>
            </a:r>
            <a:r>
              <a:rPr lang="tr-TR" sz="2600" dirty="0">
                <a:effectLst/>
                <a:latin typeface="Calibri" panose="020F0502020204030204" pitchFamily="34" charset="0"/>
                <a:ea typeface="Calibri" panose="020F0502020204030204" pitchFamily="34" charset="0"/>
                <a:cs typeface="Times New Roman" panose="02020603050405020304" pitchFamily="18" charset="0"/>
              </a:rPr>
              <a:t>: VKİ </a:t>
            </a:r>
            <a:r>
              <a:rPr lang="tr-TR" sz="2600" b="1" dirty="0">
                <a:effectLst/>
                <a:latin typeface="Calibri" panose="020F0502020204030204" pitchFamily="34" charset="0"/>
                <a:ea typeface="Calibri" panose="020F0502020204030204" pitchFamily="34" charset="0"/>
                <a:cs typeface="Times New Roman" panose="02020603050405020304" pitchFamily="18" charset="0"/>
              </a:rPr>
              <a:t>30 kg/m² ve üzeri olan erkeklerde riskin iki kat arttığı</a:t>
            </a:r>
            <a:r>
              <a:rPr lang="tr-TR" sz="2600" dirty="0">
                <a:effectLst/>
                <a:latin typeface="Calibri" panose="020F0502020204030204" pitchFamily="34" charset="0"/>
                <a:ea typeface="Calibri" panose="020F0502020204030204" pitchFamily="34" charset="0"/>
                <a:cs typeface="Times New Roman" panose="02020603050405020304" pitchFamily="18" charset="0"/>
              </a:rPr>
              <a:t> bulunmuştur. </a:t>
            </a:r>
          </a:p>
          <a:p>
            <a:pPr marL="742950" lvl="1" indent="-285750">
              <a:lnSpc>
                <a:spcPct val="107000"/>
              </a:lnSpc>
              <a:spcAft>
                <a:spcPts val="800"/>
              </a:spcAft>
              <a:buSzPts val="1000"/>
              <a:buFont typeface="Courier New" panose="02070309020205020404" pitchFamily="49" charset="0"/>
              <a:buChar char="o"/>
              <a:tabLst>
                <a:tab pos="914400" algn="l"/>
              </a:tabLst>
            </a:pPr>
            <a:r>
              <a:rPr lang="tr-TR" sz="2600" dirty="0">
                <a:effectLst/>
                <a:latin typeface="Calibri" panose="020F0502020204030204" pitchFamily="34" charset="0"/>
                <a:ea typeface="Calibri" panose="020F0502020204030204" pitchFamily="34" charset="0"/>
                <a:cs typeface="Times New Roman" panose="02020603050405020304" pitchFamily="18" charset="0"/>
              </a:rPr>
              <a:t>Olası mekanizma: </a:t>
            </a:r>
            <a:r>
              <a:rPr lang="tr-TR" sz="2600" b="1" dirty="0">
                <a:effectLst/>
                <a:latin typeface="Calibri" panose="020F0502020204030204" pitchFamily="34" charset="0"/>
                <a:ea typeface="Calibri" panose="020F0502020204030204" pitchFamily="34" charset="0"/>
                <a:cs typeface="Times New Roman" panose="02020603050405020304" pitchFamily="18" charset="0"/>
              </a:rPr>
              <a:t>Obezitenin neden olduğu hijyen eksikliği ve kendini muayene etme zorluğu.</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2600" b="1" dirty="0">
                <a:effectLst/>
                <a:latin typeface="Calibri" panose="020F0502020204030204" pitchFamily="34" charset="0"/>
                <a:ea typeface="Calibri" panose="020F0502020204030204" pitchFamily="34" charset="0"/>
                <a:cs typeface="Times New Roman" panose="02020603050405020304" pitchFamily="18" charset="0"/>
              </a:rPr>
              <a:t>Endokrin sistem tümörleri</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tr-TR" sz="2600" b="1" dirty="0">
                <a:effectLst/>
                <a:latin typeface="Calibri" panose="020F0502020204030204" pitchFamily="34" charset="0"/>
                <a:ea typeface="Calibri" panose="020F0502020204030204" pitchFamily="34" charset="0"/>
                <a:cs typeface="Times New Roman" panose="02020603050405020304" pitchFamily="18" charset="0"/>
              </a:rPr>
              <a:t>Pankreas adacık hücre tümörleri, adrenal bez, paratiroid ve hipofiz bezi kanserleri için VKİ ile güçlü ilişki</a:t>
            </a:r>
            <a:r>
              <a:rPr lang="tr-TR" sz="2600" dirty="0">
                <a:effectLst/>
                <a:latin typeface="Calibri" panose="020F0502020204030204" pitchFamily="34" charset="0"/>
                <a:ea typeface="Calibri" panose="020F0502020204030204" pitchFamily="34" charset="0"/>
                <a:cs typeface="Times New Roman" panose="02020603050405020304" pitchFamily="18" charset="0"/>
              </a:rPr>
              <a:t> bulunmuştur.</a:t>
            </a:r>
          </a:p>
          <a:p>
            <a:pPr marL="742950" lvl="1" indent="-285750">
              <a:lnSpc>
                <a:spcPct val="107000"/>
              </a:lnSpc>
              <a:spcAft>
                <a:spcPts val="800"/>
              </a:spcAft>
              <a:buSzPts val="1000"/>
              <a:buFont typeface="Courier New" panose="02070309020205020404" pitchFamily="49" charset="0"/>
              <a:buChar char="o"/>
              <a:tabLst>
                <a:tab pos="914400" algn="l"/>
              </a:tabLst>
            </a:pPr>
            <a:r>
              <a:rPr lang="tr-TR" sz="2600" b="1" dirty="0">
                <a:effectLst/>
                <a:latin typeface="Calibri" panose="020F0502020204030204" pitchFamily="34" charset="0"/>
                <a:ea typeface="Calibri" panose="020F0502020204030204" pitchFamily="34" charset="0"/>
                <a:cs typeface="Times New Roman" panose="02020603050405020304" pitchFamily="18" charset="0"/>
              </a:rPr>
              <a:t>Obezitenin hormon seviyelerini değiştirmesi nedeniyle bu tümörlerin oluşumunu tetiklemesi olasıdır.</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847817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90946E-D766-FCCE-E859-CAAE41E5952F}"/>
              </a:ext>
            </a:extLst>
          </p:cNvPr>
          <p:cNvSpPr>
            <a:spLocks noGrp="1"/>
          </p:cNvSpPr>
          <p:nvPr>
            <p:ph type="title"/>
          </p:nvPr>
        </p:nvSpPr>
        <p:spPr/>
        <p:txBody>
          <a:bodyPr/>
          <a:lstStyle/>
          <a:p>
            <a:r>
              <a:rPr lang="tr-TR" dirty="0">
                <a:effectLst/>
                <a:latin typeface="Calibri" panose="020F0502020204030204" pitchFamily="34" charset="0"/>
                <a:ea typeface="Calibri" panose="020F0502020204030204" pitchFamily="34" charset="0"/>
                <a:cs typeface="Times New Roman" panose="02020603050405020304" pitchFamily="18" charset="0"/>
              </a:rPr>
              <a:t>Yeni Tespit Edilen İlişkiler</a:t>
            </a:r>
            <a:endParaRPr lang="tr-TR" dirty="0"/>
          </a:p>
        </p:txBody>
      </p:sp>
      <p:sp>
        <p:nvSpPr>
          <p:cNvPr id="3" name="İçerik Yer Tutucusu 2">
            <a:extLst>
              <a:ext uri="{FF2B5EF4-FFF2-40B4-BE49-F238E27FC236}">
                <a16:creationId xmlns:a16="http://schemas.microsoft.com/office/drawing/2014/main" id="{D0BA2C53-0DAB-303D-C34B-63E7991F35D2}"/>
              </a:ext>
            </a:extLst>
          </p:cNvPr>
          <p:cNvSpPr>
            <a:spLocks noGrp="1"/>
          </p:cNvSpPr>
          <p:nvPr>
            <p:ph idx="1"/>
          </p:nvPr>
        </p:nvSpPr>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tr-TR" sz="1800" b="1" dirty="0" err="1">
                <a:effectLst/>
                <a:latin typeface="Calibri" panose="020F0502020204030204" pitchFamily="34" charset="0"/>
                <a:ea typeface="Calibri" panose="020F0502020204030204" pitchFamily="34" charset="0"/>
                <a:cs typeface="Times New Roman" panose="02020603050405020304" pitchFamily="18" charset="0"/>
              </a:rPr>
              <a:t>Gastrointestinal</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err="1">
                <a:effectLst/>
                <a:latin typeface="Calibri" panose="020F0502020204030204" pitchFamily="34" charset="0"/>
                <a:ea typeface="Calibri" panose="020F0502020204030204" pitchFamily="34" charset="0"/>
                <a:cs typeface="Times New Roman" panose="02020603050405020304" pitchFamily="18" charset="0"/>
              </a:rPr>
              <a:t>stromal</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tümörler (GIST)</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a:effectLst/>
                <a:latin typeface="Calibri" panose="020F0502020204030204" pitchFamily="34" charset="0"/>
                <a:ea typeface="Calibri" panose="020F0502020204030204" pitchFamily="34" charset="0"/>
                <a:cs typeface="Times New Roman" panose="02020603050405020304" pitchFamily="18" charset="0"/>
              </a:rPr>
              <a:t>Bu kanserlerin mide adenokarsinomu olarak sınıflandırılmaması nedeniyle daha önceki çalışmalarda yeterince incelenmediği</a:t>
            </a:r>
            <a:r>
              <a:rPr lang="tr-TR" dirty="0">
                <a:effectLst/>
                <a:latin typeface="Calibri" panose="020F0502020204030204" pitchFamily="34" charset="0"/>
                <a:ea typeface="Calibri" panose="020F0502020204030204" pitchFamily="34" charset="0"/>
                <a:cs typeface="Times New Roman" panose="02020603050405020304" pitchFamily="18" charset="0"/>
              </a:rPr>
              <a:t> düşünülmektedir.</a:t>
            </a:r>
          </a:p>
          <a:p>
            <a:pPr marL="342900" lvl="0" indent="-342900">
              <a:lnSpc>
                <a:spcPct val="107000"/>
              </a:lnSpc>
              <a:spcAft>
                <a:spcPts val="800"/>
              </a:spcAft>
              <a:buSzPts val="1000"/>
              <a:buFont typeface="Symbol" panose="05050102010706020507" pitchFamily="18" charset="2"/>
              <a:buChar char=""/>
              <a:tabLst>
                <a:tab pos="457200" algn="l"/>
              </a:tabLs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Yumuşak doku sarkomları (bağ dokusu kanserleri)</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err="1">
                <a:effectLst/>
                <a:latin typeface="Calibri" panose="020F0502020204030204" pitchFamily="34" charset="0"/>
                <a:ea typeface="Calibri" panose="020F0502020204030204" pitchFamily="34" charset="0"/>
                <a:cs typeface="Times New Roman" panose="02020603050405020304" pitchFamily="18" charset="0"/>
              </a:rPr>
              <a:t>VKİ’nin</a:t>
            </a:r>
            <a:r>
              <a:rPr lang="tr-TR" b="1" dirty="0">
                <a:effectLst/>
                <a:latin typeface="Calibri" panose="020F0502020204030204" pitchFamily="34" charset="0"/>
                <a:ea typeface="Calibri" panose="020F0502020204030204" pitchFamily="34" charset="0"/>
                <a:cs typeface="Times New Roman" panose="02020603050405020304" pitchFamily="18" charset="0"/>
              </a:rPr>
              <a:t> artışı ile riskin arttığı gözlemlendi.</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a:effectLst/>
                <a:latin typeface="Calibri" panose="020F0502020204030204" pitchFamily="34" charset="0"/>
                <a:ea typeface="Calibri" panose="020F0502020204030204" pitchFamily="34" charset="0"/>
                <a:cs typeface="Times New Roman" panose="02020603050405020304" pitchFamily="18" charset="0"/>
              </a:rPr>
              <a:t>Bu tümörlerin bazı kimyasallarla ilişkili olduğu biliniyor ve bu kimyasallar insan vücudunda yağ dokusunda birikebiliyor.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Bu yeni bulgular, </a:t>
            </a:r>
            <a:r>
              <a:rPr lang="tr-TR" sz="1800" b="1" dirty="0" err="1">
                <a:effectLst/>
                <a:latin typeface="Calibri" panose="020F0502020204030204" pitchFamily="34" charset="0"/>
                <a:ea typeface="Calibri" panose="020F0502020204030204" pitchFamily="34" charset="0"/>
                <a:cs typeface="Times New Roman" panose="02020603050405020304" pitchFamily="18" charset="0"/>
              </a:rPr>
              <a:t>VKİ’nin</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nadir görülen ancak ciddi kanser türleri üzerindeki etkisini daha iyi anlamamıza yardımcı olmaktadır.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1293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7D7155-8627-A91E-7F10-F3CB68B8A478}"/>
              </a:ext>
            </a:extLst>
          </p:cNvPr>
          <p:cNvSpPr>
            <a:spLocks noGrp="1"/>
          </p:cNvSpPr>
          <p:nvPr>
            <p:ph type="title"/>
          </p:nvPr>
        </p:nvSpPr>
        <p:spPr/>
        <p:txBody>
          <a:bodyPr>
            <a:normAutofit/>
          </a:bodyPr>
          <a:lstStyle/>
          <a:p>
            <a:r>
              <a:rPr lang="tr-TR" dirty="0">
                <a:effectLst/>
                <a:latin typeface="Calibri" panose="020F0502020204030204" pitchFamily="34" charset="0"/>
                <a:ea typeface="Calibri" panose="020F0502020204030204" pitchFamily="34" charset="0"/>
                <a:cs typeface="Times New Roman" panose="02020603050405020304" pitchFamily="18" charset="0"/>
              </a:rPr>
              <a:t>Obezite ve Kanserin Biyolojik Mekanizmaları</a:t>
            </a:r>
            <a:endParaRPr lang="tr-TR" dirty="0"/>
          </a:p>
        </p:txBody>
      </p:sp>
      <p:sp>
        <p:nvSpPr>
          <p:cNvPr id="3" name="İçerik Yer Tutucusu 2">
            <a:extLst>
              <a:ext uri="{FF2B5EF4-FFF2-40B4-BE49-F238E27FC236}">
                <a16:creationId xmlns:a16="http://schemas.microsoft.com/office/drawing/2014/main" id="{BECC73AF-AEB3-120C-D9D8-7AB548FBE013}"/>
              </a:ext>
            </a:extLst>
          </p:cNvPr>
          <p:cNvSpPr>
            <a:spLocks noGrp="1"/>
          </p:cNvSpPr>
          <p:nvPr>
            <p:ph idx="1"/>
          </p:nvPr>
        </p:nvSpPr>
        <p:spPr/>
        <p:txBody>
          <a:bodyPr>
            <a:normAutofit/>
          </a:bodyPr>
          <a:lstStyle/>
          <a:p>
            <a:pPr>
              <a:lnSpc>
                <a:spcPct val="107000"/>
              </a:lnSpc>
              <a:spcAft>
                <a:spcPts val="800"/>
              </a:spcAft>
              <a:buNone/>
            </a:pPr>
            <a:r>
              <a:rPr lang="tr-TR" sz="1800" dirty="0">
                <a:effectLst/>
                <a:latin typeface="Calibri" panose="020F0502020204030204" pitchFamily="34" charset="0"/>
                <a:ea typeface="Calibri" panose="020F0502020204030204" pitchFamily="34" charset="0"/>
                <a:cs typeface="Times New Roman" panose="02020603050405020304" pitchFamily="18" charset="0"/>
              </a:rPr>
              <a:t>Bu çalışmada VKİ ile ilişkili bulunan birçok kanser türü için,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obezitenin biyolojik mekanizmaları ile ilişkili olabilecek bazı olası nedenler</a:t>
            </a:r>
            <a:r>
              <a:rPr lang="tr-TR" sz="1800" dirty="0">
                <a:effectLst/>
                <a:latin typeface="Calibri" panose="020F0502020204030204" pitchFamily="34" charset="0"/>
                <a:ea typeface="Calibri" panose="020F0502020204030204" pitchFamily="34" charset="0"/>
                <a:cs typeface="Times New Roman" panose="02020603050405020304" pitchFamily="18" charset="0"/>
              </a:rPr>
              <a:t> aşağıda özetlenmiştir:</a:t>
            </a:r>
          </a:p>
          <a:p>
            <a:pPr marL="342900" lvl="0" indent="-342900">
              <a:lnSpc>
                <a:spcPct val="107000"/>
              </a:lnSpc>
              <a:spcAft>
                <a:spcPts val="800"/>
              </a:spcAft>
              <a:buFont typeface="+mj-lt"/>
              <a:buAutoNum type="arabicPeriod"/>
              <a:tabLst>
                <a:tab pos="457200" algn="l"/>
              </a:tabLs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İnsülin direnci ve insülin benzeri büyüme faktörleri (IGF-1)</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a:effectLst/>
                <a:latin typeface="Calibri" panose="020F0502020204030204" pitchFamily="34" charset="0"/>
                <a:ea typeface="Calibri" panose="020F0502020204030204" pitchFamily="34" charset="0"/>
                <a:cs typeface="Times New Roman" panose="02020603050405020304" pitchFamily="18" charset="0"/>
              </a:rPr>
              <a:t>Obezite, insülin seviyelerini artırarak IGF-1 üretimini tetikleyebilir.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a:effectLst/>
                <a:latin typeface="Calibri" panose="020F0502020204030204" pitchFamily="34" charset="0"/>
                <a:ea typeface="Calibri" panose="020F0502020204030204" pitchFamily="34" charset="0"/>
                <a:cs typeface="Times New Roman" panose="02020603050405020304" pitchFamily="18" charset="0"/>
              </a:rPr>
              <a:t>Bu da hücre büyümesini teşvik ederek tümör oluşumunu artırabilir.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Kronik inflamasyon (iltihaplanma)</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a:effectLst/>
                <a:latin typeface="Calibri" panose="020F0502020204030204" pitchFamily="34" charset="0"/>
                <a:ea typeface="Calibri" panose="020F0502020204030204" pitchFamily="34" charset="0"/>
                <a:cs typeface="Times New Roman" panose="02020603050405020304" pitchFamily="18" charset="0"/>
              </a:rPr>
              <a:t>Obezite, vücutta sürekli düşük seviyeli bir iltihaplanma durumu yaratır.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tr-TR" b="1" dirty="0">
                <a:effectLst/>
                <a:latin typeface="Calibri" panose="020F0502020204030204" pitchFamily="34" charset="0"/>
                <a:ea typeface="Calibri" panose="020F0502020204030204" pitchFamily="34" charset="0"/>
                <a:cs typeface="Times New Roman" panose="02020603050405020304" pitchFamily="18" charset="0"/>
              </a:rPr>
              <a:t>Bu inflamasyon, DNA hasarına yol açarak kanser gelişimine katkıda bulunabilir.</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34935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B45A11-3CA4-FCEC-125F-17BCB1DFF7B1}"/>
              </a:ext>
            </a:extLst>
          </p:cNvPr>
          <p:cNvSpPr>
            <a:spLocks noGrp="1"/>
          </p:cNvSpPr>
          <p:nvPr>
            <p:ph type="title"/>
          </p:nvPr>
        </p:nvSpPr>
        <p:spPr/>
        <p:txBody>
          <a:bodyPr/>
          <a:lstStyle/>
          <a:p>
            <a:r>
              <a:rPr lang="tr-TR" dirty="0">
                <a:effectLst/>
                <a:latin typeface="Calibri" panose="020F0502020204030204" pitchFamily="34" charset="0"/>
                <a:ea typeface="Calibri" panose="020F0502020204030204" pitchFamily="34" charset="0"/>
                <a:cs typeface="Times New Roman" panose="02020603050405020304" pitchFamily="18" charset="0"/>
              </a:rPr>
              <a:t>Obezite ve Kanserin Biyolojik Mekanizmaları</a:t>
            </a:r>
            <a:endParaRPr lang="tr-TR" dirty="0"/>
          </a:p>
        </p:txBody>
      </p:sp>
      <p:sp>
        <p:nvSpPr>
          <p:cNvPr id="3" name="İçerik Yer Tutucusu 2">
            <a:extLst>
              <a:ext uri="{FF2B5EF4-FFF2-40B4-BE49-F238E27FC236}">
                <a16:creationId xmlns:a16="http://schemas.microsoft.com/office/drawing/2014/main" id="{9A6D37C0-E23F-4E27-6DBE-31D1ACA0DF88}"/>
              </a:ext>
            </a:extLst>
          </p:cNvPr>
          <p:cNvSpPr>
            <a:spLocks noGrp="1"/>
          </p:cNvSpPr>
          <p:nvPr>
            <p:ph idx="1"/>
          </p:nvPr>
        </p:nvSpPr>
        <p:spPr>
          <a:xfrm>
            <a:off x="1097280" y="1845734"/>
            <a:ext cx="10058400" cy="4725664"/>
          </a:xfrm>
        </p:spPr>
        <p:txBody>
          <a:bodyPr>
            <a:normAutofit/>
          </a:bodyPr>
          <a:lstStyle/>
          <a:p>
            <a:pPr marL="342900" lvl="0" indent="-342900">
              <a:lnSpc>
                <a:spcPct val="107000"/>
              </a:lnSpc>
              <a:spcAft>
                <a:spcPts val="800"/>
              </a:spcAft>
              <a:buFont typeface="+mj-lt"/>
              <a:buAutoNum type="arabicPeriod"/>
              <a:tabLst>
                <a:tab pos="457200" algn="l"/>
              </a:tabLs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Yağ dokusundan salgılanan hormonlar (</a:t>
            </a:r>
            <a:r>
              <a:rPr lang="tr-TR" sz="1800" b="1" dirty="0" err="1">
                <a:effectLst/>
                <a:latin typeface="Calibri" panose="020F0502020204030204" pitchFamily="34" charset="0"/>
                <a:ea typeface="Calibri" panose="020F0502020204030204" pitchFamily="34" charset="0"/>
                <a:cs typeface="Times New Roman" panose="02020603050405020304" pitchFamily="18" charset="0"/>
              </a:rPr>
              <a:t>Adipokinler</a:t>
            </a:r>
            <a:r>
              <a:rPr lang="tr-TR" sz="1800" b="1" dirty="0">
                <a:effectLst/>
                <a:latin typeface="Calibri" panose="020F0502020204030204" pitchFamily="34" charset="0"/>
                <a:ea typeface="Calibri" panose="020F0502020204030204" pitchFamily="34" charset="0"/>
                <a:cs typeface="Times New Roman" panose="02020603050405020304" pitchFamily="18" charset="0"/>
              </a:rPr>
              <a:t>)</a:t>
            </a: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tabLst>
                <a:tab pos="457200" algn="l"/>
              </a:tabLs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err="1">
                <a:effectLst/>
                <a:latin typeface="Calibri" panose="020F0502020204030204" pitchFamily="34" charset="0"/>
                <a:ea typeface="Calibri" panose="020F0502020204030204" pitchFamily="34" charset="0"/>
                <a:cs typeface="Times New Roman" panose="02020603050405020304" pitchFamily="18" charset="0"/>
              </a:rPr>
              <a:t>Leptin</a:t>
            </a:r>
            <a:r>
              <a:rPr lang="tr-TR" sz="1600" b="1" dirty="0">
                <a:effectLst/>
                <a:latin typeface="Calibri" panose="020F0502020204030204" pitchFamily="34" charset="0"/>
                <a:ea typeface="Calibri" panose="020F0502020204030204" pitchFamily="34" charset="0"/>
                <a:cs typeface="Times New Roman" panose="02020603050405020304" pitchFamily="18" charset="0"/>
              </a:rPr>
              <a:t> ve </a:t>
            </a:r>
            <a:r>
              <a:rPr lang="tr-TR" sz="1600" b="1" dirty="0" err="1">
                <a:effectLst/>
                <a:latin typeface="Calibri" panose="020F0502020204030204" pitchFamily="34" charset="0"/>
                <a:ea typeface="Calibri" panose="020F0502020204030204" pitchFamily="34" charset="0"/>
                <a:cs typeface="Times New Roman" panose="02020603050405020304" pitchFamily="18" charset="0"/>
              </a:rPr>
              <a:t>adiponektin</a:t>
            </a:r>
            <a:r>
              <a:rPr lang="tr-TR" sz="1600" b="1" dirty="0">
                <a:effectLst/>
                <a:latin typeface="Calibri" panose="020F0502020204030204" pitchFamily="34" charset="0"/>
                <a:ea typeface="Calibri" panose="020F0502020204030204" pitchFamily="34" charset="0"/>
                <a:cs typeface="Times New Roman" panose="02020603050405020304" pitchFamily="18" charset="0"/>
              </a:rPr>
              <a:t> gibi yağ dokusu kaynaklı hormonlar, tümör hücrelerinin büyümesini etkileyebilir.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tabLst>
                <a:tab pos="457200" algn="l"/>
              </a:tabLs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	</a:t>
            </a:r>
            <a:r>
              <a:rPr lang="tr-TR" sz="1600" b="1" dirty="0" err="1">
                <a:effectLst/>
                <a:latin typeface="Calibri" panose="020F0502020204030204" pitchFamily="34" charset="0"/>
                <a:ea typeface="Calibri" panose="020F0502020204030204" pitchFamily="34" charset="0"/>
                <a:cs typeface="Times New Roman" panose="02020603050405020304" pitchFamily="18" charset="0"/>
              </a:rPr>
              <a:t>Leptin</a:t>
            </a:r>
            <a:r>
              <a:rPr lang="tr-TR" sz="1600" b="1" dirty="0">
                <a:effectLst/>
                <a:latin typeface="Calibri" panose="020F0502020204030204" pitchFamily="34" charset="0"/>
                <a:ea typeface="Calibri" panose="020F0502020204030204" pitchFamily="34" charset="0"/>
                <a:cs typeface="Times New Roman" panose="02020603050405020304" pitchFamily="18" charset="0"/>
              </a:rPr>
              <a:t> seviyelerinin artması kanser gelişimini tetikleyebilir.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Bağışıklık sisteminin baskılanması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800"/>
              </a:spcAft>
              <a:buSzPts val="1000"/>
              <a:buNone/>
              <a:tabLst>
                <a:tab pos="914400" algn="l"/>
              </a:tabLs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Obezite, bağışıklık sistemini zayıflatarak vücudun kanser hücrelerini yok etme yeteneğini azaltabilir.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Epigenetik değişiklikler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spcAft>
                <a:spcPts val="800"/>
              </a:spcAft>
              <a:buSzPts val="1000"/>
              <a:buNone/>
              <a:tabLst>
                <a:tab pos="914400" algn="l"/>
              </a:tabLst>
            </a:pPr>
            <a:r>
              <a:rPr lang="tr-TR" sz="1600" b="1" dirty="0">
                <a:effectLst/>
                <a:latin typeface="Calibri" panose="020F0502020204030204" pitchFamily="34" charset="0"/>
                <a:ea typeface="Calibri" panose="020F0502020204030204" pitchFamily="34" charset="0"/>
                <a:cs typeface="Times New Roman" panose="02020603050405020304" pitchFamily="18" charset="0"/>
              </a:rPr>
              <a:t>Obezite, DNA üzerinde değişikliklere neden olabilir ve bu da belirli kanserlerin gelişme riskini artırabilir.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Bu mekanizmalar,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VKİ ile kanser arasındaki ilişkinin sadece mekanik bir baskı veya metabolik bozukluklardan ibaret olmadığını, hücresel seviyede karmaşık biyolojik süreçlerin de etkili olduğunu göstermektedir.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11877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991C26-49E6-6C30-CA0A-0AA1971BA035}"/>
              </a:ext>
            </a:extLst>
          </p:cNvPr>
          <p:cNvSpPr>
            <a:spLocks noGrp="1"/>
          </p:cNvSpPr>
          <p:nvPr>
            <p:ph type="title"/>
          </p:nvPr>
        </p:nvSpPr>
        <p:spPr/>
        <p:txBody>
          <a:bodyPr/>
          <a:lstStyle/>
          <a:p>
            <a:r>
              <a:rPr lang="tr-TR" dirty="0">
                <a:latin typeface="Calibri" panose="020F0502020204030204" pitchFamily="34" charset="0"/>
                <a:ea typeface="Calibri" panose="020F0502020204030204" pitchFamily="34" charset="0"/>
                <a:cs typeface="Calibri" panose="020F0502020204030204" pitchFamily="34" charset="0"/>
              </a:rPr>
              <a:t>Araştırma Bağlamı</a:t>
            </a:r>
          </a:p>
        </p:txBody>
      </p:sp>
      <p:sp>
        <p:nvSpPr>
          <p:cNvPr id="3" name="İçerik Yer Tutucusu 2">
            <a:extLst>
              <a:ext uri="{FF2B5EF4-FFF2-40B4-BE49-F238E27FC236}">
                <a16:creationId xmlns:a16="http://schemas.microsoft.com/office/drawing/2014/main" id="{803DA75D-63C0-3D5D-8CCD-DDBAB9E8F207}"/>
              </a:ext>
            </a:extLst>
          </p:cNvPr>
          <p:cNvSpPr>
            <a:spLocks noGrp="1"/>
          </p:cNvSpPr>
          <p:nvPr>
            <p:ph idx="1"/>
          </p:nvPr>
        </p:nvSpPr>
        <p:spPr/>
        <p:txBody>
          <a:bodyPr>
            <a:normAutofit fontScale="92500" lnSpcReduction="10000"/>
          </a:bodyPr>
          <a:lstStyle/>
          <a:p>
            <a:pPr marL="0" indent="0">
              <a:buNone/>
            </a:pP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tr-TR" sz="1900" dirty="0">
                <a:effectLst/>
                <a:latin typeface="Calibri" panose="020F0502020204030204" pitchFamily="34" charset="0"/>
                <a:ea typeface="Calibri" panose="020F0502020204030204" pitchFamily="34" charset="0"/>
                <a:cs typeface="Times New Roman" panose="02020603050405020304" pitchFamily="18" charset="0"/>
              </a:rPr>
              <a:t>VKİ ile birçok kanserin riski arasındaki ilişkiye dair en büyük iki çalışma, </a:t>
            </a:r>
            <a:r>
              <a:rPr lang="tr-TR" sz="1900" b="1" dirty="0">
                <a:effectLst/>
                <a:latin typeface="Calibri" panose="020F0502020204030204" pitchFamily="34" charset="0"/>
                <a:ea typeface="Calibri" panose="020F0502020204030204" pitchFamily="34" charset="0"/>
                <a:cs typeface="Times New Roman" panose="02020603050405020304" pitchFamily="18" charset="0"/>
              </a:rPr>
              <a:t>2014 yılında 5 milyon İngiliz yetişkini</a:t>
            </a:r>
            <a:r>
              <a:rPr lang="tr-TR" sz="1900" dirty="0">
                <a:effectLst/>
                <a:latin typeface="Calibri" panose="020F0502020204030204" pitchFamily="34" charset="0"/>
                <a:ea typeface="Calibri" panose="020F0502020204030204" pitchFamily="34" charset="0"/>
                <a:cs typeface="Times New Roman" panose="02020603050405020304" pitchFamily="18" charset="0"/>
              </a:rPr>
              <a:t> ve </a:t>
            </a:r>
            <a:r>
              <a:rPr lang="tr-TR" sz="1900" b="1" dirty="0">
                <a:effectLst/>
                <a:latin typeface="Calibri" panose="020F0502020204030204" pitchFamily="34" charset="0"/>
                <a:ea typeface="Calibri" panose="020F0502020204030204" pitchFamily="34" charset="0"/>
                <a:cs typeface="Times New Roman" panose="02020603050405020304" pitchFamily="18" charset="0"/>
              </a:rPr>
              <a:t>2021 yılında 3,5 milyon İspanyol yetişkini</a:t>
            </a:r>
            <a:r>
              <a:rPr lang="tr-TR" sz="1900" dirty="0">
                <a:effectLst/>
                <a:latin typeface="Calibri" panose="020F0502020204030204" pitchFamily="34" charset="0"/>
                <a:ea typeface="Calibri" panose="020F0502020204030204" pitchFamily="34" charset="0"/>
                <a:cs typeface="Times New Roman" panose="02020603050405020304" pitchFamily="18" charset="0"/>
              </a:rPr>
              <a:t> kapsayan araştırmalardır.</a:t>
            </a:r>
            <a:endParaRPr lang="tr-TR" sz="19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tr-TR" sz="1900" dirty="0">
                <a:effectLst/>
                <a:latin typeface="Calibri" panose="020F0502020204030204" pitchFamily="34" charset="0"/>
                <a:ea typeface="Calibri" panose="020F0502020204030204" pitchFamily="34" charset="0"/>
                <a:cs typeface="Times New Roman" panose="02020603050405020304" pitchFamily="18" charset="0"/>
              </a:rPr>
              <a:t>Bu çalışmaların her biri, takip sürecinde yaklaşık </a:t>
            </a:r>
            <a:r>
              <a:rPr lang="tr-TR" sz="1900" b="1" dirty="0">
                <a:effectLst/>
                <a:latin typeface="Calibri" panose="020F0502020204030204" pitchFamily="34" charset="0"/>
                <a:ea typeface="Calibri" panose="020F0502020204030204" pitchFamily="34" charset="0"/>
                <a:cs typeface="Times New Roman" panose="02020603050405020304" pitchFamily="18" charset="0"/>
              </a:rPr>
              <a:t>200.000 yeni kanser vakası</a:t>
            </a:r>
            <a:r>
              <a:rPr lang="tr-TR" sz="1900" dirty="0">
                <a:effectLst/>
                <a:latin typeface="Calibri" panose="020F0502020204030204" pitchFamily="34" charset="0"/>
                <a:ea typeface="Calibri" panose="020F0502020204030204" pitchFamily="34" charset="0"/>
                <a:cs typeface="Times New Roman" panose="02020603050405020304" pitchFamily="18" charset="0"/>
              </a:rPr>
              <a:t> kaydetmiştir.</a:t>
            </a:r>
          </a:p>
          <a:p>
            <a:pPr>
              <a:buFont typeface="Wingdings" panose="05000000000000000000" pitchFamily="2" charset="2"/>
              <a:buChar char="Ø"/>
            </a:pPr>
            <a:r>
              <a:rPr lang="tr-TR" sz="1900" b="1" dirty="0">
                <a:effectLst/>
                <a:latin typeface="Calibri" panose="020F0502020204030204" pitchFamily="34" charset="0"/>
                <a:ea typeface="Calibri" panose="020F0502020204030204" pitchFamily="34" charset="0"/>
                <a:cs typeface="Times New Roman" panose="02020603050405020304" pitchFamily="18" charset="0"/>
              </a:rPr>
              <a:t>2016 yılında Uluslararası Kanser Araştırma Ajansı (IARC</a:t>
            </a:r>
            <a:r>
              <a:rPr lang="tr-TR" sz="1900" b="1" dirty="0">
                <a:latin typeface="Calibri" panose="020F0502020204030204" pitchFamily="34" charset="0"/>
                <a:ea typeface="Calibri" panose="020F0502020204030204" pitchFamily="34" charset="0"/>
                <a:cs typeface="Times New Roman" panose="02020603050405020304" pitchFamily="18" charset="0"/>
              </a:rPr>
              <a:t>) </a:t>
            </a:r>
            <a:r>
              <a:rPr lang="tr-TR" sz="1900" b="1" dirty="0">
                <a:effectLst/>
                <a:latin typeface="Calibri" panose="020F0502020204030204" pitchFamily="34" charset="0"/>
                <a:ea typeface="Calibri" panose="020F0502020204030204" pitchFamily="34" charset="0"/>
                <a:cs typeface="Times New Roman" panose="02020603050405020304" pitchFamily="18" charset="0"/>
              </a:rPr>
              <a:t>13 kanser türünü obezite ile ilişkili olarak sınıflandırmış</a:t>
            </a:r>
            <a:r>
              <a:rPr lang="tr-TR" sz="1900" dirty="0">
                <a:effectLst/>
                <a:latin typeface="Calibri" panose="020F0502020204030204" pitchFamily="34" charset="0"/>
                <a:ea typeface="Calibri" panose="020F0502020204030204" pitchFamily="34" charset="0"/>
                <a:cs typeface="Times New Roman" panose="02020603050405020304" pitchFamily="18" charset="0"/>
              </a:rPr>
              <a:t> ve diğer iki kaynak da çoğunu doğrulamıştır. Ancak, </a:t>
            </a:r>
            <a:r>
              <a:rPr lang="tr-TR" sz="1900" b="1" dirty="0">
                <a:effectLst/>
                <a:latin typeface="Calibri" panose="020F0502020204030204" pitchFamily="34" charset="0"/>
                <a:ea typeface="Calibri" panose="020F0502020204030204" pitchFamily="34" charset="0"/>
                <a:cs typeface="Times New Roman" panose="02020603050405020304" pitchFamily="18" charset="0"/>
              </a:rPr>
              <a:t>nadir kanserler ve alt türler için kanıtlar yetersizdir</a:t>
            </a:r>
            <a:r>
              <a:rPr lang="tr-TR" sz="1900" dirty="0">
                <a:effectLst/>
                <a:latin typeface="Calibri" panose="020F0502020204030204" pitchFamily="34" charset="0"/>
                <a:ea typeface="Calibri" panose="020F0502020204030204" pitchFamily="34" charset="0"/>
                <a:cs typeface="Times New Roman" panose="02020603050405020304" pitchFamily="18" charset="0"/>
              </a:rPr>
              <a:t> ve bunların çoğu VKİ ile bağlantılı olup olmadığı açısından hiç araştırılmamıştır.</a:t>
            </a:r>
          </a:p>
          <a:p>
            <a:pPr>
              <a:buFont typeface="Wingdings" panose="05000000000000000000" pitchFamily="2" charset="2"/>
              <a:buChar char="Ø"/>
            </a:pPr>
            <a:r>
              <a:rPr lang="tr-TR" sz="1900" dirty="0">
                <a:effectLst/>
                <a:latin typeface="Calibri" panose="020F0502020204030204" pitchFamily="34" charset="0"/>
                <a:ea typeface="Calibri" panose="020F0502020204030204" pitchFamily="34" charset="0"/>
                <a:cs typeface="Times New Roman" panose="02020603050405020304" pitchFamily="18" charset="0"/>
              </a:rPr>
              <a:t>Bu çalışmada, obezite ile ilişkili olabilecek daha fazla kanser türünü belirlemeyi ve bunların VKİ ile olan ilişkisini, halihazırda belirlenmiş obezite ile ilişkili kanser türlerine kıyasla ölçmeyi amaçlanmıştır.</a:t>
            </a:r>
          </a:p>
          <a:p>
            <a:pPr marL="0" indent="0">
              <a:buNone/>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a:effectLst/>
                <a:latin typeface="Calibri" panose="020F0502020204030204" pitchFamily="34" charset="0"/>
                <a:ea typeface="Calibri" panose="020F0502020204030204" pitchFamily="34" charset="0"/>
                <a:cs typeface="Times New Roman" panose="02020603050405020304" pitchFamily="18" charset="0"/>
              </a:rPr>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Tree>
    <p:extLst>
      <p:ext uri="{BB962C8B-B14F-4D97-AF65-F5344CB8AC3E}">
        <p14:creationId xmlns:p14="http://schemas.microsoft.com/office/powerpoint/2010/main" val="3851919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396ADEB-008B-E962-9E07-EC82229F66BC}"/>
              </a:ext>
            </a:extLst>
          </p:cNvPr>
          <p:cNvSpPr>
            <a:spLocks noGrp="1"/>
          </p:cNvSpPr>
          <p:nvPr>
            <p:ph type="title"/>
          </p:nvPr>
        </p:nvSpPr>
        <p:spPr/>
        <p:txBody>
          <a:bodyPr>
            <a:normAutofit/>
          </a:bodyPr>
          <a:lstStyle/>
          <a:p>
            <a:r>
              <a:rPr lang="tr-TR" dirty="0">
                <a:effectLst/>
                <a:latin typeface="Calibri" panose="020F0502020204030204" pitchFamily="34" charset="0"/>
                <a:ea typeface="Calibri" panose="020F0502020204030204" pitchFamily="34" charset="0"/>
                <a:cs typeface="Times New Roman" panose="02020603050405020304" pitchFamily="18" charset="0"/>
              </a:rPr>
              <a:t>Halk Sağlığı Açısından Önemi</a:t>
            </a:r>
            <a:endParaRPr lang="tr-TR" dirty="0"/>
          </a:p>
        </p:txBody>
      </p:sp>
      <p:sp>
        <p:nvSpPr>
          <p:cNvPr id="3" name="İçerik Yer Tutucusu 2">
            <a:extLst>
              <a:ext uri="{FF2B5EF4-FFF2-40B4-BE49-F238E27FC236}">
                <a16:creationId xmlns:a16="http://schemas.microsoft.com/office/drawing/2014/main" id="{3D439396-0F9E-AF84-598A-A895136A7931}"/>
              </a:ext>
            </a:extLst>
          </p:cNvPr>
          <p:cNvSpPr>
            <a:spLocks noGrp="1"/>
          </p:cNvSpPr>
          <p:nvPr>
            <p:ph idx="1"/>
          </p:nvPr>
        </p:nvSpPr>
        <p:spPr/>
        <p:txBody>
          <a:bodyPr>
            <a:normAutofit fontScale="92500" lnSpcReduction="20000"/>
          </a:bodyPr>
          <a:lstStyle/>
          <a:p>
            <a:pPr>
              <a:lnSpc>
                <a:spcPct val="107000"/>
              </a:lnSpc>
              <a:spcAft>
                <a:spcPts val="800"/>
              </a:spcAft>
              <a:buNone/>
            </a:pPr>
            <a:r>
              <a:rPr lang="tr-TR" sz="1900" dirty="0">
                <a:effectLst/>
                <a:latin typeface="Calibri" panose="020F0502020204030204" pitchFamily="34" charset="0"/>
                <a:ea typeface="Calibri" panose="020F0502020204030204" pitchFamily="34" charset="0"/>
                <a:cs typeface="Times New Roman" panose="02020603050405020304" pitchFamily="18" charset="0"/>
              </a:rPr>
              <a:t>Bu çalışmanın sonuçları, </a:t>
            </a:r>
            <a:r>
              <a:rPr lang="tr-TR" sz="1900" b="1" dirty="0">
                <a:effectLst/>
                <a:latin typeface="Calibri" panose="020F0502020204030204" pitchFamily="34" charset="0"/>
                <a:ea typeface="Calibri" panose="020F0502020204030204" pitchFamily="34" charset="0"/>
                <a:cs typeface="Times New Roman" panose="02020603050405020304" pitchFamily="18" charset="0"/>
              </a:rPr>
              <a:t>obezitenin sadece bilinen kanser türleri için değil, daha geniş bir yelpazedeki kanserler için de önemli bir risk faktörü olduğunu göstermektedir</a:t>
            </a:r>
            <a:r>
              <a:rPr lang="tr-TR" sz="19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tr-TR" sz="1900" b="1" dirty="0">
                <a:effectLst/>
                <a:latin typeface="Calibri" panose="020F0502020204030204" pitchFamily="34" charset="0"/>
                <a:ea typeface="Calibri" panose="020F0502020204030204" pitchFamily="34" charset="0"/>
                <a:cs typeface="Times New Roman" panose="02020603050405020304" pitchFamily="18" charset="0"/>
              </a:rPr>
              <a:t>Halihazırda obezite ile ilişkili kanserler, toplam kanser vakalarının %25’ini oluşturmaktadır.</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tr-TR" sz="1900" b="1" dirty="0">
                <a:effectLst/>
                <a:latin typeface="Calibri" panose="020F0502020204030204" pitchFamily="34" charset="0"/>
                <a:ea typeface="Calibri" panose="020F0502020204030204" pitchFamily="34" charset="0"/>
                <a:cs typeface="Times New Roman" panose="02020603050405020304" pitchFamily="18" charset="0"/>
              </a:rPr>
              <a:t>Potansiyel olarak obezite ile ilişkili yeni kanser türleri eklendiğinde, bu oran %40’a çıkmaktadır.</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tr-TR" sz="1900" dirty="0">
                <a:effectLst/>
                <a:latin typeface="Calibri" panose="020F0502020204030204" pitchFamily="34" charset="0"/>
                <a:ea typeface="Calibri" panose="020F0502020204030204" pitchFamily="34" charset="0"/>
                <a:cs typeface="Times New Roman" panose="02020603050405020304" pitchFamily="18" charset="0"/>
              </a:rPr>
              <a:t>Bu </a:t>
            </a:r>
            <a:r>
              <a:rPr lang="tr-TR" sz="1900" b="1" dirty="0">
                <a:effectLst/>
                <a:latin typeface="Calibri" panose="020F0502020204030204" pitchFamily="34" charset="0"/>
                <a:ea typeface="Calibri" panose="020F0502020204030204" pitchFamily="34" charset="0"/>
                <a:cs typeface="Times New Roman" panose="02020603050405020304" pitchFamily="18" charset="0"/>
              </a:rPr>
              <a:t>büyük oran</a:t>
            </a:r>
            <a:r>
              <a:rPr lang="tr-TR" sz="1900" dirty="0">
                <a:effectLst/>
                <a:latin typeface="Calibri" panose="020F0502020204030204" pitchFamily="34" charset="0"/>
                <a:ea typeface="Calibri" panose="020F0502020204030204" pitchFamily="34" charset="0"/>
                <a:cs typeface="Times New Roman" panose="02020603050405020304" pitchFamily="18" charset="0"/>
              </a:rPr>
              <a:t>, </a:t>
            </a:r>
            <a:r>
              <a:rPr lang="tr-TR" sz="1900" b="1" dirty="0">
                <a:effectLst/>
                <a:latin typeface="Calibri" panose="020F0502020204030204" pitchFamily="34" charset="0"/>
                <a:ea typeface="Calibri" panose="020F0502020204030204" pitchFamily="34" charset="0"/>
                <a:cs typeface="Times New Roman" panose="02020603050405020304" pitchFamily="18" charset="0"/>
              </a:rPr>
              <a:t>kilo kontrolüne yönelik halk sağlığı stratejilerinin kanser önleme açısından ne kadar kritik olduğunu vurgulamaktadır</a:t>
            </a:r>
            <a:r>
              <a:rPr lang="tr-TR" sz="19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tr-TR" sz="1900" dirty="0">
                <a:effectLst/>
                <a:latin typeface="Calibri" panose="020F0502020204030204" pitchFamily="34" charset="0"/>
                <a:ea typeface="Calibri" panose="020F0502020204030204" pitchFamily="34" charset="0"/>
                <a:cs typeface="Times New Roman" panose="02020603050405020304" pitchFamily="18" charset="0"/>
              </a:rPr>
              <a:t>Obezitenin önlenmesine yönelik bazı stratejiler şunlar olabilir:</a:t>
            </a:r>
            <a:br>
              <a:rPr lang="tr-TR" sz="1900" dirty="0">
                <a:effectLst/>
                <a:latin typeface="Calibri" panose="020F0502020204030204" pitchFamily="34" charset="0"/>
                <a:ea typeface="Calibri" panose="020F0502020204030204" pitchFamily="34" charset="0"/>
                <a:cs typeface="Times New Roman" panose="02020603050405020304" pitchFamily="18" charset="0"/>
              </a:rPr>
            </a:br>
            <a:r>
              <a:rPr lang="tr-TR" sz="1900" dirty="0">
                <a:effectLst/>
                <a:latin typeface="Segoe UI Symbol" panose="020B0502040204020203" pitchFamily="34" charset="0"/>
                <a:ea typeface="Calibri" panose="020F0502020204030204" pitchFamily="34" charset="0"/>
                <a:cs typeface="Segoe UI Symbol" panose="020B0502040204020203" pitchFamily="34" charset="0"/>
              </a:rPr>
              <a:t>✔</a:t>
            </a:r>
            <a:r>
              <a:rPr lang="tr-TR" sz="1900" dirty="0">
                <a:effectLst/>
                <a:latin typeface="Calibri" panose="020F0502020204030204" pitchFamily="34" charset="0"/>
                <a:ea typeface="Calibri" panose="020F0502020204030204" pitchFamily="34" charset="0"/>
                <a:cs typeface="Times New Roman" panose="02020603050405020304" pitchFamily="18" charset="0"/>
              </a:rPr>
              <a:t> </a:t>
            </a:r>
            <a:r>
              <a:rPr lang="tr-TR" sz="1900" b="1" dirty="0">
                <a:effectLst/>
                <a:latin typeface="Calibri" panose="020F0502020204030204" pitchFamily="34" charset="0"/>
                <a:ea typeface="Calibri" panose="020F0502020204030204" pitchFamily="34" charset="0"/>
                <a:cs typeface="Times New Roman" panose="02020603050405020304" pitchFamily="18" charset="0"/>
              </a:rPr>
              <a:t>Sağlıklı beslenme alışkanlıklarının teşvik edilmesi</a:t>
            </a:r>
            <a:r>
              <a:rPr lang="tr-TR" sz="1900" dirty="0">
                <a:effectLst/>
                <a:latin typeface="Calibri" panose="020F0502020204030204" pitchFamily="34" charset="0"/>
                <a:ea typeface="Calibri" panose="020F0502020204030204" pitchFamily="34" charset="0"/>
                <a:cs typeface="Times New Roman" panose="02020603050405020304" pitchFamily="18" charset="0"/>
              </a:rPr>
              <a:t/>
            </a:r>
            <a:br>
              <a:rPr lang="tr-TR" sz="1900" dirty="0">
                <a:effectLst/>
                <a:latin typeface="Calibri" panose="020F0502020204030204" pitchFamily="34" charset="0"/>
                <a:ea typeface="Calibri" panose="020F0502020204030204" pitchFamily="34" charset="0"/>
                <a:cs typeface="Times New Roman" panose="02020603050405020304" pitchFamily="18" charset="0"/>
              </a:rPr>
            </a:br>
            <a:r>
              <a:rPr lang="tr-TR" sz="1900" dirty="0">
                <a:effectLst/>
                <a:latin typeface="Segoe UI Symbol" panose="020B0502040204020203" pitchFamily="34" charset="0"/>
                <a:ea typeface="Calibri" panose="020F0502020204030204" pitchFamily="34" charset="0"/>
                <a:cs typeface="Segoe UI Symbol" panose="020B0502040204020203" pitchFamily="34" charset="0"/>
              </a:rPr>
              <a:t>✔</a:t>
            </a:r>
            <a:r>
              <a:rPr lang="tr-TR" sz="1900" dirty="0">
                <a:effectLst/>
                <a:latin typeface="Calibri" panose="020F0502020204030204" pitchFamily="34" charset="0"/>
                <a:ea typeface="Calibri" panose="020F0502020204030204" pitchFamily="34" charset="0"/>
                <a:cs typeface="Times New Roman" panose="02020603050405020304" pitchFamily="18" charset="0"/>
              </a:rPr>
              <a:t> </a:t>
            </a:r>
            <a:r>
              <a:rPr lang="tr-TR" sz="1900" b="1" dirty="0">
                <a:effectLst/>
                <a:latin typeface="Calibri" panose="020F0502020204030204" pitchFamily="34" charset="0"/>
                <a:ea typeface="Calibri" panose="020F0502020204030204" pitchFamily="34" charset="0"/>
                <a:cs typeface="Times New Roman" panose="02020603050405020304" pitchFamily="18" charset="0"/>
              </a:rPr>
              <a:t>Fiziksel aktivitenin artırılması</a:t>
            </a:r>
            <a:r>
              <a:rPr lang="tr-TR" sz="1900" dirty="0">
                <a:effectLst/>
                <a:latin typeface="Calibri" panose="020F0502020204030204" pitchFamily="34" charset="0"/>
                <a:ea typeface="Calibri" panose="020F0502020204030204" pitchFamily="34" charset="0"/>
                <a:cs typeface="Times New Roman" panose="02020603050405020304" pitchFamily="18" charset="0"/>
              </a:rPr>
              <a:t/>
            </a:r>
            <a:br>
              <a:rPr lang="tr-TR" sz="1900" dirty="0">
                <a:effectLst/>
                <a:latin typeface="Calibri" panose="020F0502020204030204" pitchFamily="34" charset="0"/>
                <a:ea typeface="Calibri" panose="020F0502020204030204" pitchFamily="34" charset="0"/>
                <a:cs typeface="Times New Roman" panose="02020603050405020304" pitchFamily="18" charset="0"/>
              </a:rPr>
            </a:br>
            <a:r>
              <a:rPr lang="tr-TR" sz="1900" dirty="0">
                <a:effectLst/>
                <a:latin typeface="Segoe UI Symbol" panose="020B0502040204020203" pitchFamily="34" charset="0"/>
                <a:ea typeface="Calibri" panose="020F0502020204030204" pitchFamily="34" charset="0"/>
                <a:cs typeface="Segoe UI Symbol" panose="020B0502040204020203" pitchFamily="34" charset="0"/>
              </a:rPr>
              <a:t>✔</a:t>
            </a:r>
            <a:r>
              <a:rPr lang="tr-TR" sz="1900" dirty="0">
                <a:effectLst/>
                <a:latin typeface="Calibri" panose="020F0502020204030204" pitchFamily="34" charset="0"/>
                <a:ea typeface="Calibri" panose="020F0502020204030204" pitchFamily="34" charset="0"/>
                <a:cs typeface="Times New Roman" panose="02020603050405020304" pitchFamily="18" charset="0"/>
              </a:rPr>
              <a:t> </a:t>
            </a:r>
            <a:r>
              <a:rPr lang="tr-TR" sz="1900" b="1" dirty="0">
                <a:effectLst/>
                <a:latin typeface="Calibri" panose="020F0502020204030204" pitchFamily="34" charset="0"/>
                <a:ea typeface="Calibri" panose="020F0502020204030204" pitchFamily="34" charset="0"/>
                <a:cs typeface="Times New Roman" panose="02020603050405020304" pitchFamily="18" charset="0"/>
              </a:rPr>
              <a:t>Obezite tedavisinin kanser önleme stratejilerine dahil edilmesi</a:t>
            </a:r>
            <a:r>
              <a:rPr lang="tr-TR" sz="1900" dirty="0">
                <a:effectLst/>
                <a:latin typeface="Calibri" panose="020F0502020204030204" pitchFamily="34" charset="0"/>
                <a:ea typeface="Calibri" panose="020F0502020204030204" pitchFamily="34" charset="0"/>
                <a:cs typeface="Times New Roman" panose="02020603050405020304" pitchFamily="18" charset="0"/>
              </a:rPr>
              <a:t/>
            </a:r>
            <a:br>
              <a:rPr lang="tr-TR" sz="1900" dirty="0">
                <a:effectLst/>
                <a:latin typeface="Calibri" panose="020F0502020204030204" pitchFamily="34" charset="0"/>
                <a:ea typeface="Calibri" panose="020F0502020204030204" pitchFamily="34" charset="0"/>
                <a:cs typeface="Times New Roman" panose="02020603050405020304" pitchFamily="18" charset="0"/>
              </a:rPr>
            </a:br>
            <a:r>
              <a:rPr lang="tr-TR" sz="1900" dirty="0">
                <a:effectLst/>
                <a:latin typeface="Segoe UI Symbol" panose="020B0502040204020203" pitchFamily="34" charset="0"/>
                <a:ea typeface="Calibri" panose="020F0502020204030204" pitchFamily="34" charset="0"/>
                <a:cs typeface="Segoe UI Symbol" panose="020B0502040204020203" pitchFamily="34" charset="0"/>
              </a:rPr>
              <a:t>✔</a:t>
            </a:r>
            <a:r>
              <a:rPr lang="tr-TR" sz="1900" dirty="0">
                <a:effectLst/>
                <a:latin typeface="Calibri" panose="020F0502020204030204" pitchFamily="34" charset="0"/>
                <a:ea typeface="Calibri" panose="020F0502020204030204" pitchFamily="34" charset="0"/>
                <a:cs typeface="Times New Roman" panose="02020603050405020304" pitchFamily="18" charset="0"/>
              </a:rPr>
              <a:t> </a:t>
            </a:r>
            <a:r>
              <a:rPr lang="tr-TR" sz="1900" b="1" dirty="0">
                <a:effectLst/>
                <a:latin typeface="Calibri" panose="020F0502020204030204" pitchFamily="34" charset="0"/>
                <a:ea typeface="Calibri" panose="020F0502020204030204" pitchFamily="34" charset="0"/>
                <a:cs typeface="Times New Roman" panose="02020603050405020304" pitchFamily="18" charset="0"/>
              </a:rPr>
              <a:t>Sağlıklı vücut ağırlığını korumaya yönelik halk sağlığı politikalarının güçlendirilmesi</a:t>
            </a:r>
            <a:endParaRPr lang="tr-TR"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238482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99D5B0-6365-FAFC-B1EF-9550B61AE139}"/>
              </a:ext>
            </a:extLst>
          </p:cNvPr>
          <p:cNvSpPr>
            <a:spLocks noGrp="1"/>
          </p:cNvSpPr>
          <p:nvPr>
            <p:ph type="title"/>
          </p:nvPr>
        </p:nvSpPr>
        <p:spPr/>
        <p:txBody>
          <a:bodyPr/>
          <a:lstStyle/>
          <a:p>
            <a:r>
              <a:rPr lang="tr-TR" dirty="0">
                <a:latin typeface="+mn-lt"/>
              </a:rPr>
              <a:t>Sonuç</a:t>
            </a:r>
          </a:p>
        </p:txBody>
      </p:sp>
      <p:sp>
        <p:nvSpPr>
          <p:cNvPr id="3" name="İçerik Yer Tutucusu 2">
            <a:extLst>
              <a:ext uri="{FF2B5EF4-FFF2-40B4-BE49-F238E27FC236}">
                <a16:creationId xmlns:a16="http://schemas.microsoft.com/office/drawing/2014/main" id="{2A7BBFC5-B9B1-F852-9A09-FED3CAF3E38B}"/>
              </a:ext>
            </a:extLst>
          </p:cNvPr>
          <p:cNvSpPr>
            <a:spLocks noGrp="1"/>
          </p:cNvSpPr>
          <p:nvPr>
            <p:ph idx="1"/>
          </p:nvPr>
        </p:nvSpPr>
        <p:spPr/>
        <p:txBody>
          <a:bodyPr/>
          <a:lstStyle/>
          <a:p>
            <a:pPr>
              <a:lnSpc>
                <a:spcPct val="107000"/>
              </a:lnSpc>
              <a:spcAft>
                <a:spcPts val="800"/>
              </a:spcAft>
              <a:buNone/>
            </a:pPr>
            <a:r>
              <a:rPr lang="tr-TR" sz="1800" dirty="0">
                <a:effectLst/>
                <a:latin typeface="Calibri" panose="020F0502020204030204" pitchFamily="34" charset="0"/>
                <a:ea typeface="Calibri" panose="020F0502020204030204" pitchFamily="34" charset="0"/>
                <a:cs typeface="Times New Roman" panose="02020603050405020304" pitchFamily="18" charset="0"/>
              </a:rPr>
              <a:t>Bu çalışma,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halihazırda obezite ile ilişkili olduğu bilinen kanserlere ek olarak birçok yeni kanser türünün de VKİ ile ilişkili olabileceğini göstermektedir</a:t>
            </a:r>
            <a:r>
              <a:rPr lang="tr-TR" sz="18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buNone/>
            </a:pPr>
            <a:r>
              <a:rPr lang="tr-TR" sz="1800" dirty="0">
                <a:effectLst/>
                <a:latin typeface="Segoe UI Emoji" panose="020B0502040204020203" pitchFamily="34" charset="0"/>
                <a:ea typeface="Calibri" panose="020F0502020204030204" pitchFamily="34" charset="0"/>
                <a:cs typeface="Segoe UI Emoji" panose="020B0502040204020203" pitchFamily="34" charset="0"/>
              </a:rPr>
              <a:t>📌</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Önemli bulgular:</a:t>
            </a:r>
            <a:r>
              <a:rPr lang="tr-TR" sz="1800" dirty="0">
                <a:effectLst/>
                <a:latin typeface="Calibri" panose="020F0502020204030204" pitchFamily="34" charset="0"/>
                <a:ea typeface="Calibri" panose="020F0502020204030204" pitchFamily="34" charset="0"/>
                <a:cs typeface="Times New Roman" panose="02020603050405020304" pitchFamily="18" charset="0"/>
              </a:rPr>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Segoe UI Emoji" panose="020B0502040204020203" pitchFamily="34" charset="0"/>
                <a:ea typeface="Calibri" panose="020F0502020204030204" pitchFamily="34" charset="0"/>
                <a:cs typeface="Segoe UI Emoji" panose="020B0502040204020203" pitchFamily="34" charset="0"/>
              </a:rPr>
              <a:t>✅</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VKİ ile ilişkili yeni kanser türleri tespit edilmiştir.</a:t>
            </a:r>
            <a:r>
              <a:rPr lang="tr-TR" sz="1800" dirty="0">
                <a:effectLst/>
                <a:latin typeface="Calibri" panose="020F0502020204030204" pitchFamily="34" charset="0"/>
                <a:ea typeface="Calibri" panose="020F0502020204030204" pitchFamily="34" charset="0"/>
                <a:cs typeface="Times New Roman" panose="02020603050405020304" pitchFamily="18" charset="0"/>
              </a:rPr>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Segoe UI Emoji" panose="020B0502040204020203" pitchFamily="34" charset="0"/>
                <a:ea typeface="Calibri" panose="020F0502020204030204" pitchFamily="34" charset="0"/>
                <a:cs typeface="Segoe UI Emoji" panose="020B0502040204020203" pitchFamily="34" charset="0"/>
              </a:rPr>
              <a:t>✅</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Bazı kanser türlerinde VKİ ile risk arasındaki ilişki cinsiyete göre değişmektedir.</a:t>
            </a:r>
            <a:r>
              <a:rPr lang="tr-TR" sz="1800" dirty="0">
                <a:effectLst/>
                <a:latin typeface="Calibri" panose="020F0502020204030204" pitchFamily="34" charset="0"/>
                <a:ea typeface="Calibri" panose="020F0502020204030204" pitchFamily="34" charset="0"/>
                <a:cs typeface="Times New Roman" panose="02020603050405020304" pitchFamily="18" charset="0"/>
              </a:rPr>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Segoe UI Emoji" panose="020B0502040204020203" pitchFamily="34" charset="0"/>
                <a:ea typeface="Calibri" panose="020F0502020204030204" pitchFamily="34" charset="0"/>
                <a:cs typeface="Segoe UI Emoji" panose="020B0502040204020203" pitchFamily="34" charset="0"/>
              </a:rPr>
              <a:t>✅</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Obeziteye bağlı kanser riskinin biyolojik mekanizmaları daha iyi anlaşılmıştır.</a:t>
            </a:r>
            <a:r>
              <a:rPr lang="tr-TR" sz="1800" dirty="0">
                <a:effectLst/>
                <a:latin typeface="Calibri" panose="020F0502020204030204" pitchFamily="34" charset="0"/>
                <a:ea typeface="Calibri" panose="020F0502020204030204" pitchFamily="34" charset="0"/>
                <a:cs typeface="Times New Roman" panose="02020603050405020304" pitchFamily="18" charset="0"/>
              </a:rPr>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Segoe UI Emoji" panose="020B0502040204020203" pitchFamily="34" charset="0"/>
                <a:ea typeface="Calibri" panose="020F0502020204030204" pitchFamily="34" charset="0"/>
                <a:cs typeface="Segoe UI Emoji" panose="020B0502040204020203" pitchFamily="34" charset="0"/>
              </a:rPr>
              <a:t>✅</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Obezitenin kontrol edilmesi, birçok kanser türü için önemli bir önleyici strateji olabilir.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Bu bulgular,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kanserin önlenmesi için kilo yönetiminin ne kadar önemli olduğunu bir kez daha vurgulamaktadır</a:t>
            </a:r>
            <a:r>
              <a:rPr lang="tr-TR"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tr-TR" dirty="0"/>
          </a:p>
        </p:txBody>
      </p:sp>
    </p:spTree>
    <p:extLst>
      <p:ext uri="{BB962C8B-B14F-4D97-AF65-F5344CB8AC3E}">
        <p14:creationId xmlns:p14="http://schemas.microsoft.com/office/powerpoint/2010/main" val="3460522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DD1F9A-F33E-7F2A-8F57-673DC7504DD2}"/>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a16="http://schemas.microsoft.com/office/drawing/2014/main" id="{039F6F54-AC41-CE44-A5C8-D5D9EF5E358D}"/>
              </a:ext>
            </a:extLst>
          </p:cNvPr>
          <p:cNvSpPr>
            <a:spLocks noGrp="1"/>
          </p:cNvSpPr>
          <p:nvPr>
            <p:ph idx="1"/>
          </p:nvPr>
        </p:nvSpPr>
        <p:spPr/>
        <p:txBody>
          <a:bodyPr>
            <a:normAutofit/>
          </a:bodyPr>
          <a:lstStyle/>
          <a:p>
            <a:pPr algn="ctr"/>
            <a:r>
              <a:rPr lang="tr-TR" sz="6000" b="1" dirty="0"/>
              <a:t>Teşekkürler</a:t>
            </a:r>
          </a:p>
        </p:txBody>
      </p:sp>
    </p:spTree>
    <p:extLst>
      <p:ext uri="{BB962C8B-B14F-4D97-AF65-F5344CB8AC3E}">
        <p14:creationId xmlns:p14="http://schemas.microsoft.com/office/powerpoint/2010/main" val="3867652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BB346D-EE62-3B99-CE56-5F45720524D3}"/>
              </a:ext>
            </a:extLst>
          </p:cNvPr>
          <p:cNvSpPr>
            <a:spLocks noGrp="1"/>
          </p:cNvSpPr>
          <p:nvPr>
            <p:ph type="title"/>
          </p:nvPr>
        </p:nvSpPr>
        <p:spPr/>
        <p:txBody>
          <a:bodyPr/>
          <a:lstStyle/>
          <a:p>
            <a:r>
              <a:rPr lang="tr-TR" dirty="0">
                <a:latin typeface="+mn-lt"/>
              </a:rPr>
              <a:t>Giriş</a:t>
            </a:r>
          </a:p>
        </p:txBody>
      </p:sp>
      <p:sp>
        <p:nvSpPr>
          <p:cNvPr id="3" name="İçerik Yer Tutucusu 2">
            <a:extLst>
              <a:ext uri="{FF2B5EF4-FFF2-40B4-BE49-F238E27FC236}">
                <a16:creationId xmlns:a16="http://schemas.microsoft.com/office/drawing/2014/main" id="{52ADF7F5-E834-42EC-02D4-EAC971C4BEAD}"/>
              </a:ext>
            </a:extLst>
          </p:cNvPr>
          <p:cNvSpPr>
            <a:spLocks noGrp="1"/>
          </p:cNvSpPr>
          <p:nvPr>
            <p:ph idx="1"/>
          </p:nvPr>
        </p:nvSpPr>
        <p:spPr/>
        <p:txBody>
          <a:bodyPr/>
          <a:lstStyle/>
          <a:p>
            <a:pPr algn="ctr">
              <a:lnSpc>
                <a:spcPct val="107000"/>
              </a:lnSpc>
              <a:spcAft>
                <a:spcPts val="800"/>
              </a:spcAft>
              <a:buFont typeface="Wingdings" panose="05000000000000000000" pitchFamily="2" charset="2"/>
              <a:buChar char="Ø"/>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Font typeface="Wingdings" panose="05000000000000000000" pitchFamily="2" charset="2"/>
              <a:buChar char="Ø"/>
            </a:pPr>
            <a:r>
              <a:rPr lang="tr-TR" sz="1800" dirty="0">
                <a:effectLst/>
                <a:latin typeface="Calibri" panose="020F0502020204030204" pitchFamily="34" charset="0"/>
                <a:ea typeface="Calibri" panose="020F0502020204030204" pitchFamily="34" charset="0"/>
                <a:cs typeface="Times New Roman" panose="02020603050405020304" pitchFamily="18" charset="0"/>
              </a:rPr>
              <a:t>Dünya genelinde aşırı kilo ve obezitenin yüksek yaygınlığı ve artan insidansı, obezitenin morbidite üzerindeki etkilerini ayrıntılı olarak ele almayı gerekli kılmaktadır. Araştırmalar, obezitenin bazı kanser türleri için önlenebilir bir risk faktörü olabileceğini göstermektedir.</a:t>
            </a:r>
          </a:p>
          <a:p>
            <a:pPr algn="ctr">
              <a:lnSpc>
                <a:spcPct val="107000"/>
              </a:lnSpc>
              <a:spcAft>
                <a:spcPts val="800"/>
              </a:spcAft>
              <a:buFont typeface="Wingdings" panose="05000000000000000000" pitchFamily="2" charset="2"/>
              <a:buChar char="Ø"/>
            </a:pPr>
            <a:r>
              <a:rPr lang="tr-TR" sz="1800" dirty="0">
                <a:effectLst/>
                <a:latin typeface="Calibri" panose="020F0502020204030204" pitchFamily="34" charset="0"/>
                <a:ea typeface="Calibri" panose="020F0502020204030204" pitchFamily="34" charset="0"/>
                <a:cs typeface="Times New Roman" panose="02020603050405020304" pitchFamily="18" charset="0"/>
              </a:rPr>
              <a:t>2016 yılında Uluslararası Kanser Araştırma Ajansı (IARC), VKİ ile 13 farklı kanser türü arasında güçlü bir ilişki olduğunu bildirmiştir. Bunlar arasında özofagus adenokarsinomu, mide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kardiya</a:t>
            </a:r>
            <a:r>
              <a:rPr lang="tr-TR" sz="1800" dirty="0">
                <a:effectLst/>
                <a:latin typeface="Calibri" panose="020F0502020204030204" pitchFamily="34" charset="0"/>
                <a:ea typeface="Calibri" panose="020F0502020204030204" pitchFamily="34" charset="0"/>
                <a:cs typeface="Times New Roman" panose="02020603050405020304" pitchFamily="18" charset="0"/>
              </a:rPr>
              <a:t> kanseri, kolorektal kanser, karaciğer kanseri, safra kesesi kanseri, pankreas kanseri, menopoz sonrası meme kanseri, endometriyal kanser,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over</a:t>
            </a:r>
            <a:r>
              <a:rPr lang="tr-TR" sz="1800" dirty="0">
                <a:effectLst/>
                <a:latin typeface="Calibri" panose="020F0502020204030204" pitchFamily="34" charset="0"/>
                <a:ea typeface="Calibri" panose="020F0502020204030204" pitchFamily="34" charset="0"/>
                <a:cs typeface="Times New Roman" panose="02020603050405020304" pitchFamily="18" charset="0"/>
              </a:rPr>
              <a:t> kanseri,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meningioma</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tiroid</a:t>
            </a:r>
            <a:r>
              <a:rPr lang="tr-TR" sz="1800" dirty="0">
                <a:effectLst/>
                <a:latin typeface="Calibri" panose="020F0502020204030204" pitchFamily="34" charset="0"/>
                <a:ea typeface="Calibri" panose="020F0502020204030204" pitchFamily="34" charset="0"/>
                <a:cs typeface="Times New Roman" panose="02020603050405020304" pitchFamily="18" charset="0"/>
              </a:rPr>
              <a:t> kanseri, multipl miyelom ve renal hücreli karsinom bulunmaktadır.</a:t>
            </a:r>
          </a:p>
          <a:p>
            <a:endParaRPr lang="tr-TR" dirty="0"/>
          </a:p>
        </p:txBody>
      </p:sp>
    </p:spTree>
    <p:extLst>
      <p:ext uri="{BB962C8B-B14F-4D97-AF65-F5344CB8AC3E}">
        <p14:creationId xmlns:p14="http://schemas.microsoft.com/office/powerpoint/2010/main" val="2385292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7B2711-8D62-4510-8848-E49C32422E79}"/>
              </a:ext>
            </a:extLst>
          </p:cNvPr>
          <p:cNvSpPr>
            <a:spLocks noGrp="1"/>
          </p:cNvSpPr>
          <p:nvPr>
            <p:ph type="title"/>
          </p:nvPr>
        </p:nvSpPr>
        <p:spPr/>
        <p:txBody>
          <a:bodyPr/>
          <a:lstStyle/>
          <a:p>
            <a:r>
              <a:rPr lang="tr-TR" dirty="0">
                <a:latin typeface="Calibri" panose="020F0502020204030204" pitchFamily="34" charset="0"/>
                <a:ea typeface="Calibri" panose="020F0502020204030204" pitchFamily="34" charset="0"/>
                <a:cs typeface="Calibri" panose="020F0502020204030204" pitchFamily="34" charset="0"/>
              </a:rPr>
              <a:t>Giriş</a:t>
            </a:r>
          </a:p>
        </p:txBody>
      </p:sp>
      <p:sp>
        <p:nvSpPr>
          <p:cNvPr id="3" name="İçerik Yer Tutucusu 2">
            <a:extLst>
              <a:ext uri="{FF2B5EF4-FFF2-40B4-BE49-F238E27FC236}">
                <a16:creationId xmlns:a16="http://schemas.microsoft.com/office/drawing/2014/main" id="{FA82D7A6-27D9-13E4-EFF4-D02F53334F82}"/>
              </a:ext>
            </a:extLst>
          </p:cNvPr>
          <p:cNvSpPr>
            <a:spLocks noGrp="1"/>
          </p:cNvSpPr>
          <p:nvPr>
            <p:ph idx="1"/>
          </p:nvPr>
        </p:nvSpPr>
        <p:spPr/>
        <p:txBody>
          <a:bodyPr/>
          <a:lstStyle/>
          <a:p>
            <a:pPr>
              <a:lnSpc>
                <a:spcPct val="107000"/>
              </a:lnSpc>
              <a:spcAft>
                <a:spcPts val="800"/>
              </a:spcAft>
              <a:buNone/>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Font typeface="Wingdings" panose="05000000000000000000" pitchFamily="2" charset="2"/>
              <a:buChar char="Ø"/>
            </a:pPr>
            <a:r>
              <a:rPr lang="tr-TR" sz="1800" dirty="0">
                <a:effectLst/>
                <a:latin typeface="Calibri" panose="020F0502020204030204" pitchFamily="34" charset="0"/>
                <a:ea typeface="Calibri" panose="020F0502020204030204" pitchFamily="34" charset="0"/>
                <a:cs typeface="Times New Roman" panose="02020603050405020304" pitchFamily="18" charset="0"/>
              </a:rPr>
              <a:t>Büyük ölçekli gözlemsel çalışmalar genellikle yaygın kanser türlerine odaklanmıştır. Bununla birlikte, daha nadir kanserler üzerine çok az çalışma yapılmıştır. </a:t>
            </a:r>
          </a:p>
          <a:p>
            <a:pPr algn="ctr">
              <a:lnSpc>
                <a:spcPct val="107000"/>
              </a:lnSpc>
              <a:spcAft>
                <a:spcPts val="800"/>
              </a:spcAft>
              <a:buFont typeface="Wingdings" panose="05000000000000000000" pitchFamily="2" charset="2"/>
              <a:buChar char="Ø"/>
            </a:pPr>
            <a:r>
              <a:rPr lang="tr-TR" sz="1800" dirty="0">
                <a:effectLst/>
                <a:latin typeface="Calibri" panose="020F0502020204030204" pitchFamily="34" charset="0"/>
                <a:ea typeface="Calibri" panose="020F0502020204030204" pitchFamily="34" charset="0"/>
                <a:cs typeface="Times New Roman" panose="02020603050405020304" pitchFamily="18" charset="0"/>
              </a:rPr>
              <a:t>Bu çalışma, büyük bir İsveç popülasyonunda potansiyel olarak obezite ile ilişkili olabilecek daha fazla kanser türü ve alt türü belirlemeyi amaçlamaktadır. Aynı zamanda, VKİ ile ilişkilendirilen kanser türlerinin diğer kanserlerden farkını belirlemeyi ve VKİ ile kanser alt türleri arasındaki heterojenliği analiz etmeyi hedeflemektedir.</a:t>
            </a:r>
          </a:p>
          <a:p>
            <a:endParaRPr lang="tr-TR" dirty="0"/>
          </a:p>
        </p:txBody>
      </p:sp>
    </p:spTree>
    <p:extLst>
      <p:ext uri="{BB962C8B-B14F-4D97-AF65-F5344CB8AC3E}">
        <p14:creationId xmlns:p14="http://schemas.microsoft.com/office/powerpoint/2010/main" val="111038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6439F2-6000-793E-3F80-F569204498A6}"/>
              </a:ext>
            </a:extLst>
          </p:cNvPr>
          <p:cNvSpPr>
            <a:spLocks noGrp="1"/>
          </p:cNvSpPr>
          <p:nvPr>
            <p:ph type="title"/>
          </p:nvPr>
        </p:nvSpPr>
        <p:spPr/>
        <p:txBody>
          <a:bodyPr>
            <a:normAutofit/>
          </a:bodyPr>
          <a:lstStyle/>
          <a:p>
            <a:r>
              <a:rPr lang="tr-TR" dirty="0">
                <a:latin typeface="+mn-lt"/>
              </a:rPr>
              <a:t>Yöntem</a:t>
            </a:r>
          </a:p>
        </p:txBody>
      </p:sp>
      <p:sp>
        <p:nvSpPr>
          <p:cNvPr id="3" name="İçerik Yer Tutucusu 2">
            <a:extLst>
              <a:ext uri="{FF2B5EF4-FFF2-40B4-BE49-F238E27FC236}">
                <a16:creationId xmlns:a16="http://schemas.microsoft.com/office/drawing/2014/main" id="{E0CD05DD-5929-5B67-3963-C0FC520E63CB}"/>
              </a:ext>
            </a:extLst>
          </p:cNvPr>
          <p:cNvSpPr>
            <a:spLocks noGrp="1"/>
          </p:cNvSpPr>
          <p:nvPr>
            <p:ph idx="1"/>
          </p:nvPr>
        </p:nvSpPr>
        <p:spPr/>
        <p:txBody>
          <a:bodyPr/>
          <a:lstStyle/>
          <a:p>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buFont typeface="Wingdings" panose="05000000000000000000" pitchFamily="2" charset="2"/>
              <a:buChar char="Ø"/>
            </a:pPr>
            <a:r>
              <a:rPr lang="tr-TR" sz="1800" dirty="0">
                <a:effectLst/>
                <a:latin typeface="Calibri" panose="020F0502020204030204" pitchFamily="34" charset="0"/>
                <a:ea typeface="Calibri" panose="020F0502020204030204" pitchFamily="34" charset="0"/>
                <a:cs typeface="Times New Roman" panose="02020603050405020304" pitchFamily="18" charset="0"/>
              </a:rPr>
              <a:t>Bu çalışmada, İsveç'teki büyük ölçekli kohortları ve ulusal kayıtları içeren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Obezite ve Hastalık Gelişimi İsveç (ODDS) çalışması</a:t>
            </a:r>
            <a:r>
              <a:rPr lang="tr-TR" sz="1800" dirty="0">
                <a:effectLst/>
                <a:latin typeface="Calibri" panose="020F0502020204030204" pitchFamily="34" charset="0"/>
                <a:ea typeface="Calibri" panose="020F0502020204030204" pitchFamily="34" charset="0"/>
                <a:cs typeface="Times New Roman" panose="02020603050405020304" pitchFamily="18" charset="0"/>
              </a:rPr>
              <a:t> verileri kullanılmıştır. ODDS, bireylerin boy ve kilo bilgilerini içeren kayıtları 1963 ile 2020 yılları arasında toplamıştır. Çalışmaya dahil edilen bireylerin %94’ünde kilo ve boy ölçümleri objektif olarak yapılmış, geri kalan %6’ında ise bu bilgiler öz-bildirimle kaydedilmiştir.</a:t>
            </a:r>
          </a:p>
          <a:p>
            <a:pPr algn="ctr">
              <a:buFont typeface="Wingdings" panose="05000000000000000000" pitchFamily="2" charset="2"/>
              <a:buChar char="Ø"/>
            </a:pPr>
            <a:r>
              <a:rPr lang="tr-TR" sz="1800" dirty="0">
                <a:effectLst/>
                <a:latin typeface="Calibri" panose="020F0502020204030204" pitchFamily="34" charset="0"/>
                <a:ea typeface="Calibri" panose="020F0502020204030204" pitchFamily="34" charset="0"/>
                <a:cs typeface="Times New Roman" panose="02020603050405020304" pitchFamily="18" charset="0"/>
              </a:rPr>
              <a:t>Katılımcıların çoğunluğu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%85</a:t>
            </a:r>
            <a:r>
              <a:rPr lang="tr-TR" sz="1800" dirty="0">
                <a:effectLst/>
                <a:latin typeface="Calibri" panose="020F0502020204030204" pitchFamily="34" charset="0"/>
                <a:ea typeface="Calibri" panose="020F0502020204030204" pitchFamily="34" charset="0"/>
                <a:cs typeface="Times New Roman" panose="02020603050405020304" pitchFamily="18" charset="0"/>
              </a:rPr>
              <a:t>) İsveç Askerlik Celbi Kaydı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1969–2014</a:t>
            </a:r>
            <a:r>
              <a:rPr lang="tr-TR" sz="1800" dirty="0">
                <a:effectLst/>
                <a:latin typeface="Calibri" panose="020F0502020204030204" pitchFamily="34" charset="0"/>
                <a:ea typeface="Calibri" panose="020F0502020204030204" pitchFamily="34" charset="0"/>
                <a:cs typeface="Times New Roman" panose="02020603050405020304" pitchFamily="18" charset="0"/>
              </a:rPr>
              <a:t>) ve Tıbbi Doğum Kaydı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1982–2019</a:t>
            </a:r>
            <a:r>
              <a:rPr lang="tr-TR" sz="1800" dirty="0">
                <a:effectLst/>
                <a:latin typeface="Calibri" panose="020F0502020204030204" pitchFamily="34" charset="0"/>
                <a:ea typeface="Calibri" panose="020F0502020204030204" pitchFamily="34" charset="0"/>
                <a:cs typeface="Times New Roman" panose="02020603050405020304" pitchFamily="18" charset="0"/>
              </a:rPr>
              <a:t>) verilerinden gelmektedir. İsveç'te 2010 yılına kadar zorunlu askerlik olduğu için, erkeklerin büyük bir bölümü askerlik sırasında ölçülen boy ve kilo verileriyle çalışmaya dahil edilmiştir. Kadın katılımcılar için ise, hamileliğin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8 ila 10. haftaları</a:t>
            </a:r>
            <a:r>
              <a:rPr lang="tr-TR" sz="1800" dirty="0">
                <a:effectLst/>
                <a:latin typeface="Calibri" panose="020F0502020204030204" pitchFamily="34" charset="0"/>
                <a:ea typeface="Calibri" panose="020F0502020204030204" pitchFamily="34" charset="0"/>
                <a:cs typeface="Times New Roman" panose="02020603050405020304" pitchFamily="18" charset="0"/>
              </a:rPr>
              <a:t> arasında ölçülen kilo bilgileri kullanılmıştır. </a:t>
            </a:r>
          </a:p>
          <a:p>
            <a:endParaRPr lang="tr-TR" dirty="0"/>
          </a:p>
        </p:txBody>
      </p:sp>
    </p:spTree>
    <p:extLst>
      <p:ext uri="{BB962C8B-B14F-4D97-AF65-F5344CB8AC3E}">
        <p14:creationId xmlns:p14="http://schemas.microsoft.com/office/powerpoint/2010/main" val="560196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939E09-C216-9644-FE32-7457F84E9808}"/>
              </a:ext>
            </a:extLst>
          </p:cNvPr>
          <p:cNvSpPr>
            <a:spLocks noGrp="1"/>
          </p:cNvSpPr>
          <p:nvPr>
            <p:ph type="title"/>
          </p:nvPr>
        </p:nvSpPr>
        <p:spPr/>
        <p:txBody>
          <a:bodyPr/>
          <a:lstStyle/>
          <a:p>
            <a:r>
              <a:rPr lang="tr-TR" dirty="0">
                <a:latin typeface="+mn-lt"/>
              </a:rPr>
              <a:t>Yöntem</a:t>
            </a:r>
          </a:p>
        </p:txBody>
      </p:sp>
      <p:sp>
        <p:nvSpPr>
          <p:cNvPr id="3" name="İçerik Yer Tutucusu 2">
            <a:extLst>
              <a:ext uri="{FF2B5EF4-FFF2-40B4-BE49-F238E27FC236}">
                <a16:creationId xmlns:a16="http://schemas.microsoft.com/office/drawing/2014/main" id="{10A80D89-ED52-2C96-B4E2-556815D37527}"/>
              </a:ext>
            </a:extLst>
          </p:cNvPr>
          <p:cNvSpPr>
            <a:spLocks noGrp="1"/>
          </p:cNvSpPr>
          <p:nvPr>
            <p:ph idx="1"/>
          </p:nvPr>
        </p:nvSpPr>
        <p:spPr>
          <a:xfrm>
            <a:off x="1097280" y="1845733"/>
            <a:ext cx="10058400" cy="5082968"/>
          </a:xfrm>
        </p:spPr>
        <p:txBody>
          <a:bodyPr>
            <a:normAutofit fontScale="77500" lnSpcReduction="20000"/>
          </a:bodyPr>
          <a:lstStyle/>
          <a:p>
            <a:pPr lvl="0">
              <a:lnSpc>
                <a:spcPct val="107000"/>
              </a:lnSpc>
              <a:spcAft>
                <a:spcPts val="800"/>
              </a:spcAft>
              <a:buSzPts val="1000"/>
              <a:buFont typeface="Wingdings" panose="05000000000000000000" pitchFamily="2" charset="2"/>
              <a:buChar char="Ø"/>
              <a:tabLst>
                <a:tab pos="457200" algn="l"/>
              </a:tabLst>
            </a:pPr>
            <a:r>
              <a:rPr lang="tr-TR" sz="2300" b="1" dirty="0">
                <a:effectLst/>
                <a:latin typeface="Calibri" panose="020F0502020204030204" pitchFamily="34" charset="0"/>
                <a:ea typeface="Calibri" panose="020F0502020204030204" pitchFamily="34" charset="0"/>
                <a:cs typeface="Times New Roman" panose="02020603050405020304" pitchFamily="18" charset="0"/>
              </a:rPr>
              <a:t>İsveç Kanser Kaydı:</a:t>
            </a:r>
            <a:r>
              <a:rPr lang="tr-TR" sz="2300" dirty="0">
                <a:effectLst/>
                <a:latin typeface="Calibri" panose="020F0502020204030204" pitchFamily="34" charset="0"/>
                <a:ea typeface="Calibri" panose="020F0502020204030204" pitchFamily="34" charset="0"/>
                <a:cs typeface="Times New Roman" panose="02020603050405020304" pitchFamily="18" charset="0"/>
              </a:rPr>
              <a:t> 1958’den itibaren tüm kanser teşhislerini içeren bu kayıt, İsveç nüfusunun </a:t>
            </a:r>
            <a:r>
              <a:rPr lang="tr-TR" sz="2300" b="1" dirty="0">
                <a:effectLst/>
                <a:latin typeface="Calibri" panose="020F0502020204030204" pitchFamily="34" charset="0"/>
                <a:ea typeface="Calibri" panose="020F0502020204030204" pitchFamily="34" charset="0"/>
                <a:cs typeface="Times New Roman" panose="02020603050405020304" pitchFamily="18" charset="0"/>
              </a:rPr>
              <a:t>%95'inden fazlasını</a:t>
            </a:r>
            <a:r>
              <a:rPr lang="tr-TR" sz="2300" dirty="0">
                <a:effectLst/>
                <a:latin typeface="Calibri" panose="020F0502020204030204" pitchFamily="34" charset="0"/>
                <a:ea typeface="Calibri" panose="020F0502020204030204" pitchFamily="34" charset="0"/>
                <a:cs typeface="Times New Roman" panose="02020603050405020304" pitchFamily="18" charset="0"/>
              </a:rPr>
              <a:t> kapsar. Çalışmaya dahil edilen tüm bireylerin 1963-2019 yılları arasındaki kanser teşhisleri buradan elde edilmiştir.</a:t>
            </a:r>
          </a:p>
          <a:p>
            <a:pPr lvl="0">
              <a:lnSpc>
                <a:spcPct val="107000"/>
              </a:lnSpc>
              <a:spcAft>
                <a:spcPts val="800"/>
              </a:spcAft>
              <a:buSzPts val="1000"/>
              <a:buFont typeface="Wingdings" panose="05000000000000000000" pitchFamily="2" charset="2"/>
              <a:buChar char="Ø"/>
              <a:tabLst>
                <a:tab pos="457200" algn="l"/>
              </a:tabLst>
            </a:pPr>
            <a:r>
              <a:rPr lang="tr-TR" sz="2300" b="1" dirty="0">
                <a:effectLst/>
                <a:latin typeface="Calibri" panose="020F0502020204030204" pitchFamily="34" charset="0"/>
                <a:ea typeface="Calibri" panose="020F0502020204030204" pitchFamily="34" charset="0"/>
                <a:cs typeface="Times New Roman" panose="02020603050405020304" pitchFamily="18" charset="0"/>
              </a:rPr>
              <a:t>Ulusal Prostat Kanseri Kaydı:</a:t>
            </a:r>
            <a:r>
              <a:rPr lang="tr-TR" sz="2300" dirty="0">
                <a:effectLst/>
                <a:latin typeface="Calibri" panose="020F0502020204030204" pitchFamily="34" charset="0"/>
                <a:ea typeface="Calibri" panose="020F0502020204030204" pitchFamily="34" charset="0"/>
                <a:cs typeface="Times New Roman" panose="02020603050405020304" pitchFamily="18" charset="0"/>
              </a:rPr>
              <a:t> 1998'den itibaren prostat kanseri olan bireylerin tümör özelliklerine dair veriler buradan sağlanmıştır.</a:t>
            </a:r>
          </a:p>
          <a:p>
            <a:pPr lvl="0">
              <a:lnSpc>
                <a:spcPct val="107000"/>
              </a:lnSpc>
              <a:spcAft>
                <a:spcPts val="800"/>
              </a:spcAft>
              <a:buSzPts val="1000"/>
              <a:buFont typeface="Wingdings" panose="05000000000000000000" pitchFamily="2" charset="2"/>
              <a:buChar char="Ø"/>
              <a:tabLst>
                <a:tab pos="457200" algn="l"/>
              </a:tabLst>
            </a:pPr>
            <a:r>
              <a:rPr lang="tr-TR" sz="2300" b="1" dirty="0">
                <a:effectLst/>
                <a:latin typeface="Calibri" panose="020F0502020204030204" pitchFamily="34" charset="0"/>
                <a:ea typeface="Calibri" panose="020F0502020204030204" pitchFamily="34" charset="0"/>
                <a:cs typeface="Times New Roman" panose="02020603050405020304" pitchFamily="18" charset="0"/>
              </a:rPr>
              <a:t>Ölüm Nedenleri Kaydı:</a:t>
            </a:r>
            <a:r>
              <a:rPr lang="tr-TR" sz="2300" dirty="0">
                <a:effectLst/>
                <a:latin typeface="Calibri" panose="020F0502020204030204" pitchFamily="34" charset="0"/>
                <a:ea typeface="Calibri" panose="020F0502020204030204" pitchFamily="34" charset="0"/>
                <a:cs typeface="Times New Roman" panose="02020603050405020304" pitchFamily="18" charset="0"/>
              </a:rPr>
              <a:t> 1958'den bu yana ölüm tarihlerini içeren bu kayıt, çalışma süresince katılımcıların ölüm durumlarını belirlemek için kullanılmıştır.</a:t>
            </a:r>
          </a:p>
          <a:p>
            <a:pPr lvl="0">
              <a:lnSpc>
                <a:spcPct val="107000"/>
              </a:lnSpc>
              <a:spcAft>
                <a:spcPts val="800"/>
              </a:spcAft>
              <a:buSzPts val="1000"/>
              <a:buFont typeface="Wingdings" panose="05000000000000000000" pitchFamily="2" charset="2"/>
              <a:buChar char="Ø"/>
              <a:tabLst>
                <a:tab pos="457200" algn="l"/>
              </a:tabLst>
            </a:pPr>
            <a:r>
              <a:rPr lang="tr-TR" sz="2300" b="1" dirty="0">
                <a:effectLst/>
                <a:latin typeface="Calibri" panose="020F0502020204030204" pitchFamily="34" charset="0"/>
                <a:ea typeface="Calibri" panose="020F0502020204030204" pitchFamily="34" charset="0"/>
                <a:cs typeface="Times New Roman" panose="02020603050405020304" pitchFamily="18" charset="0"/>
              </a:rPr>
              <a:t>Toplam Nüfus Kaydı:</a:t>
            </a:r>
            <a:r>
              <a:rPr lang="tr-TR" sz="2300" dirty="0">
                <a:effectLst/>
                <a:latin typeface="Calibri" panose="020F0502020204030204" pitchFamily="34" charset="0"/>
                <a:ea typeface="Calibri" panose="020F0502020204030204" pitchFamily="34" charset="0"/>
                <a:cs typeface="Times New Roman" panose="02020603050405020304" pitchFamily="18" charset="0"/>
              </a:rPr>
              <a:t> 1968'den itibaren bireylerin doğum tarihi, göç bilgileri ve medeni durumları buradan alınmıştır.</a:t>
            </a:r>
          </a:p>
          <a:p>
            <a:pPr lvl="0">
              <a:lnSpc>
                <a:spcPct val="107000"/>
              </a:lnSpc>
              <a:spcAft>
                <a:spcPts val="800"/>
              </a:spcAft>
              <a:buSzPts val="1000"/>
              <a:buFont typeface="Wingdings" panose="05000000000000000000" pitchFamily="2" charset="2"/>
              <a:buChar char="Ø"/>
              <a:tabLst>
                <a:tab pos="457200" algn="l"/>
              </a:tabLst>
            </a:pPr>
            <a:r>
              <a:rPr lang="tr-TR" sz="2300" b="1" dirty="0">
                <a:effectLst/>
                <a:latin typeface="Calibri" panose="020F0502020204030204" pitchFamily="34" charset="0"/>
                <a:ea typeface="Calibri" panose="020F0502020204030204" pitchFamily="34" charset="0"/>
                <a:cs typeface="Times New Roman" panose="02020603050405020304" pitchFamily="18" charset="0"/>
              </a:rPr>
              <a:t>Eğitim Kayıtları:</a:t>
            </a:r>
            <a:r>
              <a:rPr lang="tr-TR" sz="2300" dirty="0">
                <a:effectLst/>
                <a:latin typeface="Calibri" panose="020F0502020204030204" pitchFamily="34" charset="0"/>
                <a:ea typeface="Calibri" panose="020F0502020204030204" pitchFamily="34" charset="0"/>
                <a:cs typeface="Times New Roman" panose="02020603050405020304" pitchFamily="18" charset="0"/>
              </a:rPr>
              <a:t> 1990 yılından itibaren </a:t>
            </a:r>
            <a:r>
              <a:rPr lang="tr-TR" sz="2300" b="1" dirty="0">
                <a:effectLst/>
                <a:latin typeface="Calibri" panose="020F0502020204030204" pitchFamily="34" charset="0"/>
                <a:ea typeface="Calibri" panose="020F0502020204030204" pitchFamily="34" charset="0"/>
                <a:cs typeface="Times New Roman" panose="02020603050405020304" pitchFamily="18" charset="0"/>
              </a:rPr>
              <a:t>İş ve Sağlık Sigortası için Uzunlamasına Entegre Veri Tabanı (LISA)</a:t>
            </a:r>
            <a:r>
              <a:rPr lang="tr-TR" sz="2300" dirty="0">
                <a:effectLst/>
                <a:latin typeface="Calibri" panose="020F0502020204030204" pitchFamily="34" charset="0"/>
                <a:ea typeface="Calibri" panose="020F0502020204030204" pitchFamily="34" charset="0"/>
                <a:cs typeface="Times New Roman" panose="02020603050405020304" pitchFamily="18" charset="0"/>
              </a:rPr>
              <a:t> ve 1960-1970 arasındaki nüfus ve konut sayımları kullanılarak bireylerin en yüksek eğitim seviyeleri belirlenmiştir.</a:t>
            </a:r>
          </a:p>
          <a:p>
            <a:pPr lvl="0">
              <a:lnSpc>
                <a:spcPct val="107000"/>
              </a:lnSpc>
              <a:spcAft>
                <a:spcPts val="800"/>
              </a:spcAft>
              <a:buSzPts val="1000"/>
              <a:buFont typeface="Wingdings" panose="05000000000000000000" pitchFamily="2" charset="2"/>
              <a:buChar char="Ø"/>
              <a:tabLst>
                <a:tab pos="457200" algn="l"/>
              </a:tabLst>
            </a:pPr>
            <a:r>
              <a:rPr lang="tr-TR" sz="2300" dirty="0">
                <a:effectLst/>
                <a:latin typeface="Calibri" panose="020F0502020204030204" pitchFamily="34" charset="0"/>
                <a:ea typeface="Calibri" panose="020F0502020204030204" pitchFamily="34" charset="0"/>
                <a:cs typeface="Times New Roman" panose="02020603050405020304" pitchFamily="18" charset="0"/>
              </a:rPr>
              <a:t>Bu kayıtlar, İsveç nüfusunun </a:t>
            </a:r>
            <a:r>
              <a:rPr lang="tr-TR" sz="2300" b="1" dirty="0">
                <a:effectLst/>
                <a:latin typeface="Calibri" panose="020F0502020204030204" pitchFamily="34" charset="0"/>
                <a:ea typeface="Calibri" panose="020F0502020204030204" pitchFamily="34" charset="0"/>
                <a:cs typeface="Times New Roman" panose="02020603050405020304" pitchFamily="18" charset="0"/>
              </a:rPr>
              <a:t>%99’undan fazlasını</a:t>
            </a:r>
            <a:r>
              <a:rPr lang="tr-TR" sz="2300" dirty="0">
                <a:effectLst/>
                <a:latin typeface="Calibri" panose="020F0502020204030204" pitchFamily="34" charset="0"/>
                <a:ea typeface="Calibri" panose="020F0502020204030204" pitchFamily="34" charset="0"/>
                <a:cs typeface="Times New Roman" panose="02020603050405020304" pitchFamily="18" charset="0"/>
              </a:rPr>
              <a:t> kapsamakta olup, örneğin </a:t>
            </a:r>
            <a:r>
              <a:rPr lang="tr-TR" sz="2300" dirty="0" err="1">
                <a:effectLst/>
                <a:latin typeface="Calibri" panose="020F0502020204030204" pitchFamily="34" charset="0"/>
                <a:ea typeface="Calibri" panose="020F0502020204030204" pitchFamily="34" charset="0"/>
                <a:cs typeface="Times New Roman" panose="02020603050405020304" pitchFamily="18" charset="0"/>
              </a:rPr>
              <a:t>LISA'daki</a:t>
            </a:r>
            <a:r>
              <a:rPr lang="tr-TR" sz="2300" dirty="0">
                <a:effectLst/>
                <a:latin typeface="Calibri" panose="020F0502020204030204" pitchFamily="34" charset="0"/>
                <a:ea typeface="Calibri" panose="020F0502020204030204" pitchFamily="34" charset="0"/>
                <a:cs typeface="Times New Roman" panose="02020603050405020304" pitchFamily="18" charset="0"/>
              </a:rPr>
              <a:t> en yüksek eğitim seviyesi bilgisinin </a:t>
            </a:r>
            <a:r>
              <a:rPr lang="tr-TR" sz="2300" b="1" dirty="0">
                <a:effectLst/>
                <a:latin typeface="Calibri" panose="020F0502020204030204" pitchFamily="34" charset="0"/>
                <a:ea typeface="Calibri" panose="020F0502020204030204" pitchFamily="34" charset="0"/>
                <a:cs typeface="Times New Roman" panose="02020603050405020304" pitchFamily="18" charset="0"/>
              </a:rPr>
              <a:t>%85 doğruluk payına</a:t>
            </a:r>
            <a:r>
              <a:rPr lang="tr-TR" sz="2300" dirty="0">
                <a:effectLst/>
                <a:latin typeface="Calibri" panose="020F0502020204030204" pitchFamily="34" charset="0"/>
                <a:ea typeface="Calibri" panose="020F0502020204030204" pitchFamily="34" charset="0"/>
                <a:cs typeface="Times New Roman" panose="02020603050405020304" pitchFamily="18" charset="0"/>
              </a:rPr>
              <a:t> sahip olduğu belirlenmiştir.</a:t>
            </a:r>
          </a:p>
          <a:p>
            <a:endParaRPr lang="tr-TR" dirty="0"/>
          </a:p>
        </p:txBody>
      </p:sp>
    </p:spTree>
    <p:extLst>
      <p:ext uri="{BB962C8B-B14F-4D97-AF65-F5344CB8AC3E}">
        <p14:creationId xmlns:p14="http://schemas.microsoft.com/office/powerpoint/2010/main" val="1662326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2F54DE-63C6-C384-66F9-9EACDADEC252}"/>
              </a:ext>
            </a:extLst>
          </p:cNvPr>
          <p:cNvSpPr>
            <a:spLocks noGrp="1"/>
          </p:cNvSpPr>
          <p:nvPr>
            <p:ph type="title"/>
          </p:nvPr>
        </p:nvSpPr>
        <p:spPr/>
        <p:txBody>
          <a:bodyPr/>
          <a:lstStyle/>
          <a:p>
            <a:r>
              <a:rPr lang="tr-TR" dirty="0">
                <a:latin typeface="+mn-lt"/>
              </a:rPr>
              <a:t>Yöntem</a:t>
            </a:r>
          </a:p>
        </p:txBody>
      </p:sp>
      <p:sp>
        <p:nvSpPr>
          <p:cNvPr id="3" name="İçerik Yer Tutucusu 2">
            <a:extLst>
              <a:ext uri="{FF2B5EF4-FFF2-40B4-BE49-F238E27FC236}">
                <a16:creationId xmlns:a16="http://schemas.microsoft.com/office/drawing/2014/main" id="{AB52E687-87A9-64F3-3D22-E966D7C4B10A}"/>
              </a:ext>
            </a:extLst>
          </p:cNvPr>
          <p:cNvSpPr>
            <a:spLocks noGrp="1"/>
          </p:cNvSpPr>
          <p:nvPr>
            <p:ph idx="1"/>
          </p:nvPr>
        </p:nvSpPr>
        <p:spPr>
          <a:xfrm>
            <a:off x="1097280" y="1845733"/>
            <a:ext cx="10058400" cy="4725663"/>
          </a:xfrm>
        </p:spPr>
        <p:txBody>
          <a:bodyPr>
            <a:normAutofit/>
          </a:bodyPr>
          <a:lstStyle/>
          <a:p>
            <a:pPr>
              <a:lnSpc>
                <a:spcPct val="107000"/>
              </a:lnSpc>
              <a:spcAft>
                <a:spcPts val="800"/>
              </a:spcAft>
              <a:buFont typeface="Wingdings" panose="05000000000000000000" pitchFamily="2" charset="2"/>
              <a:buChar char="Ø"/>
            </a:pPr>
            <a:r>
              <a:rPr lang="tr-TR" sz="1800" dirty="0">
                <a:effectLst/>
                <a:latin typeface="Calibri" panose="020F0502020204030204" pitchFamily="34" charset="0"/>
                <a:ea typeface="Calibri" panose="020F0502020204030204" pitchFamily="34" charset="0"/>
                <a:cs typeface="Times New Roman" panose="02020603050405020304" pitchFamily="18" charset="0"/>
              </a:rPr>
              <a:t>İsveç Ulusal Sağlık ve Refah Kurulu’nun belirlediği kriterlere uygun olarak</a:t>
            </a:r>
          </a:p>
          <a:p>
            <a:pPr lvl="1">
              <a:lnSpc>
                <a:spcPct val="107000"/>
              </a:lnSpc>
              <a:spcAft>
                <a:spcPts val="800"/>
              </a:spcAft>
              <a:buFont typeface="Wingdings" panose="05000000000000000000" pitchFamily="2" charset="2"/>
              <a:buChar char="Ø"/>
            </a:pPr>
            <a:r>
              <a:rPr lang="tr-TR" b="1" dirty="0">
                <a:effectLst/>
                <a:latin typeface="Calibri" panose="020F0502020204030204" pitchFamily="34" charset="0"/>
                <a:ea typeface="Calibri" panose="020F0502020204030204" pitchFamily="34" charset="0"/>
                <a:cs typeface="Times New Roman" panose="02020603050405020304" pitchFamily="18" charset="0"/>
              </a:rPr>
              <a:t>Tüm birincil </a:t>
            </a:r>
            <a:r>
              <a:rPr lang="tr-TR" b="1" dirty="0" err="1">
                <a:effectLst/>
                <a:latin typeface="Calibri" panose="020F0502020204030204" pitchFamily="34" charset="0"/>
                <a:ea typeface="Calibri" panose="020F0502020204030204" pitchFamily="34" charset="0"/>
                <a:cs typeface="Times New Roman" panose="02020603050405020304" pitchFamily="18" charset="0"/>
              </a:rPr>
              <a:t>malign</a:t>
            </a:r>
            <a:r>
              <a:rPr lang="tr-TR" b="1" dirty="0">
                <a:effectLst/>
                <a:latin typeface="Calibri" panose="020F0502020204030204" pitchFamily="34" charset="0"/>
                <a:ea typeface="Calibri" panose="020F0502020204030204" pitchFamily="34" charset="0"/>
                <a:cs typeface="Times New Roman" panose="02020603050405020304" pitchFamily="18" charset="0"/>
              </a:rPr>
              <a:t> </a:t>
            </a:r>
            <a:r>
              <a:rPr lang="tr-TR" b="1" dirty="0" err="1">
                <a:effectLst/>
                <a:latin typeface="Calibri" panose="020F0502020204030204" pitchFamily="34" charset="0"/>
                <a:ea typeface="Calibri" panose="020F0502020204030204" pitchFamily="34" charset="0"/>
                <a:cs typeface="Times New Roman" panose="02020603050405020304" pitchFamily="18" charset="0"/>
              </a:rPr>
              <a:t>kanserler,Bazı</a:t>
            </a:r>
            <a:r>
              <a:rPr lang="tr-TR" b="1" dirty="0">
                <a:effectLst/>
                <a:latin typeface="Calibri" panose="020F0502020204030204" pitchFamily="34" charset="0"/>
                <a:ea typeface="Calibri" panose="020F0502020204030204" pitchFamily="34" charset="0"/>
                <a:cs typeface="Times New Roman" panose="02020603050405020304" pitchFamily="18" charset="0"/>
              </a:rPr>
              <a:t> sınırda veya potansiyel olarak zararlı tümörler, Bazı in </a:t>
            </a:r>
            <a:r>
              <a:rPr lang="tr-TR" b="1" dirty="0" err="1">
                <a:effectLst/>
                <a:latin typeface="Calibri" panose="020F0502020204030204" pitchFamily="34" charset="0"/>
                <a:ea typeface="Calibri" panose="020F0502020204030204" pitchFamily="34" charset="0"/>
                <a:cs typeface="Times New Roman" panose="02020603050405020304" pitchFamily="18" charset="0"/>
              </a:rPr>
              <a:t>situ</a:t>
            </a:r>
            <a:r>
              <a:rPr lang="tr-TR" b="1" dirty="0">
                <a:effectLst/>
                <a:latin typeface="Calibri" panose="020F0502020204030204" pitchFamily="34" charset="0"/>
                <a:ea typeface="Calibri" panose="020F0502020204030204" pitchFamily="34" charset="0"/>
                <a:cs typeface="Times New Roman" panose="02020603050405020304" pitchFamily="18" charset="0"/>
              </a:rPr>
              <a:t> kanserler (örneğin </a:t>
            </a:r>
            <a:r>
              <a:rPr lang="tr-TR" b="1" dirty="0" err="1">
                <a:effectLst/>
                <a:latin typeface="Calibri" panose="020F0502020204030204" pitchFamily="34" charset="0"/>
                <a:ea typeface="Calibri" panose="020F0502020204030204" pitchFamily="34" charset="0"/>
                <a:cs typeface="Times New Roman" panose="02020603050405020304" pitchFamily="18" charset="0"/>
              </a:rPr>
              <a:t>ürotelyal</a:t>
            </a:r>
            <a:r>
              <a:rPr lang="tr-TR" b="1" dirty="0">
                <a:effectLst/>
                <a:latin typeface="Calibri" panose="020F0502020204030204" pitchFamily="34" charset="0"/>
                <a:ea typeface="Calibri" panose="020F0502020204030204" pitchFamily="34" charset="0"/>
                <a:cs typeface="Times New Roman" panose="02020603050405020304" pitchFamily="18" charset="0"/>
              </a:rPr>
              <a:t> kanserler)</a:t>
            </a:r>
            <a:r>
              <a:rPr lang="tr-TR" b="1" dirty="0">
                <a:latin typeface="Calibri" panose="020F0502020204030204" pitchFamily="34" charset="0"/>
                <a:ea typeface="Calibri" panose="020F0502020204030204" pitchFamily="34" charset="0"/>
                <a:cs typeface="Times New Roman" panose="02020603050405020304" pitchFamily="18" charset="0"/>
              </a:rPr>
              <a:t> </a:t>
            </a:r>
            <a:r>
              <a:rPr lang="tr-TR" dirty="0">
                <a:effectLst/>
                <a:latin typeface="Calibri" panose="020F0502020204030204" pitchFamily="34" charset="0"/>
                <a:ea typeface="Calibri" panose="020F0502020204030204" pitchFamily="34" charset="0"/>
                <a:cs typeface="Times New Roman" panose="02020603050405020304" pitchFamily="18" charset="0"/>
              </a:rPr>
              <a:t>analiz kapsamına alınmıştır. En az </a:t>
            </a:r>
            <a:r>
              <a:rPr lang="tr-TR" b="1" dirty="0">
                <a:effectLst/>
                <a:latin typeface="Calibri" panose="020F0502020204030204" pitchFamily="34" charset="0"/>
                <a:ea typeface="Calibri" panose="020F0502020204030204" pitchFamily="34" charset="0"/>
                <a:cs typeface="Times New Roman" panose="02020603050405020304" pitchFamily="18" charset="0"/>
              </a:rPr>
              <a:t>100 vaka</a:t>
            </a:r>
            <a:r>
              <a:rPr lang="tr-TR" dirty="0">
                <a:effectLst/>
                <a:latin typeface="Calibri" panose="020F0502020204030204" pitchFamily="34" charset="0"/>
                <a:ea typeface="Calibri" panose="020F0502020204030204" pitchFamily="34" charset="0"/>
                <a:cs typeface="Times New Roman" panose="02020603050405020304" pitchFamily="18" charset="0"/>
              </a:rPr>
              <a:t> içeren birincil kanser türleri çalışma kapsamında değerlendirilmiştir.</a:t>
            </a:r>
          </a:p>
          <a:p>
            <a:pPr lvl="1">
              <a:lnSpc>
                <a:spcPct val="107000"/>
              </a:lnSpc>
              <a:spcAft>
                <a:spcPts val="800"/>
              </a:spcAft>
              <a:buFont typeface="Wingdings" panose="05000000000000000000" pitchFamily="2" charset="2"/>
              <a:buChar char="Ø"/>
            </a:pPr>
            <a:r>
              <a:rPr lang="tr-TR" dirty="0">
                <a:effectLst/>
                <a:latin typeface="Calibri" panose="020F0502020204030204" pitchFamily="34" charset="0"/>
                <a:ea typeface="Calibri" panose="020F0502020204030204" pitchFamily="34" charset="0"/>
                <a:cs typeface="Times New Roman" panose="02020603050405020304" pitchFamily="18" charset="0"/>
              </a:rPr>
              <a:t>IARC tarafından </a:t>
            </a:r>
            <a:r>
              <a:rPr lang="tr-TR" b="1" dirty="0">
                <a:effectLst/>
                <a:latin typeface="Calibri" panose="020F0502020204030204" pitchFamily="34" charset="0"/>
                <a:ea typeface="Calibri" panose="020F0502020204030204" pitchFamily="34" charset="0"/>
                <a:cs typeface="Times New Roman" panose="02020603050405020304" pitchFamily="18" charset="0"/>
              </a:rPr>
              <a:t>obezite ile ilişkili olduğu kesin olarak belirlenen 13 kanser türü</a:t>
            </a:r>
            <a:r>
              <a:rPr lang="tr-TR" dirty="0">
                <a:effectLst/>
                <a:latin typeface="Calibri" panose="020F0502020204030204" pitchFamily="34" charset="0"/>
                <a:ea typeface="Calibri" panose="020F0502020204030204" pitchFamily="34" charset="0"/>
                <a:cs typeface="Times New Roman" panose="02020603050405020304" pitchFamily="18" charset="0"/>
              </a:rPr>
              <a:t> bu çalışmada </a:t>
            </a:r>
            <a:r>
              <a:rPr lang="tr-TR" b="1" dirty="0">
                <a:effectLst/>
                <a:latin typeface="Calibri" panose="020F0502020204030204" pitchFamily="34" charset="0"/>
                <a:ea typeface="Calibri" panose="020F0502020204030204" pitchFamily="34" charset="0"/>
                <a:cs typeface="Times New Roman" panose="02020603050405020304" pitchFamily="18" charset="0"/>
              </a:rPr>
              <a:t>“halihazırda obezite ile ilişkili kanserler”</a:t>
            </a:r>
            <a:r>
              <a:rPr lang="tr-TR" dirty="0">
                <a:effectLst/>
                <a:latin typeface="Calibri" panose="020F0502020204030204" pitchFamily="34" charset="0"/>
                <a:ea typeface="Calibri" panose="020F0502020204030204" pitchFamily="34" charset="0"/>
                <a:cs typeface="Times New Roman" panose="02020603050405020304" pitchFamily="18" charset="0"/>
              </a:rPr>
              <a:t> olarak kabul edilmiştir.</a:t>
            </a:r>
          </a:p>
          <a:p>
            <a:pPr lvl="1">
              <a:lnSpc>
                <a:spcPct val="107000"/>
              </a:lnSpc>
              <a:spcAft>
                <a:spcPts val="800"/>
              </a:spcAft>
              <a:buFont typeface="Wingdings" panose="05000000000000000000" pitchFamily="2" charset="2"/>
              <a:buChar char="Ø"/>
            </a:pPr>
            <a:r>
              <a:rPr lang="tr-TR" dirty="0">
                <a:effectLst/>
                <a:latin typeface="Calibri" panose="020F0502020204030204" pitchFamily="34" charset="0"/>
                <a:ea typeface="Calibri" panose="020F0502020204030204" pitchFamily="34" charset="0"/>
                <a:cs typeface="Times New Roman" panose="02020603050405020304" pitchFamily="18" charset="0"/>
              </a:rPr>
              <a:t>Bir kanserin </a:t>
            </a:r>
            <a:r>
              <a:rPr lang="tr-TR" b="1" dirty="0">
                <a:effectLst/>
                <a:latin typeface="Calibri" panose="020F0502020204030204" pitchFamily="34" charset="0"/>
                <a:ea typeface="Calibri" panose="020F0502020204030204" pitchFamily="34" charset="0"/>
                <a:cs typeface="Times New Roman" panose="02020603050405020304" pitchFamily="18" charset="0"/>
              </a:rPr>
              <a:t>"potansiyel olarak obezite ile ilişkili"</a:t>
            </a:r>
            <a:r>
              <a:rPr lang="tr-TR" dirty="0">
                <a:effectLst/>
                <a:latin typeface="Calibri" panose="020F0502020204030204" pitchFamily="34" charset="0"/>
                <a:ea typeface="Calibri" panose="020F0502020204030204" pitchFamily="34" charset="0"/>
                <a:cs typeface="Times New Roman" panose="02020603050405020304" pitchFamily="18" charset="0"/>
              </a:rPr>
              <a:t> olarak kabul edilmesi için aşağıdaki kriterlere uyması gerekmekteydi:</a:t>
            </a:r>
          </a:p>
          <a:p>
            <a:pPr marL="201168" lvl="1" indent="0">
              <a:lnSpc>
                <a:spcPct val="107000"/>
              </a:lnSpc>
              <a:spcAft>
                <a:spcPts val="800"/>
              </a:spcAft>
              <a:buNone/>
            </a:pPr>
            <a:r>
              <a:rPr lang="tr-TR" b="1" dirty="0">
                <a:effectLst/>
                <a:latin typeface="Calibri" panose="020F0502020204030204" pitchFamily="34" charset="0"/>
                <a:ea typeface="Calibri" panose="020F0502020204030204" pitchFamily="34" charset="0"/>
                <a:cs typeface="Times New Roman" panose="02020603050405020304" pitchFamily="18" charset="0"/>
              </a:rPr>
              <a:t>	1.Obez bireylerde (VKİ ≥30 kg/m²) normal kilolu bireylere (VKİ 18,5–24,9 kg/m²) kıyasla anlamlı risk artışı göstermesi</a:t>
            </a:r>
          </a:p>
          <a:p>
            <a:pPr marL="201168" lvl="1" indent="0">
              <a:lnSpc>
                <a:spcPct val="107000"/>
              </a:lnSpc>
              <a:spcAft>
                <a:spcPts val="800"/>
              </a:spcAft>
              <a:buNone/>
            </a:pPr>
            <a:r>
              <a:rPr lang="tr-TR" b="1" dirty="0">
                <a:effectLst/>
                <a:latin typeface="Calibri" panose="020F0502020204030204" pitchFamily="34" charset="0"/>
                <a:ea typeface="Calibri" panose="020F0502020204030204" pitchFamily="34" charset="0"/>
                <a:cs typeface="Times New Roman" panose="02020603050405020304" pitchFamily="18" charset="0"/>
              </a:rPr>
              <a:t>	2.VKİ her 5 kg/m² arttığında anlamlı risk artışı göstermesi (p&lt;0.05)</a:t>
            </a:r>
          </a:p>
          <a:p>
            <a:pPr marL="201168" lvl="1" indent="0">
              <a:lnSpc>
                <a:spcPct val="107000"/>
              </a:lnSpc>
              <a:spcAft>
                <a:spcPts val="800"/>
              </a:spcAft>
              <a:buNone/>
            </a:pPr>
            <a:r>
              <a:rPr lang="tr-TR" b="1" dirty="0">
                <a:latin typeface="Calibri" panose="020F0502020204030204" pitchFamily="34" charset="0"/>
                <a:ea typeface="Calibri" panose="020F0502020204030204" pitchFamily="34" charset="0"/>
                <a:cs typeface="Times New Roman" panose="02020603050405020304" pitchFamily="18" charset="0"/>
              </a:rPr>
              <a:t>	3.</a:t>
            </a:r>
            <a:r>
              <a:rPr lang="tr-TR" b="1" dirty="0">
                <a:effectLst/>
                <a:latin typeface="Calibri" panose="020F0502020204030204" pitchFamily="34" charset="0"/>
                <a:ea typeface="Calibri" panose="020F0502020204030204" pitchFamily="34" charset="0"/>
                <a:cs typeface="Times New Roman" panose="02020603050405020304" pitchFamily="18" charset="0"/>
              </a:rPr>
              <a:t>Daha önce obezite ile ilişkilendirilmemiş olması</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2785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8192A7-D8E3-6A16-2D2D-B2C94B451171}"/>
              </a:ext>
            </a:extLst>
          </p:cNvPr>
          <p:cNvSpPr>
            <a:spLocks noGrp="1"/>
          </p:cNvSpPr>
          <p:nvPr>
            <p:ph type="title"/>
          </p:nvPr>
        </p:nvSpPr>
        <p:spPr/>
        <p:txBody>
          <a:bodyPr/>
          <a:lstStyle/>
          <a:p>
            <a:r>
              <a:rPr lang="tr-TR" dirty="0">
                <a:latin typeface="+mn-lt"/>
              </a:rPr>
              <a:t>Yöntem</a:t>
            </a:r>
          </a:p>
        </p:txBody>
      </p:sp>
      <p:sp>
        <p:nvSpPr>
          <p:cNvPr id="3" name="İçerik Yer Tutucusu 2">
            <a:extLst>
              <a:ext uri="{FF2B5EF4-FFF2-40B4-BE49-F238E27FC236}">
                <a16:creationId xmlns:a16="http://schemas.microsoft.com/office/drawing/2014/main" id="{A3153A50-7C47-5427-28CA-82ADF4D21D7B}"/>
              </a:ext>
            </a:extLst>
          </p:cNvPr>
          <p:cNvSpPr>
            <a:spLocks noGrp="1"/>
          </p:cNvSpPr>
          <p:nvPr>
            <p:ph idx="1"/>
          </p:nvPr>
        </p:nvSpPr>
        <p:spPr/>
        <p:txBody>
          <a:bodyPr>
            <a:normAutofit/>
          </a:bodyPr>
          <a:lstStyle/>
          <a:p>
            <a:pPr>
              <a:lnSpc>
                <a:spcPct val="107000"/>
              </a:lnSpc>
              <a:spcAft>
                <a:spcPts val="800"/>
              </a:spcAft>
              <a:buFont typeface="Wingdings" panose="05000000000000000000" pitchFamily="2" charset="2"/>
              <a:buChar char="Ø"/>
            </a:pPr>
            <a:endParaRPr lang="tr-TR"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Wingdings" panose="05000000000000000000" pitchFamily="2" charset="2"/>
              <a:buChar char="Ø"/>
            </a:pPr>
            <a:r>
              <a:rPr lang="tr-TR" sz="1800" dirty="0">
                <a:latin typeface="Calibri" panose="020F0502020204030204" pitchFamily="34" charset="0"/>
                <a:ea typeface="Calibri" panose="020F0502020204030204" pitchFamily="34" charset="0"/>
                <a:cs typeface="Times New Roman" panose="02020603050405020304" pitchFamily="18" charset="0"/>
              </a:rPr>
              <a:t>B</a:t>
            </a:r>
            <a:r>
              <a:rPr lang="tr-TR" sz="1800" dirty="0">
                <a:effectLst/>
                <a:latin typeface="Calibri" panose="020F0502020204030204" pitchFamily="34" charset="0"/>
                <a:ea typeface="Calibri" panose="020F0502020204030204" pitchFamily="34" charset="0"/>
                <a:cs typeface="Times New Roman" panose="02020603050405020304" pitchFamily="18" charset="0"/>
              </a:rPr>
              <a:t>aşlangıçta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4.295.859 birey</a:t>
            </a:r>
            <a:r>
              <a:rPr lang="tr-TR" sz="1800" dirty="0">
                <a:effectLst/>
                <a:latin typeface="Calibri" panose="020F0502020204030204" pitchFamily="34" charset="0"/>
                <a:ea typeface="Calibri" panose="020F0502020204030204" pitchFamily="34" charset="0"/>
                <a:cs typeface="Times New Roman" panose="02020603050405020304" pitchFamily="18" charset="0"/>
              </a:rPr>
              <a:t> ve toplam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7.733.901 kilo ölçümü</a:t>
            </a:r>
            <a:r>
              <a:rPr lang="tr-TR" sz="1800" dirty="0">
                <a:effectLst/>
                <a:latin typeface="Calibri" panose="020F0502020204030204" pitchFamily="34" charset="0"/>
                <a:ea typeface="Calibri" panose="020F0502020204030204" pitchFamily="34" charset="0"/>
                <a:cs typeface="Times New Roman" panose="02020603050405020304" pitchFamily="18" charset="0"/>
              </a:rPr>
              <a:t> içeriyordu. Ancak, aşağıdaki kriterlere uymayan bireyler çalışmadan çıkarıldı:</a:t>
            </a:r>
          </a:p>
          <a:p>
            <a:pPr>
              <a:lnSpc>
                <a:spcPct val="107000"/>
              </a:lnSpc>
              <a:spcAft>
                <a:spcPts val="800"/>
              </a:spcAft>
              <a:buNone/>
            </a:pPr>
            <a:r>
              <a:rPr lang="tr-TR" sz="1800" dirty="0">
                <a:latin typeface="Calibri" panose="020F0502020204030204" pitchFamily="34" charset="0"/>
                <a:ea typeface="Calibri" panose="020F0502020204030204" pitchFamily="34" charset="0"/>
                <a:cs typeface="Times New Roman" panose="02020603050405020304" pitchFamily="18" charset="0"/>
              </a:rPr>
              <a:t>	</a:t>
            </a:r>
            <a:r>
              <a:rPr lang="tr-TR" sz="1800" dirty="0">
                <a:effectLst/>
                <a:latin typeface="Calibri" panose="020F0502020204030204" pitchFamily="34" charset="0"/>
                <a:ea typeface="Calibri" panose="020F0502020204030204" pitchFamily="34" charset="0"/>
                <a:cs typeface="Times New Roman" panose="02020603050405020304" pitchFamily="18" charset="0"/>
              </a:rPr>
              <a:t>Eksik boy veya kilo bilgisi, Gerçekçi olmayan boy, kilo veya VKİ değerleri , Ölçüm tarihleri arasında tutarsızlık, Kilo ölçümünden önce kanser teşhisi almış bireyler</a:t>
            </a:r>
          </a:p>
          <a:p>
            <a:pPr>
              <a:lnSpc>
                <a:spcPct val="107000"/>
              </a:lnSpc>
              <a:spcAft>
                <a:spcPts val="800"/>
              </a:spcAft>
              <a:buFont typeface="Wingdings" panose="05000000000000000000" pitchFamily="2" charset="2"/>
              <a:buChar char="Ø"/>
            </a:pPr>
            <a:r>
              <a:rPr lang="tr-TR" sz="1800" dirty="0">
                <a:effectLst/>
                <a:latin typeface="Calibri" panose="020F0502020204030204" pitchFamily="34" charset="0"/>
                <a:ea typeface="Calibri" panose="020F0502020204030204" pitchFamily="34" charset="0"/>
                <a:cs typeface="Times New Roman" panose="02020603050405020304" pitchFamily="18" charset="0"/>
              </a:rPr>
              <a:t>Sonuç olarak, analiz için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4.142.349 birey</a:t>
            </a:r>
            <a:r>
              <a:rPr lang="tr-TR" sz="1800" dirty="0">
                <a:effectLst/>
                <a:latin typeface="Calibri" panose="020F0502020204030204" pitchFamily="34" charset="0"/>
                <a:ea typeface="Calibri" panose="020F0502020204030204" pitchFamily="34" charset="0"/>
                <a:cs typeface="Times New Roman" panose="02020603050405020304" pitchFamily="18" charset="0"/>
              </a:rPr>
              <a:t> seçildi. Çalışma popülasyonunun yaş dağılımı, sigara içme durumu ve eğitim seviyesi gibi detaylar tablolar halinde rapor edilmiştir.</a:t>
            </a:r>
          </a:p>
          <a:p>
            <a:endParaRPr lang="tr-TR" dirty="0"/>
          </a:p>
        </p:txBody>
      </p:sp>
    </p:spTree>
    <p:extLst>
      <p:ext uri="{BB962C8B-B14F-4D97-AF65-F5344CB8AC3E}">
        <p14:creationId xmlns:p14="http://schemas.microsoft.com/office/powerpoint/2010/main" val="1120253243"/>
      </p:ext>
    </p:extLst>
  </p:cSld>
  <p:clrMapOvr>
    <a:masterClrMapping/>
  </p:clrMapOvr>
</p:sld>
</file>

<file path=ppt/theme/theme1.xml><?xml version="1.0" encoding="utf-8"?>
<a:theme xmlns:a="http://schemas.openxmlformats.org/drawingml/2006/main" name="Geçmişe bakış">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2165</TotalTime>
  <Words>2633</Words>
  <Application>Microsoft Office PowerPoint</Application>
  <PresentationFormat>Geniş ekran</PresentationFormat>
  <Paragraphs>173</Paragraphs>
  <Slides>32</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32</vt:i4>
      </vt:variant>
    </vt:vector>
  </HeadingPairs>
  <TitlesOfParts>
    <vt:vector size="41" baseType="lpstr">
      <vt:lpstr>Calibri</vt:lpstr>
      <vt:lpstr>Calibri Light</vt:lpstr>
      <vt:lpstr>Courier New</vt:lpstr>
      <vt:lpstr>Segoe UI Emoji</vt:lpstr>
      <vt:lpstr>Segoe UI Symbol</vt:lpstr>
      <vt:lpstr>Symbol</vt:lpstr>
      <vt:lpstr>Times New Roman</vt:lpstr>
      <vt:lpstr>Wingdings</vt:lpstr>
      <vt:lpstr>Geçmişe bakış</vt:lpstr>
      <vt:lpstr>PowerPoint Sunusu</vt:lpstr>
      <vt:lpstr>İsveç’te 4.1 milyon Bireyde Vücut Kitle İndeksi ve  100 Üzerinde Kanser ve Alt Tipi Riski: Havuzlanmış Kohort Çalışması</vt:lpstr>
      <vt:lpstr>Araştırma Bağlamı</vt:lpstr>
      <vt:lpstr>Giriş</vt:lpstr>
      <vt:lpstr>Giriş</vt:lpstr>
      <vt:lpstr>Yöntem</vt:lpstr>
      <vt:lpstr>Yöntem</vt:lpstr>
      <vt:lpstr>Yöntem</vt:lpstr>
      <vt:lpstr>Yöntem</vt:lpstr>
      <vt:lpstr>Şekil 1: Obeziteyle İlişkili Olabilecek Kanserlerin Dahil Edilmesine Yönelik Karar Verme Akış Şeması Obeziteye kıyasla normal kiloda olan bireylerde veya vücut kitle indeksinde her 5 kg/m² artışa bağlı olarak kanser riskinde istatistiksel olarak anlamlı bir artış (iki yönlü α seviyesi 0.05) gözlemlendiğinde, ilgili kanser türü obeziteyle ilişkili olarak kabul edilmiştir. Son aşamada, griyle gölgelenmiş daireler içinde gösterilen kanser türleri arasında, zaten obeziteyle ilişkili olduğu bilinen bir kanserle örtüşen alt türler (örneğin, mide kardiya kanseri ve safra kesesi kanseri) hariç tutulmuştur. Potansiyel olarak obeziteyle ilişkili kanserler, erkekler ve kadınlar için ayrı ayrı listelenmiş olup, her iki cinsiyet için geçerli olanlar italik olarak gösterilmiştir. </vt:lpstr>
      <vt:lpstr>Yöntem</vt:lpstr>
      <vt:lpstr>Bulgular-Çalışma Popülasyonunun Vücut Kitle İndeksi Kategorilerine ve Toplam Popülasyona Göre Özellikleri </vt:lpstr>
      <vt:lpstr>Bulgular-vücut kitle indeksi ile ilişkili potansiyel obeziteyle ilişkili kanserlerin vücut kitle indeksi ve cinsiyete göre tehlike oranları (95% güven aralıkları)</vt:lpstr>
      <vt:lpstr>Bulgular-vücut kitle indeksi ile ilişkili potansiyel obeziteyle ilişkili kanserlerin vücut kitle indeksi ve cinsiyete göre tehlike oranları (95% güven aralıkları)</vt:lpstr>
      <vt:lpstr>Şekil 2: Bilinen obeziteyle ilişkili kanserler ve potansiyel obeziteyle ilişkili kanserlerin, doğrusal olmayan ilişkileri göz önünde bulundurarak, vücut kitle indeksine (VKİ) göre tehlike oranları (HR) ve %95 güven aralıkları (CI).</vt:lpstr>
      <vt:lpstr>Obezite ve Kanser Riski</vt:lpstr>
      <vt:lpstr>Şekil 3: Obeziteyle ilişkili potansiyel kanserlerin ve yerleşik obeziteyle ilişkili kanserlerin ayrı ayrı ve birlikte riskleri; obez ve normal kilolu erkekler ve kadınlar için gösterilmiştir. Kümülatif riskler, yaşın zaman metriği olarak kullanılması ve ölümün rakip olay olarak ele alınmasıyla hesaplanmıştır.</vt:lpstr>
      <vt:lpstr>Obezite ve Kanser Riski</vt:lpstr>
      <vt:lpstr>Cinsiyete Göre Farklılıklar</vt:lpstr>
      <vt:lpstr>Sigara Kullanımı ile İlişkili Bulgular</vt:lpstr>
      <vt:lpstr>Spesifik Kanser Alt Türleri İçin Bulgular</vt:lpstr>
      <vt:lpstr>Spesifik Kanser Alt Türleri İçin Bulgular</vt:lpstr>
      <vt:lpstr>Mutlak Kanser Riski Tahminleri</vt:lpstr>
      <vt:lpstr>Mevcut Bulguların Önceki Çalışmalarla Karşılaştırılması</vt:lpstr>
      <vt:lpstr>Mevcut Bulguların Önceki Çalışmalarla Karşılaştırılması</vt:lpstr>
      <vt:lpstr>Yeni Tespit Edilen İlişkiler</vt:lpstr>
      <vt:lpstr>Yeni Tespit Edilen İlişkiler</vt:lpstr>
      <vt:lpstr>Obezite ve Kanserin Biyolojik Mekanizmaları</vt:lpstr>
      <vt:lpstr>Obezite ve Kanserin Biyolojik Mekanizmaları</vt:lpstr>
      <vt:lpstr>Halk Sağlığı Açısından Önemi</vt:lpstr>
      <vt:lpstr>Sonuç</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Kevser Yıldırım</dc:creator>
  <cp:lastModifiedBy>user</cp:lastModifiedBy>
  <cp:revision>2</cp:revision>
  <dcterms:created xsi:type="dcterms:W3CDTF">2025-03-16T12:52:06Z</dcterms:created>
  <dcterms:modified xsi:type="dcterms:W3CDTF">2025-03-21T12:44:39Z</dcterms:modified>
</cp:coreProperties>
</file>