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1" r:id="rId4"/>
    <p:sldId id="272" r:id="rId5"/>
    <p:sldId id="273" r:id="rId6"/>
    <p:sldId id="264" r:id="rId7"/>
    <p:sldId id="265" r:id="rId8"/>
    <p:sldId id="266" r:id="rId9"/>
    <p:sldId id="267" r:id="rId10"/>
    <p:sldId id="268" r:id="rId11"/>
    <p:sldId id="269" r:id="rId12"/>
    <p:sldId id="270" r:id="rId13"/>
    <p:sldId id="258" r:id="rId14"/>
    <p:sldId id="259" r:id="rId15"/>
    <p:sldId id="260" r:id="rId16"/>
    <p:sldId id="261" r:id="rId17"/>
    <p:sldId id="262" r:id="rId18"/>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78" y="-31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9"/>
          <p:cNvSpPr/>
          <p:nvPr/>
        </p:nvSpPr>
        <p:spPr>
          <a:xfrm>
            <a:off x="0" y="0"/>
            <a:ext cx="12192000" cy="457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Oval 5"/>
          <p:cNvSpPr/>
          <p:nvPr/>
        </p:nvSpPr>
        <p:spPr>
          <a:xfrm>
            <a:off x="0" y="0"/>
            <a:ext cx="12192000" cy="4572000"/>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7"/>
          <p:cNvCxnSpPr/>
          <p:nvPr/>
        </p:nvCxnSpPr>
        <p:spPr>
          <a:xfrm flipV="1">
            <a:off x="8386763"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457200" y="4960137"/>
            <a:ext cx="7772400" cy="1463040"/>
          </a:xfrm>
        </p:spPr>
        <p:txBody>
          <a:bodyPr/>
          <a:lstStyle>
            <a:lvl1pPr algn="r">
              <a:defRPr sz="5000" spc="200"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7" name="Date Placeholder 3"/>
          <p:cNvSpPr>
            <a:spLocks noGrp="1"/>
          </p:cNvSpPr>
          <p:nvPr>
            <p:ph type="dt" sz="half" idx="10"/>
          </p:nvPr>
        </p:nvSpPr>
        <p:spPr/>
        <p:txBody>
          <a:bodyPr/>
          <a:lstStyle>
            <a:lvl1pPr algn="l">
              <a:defRPr/>
            </a:lvl1pPr>
          </a:lstStyle>
          <a:p>
            <a:pPr>
              <a:defRPr/>
            </a:pPr>
            <a:fld id="{38E31EF4-A02B-4630-86AA-A2EF99641B99}" type="datetimeFigureOut">
              <a:rPr lang="en-US"/>
              <a:pPr>
                <a:defRPr/>
              </a:pPr>
              <a:t>11/17/2015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B49990F-CD22-4B57-9B09-72D262D8113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D6A0A02F-9A34-4C8A-8ACD-D8A044039950}" type="datetimeFigureOut">
              <a:rPr lang="en-US"/>
              <a:pPr>
                <a:defRPr/>
              </a:pPr>
              <a:t>11/17/2015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1047525-5901-4BA4-9619-627ADBF2FDD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cxnSp>
        <p:nvCxnSpPr>
          <p:cNvPr id="4" name="Straight Connector 6"/>
          <p:cNvCxnSpPr/>
          <p:nvPr/>
        </p:nvCxnSpPr>
        <p:spPr>
          <a:xfrm rot="5400000" flipV="1">
            <a:off x="10058400" y="5873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FB462C85-D833-423D-9305-212E7433CAAA}" type="datetimeFigureOut">
              <a:rPr lang="en-US"/>
              <a:pPr>
                <a:defRPr/>
              </a:pPr>
              <a:t>11/17/2015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41BC79-42DF-4A59-9D8D-368FAC13BE5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F9F5A599-773A-4C3D-ADC5-0BDED7C9F176}" type="datetimeFigureOut">
              <a:rPr lang="en-US"/>
              <a:pPr>
                <a:defRPr/>
              </a:pPr>
              <a:t>11/17/2015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EEF08F-BEE9-417A-86DC-25BDB27906F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8"/>
          <p:cNvSpPr/>
          <p:nvPr/>
        </p:nvSpPr>
        <p:spPr>
          <a:xfrm>
            <a:off x="0" y="0"/>
            <a:ext cx="12192000" cy="4572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Oval 5"/>
          <p:cNvSpPr/>
          <p:nvPr/>
        </p:nvSpPr>
        <p:spPr>
          <a:xfrm>
            <a:off x="0" y="0"/>
            <a:ext cx="12192000" cy="4572000"/>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7"/>
          <p:cNvCxnSpPr/>
          <p:nvPr/>
        </p:nvCxnSpPr>
        <p:spPr>
          <a:xfrm flipV="1">
            <a:off x="8386763" y="5264150"/>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4960137"/>
            <a:ext cx="7772400" cy="1463040"/>
          </a:xfrm>
        </p:spPr>
        <p:txBody>
          <a:bodyPr/>
          <a:lstStyle>
            <a:lvl1pPr algn="r">
              <a:defRPr sz="5000" b="0" spc="200"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7" name="Date Placeholder 3"/>
          <p:cNvSpPr>
            <a:spLocks noGrp="1"/>
          </p:cNvSpPr>
          <p:nvPr>
            <p:ph type="dt" sz="half" idx="10"/>
          </p:nvPr>
        </p:nvSpPr>
        <p:spPr/>
        <p:txBody>
          <a:bodyPr/>
          <a:lstStyle>
            <a:lvl1pPr>
              <a:defRPr/>
            </a:lvl1pPr>
          </a:lstStyle>
          <a:p>
            <a:pPr>
              <a:defRPr/>
            </a:pPr>
            <a:fld id="{0B8A19A7-611E-4230-8EDE-47E896812E7A}" type="datetimeFigureOut">
              <a:rPr lang="en-US"/>
              <a:pPr>
                <a:defRPr/>
              </a:pPr>
              <a:t>11/17/2015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C7F1EA0-2025-4328-A066-093FA4552A5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BE14DE27-DC87-4B9C-B92B-CC1CE3C71FBA}" type="datetimeFigureOut">
              <a:rPr lang="en-US"/>
              <a:pPr>
                <a:defRPr/>
              </a:pPr>
              <a:t>11/17/2015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5038E42-82BF-4AE0-ABF2-36648BBCEE1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2412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990888" y="2967788"/>
            <a:ext cx="4754880" cy="33415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4F75AC2F-0151-4A2A-8D9C-B84CB08A691B}" type="datetimeFigureOut">
              <a:rPr lang="en-US"/>
              <a:pPr>
                <a:defRPr/>
              </a:pPr>
              <a:t>11/17/2015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537FADF-8958-4FAE-9F73-045EB430231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AA1A4910-6922-489B-B2BA-7CDE31CF4B5C}" type="datetimeFigureOut">
              <a:rPr lang="en-US"/>
              <a:pPr>
                <a:defRPr/>
              </a:pPr>
              <a:t>11/17/2015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25C8BE1-0576-443F-B7E0-AC009C8B62F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CFE74FB-8AF2-483D-A57B-CD0B58DE7FFD}" type="datetimeFigureOut">
              <a:rPr lang="en-US"/>
              <a:pPr>
                <a:defRPr/>
              </a:pPr>
              <a:t>11/17/2015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285BDC64-95B7-4662-BFC2-3AE04B44DBB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tr-TR" smtClean="0"/>
              <a:t>Asıl başlık stili için tıklatın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3"/>
          <p:cNvSpPr>
            <a:spLocks noGrp="1"/>
          </p:cNvSpPr>
          <p:nvPr>
            <p:ph type="dt" sz="half" idx="10"/>
          </p:nvPr>
        </p:nvSpPr>
        <p:spPr/>
        <p:txBody>
          <a:bodyPr/>
          <a:lstStyle>
            <a:lvl1pPr>
              <a:defRPr/>
            </a:lvl1pPr>
          </a:lstStyle>
          <a:p>
            <a:pPr>
              <a:defRPr/>
            </a:pPr>
            <a:fld id="{594597B5-B5AD-4BB5-8C8D-BE2CB7E80E33}" type="datetimeFigureOut">
              <a:rPr lang="en-US"/>
              <a:pPr>
                <a:defRPr/>
              </a:pPr>
              <a:t>11/17/2015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A7974A0-6695-405E-8CA2-9FE98888BC1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cxnSp>
        <p:nvCxnSpPr>
          <p:cNvPr id="5" name="Straight Connector 7"/>
          <p:cNvCxnSpPr/>
          <p:nvPr/>
        </p:nvCxnSpPr>
        <p:spPr>
          <a:xfrm flipV="1">
            <a:off x="8386763" y="5264150"/>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4960138"/>
            <a:ext cx="7772400" cy="1463040"/>
          </a:xfrm>
        </p:spPr>
        <p:txBody>
          <a:bodyPr/>
          <a:lstStyle>
            <a:lvl1pPr algn="r">
              <a:defRPr sz="5000" spc="2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6" name="Date Placeholder 4"/>
          <p:cNvSpPr>
            <a:spLocks noGrp="1"/>
          </p:cNvSpPr>
          <p:nvPr>
            <p:ph type="dt" sz="half" idx="10"/>
          </p:nvPr>
        </p:nvSpPr>
        <p:spPr/>
        <p:txBody>
          <a:bodyPr/>
          <a:lstStyle>
            <a:lvl1pPr>
              <a:defRPr/>
            </a:lvl1pPr>
          </a:lstStyle>
          <a:p>
            <a:pPr>
              <a:defRPr/>
            </a:pPr>
            <a:fld id="{A421CB7C-88C4-4CDA-B8FA-1042B600FD49}" type="datetimeFigureOut">
              <a:rPr lang="en-US"/>
              <a:pPr>
                <a:defRPr/>
              </a:pPr>
              <a:t>11/17/2015</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F8B50B88-F5A0-4F9F-8E17-666CECEC339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3938" y="585788"/>
            <a:ext cx="9720262" cy="1498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1027" name="Text Placeholder 2"/>
          <p:cNvSpPr>
            <a:spLocks noGrp="1"/>
          </p:cNvSpPr>
          <p:nvPr>
            <p:ph type="body" idx="1"/>
          </p:nvPr>
        </p:nvSpPr>
        <p:spPr bwMode="auto">
          <a:xfrm>
            <a:off x="1023938" y="2286000"/>
            <a:ext cx="9720262" cy="4022725"/>
          </a:xfrm>
          <a:prstGeom prst="rect">
            <a:avLst/>
          </a:prstGeom>
          <a:noFill/>
          <a:ln w="9525">
            <a:noFill/>
            <a:miter lim="800000"/>
            <a:headEnd/>
            <a:tailEnd/>
          </a:ln>
        </p:spPr>
        <p:txBody>
          <a:bodyPr vert="horz" wrap="square" lIns="45720" tIns="45720" rIns="4572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4" name="Date Placeholder 3"/>
          <p:cNvSpPr>
            <a:spLocks noGrp="1"/>
          </p:cNvSpPr>
          <p:nvPr>
            <p:ph type="dt" sz="half" idx="2"/>
          </p:nvPr>
        </p:nvSpPr>
        <p:spPr>
          <a:xfrm>
            <a:off x="1023938" y="6470650"/>
            <a:ext cx="2154237" cy="274638"/>
          </a:xfrm>
          <a:prstGeom prst="rect">
            <a:avLst/>
          </a:prstGeom>
        </p:spPr>
        <p:txBody>
          <a:bodyPr vert="horz" lIns="91440" tIns="45720" rIns="91440" bIns="45720" rtlCol="0" anchor="ctr"/>
          <a:lstStyle>
            <a:lvl1pPr algn="l" fontAlgn="auto">
              <a:spcBef>
                <a:spcPts val="0"/>
              </a:spcBef>
              <a:spcAft>
                <a:spcPts val="0"/>
              </a:spcAft>
              <a:defRPr sz="1000">
                <a:solidFill>
                  <a:schemeClr val="tx1">
                    <a:lumMod val="95000"/>
                    <a:lumOff val="5000"/>
                  </a:schemeClr>
                </a:solidFill>
                <a:latin typeface="+mj-lt"/>
              </a:defRPr>
            </a:lvl1pPr>
          </a:lstStyle>
          <a:p>
            <a:pPr>
              <a:defRPr/>
            </a:pPr>
            <a:fld id="{CB741C58-68DC-4E4E-941C-345D7BAD6DB6}" type="datetimeFigureOut">
              <a:rPr lang="en-US"/>
              <a:pPr>
                <a:defRPr/>
              </a:pPr>
              <a:t>11/17/2015</a:t>
            </a:fld>
            <a:endParaRPr lang="en-US"/>
          </a:p>
        </p:txBody>
      </p:sp>
      <p:sp>
        <p:nvSpPr>
          <p:cNvPr id="5" name="Footer Placeholder 4"/>
          <p:cNvSpPr>
            <a:spLocks noGrp="1"/>
          </p:cNvSpPr>
          <p:nvPr>
            <p:ph type="ftr" sz="quarter" idx="3"/>
          </p:nvPr>
        </p:nvSpPr>
        <p:spPr>
          <a:xfrm>
            <a:off x="4843463" y="6470650"/>
            <a:ext cx="5900737" cy="274638"/>
          </a:xfrm>
          <a:prstGeom prst="rect">
            <a:avLst/>
          </a:prstGeom>
        </p:spPr>
        <p:txBody>
          <a:bodyPr vert="horz" lIns="91440" tIns="45720" rIns="91440" bIns="45720" rtlCol="0" anchor="ctr"/>
          <a:lstStyle>
            <a:lvl1pPr algn="r" fontAlgn="auto">
              <a:spcBef>
                <a:spcPts val="0"/>
              </a:spcBef>
              <a:spcAft>
                <a:spcPts val="0"/>
              </a:spcAft>
              <a:defRPr sz="1000" cap="all" baseline="0">
                <a:solidFill>
                  <a:schemeClr val="tx1">
                    <a:lumMod val="95000"/>
                    <a:lumOff val="5000"/>
                  </a:schemeClr>
                </a:solidFill>
                <a:latin typeface="+mj-lt"/>
              </a:defRPr>
            </a:lvl1pPr>
          </a:lstStyle>
          <a:p>
            <a:pPr>
              <a:defRPr/>
            </a:pPr>
            <a:endParaRPr lang="en-US"/>
          </a:p>
        </p:txBody>
      </p:sp>
      <p:sp>
        <p:nvSpPr>
          <p:cNvPr id="6" name="Slide Number Placeholder 5"/>
          <p:cNvSpPr>
            <a:spLocks noGrp="1"/>
          </p:cNvSpPr>
          <p:nvPr>
            <p:ph type="sldNum" sz="quarter" idx="4"/>
          </p:nvPr>
        </p:nvSpPr>
        <p:spPr>
          <a:xfrm>
            <a:off x="10837863" y="6470650"/>
            <a:ext cx="973137" cy="274638"/>
          </a:xfrm>
          <a:prstGeom prst="rect">
            <a:avLst/>
          </a:prstGeom>
        </p:spPr>
        <p:txBody>
          <a:bodyPr vert="horz" lIns="91440" tIns="45720" rIns="91440" bIns="45720" rtlCol="0" anchor="ctr"/>
          <a:lstStyle>
            <a:lvl1pPr algn="l" fontAlgn="auto">
              <a:spcBef>
                <a:spcPts val="0"/>
              </a:spcBef>
              <a:spcAft>
                <a:spcPts val="0"/>
              </a:spcAft>
              <a:defRPr sz="1000">
                <a:solidFill>
                  <a:schemeClr val="tx1">
                    <a:lumMod val="95000"/>
                    <a:lumOff val="5000"/>
                  </a:schemeClr>
                </a:solidFill>
                <a:latin typeface="+mj-lt"/>
              </a:defRPr>
            </a:lvl1pPr>
          </a:lstStyle>
          <a:p>
            <a:pPr>
              <a:defRPr/>
            </a:pPr>
            <a:fld id="{EDA1DE8D-6FFD-4686-9960-4B536AD61D2D}" type="slidenum">
              <a:rPr lang="en-US"/>
              <a:pPr>
                <a:defRPr/>
              </a:pPr>
              <a:t>‹#›</a:t>
            </a:fld>
            <a:endParaRPr lang="en-US"/>
          </a:p>
        </p:txBody>
      </p:sp>
      <p:cxnSp>
        <p:nvCxnSpPr>
          <p:cNvPr id="7" name="Straight Connector 6"/>
          <p:cNvCxnSpPr/>
          <p:nvPr/>
        </p:nvCxnSpPr>
        <p:spPr>
          <a:xfrm flipV="1">
            <a:off x="762000" y="827088"/>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0" r:id="rId1"/>
    <p:sldLayoutId id="2147483659" r:id="rId2"/>
    <p:sldLayoutId id="2147483661" r:id="rId3"/>
    <p:sldLayoutId id="2147483658" r:id="rId4"/>
    <p:sldLayoutId id="2147483657" r:id="rId5"/>
    <p:sldLayoutId id="2147483656" r:id="rId6"/>
    <p:sldLayoutId id="2147483662" r:id="rId7"/>
    <p:sldLayoutId id="2147483655" r:id="rId8"/>
    <p:sldLayoutId id="2147483663" r:id="rId9"/>
    <p:sldLayoutId id="2147483654" r:id="rId10"/>
    <p:sldLayoutId id="2147483664" r:id="rId11"/>
  </p:sldLayoutIdLst>
  <p:txStyles>
    <p:titleStyle>
      <a:lvl1pPr algn="l" rtl="0" eaLnBrk="0" fontAlgn="base" hangingPunct="0">
        <a:lnSpc>
          <a:spcPct val="80000"/>
        </a:lnSpc>
        <a:spcBef>
          <a:spcPct val="0"/>
        </a:spcBef>
        <a:spcAft>
          <a:spcPct val="0"/>
        </a:spcAft>
        <a:defRPr sz="5000" kern="1200" cap="all" spc="100">
          <a:solidFill>
            <a:srgbClr val="0D0D0D"/>
          </a:solidFill>
          <a:latin typeface="+mj-lt"/>
          <a:ea typeface="+mj-ea"/>
          <a:cs typeface="+mj-cs"/>
        </a:defRPr>
      </a:lvl1pPr>
      <a:lvl2pPr algn="l" rtl="0" eaLnBrk="0" fontAlgn="base" hangingPunct="0">
        <a:lnSpc>
          <a:spcPct val="80000"/>
        </a:lnSpc>
        <a:spcBef>
          <a:spcPct val="0"/>
        </a:spcBef>
        <a:spcAft>
          <a:spcPct val="0"/>
        </a:spcAft>
        <a:defRPr sz="5000">
          <a:solidFill>
            <a:srgbClr val="0D0D0D"/>
          </a:solidFill>
          <a:latin typeface="Tw Cen MT Condensed"/>
        </a:defRPr>
      </a:lvl2pPr>
      <a:lvl3pPr algn="l" rtl="0" eaLnBrk="0" fontAlgn="base" hangingPunct="0">
        <a:lnSpc>
          <a:spcPct val="80000"/>
        </a:lnSpc>
        <a:spcBef>
          <a:spcPct val="0"/>
        </a:spcBef>
        <a:spcAft>
          <a:spcPct val="0"/>
        </a:spcAft>
        <a:defRPr sz="5000">
          <a:solidFill>
            <a:srgbClr val="0D0D0D"/>
          </a:solidFill>
          <a:latin typeface="Tw Cen MT Condensed"/>
        </a:defRPr>
      </a:lvl3pPr>
      <a:lvl4pPr algn="l" rtl="0" eaLnBrk="0" fontAlgn="base" hangingPunct="0">
        <a:lnSpc>
          <a:spcPct val="80000"/>
        </a:lnSpc>
        <a:spcBef>
          <a:spcPct val="0"/>
        </a:spcBef>
        <a:spcAft>
          <a:spcPct val="0"/>
        </a:spcAft>
        <a:defRPr sz="5000">
          <a:solidFill>
            <a:srgbClr val="0D0D0D"/>
          </a:solidFill>
          <a:latin typeface="Tw Cen MT Condensed"/>
        </a:defRPr>
      </a:lvl4pPr>
      <a:lvl5pPr algn="l" rtl="0" eaLnBrk="0" fontAlgn="base" hangingPunct="0">
        <a:lnSpc>
          <a:spcPct val="80000"/>
        </a:lnSpc>
        <a:spcBef>
          <a:spcPct val="0"/>
        </a:spcBef>
        <a:spcAft>
          <a:spcPct val="0"/>
        </a:spcAft>
        <a:defRPr sz="5000">
          <a:solidFill>
            <a:srgbClr val="0D0D0D"/>
          </a:solidFill>
          <a:latin typeface="Tw Cen MT Condensed"/>
        </a:defRPr>
      </a:lvl5pPr>
      <a:lvl6pPr marL="457200" algn="l" rtl="0" fontAlgn="base">
        <a:lnSpc>
          <a:spcPct val="80000"/>
        </a:lnSpc>
        <a:spcBef>
          <a:spcPct val="0"/>
        </a:spcBef>
        <a:spcAft>
          <a:spcPct val="0"/>
        </a:spcAft>
        <a:defRPr sz="5000">
          <a:solidFill>
            <a:srgbClr val="0D0D0D"/>
          </a:solidFill>
          <a:latin typeface="Tw Cen MT Condensed"/>
        </a:defRPr>
      </a:lvl6pPr>
      <a:lvl7pPr marL="914400" algn="l" rtl="0" fontAlgn="base">
        <a:lnSpc>
          <a:spcPct val="80000"/>
        </a:lnSpc>
        <a:spcBef>
          <a:spcPct val="0"/>
        </a:spcBef>
        <a:spcAft>
          <a:spcPct val="0"/>
        </a:spcAft>
        <a:defRPr sz="5000">
          <a:solidFill>
            <a:srgbClr val="0D0D0D"/>
          </a:solidFill>
          <a:latin typeface="Tw Cen MT Condensed"/>
        </a:defRPr>
      </a:lvl7pPr>
      <a:lvl8pPr marL="1371600" algn="l" rtl="0" fontAlgn="base">
        <a:lnSpc>
          <a:spcPct val="80000"/>
        </a:lnSpc>
        <a:spcBef>
          <a:spcPct val="0"/>
        </a:spcBef>
        <a:spcAft>
          <a:spcPct val="0"/>
        </a:spcAft>
        <a:defRPr sz="5000">
          <a:solidFill>
            <a:srgbClr val="0D0D0D"/>
          </a:solidFill>
          <a:latin typeface="Tw Cen MT Condensed"/>
        </a:defRPr>
      </a:lvl8pPr>
      <a:lvl9pPr marL="1828800" algn="l" rtl="0" fontAlgn="base">
        <a:lnSpc>
          <a:spcPct val="80000"/>
        </a:lnSpc>
        <a:spcBef>
          <a:spcPct val="0"/>
        </a:spcBef>
        <a:spcAft>
          <a:spcPct val="0"/>
        </a:spcAft>
        <a:defRPr sz="5000">
          <a:solidFill>
            <a:srgbClr val="0D0D0D"/>
          </a:solidFill>
          <a:latin typeface="Tw Cen MT Condensed"/>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Tw Cen MT" pitchFamily="34" charset="0"/>
        <a:buChar char=" "/>
        <a:defRPr sz="2200" kern="1200">
          <a:solidFill>
            <a:schemeClr val="tx1"/>
          </a:solidFill>
          <a:latin typeface="+mn-lt"/>
          <a:ea typeface="+mn-ea"/>
          <a:cs typeface="+mn-cs"/>
        </a:defRPr>
      </a:lvl1pPr>
      <a:lvl2pPr marL="265113" indent="-136525" algn="l" rtl="0" eaLnBrk="0" fontAlgn="base" hangingPunct="0">
        <a:lnSpc>
          <a:spcPct val="90000"/>
        </a:lnSpc>
        <a:spcBef>
          <a:spcPts val="200"/>
        </a:spcBef>
        <a:spcAft>
          <a:spcPts val="400"/>
        </a:spcAft>
        <a:buClr>
          <a:schemeClr val="accent1"/>
        </a:buClr>
        <a:buFont typeface="Wingdings 3" pitchFamily="18" charset="2"/>
        <a:buChar char=""/>
        <a:defRPr kern="1200">
          <a:solidFill>
            <a:schemeClr val="tx1"/>
          </a:solidFill>
          <a:latin typeface="+mn-lt"/>
          <a:ea typeface="+mn-ea"/>
          <a:cs typeface="+mn-cs"/>
        </a:defRPr>
      </a:lvl2pPr>
      <a:lvl3pPr marL="447675" indent="-136525" algn="l" rtl="0" eaLnBrk="0" fontAlgn="base" hangingPunct="0">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3725" indent="-136525" algn="l" rtl="0" eaLnBrk="0" fontAlgn="base" hangingPunct="0">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6288" indent="-136525" algn="l" rtl="0" eaLnBrk="0" fontAlgn="base" hangingPunct="0">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74763" y="4700588"/>
            <a:ext cx="10342562" cy="2022475"/>
          </a:xfrm>
        </p:spPr>
        <p:txBody>
          <a:bodyPr wrap="square" numCol="1" anchorCtr="0" compatLnSpc="1">
            <a:prstTxWarp prst="textNoShape">
              <a:avLst/>
            </a:prstTxWarp>
          </a:bodyPr>
          <a:lstStyle/>
          <a:p>
            <a:pPr eaLnBrk="1" hangingPunct="1"/>
            <a:r>
              <a:rPr lang="tr-TR" sz="8000" b="1" cap="none" smtClean="0">
                <a:latin typeface="Arial" charset="0"/>
                <a:cs typeface="Arial" charset="0"/>
              </a:rPr>
              <a:t>VAKA SUNUMU</a:t>
            </a:r>
            <a:r>
              <a:rPr lang="tr-TR" cap="none" smtClean="0">
                <a:latin typeface="Arial" charset="0"/>
                <a:cs typeface="Arial" charset="0"/>
              </a:rPr>
              <a:t/>
            </a:r>
            <a:br>
              <a:rPr lang="tr-TR" cap="none" smtClean="0">
                <a:latin typeface="Arial" charset="0"/>
                <a:cs typeface="Arial" charset="0"/>
              </a:rPr>
            </a:br>
            <a:r>
              <a:rPr lang="tr-TR" sz="3600" cap="none" smtClean="0">
                <a:latin typeface="Arial" charset="0"/>
                <a:cs typeface="Arial" charset="0"/>
              </a:rPr>
              <a:t>DR. SELMAN DEMİRCİ </a:t>
            </a:r>
            <a:br>
              <a:rPr lang="tr-TR" sz="3600" cap="none" smtClean="0">
                <a:latin typeface="Arial" charset="0"/>
                <a:cs typeface="Arial" charset="0"/>
              </a:rPr>
            </a:br>
            <a:r>
              <a:rPr lang="tr-TR" sz="3600" cap="none" smtClean="0">
                <a:latin typeface="Arial" charset="0"/>
                <a:cs typeface="Arial" charset="0"/>
              </a:rPr>
              <a:t>AİLE HEKİMLİĞİ ANABİLİM DALI</a:t>
            </a:r>
            <a:br>
              <a:rPr lang="tr-TR" sz="3600" cap="none" smtClean="0">
                <a:latin typeface="Arial" charset="0"/>
                <a:cs typeface="Arial" charset="0"/>
              </a:rPr>
            </a:br>
            <a:r>
              <a:rPr lang="tr-TR" sz="3600" cap="none" smtClean="0">
                <a:latin typeface="Arial" charset="0"/>
                <a:cs typeface="Arial" charset="0"/>
              </a:rPr>
              <a:t>17.11.2015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a:solidFill>
                  <a:schemeClr val="tx1">
                    <a:lumMod val="95000"/>
                    <a:lumOff val="5000"/>
                  </a:schemeClr>
                </a:solidFill>
                <a:cs typeface="Arial" panose="020B0604020202020204" pitchFamily="34" charset="0"/>
              </a:rPr>
              <a:t>SERVİKAL KOSTA</a:t>
            </a:r>
            <a:endParaRPr lang="tr-TR" dirty="0">
              <a:solidFill>
                <a:schemeClr val="tx1">
                  <a:lumMod val="95000"/>
                  <a:lumOff val="5000"/>
                </a:schemeClr>
              </a:solidFill>
            </a:endParaRPr>
          </a:p>
        </p:txBody>
      </p:sp>
      <p:sp>
        <p:nvSpPr>
          <p:cNvPr id="22530" name="İçerik Yer Tutucusu 2"/>
          <p:cNvSpPr>
            <a:spLocks noGrp="1"/>
          </p:cNvSpPr>
          <p:nvPr>
            <p:ph idx="1"/>
          </p:nvPr>
        </p:nvSpPr>
        <p:spPr/>
        <p:txBody>
          <a:bodyPr/>
          <a:lstStyle/>
          <a:p>
            <a:pPr eaLnBrk="1" hangingPunct="1"/>
            <a:r>
              <a:rPr lang="tr-TR" sz="2800" b="1" smtClean="0"/>
              <a:t>Ayırıcı Tanı:</a:t>
            </a:r>
            <a:r>
              <a:rPr lang="tr-TR" sz="2800" smtClean="0"/>
              <a:t> Ön kol ve elde nörolojik ve vesküler bozukluklar yapan diğer hastalıkları göz önünde bulundurmak gerekir. </a:t>
            </a:r>
          </a:p>
          <a:p>
            <a:pPr eaLnBrk="1" hangingPunct="1"/>
            <a:r>
              <a:rPr lang="tr-TR" sz="2800" smtClean="0"/>
              <a:t>Bunlar arasında </a:t>
            </a:r>
            <a:r>
              <a:rPr lang="tr-TR" sz="2800" b="1" smtClean="0"/>
              <a:t>nörolojik bulgu </a:t>
            </a:r>
            <a:r>
              <a:rPr lang="tr-TR" sz="2800" smtClean="0"/>
              <a:t>verenler; servikal sinir köklerinin tümörleri, servikal diskus lezyonu , servikal artroz, servikal sipondilolistezis, akciğer apeksinde tümör (Pancoast), dirsekte unlar nörit,  karpal tünel sendromu, progressif musküler artrofi. </a:t>
            </a:r>
          </a:p>
          <a:p>
            <a:pPr eaLnBrk="1" hangingPunct="1"/>
            <a:r>
              <a:rPr lang="tr-TR" sz="2800" b="1" smtClean="0"/>
              <a:t>Vasküler bulgu </a:t>
            </a:r>
            <a:r>
              <a:rPr lang="tr-TR" sz="2800" smtClean="0"/>
              <a:t>verenler; periferik damar hastalıkları, raynould hastalığı.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a:solidFill>
                  <a:schemeClr val="tx1">
                    <a:lumMod val="95000"/>
                    <a:lumOff val="5000"/>
                  </a:schemeClr>
                </a:solidFill>
                <a:cs typeface="Arial" panose="020B0604020202020204" pitchFamily="34" charset="0"/>
              </a:rPr>
              <a:t>SERVİKAL KOSTA</a:t>
            </a:r>
            <a:endParaRPr lang="tr-TR" dirty="0">
              <a:solidFill>
                <a:schemeClr val="tx1">
                  <a:lumMod val="95000"/>
                  <a:lumOff val="5000"/>
                </a:schemeClr>
              </a:solidFill>
            </a:endParaRPr>
          </a:p>
        </p:txBody>
      </p:sp>
      <p:sp>
        <p:nvSpPr>
          <p:cNvPr id="23554" name="İçerik Yer Tutucusu 2"/>
          <p:cNvSpPr>
            <a:spLocks noGrp="1"/>
          </p:cNvSpPr>
          <p:nvPr>
            <p:ph idx="1"/>
          </p:nvPr>
        </p:nvSpPr>
        <p:spPr/>
        <p:txBody>
          <a:bodyPr/>
          <a:lstStyle/>
          <a:p>
            <a:pPr eaLnBrk="1" hangingPunct="1"/>
            <a:r>
              <a:rPr lang="tr-TR" sz="2400" smtClean="0"/>
              <a:t>Ayrıca teşhiste önemli olan bir husus, servikal Kosta ve skaleneus sendromunda klinik bulguların, omuzun ve kolun aşağı sarkması, elde ağır bir şey taşınması gibi durumlarda artması, kolun abduksiyonu ve omuzun yukarı kaldırılmasıyla azalması veya kaybolmasıdır. </a:t>
            </a:r>
          </a:p>
          <a:p>
            <a:pPr eaLnBrk="1" hangingPunct="1"/>
            <a:r>
              <a:rPr lang="tr-TR" sz="2400" smtClean="0"/>
              <a:t>Ayrıca skaleneus anterior kasının aşırı kasılması ve aralığı daraltması da semptomları arttırır. Bunu aramak için Adson testi uygulanabilir.</a:t>
            </a:r>
          </a:p>
          <a:p>
            <a:pPr eaLnBrk="1" hangingPunct="1"/>
            <a:r>
              <a:rPr lang="tr-TR" sz="2400" smtClean="0"/>
              <a:t>Hasta çenesini şikayetleri olduğu çevirir başını yukarı kaldırır, boynuna hipereks tansiyon yapıştırır ve derin nefes alır. Bu esnada basının artması ile ön kol ve eldeki ağrı, parestezi artar, çok defa radial nabız kaybolur.</a:t>
            </a:r>
            <a:r>
              <a:rPr lang="tr-TR" smtClean="0"/>
              <a:t/>
            </a:r>
            <a:br>
              <a:rPr lang="tr-TR" smtClean="0"/>
            </a:br>
            <a:endParaRPr lang="tr-T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a:solidFill>
                  <a:schemeClr val="tx1">
                    <a:lumMod val="95000"/>
                    <a:lumOff val="5000"/>
                  </a:schemeClr>
                </a:solidFill>
                <a:cs typeface="Arial" panose="020B0604020202020204" pitchFamily="34" charset="0"/>
              </a:rPr>
              <a:t>SERVİKAL KOSTA</a:t>
            </a:r>
            <a:endParaRPr lang="tr-TR" dirty="0">
              <a:solidFill>
                <a:schemeClr val="tx1">
                  <a:lumMod val="95000"/>
                  <a:lumOff val="5000"/>
                </a:schemeClr>
              </a:solidFill>
            </a:endParaRPr>
          </a:p>
        </p:txBody>
      </p:sp>
      <p:sp>
        <p:nvSpPr>
          <p:cNvPr id="24578" name="İçerik Yer Tutucusu 2"/>
          <p:cNvSpPr>
            <a:spLocks noGrp="1"/>
          </p:cNvSpPr>
          <p:nvPr>
            <p:ph idx="1"/>
          </p:nvPr>
        </p:nvSpPr>
        <p:spPr/>
        <p:txBody>
          <a:bodyPr/>
          <a:lstStyle/>
          <a:p>
            <a:pPr eaLnBrk="1" hangingPunct="1"/>
            <a:r>
              <a:rPr lang="tr-TR" sz="2800" b="1" smtClean="0"/>
              <a:t>Tedavi:</a:t>
            </a:r>
            <a:r>
              <a:rPr lang="tr-TR" sz="2800" smtClean="0"/>
              <a:t> Klinik bulguların derecesine göre değişir. Gelip geçici hafif bulguları olan vakalarda, omuzu yukarı kaldıran adalelerin kuvvetlendirilmesini amaçlayan fizik tedavi, elde ağır eşya taşınmasından sakınmak gibi tavsiyeler yararlı olur. </a:t>
            </a:r>
          </a:p>
          <a:p>
            <a:pPr eaLnBrk="1" hangingPunct="1"/>
            <a:r>
              <a:rPr lang="tr-TR" sz="2800" smtClean="0"/>
              <a:t>Nörolojik ve vasküler bulguların ağır olduğu vakalarda ameliyatla tedavi gerekir. Ameliyatta skaleneus anterior adalesi kesilir, servikal kosta çıkarılır, böylece aralık genişletilerek bası ortadan kaldırılır.</a:t>
            </a:r>
          </a:p>
          <a:p>
            <a:pPr eaLnBrk="1" hangingPunct="1"/>
            <a:r>
              <a:rPr lang="tr-TR" sz="2800" smtClean="0"/>
              <a:t> </a:t>
            </a:r>
          </a:p>
          <a:p>
            <a:pPr eaLnBrk="1" hangingPunct="1"/>
            <a:endParaRPr lang="tr-T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smtClean="0">
                <a:solidFill>
                  <a:schemeClr val="tx1">
                    <a:lumMod val="95000"/>
                    <a:lumOff val="5000"/>
                  </a:schemeClr>
                </a:solidFill>
              </a:rPr>
              <a:t>TORASİK OUTLET(ÇIKIŞ) SENDROMU</a:t>
            </a:r>
            <a:endParaRPr lang="tr-TR" dirty="0">
              <a:solidFill>
                <a:schemeClr val="tx1">
                  <a:lumMod val="95000"/>
                  <a:lumOff val="5000"/>
                </a:schemeClr>
              </a:solidFill>
            </a:endParaRPr>
          </a:p>
        </p:txBody>
      </p:sp>
      <p:sp>
        <p:nvSpPr>
          <p:cNvPr id="3" name="İçerik Yer Tutucusu 2"/>
          <p:cNvSpPr>
            <a:spLocks noGrp="1"/>
          </p:cNvSpPr>
          <p:nvPr>
            <p:ph idx="1"/>
          </p:nvPr>
        </p:nvSpPr>
        <p:spPr>
          <a:xfrm>
            <a:off x="1023938" y="2084388"/>
            <a:ext cx="9720262" cy="4224337"/>
          </a:xfrm>
        </p:spPr>
        <p:txBody>
          <a:bodyPr rtlCol="0">
            <a:normAutofit lnSpcReduction="10000"/>
          </a:bodyPr>
          <a:lstStyle/>
          <a:p>
            <a:pPr marL="91440" indent="-91440" eaLnBrk="1" fontAlgn="auto" hangingPunct="1">
              <a:defRPr/>
            </a:pPr>
            <a:r>
              <a:rPr lang="tr-TR" sz="2800" dirty="0" err="1"/>
              <a:t>Torasik</a:t>
            </a:r>
            <a:r>
              <a:rPr lang="tr-TR" sz="2800" dirty="0"/>
              <a:t> çıkış sendromu (TÇS), üst </a:t>
            </a:r>
            <a:r>
              <a:rPr lang="tr-TR" sz="2800" dirty="0" err="1"/>
              <a:t>ekstremiteye</a:t>
            </a:r>
            <a:r>
              <a:rPr lang="tr-TR" sz="2800" dirty="0"/>
              <a:t> giden </a:t>
            </a:r>
            <a:r>
              <a:rPr lang="tr-TR" sz="2800" dirty="0" err="1"/>
              <a:t>nörovasküler</a:t>
            </a:r>
            <a:r>
              <a:rPr lang="tr-TR" sz="2800" dirty="0"/>
              <a:t> yapıların </a:t>
            </a:r>
            <a:r>
              <a:rPr lang="tr-TR" sz="2800" dirty="0" err="1"/>
              <a:t>toraks</a:t>
            </a:r>
            <a:r>
              <a:rPr lang="tr-TR" sz="2800" dirty="0"/>
              <a:t> üst çıkışında bası altında kalmasına bağlı ortaya çıkan klinik semptomlar kompleksidir. </a:t>
            </a:r>
            <a:endParaRPr lang="tr-TR" sz="2800" dirty="0" smtClean="0"/>
          </a:p>
          <a:p>
            <a:pPr marL="91440" indent="-91440" eaLnBrk="1" fontAlgn="auto" hangingPunct="1">
              <a:defRPr/>
            </a:pPr>
            <a:r>
              <a:rPr lang="tr-TR" sz="2800" dirty="0" smtClean="0"/>
              <a:t>TÇS</a:t>
            </a:r>
            <a:r>
              <a:rPr lang="tr-TR" sz="2800" dirty="0"/>
              <a:t>, </a:t>
            </a:r>
            <a:r>
              <a:rPr lang="tr-TR" sz="2800" dirty="0" err="1"/>
              <a:t>Wilbourn</a:t>
            </a:r>
            <a:r>
              <a:rPr lang="tr-TR" sz="2800" dirty="0"/>
              <a:t> ve </a:t>
            </a:r>
            <a:r>
              <a:rPr lang="tr-TR" sz="2800" dirty="0" err="1"/>
              <a:t>Porter</a:t>
            </a:r>
            <a:r>
              <a:rPr lang="tr-TR" sz="2800" dirty="0"/>
              <a:t>[1] tarafından </a:t>
            </a:r>
            <a:r>
              <a:rPr lang="tr-TR" sz="2800" dirty="0" err="1"/>
              <a:t>vasküler</a:t>
            </a:r>
            <a:r>
              <a:rPr lang="tr-TR" sz="2800" dirty="0"/>
              <a:t> ve </a:t>
            </a:r>
            <a:r>
              <a:rPr lang="tr-TR" sz="2800" dirty="0" err="1"/>
              <a:t>nörojenik</a:t>
            </a:r>
            <a:r>
              <a:rPr lang="tr-TR" sz="2800" dirty="0"/>
              <a:t> olarak iki tipte sınıflandırılmış olup objektif nörolojik bulguların eşlik ettiği gerçek </a:t>
            </a:r>
            <a:r>
              <a:rPr lang="tr-TR" sz="2800" dirty="0" err="1"/>
              <a:t>nörojenik</a:t>
            </a:r>
            <a:r>
              <a:rPr lang="tr-TR" sz="2800" dirty="0"/>
              <a:t> tip TÇS ve objektif bulgu olmaksızın semptomların düşündürdüğü </a:t>
            </a:r>
            <a:r>
              <a:rPr lang="tr-TR" sz="2800" dirty="0" smtClean="0"/>
              <a:t>tartışmalı </a:t>
            </a:r>
            <a:r>
              <a:rPr lang="tr-TR" sz="2800" dirty="0" err="1"/>
              <a:t>nörojenik</a:t>
            </a:r>
            <a:r>
              <a:rPr lang="tr-TR" sz="2800" dirty="0"/>
              <a:t> tip TÇS olarak ikiye ayrılmıştır.</a:t>
            </a:r>
            <a:endParaRPr lang="tr-TR" sz="2800" dirty="0" smtClean="0"/>
          </a:p>
          <a:p>
            <a:pPr marL="91440" indent="-91440" eaLnBrk="1" fontAlgn="auto" hangingPunct="1">
              <a:defRPr/>
            </a:pPr>
            <a:r>
              <a:rPr lang="tr-TR" sz="2800" dirty="0" err="1" smtClean="0"/>
              <a:t>Etyolojide</a:t>
            </a:r>
            <a:r>
              <a:rPr lang="tr-TR" sz="2800" dirty="0" smtClean="0"/>
              <a:t>; </a:t>
            </a:r>
            <a:r>
              <a:rPr lang="tr-TR" sz="2800" dirty="0"/>
              <a:t>boyun travması veya </a:t>
            </a:r>
            <a:r>
              <a:rPr lang="tr-TR" sz="2800" dirty="0" err="1"/>
              <a:t>postür</a:t>
            </a:r>
            <a:r>
              <a:rPr lang="tr-TR" sz="2800" dirty="0"/>
              <a:t> bozuklukları ve eşlik eden </a:t>
            </a:r>
            <a:r>
              <a:rPr lang="tr-TR" sz="2800" dirty="0" err="1"/>
              <a:t>servikal</a:t>
            </a:r>
            <a:r>
              <a:rPr lang="tr-TR" sz="2800" dirty="0"/>
              <a:t> kot, doğumsal dar </a:t>
            </a:r>
            <a:r>
              <a:rPr lang="tr-TR" sz="2800" dirty="0" err="1"/>
              <a:t>inter</a:t>
            </a:r>
            <a:r>
              <a:rPr lang="tr-TR" sz="2800" dirty="0"/>
              <a:t> </a:t>
            </a:r>
            <a:r>
              <a:rPr lang="tr-TR" sz="2800" dirty="0" err="1"/>
              <a:t>skalen</a:t>
            </a:r>
            <a:r>
              <a:rPr lang="tr-TR" sz="2800" dirty="0"/>
              <a:t> üçgen sayılabilir. Sıklıkla kadınları etkiler</a:t>
            </a:r>
            <a:r>
              <a:rPr lang="tr-TR" sz="2800" dirty="0" smtClean="0"/>
              <a:t>. En </a:t>
            </a:r>
            <a:r>
              <a:rPr lang="tr-TR" sz="2800" dirty="0"/>
              <a:t>sık nörolojik semptom ağrıdır ve ağrı </a:t>
            </a:r>
            <a:r>
              <a:rPr lang="tr-TR" sz="2800" dirty="0" err="1"/>
              <a:t>paterni</a:t>
            </a:r>
            <a:r>
              <a:rPr lang="tr-TR" sz="2800" dirty="0"/>
              <a:t> aralıklı bir ağrıdan sürekli şiddetli bir </a:t>
            </a:r>
            <a:r>
              <a:rPr lang="tr-TR" sz="2800" dirty="0" smtClean="0"/>
              <a:t>ağrıya </a:t>
            </a:r>
            <a:r>
              <a:rPr lang="tr-TR" sz="2800" dirty="0"/>
              <a:t>kadar değişebilir.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smtClean="0">
                <a:solidFill>
                  <a:schemeClr val="tx1">
                    <a:lumMod val="95000"/>
                    <a:lumOff val="5000"/>
                  </a:schemeClr>
                </a:solidFill>
              </a:rPr>
              <a:t>TORASİK ÇIKIŞ SENDROMU</a:t>
            </a:r>
            <a:endParaRPr lang="tr-TR" dirty="0">
              <a:solidFill>
                <a:schemeClr val="tx1">
                  <a:lumMod val="95000"/>
                  <a:lumOff val="5000"/>
                </a:schemeClr>
              </a:solidFill>
            </a:endParaRPr>
          </a:p>
        </p:txBody>
      </p:sp>
      <p:sp>
        <p:nvSpPr>
          <p:cNvPr id="26626" name="İçerik Yer Tutucusu 2"/>
          <p:cNvSpPr>
            <a:spLocks noGrp="1"/>
          </p:cNvSpPr>
          <p:nvPr>
            <p:ph idx="1"/>
          </p:nvPr>
        </p:nvSpPr>
        <p:spPr>
          <a:xfrm>
            <a:off x="1023938" y="2286000"/>
            <a:ext cx="9720262" cy="4049713"/>
          </a:xfrm>
        </p:spPr>
        <p:txBody>
          <a:bodyPr/>
          <a:lstStyle/>
          <a:p>
            <a:pPr eaLnBrk="1" hangingPunct="1"/>
            <a:r>
              <a:rPr lang="tr-TR" sz="2800" smtClean="0"/>
              <a:t>Ağrı sıklıkla boyun, omuz, kol, ön-kol ve ele uzanır. </a:t>
            </a:r>
          </a:p>
          <a:p>
            <a:pPr eaLnBrk="1" hangingPunct="1"/>
            <a:r>
              <a:rPr lang="tr-TR" sz="2800" smtClean="0"/>
              <a:t>Anterior göğüs duvarı ve paraskapular alanda da ağrı duyulabilir. </a:t>
            </a:r>
          </a:p>
          <a:p>
            <a:pPr eaLnBrk="1" hangingPunct="1"/>
            <a:r>
              <a:rPr lang="tr-TR" sz="2800" smtClean="0"/>
              <a:t>Parestezi, karıncalanma sıklıkla elde hissedilir. </a:t>
            </a:r>
          </a:p>
          <a:p>
            <a:pPr eaLnBrk="1" hangingPunct="1"/>
            <a:r>
              <a:rPr lang="tr-TR" sz="2800" smtClean="0"/>
              <a:t>Hipoestezi veya hiperestezi oluşabilir ve çoğunlukla C8 -T1 dermatomuna uyar. </a:t>
            </a:r>
          </a:p>
          <a:p>
            <a:pPr eaLnBrk="1" hangingPunct="1"/>
            <a:r>
              <a:rPr lang="tr-TR" sz="2800" smtClean="0"/>
              <a:t>Saç tarama, çamaşır asma, omuz üstü ağırlık taşıma ile ağrı ve güçsüzlük yakınması olabilir.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smtClean="0">
                <a:solidFill>
                  <a:schemeClr val="tx1">
                    <a:lumMod val="95000"/>
                    <a:lumOff val="5000"/>
                  </a:schemeClr>
                </a:solidFill>
              </a:rPr>
              <a:t>TORASİK ÇIKIŞ SENDROMU</a:t>
            </a:r>
            <a:endParaRPr lang="tr-TR" dirty="0">
              <a:solidFill>
                <a:schemeClr val="tx1">
                  <a:lumMod val="95000"/>
                  <a:lumOff val="5000"/>
                </a:schemeClr>
              </a:solidFill>
            </a:endParaRPr>
          </a:p>
        </p:txBody>
      </p:sp>
      <p:sp>
        <p:nvSpPr>
          <p:cNvPr id="27650" name="İçerik Yer Tutucusu 2"/>
          <p:cNvSpPr>
            <a:spLocks noGrp="1"/>
          </p:cNvSpPr>
          <p:nvPr>
            <p:ph idx="1"/>
          </p:nvPr>
        </p:nvSpPr>
        <p:spPr>
          <a:xfrm>
            <a:off x="1023938" y="1893888"/>
            <a:ext cx="9720262" cy="4414837"/>
          </a:xfrm>
        </p:spPr>
        <p:txBody>
          <a:bodyPr/>
          <a:lstStyle/>
          <a:p>
            <a:pPr eaLnBrk="1" hangingPunct="1"/>
            <a:r>
              <a:rPr lang="tr-TR" sz="2800" smtClean="0"/>
              <a:t>Literatürde vasküler kaynaklı TÇS, tüm TÇS’li hastaların yaklaşık yüzde 4’ünü oluştururken gerçek nörojenik TÇS’nin milyonda bir olasılık olduğu tahmin edilmekte, geriye kalan çoğunluğu ise tartışmalı nörojenik tip TÇS oluşturmaktadır. </a:t>
            </a:r>
          </a:p>
          <a:p>
            <a:pPr eaLnBrk="1" hangingPunct="1"/>
            <a:r>
              <a:rPr lang="tr-TR" sz="2800" smtClean="0"/>
              <a:t>Gerçek nörojenik TÇS çok nadirdir. Gilliatt ve ark. yılda yaklaşık 2000 ENMG yapılan laboratuvarlarında 15-20 yıllık deneyimlerinde yalnızca 40 kadar olgu gördüklerini bildirmektedirler.[4] </a:t>
            </a:r>
          </a:p>
          <a:p>
            <a:pPr eaLnBrk="1" hangingPunct="1"/>
            <a:r>
              <a:rPr lang="tr-TR" sz="2800" smtClean="0"/>
              <a:t>Wilbourn ve ark.’nın deneyimi de benzerdir. Yılda 2500 ENMG olgusu ile 7 yıllık bir sürede yalnızca 12 olgu bildirmişlerdir.[5]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023938" y="585788"/>
            <a:ext cx="9720262" cy="1498600"/>
          </a:xfrm>
        </p:spPr>
        <p:txBody>
          <a:bodyPr/>
          <a:lstStyle/>
          <a:p>
            <a:pPr eaLnBrk="1" fontAlgn="auto" hangingPunct="1">
              <a:spcAft>
                <a:spcPts val="0"/>
              </a:spcAft>
              <a:defRPr/>
            </a:pPr>
            <a:r>
              <a:rPr lang="tr-TR" dirty="0" smtClean="0">
                <a:solidFill>
                  <a:schemeClr val="tx1">
                    <a:lumMod val="95000"/>
                    <a:lumOff val="5000"/>
                  </a:schemeClr>
                </a:solidFill>
              </a:rPr>
              <a:t>AYIRICI TANI</a:t>
            </a:r>
            <a:endParaRPr lang="tr-TR" dirty="0">
              <a:solidFill>
                <a:schemeClr val="tx1">
                  <a:lumMod val="95000"/>
                  <a:lumOff val="5000"/>
                </a:schemeClr>
              </a:solidFill>
            </a:endParaRPr>
          </a:p>
        </p:txBody>
      </p:sp>
      <p:sp>
        <p:nvSpPr>
          <p:cNvPr id="28674" name="İçerik Yer Tutucusu 2"/>
          <p:cNvSpPr>
            <a:spLocks noGrp="1"/>
          </p:cNvSpPr>
          <p:nvPr>
            <p:ph sz="half" idx="1"/>
          </p:nvPr>
        </p:nvSpPr>
        <p:spPr>
          <a:xfrm>
            <a:off x="1023938" y="2286000"/>
            <a:ext cx="4754562" cy="4022725"/>
          </a:xfrm>
        </p:spPr>
        <p:txBody>
          <a:bodyPr/>
          <a:lstStyle/>
          <a:p>
            <a:pPr eaLnBrk="1" hangingPunct="1"/>
            <a:r>
              <a:rPr lang="tr-TR" sz="2400" smtClean="0"/>
              <a:t>Servikal disk hastalıkları, </a:t>
            </a:r>
          </a:p>
          <a:p>
            <a:pPr eaLnBrk="1" hangingPunct="1"/>
            <a:r>
              <a:rPr lang="tr-TR" sz="2400" smtClean="0"/>
              <a:t>Pancoast tümörü, </a:t>
            </a:r>
          </a:p>
          <a:p>
            <a:pPr eaLnBrk="1" hangingPunct="1"/>
            <a:r>
              <a:rPr lang="tr-TR" sz="2400" smtClean="0"/>
              <a:t>Sinir kılıfı tümörleri, </a:t>
            </a:r>
          </a:p>
          <a:p>
            <a:pPr eaLnBrk="1" hangingPunct="1"/>
            <a:r>
              <a:rPr lang="tr-TR" sz="2400" smtClean="0"/>
              <a:t>Ulnar ve median sinir tuzaklanmaları, </a:t>
            </a:r>
          </a:p>
          <a:p>
            <a:pPr eaLnBrk="1" hangingPunct="1"/>
            <a:r>
              <a:rPr lang="tr-TR" sz="2400" smtClean="0"/>
              <a:t>Brakiyal pleksit, </a:t>
            </a:r>
          </a:p>
          <a:p>
            <a:pPr eaLnBrk="1" hangingPunct="1"/>
            <a:r>
              <a:rPr lang="tr-TR" sz="2400" smtClean="0"/>
              <a:t>Siringomiyeli, </a:t>
            </a:r>
          </a:p>
          <a:p>
            <a:pPr eaLnBrk="1" hangingPunct="1"/>
            <a:r>
              <a:rPr lang="tr-TR" sz="2400" smtClean="0"/>
              <a:t>Spinal kord tümörleri, </a:t>
            </a:r>
          </a:p>
          <a:p>
            <a:pPr eaLnBrk="1" hangingPunct="1"/>
            <a:r>
              <a:rPr lang="tr-TR" sz="2400" smtClean="0"/>
              <a:t>Omuz patolojileri, </a:t>
            </a:r>
          </a:p>
          <a:p>
            <a:pPr eaLnBrk="1" hangingPunct="1"/>
            <a:endParaRPr lang="tr-TR" smtClean="0"/>
          </a:p>
        </p:txBody>
      </p:sp>
      <p:sp>
        <p:nvSpPr>
          <p:cNvPr id="28675" name="İçerik Yer Tutucusu 4"/>
          <p:cNvSpPr>
            <a:spLocks noGrp="1"/>
          </p:cNvSpPr>
          <p:nvPr>
            <p:ph sz="half" idx="2"/>
          </p:nvPr>
        </p:nvSpPr>
        <p:spPr>
          <a:xfrm>
            <a:off x="5989638" y="2286000"/>
            <a:ext cx="4754562" cy="4022725"/>
          </a:xfrm>
        </p:spPr>
        <p:txBody>
          <a:bodyPr/>
          <a:lstStyle/>
          <a:p>
            <a:pPr eaLnBrk="1" hangingPunct="1"/>
            <a:r>
              <a:rPr lang="tr-TR" sz="2400" smtClean="0"/>
              <a:t>Fibromiyalji, </a:t>
            </a:r>
          </a:p>
          <a:p>
            <a:pPr eaLnBrk="1" hangingPunct="1"/>
            <a:r>
              <a:rPr lang="tr-TR" sz="2400" smtClean="0"/>
              <a:t>Multipl skleroz, </a:t>
            </a:r>
          </a:p>
          <a:p>
            <a:pPr eaLnBrk="1" hangingPunct="1"/>
            <a:r>
              <a:rPr lang="tr-TR" sz="2400" smtClean="0"/>
              <a:t>Reynaud hastalığı, </a:t>
            </a:r>
          </a:p>
          <a:p>
            <a:pPr eaLnBrk="1" hangingPunct="1"/>
            <a:r>
              <a:rPr lang="tr-TR" sz="2400" smtClean="0"/>
              <a:t>Akut koroner sendrom, </a:t>
            </a:r>
          </a:p>
          <a:p>
            <a:pPr eaLnBrk="1" hangingPunct="1"/>
            <a:r>
              <a:rPr lang="tr-TR" sz="2400" smtClean="0"/>
              <a:t>Vaskülitler, </a:t>
            </a:r>
          </a:p>
          <a:p>
            <a:pPr eaLnBrk="1" hangingPunct="1"/>
            <a:r>
              <a:rPr lang="tr-TR" sz="2400" smtClean="0"/>
              <a:t>Vazospastik bozukluk, </a:t>
            </a:r>
          </a:p>
          <a:p>
            <a:pPr eaLnBrk="1" hangingPunct="1"/>
            <a:r>
              <a:rPr lang="tr-TR" sz="2400" smtClean="0"/>
              <a:t>Kompleks bölgesel ağrı sendromu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İçerik Yer Tutucusu 5"/>
          <p:cNvSpPr>
            <a:spLocks noGrp="1"/>
          </p:cNvSpPr>
          <p:nvPr>
            <p:ph idx="1"/>
          </p:nvPr>
        </p:nvSpPr>
        <p:spPr>
          <a:xfrm>
            <a:off x="1023938" y="1184275"/>
            <a:ext cx="9720262" cy="4906963"/>
          </a:xfrm>
        </p:spPr>
        <p:txBody>
          <a:bodyPr/>
          <a:lstStyle/>
          <a:p>
            <a:pPr eaLnBrk="1" hangingPunct="1"/>
            <a:r>
              <a:rPr lang="tr-TR" sz="2600" smtClean="0"/>
              <a:t>Nörojenik ve tartışmalı tip nörojenik TÇS’nin ayırımını yapmak da çok önemlidir. </a:t>
            </a:r>
          </a:p>
          <a:p>
            <a:pPr eaLnBrk="1" hangingPunct="1"/>
            <a:r>
              <a:rPr lang="tr-TR" sz="2600" smtClean="0"/>
              <a:t>Çünkü 1. kosta rezeksiyonu basit ve zararız bir işlem değildir. </a:t>
            </a:r>
          </a:p>
          <a:p>
            <a:pPr eaLnBrk="1" hangingPunct="1"/>
            <a:r>
              <a:rPr lang="tr-TR" sz="2600" smtClean="0"/>
              <a:t>Bu majör torasik girişim sonrası sinir kökü veya diğer nöral kesilerle bir çok komplikasyon olabilir ki bu, TÇS şikayetlerinden daha ağır bir tablo doğurur. [7]</a:t>
            </a:r>
          </a:p>
          <a:p>
            <a:pPr eaLnBrk="1" hangingPunct="1"/>
            <a:r>
              <a:rPr lang="tr-TR" sz="2600" smtClean="0"/>
              <a:t>Torasik çıkış sendromu ön tanısı konulan hastaların büyük çoğunluğunu tartışmalı nörojenik tip TÇS oluştururken, bunun için kesin tanı koyduracak altın standart, hatta yardımcı olacak standart bir inceleme yöntemi bile geliştirilememiştir.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smtClean="0">
                <a:solidFill>
                  <a:schemeClr val="tx1">
                    <a:lumMod val="95000"/>
                    <a:lumOff val="5000"/>
                  </a:schemeClr>
                </a:solidFill>
                <a:cs typeface="Arial" panose="020B0604020202020204" pitchFamily="34" charset="0"/>
              </a:rPr>
              <a:t>VAKA</a:t>
            </a:r>
            <a:endParaRPr lang="tr-TR" dirty="0">
              <a:solidFill>
                <a:schemeClr val="tx1">
                  <a:lumMod val="95000"/>
                  <a:lumOff val="5000"/>
                </a:schemeClr>
              </a:solidFill>
              <a:cs typeface="Arial" panose="020B0604020202020204" pitchFamily="34" charset="0"/>
            </a:endParaRPr>
          </a:p>
        </p:txBody>
      </p:sp>
      <p:sp>
        <p:nvSpPr>
          <p:cNvPr id="14338" name="İçerik Yer Tutucusu 2"/>
          <p:cNvSpPr>
            <a:spLocks noGrp="1"/>
          </p:cNvSpPr>
          <p:nvPr>
            <p:ph idx="1"/>
          </p:nvPr>
        </p:nvSpPr>
        <p:spPr/>
        <p:txBody>
          <a:bodyPr/>
          <a:lstStyle/>
          <a:p>
            <a:pPr eaLnBrk="1" hangingPunct="1"/>
            <a:r>
              <a:rPr lang="tr-TR" sz="2800" smtClean="0"/>
              <a:t>HİKAYE;</a:t>
            </a:r>
          </a:p>
          <a:p>
            <a:pPr eaLnBrk="1" hangingPunct="1"/>
            <a:r>
              <a:rPr lang="tr-TR" sz="3200" smtClean="0"/>
              <a:t>16 yaşında bayan hasta,</a:t>
            </a:r>
          </a:p>
          <a:p>
            <a:pPr eaLnBrk="1" hangingPunct="1"/>
            <a:r>
              <a:rPr lang="tr-TR" sz="3200" smtClean="0"/>
              <a:t>4 aydır omuz ağrısı, kola ve ele doğru yayılıyor. </a:t>
            </a:r>
          </a:p>
          <a:p>
            <a:pPr eaLnBrk="1" hangingPunct="1"/>
            <a:r>
              <a:rPr lang="tr-TR" sz="3200" smtClean="0"/>
              <a:t>Kolunun alt kısmında 5. Parmağa uzanan ağrı, uyuşma hissediyor.</a:t>
            </a:r>
          </a:p>
          <a:p>
            <a:pPr eaLnBrk="1" hangingPunct="1">
              <a:buFont typeface="Tw Cen MT" pitchFamily="34" charset="0"/>
              <a:buNone/>
            </a:pPr>
            <a:endParaRPr lang="tr-TR" sz="32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bwMode="auto"/>
        <p:txBody>
          <a:bodyPr wrap="square" numCol="1" anchorCtr="0" compatLnSpc="1">
            <a:prstTxWarp prst="textNoShape">
              <a:avLst/>
            </a:prstTxWarp>
          </a:bodyPr>
          <a:lstStyle/>
          <a:p>
            <a:pPr eaLnBrk="1" hangingPunct="1">
              <a:defRPr/>
            </a:pPr>
            <a:r>
              <a:rPr lang="tr-TR" cap="none" smtClean="0"/>
              <a:t>Fizik Muayene</a:t>
            </a:r>
          </a:p>
        </p:txBody>
      </p:sp>
      <p:sp>
        <p:nvSpPr>
          <p:cNvPr id="15362" name="Rectangle 3"/>
          <p:cNvSpPr>
            <a:spLocks noGrp="1"/>
          </p:cNvSpPr>
          <p:nvPr>
            <p:ph type="body" idx="1"/>
          </p:nvPr>
        </p:nvSpPr>
        <p:spPr>
          <a:xfrm>
            <a:off x="1023938" y="2095500"/>
            <a:ext cx="9720262" cy="4213225"/>
          </a:xfrm>
        </p:spPr>
        <p:txBody>
          <a:bodyPr/>
          <a:lstStyle/>
          <a:p>
            <a:pPr eaLnBrk="1" hangingPunct="1"/>
            <a:r>
              <a:rPr lang="tr-TR" sz="2800" smtClean="0"/>
              <a:t>Bilateral boyun bölgesinde kemiksi çıkıntılar.</a:t>
            </a:r>
          </a:p>
          <a:p>
            <a:pPr eaLnBrk="1" hangingPunct="1"/>
            <a:r>
              <a:rPr lang="tr-TR" sz="2800" smtClean="0"/>
              <a:t>Ulnar bölgede parastezi+</a:t>
            </a:r>
          </a:p>
          <a:p>
            <a:pPr eaLnBrk="1" hangingPunct="1"/>
            <a:r>
              <a:rPr lang="tr-TR" sz="2800" smtClean="0"/>
              <a:t>Roose +(kol kladikasyo testi)</a:t>
            </a:r>
          </a:p>
          <a:p>
            <a:pPr eaLnBrk="1" hangingPunct="1"/>
            <a:r>
              <a:rPr lang="tr-TR" sz="2800" smtClean="0"/>
              <a:t>Omuz EHA açık,</a:t>
            </a:r>
          </a:p>
          <a:p>
            <a:pPr eaLnBrk="1" hangingPunct="1"/>
            <a:r>
              <a:rPr lang="tr-TR" sz="2800" smtClean="0"/>
              <a:t>DTR Normal, </a:t>
            </a:r>
          </a:p>
          <a:p>
            <a:pPr eaLnBrk="1" hangingPunct="1"/>
            <a:r>
              <a:rPr lang="tr-TR" sz="2800" smtClean="0"/>
              <a:t>Kas Kuvvetleri Normal,</a:t>
            </a:r>
          </a:p>
          <a:p>
            <a:pPr eaLnBrk="1" hangingPunct="1"/>
            <a:r>
              <a:rPr lang="tr-TR" sz="2800" smtClean="0"/>
              <a:t>Defisit yok</a:t>
            </a:r>
          </a:p>
          <a:p>
            <a:pPr eaLnBrk="1" hangingPunct="1"/>
            <a:endParaRPr lang="tr-TR" sz="2800" smtClean="0"/>
          </a:p>
          <a:p>
            <a:pPr eaLnBrk="1" hangingPunct="1"/>
            <a:endParaRPr lang="tr-T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bwMode="auto"/>
        <p:txBody>
          <a:bodyPr wrap="square" numCol="1" anchorCtr="0" compatLnSpc="1">
            <a:prstTxWarp prst="textNoShape">
              <a:avLst/>
            </a:prstTxWarp>
          </a:bodyPr>
          <a:lstStyle/>
          <a:p>
            <a:pPr eaLnBrk="1" hangingPunct="1">
              <a:defRPr/>
            </a:pPr>
            <a:r>
              <a:rPr lang="tr-TR" cap="none" smtClean="0"/>
              <a:t>LABARATUAR</a:t>
            </a:r>
          </a:p>
        </p:txBody>
      </p:sp>
      <p:sp>
        <p:nvSpPr>
          <p:cNvPr id="16386" name="Rectangle 3"/>
          <p:cNvSpPr>
            <a:spLocks noGrp="1"/>
          </p:cNvSpPr>
          <p:nvPr>
            <p:ph type="body" idx="1"/>
          </p:nvPr>
        </p:nvSpPr>
        <p:spPr/>
        <p:txBody>
          <a:bodyPr/>
          <a:lstStyle/>
          <a:p>
            <a:pPr eaLnBrk="1" hangingPunct="1"/>
            <a:r>
              <a:rPr lang="tr-TR" sz="3600" smtClean="0"/>
              <a:t>EMG: NORMAL</a:t>
            </a:r>
          </a:p>
          <a:p>
            <a:pPr eaLnBrk="1" hangingPunct="1"/>
            <a:r>
              <a:rPr lang="tr-TR" sz="3600" smtClean="0"/>
              <a:t>KAN TAHLİLLERİ NORMAL.</a:t>
            </a:r>
          </a:p>
          <a:p>
            <a:pPr eaLnBrk="1" hangingPunct="1"/>
            <a:r>
              <a:rPr lang="tr-TR" sz="3600" smtClean="0"/>
              <a:t>MR İSTENDİ.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descr="adsızIKI"/>
          <p:cNvPicPr>
            <a:picLocks noChangeAspect="1" noChangeArrowheads="1"/>
          </p:cNvPicPr>
          <p:nvPr/>
        </p:nvPicPr>
        <p:blipFill>
          <a:blip r:embed="rId2"/>
          <a:srcRect/>
          <a:stretch>
            <a:fillRect/>
          </a:stretch>
        </p:blipFill>
        <p:spPr bwMode="auto">
          <a:xfrm>
            <a:off x="1708150" y="-15875"/>
            <a:ext cx="8261350" cy="685323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smtClean="0">
                <a:solidFill>
                  <a:schemeClr val="tx1">
                    <a:lumMod val="95000"/>
                    <a:lumOff val="5000"/>
                  </a:schemeClr>
                </a:solidFill>
                <a:cs typeface="Arial" panose="020B0604020202020204" pitchFamily="34" charset="0"/>
              </a:rPr>
              <a:t>SERVİKAL KOSTA</a:t>
            </a:r>
            <a:endParaRPr lang="tr-TR" dirty="0">
              <a:solidFill>
                <a:schemeClr val="tx1">
                  <a:lumMod val="95000"/>
                  <a:lumOff val="5000"/>
                </a:schemeClr>
              </a:solidFill>
              <a:cs typeface="Arial" panose="020B0604020202020204" pitchFamily="34" charset="0"/>
            </a:endParaRPr>
          </a:p>
        </p:txBody>
      </p:sp>
      <p:sp>
        <p:nvSpPr>
          <p:cNvPr id="18434" name="İçerik Yer Tutucusu 2"/>
          <p:cNvSpPr>
            <a:spLocks noGrp="1"/>
          </p:cNvSpPr>
          <p:nvPr>
            <p:ph idx="1"/>
          </p:nvPr>
        </p:nvSpPr>
        <p:spPr/>
        <p:txBody>
          <a:bodyPr/>
          <a:lstStyle/>
          <a:p>
            <a:pPr eaLnBrk="1" hangingPunct="1"/>
            <a:r>
              <a:rPr lang="tr-TR" sz="2400" smtClean="0"/>
              <a:t>Servikal Kosta, normal sayıdaki kaburgalara ek olarak oluşmuş bir yedinci servikal vertebranın transvers çıkıntısı ile eklem yapan kaburgadır. </a:t>
            </a:r>
          </a:p>
          <a:p>
            <a:pPr eaLnBrk="1" hangingPunct="1"/>
            <a:r>
              <a:rPr lang="tr-TR" sz="2400" smtClean="0"/>
              <a:t>Bazen sağ ve sol tarafta, bazen de tek tarafta bulunur, çeşitli uzunlukta olabilir. </a:t>
            </a:r>
          </a:p>
          <a:p>
            <a:pPr eaLnBrk="1" hangingPunct="1"/>
            <a:r>
              <a:rPr lang="tr-TR" sz="2400" smtClean="0"/>
              <a:t>Bazı vakalarda normalden uzun bir transvers çıkıntı şeklindedir. </a:t>
            </a:r>
          </a:p>
          <a:p>
            <a:pPr eaLnBrk="1" hangingPunct="1"/>
            <a:r>
              <a:rPr lang="tr-TR" sz="2400" smtClean="0"/>
              <a:t>Bazen de tam uzunlukta kaburga görünümündedir. </a:t>
            </a:r>
          </a:p>
          <a:p>
            <a:pPr eaLnBrk="1" hangingPunct="1"/>
            <a:r>
              <a:rPr lang="tr-TR" sz="2400" smtClean="0"/>
              <a:t>Sadece röntgen görünümü gerçek uzunluğu hakkında tam bir fikir veremez. Çünkü bir bölümü kemik, diğer bölümü fibröz band şeklinde olabileceği gibi, tamamının fibröz band yapısında olduğuna görülmüştür.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a:solidFill>
                  <a:schemeClr val="tx1">
                    <a:lumMod val="95000"/>
                    <a:lumOff val="5000"/>
                  </a:schemeClr>
                </a:solidFill>
                <a:cs typeface="Arial" panose="020B0604020202020204" pitchFamily="34" charset="0"/>
              </a:rPr>
              <a:t>SERVİKAL KOSTA</a:t>
            </a:r>
          </a:p>
        </p:txBody>
      </p:sp>
      <p:sp>
        <p:nvSpPr>
          <p:cNvPr id="19458" name="İçerik Yer Tutucusu 2"/>
          <p:cNvSpPr>
            <a:spLocks noGrp="1"/>
          </p:cNvSpPr>
          <p:nvPr>
            <p:ph idx="1"/>
          </p:nvPr>
        </p:nvSpPr>
        <p:spPr/>
        <p:txBody>
          <a:bodyPr/>
          <a:lstStyle/>
          <a:p>
            <a:pPr eaLnBrk="1" hangingPunct="1"/>
            <a:r>
              <a:rPr lang="tr-TR" sz="2400" b="1" smtClean="0"/>
              <a:t>Etyoloji:</a:t>
            </a:r>
            <a:r>
              <a:rPr lang="tr-TR" sz="2400" smtClean="0"/>
              <a:t> Embriyonun gelişimi sırasında bir oluşum kusuru olarak ortaya çıkar.</a:t>
            </a:r>
            <a:br>
              <a:rPr lang="tr-TR" sz="2400" smtClean="0"/>
            </a:br>
            <a:r>
              <a:rPr lang="tr-TR" sz="2400" smtClean="0"/>
              <a:t/>
            </a:r>
            <a:br>
              <a:rPr lang="tr-TR" sz="2400" smtClean="0"/>
            </a:br>
            <a:r>
              <a:rPr lang="tr-TR" sz="2400" b="1" smtClean="0"/>
              <a:t>Patogenez: </a:t>
            </a:r>
            <a:r>
              <a:rPr lang="tr-TR" sz="2400" smtClean="0"/>
              <a:t>Klinik bulguların oluş nedenini daha iyi anlayabilmek için anotomik durumu bilmekte yarar vardır. </a:t>
            </a:r>
          </a:p>
          <a:p>
            <a:pPr eaLnBrk="1" hangingPunct="1"/>
            <a:r>
              <a:rPr lang="tr-TR" sz="2400" smtClean="0"/>
              <a:t>Normalde, arteria subklavia ve pleksus brakiallis, skaleneus anteriror ile skaleneus medius adaleleri arasındaki bir aralıktan geçerek kola giderler. </a:t>
            </a:r>
          </a:p>
          <a:p>
            <a:pPr eaLnBrk="1" hangingPunct="1"/>
            <a:r>
              <a:rPr lang="tr-TR" sz="2400" smtClean="0"/>
              <a:t>Zaten dar olan bu aralık, bir de servikal kostanın araya girmesi ile daha da darlaşır, arteria subklavia ve pleksus brakialis bası altında kalır. Skalaneus adaleleri arasındaki bu aralığın darlaşması ve bası ile kendini gösteren bu durum skaleneus antikus sendromu da denir.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a:solidFill>
                  <a:schemeClr val="tx1">
                    <a:lumMod val="95000"/>
                    <a:lumOff val="5000"/>
                  </a:schemeClr>
                </a:solidFill>
                <a:cs typeface="Arial" panose="020B0604020202020204" pitchFamily="34" charset="0"/>
              </a:rPr>
              <a:t>SERVİKAL KOSTA</a:t>
            </a:r>
            <a:endParaRPr lang="tr-TR" dirty="0">
              <a:solidFill>
                <a:schemeClr val="tx1">
                  <a:lumMod val="95000"/>
                  <a:lumOff val="5000"/>
                </a:schemeClr>
              </a:solidFill>
            </a:endParaRPr>
          </a:p>
        </p:txBody>
      </p:sp>
      <p:sp>
        <p:nvSpPr>
          <p:cNvPr id="20482" name="İçerik Yer Tutucusu 2"/>
          <p:cNvSpPr>
            <a:spLocks noGrp="1"/>
          </p:cNvSpPr>
          <p:nvPr>
            <p:ph idx="1"/>
          </p:nvPr>
        </p:nvSpPr>
        <p:spPr/>
        <p:txBody>
          <a:bodyPr/>
          <a:lstStyle/>
          <a:p>
            <a:pPr eaLnBrk="1" hangingPunct="1"/>
            <a:r>
              <a:rPr lang="tr-TR" sz="2800" b="1" smtClean="0"/>
              <a:t>Klinik bulgular: </a:t>
            </a:r>
            <a:r>
              <a:rPr lang="tr-TR" sz="2800" smtClean="0"/>
              <a:t>Servikal Kosta bulunan vakaların çoğunda hiçbir klinik bulgu görülmez ve yıllarca varlığın farkına varılmaz. </a:t>
            </a:r>
          </a:p>
          <a:p>
            <a:pPr eaLnBrk="1" hangingPunct="1"/>
            <a:r>
              <a:rPr lang="tr-TR" sz="2800" smtClean="0"/>
              <a:t>Çok defa başka bir nedenle çekilen radyografilerde tesadüfen bulunur. </a:t>
            </a:r>
          </a:p>
          <a:p>
            <a:pPr eaLnBrk="1" hangingPunct="1"/>
            <a:r>
              <a:rPr lang="tr-TR" sz="2800" smtClean="0"/>
              <a:t>Klinik bulgu veren vakalarda şikayetler genç yada orta yaşlarda başlar. Klinik bulgular, pleksus brakialis basısı nedeniyle nörolojik, arteria subclavia basısı nedeniyle vasküler bulgular veya ikisinin birden olması şeklindedir.</a:t>
            </a:r>
            <a:br>
              <a:rPr lang="tr-TR" sz="2800" smtClean="0"/>
            </a:br>
            <a:endParaRPr lang="tr-TR"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fontAlgn="auto" hangingPunct="1">
              <a:spcAft>
                <a:spcPts val="0"/>
              </a:spcAft>
              <a:defRPr/>
            </a:pPr>
            <a:r>
              <a:rPr lang="tr-TR" dirty="0">
                <a:solidFill>
                  <a:schemeClr val="tx1">
                    <a:lumMod val="95000"/>
                    <a:lumOff val="5000"/>
                  </a:schemeClr>
                </a:solidFill>
                <a:cs typeface="Arial" panose="020B0604020202020204" pitchFamily="34" charset="0"/>
              </a:rPr>
              <a:t>SERVİKAL KOSTA</a:t>
            </a:r>
            <a:endParaRPr lang="tr-TR" dirty="0">
              <a:solidFill>
                <a:schemeClr val="tx1">
                  <a:lumMod val="95000"/>
                  <a:lumOff val="5000"/>
                </a:schemeClr>
              </a:solidFill>
            </a:endParaRPr>
          </a:p>
        </p:txBody>
      </p:sp>
      <p:sp>
        <p:nvSpPr>
          <p:cNvPr id="3" name="İçerik Yer Tutucusu 2"/>
          <p:cNvSpPr>
            <a:spLocks noGrp="1"/>
          </p:cNvSpPr>
          <p:nvPr>
            <p:ph idx="1"/>
          </p:nvPr>
        </p:nvSpPr>
        <p:spPr/>
        <p:txBody>
          <a:bodyPr rtlCol="0">
            <a:normAutofit lnSpcReduction="10000"/>
          </a:bodyPr>
          <a:lstStyle/>
          <a:p>
            <a:pPr marL="91440" indent="-91440" eaLnBrk="1" fontAlgn="auto" hangingPunct="1">
              <a:defRPr/>
            </a:pPr>
            <a:r>
              <a:rPr lang="tr-TR" sz="2800" b="1" dirty="0"/>
              <a:t>Nörolojik Bulgular:</a:t>
            </a:r>
            <a:r>
              <a:rPr lang="tr-TR" sz="2800" dirty="0"/>
              <a:t> Ön kolda ve elde ağrı, </a:t>
            </a:r>
            <a:r>
              <a:rPr lang="tr-TR" sz="2800" dirty="0" err="1"/>
              <a:t>parestezi</a:t>
            </a:r>
            <a:r>
              <a:rPr lang="tr-TR" sz="2800" dirty="0"/>
              <a:t> ve adalelerde kuvvet kaybı, parmak hareketlerinde zorluk görülür. Ağrı ve uyuşma daha çok elin unlar sinir bölgesinde olur. Kolun durumu değiştirilince, örneğin kol </a:t>
            </a:r>
            <a:r>
              <a:rPr lang="tr-TR" sz="2800" dirty="0" err="1"/>
              <a:t>abduksiyon</a:t>
            </a:r>
            <a:r>
              <a:rPr lang="tr-TR" sz="2800" dirty="0"/>
              <a:t> durumuna geçirilince geçer. Eldeki kuvvet kaybı şahsın elinde tuttuğu eşyayı düşürmesi şeklinde kendini gösterir. Zamanla </a:t>
            </a:r>
            <a:r>
              <a:rPr lang="tr-TR" sz="2800" dirty="0" err="1"/>
              <a:t>tenar</a:t>
            </a:r>
            <a:r>
              <a:rPr lang="tr-TR" sz="2800" dirty="0"/>
              <a:t>, </a:t>
            </a:r>
            <a:r>
              <a:rPr lang="tr-TR" sz="2800" dirty="0" err="1"/>
              <a:t>interossöz</a:t>
            </a:r>
            <a:r>
              <a:rPr lang="tr-TR" sz="2800" dirty="0"/>
              <a:t> ve </a:t>
            </a:r>
            <a:r>
              <a:rPr lang="tr-TR" sz="2800" dirty="0" err="1"/>
              <a:t>hipotenar</a:t>
            </a:r>
            <a:r>
              <a:rPr lang="tr-TR" sz="2800" dirty="0"/>
              <a:t> adalelerde </a:t>
            </a:r>
            <a:r>
              <a:rPr lang="tr-TR" sz="2800" dirty="0" err="1"/>
              <a:t>atrofi</a:t>
            </a:r>
            <a:r>
              <a:rPr lang="tr-TR" sz="2800" dirty="0"/>
              <a:t> ortaya çıkar</a:t>
            </a:r>
            <a:r>
              <a:rPr lang="tr-TR" sz="2800" dirty="0" smtClean="0"/>
              <a:t>.</a:t>
            </a:r>
          </a:p>
          <a:p>
            <a:pPr marL="91440" indent="-91440" eaLnBrk="1" fontAlgn="auto" hangingPunct="1">
              <a:defRPr/>
            </a:pPr>
            <a:r>
              <a:rPr lang="tr-TR" sz="2800" b="1" dirty="0" err="1" smtClean="0"/>
              <a:t>Vasküler</a:t>
            </a:r>
            <a:r>
              <a:rPr lang="tr-TR" sz="2800" b="1" dirty="0" smtClean="0"/>
              <a:t> </a:t>
            </a:r>
            <a:r>
              <a:rPr lang="tr-TR" sz="2800" b="1" dirty="0"/>
              <a:t>bozukluklar:</a:t>
            </a:r>
            <a:r>
              <a:rPr lang="tr-TR" sz="2800" dirty="0"/>
              <a:t> </a:t>
            </a:r>
            <a:r>
              <a:rPr lang="tr-TR" sz="2800" dirty="0" err="1"/>
              <a:t>Radial</a:t>
            </a:r>
            <a:r>
              <a:rPr lang="tr-TR" sz="2800" dirty="0"/>
              <a:t> nabız zayıflar, bazen hiç alınamaz. Ön kolda ve elde </a:t>
            </a:r>
            <a:r>
              <a:rPr lang="tr-TR" sz="2800" dirty="0" err="1"/>
              <a:t>siyanoz</a:t>
            </a:r>
            <a:r>
              <a:rPr lang="tr-TR" sz="2800" dirty="0"/>
              <a:t> görülebilir.</a:t>
            </a:r>
            <a:br>
              <a:rPr lang="tr-TR" sz="2800" dirty="0"/>
            </a:br>
            <a:endParaRPr lang="tr-TR" sz="2800" dirty="0"/>
          </a:p>
          <a:p>
            <a:pPr marL="91440" indent="-91440" eaLnBrk="1" fontAlgn="auto" hangingPunct="1">
              <a:defRPr/>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157</TotalTime>
  <Words>887</Words>
  <Application>Microsoft Office PowerPoint</Application>
  <PresentationFormat>Özel</PresentationFormat>
  <Paragraphs>81</Paragraphs>
  <Slides>17</Slides>
  <Notes>0</Notes>
  <HiddenSlides>0</HiddenSlides>
  <MMClips>0</MMClips>
  <ScaleCrop>false</ScaleCrop>
  <HeadingPairs>
    <vt:vector size="6" baseType="variant">
      <vt:variant>
        <vt:lpstr>Kullanılan Yazı Tipleri</vt:lpstr>
      </vt:variant>
      <vt:variant>
        <vt:i4>5</vt:i4>
      </vt:variant>
      <vt:variant>
        <vt:lpstr>Tasarım Şablonu</vt:lpstr>
      </vt:variant>
      <vt:variant>
        <vt:i4>6</vt:i4>
      </vt:variant>
      <vt:variant>
        <vt:lpstr>Slayt Başlıkları</vt:lpstr>
      </vt:variant>
      <vt:variant>
        <vt:i4>17</vt:i4>
      </vt:variant>
    </vt:vector>
  </HeadingPairs>
  <TitlesOfParts>
    <vt:vector size="28" baseType="lpstr">
      <vt:lpstr>Arial</vt:lpstr>
      <vt:lpstr>Tw Cen MT Condensed</vt:lpstr>
      <vt:lpstr>Tw Cen MT</vt:lpstr>
      <vt:lpstr>Wingdings 3</vt:lpstr>
      <vt:lpstr>Calibri</vt:lpstr>
      <vt:lpstr>Entegral</vt:lpstr>
      <vt:lpstr>Entegral</vt:lpstr>
      <vt:lpstr>Entegral</vt:lpstr>
      <vt:lpstr>Entegral</vt:lpstr>
      <vt:lpstr>Entegral</vt:lpstr>
      <vt:lpstr>Entegral</vt:lpstr>
      <vt:lpstr>VAKA SUNUMU DR. SELMAN DEMİRCİ  AİLE HEKİMLİĞİ ANABİLİM DALI 17.11.2015 </vt:lpstr>
      <vt:lpstr>VAKA</vt:lpstr>
      <vt:lpstr>Fizik Muayene</vt:lpstr>
      <vt:lpstr>LABARATUAR</vt:lpstr>
      <vt:lpstr>Slayt 5</vt:lpstr>
      <vt:lpstr>SERVİKAL KOSTA</vt:lpstr>
      <vt:lpstr>SERVİKAL KOSTA</vt:lpstr>
      <vt:lpstr>SERVİKAL KOSTA</vt:lpstr>
      <vt:lpstr>SERVİKAL KOSTA</vt:lpstr>
      <vt:lpstr>SERVİKAL KOSTA</vt:lpstr>
      <vt:lpstr>SERVİKAL KOSTA</vt:lpstr>
      <vt:lpstr>SERVİKAL KOSTA</vt:lpstr>
      <vt:lpstr>TORASİK OUTLET(ÇIKIŞ) SENDROMU</vt:lpstr>
      <vt:lpstr>TORASİK ÇIKIŞ SENDROMU</vt:lpstr>
      <vt:lpstr>TORASİK ÇIKIŞ SENDROMU</vt:lpstr>
      <vt:lpstr>AYIRICI TANI</vt:lpstr>
      <vt:lpstr>Slayt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Vaka sunumu- dr. Selman demırcı  aıle hekımlıgı anabılım dalı</dc:title>
  <dc:creator>Selman</dc:creator>
  <cp:lastModifiedBy>Windows Xp</cp:lastModifiedBy>
  <cp:revision>12</cp:revision>
  <dcterms:created xsi:type="dcterms:W3CDTF">2015-11-16T19:17:22Z</dcterms:created>
  <dcterms:modified xsi:type="dcterms:W3CDTF">2015-11-17T11:09:24Z</dcterms:modified>
</cp:coreProperties>
</file>