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301" r:id="rId22"/>
    <p:sldId id="302" r:id="rId23"/>
    <p:sldId id="276" r:id="rId24"/>
    <p:sldId id="277" r:id="rId25"/>
    <p:sldId id="278" r:id="rId26"/>
    <p:sldId id="279" r:id="rId27"/>
    <p:sldId id="280" r:id="rId28"/>
    <p:sldId id="303" r:id="rId29"/>
    <p:sldId id="304" r:id="rId30"/>
    <p:sldId id="30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  <p:sldId id="295" r:id="rId46"/>
    <p:sldId id="296" r:id="rId47"/>
    <p:sldId id="297" r:id="rId48"/>
    <p:sldId id="298" r:id="rId49"/>
    <p:sldId id="305" r:id="rId5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51140-9671-4E40-B506-08BEA26A2652}" type="datetimeFigureOut">
              <a:rPr lang="tr-TR" smtClean="0"/>
              <a:pPr/>
              <a:t>12.10.2022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D9C89-2253-4C37-BCE5-F25492801C1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51140-9671-4E40-B506-08BEA26A2652}" type="datetimeFigureOut">
              <a:rPr lang="tr-TR" smtClean="0"/>
              <a:pPr/>
              <a:t>12.10.2022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D9C89-2253-4C37-BCE5-F25492801C1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51140-9671-4E40-B506-08BEA26A2652}" type="datetimeFigureOut">
              <a:rPr lang="tr-TR" smtClean="0"/>
              <a:pPr/>
              <a:t>12.10.2022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D9C89-2253-4C37-BCE5-F25492801C1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51140-9671-4E40-B506-08BEA26A2652}" type="datetimeFigureOut">
              <a:rPr lang="tr-TR" smtClean="0"/>
              <a:pPr/>
              <a:t>12.10.2022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D9C89-2253-4C37-BCE5-F25492801C1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51140-9671-4E40-B506-08BEA26A2652}" type="datetimeFigureOut">
              <a:rPr lang="tr-TR" smtClean="0"/>
              <a:pPr/>
              <a:t>12.10.2022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D9C89-2253-4C37-BCE5-F25492801C1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51140-9671-4E40-B506-08BEA26A2652}" type="datetimeFigureOut">
              <a:rPr lang="tr-TR" smtClean="0"/>
              <a:pPr/>
              <a:t>12.10.2022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D9C89-2253-4C37-BCE5-F25492801C1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51140-9671-4E40-B506-08BEA26A2652}" type="datetimeFigureOut">
              <a:rPr lang="tr-TR" smtClean="0"/>
              <a:pPr/>
              <a:t>12.10.2022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D9C89-2253-4C37-BCE5-F25492801C1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51140-9671-4E40-B506-08BEA26A2652}" type="datetimeFigureOut">
              <a:rPr lang="tr-TR" smtClean="0"/>
              <a:pPr/>
              <a:t>12.10.2022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D9C89-2253-4C37-BCE5-F25492801C1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51140-9671-4E40-B506-08BEA26A2652}" type="datetimeFigureOut">
              <a:rPr lang="tr-TR" smtClean="0"/>
              <a:pPr/>
              <a:t>12.10.2022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D9C89-2253-4C37-BCE5-F25492801C1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51140-9671-4E40-B506-08BEA26A2652}" type="datetimeFigureOut">
              <a:rPr lang="tr-TR" smtClean="0"/>
              <a:pPr/>
              <a:t>12.10.2022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D9C89-2253-4C37-BCE5-F25492801C1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51140-9671-4E40-B506-08BEA26A2652}" type="datetimeFigureOut">
              <a:rPr lang="tr-TR" smtClean="0"/>
              <a:pPr/>
              <a:t>12.10.2022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D9C89-2253-4C37-BCE5-F25492801C1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251140-9671-4E40-B506-08BEA26A2652}" type="datetimeFigureOut">
              <a:rPr lang="tr-TR" smtClean="0"/>
              <a:pPr/>
              <a:t>12.10.2022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BD9C89-2253-4C37-BCE5-F25492801C10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Efficacy and safety of 28-day treatment with oral insulin (ORMD-0801) in patients with</a:t>
            </a:r>
            <a:br>
              <a:rPr lang="en-US" b="1" dirty="0"/>
            </a:br>
            <a:r>
              <a:rPr lang="en-US" b="1" dirty="0"/>
              <a:t>type 2 diabetes mellitus - A randomized placebo-controlled trial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500166" y="5357826"/>
            <a:ext cx="6400800" cy="995354"/>
          </a:xfrm>
        </p:spPr>
        <p:txBody>
          <a:bodyPr/>
          <a:lstStyle/>
          <a:p>
            <a:r>
              <a:rPr lang="tr-TR" dirty="0" err="1" smtClean="0">
                <a:solidFill>
                  <a:schemeClr val="tx1"/>
                </a:solidFill>
              </a:rPr>
              <a:t>Dr.Ahmet</a:t>
            </a:r>
            <a:r>
              <a:rPr lang="tr-TR" dirty="0" smtClean="0">
                <a:solidFill>
                  <a:schemeClr val="tx1"/>
                </a:solidFill>
              </a:rPr>
              <a:t> Umut ARSLAN</a:t>
            </a:r>
            <a:endParaRPr lang="tr-TR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tr-TR" dirty="0" err="1" smtClean="0"/>
              <a:t>Metformin</a:t>
            </a:r>
            <a:r>
              <a:rPr lang="tr-TR" dirty="0" smtClean="0"/>
              <a:t> artı bir ek </a:t>
            </a:r>
            <a:r>
              <a:rPr lang="tr-TR" dirty="0" err="1" smtClean="0"/>
              <a:t>antidiyabetik</a:t>
            </a:r>
            <a:r>
              <a:rPr lang="tr-TR" dirty="0" smtClean="0"/>
              <a:t> ilaç kullanan (</a:t>
            </a:r>
            <a:r>
              <a:rPr lang="tr-TR" dirty="0" err="1" smtClean="0"/>
              <a:t>insülin</a:t>
            </a:r>
            <a:r>
              <a:rPr lang="tr-TR" dirty="0" smtClean="0"/>
              <a:t> hariç) ve HbA1c  %6-9,5 (42-80 </a:t>
            </a:r>
            <a:r>
              <a:rPr lang="tr-TR" dirty="0" err="1" smtClean="0"/>
              <a:t>mmol</a:t>
            </a:r>
            <a:r>
              <a:rPr lang="tr-TR" dirty="0" smtClean="0"/>
              <a:t>/</a:t>
            </a:r>
            <a:r>
              <a:rPr lang="tr-TR" dirty="0" err="1" smtClean="0"/>
              <a:t>mol</a:t>
            </a:r>
            <a:r>
              <a:rPr lang="tr-TR" dirty="0" smtClean="0"/>
              <a:t>) hastalar diğer ilacı kesti ve sadece iki haftalık stabilizasyon için </a:t>
            </a:r>
            <a:r>
              <a:rPr lang="tr-TR" dirty="0" err="1" smtClean="0"/>
              <a:t>metformin</a:t>
            </a:r>
            <a:r>
              <a:rPr lang="tr-TR" dirty="0" smtClean="0"/>
              <a:t> ≥1500 mg ile devam edildi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smtClean="0"/>
              <a:t>Dışlama kriterleri </a:t>
            </a:r>
          </a:p>
          <a:p>
            <a:pPr lvl="1"/>
            <a:r>
              <a:rPr lang="tr-TR" dirty="0" smtClean="0"/>
              <a:t>Tip 1 </a:t>
            </a:r>
            <a:r>
              <a:rPr lang="tr-TR" dirty="0" err="1" smtClean="0"/>
              <a:t>diabetes</a:t>
            </a:r>
            <a:r>
              <a:rPr lang="tr-TR" dirty="0" smtClean="0"/>
              <a:t> </a:t>
            </a:r>
            <a:r>
              <a:rPr lang="tr-TR" dirty="0" err="1" smtClean="0"/>
              <a:t>mellitus</a:t>
            </a:r>
            <a:r>
              <a:rPr lang="tr-TR" dirty="0" smtClean="0"/>
              <a:t> </a:t>
            </a:r>
          </a:p>
          <a:p>
            <a:pPr lvl="1"/>
            <a:r>
              <a:rPr lang="tr-TR" dirty="0" smtClean="0"/>
              <a:t>Başlamadan önce 7. günün sonunda açlık kan şekeri &gt;260mg/</a:t>
            </a:r>
            <a:r>
              <a:rPr lang="tr-TR" dirty="0" err="1" smtClean="0"/>
              <a:t>dl</a:t>
            </a:r>
            <a:r>
              <a:rPr lang="tr-TR" dirty="0" smtClean="0"/>
              <a:t> </a:t>
            </a:r>
          </a:p>
          <a:p>
            <a:pPr lvl="1"/>
            <a:r>
              <a:rPr lang="tr-TR" dirty="0" smtClean="0"/>
              <a:t>Klinik olarak anlamlı herhangi bir endokrin hastalığı</a:t>
            </a:r>
          </a:p>
          <a:p>
            <a:pPr lvl="1"/>
            <a:r>
              <a:rPr lang="tr-TR" dirty="0" smtClean="0"/>
              <a:t>Önceki altı ay içinde bir haftadan fazla </a:t>
            </a:r>
            <a:r>
              <a:rPr lang="tr-TR" dirty="0" err="1" smtClean="0"/>
              <a:t>insülin</a:t>
            </a:r>
            <a:r>
              <a:rPr lang="tr-TR" dirty="0" smtClean="0"/>
              <a:t> kullanım öyküsü</a:t>
            </a:r>
          </a:p>
          <a:p>
            <a:pPr lvl="1"/>
            <a:r>
              <a:rPr lang="tr-TR" dirty="0" err="1" smtClean="0"/>
              <a:t>Randomizasyondan</a:t>
            </a:r>
            <a:r>
              <a:rPr lang="tr-TR" dirty="0" smtClean="0"/>
              <a:t> önceki altı hafta içinde herhangi bir </a:t>
            </a:r>
            <a:r>
              <a:rPr lang="tr-TR" dirty="0" err="1" smtClean="0"/>
              <a:t>insülin</a:t>
            </a:r>
            <a:r>
              <a:rPr lang="tr-TR" dirty="0" smtClean="0"/>
              <a:t> kullanımı</a:t>
            </a:r>
          </a:p>
          <a:p>
            <a:pPr lvl="1"/>
            <a:r>
              <a:rPr lang="tr-TR" dirty="0" smtClean="0"/>
              <a:t>Serum </a:t>
            </a:r>
            <a:r>
              <a:rPr lang="tr-TR" dirty="0" err="1" smtClean="0"/>
              <a:t>kreatinin</a:t>
            </a:r>
            <a:r>
              <a:rPr lang="tr-TR" dirty="0" smtClean="0"/>
              <a:t> erkeklerde &gt;1.4mg/</a:t>
            </a:r>
            <a:r>
              <a:rPr lang="tr-TR" dirty="0" err="1" smtClean="0"/>
              <a:t>dl</a:t>
            </a:r>
            <a:r>
              <a:rPr lang="tr-TR" dirty="0" smtClean="0"/>
              <a:t>, kadınlarda &gt;1.3mg/</a:t>
            </a:r>
            <a:r>
              <a:rPr lang="tr-TR" dirty="0" err="1" smtClean="0"/>
              <a:t>dl</a:t>
            </a:r>
            <a:r>
              <a:rPr lang="tr-TR" dirty="0" smtClean="0"/>
              <a:t> </a:t>
            </a:r>
          </a:p>
          <a:p>
            <a:pPr lvl="1"/>
            <a:r>
              <a:rPr lang="tr-TR" dirty="0" smtClean="0"/>
              <a:t>İlaç emilimini engelleme potansiyeli olan </a:t>
            </a:r>
            <a:r>
              <a:rPr lang="tr-TR" dirty="0" err="1" smtClean="0"/>
              <a:t>gis</a:t>
            </a:r>
            <a:r>
              <a:rPr lang="tr-TR" dirty="0" smtClean="0"/>
              <a:t> hastalığı öyküsü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tr-TR" b="1" dirty="0" smtClean="0"/>
              <a:t>Çalışma tasarımı</a:t>
            </a:r>
          </a:p>
          <a:p>
            <a:endParaRPr lang="tr-TR" b="1" dirty="0" smtClean="0"/>
          </a:p>
          <a:p>
            <a:r>
              <a:rPr lang="tr-TR" dirty="0" smtClean="0"/>
              <a:t>28 günlük, çok merkezli, faz </a:t>
            </a:r>
            <a:r>
              <a:rPr lang="tr-TR" dirty="0" err="1" smtClean="0"/>
              <a:t>ııb</a:t>
            </a:r>
            <a:r>
              <a:rPr lang="tr-TR" dirty="0" smtClean="0"/>
              <a:t>, </a:t>
            </a:r>
            <a:r>
              <a:rPr lang="tr-TR" dirty="0" err="1" smtClean="0"/>
              <a:t>randomize</a:t>
            </a:r>
            <a:r>
              <a:rPr lang="tr-TR" dirty="0" smtClean="0"/>
              <a:t>, çift kör, </a:t>
            </a:r>
            <a:r>
              <a:rPr lang="tr-TR" dirty="0" err="1" smtClean="0"/>
              <a:t>plasebo</a:t>
            </a:r>
            <a:r>
              <a:rPr lang="tr-TR" dirty="0" smtClean="0"/>
              <a:t> kontrollü,paralel grup çalışmasıdır</a:t>
            </a:r>
          </a:p>
          <a:p>
            <a:r>
              <a:rPr lang="tr-TR" dirty="0" smtClean="0"/>
              <a:t>Öncesinde ≥14 günlük arınma/ilaç stabilizasyon periyodu ve 14 günlük, tek kör, </a:t>
            </a:r>
            <a:r>
              <a:rPr lang="tr-TR" dirty="0" err="1" smtClean="0"/>
              <a:t>plasebo</a:t>
            </a:r>
            <a:r>
              <a:rPr lang="tr-TR" dirty="0" smtClean="0"/>
              <a:t> alıştırma periyodu mevcut</a:t>
            </a:r>
          </a:p>
          <a:p>
            <a:r>
              <a:rPr lang="tr-TR" dirty="0" smtClean="0"/>
              <a:t>Hastalar 32 çalışma merkezinde tarandı</a:t>
            </a:r>
          </a:p>
          <a:p>
            <a:r>
              <a:rPr lang="tr-TR" dirty="0" smtClean="0"/>
              <a:t>Deney 23 temmuz 2015'te başladı ve son hasta son ziyaretini 30 mart 2016'da tamamlandı</a:t>
            </a:r>
          </a:p>
          <a:p>
            <a:pPr>
              <a:buNone/>
            </a:pPr>
            <a:endParaRPr lang="tr-TR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Arınma/</a:t>
            </a:r>
            <a:r>
              <a:rPr lang="tr-TR" dirty="0" err="1" smtClean="0"/>
              <a:t>metformin</a:t>
            </a:r>
            <a:r>
              <a:rPr lang="tr-TR" dirty="0" smtClean="0"/>
              <a:t> stabilizasyon periyodundan sonra, hastalar 2 haftalık, tek kör, </a:t>
            </a:r>
            <a:r>
              <a:rPr lang="tr-TR" dirty="0" err="1" smtClean="0"/>
              <a:t>plasebo</a:t>
            </a:r>
            <a:r>
              <a:rPr lang="tr-TR" dirty="0" smtClean="0"/>
              <a:t> alıştırma süresine alındı ve son yedi gün sırasında sürekli glikoz izleme (CGM) ile izlendi</a:t>
            </a:r>
          </a:p>
          <a:p>
            <a:r>
              <a:rPr lang="tr-TR" dirty="0" err="1" smtClean="0"/>
              <a:t>Plasebo</a:t>
            </a:r>
            <a:r>
              <a:rPr lang="tr-TR" dirty="0" smtClean="0"/>
              <a:t> alıştırma döneminde yeterli uyum gösteren hastalar; </a:t>
            </a:r>
            <a:r>
              <a:rPr lang="tr-TR" dirty="0" err="1" smtClean="0"/>
              <a:t>plasebo</a:t>
            </a:r>
            <a:r>
              <a:rPr lang="tr-TR" dirty="0" smtClean="0"/>
              <a:t>, ORMD-0801 16 mg ve 24mg almak üzere 1:1:1 oranında </a:t>
            </a:r>
            <a:r>
              <a:rPr lang="tr-TR" dirty="0" err="1" smtClean="0"/>
              <a:t>randomize</a:t>
            </a:r>
            <a:r>
              <a:rPr lang="tr-TR" dirty="0" smtClean="0"/>
              <a:t> edildi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Hastalara çalışma ilacını yatmadan önce, akşam yemeğinden en az iki saat sonra almaları ve dozdan sonra 6 saat kalori alımından kaçınmaları talimatı verildi</a:t>
            </a:r>
          </a:p>
          <a:p>
            <a:r>
              <a:rPr lang="tr-TR" dirty="0" smtClean="0"/>
              <a:t>Hastalar, tedavinin son 7 günü içinde tekrar bir </a:t>
            </a:r>
            <a:r>
              <a:rPr lang="tr-TR" dirty="0" err="1" smtClean="0"/>
              <a:t>CGM'ye</a:t>
            </a:r>
            <a:r>
              <a:rPr lang="tr-TR" dirty="0" smtClean="0"/>
              <a:t> bağlandı</a:t>
            </a:r>
          </a:p>
          <a:p>
            <a:r>
              <a:rPr lang="tr-TR" dirty="0" smtClean="0"/>
              <a:t>Klinik ziyaretleri 1, 22 ve 29. günlerde gerçekleştirildi ve bu sırada açlık plazma </a:t>
            </a:r>
            <a:r>
              <a:rPr lang="tr-TR" dirty="0" err="1" smtClean="0"/>
              <a:t>glukozu</a:t>
            </a:r>
            <a:r>
              <a:rPr lang="tr-TR" dirty="0" smtClean="0"/>
              <a:t> (AKG), sabah açlık serum </a:t>
            </a:r>
            <a:r>
              <a:rPr lang="tr-TR" dirty="0" err="1" smtClean="0"/>
              <a:t>insülini</a:t>
            </a:r>
            <a:r>
              <a:rPr lang="tr-TR" dirty="0" smtClean="0"/>
              <a:t>, c-</a:t>
            </a:r>
            <a:r>
              <a:rPr lang="tr-TR" dirty="0" err="1" smtClean="0"/>
              <a:t>peptid</a:t>
            </a:r>
            <a:r>
              <a:rPr lang="tr-TR" dirty="0" smtClean="0"/>
              <a:t>, </a:t>
            </a:r>
            <a:r>
              <a:rPr lang="tr-TR" dirty="0" err="1" smtClean="0"/>
              <a:t>trigliseritler</a:t>
            </a:r>
            <a:r>
              <a:rPr lang="tr-TR" dirty="0" smtClean="0"/>
              <a:t>, HbA1c ve c reaktif proteini (CRP) ölçmek için açlık kan örnekleri alındı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İlaç güvenliği, çalışma süresi boyunca yan etkiler, hayati belirtiler, </a:t>
            </a:r>
            <a:r>
              <a:rPr lang="tr-TR" dirty="0" err="1" smtClean="0"/>
              <a:t>hipoglisemik</a:t>
            </a:r>
            <a:r>
              <a:rPr lang="tr-TR" dirty="0" smtClean="0"/>
              <a:t> olaylar, </a:t>
            </a:r>
            <a:r>
              <a:rPr lang="tr-TR" dirty="0" err="1" smtClean="0"/>
              <a:t>kardiyovasküler</a:t>
            </a:r>
            <a:r>
              <a:rPr lang="tr-TR" dirty="0" smtClean="0"/>
              <a:t> olaylar, klinik </a:t>
            </a:r>
            <a:r>
              <a:rPr lang="tr-TR" dirty="0" err="1" smtClean="0"/>
              <a:t>laboratuvar</a:t>
            </a:r>
            <a:r>
              <a:rPr lang="tr-TR" dirty="0" smtClean="0"/>
              <a:t> ölçümleri ve fiziksel bulgular izlenerek değerlendirildi</a:t>
            </a:r>
          </a:p>
          <a:p>
            <a:r>
              <a:rPr lang="tr-TR" dirty="0" smtClean="0"/>
              <a:t>ORMD-0801'in potansiyel </a:t>
            </a:r>
            <a:r>
              <a:rPr lang="tr-TR" dirty="0" err="1" smtClean="0"/>
              <a:t>immünojenitesi</a:t>
            </a:r>
            <a:r>
              <a:rPr lang="tr-TR" dirty="0" smtClean="0"/>
              <a:t>, tedavinin 1. ve 29. günlerinde toplanan kan örneklerinde anti-</a:t>
            </a:r>
            <a:r>
              <a:rPr lang="tr-TR" dirty="0" err="1" smtClean="0"/>
              <a:t>insülin</a:t>
            </a:r>
            <a:r>
              <a:rPr lang="tr-TR" dirty="0" smtClean="0"/>
              <a:t> antikorlarının seviyeleri karşılaştırılarak değerlendirildi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Birincil ölçülen parametre,</a:t>
            </a:r>
            <a:endParaRPr lang="tr-TR" dirty="0" smtClean="0"/>
          </a:p>
          <a:p>
            <a:r>
              <a:rPr lang="tr-TR" dirty="0" smtClean="0"/>
              <a:t>Tedavinin </a:t>
            </a:r>
            <a:r>
              <a:rPr lang="tr-TR" dirty="0" smtClean="0"/>
              <a:t>4. Haftasında ağırlıklı ortalama gece glikoz seviyelerinde başlangıca göre (alıştırma  süresi) ortalama değişiklik</a:t>
            </a:r>
          </a:p>
          <a:p>
            <a:r>
              <a:rPr lang="tr-TR" dirty="0" smtClean="0"/>
              <a:t>Gece CGM kayıtlarından belirlendi</a:t>
            </a:r>
          </a:p>
          <a:p>
            <a:r>
              <a:rPr lang="tr-TR" dirty="0" smtClean="0"/>
              <a:t>Havuzlanmış ORMD-0801 tedavi gruplarının ve </a:t>
            </a:r>
            <a:r>
              <a:rPr lang="tr-TR" dirty="0" err="1" smtClean="0"/>
              <a:t>plasebo</a:t>
            </a:r>
            <a:r>
              <a:rPr lang="tr-TR" dirty="0" smtClean="0"/>
              <a:t> tedavi grubunun başlangıca göre ortalamalar ve yüzde değişimi karşılaştırıldı</a:t>
            </a:r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dirty="0" smtClean="0"/>
              <a:t>İkincil olarak ise,</a:t>
            </a:r>
          </a:p>
          <a:p>
            <a:r>
              <a:rPr lang="tr-TR" dirty="0" smtClean="0"/>
              <a:t>Her </a:t>
            </a:r>
            <a:r>
              <a:rPr lang="tr-TR" dirty="0" smtClean="0"/>
              <a:t>bir ORMD-0801 dozunun (24 mg </a:t>
            </a:r>
            <a:r>
              <a:rPr lang="tr-TR" dirty="0" err="1" smtClean="0"/>
              <a:t>insülin</a:t>
            </a:r>
            <a:r>
              <a:rPr lang="tr-TR" dirty="0" smtClean="0"/>
              <a:t> ve 16 mg </a:t>
            </a:r>
            <a:r>
              <a:rPr lang="tr-TR" dirty="0" err="1" smtClean="0"/>
              <a:t>insülin</a:t>
            </a:r>
            <a:r>
              <a:rPr lang="tr-TR" dirty="0" smtClean="0"/>
              <a:t>) ağırlıklı ortalama gece glikoz seviyeleri üzerindeki etkisi </a:t>
            </a:r>
          </a:p>
          <a:p>
            <a:r>
              <a:rPr lang="tr-TR" dirty="0" smtClean="0"/>
              <a:t>ORMD-0801'in (24 mg </a:t>
            </a:r>
            <a:r>
              <a:rPr lang="tr-TR" dirty="0" err="1" smtClean="0"/>
              <a:t>insülin</a:t>
            </a:r>
            <a:r>
              <a:rPr lang="tr-TR" dirty="0" smtClean="0"/>
              <a:t>, 16 mg </a:t>
            </a:r>
            <a:r>
              <a:rPr lang="tr-TR" dirty="0" err="1" smtClean="0"/>
              <a:t>insülin</a:t>
            </a:r>
            <a:r>
              <a:rPr lang="tr-TR" dirty="0" smtClean="0"/>
              <a:t> ve  havuzlanmış) CGM kayıtlarından elde edilen diğer parametreler üzerindeki etkisidir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b="1" dirty="0" smtClean="0"/>
              <a:t>İstatistiksel analiz</a:t>
            </a:r>
          </a:p>
          <a:p>
            <a:endParaRPr lang="tr-TR" dirty="0" smtClean="0"/>
          </a:p>
          <a:p>
            <a:r>
              <a:rPr lang="tr-TR" dirty="0" smtClean="0"/>
              <a:t>p&lt;0,05 anlamlılık düzeyi olarak </a:t>
            </a:r>
            <a:r>
              <a:rPr lang="tr-TR" dirty="0" smtClean="0"/>
              <a:t>kullanıldı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tr-TR" dirty="0" smtClean="0"/>
              <a:t>			Sonuç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dirty="0" smtClean="0"/>
              <a:t>Hasta Durumu ve Temel Özellikler</a:t>
            </a:r>
          </a:p>
          <a:p>
            <a:r>
              <a:rPr lang="tr-TR" sz="2800" dirty="0" smtClean="0"/>
              <a:t>Katılan 188 hastanın 179'u çalışmayı tamamladı </a:t>
            </a:r>
          </a:p>
          <a:p>
            <a:r>
              <a:rPr lang="tr-TR" sz="2800" dirty="0" err="1" smtClean="0"/>
              <a:t>Plasebo</a:t>
            </a:r>
            <a:r>
              <a:rPr lang="tr-TR" sz="2800" dirty="0" smtClean="0"/>
              <a:t> grubunda bir hasta onamını geri çekti ve bir hasta takipten çıktı</a:t>
            </a:r>
          </a:p>
          <a:p>
            <a:r>
              <a:rPr lang="tr-TR" sz="2800" dirty="0" smtClean="0"/>
              <a:t>ORMD-0801 16 mg grubunda iki hasta onamını geri çekti, ikisi uyumsuzluk nedeniyle geri çekildi ve bir hasta takipten çıktı </a:t>
            </a:r>
          </a:p>
          <a:p>
            <a:r>
              <a:rPr lang="tr-TR" sz="2800" dirty="0" smtClean="0"/>
              <a:t>ORMD-0801 24 mg grubunda bir hasta takipten çıktı ve bir hasta protokol ihlali nedeniyle geri çekildi</a:t>
            </a:r>
            <a:endParaRPr lang="tr-T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Amaç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2714620"/>
            <a:ext cx="8258204" cy="3411543"/>
          </a:xfrm>
        </p:spPr>
        <p:txBody>
          <a:bodyPr/>
          <a:lstStyle/>
          <a:p>
            <a:r>
              <a:rPr lang="tr-TR" dirty="0" smtClean="0"/>
              <a:t>Tip 2 diyabet hastalarında (T2DM) oral </a:t>
            </a:r>
            <a:r>
              <a:rPr lang="tr-TR" dirty="0" err="1" smtClean="0"/>
              <a:t>insülinin</a:t>
            </a:r>
            <a:r>
              <a:rPr lang="tr-TR" dirty="0" smtClean="0"/>
              <a:t> (ORMD-0801) güvenliğini ve etkinliğini değerlendirmek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Temel demografik özellikler, tedavi grupları arasında genel olarak benzerdi</a:t>
            </a:r>
          </a:p>
          <a:p>
            <a:r>
              <a:rPr lang="tr-TR" dirty="0" err="1" smtClean="0"/>
              <a:t>Plasebo</a:t>
            </a:r>
            <a:r>
              <a:rPr lang="tr-TR" dirty="0" smtClean="0"/>
              <a:t> veya aktif tedavi alan hastaların ortalama yaşı sırasıyla 58.6 ve 57.6 idi</a:t>
            </a:r>
          </a:p>
          <a:p>
            <a:r>
              <a:rPr lang="tr-TR" dirty="0" err="1" smtClean="0"/>
              <a:t>Plasebo</a:t>
            </a:r>
            <a:r>
              <a:rPr lang="tr-TR" dirty="0" smtClean="0"/>
              <a:t> </a:t>
            </a:r>
            <a:r>
              <a:rPr lang="tr-TR" dirty="0" err="1" smtClean="0"/>
              <a:t>kohortunda</a:t>
            </a:r>
            <a:r>
              <a:rPr lang="tr-TR" dirty="0" smtClean="0"/>
              <a:t> ortalama HbA1c %7,82±0,88 , aktif </a:t>
            </a:r>
            <a:r>
              <a:rPr lang="tr-TR" dirty="0" err="1" smtClean="0"/>
              <a:t>kohortta</a:t>
            </a:r>
            <a:r>
              <a:rPr lang="tr-TR" dirty="0" smtClean="0"/>
              <a:t> %8,08±1,11 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111766"/>
            <a:ext cx="5500725" cy="62299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000232" y="285728"/>
            <a:ext cx="5466676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00232" y="2214554"/>
            <a:ext cx="5396033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071670" y="4429132"/>
            <a:ext cx="5214974" cy="1501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b="1" dirty="0" smtClean="0"/>
              <a:t>Etki</a:t>
            </a:r>
          </a:p>
          <a:p>
            <a:r>
              <a:rPr lang="tr-TR" sz="2800" dirty="0" smtClean="0"/>
              <a:t>Hem </a:t>
            </a:r>
            <a:r>
              <a:rPr lang="tr-TR" sz="2800" dirty="0" err="1" smtClean="0"/>
              <a:t>plasebo</a:t>
            </a:r>
            <a:r>
              <a:rPr lang="tr-TR" sz="2800" dirty="0" smtClean="0"/>
              <a:t> hem de havuzlanmış aktif kollarda tedavinin son haftasında başlangıç ağırlıklı ortalama gece CGM okumalarında bir artış gözlemlendi</a:t>
            </a:r>
          </a:p>
          <a:p>
            <a:endParaRPr lang="tr-TR" sz="2800" dirty="0" smtClean="0"/>
          </a:p>
          <a:p>
            <a:r>
              <a:rPr lang="tr-TR" sz="2800" dirty="0" smtClean="0"/>
              <a:t>Artış ORMD-0801 ile tedavi edilen hastalarda </a:t>
            </a:r>
            <a:r>
              <a:rPr lang="tr-TR" sz="2800" dirty="0" err="1" smtClean="0"/>
              <a:t>plaseboya</a:t>
            </a:r>
            <a:r>
              <a:rPr lang="tr-TR" sz="2800" dirty="0" smtClean="0"/>
              <a:t> kıyasla anlamlı derecede daha küçüktü</a:t>
            </a:r>
          </a:p>
          <a:p>
            <a:pPr>
              <a:buNone/>
            </a:pPr>
            <a:r>
              <a:rPr lang="tr-TR" dirty="0" smtClean="0"/>
              <a:t>    </a:t>
            </a:r>
            <a:r>
              <a:rPr lang="tr-TR" sz="1900" dirty="0" smtClean="0"/>
              <a:t>(sırasıyla ortalama yüzde değişiklik %2,0±14,8 ve %8,5±16,3, p=0,0268; sırasıyla ortalama mutlak değişiklikler 1,7±23,5 mg/</a:t>
            </a:r>
            <a:r>
              <a:rPr lang="tr-TR" sz="1900" dirty="0" err="1" smtClean="0"/>
              <a:t>dl</a:t>
            </a:r>
            <a:r>
              <a:rPr lang="tr-TR" sz="1900" dirty="0" smtClean="0"/>
              <a:t> ve 13,7±26,1 mg/ </a:t>
            </a:r>
            <a:r>
              <a:rPr lang="tr-TR" sz="1900" dirty="0" err="1" smtClean="0"/>
              <a:t>dl</a:t>
            </a:r>
            <a:r>
              <a:rPr lang="tr-TR" sz="1900" dirty="0" smtClean="0"/>
              <a:t>; p=0.0120)</a:t>
            </a:r>
            <a:endParaRPr lang="tr-TR" sz="1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Ağırlıklı ortalama gece vakti </a:t>
            </a:r>
            <a:r>
              <a:rPr lang="tr-TR" sz="2800" dirty="0" err="1" smtClean="0"/>
              <a:t>CGM'de</a:t>
            </a:r>
            <a:r>
              <a:rPr lang="tr-TR" sz="2800" dirty="0" smtClean="0"/>
              <a:t> başlangıca göre ortalama değişim yüzdesi ve mutlak değişiklikler, 16 mg </a:t>
            </a:r>
            <a:r>
              <a:rPr lang="tr-TR" sz="2800" dirty="0" err="1" smtClean="0"/>
              <a:t>insülin</a:t>
            </a:r>
            <a:r>
              <a:rPr lang="tr-TR" sz="2800" dirty="0" smtClean="0"/>
              <a:t> ORMD-0801 ile tedavi edilen hastalarda </a:t>
            </a:r>
            <a:r>
              <a:rPr lang="tr-TR" sz="2800" dirty="0" err="1" smtClean="0"/>
              <a:t>plaseboya</a:t>
            </a:r>
            <a:r>
              <a:rPr lang="tr-TR" sz="2800" dirty="0" smtClean="0"/>
              <a:t> kıyasla önemli ölçüde daha az arttı</a:t>
            </a:r>
          </a:p>
          <a:p>
            <a:pPr>
              <a:buNone/>
            </a:pPr>
            <a:r>
              <a:rPr lang="tr-TR" sz="2800" dirty="0" smtClean="0"/>
              <a:t> 	</a:t>
            </a:r>
            <a:r>
              <a:rPr lang="tr-TR" sz="1800" dirty="0" smtClean="0"/>
              <a:t>(sırasıyla - 1.3±11.6% ve 8.5±16.3%; p = 0,0052 -sırasıyla -3.7±18.9 mg/</a:t>
            </a:r>
            <a:r>
              <a:rPr lang="tr-TR" sz="1800" dirty="0" err="1" smtClean="0"/>
              <a:t>dL</a:t>
            </a:r>
            <a:r>
              <a:rPr lang="tr-TR" sz="1800" dirty="0" smtClean="0"/>
              <a:t> ve 13,7±26,1 mg/</a:t>
            </a:r>
            <a:r>
              <a:rPr lang="tr-TR" sz="1800" dirty="0" err="1" smtClean="0"/>
              <a:t>dL</a:t>
            </a:r>
            <a:r>
              <a:rPr lang="tr-TR" sz="1800" dirty="0" smtClean="0"/>
              <a:t>,; p = 0.0020)</a:t>
            </a:r>
          </a:p>
          <a:p>
            <a:pPr>
              <a:buNone/>
            </a:pPr>
            <a:endParaRPr lang="tr-TR" sz="1800" dirty="0" smtClean="0"/>
          </a:p>
          <a:p>
            <a:r>
              <a:rPr lang="tr-TR" sz="2800" dirty="0" smtClean="0"/>
              <a:t> Ancak 24 mg </a:t>
            </a:r>
            <a:r>
              <a:rPr lang="tr-TR" sz="2800" dirty="0" err="1" smtClean="0"/>
              <a:t>insülin</a:t>
            </a:r>
            <a:r>
              <a:rPr lang="tr-TR" sz="2800" dirty="0" smtClean="0"/>
              <a:t> ORMD-0801 ve </a:t>
            </a:r>
            <a:r>
              <a:rPr lang="tr-TR" sz="2800" dirty="0" err="1" smtClean="0"/>
              <a:t>plasebo</a:t>
            </a:r>
            <a:r>
              <a:rPr lang="tr-TR" sz="2800" dirty="0" smtClean="0"/>
              <a:t> arasında anlamlı fark izlenmedi </a:t>
            </a:r>
            <a:r>
              <a:rPr lang="tr-TR" sz="1800" dirty="0" smtClean="0"/>
              <a:t>(p&gt;0,05)</a:t>
            </a:r>
            <a:endParaRPr lang="tr-TR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571744"/>
            <a:ext cx="8229600" cy="3554419"/>
          </a:xfrm>
        </p:spPr>
        <p:txBody>
          <a:bodyPr/>
          <a:lstStyle/>
          <a:p>
            <a:r>
              <a:rPr lang="tr-TR" sz="2800" dirty="0" smtClean="0"/>
              <a:t>Başlangıç 24 saatlik CGM kayıtlarından ortalama yüzde ve mutlak değişiklikler, </a:t>
            </a:r>
            <a:r>
              <a:rPr lang="tr-TR" sz="2800" dirty="0" err="1" smtClean="0"/>
              <a:t>plaseboda</a:t>
            </a:r>
            <a:r>
              <a:rPr lang="tr-TR" sz="2800" dirty="0" smtClean="0"/>
              <a:t>  havuzlanmış ORMD-0801 grubuna kıyasla önemli ölçüde daha yüksekti </a:t>
            </a:r>
          </a:p>
          <a:p>
            <a:pPr>
              <a:buNone/>
            </a:pPr>
            <a:r>
              <a:rPr lang="tr-TR" sz="2800" dirty="0" smtClean="0"/>
              <a:t>	</a:t>
            </a:r>
            <a:r>
              <a:rPr lang="tr-TR" sz="1800" dirty="0" smtClean="0"/>
              <a:t>(8.0±10.2% vs. 0.2±9.8%; p&lt;0.0001; 13.3±17.5 mg/</a:t>
            </a:r>
            <a:r>
              <a:rPr lang="tr-TR" sz="1800" dirty="0" err="1" smtClean="0"/>
              <a:t>dL</a:t>
            </a:r>
            <a:r>
              <a:rPr lang="tr-TR" sz="1800" dirty="0" smtClean="0"/>
              <a:t> vs. -0.3±16.0 mg/</a:t>
            </a:r>
            <a:r>
              <a:rPr lang="tr-TR" sz="1800" dirty="0" err="1" smtClean="0"/>
              <a:t>dL</a:t>
            </a:r>
            <a:r>
              <a:rPr lang="tr-TR" sz="1800" dirty="0" smtClean="0"/>
              <a:t>; p &lt;0.0001)</a:t>
            </a:r>
            <a:endParaRPr lang="tr-TR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643182"/>
            <a:ext cx="8229600" cy="3482981"/>
          </a:xfrm>
        </p:spPr>
        <p:txBody>
          <a:bodyPr/>
          <a:lstStyle/>
          <a:p>
            <a:r>
              <a:rPr lang="tr-TR" sz="2800" dirty="0" smtClean="0"/>
              <a:t>Başlangıç açlık CGM glikozundan ortalama yüzde ve mutlak değişiklikler, havuzlanmış ORMD-0801 grubuna kıyasla </a:t>
            </a:r>
            <a:r>
              <a:rPr lang="tr-TR" sz="2800" dirty="0" err="1" smtClean="0"/>
              <a:t>plasebo</a:t>
            </a:r>
            <a:r>
              <a:rPr lang="tr-TR" sz="2800" dirty="0" smtClean="0"/>
              <a:t> grubunda daha yüksekti </a:t>
            </a:r>
            <a:r>
              <a:rPr lang="tr-TR" sz="1800" dirty="0" smtClean="0"/>
              <a:t>(10.8±13.9% vs. 1.1±17.1%; p= 0.0012; 16.0±20.8 mg/</a:t>
            </a:r>
            <a:r>
              <a:rPr lang="tr-TR" sz="1800" dirty="0" err="1" smtClean="0"/>
              <a:t>dL</a:t>
            </a:r>
            <a:r>
              <a:rPr lang="tr-TR" sz="1800" dirty="0" smtClean="0"/>
              <a:t> vs. -0.4±21.9 mg/</a:t>
            </a:r>
            <a:r>
              <a:rPr lang="tr-TR" sz="1800" dirty="0" err="1" smtClean="0"/>
              <a:t>dL</a:t>
            </a:r>
            <a:r>
              <a:rPr lang="tr-TR" sz="1800" dirty="0" smtClean="0"/>
              <a:t>;p&lt;0.0001)</a:t>
            </a:r>
            <a:endParaRPr lang="tr-TR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285992"/>
            <a:ext cx="8229600" cy="3840171"/>
          </a:xfrm>
        </p:spPr>
        <p:txBody>
          <a:bodyPr/>
          <a:lstStyle/>
          <a:p>
            <a:r>
              <a:rPr lang="tr-TR" sz="2800" dirty="0" smtClean="0"/>
              <a:t>Benzer şekilde, temel gündüz CGM kayıtlarındaki ortalama yüzde ve mutlak değişiklikler, birleşik ORMD-0801 grubuna kıyasla </a:t>
            </a:r>
            <a:r>
              <a:rPr lang="tr-TR" sz="2800" dirty="0" err="1" smtClean="0"/>
              <a:t>plasebo</a:t>
            </a:r>
            <a:r>
              <a:rPr lang="tr-TR" sz="2800" dirty="0" smtClean="0"/>
              <a:t> grubunda daha yüksekti </a:t>
            </a:r>
          </a:p>
          <a:p>
            <a:pPr>
              <a:buNone/>
            </a:pPr>
            <a:r>
              <a:rPr lang="tr-TR" sz="2800" dirty="0" smtClean="0"/>
              <a:t>	</a:t>
            </a:r>
            <a:r>
              <a:rPr lang="tr-TR" sz="1800" dirty="0" smtClean="0"/>
              <a:t>(7.0±10.1% vs. 1.1±10.8%; p = 0.0030; 11.9±17.2 mg/</a:t>
            </a:r>
            <a:r>
              <a:rPr lang="tr-TR" sz="1800" dirty="0" err="1" smtClean="0"/>
              <a:t>dL</a:t>
            </a:r>
            <a:r>
              <a:rPr lang="tr-TR" sz="1800" dirty="0" smtClean="0"/>
              <a:t> vs. 0.9±17.9 mg/</a:t>
            </a:r>
            <a:r>
              <a:rPr lang="tr-TR" sz="1800" dirty="0" err="1" smtClean="0"/>
              <a:t>dL</a:t>
            </a:r>
            <a:r>
              <a:rPr lang="tr-TR" sz="1800" dirty="0" smtClean="0"/>
              <a:t>; p = 0.0010) </a:t>
            </a:r>
            <a:endParaRPr lang="tr-TR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85918" y="0"/>
            <a:ext cx="5000660" cy="64628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00166" y="1571612"/>
            <a:ext cx="5384639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28" y="0"/>
            <a:ext cx="5429288" cy="160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00166" y="2214554"/>
            <a:ext cx="5286412" cy="499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Giriş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Sc</a:t>
            </a:r>
            <a:r>
              <a:rPr lang="tr-TR" dirty="0" smtClean="0"/>
              <a:t> </a:t>
            </a:r>
            <a:r>
              <a:rPr lang="tr-TR" dirty="0" err="1" smtClean="0"/>
              <a:t>insülin</a:t>
            </a:r>
            <a:r>
              <a:rPr lang="tr-TR" dirty="0" smtClean="0"/>
              <a:t>, son derece güçlü </a:t>
            </a:r>
            <a:r>
              <a:rPr lang="tr-TR" dirty="0" err="1" smtClean="0"/>
              <a:t>antihiperglisemik</a:t>
            </a:r>
            <a:r>
              <a:rPr lang="tr-TR" dirty="0" smtClean="0"/>
              <a:t> etkisiyle diyabet tedavisinin temel taşıdır</a:t>
            </a:r>
          </a:p>
          <a:p>
            <a:r>
              <a:rPr lang="tr-TR" dirty="0" err="1" smtClean="0"/>
              <a:t>İnsülinin</a:t>
            </a:r>
            <a:r>
              <a:rPr lang="tr-TR" dirty="0" smtClean="0"/>
              <a:t> farklı </a:t>
            </a:r>
            <a:r>
              <a:rPr lang="tr-TR" dirty="0" err="1" smtClean="0"/>
              <a:t>formülasyonları</a:t>
            </a:r>
            <a:r>
              <a:rPr lang="tr-TR" dirty="0" smtClean="0"/>
              <a:t> mevcuttur (örneğin, hızlı, düzenli, orta, uzun etkili veya bunların kombinasyonları) </a:t>
            </a:r>
          </a:p>
          <a:p>
            <a:r>
              <a:rPr lang="tr-TR" dirty="0" smtClean="0"/>
              <a:t>Kişinin ihtiyacına uygun özel tedavi rejimleri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329642" cy="4829196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tr-TR" sz="1200" dirty="0" smtClean="0"/>
          </a:p>
          <a:p>
            <a:pPr>
              <a:buNone/>
            </a:pPr>
            <a:endParaRPr lang="tr-TR" sz="1200" dirty="0" smtClean="0"/>
          </a:p>
          <a:p>
            <a:pPr>
              <a:buNone/>
            </a:pPr>
            <a:endParaRPr lang="tr-TR" sz="1200" dirty="0" smtClean="0"/>
          </a:p>
          <a:p>
            <a:pPr>
              <a:buNone/>
            </a:pPr>
            <a:endParaRPr lang="tr-TR" sz="1200" dirty="0" smtClean="0"/>
          </a:p>
          <a:p>
            <a:pPr>
              <a:buNone/>
            </a:pPr>
            <a:endParaRPr lang="tr-TR" sz="1200" dirty="0" smtClean="0"/>
          </a:p>
          <a:p>
            <a:pPr>
              <a:buNone/>
            </a:pPr>
            <a:endParaRPr lang="tr-TR" sz="1200" dirty="0" smtClean="0"/>
          </a:p>
          <a:p>
            <a:pPr>
              <a:buNone/>
            </a:pPr>
            <a:endParaRPr lang="tr-TR" sz="1200" dirty="0" smtClean="0"/>
          </a:p>
          <a:p>
            <a:pPr>
              <a:buNone/>
            </a:pPr>
            <a:endParaRPr lang="tr-TR" sz="1200" dirty="0" smtClean="0"/>
          </a:p>
          <a:p>
            <a:pPr>
              <a:buNone/>
            </a:pPr>
            <a:endParaRPr lang="tr-TR" sz="1200" dirty="0" smtClean="0"/>
          </a:p>
          <a:p>
            <a:pPr>
              <a:buNone/>
            </a:pPr>
            <a:endParaRPr lang="tr-TR" sz="1200" dirty="0" smtClean="0"/>
          </a:p>
          <a:p>
            <a:pPr>
              <a:buNone/>
            </a:pPr>
            <a:endParaRPr lang="tr-TR" sz="1200" dirty="0" smtClean="0"/>
          </a:p>
          <a:p>
            <a:pPr>
              <a:buNone/>
            </a:pPr>
            <a:endParaRPr lang="tr-TR" sz="1200" dirty="0" smtClean="0"/>
          </a:p>
          <a:p>
            <a:pPr>
              <a:buNone/>
            </a:pPr>
            <a:endParaRPr lang="tr-TR" sz="1200" dirty="0" smtClean="0"/>
          </a:p>
          <a:p>
            <a:pPr>
              <a:buNone/>
            </a:pPr>
            <a:endParaRPr lang="tr-TR" sz="1200" dirty="0" smtClean="0"/>
          </a:p>
          <a:p>
            <a:pPr>
              <a:buNone/>
            </a:pPr>
            <a:endParaRPr lang="tr-TR" sz="1200" dirty="0" smtClean="0"/>
          </a:p>
          <a:p>
            <a:pPr>
              <a:buNone/>
            </a:pPr>
            <a:endParaRPr lang="tr-TR" sz="1200" dirty="0" smtClean="0"/>
          </a:p>
          <a:p>
            <a:pPr>
              <a:buNone/>
            </a:pPr>
            <a:endParaRPr lang="tr-TR" sz="1200" dirty="0" smtClean="0"/>
          </a:p>
          <a:p>
            <a:pPr>
              <a:buNone/>
            </a:pPr>
            <a:endParaRPr lang="tr-TR" sz="1200" dirty="0" smtClean="0"/>
          </a:p>
          <a:p>
            <a:pPr>
              <a:buNone/>
            </a:pPr>
            <a:endParaRPr lang="tr-TR" sz="1200" dirty="0" smtClean="0"/>
          </a:p>
          <a:p>
            <a:pPr>
              <a:buNone/>
            </a:pPr>
            <a:r>
              <a:rPr lang="tr-TR" sz="1200" dirty="0" smtClean="0"/>
              <a:t>A:gece </a:t>
            </a:r>
            <a:r>
              <a:rPr lang="tr-TR" sz="1200" dirty="0" err="1" smtClean="0"/>
              <a:t>glukoz</a:t>
            </a:r>
            <a:r>
              <a:rPr lang="tr-TR" sz="1200" dirty="0" smtClean="0"/>
              <a:t> ölçümü(dozdan sonraki 6saat)			*p=0,0268</a:t>
            </a:r>
          </a:p>
          <a:p>
            <a:pPr>
              <a:buNone/>
            </a:pPr>
            <a:r>
              <a:rPr lang="tr-TR" sz="1200" dirty="0" smtClean="0"/>
              <a:t>B:24 saat </a:t>
            </a:r>
            <a:r>
              <a:rPr lang="tr-TR" sz="1200" dirty="0" err="1" smtClean="0"/>
              <a:t>glukoz</a:t>
            </a:r>
            <a:r>
              <a:rPr lang="tr-TR" sz="1200" dirty="0" smtClean="0"/>
              <a:t> (Ardışık iki gün sabah 6 arası)		**p&lt;0,0001</a:t>
            </a:r>
          </a:p>
          <a:p>
            <a:pPr>
              <a:buNone/>
            </a:pPr>
            <a:r>
              <a:rPr lang="tr-TR" sz="1200" dirty="0" smtClean="0"/>
              <a:t>C:Açlık </a:t>
            </a:r>
            <a:r>
              <a:rPr lang="tr-TR" sz="1200" dirty="0" err="1" smtClean="0"/>
              <a:t>glukoz</a:t>
            </a:r>
            <a:r>
              <a:rPr lang="tr-TR" sz="1200" dirty="0" smtClean="0"/>
              <a:t> (Sabah 5-7 arası)			***p=0,0012</a:t>
            </a:r>
          </a:p>
          <a:p>
            <a:pPr>
              <a:buNone/>
            </a:pPr>
            <a:r>
              <a:rPr lang="tr-TR" sz="1200" dirty="0" smtClean="0"/>
              <a:t>D:Gündüz </a:t>
            </a:r>
            <a:r>
              <a:rPr lang="tr-TR" sz="1200" dirty="0" err="1" smtClean="0"/>
              <a:t>glukoz</a:t>
            </a:r>
            <a:r>
              <a:rPr lang="tr-TR" sz="1200" dirty="0" smtClean="0"/>
              <a:t>(Sabah 6-akşam 10 arası)			</a:t>
            </a:r>
            <a:r>
              <a:rPr lang="tr-TR" sz="1200" b="1" dirty="0" smtClean="0"/>
              <a:t>† p=0,003</a:t>
            </a:r>
            <a:endParaRPr lang="tr-TR" sz="12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-8981"/>
            <a:ext cx="5643602" cy="5407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357430"/>
            <a:ext cx="8229600" cy="3768733"/>
          </a:xfrm>
        </p:spPr>
        <p:txBody>
          <a:bodyPr/>
          <a:lstStyle/>
          <a:p>
            <a:r>
              <a:rPr lang="tr-TR" dirty="0" smtClean="0"/>
              <a:t>ORMD-0801 tedavisi sırasında HbA1c hafifçe düşerken </a:t>
            </a:r>
            <a:r>
              <a:rPr lang="tr-TR" sz="1800" dirty="0" smtClean="0"/>
              <a:t>(-0.01±0.5%)</a:t>
            </a:r>
            <a:r>
              <a:rPr lang="tr-TR" dirty="0" smtClean="0"/>
              <a:t>, </a:t>
            </a:r>
            <a:r>
              <a:rPr lang="tr-TR" dirty="0" err="1" smtClean="0"/>
              <a:t>plasebo</a:t>
            </a:r>
            <a:r>
              <a:rPr lang="tr-TR" dirty="0" smtClean="0"/>
              <a:t> grubunda %0.20±0.5 arttı. </a:t>
            </a:r>
            <a:r>
              <a:rPr lang="tr-TR" sz="1800" dirty="0" smtClean="0"/>
              <a:t>(p = 0,0149)</a:t>
            </a:r>
            <a:endParaRPr lang="tr-TR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500306"/>
            <a:ext cx="8229600" cy="3625857"/>
          </a:xfrm>
        </p:spPr>
        <p:txBody>
          <a:bodyPr/>
          <a:lstStyle/>
          <a:p>
            <a:r>
              <a:rPr lang="tr-TR" sz="2800" dirty="0" smtClean="0"/>
              <a:t>Başlangıç açlık  plazma </a:t>
            </a:r>
            <a:r>
              <a:rPr lang="tr-TR" sz="2800" dirty="0" err="1" smtClean="0"/>
              <a:t>glukozundan</a:t>
            </a:r>
            <a:r>
              <a:rPr lang="tr-TR" sz="2800" dirty="0" smtClean="0"/>
              <a:t> ortalama değişiklik, </a:t>
            </a:r>
            <a:r>
              <a:rPr lang="tr-TR" sz="2800" dirty="0" err="1" smtClean="0"/>
              <a:t>plaseboda</a:t>
            </a:r>
            <a:r>
              <a:rPr lang="tr-TR" sz="2800" dirty="0" smtClean="0"/>
              <a:t> kombine ORMD-0801 grubuna kıyasla daha büyüktü ancak fark istatistiksel olarak anlamlı değildi </a:t>
            </a:r>
          </a:p>
          <a:p>
            <a:pPr>
              <a:buNone/>
            </a:pPr>
            <a:r>
              <a:rPr lang="tr-TR" sz="2800" dirty="0" smtClean="0"/>
              <a:t>	</a:t>
            </a:r>
            <a:r>
              <a:rPr lang="tr-TR" sz="1800" dirty="0" smtClean="0"/>
              <a:t>(8,9±26,2 mg/</a:t>
            </a:r>
            <a:r>
              <a:rPr lang="tr-TR" sz="1800" dirty="0" err="1" smtClean="0"/>
              <a:t>dL'ye</a:t>
            </a:r>
            <a:r>
              <a:rPr lang="tr-TR" sz="1800" dirty="0" smtClean="0"/>
              <a:t> karşı 2,3±38,2 mg/</a:t>
            </a:r>
            <a:r>
              <a:rPr lang="tr-TR" sz="1800" dirty="0" err="1" smtClean="0"/>
              <a:t>dL</a:t>
            </a:r>
            <a:r>
              <a:rPr lang="tr-TR" sz="1800" dirty="0" smtClean="0"/>
              <a:t>; p=0,238)</a:t>
            </a:r>
            <a:endParaRPr lang="tr-TR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268799"/>
          </a:xfrm>
        </p:spPr>
        <p:txBody>
          <a:bodyPr/>
          <a:lstStyle/>
          <a:p>
            <a:r>
              <a:rPr lang="tr-TR" dirty="0" smtClean="0"/>
              <a:t>Tedavi sonrası sabah açlık serum </a:t>
            </a:r>
            <a:r>
              <a:rPr lang="tr-TR" dirty="0" err="1" smtClean="0"/>
              <a:t>insülini</a:t>
            </a:r>
            <a:r>
              <a:rPr lang="tr-TR" dirty="0" smtClean="0"/>
              <a:t>, sabah açlık c-</a:t>
            </a:r>
            <a:r>
              <a:rPr lang="tr-TR" dirty="0" err="1" smtClean="0"/>
              <a:t>peptidi</a:t>
            </a:r>
            <a:r>
              <a:rPr lang="tr-TR" dirty="0" smtClean="0"/>
              <a:t>, alkalin </a:t>
            </a:r>
            <a:r>
              <a:rPr lang="tr-TR" dirty="0" err="1" smtClean="0"/>
              <a:t>fosfataz</a:t>
            </a:r>
            <a:r>
              <a:rPr lang="tr-TR" dirty="0" smtClean="0"/>
              <a:t>, ALT, AST, toplam </a:t>
            </a:r>
            <a:r>
              <a:rPr lang="tr-TR" dirty="0" err="1" smtClean="0"/>
              <a:t>bilirubin</a:t>
            </a:r>
            <a:r>
              <a:rPr lang="tr-TR" dirty="0" smtClean="0"/>
              <a:t>, LDH, toplam protein veya açlık sabah </a:t>
            </a:r>
            <a:r>
              <a:rPr lang="tr-TR" dirty="0" err="1" smtClean="0"/>
              <a:t>trigliserit</a:t>
            </a:r>
            <a:r>
              <a:rPr lang="tr-TR" dirty="0" smtClean="0"/>
              <a:t> seviyelerinde gruplar arası fark bulunmadı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b="1" dirty="0" smtClean="0"/>
              <a:t>Güvenlik</a:t>
            </a:r>
          </a:p>
          <a:p>
            <a:endParaRPr lang="tr-TR" sz="2800" dirty="0" smtClean="0"/>
          </a:p>
          <a:p>
            <a:r>
              <a:rPr lang="tr-TR" sz="2800" dirty="0" smtClean="0"/>
              <a:t>Bir veya daha fazla yan etki yaşayan hastaların oranı, tedavi grupları arasında benzerdi</a:t>
            </a:r>
          </a:p>
          <a:p>
            <a:r>
              <a:rPr lang="tr-TR" sz="2800" dirty="0" err="1" smtClean="0"/>
              <a:t>Plasebo</a:t>
            </a:r>
            <a:r>
              <a:rPr lang="tr-TR" sz="2800" dirty="0" smtClean="0"/>
              <a:t> grubundaki iki denek, tedaviye bağlı olarak kaydedilen sürekli kabızlıktan muzdaripti</a:t>
            </a:r>
          </a:p>
          <a:p>
            <a:r>
              <a:rPr lang="tr-TR" sz="2800" dirty="0" smtClean="0"/>
              <a:t>ORMD-0801 16 mg grubundaki bir hasta, sol bazal gangliyonda ciddi bir </a:t>
            </a:r>
            <a:r>
              <a:rPr lang="tr-TR" sz="2800" dirty="0" err="1" smtClean="0"/>
              <a:t>svo</a:t>
            </a:r>
            <a:r>
              <a:rPr lang="tr-TR" sz="2800" dirty="0" smtClean="0"/>
              <a:t> yaşadı ancak çalışma ilacıyla ilgisi olmadığı düşünüldü</a:t>
            </a:r>
            <a:endParaRPr lang="tr-T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0034" y="1643050"/>
            <a:ext cx="8229600" cy="4525963"/>
          </a:xfrm>
        </p:spPr>
        <p:txBody>
          <a:bodyPr/>
          <a:lstStyle/>
          <a:p>
            <a:r>
              <a:rPr lang="tr-TR" dirty="0" smtClean="0"/>
              <a:t>Toplamda, dört hastada sadece tedaviyle ortaya çıkan </a:t>
            </a:r>
            <a:r>
              <a:rPr lang="tr-TR" dirty="0" err="1" smtClean="0"/>
              <a:t>hiperglisemi</a:t>
            </a:r>
            <a:r>
              <a:rPr lang="tr-TR" dirty="0" smtClean="0"/>
              <a:t> rapor edilmiştir(biri </a:t>
            </a:r>
            <a:r>
              <a:rPr lang="tr-TR" dirty="0" err="1" smtClean="0"/>
              <a:t>plasebo</a:t>
            </a:r>
            <a:r>
              <a:rPr lang="tr-TR" dirty="0" smtClean="0"/>
              <a:t> grubunda ve üçü ORMD-0801 16 mg grubunda)</a:t>
            </a:r>
          </a:p>
          <a:p>
            <a:r>
              <a:rPr lang="tr-TR" dirty="0" smtClean="0"/>
              <a:t>Her gruptan bir hasta, hipoglisemi yaşadı, hiçbiri gece değildi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Tartışma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Tip 2 diyabetli ve tek başına </a:t>
            </a:r>
            <a:r>
              <a:rPr lang="tr-TR" dirty="0" err="1" smtClean="0"/>
              <a:t>metformin</a:t>
            </a:r>
            <a:r>
              <a:rPr lang="tr-TR" dirty="0" smtClean="0"/>
              <a:t> ile yetersiz </a:t>
            </a:r>
            <a:r>
              <a:rPr lang="tr-TR" dirty="0" err="1" smtClean="0"/>
              <a:t>glisemik</a:t>
            </a:r>
            <a:r>
              <a:rPr lang="tr-TR" dirty="0" smtClean="0"/>
              <a:t> kontrolü olan hastalarda, 28 gün boyunca ORMD-0801 formunda tek bir akşam kapsüllü insan </a:t>
            </a:r>
            <a:r>
              <a:rPr lang="tr-TR" dirty="0" err="1" smtClean="0"/>
              <a:t>insülini</a:t>
            </a:r>
            <a:r>
              <a:rPr lang="tr-TR" dirty="0" smtClean="0"/>
              <a:t> dozunun oral yoldan uygulanması güvenliydi ve orta düzeyde fakat istatistiksel olarak anlamlı bir </a:t>
            </a:r>
            <a:r>
              <a:rPr lang="tr-TR" dirty="0" err="1" smtClean="0"/>
              <a:t>antihiperglisemik</a:t>
            </a:r>
            <a:r>
              <a:rPr lang="tr-TR" dirty="0" smtClean="0"/>
              <a:t> etki ile sonuçlandı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 smtClean="0"/>
              <a:t>Plasebo</a:t>
            </a:r>
            <a:r>
              <a:rPr lang="tr-TR" dirty="0" smtClean="0"/>
              <a:t> kolunda glikoz seviyeleri çalışma sırasında genel olarak artarken, tedavi kollarında artış önemli ölçüde daha küçüktü</a:t>
            </a:r>
          </a:p>
          <a:p>
            <a:r>
              <a:rPr lang="tr-TR" dirty="0" err="1" smtClean="0"/>
              <a:t>Plasebo</a:t>
            </a:r>
            <a:r>
              <a:rPr lang="tr-TR" dirty="0" smtClean="0"/>
              <a:t> kolunda plazma </a:t>
            </a:r>
            <a:r>
              <a:rPr lang="tr-TR" dirty="0" err="1" smtClean="0"/>
              <a:t>glukoz</a:t>
            </a:r>
            <a:r>
              <a:rPr lang="tr-TR" dirty="0" smtClean="0"/>
              <a:t> seviyelerinde gözlenen artış, bu çalışmada uygulanan kısa arınma fazının etkisi olabilir</a:t>
            </a:r>
          </a:p>
          <a:p>
            <a:r>
              <a:rPr lang="tr-TR" dirty="0" smtClean="0"/>
              <a:t>Bununla birlikte, sonuçlar, </a:t>
            </a:r>
            <a:r>
              <a:rPr lang="tr-TR" dirty="0" err="1" smtClean="0"/>
              <a:t>randomizasyondan</a:t>
            </a:r>
            <a:r>
              <a:rPr lang="tr-TR" dirty="0" smtClean="0"/>
              <a:t> önce arınması gereken hastalar ile yapmayanlara kıyasla açıkça farklı değildi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smtClean="0"/>
              <a:t>ORMD-0801'in anti-</a:t>
            </a:r>
            <a:r>
              <a:rPr lang="tr-TR" dirty="0" err="1" smtClean="0"/>
              <a:t>hiperglisemik</a:t>
            </a:r>
            <a:r>
              <a:rPr lang="tr-TR" dirty="0" smtClean="0"/>
              <a:t> etkisinin gün boyunca nasıl korunduğu henüz belirlenmemiştir</a:t>
            </a:r>
          </a:p>
          <a:p>
            <a:r>
              <a:rPr lang="tr-TR" dirty="0" smtClean="0"/>
              <a:t>Doğrudan </a:t>
            </a:r>
            <a:r>
              <a:rPr lang="tr-TR" dirty="0" err="1" smtClean="0"/>
              <a:t>portal</a:t>
            </a:r>
            <a:r>
              <a:rPr lang="tr-TR" dirty="0" smtClean="0"/>
              <a:t> </a:t>
            </a:r>
            <a:r>
              <a:rPr lang="tr-TR" dirty="0" err="1" smtClean="0"/>
              <a:t>vene</a:t>
            </a:r>
            <a:r>
              <a:rPr lang="tr-TR" dirty="0" smtClean="0"/>
              <a:t> enjekte edilen </a:t>
            </a:r>
            <a:r>
              <a:rPr lang="tr-TR" dirty="0" err="1" smtClean="0"/>
              <a:t>rekombinant</a:t>
            </a:r>
            <a:r>
              <a:rPr lang="tr-TR" dirty="0" smtClean="0"/>
              <a:t> insan </a:t>
            </a:r>
            <a:r>
              <a:rPr lang="tr-TR" dirty="0" err="1" smtClean="0"/>
              <a:t>insülini</a:t>
            </a:r>
            <a:r>
              <a:rPr lang="tr-TR" dirty="0" smtClean="0"/>
              <a:t> için bildirilen gözlemler, ORMD-0801'in ince bağırsaktan </a:t>
            </a:r>
            <a:r>
              <a:rPr lang="tr-TR" dirty="0" err="1" smtClean="0"/>
              <a:t>portal</a:t>
            </a:r>
            <a:r>
              <a:rPr lang="tr-TR" dirty="0" smtClean="0"/>
              <a:t> </a:t>
            </a:r>
            <a:r>
              <a:rPr lang="tr-TR" dirty="0" err="1" smtClean="0"/>
              <a:t>venöz</a:t>
            </a:r>
            <a:r>
              <a:rPr lang="tr-TR" dirty="0" smtClean="0"/>
              <a:t> sisteme emildiği ve karaciğer tarafından hızla temizlendiği ve hiçbir </a:t>
            </a:r>
            <a:r>
              <a:rPr lang="tr-TR" dirty="0" err="1" smtClean="0"/>
              <a:t>insülin</a:t>
            </a:r>
            <a:r>
              <a:rPr lang="tr-TR" dirty="0" smtClean="0"/>
              <a:t> rezervuarı veya deposu bırakmadığı tahmin edilmiştir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Uzun süreli </a:t>
            </a:r>
            <a:r>
              <a:rPr lang="tr-TR" dirty="0" err="1" smtClean="0"/>
              <a:t>glisemik</a:t>
            </a:r>
            <a:r>
              <a:rPr lang="tr-TR" dirty="0" smtClean="0"/>
              <a:t> etki, ORMD-0801'in </a:t>
            </a:r>
            <a:r>
              <a:rPr lang="tr-TR" dirty="0" err="1" smtClean="0"/>
              <a:t>hepatik</a:t>
            </a:r>
            <a:r>
              <a:rPr lang="tr-TR" dirty="0" smtClean="0"/>
              <a:t> </a:t>
            </a:r>
            <a:r>
              <a:rPr lang="tr-TR" dirty="0" err="1" smtClean="0"/>
              <a:t>glukoz</a:t>
            </a:r>
            <a:r>
              <a:rPr lang="tr-TR" dirty="0" smtClean="0"/>
              <a:t> üretimi üzerindeki lokal etkisinin sonucu olabilir</a:t>
            </a:r>
          </a:p>
          <a:p>
            <a:r>
              <a:rPr lang="tr-TR" dirty="0" smtClean="0"/>
              <a:t>Porto-</a:t>
            </a:r>
            <a:r>
              <a:rPr lang="tr-TR" dirty="0" err="1" smtClean="0"/>
              <a:t>hepatik</a:t>
            </a:r>
            <a:r>
              <a:rPr lang="tr-TR" dirty="0" smtClean="0"/>
              <a:t> </a:t>
            </a:r>
            <a:r>
              <a:rPr lang="tr-TR" dirty="0" err="1" smtClean="0"/>
              <a:t>insülin</a:t>
            </a:r>
            <a:r>
              <a:rPr lang="tr-TR" dirty="0" smtClean="0"/>
              <a:t> konsantrasyonlarındaki artışların, net bir </a:t>
            </a:r>
            <a:r>
              <a:rPr lang="tr-TR" dirty="0" err="1" smtClean="0"/>
              <a:t>periferik</a:t>
            </a:r>
            <a:r>
              <a:rPr lang="tr-TR" dirty="0" smtClean="0"/>
              <a:t> etki olmaksızın </a:t>
            </a:r>
            <a:r>
              <a:rPr lang="tr-TR" dirty="0" err="1" smtClean="0"/>
              <a:t>glukoneogenezi</a:t>
            </a:r>
            <a:r>
              <a:rPr lang="tr-TR" dirty="0" smtClean="0"/>
              <a:t> ve </a:t>
            </a:r>
            <a:r>
              <a:rPr lang="tr-TR" dirty="0" err="1" smtClean="0"/>
              <a:t>glikojenolizi</a:t>
            </a:r>
            <a:r>
              <a:rPr lang="tr-TR" dirty="0" smtClean="0"/>
              <a:t> doğrudan azalttığı gösterilmiştir</a:t>
            </a:r>
          </a:p>
          <a:p>
            <a:r>
              <a:rPr lang="tr-TR" dirty="0" smtClean="0"/>
              <a:t>Bu nedenle, karaciğerin </a:t>
            </a:r>
            <a:r>
              <a:rPr lang="tr-TR" dirty="0" err="1" smtClean="0"/>
              <a:t>portal</a:t>
            </a:r>
            <a:r>
              <a:rPr lang="tr-TR" dirty="0" smtClean="0"/>
              <a:t> dolaşım yoluyla verilen </a:t>
            </a:r>
            <a:r>
              <a:rPr lang="tr-TR" dirty="0" err="1" smtClean="0"/>
              <a:t>insüline</a:t>
            </a:r>
            <a:r>
              <a:rPr lang="tr-TR" dirty="0" smtClean="0"/>
              <a:t> kısa süreli maruz kalması, </a:t>
            </a:r>
            <a:r>
              <a:rPr lang="tr-TR" dirty="0" err="1" smtClean="0"/>
              <a:t>hepatik</a:t>
            </a:r>
            <a:r>
              <a:rPr lang="tr-TR" dirty="0" smtClean="0"/>
              <a:t> </a:t>
            </a:r>
            <a:r>
              <a:rPr lang="tr-TR" dirty="0" err="1" smtClean="0"/>
              <a:t>glukoneogenezin</a:t>
            </a:r>
            <a:r>
              <a:rPr lang="tr-TR" dirty="0" smtClean="0"/>
              <a:t> ve </a:t>
            </a:r>
            <a:r>
              <a:rPr lang="tr-TR" dirty="0" err="1" smtClean="0"/>
              <a:t>glikojenolizin</a:t>
            </a:r>
            <a:r>
              <a:rPr lang="tr-TR" dirty="0" smtClean="0"/>
              <a:t> uzun süreli baskılanmasını tetikleyebilir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 Özellikleri ne olursa olsun, deri altından uygulanan </a:t>
            </a:r>
            <a:r>
              <a:rPr lang="tr-TR" dirty="0" err="1" smtClean="0"/>
              <a:t>insülinin</a:t>
            </a:r>
            <a:r>
              <a:rPr lang="tr-TR" dirty="0" smtClean="0"/>
              <a:t>;</a:t>
            </a:r>
          </a:p>
          <a:p>
            <a:pPr lvl="1"/>
            <a:r>
              <a:rPr lang="tr-TR" dirty="0" smtClean="0"/>
              <a:t>günlük enjeksiyon</a:t>
            </a:r>
          </a:p>
          <a:p>
            <a:pPr lvl="1"/>
            <a:r>
              <a:rPr lang="tr-TR" dirty="0" smtClean="0"/>
              <a:t>sık kan şekeri izleme </a:t>
            </a:r>
          </a:p>
          <a:p>
            <a:pPr lvl="1"/>
            <a:r>
              <a:rPr lang="tr-TR" dirty="0" smtClean="0"/>
              <a:t>artmış hipoglisemi riski </a:t>
            </a:r>
          </a:p>
          <a:p>
            <a:pPr lvl="1"/>
            <a:r>
              <a:rPr lang="tr-TR" dirty="0" smtClean="0"/>
              <a:t> kilo alımı 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ORMD-0801  16 mg ile 24 mg arasında net bir doz yanıtı gözlenmedi </a:t>
            </a:r>
          </a:p>
          <a:p>
            <a:r>
              <a:rPr lang="tr-TR" dirty="0" smtClean="0"/>
              <a:t>Bu çalışmada minimal etkili ORMD-0801 dozu yatmadan önce 16 mg idi</a:t>
            </a:r>
          </a:p>
          <a:p>
            <a:r>
              <a:rPr lang="tr-TR" dirty="0" err="1" smtClean="0"/>
              <a:t>Sc</a:t>
            </a:r>
            <a:r>
              <a:rPr lang="tr-TR" dirty="0" smtClean="0"/>
              <a:t> </a:t>
            </a:r>
            <a:r>
              <a:rPr lang="tr-TR" dirty="0" err="1" smtClean="0"/>
              <a:t>insülinin</a:t>
            </a:r>
            <a:r>
              <a:rPr lang="tr-TR" dirty="0" smtClean="0"/>
              <a:t> aksine, uygulanan ORMD-0801 dozundaki %50'lik bir artış, anti-</a:t>
            </a:r>
            <a:r>
              <a:rPr lang="tr-TR" dirty="0" err="1" smtClean="0"/>
              <a:t>hiperglisemik</a:t>
            </a:r>
            <a:r>
              <a:rPr lang="tr-TR" dirty="0" smtClean="0"/>
              <a:t> etkinliği artırmadı veya hipoglisemi ve </a:t>
            </a:r>
            <a:r>
              <a:rPr lang="tr-TR" dirty="0" err="1" smtClean="0"/>
              <a:t>insülinle</a:t>
            </a:r>
            <a:r>
              <a:rPr lang="tr-TR" dirty="0" smtClean="0"/>
              <a:t> ilişkili diğer </a:t>
            </a:r>
            <a:r>
              <a:rPr lang="tr-TR" dirty="0" err="1" smtClean="0"/>
              <a:t>advers</a:t>
            </a:r>
            <a:r>
              <a:rPr lang="tr-TR" dirty="0" smtClean="0"/>
              <a:t> olayların </a:t>
            </a:r>
            <a:r>
              <a:rPr lang="tr-TR" dirty="0" err="1" smtClean="0"/>
              <a:t>insidansını</a:t>
            </a:r>
            <a:r>
              <a:rPr lang="tr-TR" dirty="0" smtClean="0"/>
              <a:t> yükseltmedi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Test edilen dozlarda ORMD-0801, </a:t>
            </a:r>
            <a:r>
              <a:rPr lang="tr-TR" dirty="0" err="1" smtClean="0"/>
              <a:t>plasebo</a:t>
            </a:r>
            <a:r>
              <a:rPr lang="tr-TR" dirty="0" smtClean="0"/>
              <a:t> kadar iyi </a:t>
            </a:r>
            <a:r>
              <a:rPr lang="tr-TR" dirty="0" err="1" smtClean="0"/>
              <a:t>tolere</a:t>
            </a:r>
            <a:r>
              <a:rPr lang="tr-TR" dirty="0" smtClean="0"/>
              <a:t> edildi ve herhangi bir ciddi yan etki veya hipoglisemi ile ilişkili değildi</a:t>
            </a:r>
          </a:p>
          <a:p>
            <a:r>
              <a:rPr lang="tr-TR" dirty="0" smtClean="0"/>
              <a:t>Aktif tedavi kollarında herhangi bir karaciğer fonksiyonunda başlangıca göre değişiklik olmadı ve </a:t>
            </a:r>
            <a:r>
              <a:rPr lang="tr-TR" dirty="0" err="1" smtClean="0"/>
              <a:t>trigliserit</a:t>
            </a:r>
            <a:r>
              <a:rPr lang="tr-TR" dirty="0" smtClean="0"/>
              <a:t> düzeylerinde sadece hafif bir azalma kaydedildi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Halberg</a:t>
            </a:r>
            <a:r>
              <a:rPr lang="tr-TR" dirty="0" smtClean="0"/>
              <a:t> ve arkadaşları, tip 2 diyabetli 50 hastanın bazal oral </a:t>
            </a:r>
            <a:r>
              <a:rPr lang="tr-TR" dirty="0" err="1" smtClean="0"/>
              <a:t>insülin</a:t>
            </a:r>
            <a:r>
              <a:rPr lang="tr-TR" dirty="0" smtClean="0"/>
              <a:t> preparatı 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tr-TR" dirty="0" smtClean="0"/>
              <a:t>338 veya </a:t>
            </a:r>
            <a:r>
              <a:rPr lang="tr-TR" dirty="0" err="1" smtClean="0"/>
              <a:t>insülin</a:t>
            </a:r>
            <a:r>
              <a:rPr lang="tr-TR" dirty="0" smtClean="0"/>
              <a:t> </a:t>
            </a:r>
            <a:r>
              <a:rPr lang="tr-TR" dirty="0" err="1" smtClean="0"/>
              <a:t>glarjin</a:t>
            </a:r>
            <a:r>
              <a:rPr lang="tr-TR" dirty="0" smtClean="0"/>
              <a:t> ile tedavi edildiği 8 haftalık </a:t>
            </a:r>
            <a:r>
              <a:rPr lang="tr-TR" dirty="0" err="1" smtClean="0"/>
              <a:t>randomize</a:t>
            </a:r>
            <a:r>
              <a:rPr lang="tr-TR" dirty="0" smtClean="0"/>
              <a:t> kontrollü bir çalışmanın sonuçlarını bildirdiler</a:t>
            </a:r>
          </a:p>
          <a:p>
            <a:r>
              <a:rPr lang="tr-TR" dirty="0" err="1" smtClean="0"/>
              <a:t>Glisemik</a:t>
            </a:r>
            <a:r>
              <a:rPr lang="tr-TR" dirty="0" smtClean="0"/>
              <a:t> etkinlik ve hipoglisemi oranı iki grup arasında benzerdi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smtClean="0"/>
              <a:t>Bu nedenle, 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tr-TR" dirty="0" smtClean="0"/>
              <a:t>338 enjekte edilen </a:t>
            </a:r>
            <a:r>
              <a:rPr lang="tr-TR" dirty="0" err="1" smtClean="0"/>
              <a:t>insülin</a:t>
            </a:r>
            <a:r>
              <a:rPr lang="tr-TR" dirty="0" smtClean="0"/>
              <a:t> kadar etkili görünse de, hipoglisemi riski açısından farklılık göstermedi</a:t>
            </a:r>
          </a:p>
          <a:p>
            <a:r>
              <a:rPr lang="tr-TR" dirty="0" smtClean="0"/>
              <a:t>Buna karşılık, ORMD-0801, hipoglisemide bir artış ile ilişkili değildi</a:t>
            </a:r>
          </a:p>
          <a:p>
            <a:r>
              <a:rPr lang="tr-TR" dirty="0" smtClean="0"/>
              <a:t>Bunun nedeni muhtemelen iki çalışmada gözlemlenen HbA1c düşürücü etkideki farklılıktı, ancak bundan ORMD-0801'in etki mekanizmasındaki bir farklılık da sorumlu olabilir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214554"/>
            <a:ext cx="8229600" cy="3911609"/>
          </a:xfrm>
        </p:spPr>
        <p:txBody>
          <a:bodyPr/>
          <a:lstStyle/>
          <a:p>
            <a:r>
              <a:rPr lang="tr-TR" dirty="0" smtClean="0"/>
              <a:t>Son yıllarda oral </a:t>
            </a:r>
            <a:r>
              <a:rPr lang="tr-TR" dirty="0" err="1" smtClean="0"/>
              <a:t>insülin</a:t>
            </a:r>
            <a:r>
              <a:rPr lang="tr-TR" dirty="0" smtClean="0"/>
              <a:t> oluşturmak için çok sayıda yaklaşım rapor edilmiştir, ancak bildiğimiz kadarıyla, hepsi erken klinik öncesi veya klinik gelişim aşamalarındadır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Bu çalışmanın güçlü yönleri,</a:t>
            </a:r>
          </a:p>
          <a:p>
            <a:pPr lvl="1"/>
            <a:r>
              <a:rPr lang="tr-TR" dirty="0" smtClean="0"/>
              <a:t> </a:t>
            </a:r>
            <a:r>
              <a:rPr lang="tr-TR" dirty="0" err="1" smtClean="0"/>
              <a:t>randomize</a:t>
            </a:r>
            <a:endParaRPr lang="tr-TR" dirty="0" smtClean="0"/>
          </a:p>
          <a:p>
            <a:pPr lvl="1"/>
            <a:r>
              <a:rPr lang="tr-TR" dirty="0" smtClean="0"/>
              <a:t>çift kör tasarımı </a:t>
            </a:r>
          </a:p>
          <a:p>
            <a:pPr lvl="1"/>
            <a:r>
              <a:rPr lang="tr-TR" dirty="0" smtClean="0"/>
              <a:t>nispeten büyük örneklem boyutunu içermesi</a:t>
            </a:r>
          </a:p>
          <a:p>
            <a:r>
              <a:rPr lang="tr-TR" dirty="0" smtClean="0"/>
              <a:t>Sınırlamaları arasında,</a:t>
            </a:r>
          </a:p>
          <a:p>
            <a:pPr lvl="1"/>
            <a:r>
              <a:rPr lang="tr-TR" dirty="0" smtClean="0"/>
              <a:t> kısa arınma süresi </a:t>
            </a:r>
          </a:p>
          <a:p>
            <a:pPr lvl="1"/>
            <a:r>
              <a:rPr lang="tr-TR" dirty="0" smtClean="0"/>
              <a:t>nispeten kısa maruz kalma süresi </a:t>
            </a:r>
          </a:p>
          <a:p>
            <a:pPr lvl="1"/>
            <a:r>
              <a:rPr lang="tr-TR" dirty="0" smtClean="0"/>
              <a:t>ORMD-0801 doz </a:t>
            </a:r>
            <a:r>
              <a:rPr lang="tr-TR" dirty="0" err="1" smtClean="0"/>
              <a:t>titrasyonunun</a:t>
            </a:r>
            <a:r>
              <a:rPr lang="tr-TR" dirty="0" smtClean="0"/>
              <a:t> olmaması</a:t>
            </a:r>
          </a:p>
          <a:p>
            <a:pPr lvl="1">
              <a:buNone/>
            </a:pPr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0034" y="2643182"/>
            <a:ext cx="8229600" cy="3454393"/>
          </a:xfrm>
        </p:spPr>
        <p:txBody>
          <a:bodyPr/>
          <a:lstStyle/>
          <a:p>
            <a:r>
              <a:rPr lang="tr-TR" dirty="0" smtClean="0"/>
              <a:t>Gelecekteki çalışmalar, daha uzun maruz kalma süreleri ve çoklu günlük doz rejimleri ile bu sınırlamaları ele alacaktır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Sonuç olarak, yatmadan önce uygulanan ORMD-0801, </a:t>
            </a:r>
            <a:r>
              <a:rPr lang="tr-TR" dirty="0" err="1" smtClean="0"/>
              <a:t>plaseboya</a:t>
            </a:r>
            <a:r>
              <a:rPr lang="tr-TR" dirty="0" smtClean="0"/>
              <a:t> kıyasla hipoglisemi ve yan etki </a:t>
            </a:r>
            <a:r>
              <a:rPr lang="tr-TR" dirty="0" err="1" smtClean="0"/>
              <a:t>insidansını</a:t>
            </a:r>
            <a:r>
              <a:rPr lang="tr-TR" dirty="0" smtClean="0"/>
              <a:t> </a:t>
            </a:r>
            <a:r>
              <a:rPr lang="tr-TR" smtClean="0"/>
              <a:t>artırmadan ve karaciğer </a:t>
            </a:r>
            <a:r>
              <a:rPr lang="tr-TR" dirty="0" smtClean="0"/>
              <a:t>fonksiyonunda değişikliklere neden olmadan orta düzeyde ancak istatistiksel olarak anlamlı bir anti-</a:t>
            </a:r>
            <a:r>
              <a:rPr lang="tr-TR" dirty="0" err="1" smtClean="0"/>
              <a:t>hiperglisemik</a:t>
            </a:r>
            <a:r>
              <a:rPr lang="tr-TR" dirty="0" smtClean="0"/>
              <a:t> etki ile sonuçlandı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Çıkar çatışmaları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 smtClean="0"/>
              <a:t>RE, </a:t>
            </a:r>
            <a:r>
              <a:rPr lang="tr-TR" dirty="0" err="1" smtClean="0"/>
              <a:t>Sourasky</a:t>
            </a:r>
            <a:r>
              <a:rPr lang="tr-TR" dirty="0" smtClean="0"/>
              <a:t> Tıp Merkezi'nde </a:t>
            </a:r>
            <a:r>
              <a:rPr lang="tr-TR" dirty="0" err="1" smtClean="0"/>
              <a:t>Novo</a:t>
            </a:r>
            <a:r>
              <a:rPr lang="tr-TR" dirty="0" smtClean="0"/>
              <a:t> </a:t>
            </a:r>
            <a:r>
              <a:rPr lang="tr-TR" dirty="0" err="1" smtClean="0"/>
              <a:t>Nordisk</a:t>
            </a:r>
            <a:r>
              <a:rPr lang="tr-TR" dirty="0" smtClean="0"/>
              <a:t>, </a:t>
            </a:r>
            <a:r>
              <a:rPr lang="tr-TR" dirty="0" err="1" smtClean="0"/>
              <a:t>Inc</a:t>
            </a:r>
            <a:r>
              <a:rPr lang="tr-TR" dirty="0" smtClean="0"/>
              <a:t>., </a:t>
            </a:r>
            <a:r>
              <a:rPr lang="tr-TR" dirty="0" err="1" smtClean="0"/>
              <a:t>Sanofi</a:t>
            </a:r>
            <a:r>
              <a:rPr lang="tr-TR" dirty="0" smtClean="0"/>
              <a:t> </a:t>
            </a:r>
            <a:r>
              <a:rPr lang="tr-TR" dirty="0" err="1" smtClean="0"/>
              <a:t>Inc</a:t>
            </a:r>
            <a:r>
              <a:rPr lang="tr-TR" dirty="0" smtClean="0"/>
              <a:t>. adına yürütülen klinik araştırmalarda baş araştırmacı/ortak araştırmacıdır. </a:t>
            </a:r>
            <a:r>
              <a:rPr lang="tr-TR" dirty="0" err="1" smtClean="0"/>
              <a:t>Oramed</a:t>
            </a:r>
            <a:r>
              <a:rPr lang="tr-TR" dirty="0" smtClean="0"/>
              <a:t> </a:t>
            </a:r>
            <a:r>
              <a:rPr lang="tr-TR" dirty="0" err="1" smtClean="0"/>
              <a:t>Pharmaceuticals</a:t>
            </a:r>
            <a:r>
              <a:rPr lang="tr-TR" dirty="0" smtClean="0"/>
              <a:t>, </a:t>
            </a:r>
            <a:r>
              <a:rPr lang="tr-TR" dirty="0" err="1" smtClean="0"/>
              <a:t>Merck</a:t>
            </a:r>
            <a:r>
              <a:rPr lang="tr-TR" dirty="0" smtClean="0"/>
              <a:t> &amp; </a:t>
            </a:r>
            <a:r>
              <a:rPr lang="tr-TR" dirty="0" err="1" smtClean="0"/>
              <a:t>Co</a:t>
            </a:r>
            <a:r>
              <a:rPr lang="tr-TR" dirty="0" smtClean="0"/>
              <a:t>., </a:t>
            </a:r>
            <a:r>
              <a:rPr lang="tr-TR" dirty="0" err="1" smtClean="0"/>
              <a:t>Inc</a:t>
            </a:r>
            <a:r>
              <a:rPr lang="tr-TR" dirty="0" smtClean="0"/>
              <a:t>., </a:t>
            </a:r>
            <a:r>
              <a:rPr lang="tr-TR" dirty="0" err="1" smtClean="0"/>
              <a:t>Sanofi</a:t>
            </a:r>
            <a:r>
              <a:rPr lang="tr-TR" dirty="0" smtClean="0"/>
              <a:t>, </a:t>
            </a:r>
            <a:r>
              <a:rPr lang="tr-TR" dirty="0" err="1" smtClean="0"/>
              <a:t>AstraZeneca</a:t>
            </a:r>
            <a:r>
              <a:rPr lang="tr-TR" dirty="0" smtClean="0"/>
              <a:t>, </a:t>
            </a:r>
            <a:r>
              <a:rPr lang="tr-TR" dirty="0" err="1" smtClean="0"/>
              <a:t>Novo</a:t>
            </a:r>
            <a:r>
              <a:rPr lang="tr-TR" dirty="0" smtClean="0"/>
              <a:t> </a:t>
            </a:r>
            <a:r>
              <a:rPr lang="tr-TR" dirty="0" err="1" smtClean="0"/>
              <a:t>Nordisk</a:t>
            </a:r>
            <a:r>
              <a:rPr lang="tr-TR" dirty="0" smtClean="0"/>
              <a:t> </a:t>
            </a:r>
            <a:r>
              <a:rPr lang="tr-TR" dirty="0" err="1" smtClean="0"/>
              <a:t>Inc</a:t>
            </a:r>
            <a:r>
              <a:rPr lang="tr-TR" dirty="0" smtClean="0"/>
              <a:t>., </a:t>
            </a:r>
            <a:r>
              <a:rPr lang="tr-TR" dirty="0" err="1" smtClean="0"/>
              <a:t>Boehringer</a:t>
            </a:r>
            <a:r>
              <a:rPr lang="tr-TR" dirty="0" smtClean="0"/>
              <a:t> </a:t>
            </a:r>
            <a:r>
              <a:rPr lang="tr-TR" dirty="0" err="1" smtClean="0"/>
              <a:t>Ingelheim</a:t>
            </a:r>
            <a:r>
              <a:rPr lang="tr-TR" dirty="0" smtClean="0"/>
              <a:t> </a:t>
            </a:r>
            <a:r>
              <a:rPr lang="tr-TR" dirty="0" err="1" smtClean="0"/>
              <a:t>Pharmaceuticals</a:t>
            </a:r>
            <a:r>
              <a:rPr lang="tr-TR" dirty="0" smtClean="0"/>
              <a:t> şirketlerinde danışmanlık hizmeti vermekte ve danışman yönetim kurulu üyesidir ve </a:t>
            </a:r>
            <a:r>
              <a:rPr lang="tr-TR" dirty="0" err="1" smtClean="0"/>
              <a:t>Oramed</a:t>
            </a:r>
            <a:r>
              <a:rPr lang="tr-TR" dirty="0" smtClean="0"/>
              <a:t> </a:t>
            </a:r>
            <a:r>
              <a:rPr lang="tr-TR" dirty="0" err="1" smtClean="0"/>
              <a:t>Pharmaceuticals'ın</a:t>
            </a:r>
            <a:r>
              <a:rPr lang="tr-TR" dirty="0" smtClean="0"/>
              <a:t> hissedarıdır.  </a:t>
            </a:r>
          </a:p>
          <a:p>
            <a:r>
              <a:rPr lang="tr-TR" dirty="0" smtClean="0"/>
              <a:t>MK, </a:t>
            </a:r>
            <a:r>
              <a:rPr lang="tr-TR" dirty="0" err="1" smtClean="0"/>
              <a:t>Oramed</a:t>
            </a:r>
            <a:r>
              <a:rPr lang="tr-TR" dirty="0" smtClean="0"/>
              <a:t> </a:t>
            </a:r>
            <a:r>
              <a:rPr lang="tr-TR" dirty="0" err="1" smtClean="0"/>
              <a:t>Pharmaceuticals</a:t>
            </a:r>
            <a:r>
              <a:rPr lang="tr-TR" dirty="0" smtClean="0"/>
              <a:t> </a:t>
            </a:r>
            <a:r>
              <a:rPr lang="tr-TR" dirty="0" err="1" smtClean="0"/>
              <a:t>Jerusalem</a:t>
            </a:r>
            <a:r>
              <a:rPr lang="tr-TR" dirty="0" smtClean="0"/>
              <a:t>, İsrail'de bir çalışan ve hissedardır. </a:t>
            </a:r>
          </a:p>
          <a:p>
            <a:r>
              <a:rPr lang="tr-TR" dirty="0" err="1" smtClean="0"/>
              <a:t>JN'de</a:t>
            </a:r>
            <a:r>
              <a:rPr lang="tr-TR" dirty="0" smtClean="0"/>
              <a:t> </a:t>
            </a:r>
            <a:r>
              <a:rPr lang="tr-TR" dirty="0" err="1" smtClean="0"/>
              <a:t>Orange</a:t>
            </a:r>
            <a:r>
              <a:rPr lang="tr-TR" dirty="0" smtClean="0"/>
              <a:t> </a:t>
            </a:r>
            <a:r>
              <a:rPr lang="tr-TR" dirty="0" err="1" smtClean="0"/>
              <a:t>County</a:t>
            </a:r>
            <a:r>
              <a:rPr lang="tr-TR" dirty="0" smtClean="0"/>
              <a:t> Araştırma Merkezi, </a:t>
            </a:r>
            <a:r>
              <a:rPr lang="tr-TR" dirty="0" err="1" smtClean="0"/>
              <a:t>Tustin</a:t>
            </a:r>
            <a:r>
              <a:rPr lang="tr-TR" dirty="0" smtClean="0"/>
              <a:t>, California, ABD çalışanı. JN, </a:t>
            </a:r>
            <a:r>
              <a:rPr lang="tr-TR" dirty="0" err="1" smtClean="0"/>
              <a:t>Oramed'in</a:t>
            </a:r>
            <a:r>
              <a:rPr lang="tr-TR" dirty="0" smtClean="0"/>
              <a:t> sponsorluğundaki bu projede Baş Araştırmacıydı</a:t>
            </a:r>
          </a:p>
          <a:p>
            <a:r>
              <a:rPr lang="tr-TR" dirty="0" smtClean="0"/>
              <a:t>KH </a:t>
            </a:r>
            <a:r>
              <a:rPr lang="tr-TR" dirty="0" err="1" smtClean="0"/>
              <a:t>Integrium</a:t>
            </a:r>
            <a:r>
              <a:rPr lang="tr-TR" dirty="0" smtClean="0"/>
              <a:t>, LLC, </a:t>
            </a:r>
            <a:r>
              <a:rPr lang="tr-TR" dirty="0" err="1" smtClean="0"/>
              <a:t>Tustin</a:t>
            </a:r>
            <a:r>
              <a:rPr lang="tr-TR" dirty="0" smtClean="0"/>
              <a:t>, Kaliforniya, ABD şirketinde bir çalışandır.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85720" y="1000108"/>
            <a:ext cx="6829444" cy="3971940"/>
          </a:xfrm>
        </p:spPr>
        <p:txBody>
          <a:bodyPr/>
          <a:lstStyle/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				</a:t>
            </a:r>
            <a:r>
              <a:rPr lang="tr-TR" sz="4800" dirty="0" smtClean="0"/>
              <a:t>TEŞEKKÜRLER</a:t>
            </a:r>
            <a:endParaRPr lang="tr-TR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ORMD-0801, </a:t>
            </a:r>
            <a:r>
              <a:rPr lang="tr-TR" dirty="0" err="1" smtClean="0"/>
              <a:t>rekombinant</a:t>
            </a:r>
            <a:r>
              <a:rPr lang="tr-TR" dirty="0" smtClean="0"/>
              <a:t> insan </a:t>
            </a:r>
            <a:r>
              <a:rPr lang="tr-TR" dirty="0" err="1" smtClean="0"/>
              <a:t>insülininin</a:t>
            </a:r>
            <a:r>
              <a:rPr lang="tr-TR" dirty="0" smtClean="0"/>
              <a:t> oral bir </a:t>
            </a:r>
            <a:r>
              <a:rPr lang="tr-TR" dirty="0" err="1" smtClean="0"/>
              <a:t>formülasyonu</a:t>
            </a:r>
            <a:endParaRPr lang="tr-TR" dirty="0" smtClean="0"/>
          </a:p>
          <a:p>
            <a:r>
              <a:rPr lang="tr-TR" dirty="0" smtClean="0"/>
              <a:t>İnce bağırsakta </a:t>
            </a:r>
            <a:r>
              <a:rPr lang="tr-TR" dirty="0" err="1" smtClean="0"/>
              <a:t>proteolizi</a:t>
            </a:r>
            <a:r>
              <a:rPr lang="tr-TR" dirty="0" smtClean="0"/>
              <a:t> </a:t>
            </a:r>
            <a:r>
              <a:rPr lang="tr-TR" dirty="0" err="1" smtClean="0"/>
              <a:t>inhibe</a:t>
            </a:r>
            <a:r>
              <a:rPr lang="tr-TR" dirty="0" smtClean="0"/>
              <a:t> ederek alımı kolaylaştıran ve </a:t>
            </a:r>
            <a:r>
              <a:rPr lang="tr-TR" dirty="0" err="1" smtClean="0"/>
              <a:t>peptitlerin</a:t>
            </a:r>
            <a:r>
              <a:rPr lang="tr-TR" dirty="0" smtClean="0"/>
              <a:t> bağırsak </a:t>
            </a:r>
            <a:r>
              <a:rPr lang="tr-TR" dirty="0" err="1" smtClean="0"/>
              <a:t>epiteli</a:t>
            </a:r>
            <a:r>
              <a:rPr lang="tr-TR" dirty="0" smtClean="0"/>
              <a:t> boyunca sistemik dolaşıma geçişini iyileştiren yardımcı maddeler içerir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Dört küçük faz II çalışmasında test edildi (ikisi tip 2 diyabetli hastalarda, ikisi tip 1 diyabetli hastalarda)</a:t>
            </a:r>
          </a:p>
          <a:p>
            <a:r>
              <a:rPr lang="tr-TR" dirty="0" smtClean="0"/>
              <a:t>Çalışmalar ORMD-0801'in iyi </a:t>
            </a:r>
            <a:r>
              <a:rPr lang="tr-TR" dirty="0" err="1" smtClean="0"/>
              <a:t>tolere</a:t>
            </a:r>
            <a:r>
              <a:rPr lang="tr-TR" dirty="0" smtClean="0"/>
              <a:t> edildiğini ve plazma </a:t>
            </a:r>
            <a:r>
              <a:rPr lang="tr-TR" dirty="0" err="1" smtClean="0"/>
              <a:t>glukoz</a:t>
            </a:r>
            <a:r>
              <a:rPr lang="tr-TR" dirty="0" smtClean="0"/>
              <a:t> ve c-</a:t>
            </a:r>
            <a:r>
              <a:rPr lang="tr-TR" dirty="0" err="1" smtClean="0"/>
              <a:t>peptid</a:t>
            </a:r>
            <a:r>
              <a:rPr lang="tr-TR" dirty="0" smtClean="0"/>
              <a:t> seviyelerini azaltabileceğini öne sürdüler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ORMD-0801 ile yürütülen en büyük Faz II </a:t>
            </a:r>
            <a:r>
              <a:rPr lang="tr-TR" dirty="0" err="1" smtClean="0"/>
              <a:t>plasebo</a:t>
            </a:r>
            <a:r>
              <a:rPr lang="tr-TR" dirty="0" smtClean="0"/>
              <a:t> kontrollü çalışmasının sonuçları</a:t>
            </a:r>
          </a:p>
          <a:p>
            <a:r>
              <a:rPr lang="tr-TR" dirty="0" smtClean="0"/>
              <a:t>28 ardışık gün, 180 tip 2 diyabetli hastayla  ORMD-0801’in(16 mg </a:t>
            </a:r>
            <a:r>
              <a:rPr lang="tr-TR" dirty="0" err="1" smtClean="0"/>
              <a:t>insülin</a:t>
            </a:r>
            <a:r>
              <a:rPr lang="tr-TR" dirty="0" smtClean="0"/>
              <a:t> veya 24 mg </a:t>
            </a:r>
            <a:r>
              <a:rPr lang="tr-TR" dirty="0" err="1" smtClean="0"/>
              <a:t>insülin</a:t>
            </a:r>
            <a:r>
              <a:rPr lang="tr-TR" dirty="0" smtClean="0"/>
              <a:t>) </a:t>
            </a:r>
            <a:r>
              <a:rPr lang="tr-TR" dirty="0" err="1" smtClean="0"/>
              <a:t>metformine</a:t>
            </a:r>
            <a:r>
              <a:rPr lang="tr-TR" dirty="0" smtClean="0"/>
              <a:t> eklenmesinin güvenliği ve etkinliği ölçüldü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tr-TR" dirty="0" smtClean="0"/>
              <a:t> 	Malzemeler ve yöntemler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b="1" dirty="0" smtClean="0"/>
              <a:t>Denekler</a:t>
            </a:r>
          </a:p>
          <a:p>
            <a:r>
              <a:rPr lang="tr-TR" sz="2800" dirty="0" smtClean="0"/>
              <a:t>20-75 yaş arası, vücut kitle indeksi 25-40kg/m2</a:t>
            </a:r>
          </a:p>
          <a:p>
            <a:r>
              <a:rPr lang="tr-TR" sz="2400" dirty="0" err="1" smtClean="0"/>
              <a:t>Metformin</a:t>
            </a:r>
            <a:r>
              <a:rPr lang="tr-TR" sz="2400" dirty="0" smtClean="0"/>
              <a:t> tedavisi ile en az 2 hafta stabil durumda ve HbA1c %6.5-10  Tip 2 diyabetli yetişkin hastalar araştırmaya seçildi</a:t>
            </a:r>
          </a:p>
          <a:p>
            <a:pPr lvl="1"/>
            <a:r>
              <a:rPr lang="tr-TR" sz="2400" dirty="0" smtClean="0"/>
              <a:t>Daha önce </a:t>
            </a:r>
            <a:r>
              <a:rPr lang="tr-TR" sz="2400" dirty="0" err="1" smtClean="0"/>
              <a:t>antidiyabetik</a:t>
            </a:r>
            <a:r>
              <a:rPr lang="tr-TR" sz="2400" dirty="0" smtClean="0"/>
              <a:t> tedavi görmemiş ve HbA1c ≥%7.5 olan hastalar </a:t>
            </a:r>
            <a:r>
              <a:rPr lang="tr-TR" sz="2400" dirty="0" err="1" smtClean="0"/>
              <a:t>metformin</a:t>
            </a:r>
            <a:r>
              <a:rPr lang="tr-TR" sz="2400" dirty="0" smtClean="0"/>
              <a:t> ile başlandı ve iki hafta süreyle ≥1500 mg idame dozuna titre edildi</a:t>
            </a:r>
            <a:endParaRPr 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dirty="0" err="1" smtClean="0"/>
              <a:t>Metformin</a:t>
            </a:r>
            <a:r>
              <a:rPr lang="tr-TR" dirty="0" smtClean="0"/>
              <a:t> </a:t>
            </a:r>
            <a:r>
              <a:rPr lang="tr-TR" dirty="0" err="1" smtClean="0"/>
              <a:t>monoterapisi</a:t>
            </a:r>
            <a:r>
              <a:rPr lang="tr-TR" dirty="0" smtClean="0"/>
              <a:t> &lt;1500 mg günlük ve HbA1c ≥%7.0 olan hastalar  günde ≥1500 mg </a:t>
            </a:r>
            <a:r>
              <a:rPr lang="tr-TR" dirty="0" err="1" smtClean="0"/>
              <a:t>metformin</a:t>
            </a:r>
            <a:r>
              <a:rPr lang="tr-TR" dirty="0" smtClean="0"/>
              <a:t> titre edildi ve ardından üzerinde iki hafta süreyle tutuldu</a:t>
            </a:r>
          </a:p>
          <a:p>
            <a:pPr lvl="1"/>
            <a:r>
              <a:rPr lang="tr-TR" dirty="0" err="1" smtClean="0"/>
              <a:t>Metformin</a:t>
            </a:r>
            <a:r>
              <a:rPr lang="tr-TR" dirty="0" smtClean="0"/>
              <a:t> dışında bir ilaç ile </a:t>
            </a:r>
            <a:r>
              <a:rPr lang="tr-TR" dirty="0" err="1" smtClean="0"/>
              <a:t>antidiyabetik</a:t>
            </a:r>
            <a:r>
              <a:rPr lang="tr-TR" dirty="0" smtClean="0"/>
              <a:t> </a:t>
            </a:r>
            <a:r>
              <a:rPr lang="tr-TR" dirty="0" err="1" smtClean="0"/>
              <a:t>monoterapisi</a:t>
            </a:r>
            <a:r>
              <a:rPr lang="tr-TR" dirty="0" smtClean="0"/>
              <a:t> alan veHbA1c %6.5-9.5 hastalar, mevcut ilaçlarını bırakmış ve iki hafta boyunca günlük aldıkları ≥1500 mg </a:t>
            </a:r>
            <a:r>
              <a:rPr lang="tr-TR" dirty="0" err="1" smtClean="0"/>
              <a:t>metformine</a:t>
            </a:r>
            <a:r>
              <a:rPr lang="tr-TR" dirty="0" smtClean="0"/>
              <a:t> titre edildi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638</TotalTime>
  <Words>1660</Words>
  <Application>Microsoft Office PowerPoint</Application>
  <PresentationFormat>Ekran Gösterisi (4:3)</PresentationFormat>
  <Paragraphs>155</Paragraphs>
  <Slides>49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49</vt:i4>
      </vt:variant>
    </vt:vector>
  </HeadingPairs>
  <TitlesOfParts>
    <vt:vector size="50" baseType="lpstr">
      <vt:lpstr>Ofis Teması</vt:lpstr>
      <vt:lpstr>Efficacy and safety of 28-day treatment with oral insulin (ORMD-0801) in patients with type 2 diabetes mellitus - A randomized placebo-controlled trial</vt:lpstr>
      <vt:lpstr>Amaç</vt:lpstr>
      <vt:lpstr>Giriş</vt:lpstr>
      <vt:lpstr>Slayt 4</vt:lpstr>
      <vt:lpstr>Slayt 5</vt:lpstr>
      <vt:lpstr>Slayt 6</vt:lpstr>
      <vt:lpstr>Slayt 7</vt:lpstr>
      <vt:lpstr>  Malzemeler ve yöntemler </vt:lpstr>
      <vt:lpstr>Slayt 9</vt:lpstr>
      <vt:lpstr>Slayt 10</vt:lpstr>
      <vt:lpstr>Slayt 11</vt:lpstr>
      <vt:lpstr>Slayt 12</vt:lpstr>
      <vt:lpstr>Slayt 13</vt:lpstr>
      <vt:lpstr>Slayt 14</vt:lpstr>
      <vt:lpstr>Slayt 15</vt:lpstr>
      <vt:lpstr>Slayt 16</vt:lpstr>
      <vt:lpstr>Slayt 17</vt:lpstr>
      <vt:lpstr>Slayt 18</vt:lpstr>
      <vt:lpstr>   Sonuç </vt:lpstr>
      <vt:lpstr>Slayt 20</vt:lpstr>
      <vt:lpstr>Slayt 21</vt:lpstr>
      <vt:lpstr>Slayt 22</vt:lpstr>
      <vt:lpstr>Slayt 23</vt:lpstr>
      <vt:lpstr>Slayt 24</vt:lpstr>
      <vt:lpstr>Slayt 25</vt:lpstr>
      <vt:lpstr>Slayt 26</vt:lpstr>
      <vt:lpstr>Slayt 27</vt:lpstr>
      <vt:lpstr>Slayt 28</vt:lpstr>
      <vt:lpstr>Slayt 29</vt:lpstr>
      <vt:lpstr>Slayt 30</vt:lpstr>
      <vt:lpstr>Slayt 31</vt:lpstr>
      <vt:lpstr>Slayt 32</vt:lpstr>
      <vt:lpstr>Slayt 33</vt:lpstr>
      <vt:lpstr>Slayt 34</vt:lpstr>
      <vt:lpstr>Slayt 35</vt:lpstr>
      <vt:lpstr>Tartışma</vt:lpstr>
      <vt:lpstr>Slayt 37</vt:lpstr>
      <vt:lpstr>Slayt 38</vt:lpstr>
      <vt:lpstr>Slayt 39</vt:lpstr>
      <vt:lpstr>Slayt 40</vt:lpstr>
      <vt:lpstr>Slayt 41</vt:lpstr>
      <vt:lpstr>Slayt 42</vt:lpstr>
      <vt:lpstr>Slayt 43</vt:lpstr>
      <vt:lpstr>Slayt 44</vt:lpstr>
      <vt:lpstr>Slayt 45</vt:lpstr>
      <vt:lpstr>Slayt 46</vt:lpstr>
      <vt:lpstr>Slayt 47</vt:lpstr>
      <vt:lpstr>Çıkar çatışmaları</vt:lpstr>
      <vt:lpstr>Slayt 49</vt:lpstr>
    </vt:vector>
  </TitlesOfParts>
  <Company>3333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Efficacy and safety of 28-day treatment with oral insulin (ORMD-0801) in patients with type 2 diabetes mellitus - A randomized placebo-controlled trial</dc:title>
  <dc:creator>111</dc:creator>
  <cp:lastModifiedBy>111</cp:lastModifiedBy>
  <cp:revision>48</cp:revision>
  <dcterms:created xsi:type="dcterms:W3CDTF">2022-10-10T09:50:52Z</dcterms:created>
  <dcterms:modified xsi:type="dcterms:W3CDTF">2022-10-12T08:57:44Z</dcterms:modified>
</cp:coreProperties>
</file>