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8" r:id="rId3"/>
    <p:sldId id="266" r:id="rId4"/>
    <p:sldId id="269" r:id="rId5"/>
    <p:sldId id="270" r:id="rId6"/>
    <p:sldId id="271" r:id="rId7"/>
    <p:sldId id="278" r:id="rId8"/>
    <p:sldId id="279" r:id="rId9"/>
    <p:sldId id="280" r:id="rId10"/>
    <p:sldId id="281" r:id="rId11"/>
    <p:sldId id="282" r:id="rId12"/>
    <p:sldId id="283" r:id="rId13"/>
    <p:sldId id="284" r:id="rId14"/>
    <p:sldId id="285" r:id="rId15"/>
    <p:sldId id="287" r:id="rId16"/>
    <p:sldId id="288" r:id="rId17"/>
    <p:sldId id="289" r:id="rId18"/>
    <p:sldId id="290" r:id="rId19"/>
    <p:sldId id="291" r:id="rId20"/>
    <p:sldId id="292" r:id="rId21"/>
    <p:sldId id="295" r:id="rId22"/>
    <p:sldId id="319" r:id="rId23"/>
    <p:sldId id="296" r:id="rId24"/>
    <p:sldId id="297" r:id="rId25"/>
    <p:sldId id="298" r:id="rId26"/>
    <p:sldId id="301" r:id="rId27"/>
    <p:sldId id="299" r:id="rId28"/>
    <p:sldId id="302" r:id="rId29"/>
    <p:sldId id="303" r:id="rId30"/>
    <p:sldId id="305" r:id="rId31"/>
    <p:sldId id="306" r:id="rId32"/>
    <p:sldId id="310" r:id="rId33"/>
    <p:sldId id="309" r:id="rId34"/>
    <p:sldId id="308" r:id="rId35"/>
    <p:sldId id="313" r:id="rId36"/>
    <p:sldId id="317" r:id="rId37"/>
    <p:sldId id="315"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989" autoAdjust="0"/>
  </p:normalViewPr>
  <p:slideViewPr>
    <p:cSldViewPr snapToGrid="0">
      <p:cViewPr>
        <p:scale>
          <a:sx n="59" d="100"/>
          <a:sy n="59" d="100"/>
        </p:scale>
        <p:origin x="-2550" y="-10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DAE6E-7C92-44EF-88BF-31DC3F10BB3E}" type="datetimeFigureOut">
              <a:rPr lang="tr-TR" smtClean="0"/>
              <a:t>05.01.2021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1476-6642-4BD6-8817-E318AC4557C0}" type="slidenum">
              <a:rPr lang="tr-TR" smtClean="0"/>
              <a:t>‹#›</a:t>
            </a:fld>
            <a:endParaRPr lang="tr-TR"/>
          </a:p>
        </p:txBody>
      </p:sp>
    </p:spTree>
    <p:extLst>
      <p:ext uri="{BB962C8B-B14F-4D97-AF65-F5344CB8AC3E}">
        <p14:creationId xmlns:p14="http://schemas.microsoft.com/office/powerpoint/2010/main" val="840299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latin typeface="Arial" panose="020B0604020202020204" pitchFamily="34" charset="0"/>
                <a:cs typeface="Arial" panose="020B0604020202020204" pitchFamily="34" charset="0"/>
              </a:rPr>
              <a:t>Daha yakın tarihli klinik çalışmalarda da benzer sonuçlar bildirilmiştir. </a:t>
            </a:r>
            <a:r>
              <a:rPr lang="tr-TR" sz="1200" dirty="0" err="1">
                <a:latin typeface="Arial" panose="020B0604020202020204" pitchFamily="34" charset="0"/>
                <a:cs typeface="Arial" panose="020B0604020202020204" pitchFamily="34" charset="0"/>
              </a:rPr>
              <a:t>Kastelein</a:t>
            </a:r>
            <a:r>
              <a:rPr lang="tr-TR" sz="1200" dirty="0">
                <a:latin typeface="Arial" panose="020B0604020202020204" pitchFamily="34" charset="0"/>
                <a:cs typeface="Arial" panose="020B0604020202020204" pitchFamily="34" charset="0"/>
              </a:rPr>
              <a:t> ve ark. tarafından Kanada’da % 22,5 ve Su ve ark. tarafından Tayvan'da % 32.1 olarak bulunmuştur.</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5</a:t>
            </a:fld>
            <a:endParaRPr lang="tr-TR"/>
          </a:p>
        </p:txBody>
      </p:sp>
    </p:spTree>
    <p:extLst>
      <p:ext uri="{BB962C8B-B14F-4D97-AF65-F5344CB8AC3E}">
        <p14:creationId xmlns:p14="http://schemas.microsoft.com/office/powerpoint/2010/main" val="3071549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Etkinlik ve güvenlik analizleri, en az bir doz kapsül alan ve en az bir geçerli etkinlik ve rastgele atamadan sonra gerçekleştirilen güvenlik değerlendirmesine sahip tüm bireyleri içeren tedavi amaçlı bir numune üzerinde gerçekleştirildi. </a:t>
            </a:r>
          </a:p>
        </p:txBody>
      </p:sp>
      <p:sp>
        <p:nvSpPr>
          <p:cNvPr id="4" name="Slayt Numarası Yer Tutucusu 3"/>
          <p:cNvSpPr>
            <a:spLocks noGrp="1"/>
          </p:cNvSpPr>
          <p:nvPr>
            <p:ph type="sldNum" sz="quarter" idx="5"/>
          </p:nvPr>
        </p:nvSpPr>
        <p:spPr/>
        <p:txBody>
          <a:bodyPr/>
          <a:lstStyle/>
          <a:p>
            <a:fld id="{21B21476-6642-4BD6-8817-E318AC4557C0}" type="slidenum">
              <a:rPr lang="tr-TR" smtClean="0"/>
              <a:t>18</a:t>
            </a:fld>
            <a:endParaRPr lang="tr-TR"/>
          </a:p>
        </p:txBody>
      </p:sp>
    </p:spTree>
    <p:extLst>
      <p:ext uri="{BB962C8B-B14F-4D97-AF65-F5344CB8AC3E}">
        <p14:creationId xmlns:p14="http://schemas.microsoft.com/office/powerpoint/2010/main" val="2352400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latin typeface="Arial" panose="020B0604020202020204" pitchFamily="34" charset="0"/>
                <a:cs typeface="Arial" panose="020B0604020202020204" pitchFamily="34" charset="0"/>
              </a:rPr>
              <a:t>Çalışmayı bırakanlar için, rastgele atamayı takiben son geçerli gözlem dahil edildi.</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19</a:t>
            </a:fld>
            <a:endParaRPr lang="tr-TR"/>
          </a:p>
        </p:txBody>
      </p:sp>
    </p:spTree>
    <p:extLst>
      <p:ext uri="{BB962C8B-B14F-4D97-AF65-F5344CB8AC3E}">
        <p14:creationId xmlns:p14="http://schemas.microsoft.com/office/powerpoint/2010/main" val="760499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20</a:t>
            </a:fld>
            <a:endParaRPr lang="tr-TR"/>
          </a:p>
        </p:txBody>
      </p:sp>
    </p:spTree>
    <p:extLst>
      <p:ext uri="{BB962C8B-B14F-4D97-AF65-F5344CB8AC3E}">
        <p14:creationId xmlns:p14="http://schemas.microsoft.com/office/powerpoint/2010/main" val="1537684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Tüm hastalar </a:t>
            </a:r>
            <a:r>
              <a:rPr lang="tr-TR" dirty="0" err="1"/>
              <a:t>randomize</a:t>
            </a:r>
            <a:r>
              <a:rPr lang="tr-TR" dirty="0"/>
              <a:t> edilmiş ve çalışmanın başında kan basıncı değerlerinde istatistiksel olarak anlamlı farklılıklar bulunmasına rağmen, tüm katılımcıların kan basıncı değerleri yaş, kilo ve boylarına göre normaldi.</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21</a:t>
            </a:fld>
            <a:endParaRPr lang="tr-TR"/>
          </a:p>
        </p:txBody>
      </p:sp>
    </p:spTree>
    <p:extLst>
      <p:ext uri="{BB962C8B-B14F-4D97-AF65-F5344CB8AC3E}">
        <p14:creationId xmlns:p14="http://schemas.microsoft.com/office/powerpoint/2010/main" val="235488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22</a:t>
            </a:fld>
            <a:endParaRPr lang="tr-TR"/>
          </a:p>
        </p:txBody>
      </p:sp>
    </p:spTree>
    <p:extLst>
      <p:ext uri="{BB962C8B-B14F-4D97-AF65-F5344CB8AC3E}">
        <p14:creationId xmlns:p14="http://schemas.microsoft.com/office/powerpoint/2010/main" val="1893037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Başlangıca göre değişim yüzdesi, omega-3 grubunda% 39.1 ± 24.7 iken, </a:t>
            </a:r>
            <a:r>
              <a:rPr lang="tr-TR" dirty="0" err="1"/>
              <a:t>plasebo</a:t>
            </a:r>
            <a:r>
              <a:rPr lang="tr-TR" dirty="0"/>
              <a:t> grubundaki −% 14.6 ± 21.8, etki büyüklüğü −24.5 (% 95 CI: −32.7, −16.2; p &lt; 0.01) (Tablo 2, Şekil 2).</a:t>
            </a:r>
          </a:p>
        </p:txBody>
      </p:sp>
      <p:sp>
        <p:nvSpPr>
          <p:cNvPr id="4" name="Slayt Numarası Yer Tutucusu 3"/>
          <p:cNvSpPr>
            <a:spLocks noGrp="1"/>
          </p:cNvSpPr>
          <p:nvPr>
            <p:ph type="sldNum" sz="quarter" idx="5"/>
          </p:nvPr>
        </p:nvSpPr>
        <p:spPr/>
        <p:txBody>
          <a:bodyPr/>
          <a:lstStyle/>
          <a:p>
            <a:fld id="{21B21476-6642-4BD6-8817-E318AC4557C0}" type="slidenum">
              <a:rPr lang="tr-TR" smtClean="0"/>
              <a:t>24</a:t>
            </a:fld>
            <a:endParaRPr lang="tr-TR"/>
          </a:p>
        </p:txBody>
      </p:sp>
    </p:spTree>
    <p:extLst>
      <p:ext uri="{BB962C8B-B14F-4D97-AF65-F5344CB8AC3E}">
        <p14:creationId xmlns:p14="http://schemas.microsoft.com/office/powerpoint/2010/main" val="2148360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Ortalama serum </a:t>
            </a:r>
            <a:r>
              <a:rPr lang="tr-TR" dirty="0" err="1"/>
              <a:t>trigliserit</a:t>
            </a:r>
            <a:r>
              <a:rPr lang="tr-TR" dirty="0"/>
              <a:t> konsantrasyonu, omega-3 yağ asitleri ile tedaviden sonra 127.7 ± 45.5 mg / </a:t>
            </a:r>
            <a:r>
              <a:rPr lang="tr-TR" dirty="0" err="1"/>
              <a:t>dL</a:t>
            </a:r>
            <a:r>
              <a:rPr lang="tr-TR" dirty="0"/>
              <a:t> ve </a:t>
            </a:r>
            <a:r>
              <a:rPr lang="tr-TR" dirty="0" err="1"/>
              <a:t>plasebo</a:t>
            </a:r>
            <a:r>
              <a:rPr lang="tr-TR" dirty="0"/>
              <a:t> ile tedaviden sonra 187.6 ± 80.4 mg / </a:t>
            </a:r>
            <a:r>
              <a:rPr lang="tr-TR" dirty="0" err="1"/>
              <a:t>dL</a:t>
            </a:r>
            <a:r>
              <a:rPr lang="tr-TR" dirty="0"/>
              <a:t> idi; etki büyüklüğü −59.9 (% 95 CI: −83.01, −36.8; p &lt;0.01) (Tablo 2, Şekil 3). </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25</a:t>
            </a:fld>
            <a:endParaRPr lang="tr-TR"/>
          </a:p>
        </p:txBody>
      </p:sp>
    </p:spTree>
    <p:extLst>
      <p:ext uri="{BB962C8B-B14F-4D97-AF65-F5344CB8AC3E}">
        <p14:creationId xmlns:p14="http://schemas.microsoft.com/office/powerpoint/2010/main" val="18423512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12 haftalık çalışmanın başından sonuna kadar değişim yüzdesi önemliydi: omega-3 grubu için −% 2,9 ± 19,5 ve </a:t>
            </a:r>
            <a:r>
              <a:rPr lang="tr-TR" dirty="0" err="1"/>
              <a:t>plasebo</a:t>
            </a:r>
            <a:r>
              <a:rPr lang="tr-TR" dirty="0"/>
              <a:t> grubu için% 6,1 ± 20,6, etki büyüklüğü 9,0 (95 % CI: −16.1, −1.9; p = 0.01) (Tablo 2).</a:t>
            </a:r>
          </a:p>
          <a:p>
            <a:r>
              <a:rPr lang="tr-TR" dirty="0"/>
              <a:t>12 haftanın sonunda, HDL-C konsantrasyonları omega-3 grubunda (% 3,8 ± 22,32) </a:t>
            </a:r>
            <a:r>
              <a:rPr lang="tr-TR" dirty="0" err="1"/>
              <a:t>plasebo</a:t>
            </a:r>
            <a:r>
              <a:rPr lang="tr-TR" dirty="0"/>
              <a:t> grubuna (% 16,2 ± 27,5) göre daha küçük bir artış gösterdi ve etki boyutu −12,4 (% 95 CI) : −21,2, −3,5; p &lt;0,01).</a:t>
            </a:r>
          </a:p>
          <a:p>
            <a:r>
              <a:rPr lang="tr-TR" dirty="0"/>
              <a:t>Ayrıca, 12 haftalık tedaviden sonra serum HDL-C konsantrasyonları,  omega-3 grubunda (34.4 ± 5.2 mg / </a:t>
            </a:r>
            <a:r>
              <a:rPr lang="tr-TR" dirty="0" err="1"/>
              <a:t>dL</a:t>
            </a:r>
            <a:r>
              <a:rPr lang="tr-TR" dirty="0"/>
              <a:t>), </a:t>
            </a:r>
            <a:r>
              <a:rPr lang="tr-TR" dirty="0" err="1"/>
              <a:t>plasebo</a:t>
            </a:r>
            <a:r>
              <a:rPr lang="tr-TR" dirty="0"/>
              <a:t> grubuna (36.7 ± 5.8 mg / </a:t>
            </a:r>
            <a:r>
              <a:rPr lang="tr-TR" dirty="0" err="1"/>
              <a:t>dL</a:t>
            </a:r>
            <a:r>
              <a:rPr lang="tr-TR" dirty="0"/>
              <a:t>) göre daha düşüktü ve etki büyüklüğü 2.2 ( % 95 CI: −4,2, −0,3; p = 0,02) (Tablo 2).</a:t>
            </a:r>
          </a:p>
        </p:txBody>
      </p:sp>
      <p:sp>
        <p:nvSpPr>
          <p:cNvPr id="4" name="Slayt Numarası Yer Tutucusu 3"/>
          <p:cNvSpPr>
            <a:spLocks noGrp="1"/>
          </p:cNvSpPr>
          <p:nvPr>
            <p:ph type="sldNum" sz="quarter" idx="5"/>
          </p:nvPr>
        </p:nvSpPr>
        <p:spPr/>
        <p:txBody>
          <a:bodyPr/>
          <a:lstStyle/>
          <a:p>
            <a:fld id="{21B21476-6642-4BD6-8817-E318AC4557C0}" type="slidenum">
              <a:rPr lang="tr-TR" smtClean="0"/>
              <a:t>26</a:t>
            </a:fld>
            <a:endParaRPr lang="tr-TR"/>
          </a:p>
        </p:txBody>
      </p:sp>
    </p:spTree>
    <p:extLst>
      <p:ext uri="{BB962C8B-B14F-4D97-AF65-F5344CB8AC3E}">
        <p14:creationId xmlns:p14="http://schemas.microsoft.com/office/powerpoint/2010/main" val="955740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27</a:t>
            </a:fld>
            <a:endParaRPr lang="tr-TR"/>
          </a:p>
        </p:txBody>
      </p:sp>
    </p:spTree>
    <p:extLst>
      <p:ext uri="{BB962C8B-B14F-4D97-AF65-F5344CB8AC3E}">
        <p14:creationId xmlns:p14="http://schemas.microsoft.com/office/powerpoint/2010/main" val="4182548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Serum ürik asit konsantrasyonlarındaki değişiklik, omega-3 grubunda (−% 1,9 ± 26,0) </a:t>
            </a:r>
            <a:r>
              <a:rPr lang="tr-TR" dirty="0" err="1"/>
              <a:t>plasebo</a:t>
            </a:r>
            <a:r>
              <a:rPr lang="tr-TR" dirty="0"/>
              <a:t> grubuna göre (−% 15,3 ± 16,0) daha küçüktü ve etki büyüklüğü 13,4'tür (% 95 CI: 5,8, 21.0; p &lt;0.01).</a:t>
            </a:r>
          </a:p>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Ayrıca, nihai serum ürik asit seviyesi, </a:t>
            </a:r>
            <a:r>
              <a:rPr lang="tr-TR" dirty="0" err="1"/>
              <a:t>plasebo</a:t>
            </a:r>
            <a:r>
              <a:rPr lang="tr-TR" dirty="0"/>
              <a:t> grubunda (4.8 ± 0.8 mg / </a:t>
            </a:r>
            <a:r>
              <a:rPr lang="tr-TR" dirty="0" err="1"/>
              <a:t>dL</a:t>
            </a:r>
            <a:r>
              <a:rPr lang="tr-TR" dirty="0"/>
              <a:t>), omega-3 grubuna (5.7 ± 1.4 mg / </a:t>
            </a:r>
            <a:r>
              <a:rPr lang="tr-TR" dirty="0" err="1"/>
              <a:t>dL</a:t>
            </a:r>
            <a:r>
              <a:rPr lang="tr-TR" dirty="0"/>
              <a:t>) göre daha olumluydu ve etki büyüklüğü 0.9 (% 95 CI: 0.5, 1.3; p &lt;0.01). </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28</a:t>
            </a:fld>
            <a:endParaRPr lang="tr-TR"/>
          </a:p>
        </p:txBody>
      </p:sp>
    </p:spTree>
    <p:extLst>
      <p:ext uri="{BB962C8B-B14F-4D97-AF65-F5344CB8AC3E}">
        <p14:creationId xmlns:p14="http://schemas.microsoft.com/office/powerpoint/2010/main" val="2535364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Avrupa Kardiyoloji Derneği (ESC) ve Avrupa </a:t>
            </a:r>
            <a:r>
              <a:rPr lang="tr-TR" dirty="0" err="1"/>
              <a:t>Ateroskleroz</a:t>
            </a:r>
            <a:r>
              <a:rPr lang="tr-TR" dirty="0"/>
              <a:t> Derneği (EAS) </a:t>
            </a:r>
            <a:r>
              <a:rPr lang="tr-TR" dirty="0" err="1"/>
              <a:t>dislipidemilerin</a:t>
            </a:r>
            <a:r>
              <a:rPr lang="tr-TR" dirty="0"/>
              <a:t> yönetimi görev grubu, yetişkin hastalarda </a:t>
            </a:r>
            <a:r>
              <a:rPr lang="tr-TR" dirty="0" err="1"/>
              <a:t>hipertrigliserideminin</a:t>
            </a:r>
            <a:r>
              <a:rPr lang="tr-TR" dirty="0"/>
              <a:t> </a:t>
            </a:r>
            <a:r>
              <a:rPr lang="tr-TR" dirty="0" err="1"/>
              <a:t>statinler</a:t>
            </a:r>
            <a:r>
              <a:rPr lang="tr-TR" dirty="0"/>
              <a:t> veya </a:t>
            </a:r>
            <a:r>
              <a:rPr lang="tr-TR" dirty="0" err="1"/>
              <a:t>fibratlarla</a:t>
            </a:r>
            <a:r>
              <a:rPr lang="tr-TR" dirty="0"/>
              <a:t> çözülememesi durumunda </a:t>
            </a:r>
            <a:r>
              <a:rPr lang="tr-TR" dirty="0" err="1"/>
              <a:t>trigliserit</a:t>
            </a:r>
            <a:r>
              <a:rPr lang="tr-TR" dirty="0"/>
              <a:t> konsantrasyonlarını düşürmek için omega-3 yağ asitleri 2-4 g reçete etmesi gerektiğini belirtti.</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6</a:t>
            </a:fld>
            <a:endParaRPr lang="tr-TR"/>
          </a:p>
        </p:txBody>
      </p:sp>
    </p:spTree>
    <p:extLst>
      <p:ext uri="{BB962C8B-B14F-4D97-AF65-F5344CB8AC3E}">
        <p14:creationId xmlns:p14="http://schemas.microsoft.com/office/powerpoint/2010/main" val="15948232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Belching</a:t>
            </a:r>
            <a:r>
              <a:rPr lang="tr-TR" dirty="0"/>
              <a:t>: geğirme</a:t>
            </a:r>
          </a:p>
          <a:p>
            <a:r>
              <a:rPr lang="tr-TR" dirty="0" err="1"/>
              <a:t>Flatulence</a:t>
            </a:r>
            <a:r>
              <a:rPr lang="tr-TR" dirty="0"/>
              <a:t>: gaz</a:t>
            </a:r>
          </a:p>
          <a:p>
            <a:r>
              <a:rPr lang="tr-TR" dirty="0" err="1"/>
              <a:t>Nausea</a:t>
            </a:r>
            <a:r>
              <a:rPr lang="tr-TR" dirty="0"/>
              <a:t>: bulantı</a:t>
            </a:r>
          </a:p>
        </p:txBody>
      </p:sp>
      <p:sp>
        <p:nvSpPr>
          <p:cNvPr id="4" name="Slayt Numarası Yer Tutucusu 3"/>
          <p:cNvSpPr>
            <a:spLocks noGrp="1"/>
          </p:cNvSpPr>
          <p:nvPr>
            <p:ph type="sldNum" sz="quarter" idx="5"/>
          </p:nvPr>
        </p:nvSpPr>
        <p:spPr/>
        <p:txBody>
          <a:bodyPr/>
          <a:lstStyle/>
          <a:p>
            <a:fld id="{21B21476-6642-4BD6-8817-E318AC4557C0}" type="slidenum">
              <a:rPr lang="tr-TR" smtClean="0"/>
              <a:t>29</a:t>
            </a:fld>
            <a:endParaRPr lang="tr-TR"/>
          </a:p>
        </p:txBody>
      </p:sp>
    </p:spTree>
    <p:extLst>
      <p:ext uri="{BB962C8B-B14F-4D97-AF65-F5344CB8AC3E}">
        <p14:creationId xmlns:p14="http://schemas.microsoft.com/office/powerpoint/2010/main" val="7572962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a:latin typeface="Arial" panose="020B0604020202020204" pitchFamily="34" charset="0"/>
                <a:cs typeface="Arial" panose="020B0604020202020204" pitchFamily="34" charset="0"/>
              </a:rPr>
              <a:t>Harris ve arkadaşları tarafından yürütülen bir klinik çalışmada omega-3 tedavisi yetişkinlerde serum </a:t>
            </a:r>
            <a:r>
              <a:rPr lang="tr-TR" sz="1200" dirty="0" err="1">
                <a:latin typeface="Arial" panose="020B0604020202020204" pitchFamily="34" charset="0"/>
                <a:cs typeface="Arial" panose="020B0604020202020204" pitchFamily="34" charset="0"/>
              </a:rPr>
              <a:t>trigliserit</a:t>
            </a:r>
            <a:r>
              <a:rPr lang="tr-TR" sz="1200" dirty="0">
                <a:latin typeface="Arial" panose="020B0604020202020204" pitchFamily="34" charset="0"/>
                <a:cs typeface="Arial" panose="020B0604020202020204" pitchFamily="34" charset="0"/>
              </a:rPr>
              <a:t> konsantrasyonlarını % 45 oranında düşürdü</a:t>
            </a:r>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30</a:t>
            </a:fld>
            <a:endParaRPr lang="tr-TR"/>
          </a:p>
        </p:txBody>
      </p:sp>
    </p:spTree>
    <p:extLst>
      <p:ext uri="{BB962C8B-B14F-4D97-AF65-F5344CB8AC3E}">
        <p14:creationId xmlns:p14="http://schemas.microsoft.com/office/powerpoint/2010/main" val="11420354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latin typeface="Arial" panose="020B0604020202020204" pitchFamily="34" charset="0"/>
                <a:cs typeface="Arial" panose="020B0604020202020204" pitchFamily="34" charset="0"/>
              </a:rPr>
              <a:t>Ancak, belki de hastalar yaşam tarzı değişikliklerine uymadığı ve uygulama süresinin daha kısa olması nedeniyle çalışmamızda azalma daha düşüktü.</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32</a:t>
            </a:fld>
            <a:endParaRPr lang="tr-TR"/>
          </a:p>
        </p:txBody>
      </p:sp>
    </p:spTree>
    <p:extLst>
      <p:ext uri="{BB962C8B-B14F-4D97-AF65-F5344CB8AC3E}">
        <p14:creationId xmlns:p14="http://schemas.microsoft.com/office/powerpoint/2010/main" val="41289519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33</a:t>
            </a:fld>
            <a:endParaRPr lang="tr-TR"/>
          </a:p>
        </p:txBody>
      </p:sp>
    </p:spTree>
    <p:extLst>
      <p:ext uri="{BB962C8B-B14F-4D97-AF65-F5344CB8AC3E}">
        <p14:creationId xmlns:p14="http://schemas.microsoft.com/office/powerpoint/2010/main" val="27556976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Bu çalışmada, omega-3 tedavisi ile serum </a:t>
            </a:r>
            <a:r>
              <a:rPr lang="tr-TR" dirty="0" err="1"/>
              <a:t>glukoz</a:t>
            </a:r>
            <a:r>
              <a:rPr lang="tr-TR" dirty="0"/>
              <a:t> konsantrasyonları değişmeden kalmıştır.</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34</a:t>
            </a:fld>
            <a:endParaRPr lang="tr-TR"/>
          </a:p>
        </p:txBody>
      </p:sp>
    </p:spTree>
    <p:extLst>
      <p:ext uri="{BB962C8B-B14F-4D97-AF65-F5344CB8AC3E}">
        <p14:creationId xmlns:p14="http://schemas.microsoft.com/office/powerpoint/2010/main" val="36406345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latin typeface="Arial" panose="020B0604020202020204" pitchFamily="34" charset="0"/>
                <a:cs typeface="Arial" panose="020B0604020202020204" pitchFamily="34" charset="0"/>
              </a:rPr>
              <a:t>Bununla birlikte, mevcut omega-3 tedavisi serum HDL-C konsantrasyonlarında önemli bir artışa neden olmadı ve serum kolesterol, ürik asit veya </a:t>
            </a:r>
            <a:r>
              <a:rPr lang="tr-TR" sz="1200" dirty="0" err="1">
                <a:latin typeface="Arial" panose="020B0604020202020204" pitchFamily="34" charset="0"/>
                <a:cs typeface="Arial" panose="020B0604020202020204" pitchFamily="34" charset="0"/>
              </a:rPr>
              <a:t>glukoz</a:t>
            </a:r>
            <a:r>
              <a:rPr lang="tr-TR" sz="1200" dirty="0">
                <a:latin typeface="Arial" panose="020B0604020202020204" pitchFamily="34" charset="0"/>
                <a:cs typeface="Arial" panose="020B0604020202020204" pitchFamily="34" charset="0"/>
              </a:rPr>
              <a:t> konsantrasyonlarını önemli ölçüde azaltmadı</a:t>
            </a:r>
            <a:endParaRPr lang="tr-TR" dirty="0"/>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35</a:t>
            </a:fld>
            <a:endParaRPr lang="tr-TR"/>
          </a:p>
        </p:txBody>
      </p:sp>
    </p:spTree>
    <p:extLst>
      <p:ext uri="{BB962C8B-B14F-4D97-AF65-F5344CB8AC3E}">
        <p14:creationId xmlns:p14="http://schemas.microsoft.com/office/powerpoint/2010/main" val="18412427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Çocuklarda ve Ergenlerde </a:t>
            </a:r>
            <a:r>
              <a:rPr lang="tr-TR" dirty="0" err="1"/>
              <a:t>Kardiyovasküler</a:t>
            </a:r>
            <a:r>
              <a:rPr lang="tr-TR" dirty="0"/>
              <a:t> Sağlık ve Risk Azaltma için Entegre Yönergeler Üzerine Uzman Paneli</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a:latin typeface="Arial" panose="020B0604020202020204" pitchFamily="34" charset="0"/>
                <a:cs typeface="Arial" panose="020B0604020202020204" pitchFamily="34" charset="0"/>
              </a:rPr>
              <a:t>Pediyatrik</a:t>
            </a:r>
            <a:r>
              <a:rPr lang="tr-TR" sz="1200" dirty="0">
                <a:latin typeface="Arial" panose="020B0604020202020204" pitchFamily="34" charset="0"/>
                <a:cs typeface="Arial" panose="020B0604020202020204" pitchFamily="34" charset="0"/>
              </a:rPr>
              <a:t> popülasyonda omega-3 yağ asidi desteğinin kullanımına ilişkin kanıtları güçlendirmek için ek klinik araştırmalar yapılmasını öneriyoruz.</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37</a:t>
            </a:fld>
            <a:endParaRPr lang="tr-TR"/>
          </a:p>
        </p:txBody>
      </p:sp>
    </p:spTree>
    <p:extLst>
      <p:ext uri="{BB962C8B-B14F-4D97-AF65-F5344CB8AC3E}">
        <p14:creationId xmlns:p14="http://schemas.microsoft.com/office/powerpoint/2010/main" val="80396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a:latin typeface="Arial" panose="020B0604020202020204" pitchFamily="34" charset="0"/>
                <a:cs typeface="Arial" panose="020B0604020202020204" pitchFamily="34" charset="0"/>
              </a:rPr>
              <a:t>García-López</a:t>
            </a:r>
            <a:r>
              <a:rPr lang="tr-TR" sz="1200" dirty="0">
                <a:latin typeface="Arial" panose="020B0604020202020204" pitchFamily="34" charset="0"/>
                <a:cs typeface="Arial" panose="020B0604020202020204" pitchFamily="34" charset="0"/>
              </a:rPr>
              <a:t> ve ark. 1 ay boyunca günlük 2,4 g omega-3 yağ asidi takviyesi alan </a:t>
            </a:r>
            <a:r>
              <a:rPr lang="tr-TR" sz="1200" dirty="0" err="1">
                <a:latin typeface="Arial" panose="020B0604020202020204" pitchFamily="34" charset="0"/>
                <a:cs typeface="Arial" panose="020B0604020202020204" pitchFamily="34" charset="0"/>
              </a:rPr>
              <a:t>metabolik</a:t>
            </a:r>
            <a:r>
              <a:rPr lang="tr-TR" sz="1200" dirty="0">
                <a:latin typeface="Arial" panose="020B0604020202020204" pitchFamily="34" charset="0"/>
                <a:cs typeface="Arial" panose="020B0604020202020204" pitchFamily="34" charset="0"/>
              </a:rPr>
              <a:t> sendromlu aşırı kilolu okul çağı çocuklarında serum </a:t>
            </a:r>
            <a:r>
              <a:rPr lang="tr-TR" sz="1200" dirty="0" err="1">
                <a:latin typeface="Arial" panose="020B0604020202020204" pitchFamily="34" charset="0"/>
                <a:cs typeface="Arial" panose="020B0604020202020204" pitchFamily="34" charset="0"/>
              </a:rPr>
              <a:t>trigliserit</a:t>
            </a:r>
            <a:r>
              <a:rPr lang="tr-TR" sz="1200" dirty="0">
                <a:latin typeface="Arial" panose="020B0604020202020204" pitchFamily="34" charset="0"/>
                <a:cs typeface="Arial" panose="020B0604020202020204" pitchFamily="34" charset="0"/>
              </a:rPr>
              <a:t> konsantrasyonları kız grubunda % 13,7 ve erkek grubunda % 12,8 azalarak omega-3 yağ asidi takviyesini destekleyen sonuçlar bildirdi.</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Arial" panose="020B0604020202020204" pitchFamily="34" charset="0"/>
              <a:cs typeface="Arial" panose="020B0604020202020204" pitchFamily="34" charset="0"/>
            </a:endParaRP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7</a:t>
            </a:fld>
            <a:endParaRPr lang="tr-TR"/>
          </a:p>
        </p:txBody>
      </p:sp>
    </p:spTree>
    <p:extLst>
      <p:ext uri="{BB962C8B-B14F-4D97-AF65-F5344CB8AC3E}">
        <p14:creationId xmlns:p14="http://schemas.microsoft.com/office/powerpoint/2010/main" val="1190933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8</a:t>
            </a:fld>
            <a:endParaRPr lang="tr-TR"/>
          </a:p>
        </p:txBody>
      </p:sp>
    </p:spTree>
    <p:extLst>
      <p:ext uri="{BB962C8B-B14F-4D97-AF65-F5344CB8AC3E}">
        <p14:creationId xmlns:p14="http://schemas.microsoft.com/office/powerpoint/2010/main" val="415879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Çalışma sırasında çalışmaya devam etmek istemeyenler, ciddi yan etki görülenler ve gebelik gelişenler dışlandı.</a:t>
            </a:r>
          </a:p>
        </p:txBody>
      </p:sp>
      <p:sp>
        <p:nvSpPr>
          <p:cNvPr id="4" name="Slayt Numarası Yer Tutucusu 3"/>
          <p:cNvSpPr>
            <a:spLocks noGrp="1"/>
          </p:cNvSpPr>
          <p:nvPr>
            <p:ph type="sldNum" sz="quarter" idx="5"/>
          </p:nvPr>
        </p:nvSpPr>
        <p:spPr/>
        <p:txBody>
          <a:bodyPr/>
          <a:lstStyle/>
          <a:p>
            <a:fld id="{21B21476-6642-4BD6-8817-E318AC4557C0}" type="slidenum">
              <a:rPr lang="tr-TR" smtClean="0"/>
              <a:t>11</a:t>
            </a:fld>
            <a:endParaRPr lang="tr-TR"/>
          </a:p>
        </p:txBody>
      </p:sp>
    </p:spTree>
    <p:extLst>
      <p:ext uri="{BB962C8B-B14F-4D97-AF65-F5344CB8AC3E}">
        <p14:creationId xmlns:p14="http://schemas.microsoft.com/office/powerpoint/2010/main" val="3866771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latin typeface="Arial" panose="020B0604020202020204" pitchFamily="34" charset="0"/>
                <a:cs typeface="Arial" panose="020B0604020202020204" pitchFamily="34" charset="0"/>
              </a:rPr>
              <a:t>Çalışmaya katılmayı kabul eden hastalardan aydınlatılmış onam alındı.</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12</a:t>
            </a:fld>
            <a:endParaRPr lang="tr-TR"/>
          </a:p>
        </p:txBody>
      </p:sp>
    </p:spTree>
    <p:extLst>
      <p:ext uri="{BB962C8B-B14F-4D97-AF65-F5344CB8AC3E}">
        <p14:creationId xmlns:p14="http://schemas.microsoft.com/office/powerpoint/2010/main" val="3117634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a:latin typeface="Arial" panose="020B0604020202020204" pitchFamily="34" charset="0"/>
                <a:cs typeface="Arial" panose="020B0604020202020204" pitchFamily="34" charset="0"/>
              </a:rPr>
              <a:t>Katılımcılar tartıldıklarında hafif giysiler giyerek ayakkabılarını çıkardılar. </a:t>
            </a:r>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15</a:t>
            </a:fld>
            <a:endParaRPr lang="tr-TR"/>
          </a:p>
        </p:txBody>
      </p:sp>
    </p:spTree>
    <p:extLst>
      <p:ext uri="{BB962C8B-B14F-4D97-AF65-F5344CB8AC3E}">
        <p14:creationId xmlns:p14="http://schemas.microsoft.com/office/powerpoint/2010/main" val="312373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A common standard deviation of 35% in the percentage of change was assumed. </a:t>
            </a:r>
            <a:endParaRPr lang="tr-TR" dirty="0" smtClean="0"/>
          </a:p>
          <a:p>
            <a:r>
              <a:rPr lang="tr-TR" sz="1200" dirty="0" smtClean="0">
                <a:latin typeface="Arial" panose="020B0604020202020204" pitchFamily="34" charset="0"/>
                <a:cs typeface="Arial" panose="020B0604020202020204" pitchFamily="34" charset="0"/>
              </a:rPr>
              <a:t>Değişim yüzdesinde % 35'lik ortak bir standart sapma kabul edildi</a:t>
            </a:r>
            <a:endParaRPr lang="en-US" dirty="0"/>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16</a:t>
            </a:fld>
            <a:endParaRPr lang="tr-TR"/>
          </a:p>
        </p:txBody>
      </p:sp>
    </p:spTree>
    <p:extLst>
      <p:ext uri="{BB962C8B-B14F-4D97-AF65-F5344CB8AC3E}">
        <p14:creationId xmlns:p14="http://schemas.microsoft.com/office/powerpoint/2010/main" val="1159976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latin typeface="Arial" panose="020B0604020202020204" pitchFamily="34" charset="0"/>
                <a:cs typeface="Arial" panose="020B0604020202020204" pitchFamily="34" charset="0"/>
              </a:rPr>
              <a:t>Toplam 13 blok için, blok başına 10 katılımcı ile 1:1 oranında </a:t>
            </a:r>
            <a:r>
              <a:rPr lang="tr-TR" sz="1200" dirty="0" err="1">
                <a:latin typeface="Arial" panose="020B0604020202020204" pitchFamily="34" charset="0"/>
                <a:cs typeface="Arial" panose="020B0604020202020204" pitchFamily="34" charset="0"/>
              </a:rPr>
              <a:t>randomizasyon</a:t>
            </a:r>
            <a:r>
              <a:rPr lang="tr-TR" sz="1200" dirty="0">
                <a:latin typeface="Arial" panose="020B0604020202020204" pitchFamily="34" charset="0"/>
                <a:cs typeface="Arial" panose="020B0604020202020204" pitchFamily="34" charset="0"/>
              </a:rPr>
              <a:t> kullanılmıştır.</a:t>
            </a:r>
          </a:p>
          <a:p>
            <a:endParaRPr lang="tr-TR" dirty="0"/>
          </a:p>
        </p:txBody>
      </p:sp>
      <p:sp>
        <p:nvSpPr>
          <p:cNvPr id="4" name="Slayt Numarası Yer Tutucusu 3"/>
          <p:cNvSpPr>
            <a:spLocks noGrp="1"/>
          </p:cNvSpPr>
          <p:nvPr>
            <p:ph type="sldNum" sz="quarter" idx="5"/>
          </p:nvPr>
        </p:nvSpPr>
        <p:spPr/>
        <p:txBody>
          <a:bodyPr/>
          <a:lstStyle/>
          <a:p>
            <a:fld id="{21B21476-6642-4BD6-8817-E318AC4557C0}" type="slidenum">
              <a:rPr lang="tr-TR" smtClean="0"/>
              <a:t>17</a:t>
            </a:fld>
            <a:endParaRPr lang="tr-TR"/>
          </a:p>
        </p:txBody>
      </p:sp>
    </p:spTree>
    <p:extLst>
      <p:ext uri="{BB962C8B-B14F-4D97-AF65-F5344CB8AC3E}">
        <p14:creationId xmlns:p14="http://schemas.microsoft.com/office/powerpoint/2010/main" val="1355040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90B793E-7E27-4836-B790-DFF0C0D8F95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718FA9C6-F1BE-4A64-8B03-7A1A6D086F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5250320B-1FF0-4B4D-8B47-A75A19F43812}"/>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5" name="Alt Bilgi Yer Tutucusu 4">
            <a:extLst>
              <a:ext uri="{FF2B5EF4-FFF2-40B4-BE49-F238E27FC236}">
                <a16:creationId xmlns:a16="http://schemas.microsoft.com/office/drawing/2014/main" xmlns="" id="{708F801F-DB5C-412B-870F-D5300674110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7B52778A-A64A-421B-817D-364462E5B8F3}"/>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914207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9874018-3C1C-4606-A877-C1413FF5D21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AA7545F2-FCCB-428C-B913-92D73EC201C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2D84747F-0845-422C-8563-32165672A232}"/>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5" name="Alt Bilgi Yer Tutucusu 4">
            <a:extLst>
              <a:ext uri="{FF2B5EF4-FFF2-40B4-BE49-F238E27FC236}">
                <a16:creationId xmlns:a16="http://schemas.microsoft.com/office/drawing/2014/main" xmlns="" id="{1500C63E-B28C-43E1-A20B-94AE03813C5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E510450F-98F6-426D-85C5-9F128C9F5619}"/>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2411953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31787BD5-AE70-4903-B70F-3FA04F5A74C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CC562C5F-11D8-49E5-AA31-A0E7CD24EDF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D86DE5C5-537B-45E1-B8D0-754126570276}"/>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5" name="Alt Bilgi Yer Tutucusu 4">
            <a:extLst>
              <a:ext uri="{FF2B5EF4-FFF2-40B4-BE49-F238E27FC236}">
                <a16:creationId xmlns:a16="http://schemas.microsoft.com/office/drawing/2014/main" xmlns="" id="{CBF0EED4-8D3D-4C01-9EEE-D7BAD3D4B41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6525516D-FAD8-4D49-8123-67805FA1266C}"/>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204393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4B08683-76F1-4BE9-A35E-30C609358B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97199AED-403F-419C-9E4D-B6CBBCDEFD5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31CB86F6-1849-4E8F-B987-344D4B70D648}"/>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5" name="Alt Bilgi Yer Tutucusu 4">
            <a:extLst>
              <a:ext uri="{FF2B5EF4-FFF2-40B4-BE49-F238E27FC236}">
                <a16:creationId xmlns:a16="http://schemas.microsoft.com/office/drawing/2014/main" xmlns="" id="{51A5EE34-0B14-4423-A6F3-F2320AF6E6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D1C9322-0EF9-43EE-ADFE-F7280918DA56}"/>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392667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A5BCC55-3CC4-491F-977E-7D2E685501E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96561557-D8F6-4FA5-A933-7761DB33D9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28CDAD3F-2B85-4DB5-8D5C-3B4FED5AA8BF}"/>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5" name="Alt Bilgi Yer Tutucusu 4">
            <a:extLst>
              <a:ext uri="{FF2B5EF4-FFF2-40B4-BE49-F238E27FC236}">
                <a16:creationId xmlns:a16="http://schemas.microsoft.com/office/drawing/2014/main" xmlns="" id="{7CC070C3-6591-4133-8652-6FD95AE284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B65E44C7-984B-4CAF-BF10-D034767E2D29}"/>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1335963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9BD2C8F-9089-4BD4-A295-59422C94C8E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EC446318-33C1-4B9B-B533-C8C7A7D15A5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03B643B6-CDC3-48F8-83F7-FB857267A3A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D8968824-A7D3-4B40-A28C-4F8E9DDABCBE}"/>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6" name="Alt Bilgi Yer Tutucusu 5">
            <a:extLst>
              <a:ext uri="{FF2B5EF4-FFF2-40B4-BE49-F238E27FC236}">
                <a16:creationId xmlns:a16="http://schemas.microsoft.com/office/drawing/2014/main" xmlns="" id="{0DA37DE0-9AA7-4DF6-A86C-9C4D7C2BEEA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EC4C9FB7-B191-499D-A4AE-573488D717BA}"/>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3493563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B2E6AAC-14EA-4377-8CD5-8DC0DFB868E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61368A35-70AD-4FAC-A296-25A424967E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EDBA505E-665F-4747-8A87-DFD32928D9B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E91BF916-DD32-406B-AF8D-3E146E68A9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344D57C8-A6A9-45A3-A86E-4E806ED2FF0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B18A99F0-CB92-4B98-80AF-5F93CFFF664B}"/>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8" name="Alt Bilgi Yer Tutucusu 7">
            <a:extLst>
              <a:ext uri="{FF2B5EF4-FFF2-40B4-BE49-F238E27FC236}">
                <a16:creationId xmlns:a16="http://schemas.microsoft.com/office/drawing/2014/main" xmlns="" id="{86EB3F69-AE98-4649-B698-AEFF4C72D69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1544BF64-739A-411D-AB12-9BBBDEA3077A}"/>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2793642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0914A29-2211-445B-999B-2844ECA8BE5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3155CFCF-1DBC-44BD-AC8F-166045470E80}"/>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4" name="Alt Bilgi Yer Tutucusu 3">
            <a:extLst>
              <a:ext uri="{FF2B5EF4-FFF2-40B4-BE49-F238E27FC236}">
                <a16:creationId xmlns:a16="http://schemas.microsoft.com/office/drawing/2014/main" xmlns="" id="{3E0D6FC2-3052-488B-8E74-457B100A5D7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FBCF94AD-6342-402D-853B-5FE9BE92998D}"/>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320886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B34B20C4-605D-4693-B21C-402811D3374A}"/>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3" name="Alt Bilgi Yer Tutucusu 2">
            <a:extLst>
              <a:ext uri="{FF2B5EF4-FFF2-40B4-BE49-F238E27FC236}">
                <a16:creationId xmlns:a16="http://schemas.microsoft.com/office/drawing/2014/main" xmlns="" id="{64E01757-8949-4052-B58C-DC4E9D60CCF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F2C974ED-6941-42DA-949E-234086A66CCB}"/>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204021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A03B055-4BCC-402E-9CF2-B4CE92A3F7E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F579030A-53B9-449C-B51B-275D6D51D5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50F93076-9C6E-4F07-8313-04B3190C31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37425EE6-4A7D-4DD9-A65E-03DFADD5283A}"/>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6" name="Alt Bilgi Yer Tutucusu 5">
            <a:extLst>
              <a:ext uri="{FF2B5EF4-FFF2-40B4-BE49-F238E27FC236}">
                <a16:creationId xmlns:a16="http://schemas.microsoft.com/office/drawing/2014/main" xmlns="" id="{E9158960-DE10-46DD-B032-0F6A488364F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542EA6D-7C0B-47B9-8E24-6B7661EF45E0}"/>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1799436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58D07B2-792F-408C-AEEE-825A4DD4EB8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6FD6AE04-ABF8-49C2-A1C4-869F531B72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A22F374C-5718-48B6-B475-6A93DDE089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9BBEB451-6068-4692-AC53-6EB98F8D5305}"/>
              </a:ext>
            </a:extLst>
          </p:cNvPr>
          <p:cNvSpPr>
            <a:spLocks noGrp="1"/>
          </p:cNvSpPr>
          <p:nvPr>
            <p:ph type="dt" sz="half" idx="10"/>
          </p:nvPr>
        </p:nvSpPr>
        <p:spPr/>
        <p:txBody>
          <a:bodyPr/>
          <a:lstStyle/>
          <a:p>
            <a:fld id="{3BA18416-7AA6-4A13-8D56-85E1FDAA4F99}" type="datetimeFigureOut">
              <a:rPr lang="tr-TR" smtClean="0"/>
              <a:t>05.01.2021</a:t>
            </a:fld>
            <a:endParaRPr lang="tr-TR"/>
          </a:p>
        </p:txBody>
      </p:sp>
      <p:sp>
        <p:nvSpPr>
          <p:cNvPr id="6" name="Alt Bilgi Yer Tutucusu 5">
            <a:extLst>
              <a:ext uri="{FF2B5EF4-FFF2-40B4-BE49-F238E27FC236}">
                <a16:creationId xmlns:a16="http://schemas.microsoft.com/office/drawing/2014/main" xmlns="" id="{F169D4DE-ABCC-42E3-B3E5-6D717E92267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19FDDD4B-6CF0-4BF5-AF09-44D303043D7A}"/>
              </a:ext>
            </a:extLst>
          </p:cNvPr>
          <p:cNvSpPr>
            <a:spLocks noGrp="1"/>
          </p:cNvSpPr>
          <p:nvPr>
            <p:ph type="sldNum" sz="quarter" idx="12"/>
          </p:nvPr>
        </p:nvSpPr>
        <p:spPr/>
        <p:txBody>
          <a:bodyPr/>
          <a:lstStyle/>
          <a:p>
            <a:fld id="{4208D5D7-DEAA-41B8-B9A6-C7257511728F}" type="slidenum">
              <a:rPr lang="tr-TR" smtClean="0"/>
              <a:t>‹#›</a:t>
            </a:fld>
            <a:endParaRPr lang="tr-TR"/>
          </a:p>
        </p:txBody>
      </p:sp>
    </p:spTree>
    <p:extLst>
      <p:ext uri="{BB962C8B-B14F-4D97-AF65-F5344CB8AC3E}">
        <p14:creationId xmlns:p14="http://schemas.microsoft.com/office/powerpoint/2010/main" val="3428225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AFDFFD2C-2D7F-4A78-BED2-BCA57FCBDF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FDA13A52-3914-4212-BA87-88AA55CF88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76F9B4AF-D3C1-4DAF-BAA5-370D8BA6C0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18416-7AA6-4A13-8D56-85E1FDAA4F99}" type="datetimeFigureOut">
              <a:rPr lang="tr-TR" smtClean="0"/>
              <a:t>05.01.2021</a:t>
            </a:fld>
            <a:endParaRPr lang="tr-TR"/>
          </a:p>
        </p:txBody>
      </p:sp>
      <p:sp>
        <p:nvSpPr>
          <p:cNvPr id="5" name="Alt Bilgi Yer Tutucusu 4">
            <a:extLst>
              <a:ext uri="{FF2B5EF4-FFF2-40B4-BE49-F238E27FC236}">
                <a16:creationId xmlns:a16="http://schemas.microsoft.com/office/drawing/2014/main" xmlns="" id="{23B5223E-AF55-488B-821A-B74B03014B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296696EA-DF19-48B0-8725-043478F75C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08D5D7-DEAA-41B8-B9A6-C7257511728F}" type="slidenum">
              <a:rPr lang="tr-TR" smtClean="0"/>
              <a:t>‹#›</a:t>
            </a:fld>
            <a:endParaRPr lang="tr-TR"/>
          </a:p>
        </p:txBody>
      </p:sp>
    </p:spTree>
    <p:extLst>
      <p:ext uri="{BB962C8B-B14F-4D97-AF65-F5344CB8AC3E}">
        <p14:creationId xmlns:p14="http://schemas.microsoft.com/office/powerpoint/2010/main" val="1108059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xmlns="" id="{25C1787F-881D-42F0-8E68-FC78F526C9FC}"/>
              </a:ext>
            </a:extLst>
          </p:cNvPr>
          <p:cNvPicPr>
            <a:picLocks noChangeAspect="1"/>
          </p:cNvPicPr>
          <p:nvPr/>
        </p:nvPicPr>
        <p:blipFill>
          <a:blip r:embed="rId2"/>
          <a:stretch>
            <a:fillRect/>
          </a:stretch>
        </p:blipFill>
        <p:spPr>
          <a:xfrm>
            <a:off x="490654" y="449179"/>
            <a:ext cx="11396545" cy="4571999"/>
          </a:xfrm>
          <a:prstGeom prst="rect">
            <a:avLst/>
          </a:prstGeom>
        </p:spPr>
      </p:pic>
      <p:sp>
        <p:nvSpPr>
          <p:cNvPr id="6" name="Alt Başlık 2">
            <a:extLst>
              <a:ext uri="{FF2B5EF4-FFF2-40B4-BE49-F238E27FC236}">
                <a16:creationId xmlns:a16="http://schemas.microsoft.com/office/drawing/2014/main" xmlns="" id="{71D65C5F-43E4-4EF3-AFE0-F321B89FEAF0}"/>
              </a:ext>
            </a:extLst>
          </p:cNvPr>
          <p:cNvSpPr txBox="1">
            <a:spLocks/>
          </p:cNvSpPr>
          <p:nvPr/>
        </p:nvSpPr>
        <p:spPr>
          <a:xfrm>
            <a:off x="5352584" y="5809784"/>
            <a:ext cx="5467815" cy="51295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altLang="tr-TR" sz="1600" dirty="0" err="1">
                <a:solidFill>
                  <a:srgbClr val="202124"/>
                </a:solidFill>
                <a:latin typeface="Arial" panose="020B0604020202020204" pitchFamily="34" charset="0"/>
                <a:cs typeface="Arial" panose="020B0604020202020204" pitchFamily="34" charset="0"/>
              </a:rPr>
              <a:t>Araş</a:t>
            </a:r>
            <a:r>
              <a:rPr lang="tr-TR" altLang="tr-TR" sz="1600" dirty="0">
                <a:solidFill>
                  <a:srgbClr val="202124"/>
                </a:solidFill>
                <a:latin typeface="Arial" panose="020B0604020202020204" pitchFamily="34" charset="0"/>
                <a:cs typeface="Arial" panose="020B0604020202020204" pitchFamily="34" charset="0"/>
              </a:rPr>
              <a:t>. Gör. Dr. Ayşegül Özsalih Yılmaz</a:t>
            </a:r>
          </a:p>
          <a:p>
            <a:r>
              <a:rPr lang="tr-TR" altLang="tr-TR" sz="1600" dirty="0" err="1">
                <a:solidFill>
                  <a:srgbClr val="202124"/>
                </a:solidFill>
                <a:latin typeface="Arial" panose="020B0604020202020204" pitchFamily="34" charset="0"/>
                <a:cs typeface="Arial" panose="020B0604020202020204" pitchFamily="34" charset="0"/>
              </a:rPr>
              <a:t>Ktü</a:t>
            </a:r>
            <a:r>
              <a:rPr lang="tr-TR" altLang="tr-TR" sz="1600" dirty="0">
                <a:solidFill>
                  <a:srgbClr val="202124"/>
                </a:solidFill>
                <a:latin typeface="Arial" panose="020B0604020202020204" pitchFamily="34" charset="0"/>
                <a:cs typeface="Arial" panose="020B0604020202020204" pitchFamily="34" charset="0"/>
              </a:rPr>
              <a:t> Aile Hekimliği </a:t>
            </a:r>
            <a:endParaRPr lang="tr-T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7320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F10A113-A3BF-4DF7-9CCC-EEE752F61DC0}"/>
              </a:ext>
            </a:extLst>
          </p:cNvPr>
          <p:cNvSpPr>
            <a:spLocks noGrp="1"/>
          </p:cNvSpPr>
          <p:nvPr>
            <p:ph type="title"/>
          </p:nvPr>
        </p:nvSpPr>
        <p:spPr/>
        <p:txBody>
          <a:bodyPr/>
          <a:lstStyle/>
          <a:p>
            <a:r>
              <a:rPr lang="tr-TR" sz="3200" dirty="0">
                <a:latin typeface="Arial" panose="020B0604020202020204" pitchFamily="34" charset="0"/>
                <a:cs typeface="Arial" panose="020B0604020202020204" pitchFamily="34" charset="0"/>
              </a:rPr>
              <a:t>Çalışmaya dahil edilme kriterleri: </a:t>
            </a:r>
            <a:r>
              <a:rPr lang="tr-TR" dirty="0"/>
              <a:t/>
            </a:r>
            <a:br>
              <a:rPr lang="tr-TR" dirty="0"/>
            </a:br>
            <a:endParaRPr lang="tr-TR" dirty="0"/>
          </a:p>
        </p:txBody>
      </p:sp>
      <p:sp>
        <p:nvSpPr>
          <p:cNvPr id="3" name="İçerik Yer Tutucusu 2">
            <a:extLst>
              <a:ext uri="{FF2B5EF4-FFF2-40B4-BE49-F238E27FC236}">
                <a16:creationId xmlns:a16="http://schemas.microsoft.com/office/drawing/2014/main" xmlns="" id="{F7180845-C68C-4D68-9EAF-A3719C9B07A6}"/>
              </a:ext>
            </a:extLst>
          </p:cNvPr>
          <p:cNvSpPr>
            <a:spLocks noGrp="1"/>
          </p:cNvSpPr>
          <p:nvPr>
            <p:ph idx="1"/>
          </p:nvPr>
        </p:nvSpPr>
        <p:spPr/>
        <p:txBody>
          <a:bodyPr/>
          <a:lstStyle/>
          <a:p>
            <a:r>
              <a:rPr lang="tr-TR" sz="2400" dirty="0">
                <a:latin typeface="Arial" panose="020B0604020202020204" pitchFamily="34" charset="0"/>
                <a:cs typeface="Arial" panose="020B0604020202020204" pitchFamily="34" charset="0"/>
              </a:rPr>
              <a:t>1) 10-16 yaş arası </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2) </a:t>
            </a:r>
            <a:r>
              <a:rPr lang="tr-TR" sz="2400" dirty="0" err="1">
                <a:latin typeface="Arial" panose="020B0604020202020204" pitchFamily="34" charset="0"/>
                <a:cs typeface="Arial" panose="020B0604020202020204" pitchFamily="34" charset="0"/>
              </a:rPr>
              <a:t>obezite</a:t>
            </a:r>
            <a:r>
              <a:rPr lang="tr-TR" sz="2400" dirty="0">
                <a:latin typeface="Arial" panose="020B0604020202020204" pitchFamily="34" charset="0"/>
                <a:cs typeface="Arial" panose="020B0604020202020204" pitchFamily="34" charset="0"/>
              </a:rPr>
              <a:t> (vücut kitle indeksi [BMI] ≥ 95. </a:t>
            </a:r>
            <a:r>
              <a:rPr lang="tr-TR" sz="2400" dirty="0" err="1">
                <a:latin typeface="Arial" panose="020B0604020202020204" pitchFamily="34" charset="0"/>
                <a:cs typeface="Arial" panose="020B0604020202020204" pitchFamily="34" charset="0"/>
              </a:rPr>
              <a:t>persentil</a:t>
            </a:r>
            <a:r>
              <a:rPr lang="tr-TR" sz="2400" dirty="0">
                <a:latin typeface="Arial" panose="020B0604020202020204" pitchFamily="34" charset="0"/>
                <a:cs typeface="Arial" panose="020B0604020202020204" pitchFamily="34" charset="0"/>
              </a:rPr>
              <a:t>) </a:t>
            </a:r>
          </a:p>
          <a:p>
            <a:pPr marL="0" indent="0">
              <a:buNone/>
            </a:pPr>
            <a:r>
              <a:rPr lang="tr-TR" sz="2400" dirty="0">
                <a:latin typeface="Arial" panose="020B0604020202020204" pitchFamily="34" charset="0"/>
                <a:cs typeface="Arial" panose="020B0604020202020204" pitchFamily="34" charset="0"/>
              </a:rPr>
              <a:t>    </a:t>
            </a:r>
            <a:r>
              <a:rPr lang="tr-TR" sz="1800" dirty="0">
                <a:latin typeface="Arial" panose="020B0604020202020204" pitchFamily="34" charset="0"/>
                <a:cs typeface="Arial" panose="020B0604020202020204" pitchFamily="34" charset="0"/>
              </a:rPr>
              <a:t>(Ulusal Sağlık İstatistikleri Merkezi, Hastalık Kontrol ve Önleme Merkezleri [CDC] tarafından tanımlandığı gibi)</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3) serum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konsantrasyonu ≥150 mg / </a:t>
            </a:r>
            <a:r>
              <a:rPr lang="tr-TR" sz="2400" dirty="0" err="1">
                <a:latin typeface="Arial" panose="020B0604020202020204" pitchFamily="34" charset="0"/>
                <a:cs typeface="Arial" panose="020B0604020202020204" pitchFamily="34" charset="0"/>
              </a:rPr>
              <a:t>dL</a:t>
            </a:r>
            <a:r>
              <a:rPr lang="tr-TR" sz="2400" dirty="0">
                <a:latin typeface="Arial" panose="020B0604020202020204" pitchFamily="34" charset="0"/>
                <a:cs typeface="Arial" panose="020B0604020202020204" pitchFamily="34" charset="0"/>
              </a:rPr>
              <a:t> ve ≤1000 mg / </a:t>
            </a:r>
            <a:r>
              <a:rPr lang="tr-TR" sz="2400" dirty="0" err="1">
                <a:latin typeface="Arial" panose="020B0604020202020204" pitchFamily="34" charset="0"/>
                <a:cs typeface="Arial" panose="020B0604020202020204" pitchFamily="34" charset="0"/>
              </a:rPr>
              <a:t>dL</a:t>
            </a:r>
            <a:endParaRPr lang="tr-TR" sz="2400" dirty="0">
              <a:latin typeface="Arial" panose="020B0604020202020204" pitchFamily="34" charset="0"/>
              <a:cs typeface="Arial" panose="020B0604020202020204" pitchFamily="34" charset="0"/>
            </a:endParaRPr>
          </a:p>
          <a:p>
            <a:pPr marL="0" indent="0">
              <a:buNone/>
            </a:pPr>
            <a:endParaRPr lang="tr-TR" dirty="0"/>
          </a:p>
        </p:txBody>
      </p:sp>
    </p:spTree>
    <p:extLst>
      <p:ext uri="{BB962C8B-B14F-4D97-AF65-F5344CB8AC3E}">
        <p14:creationId xmlns:p14="http://schemas.microsoft.com/office/powerpoint/2010/main" val="3903407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B8DC917-74E1-4024-B472-C1B5EAFE8843}"/>
              </a:ext>
            </a:extLst>
          </p:cNvPr>
          <p:cNvSpPr>
            <a:spLocks noGrp="1"/>
          </p:cNvSpPr>
          <p:nvPr>
            <p:ph type="title"/>
          </p:nvPr>
        </p:nvSpPr>
        <p:spPr/>
        <p:txBody>
          <a:bodyPr>
            <a:normAutofit/>
          </a:bodyPr>
          <a:lstStyle/>
          <a:p>
            <a:r>
              <a:rPr lang="tr-TR" sz="3600" dirty="0">
                <a:latin typeface="Arial" panose="020B0604020202020204" pitchFamily="34" charset="0"/>
                <a:cs typeface="Arial" panose="020B0604020202020204" pitchFamily="34" charset="0"/>
              </a:rPr>
              <a:t>Dışlama kriterleri:</a:t>
            </a:r>
          </a:p>
        </p:txBody>
      </p:sp>
      <p:sp>
        <p:nvSpPr>
          <p:cNvPr id="3" name="İçerik Yer Tutucusu 2">
            <a:extLst>
              <a:ext uri="{FF2B5EF4-FFF2-40B4-BE49-F238E27FC236}">
                <a16:creationId xmlns:a16="http://schemas.microsoft.com/office/drawing/2014/main" xmlns="" id="{4DA83927-8823-486E-B7C5-3FF3A2FE31B1}"/>
              </a:ext>
            </a:extLst>
          </p:cNvPr>
          <p:cNvSpPr>
            <a:spLocks noGrp="1"/>
          </p:cNvSpPr>
          <p:nvPr>
            <p:ph idx="1"/>
          </p:nvPr>
        </p:nvSpPr>
        <p:spPr/>
        <p:txBody>
          <a:bodyPr>
            <a:normAutofit fontScale="77500" lnSpcReduction="20000"/>
          </a:bodyPr>
          <a:lstStyle/>
          <a:p>
            <a:r>
              <a:rPr lang="tr-TR" dirty="0">
                <a:latin typeface="Arial" panose="020B0604020202020204" pitchFamily="34" charset="0"/>
                <a:cs typeface="Arial" panose="020B0604020202020204" pitchFamily="34" charset="0"/>
              </a:rPr>
              <a:t>Son 6 ayda </a:t>
            </a:r>
            <a:r>
              <a:rPr lang="tr-TR" dirty="0" err="1">
                <a:latin typeface="Arial" panose="020B0604020202020204" pitchFamily="34" charset="0"/>
                <a:cs typeface="Arial" panose="020B0604020202020204" pitchFamily="34" charset="0"/>
              </a:rPr>
              <a:t>hipertrigliseridemi</a:t>
            </a:r>
            <a:r>
              <a:rPr lang="tr-TR" dirty="0">
                <a:latin typeface="Arial" panose="020B0604020202020204" pitchFamily="34" charset="0"/>
                <a:cs typeface="Arial" panose="020B0604020202020204" pitchFamily="34" charset="0"/>
              </a:rPr>
              <a:t> için medikal tedavi alanlar</a:t>
            </a:r>
          </a:p>
          <a:p>
            <a:r>
              <a:rPr lang="tr-TR" dirty="0">
                <a:latin typeface="Arial" panose="020B0604020202020204" pitchFamily="34" charset="0"/>
                <a:cs typeface="Arial" panose="020B0604020202020204" pitchFamily="34" charset="0"/>
              </a:rPr>
              <a:t>Son 6 ayda oral </a:t>
            </a:r>
            <a:r>
              <a:rPr lang="tr-TR" dirty="0" err="1">
                <a:latin typeface="Arial" panose="020B0604020202020204" pitchFamily="34" charset="0"/>
                <a:cs typeface="Arial" panose="020B0604020202020204" pitchFamily="34" charset="0"/>
              </a:rPr>
              <a:t>hipoglisemik</a:t>
            </a:r>
            <a:r>
              <a:rPr lang="tr-TR" dirty="0">
                <a:latin typeface="Arial" panose="020B0604020202020204" pitchFamily="34" charset="0"/>
                <a:cs typeface="Arial" panose="020B0604020202020204" pitchFamily="34" charset="0"/>
              </a:rPr>
              <a:t> ajanlar veya insülin dahil olmak üzere </a:t>
            </a:r>
            <a:r>
              <a:rPr lang="tr-TR" dirty="0" err="1">
                <a:latin typeface="Arial" panose="020B0604020202020204" pitchFamily="34" charset="0"/>
                <a:cs typeface="Arial" panose="020B0604020202020204" pitchFamily="34" charset="0"/>
              </a:rPr>
              <a:t>trigliserit</a:t>
            </a:r>
            <a:r>
              <a:rPr lang="tr-TR" dirty="0">
                <a:latin typeface="Arial" panose="020B0604020202020204" pitchFamily="34" charset="0"/>
                <a:cs typeface="Arial" panose="020B0604020202020204" pitchFamily="34" charset="0"/>
              </a:rPr>
              <a:t> düzeylerini etkileyen bir ilaç kullananlar</a:t>
            </a:r>
          </a:p>
          <a:p>
            <a:r>
              <a:rPr lang="tr-TR" dirty="0">
                <a:latin typeface="Arial" panose="020B0604020202020204" pitchFamily="34" charset="0"/>
                <a:cs typeface="Arial" panose="020B0604020202020204" pitchFamily="34" charset="0"/>
              </a:rPr>
              <a:t>Gebelik testi pozitif olanlar</a:t>
            </a:r>
          </a:p>
          <a:p>
            <a:r>
              <a:rPr lang="tr-TR" dirty="0">
                <a:latin typeface="Arial" panose="020B0604020202020204" pitchFamily="34" charset="0"/>
                <a:cs typeface="Arial" panose="020B0604020202020204" pitchFamily="34" charset="0"/>
              </a:rPr>
              <a:t>Pıhtılaşma bozuklukları veya </a:t>
            </a:r>
            <a:r>
              <a:rPr lang="tr-TR" dirty="0" err="1">
                <a:latin typeface="Arial" panose="020B0604020202020204" pitchFamily="34" charset="0"/>
                <a:cs typeface="Arial" panose="020B0604020202020204" pitchFamily="34" charset="0"/>
              </a:rPr>
              <a:t>antikoagülan</a:t>
            </a:r>
            <a:r>
              <a:rPr lang="tr-TR" dirty="0">
                <a:latin typeface="Arial" panose="020B0604020202020204" pitchFamily="34" charset="0"/>
                <a:cs typeface="Arial" panose="020B0604020202020204" pitchFamily="34" charset="0"/>
              </a:rPr>
              <a:t> tedavi ihtiyacı olanlar</a:t>
            </a:r>
          </a:p>
          <a:p>
            <a:r>
              <a:rPr lang="tr-TR" dirty="0" err="1">
                <a:latin typeface="Arial" panose="020B0604020202020204" pitchFamily="34" charset="0"/>
                <a:cs typeface="Arial" panose="020B0604020202020204" pitchFamily="34" charset="0"/>
              </a:rPr>
              <a:t>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retardasyon</a:t>
            </a:r>
            <a:r>
              <a:rPr lang="tr-TR" dirty="0">
                <a:latin typeface="Arial" panose="020B0604020202020204" pitchFamily="34" charset="0"/>
                <a:cs typeface="Arial" panose="020B0604020202020204" pitchFamily="34" charset="0"/>
              </a:rPr>
              <a:t> ya da nörolojik bozukluğu olanlar</a:t>
            </a:r>
          </a:p>
          <a:p>
            <a:r>
              <a:rPr lang="tr-TR" dirty="0" err="1">
                <a:latin typeface="Arial" panose="020B0604020202020204" pitchFamily="34" charset="0"/>
                <a:cs typeface="Arial" panose="020B0604020202020204" pitchFamily="34" charset="0"/>
              </a:rPr>
              <a:t>Tiroid</a:t>
            </a:r>
            <a:r>
              <a:rPr lang="tr-TR" dirty="0">
                <a:latin typeface="Arial" panose="020B0604020202020204" pitchFamily="34" charset="0"/>
                <a:cs typeface="Arial" panose="020B0604020202020204" pitchFamily="34" charset="0"/>
              </a:rPr>
              <a:t> bozuklukları, </a:t>
            </a:r>
            <a:r>
              <a:rPr lang="tr-TR" dirty="0" err="1">
                <a:latin typeface="Arial" panose="020B0604020202020204" pitchFamily="34" charset="0"/>
                <a:cs typeface="Arial" panose="020B0604020202020204" pitchFamily="34" charset="0"/>
              </a:rPr>
              <a:t>hipotalamik</a:t>
            </a:r>
            <a:r>
              <a:rPr lang="tr-TR" dirty="0">
                <a:latin typeface="Arial" panose="020B0604020202020204" pitchFamily="34" charset="0"/>
                <a:cs typeface="Arial" panose="020B0604020202020204" pitchFamily="34" charset="0"/>
              </a:rPr>
              <a:t> bozukluklar veya diyabet gibi </a:t>
            </a:r>
            <a:r>
              <a:rPr lang="tr-TR" dirty="0" err="1">
                <a:latin typeface="Arial" panose="020B0604020202020204" pitchFamily="34" charset="0"/>
                <a:cs typeface="Arial" panose="020B0604020202020204" pitchFamily="34" charset="0"/>
              </a:rPr>
              <a:t>endokrinopatiler</a:t>
            </a:r>
            <a:endParaRPr lang="tr-TR" dirty="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Kardiyopati, </a:t>
            </a:r>
            <a:r>
              <a:rPr lang="tr-TR" dirty="0" err="1">
                <a:latin typeface="Arial" panose="020B0604020202020204" pitchFamily="34" charset="0"/>
                <a:cs typeface="Arial" panose="020B0604020202020204" pitchFamily="34" charset="0"/>
              </a:rPr>
              <a:t>görh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pcos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kc</a:t>
            </a:r>
            <a:r>
              <a:rPr lang="tr-TR" dirty="0">
                <a:latin typeface="Arial" panose="020B0604020202020204" pitchFamily="34" charset="0"/>
                <a:cs typeface="Arial" panose="020B0604020202020204" pitchFamily="34" charset="0"/>
              </a:rPr>
              <a:t> hastalığı, ailesel </a:t>
            </a:r>
            <a:r>
              <a:rPr lang="tr-TR" dirty="0" err="1">
                <a:latin typeface="Arial" panose="020B0604020202020204" pitchFamily="34" charset="0"/>
                <a:cs typeface="Arial" panose="020B0604020202020204" pitchFamily="34" charset="0"/>
              </a:rPr>
              <a:t>hiperlipidemi</a:t>
            </a:r>
            <a:r>
              <a:rPr lang="tr-TR" dirty="0">
                <a:latin typeface="Arial" panose="020B0604020202020204" pitchFamily="34" charset="0"/>
                <a:cs typeface="Arial" panose="020B0604020202020204" pitchFamily="34" charset="0"/>
              </a:rPr>
              <a:t> gibi herhangi bir sistemik hastalık</a:t>
            </a:r>
          </a:p>
          <a:p>
            <a:r>
              <a:rPr lang="tr-TR" dirty="0">
                <a:latin typeface="Arial" panose="020B0604020202020204" pitchFamily="34" charset="0"/>
                <a:cs typeface="Arial" panose="020B0604020202020204" pitchFamily="34" charset="0"/>
              </a:rPr>
              <a:t>Son 6 ayda herhangi bir </a:t>
            </a:r>
            <a:r>
              <a:rPr lang="tr-TR" dirty="0" err="1">
                <a:latin typeface="Arial" panose="020B0604020202020204" pitchFamily="34" charset="0"/>
                <a:cs typeface="Arial" panose="020B0604020202020204" pitchFamily="34" charset="0"/>
              </a:rPr>
              <a:t>kontraseptif</a:t>
            </a:r>
            <a:r>
              <a:rPr lang="tr-TR" dirty="0">
                <a:latin typeface="Arial" panose="020B0604020202020204" pitchFamily="34" charset="0"/>
                <a:cs typeface="Arial" panose="020B0604020202020204" pitchFamily="34" charset="0"/>
              </a:rPr>
              <a:t> yöntem kullananlar</a:t>
            </a:r>
          </a:p>
          <a:p>
            <a:r>
              <a:rPr lang="tr-TR" dirty="0">
                <a:latin typeface="Arial" panose="020B0604020202020204" pitchFamily="34" charset="0"/>
                <a:cs typeface="Arial" panose="020B0604020202020204" pitchFamily="34" charset="0"/>
              </a:rPr>
              <a:t>Son 6 ayda vitamin kullananlar</a:t>
            </a:r>
          </a:p>
          <a:p>
            <a:r>
              <a:rPr lang="tr-TR" dirty="0">
                <a:latin typeface="Arial" panose="020B0604020202020204" pitchFamily="34" charset="0"/>
                <a:cs typeface="Arial" panose="020B0604020202020204" pitchFamily="34" charset="0"/>
              </a:rPr>
              <a:t>Balık veya soya </a:t>
            </a:r>
            <a:r>
              <a:rPr lang="tr-TR" dirty="0" err="1">
                <a:latin typeface="Arial" panose="020B0604020202020204" pitchFamily="34" charset="0"/>
                <a:cs typeface="Arial" panose="020B0604020202020204" pitchFamily="34" charset="0"/>
              </a:rPr>
              <a:t>fasülyesi</a:t>
            </a:r>
            <a:r>
              <a:rPr lang="tr-TR" dirty="0">
                <a:latin typeface="Arial" panose="020B0604020202020204" pitchFamily="34" charset="0"/>
                <a:cs typeface="Arial" panose="020B0604020202020204" pitchFamily="34" charset="0"/>
              </a:rPr>
              <a:t> alerjisi olanlar</a:t>
            </a:r>
          </a:p>
          <a:p>
            <a:pPr marL="0" indent="0">
              <a:buNone/>
            </a:pPr>
            <a:endParaRPr lang="tr-TR" dirty="0"/>
          </a:p>
          <a:p>
            <a:endParaRPr lang="tr-TR" dirty="0"/>
          </a:p>
          <a:p>
            <a:endParaRPr lang="tr-TR" dirty="0"/>
          </a:p>
          <a:p>
            <a:endParaRPr lang="tr-TR" dirty="0"/>
          </a:p>
        </p:txBody>
      </p:sp>
    </p:spTree>
    <p:extLst>
      <p:ext uri="{BB962C8B-B14F-4D97-AF65-F5344CB8AC3E}">
        <p14:creationId xmlns:p14="http://schemas.microsoft.com/office/powerpoint/2010/main" val="4019380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7A01EA9-E91E-4992-9AA7-5FB33106CCD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1C16ADA4-C5B5-4BD1-83C1-58079D87DBDE}"/>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Çalışmaya katılmayı kabul eden hastaların tıbbi geçmişi belirlendi ve fizik muayene yapıldı.</a:t>
            </a:r>
          </a:p>
          <a:p>
            <a:endParaRPr lang="tr-TR" sz="2400" dirty="0">
              <a:latin typeface="Arial" panose="020B0604020202020204" pitchFamily="34" charset="0"/>
              <a:cs typeface="Arial" panose="020B0604020202020204" pitchFamily="34" charset="0"/>
            </a:endParaRPr>
          </a:p>
          <a:p>
            <a:r>
              <a:rPr lang="tr-TR" sz="2400" dirty="0" err="1">
                <a:latin typeface="Arial" panose="020B0604020202020204" pitchFamily="34" charset="0"/>
                <a:cs typeface="Arial" panose="020B0604020202020204" pitchFamily="34" charset="0"/>
              </a:rPr>
              <a:t>Antropometrik</a:t>
            </a:r>
            <a:r>
              <a:rPr lang="tr-TR" sz="2400" dirty="0">
                <a:latin typeface="Arial" panose="020B0604020202020204" pitchFamily="34" charset="0"/>
                <a:cs typeface="Arial" panose="020B0604020202020204" pitchFamily="34" charset="0"/>
              </a:rPr>
              <a:t> ölçümler alındı.</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Gebelik testi,  açlık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düzeyleri ve diğer </a:t>
            </a:r>
            <a:r>
              <a:rPr lang="tr-TR" sz="2400" dirty="0" err="1">
                <a:latin typeface="Arial" panose="020B0604020202020204" pitchFamily="34" charset="0"/>
                <a:cs typeface="Arial" panose="020B0604020202020204" pitchFamily="34" charset="0"/>
              </a:rPr>
              <a:t>metabolik</a:t>
            </a:r>
            <a:r>
              <a:rPr lang="tr-TR" sz="2400" dirty="0">
                <a:latin typeface="Arial" panose="020B0604020202020204" pitchFamily="34" charset="0"/>
                <a:cs typeface="Arial" panose="020B0604020202020204" pitchFamily="34" charset="0"/>
              </a:rPr>
              <a:t> parametreler bakıldı.</a:t>
            </a: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Diyet ve fiziksel aktivite ile ilgili öneriler verildi.</a:t>
            </a:r>
          </a:p>
          <a:p>
            <a:pPr marL="0" indent="0">
              <a:buNone/>
            </a:pPr>
            <a:r>
              <a:rPr lang="tr-TR" sz="1600" dirty="0">
                <a:latin typeface="Arial" panose="020B0604020202020204" pitchFamily="34" charset="0"/>
                <a:cs typeface="Arial" panose="020B0604020202020204" pitchFamily="34" charset="0"/>
              </a:rPr>
              <a:t>(</a:t>
            </a:r>
            <a:r>
              <a:rPr lang="tr-TR" sz="1600" dirty="0" err="1">
                <a:latin typeface="Arial" panose="020B0604020202020204" pitchFamily="34" charset="0"/>
                <a:cs typeface="Arial" panose="020B0604020202020204" pitchFamily="34" charset="0"/>
              </a:rPr>
              <a:t>örn.Pediatrik</a:t>
            </a:r>
            <a:r>
              <a:rPr lang="tr-TR" sz="1600" dirty="0">
                <a:latin typeface="Arial" panose="020B0604020202020204" pitchFamily="34" charset="0"/>
                <a:cs typeface="Arial" panose="020B0604020202020204" pitchFamily="34" charset="0"/>
              </a:rPr>
              <a:t> Klinik Beslenme Servisi tarafından tüm katılımcılar için günlük 30 dakikalık yürüyüş önerildi)</a:t>
            </a:r>
          </a:p>
          <a:p>
            <a:endParaRPr lang="tr-TR" dirty="0"/>
          </a:p>
        </p:txBody>
      </p:sp>
    </p:spTree>
    <p:extLst>
      <p:ext uri="{BB962C8B-B14F-4D97-AF65-F5344CB8AC3E}">
        <p14:creationId xmlns:p14="http://schemas.microsoft.com/office/powerpoint/2010/main" val="230202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50195D7-00E7-4C8C-9B5D-EC140F4BE61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9BB95151-928A-4EDF-BB6F-F8C31BCA2A0B}"/>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İkinci görüşmede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düzeyi 150 - 1000 mg/dl olanlar </a:t>
            </a:r>
            <a:r>
              <a:rPr lang="tr-TR" sz="2400" dirty="0" err="1">
                <a:latin typeface="Arial" panose="020B0604020202020204" pitchFamily="34" charset="0"/>
                <a:cs typeface="Arial" panose="020B0604020202020204" pitchFamily="34" charset="0"/>
              </a:rPr>
              <a:t>omega</a:t>
            </a:r>
            <a:r>
              <a:rPr lang="tr-TR" sz="2400" dirty="0">
                <a:latin typeface="Arial" panose="020B0604020202020204" pitchFamily="34" charset="0"/>
                <a:cs typeface="Arial" panose="020B0604020202020204" pitchFamily="34" charset="0"/>
              </a:rPr>
              <a:t> 3 ve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verilmek üzere rastgele 2 gruba ayrıldı.</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2. görüşme tedavinin başlangıcı kabul edildi (0. hafta)</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4 hafta aralarla 3.(4. hafta), 4.(8. </a:t>
            </a:r>
            <a:r>
              <a:rPr lang="tr-TR" sz="2400" dirty="0" err="1">
                <a:latin typeface="Arial" panose="020B0604020202020204" pitchFamily="34" charset="0"/>
                <a:cs typeface="Arial" panose="020B0604020202020204" pitchFamily="34" charset="0"/>
              </a:rPr>
              <a:t>hf</a:t>
            </a:r>
            <a:r>
              <a:rPr lang="tr-TR" sz="2400" dirty="0">
                <a:latin typeface="Arial" panose="020B0604020202020204" pitchFamily="34" charset="0"/>
                <a:cs typeface="Arial" panose="020B0604020202020204" pitchFamily="34" charset="0"/>
              </a:rPr>
              <a:t>) ve 5.(12. </a:t>
            </a:r>
            <a:r>
              <a:rPr lang="tr-TR" sz="2400" dirty="0" err="1">
                <a:latin typeface="Arial" panose="020B0604020202020204" pitchFamily="34" charset="0"/>
                <a:cs typeface="Arial" panose="020B0604020202020204" pitchFamily="34" charset="0"/>
              </a:rPr>
              <a:t>hf</a:t>
            </a:r>
            <a:r>
              <a:rPr lang="tr-TR" sz="2400" dirty="0">
                <a:latin typeface="Arial" panose="020B0604020202020204" pitchFamily="34" charset="0"/>
                <a:cs typeface="Arial" panose="020B0604020202020204" pitchFamily="34" charset="0"/>
              </a:rPr>
              <a:t>) görüşmelerde yan etkiler ve protokole uyum gözden geçirildi. </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Beşinci ziyaretten dört hafta sonra, olası yan etkileri izlemek için bir telefon görüşmesi yapıldı.</a:t>
            </a:r>
          </a:p>
        </p:txBody>
      </p:sp>
    </p:spTree>
    <p:extLst>
      <p:ext uri="{BB962C8B-B14F-4D97-AF65-F5344CB8AC3E}">
        <p14:creationId xmlns:p14="http://schemas.microsoft.com/office/powerpoint/2010/main" val="2507677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AB75152-A246-491D-A8CE-BC238A5BB0CB}"/>
              </a:ext>
            </a:extLst>
          </p:cNvPr>
          <p:cNvSpPr>
            <a:spLocks noGrp="1"/>
          </p:cNvSpPr>
          <p:nvPr>
            <p:ph type="title"/>
          </p:nvPr>
        </p:nvSpPr>
        <p:spPr/>
        <p:txBody>
          <a:bodyPr/>
          <a:lstStyle/>
          <a:p>
            <a:r>
              <a:rPr lang="tr-TR" sz="4000" dirty="0">
                <a:latin typeface="Arial" panose="020B0604020202020204" pitchFamily="34" charset="0"/>
                <a:cs typeface="Arial" panose="020B0604020202020204" pitchFamily="34" charset="0"/>
              </a:rPr>
              <a:t>Müdahale</a:t>
            </a:r>
            <a:r>
              <a:rPr lang="tr-TR" dirty="0"/>
              <a:t> </a:t>
            </a:r>
          </a:p>
        </p:txBody>
      </p:sp>
      <p:sp>
        <p:nvSpPr>
          <p:cNvPr id="3" name="İçerik Yer Tutucusu 2">
            <a:extLst>
              <a:ext uri="{FF2B5EF4-FFF2-40B4-BE49-F238E27FC236}">
                <a16:creationId xmlns:a16="http://schemas.microsoft.com/office/drawing/2014/main" xmlns="" id="{2E9023B1-4D2F-48D8-ACD7-E641497B09A5}"/>
              </a:ext>
            </a:extLst>
          </p:cNvPr>
          <p:cNvSpPr>
            <a:spLocks noGrp="1"/>
          </p:cNvSpPr>
          <p:nvPr>
            <p:ph idx="1"/>
          </p:nvPr>
        </p:nvSpPr>
        <p:spPr/>
        <p:txBody>
          <a:bodyPr>
            <a:normAutofit fontScale="92500" lnSpcReduction="10000"/>
          </a:bodyPr>
          <a:lstStyle/>
          <a:p>
            <a:r>
              <a:rPr lang="tr-TR" sz="2400" dirty="0">
                <a:latin typeface="Arial" panose="020B0604020202020204" pitchFamily="34" charset="0"/>
                <a:cs typeface="Arial" panose="020B0604020202020204" pitchFamily="34" charset="0"/>
              </a:rPr>
              <a:t>Deney grubunda, hastalara 12 hafta boyunca 3 g / gün olmak üzere toplam beş kapsül </a:t>
            </a:r>
            <a:r>
              <a:rPr lang="tr-TR" sz="2400" dirty="0" err="1">
                <a:latin typeface="Arial" panose="020B0604020202020204" pitchFamily="34" charset="0"/>
                <a:cs typeface="Arial" panose="020B0604020202020204" pitchFamily="34" charset="0"/>
              </a:rPr>
              <a:t>omega</a:t>
            </a:r>
            <a:r>
              <a:rPr lang="tr-TR" sz="2400" dirty="0">
                <a:latin typeface="Arial" panose="020B0604020202020204" pitchFamily="34" charset="0"/>
                <a:cs typeface="Arial" panose="020B0604020202020204" pitchFamily="34" charset="0"/>
              </a:rPr>
              <a:t> 3 yağ asidi verildi. </a:t>
            </a:r>
          </a:p>
          <a:p>
            <a:pPr marL="0" indent="0">
              <a:buNone/>
            </a:pPr>
            <a:r>
              <a:rPr lang="tr-TR" sz="2400"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(üçü sabah 8'de ve ikisi akşam 8’de)</a:t>
            </a: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Her bir kapsül 400 mg </a:t>
            </a:r>
            <a:r>
              <a:rPr lang="tr-TR" sz="2400" dirty="0" err="1">
                <a:latin typeface="Arial" panose="020B0604020202020204" pitchFamily="34" charset="0"/>
                <a:cs typeface="Arial" panose="020B0604020202020204" pitchFamily="34" charset="0"/>
              </a:rPr>
              <a:t>eikosapentaenoik</a:t>
            </a:r>
            <a:r>
              <a:rPr lang="tr-TR" sz="2400" dirty="0">
                <a:latin typeface="Arial" panose="020B0604020202020204" pitchFamily="34" charset="0"/>
                <a:cs typeface="Arial" panose="020B0604020202020204" pitchFamily="34" charset="0"/>
              </a:rPr>
              <a:t> asit (EPA) ve 200 mg </a:t>
            </a:r>
            <a:r>
              <a:rPr lang="tr-TR" sz="2400" dirty="0" err="1">
                <a:latin typeface="Arial" panose="020B0604020202020204" pitchFamily="34" charset="0"/>
                <a:cs typeface="Arial" panose="020B0604020202020204" pitchFamily="34" charset="0"/>
              </a:rPr>
              <a:t>dokosaheksaenoik</a:t>
            </a:r>
            <a:r>
              <a:rPr lang="tr-TR" sz="2400" dirty="0">
                <a:latin typeface="Arial" panose="020B0604020202020204" pitchFamily="34" charset="0"/>
                <a:cs typeface="Arial" panose="020B0604020202020204" pitchFamily="34" charset="0"/>
              </a:rPr>
              <a:t> asit (DHA) içermektedir.</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Her çocuğa aynı marka ve aynı son kullanma tarihine sahip </a:t>
            </a:r>
            <a:r>
              <a:rPr lang="tr-TR" sz="2400" dirty="0" err="1">
                <a:latin typeface="Arial" panose="020B0604020202020204" pitchFamily="34" charset="0"/>
                <a:cs typeface="Arial" panose="020B0604020202020204" pitchFamily="34" charset="0"/>
              </a:rPr>
              <a:t>omega</a:t>
            </a:r>
            <a:r>
              <a:rPr lang="tr-TR" sz="2400" dirty="0">
                <a:latin typeface="Arial" panose="020B0604020202020204" pitchFamily="34" charset="0"/>
                <a:cs typeface="Arial" panose="020B0604020202020204" pitchFamily="34" charset="0"/>
              </a:rPr>
              <a:t> 3 kapsülü verildi.</a:t>
            </a:r>
          </a:p>
          <a:p>
            <a:endParaRPr lang="tr-TR" sz="2400" dirty="0">
              <a:latin typeface="Arial" panose="020B0604020202020204" pitchFamily="34" charset="0"/>
              <a:cs typeface="Arial" panose="020B0604020202020204" pitchFamily="34" charset="0"/>
            </a:endParaRPr>
          </a:p>
          <a:p>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grubundaki </a:t>
            </a:r>
            <a:r>
              <a:rPr lang="tr-TR" sz="2400">
                <a:latin typeface="Arial" panose="020B0604020202020204" pitchFamily="34" charset="0"/>
                <a:cs typeface="Arial" panose="020B0604020202020204" pitchFamily="34" charset="0"/>
              </a:rPr>
              <a:t>katılımcılar ise her </a:t>
            </a:r>
            <a:r>
              <a:rPr lang="tr-TR" sz="2400" dirty="0">
                <a:latin typeface="Arial" panose="020B0604020202020204" pitchFamily="34" charset="0"/>
                <a:cs typeface="Arial" panose="020B0604020202020204" pitchFamily="34" charset="0"/>
              </a:rPr>
              <a:t>bir kapsül 600 mg soya fasulyesi yağı içeren kapsüllerden günde beş tane aldılar.</a:t>
            </a:r>
          </a:p>
          <a:p>
            <a:endParaRPr lang="tr-TR" dirty="0"/>
          </a:p>
        </p:txBody>
      </p:sp>
    </p:spTree>
    <p:extLst>
      <p:ext uri="{BB962C8B-B14F-4D97-AF65-F5344CB8AC3E}">
        <p14:creationId xmlns:p14="http://schemas.microsoft.com/office/powerpoint/2010/main" val="2115689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7DCF6FF-9A86-429C-9A61-D0D7AC271CC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C3DB955C-5654-48A9-A756-86B559F256A4}"/>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Tüm </a:t>
            </a:r>
            <a:r>
              <a:rPr lang="tr-TR" sz="2400" dirty="0" err="1">
                <a:latin typeface="Arial" panose="020B0604020202020204" pitchFamily="34" charset="0"/>
                <a:cs typeface="Arial" panose="020B0604020202020204" pitchFamily="34" charset="0"/>
              </a:rPr>
              <a:t>metabolik</a:t>
            </a:r>
            <a:r>
              <a:rPr lang="tr-TR" sz="2400" dirty="0">
                <a:latin typeface="Arial" panose="020B0604020202020204" pitchFamily="34" charset="0"/>
                <a:cs typeface="Arial" panose="020B0604020202020204" pitchFamily="34" charset="0"/>
              </a:rPr>
              <a:t> parametreler 0., 4., 8, ve 12. haftalarda 12 saatlik açlık sonrası ölçüldü.</a:t>
            </a:r>
          </a:p>
          <a:p>
            <a:endParaRPr lang="tr-TR" sz="2400" dirty="0">
              <a:latin typeface="Arial" panose="020B0604020202020204" pitchFamily="34" charset="0"/>
              <a:cs typeface="Arial" panose="020B0604020202020204" pitchFamily="34" charset="0"/>
            </a:endParaRPr>
          </a:p>
          <a:p>
            <a:r>
              <a:rPr lang="tr-TR" sz="2400" dirty="0" err="1">
                <a:latin typeface="Arial" panose="020B0604020202020204" pitchFamily="34" charset="0"/>
                <a:cs typeface="Arial" panose="020B0604020202020204" pitchFamily="34" charset="0"/>
              </a:rPr>
              <a:t>Antropometrik</a:t>
            </a:r>
            <a:r>
              <a:rPr lang="tr-TR" sz="2400" dirty="0">
                <a:latin typeface="Arial" panose="020B0604020202020204" pitchFamily="34" charset="0"/>
                <a:cs typeface="Arial" panose="020B0604020202020204" pitchFamily="34" charset="0"/>
              </a:rPr>
              <a:t> ölçümler, eğitimli bir beslenme uzmanı tarafından yapıldı.</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Bel çevresi, ayakta dururken normal bir </a:t>
            </a:r>
            <a:r>
              <a:rPr lang="tr-TR" sz="2400" dirty="0" err="1">
                <a:latin typeface="Arial" panose="020B0604020202020204" pitchFamily="34" charset="0"/>
                <a:cs typeface="Arial" panose="020B0604020202020204" pitchFamily="34" charset="0"/>
              </a:rPr>
              <a:t>ekspirasyondan</a:t>
            </a:r>
            <a:r>
              <a:rPr lang="tr-TR" sz="2400" dirty="0">
                <a:latin typeface="Arial" panose="020B0604020202020204" pitchFamily="34" charset="0"/>
                <a:cs typeface="Arial" panose="020B0604020202020204" pitchFamily="34" charset="0"/>
              </a:rPr>
              <a:t> sonra son kaburga ile </a:t>
            </a:r>
            <a:r>
              <a:rPr lang="tr-TR" sz="2400" dirty="0" err="1">
                <a:latin typeface="Arial" panose="020B0604020202020204" pitchFamily="34" charset="0"/>
                <a:cs typeface="Arial" panose="020B0604020202020204" pitchFamily="34" charset="0"/>
              </a:rPr>
              <a:t>iliak</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krest</a:t>
            </a:r>
            <a:r>
              <a:rPr lang="tr-TR" sz="2400" dirty="0">
                <a:latin typeface="Arial" panose="020B0604020202020204" pitchFamily="34" charset="0"/>
                <a:cs typeface="Arial" panose="020B0604020202020204" pitchFamily="34" charset="0"/>
              </a:rPr>
              <a:t> arasındaki orta hattan ölçüldü.</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BKİ standart formüle göre kg/</a:t>
            </a:r>
            <a:r>
              <a:rPr lang="tr-TR" sz="1600" i="0" dirty="0">
                <a:effectLst/>
                <a:latin typeface="Arial" panose="020B0604020202020204" pitchFamily="34" charset="0"/>
                <a:cs typeface="Arial" panose="020B0604020202020204" pitchFamily="34" charset="0"/>
              </a:rPr>
              <a:t> </a:t>
            </a:r>
            <a:r>
              <a:rPr lang="tr-TR" sz="2400" i="0" dirty="0">
                <a:effectLst/>
                <a:latin typeface="Arial" panose="020B0604020202020204" pitchFamily="34" charset="0"/>
                <a:cs typeface="Arial" panose="020B0604020202020204" pitchFamily="34" charset="0"/>
              </a:rPr>
              <a:t>m</a:t>
            </a:r>
            <a:r>
              <a:rPr lang="tr-TR" sz="2400" i="0" baseline="30000" dirty="0">
                <a:effectLst/>
                <a:latin typeface="Arial" panose="020B0604020202020204" pitchFamily="34" charset="0"/>
                <a:cs typeface="Arial" panose="020B0604020202020204" pitchFamily="34" charset="0"/>
              </a:rPr>
              <a:t>2</a:t>
            </a:r>
            <a:r>
              <a:rPr lang="tr-TR" sz="2400" dirty="0">
                <a:latin typeface="Arial" panose="020B0604020202020204" pitchFamily="34" charset="0"/>
                <a:cs typeface="Arial" panose="020B0604020202020204" pitchFamily="34" charset="0"/>
              </a:rPr>
              <a:t> olarak hesaplandı.</a:t>
            </a:r>
          </a:p>
        </p:txBody>
      </p:sp>
    </p:spTree>
    <p:extLst>
      <p:ext uri="{BB962C8B-B14F-4D97-AF65-F5344CB8AC3E}">
        <p14:creationId xmlns:p14="http://schemas.microsoft.com/office/powerpoint/2010/main" val="76217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3268DBA-9080-4E3A-A119-969D6034F1B8}"/>
              </a:ext>
            </a:extLst>
          </p:cNvPr>
          <p:cNvSpPr>
            <a:spLocks noGrp="1"/>
          </p:cNvSpPr>
          <p:nvPr>
            <p:ph type="title"/>
          </p:nvPr>
        </p:nvSpPr>
        <p:spPr/>
        <p:txBody>
          <a:bodyPr>
            <a:normAutofit/>
          </a:bodyPr>
          <a:lstStyle/>
          <a:p>
            <a:r>
              <a:rPr lang="tr-TR" sz="3600" dirty="0">
                <a:latin typeface="Arial" panose="020B0604020202020204" pitchFamily="34" charset="0"/>
                <a:cs typeface="Arial" panose="020B0604020202020204" pitchFamily="34" charset="0"/>
              </a:rPr>
              <a:t>Örneklem hacmi </a:t>
            </a:r>
          </a:p>
        </p:txBody>
      </p:sp>
      <p:sp>
        <p:nvSpPr>
          <p:cNvPr id="3" name="İçerik Yer Tutucusu 2">
            <a:extLst>
              <a:ext uri="{FF2B5EF4-FFF2-40B4-BE49-F238E27FC236}">
                <a16:creationId xmlns:a16="http://schemas.microsoft.com/office/drawing/2014/main" xmlns="" id="{CFCB79B5-1C00-4FF1-A5AE-E36DBC7031A7}"/>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Örneklem hacmi 1: 1 şeklinde iki gruba </a:t>
            </a:r>
            <a:r>
              <a:rPr lang="tr-TR" sz="2400" dirty="0" err="1">
                <a:latin typeface="Arial" panose="020B0604020202020204" pitchFamily="34" charset="0"/>
                <a:cs typeface="Arial" panose="020B0604020202020204" pitchFamily="34" charset="0"/>
              </a:rPr>
              <a:t>randomize</a:t>
            </a:r>
            <a:r>
              <a:rPr lang="tr-TR" sz="2400" dirty="0">
                <a:latin typeface="Arial" panose="020B0604020202020204" pitchFamily="34" charset="0"/>
                <a:cs typeface="Arial" panose="020B0604020202020204" pitchFamily="34" charset="0"/>
              </a:rPr>
              <a:t> edilmiş 130 katılımcı olarak hesaplandı. </a:t>
            </a:r>
            <a:endParaRPr lang="tr-TR" sz="2400" dirty="0" smtClean="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Çalışma, 12 hafta sonunda deney ve kontrol grupları arasında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konsantrasyonunda en az % 20'lik bir fark tespit etmek için % 85'lik bir istatistiksel güce sahipti.</a:t>
            </a: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Çalışma tasarımı, α = 0.05 ve her grupta 65 hasta ile iki taraflıydı.</a:t>
            </a:r>
            <a:endParaRPr lang="tr-T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1118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F2C1690-1710-499A-9568-9E8D15323599}"/>
              </a:ext>
            </a:extLst>
          </p:cNvPr>
          <p:cNvSpPr>
            <a:spLocks noGrp="1"/>
          </p:cNvSpPr>
          <p:nvPr>
            <p:ph type="title"/>
          </p:nvPr>
        </p:nvSpPr>
        <p:spPr/>
        <p:txBody>
          <a:bodyPr>
            <a:normAutofit/>
          </a:bodyPr>
          <a:lstStyle/>
          <a:p>
            <a:r>
              <a:rPr lang="tr-TR" sz="3600" dirty="0" err="1">
                <a:latin typeface="Arial" panose="020B0604020202020204" pitchFamily="34" charset="0"/>
                <a:cs typeface="Arial" panose="020B0604020202020204" pitchFamily="34" charset="0"/>
              </a:rPr>
              <a:t>Randomizasyon</a:t>
            </a:r>
            <a:endParaRPr lang="tr-TR" sz="36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xmlns="" id="{7DAF4C86-F33A-4395-807A-37B7BF46EB93}"/>
              </a:ext>
            </a:extLst>
          </p:cNvPr>
          <p:cNvSpPr>
            <a:spLocks noGrp="1"/>
          </p:cNvSpPr>
          <p:nvPr>
            <p:ph idx="1"/>
          </p:nvPr>
        </p:nvSpPr>
        <p:spPr/>
        <p:txBody>
          <a:bodyPr>
            <a:normAutofit lnSpcReduction="10000"/>
          </a:bodyPr>
          <a:lstStyle/>
          <a:p>
            <a:r>
              <a:rPr lang="tr-TR" sz="2400" dirty="0">
                <a:latin typeface="Arial" panose="020B0604020202020204" pitchFamily="34" charset="0"/>
                <a:cs typeface="Arial" panose="020B0604020202020204" pitchFamily="34" charset="0"/>
              </a:rPr>
              <a:t>Tüm hastalara </a:t>
            </a:r>
            <a:r>
              <a:rPr lang="tr-TR" sz="2400" dirty="0" err="1">
                <a:latin typeface="Arial" panose="020B0604020202020204" pitchFamily="34" charset="0"/>
                <a:cs typeface="Arial" panose="020B0604020202020204" pitchFamily="34" charset="0"/>
              </a:rPr>
              <a:t>randomizasyon</a:t>
            </a:r>
            <a:r>
              <a:rPr lang="tr-TR" sz="2400" dirty="0">
                <a:latin typeface="Arial" panose="020B0604020202020204" pitchFamily="34" charset="0"/>
                <a:cs typeface="Arial" panose="020B0604020202020204" pitchFamily="34" charset="0"/>
              </a:rPr>
              <a:t> programına göre ardışık numaralar verildi.</a:t>
            </a:r>
          </a:p>
          <a:p>
            <a:pPr marL="0" indent="0">
              <a:buNone/>
            </a:pPr>
            <a:r>
              <a:rPr lang="tr-TR" sz="2400" dirty="0">
                <a:latin typeface="Arial" panose="020B0604020202020204" pitchFamily="34" charset="0"/>
                <a:cs typeface="Arial" panose="020B0604020202020204" pitchFamily="34" charset="0"/>
              </a:rPr>
              <a:t> </a:t>
            </a:r>
          </a:p>
          <a:p>
            <a:r>
              <a:rPr lang="tr-TR" sz="2400" dirty="0">
                <a:latin typeface="Arial" panose="020B0604020202020204" pitchFamily="34" charset="0"/>
                <a:cs typeface="Arial" panose="020B0604020202020204" pitchFamily="34" charset="0"/>
              </a:rPr>
              <a:t>Her numara için, müdahale türünün belirlendiği kapalı bir zarf vardı</a:t>
            </a:r>
            <a:r>
              <a:rPr lang="tr-TR" sz="2400" dirty="0" smtClean="0">
                <a:latin typeface="Arial" panose="020B0604020202020204" pitchFamily="34" charset="0"/>
                <a:cs typeface="Arial" panose="020B0604020202020204" pitchFamily="34" charset="0"/>
              </a:rPr>
              <a:t>.</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Şişeler, </a:t>
            </a:r>
            <a:r>
              <a:rPr lang="tr-TR" sz="2400" dirty="0" err="1">
                <a:latin typeface="Arial" panose="020B0604020202020204" pitchFamily="34" charset="0"/>
                <a:cs typeface="Arial" panose="020B0604020202020204" pitchFamily="34" charset="0"/>
              </a:rPr>
              <a:t>randomizasyon</a:t>
            </a:r>
            <a:r>
              <a:rPr lang="tr-TR" sz="2400" dirty="0">
                <a:latin typeface="Arial" panose="020B0604020202020204" pitchFamily="34" charset="0"/>
                <a:cs typeface="Arial" panose="020B0604020202020204" pitchFamily="34" charset="0"/>
              </a:rPr>
              <a:t> programına göre ardışık olarak numaralandırıldı.</a:t>
            </a: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Her katılımcı kendi numarasıyla bir şişede kapsül aldı.</a:t>
            </a: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Omega-3 yağ asidi ve soya fasulyesi yağı şişeleri dış görünüş olarak aynıydı.</a:t>
            </a:r>
          </a:p>
        </p:txBody>
      </p:sp>
    </p:spTree>
    <p:extLst>
      <p:ext uri="{BB962C8B-B14F-4D97-AF65-F5344CB8AC3E}">
        <p14:creationId xmlns:p14="http://schemas.microsoft.com/office/powerpoint/2010/main" val="1823893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BA01325-5280-4DF6-A32B-B461DF55CB43}"/>
              </a:ext>
            </a:extLst>
          </p:cNvPr>
          <p:cNvSpPr>
            <a:spLocks noGrp="1"/>
          </p:cNvSpPr>
          <p:nvPr>
            <p:ph type="title"/>
          </p:nvPr>
        </p:nvSpPr>
        <p:spPr/>
        <p:txBody>
          <a:bodyPr>
            <a:normAutofit/>
          </a:bodyPr>
          <a:lstStyle/>
          <a:p>
            <a:r>
              <a:rPr lang="tr-TR" sz="3600" dirty="0">
                <a:latin typeface="Arial" panose="020B0604020202020204" pitchFamily="34" charset="0"/>
                <a:cs typeface="Arial" panose="020B0604020202020204" pitchFamily="34" charset="0"/>
              </a:rPr>
              <a:t>İstatistiksel Analiz</a:t>
            </a:r>
          </a:p>
        </p:txBody>
      </p:sp>
      <p:sp>
        <p:nvSpPr>
          <p:cNvPr id="3" name="İçerik Yer Tutucusu 2">
            <a:extLst>
              <a:ext uri="{FF2B5EF4-FFF2-40B4-BE49-F238E27FC236}">
                <a16:creationId xmlns:a16="http://schemas.microsoft.com/office/drawing/2014/main" xmlns="" id="{5B171191-EF63-4B14-BEB2-4486F790A97B}"/>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Veriler ortalama ± standart sapma olarak ifade edildi.</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Birincil ve ikincil sonuçlar </a:t>
            </a:r>
            <a:r>
              <a:rPr lang="tr-TR" sz="2400" dirty="0" err="1">
                <a:latin typeface="Arial" panose="020B0604020202020204" pitchFamily="34" charset="0"/>
                <a:cs typeface="Arial" panose="020B0604020202020204" pitchFamily="34" charset="0"/>
              </a:rPr>
              <a:t>Students</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two</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sample</a:t>
            </a:r>
            <a:r>
              <a:rPr lang="tr-TR" sz="2400" dirty="0">
                <a:latin typeface="Arial" panose="020B0604020202020204" pitchFamily="34" charset="0"/>
                <a:cs typeface="Arial" panose="020B0604020202020204" pitchFamily="34" charset="0"/>
              </a:rPr>
              <a:t> t testi ile analiz edildi.</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Ortalamaları karşılaştırmak için,  % 95 CI ile p &lt;0.05 anlamlı olarak kabul edildi.</a:t>
            </a: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Etkinlik ve güvenlik analizleri, tedavi amaçlı en az bir doz kapsül alan ve en az bir geçerli etkinlik ve güvenlik değerlendirmesine sahip tüm bireyler üzerinde gerçekleştirildi.</a:t>
            </a:r>
          </a:p>
        </p:txBody>
      </p:sp>
    </p:spTree>
    <p:extLst>
      <p:ext uri="{BB962C8B-B14F-4D97-AF65-F5344CB8AC3E}">
        <p14:creationId xmlns:p14="http://schemas.microsoft.com/office/powerpoint/2010/main" val="2016863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3D01307-5C91-42A9-AA46-154F5909DCD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6445889D-F53B-4909-84D2-FB2997953AD2}"/>
              </a:ext>
            </a:extLst>
          </p:cNvPr>
          <p:cNvSpPr>
            <a:spLocks noGrp="1"/>
          </p:cNvSpPr>
          <p:nvPr>
            <p:ph idx="1"/>
          </p:nvPr>
        </p:nvSpPr>
        <p:spPr/>
        <p:txBody>
          <a:bodyPr>
            <a:normAutofit/>
          </a:bodyPr>
          <a:lstStyle/>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Omega-3 yağ asitlerinin güvenlik profili katılımcılar tarafından bildirilen ishal, geğirme, şişkinlik, mide bulantısı veya daha şiddetli bulgular gibi yan etkilere göre incelendi.</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Oranların karşılaştırmaları </a:t>
            </a:r>
            <a:r>
              <a:rPr lang="tr-TR" sz="2400" dirty="0" err="1">
                <a:latin typeface="Arial" panose="020B0604020202020204" pitchFamily="34" charset="0"/>
                <a:cs typeface="Arial" panose="020B0604020202020204" pitchFamily="34" charset="0"/>
              </a:rPr>
              <a:t>Pearson</a:t>
            </a:r>
            <a:r>
              <a:rPr lang="tr-TR" sz="2400" dirty="0">
                <a:latin typeface="Arial" panose="020B0604020202020204" pitchFamily="34" charset="0"/>
                <a:cs typeface="Arial" panose="020B0604020202020204" pitchFamily="34" charset="0"/>
              </a:rPr>
              <a:t> ki-kare testi ile analiz edildi ve p≤ 0.05 ve % 95 CI anlamlı kabul edildi.</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Tüm veriler SPSS® </a:t>
            </a:r>
            <a:r>
              <a:rPr lang="tr-TR" sz="2400" dirty="0" err="1">
                <a:latin typeface="Arial" panose="020B0604020202020204" pitchFamily="34" charset="0"/>
                <a:cs typeface="Arial" panose="020B0604020202020204" pitchFamily="34" charset="0"/>
              </a:rPr>
              <a:t>Statistics</a:t>
            </a:r>
            <a:r>
              <a:rPr lang="tr-TR" sz="2400" dirty="0">
                <a:latin typeface="Arial" panose="020B0604020202020204" pitchFamily="34" charset="0"/>
                <a:cs typeface="Arial" panose="020B0604020202020204" pitchFamily="34" charset="0"/>
              </a:rPr>
              <a:t> V22.0 ile değerlendirildi.</a:t>
            </a:r>
          </a:p>
        </p:txBody>
      </p:sp>
    </p:spTree>
    <p:extLst>
      <p:ext uri="{BB962C8B-B14F-4D97-AF65-F5344CB8AC3E}">
        <p14:creationId xmlns:p14="http://schemas.microsoft.com/office/powerpoint/2010/main" val="4227115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5131673-6EED-4FA5-8E4B-0CB46D6B897E}"/>
              </a:ext>
            </a:extLst>
          </p:cNvPr>
          <p:cNvSpPr>
            <a:spLocks noGrp="1"/>
          </p:cNvSpPr>
          <p:nvPr>
            <p:ph type="title"/>
          </p:nvPr>
        </p:nvSpPr>
        <p:spPr/>
        <p:txBody>
          <a:bodyPr>
            <a:normAutofit/>
          </a:bodyPr>
          <a:lstStyle/>
          <a:p>
            <a:r>
              <a:rPr lang="tr-TR" sz="4000" dirty="0">
                <a:latin typeface="Arial" panose="020B0604020202020204" pitchFamily="34" charset="0"/>
                <a:cs typeface="Arial" panose="020B0604020202020204" pitchFamily="34" charset="0"/>
              </a:rPr>
              <a:t>Giriş </a:t>
            </a:r>
          </a:p>
        </p:txBody>
      </p:sp>
      <p:sp>
        <p:nvSpPr>
          <p:cNvPr id="3" name="İçerik Yer Tutucusu 2">
            <a:extLst>
              <a:ext uri="{FF2B5EF4-FFF2-40B4-BE49-F238E27FC236}">
                <a16:creationId xmlns:a16="http://schemas.microsoft.com/office/drawing/2014/main" xmlns="" id="{7D9C12D4-15E9-4F32-9D64-12EDACF03196}"/>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Vücut yağ oranı yüksekliği olarak tanımlanan </a:t>
            </a:r>
            <a:r>
              <a:rPr lang="tr-TR" sz="2400" dirty="0" err="1">
                <a:latin typeface="Arial" panose="020B0604020202020204" pitchFamily="34" charset="0"/>
                <a:cs typeface="Arial" panose="020B0604020202020204" pitchFamily="34" charset="0"/>
              </a:rPr>
              <a:t>obezite</a:t>
            </a:r>
            <a:r>
              <a:rPr lang="tr-TR" sz="2400" dirty="0">
                <a:latin typeface="Arial" panose="020B0604020202020204" pitchFamily="34" charset="0"/>
                <a:cs typeface="Arial" panose="020B0604020202020204" pitchFamily="34" charset="0"/>
              </a:rPr>
              <a:t> ciddi sağlık sorunlarına neden olabilen, dünyanın birçok ülkesinde önemli bir halk sağlığı sorunudur.</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2016 yılında Meksika Ulusal Sağlık ve Beslenme Araştırmasında elde edilen verilere göre, Meksikalı ergenlerde </a:t>
            </a:r>
            <a:r>
              <a:rPr lang="tr-TR" sz="2400" dirty="0" err="1">
                <a:latin typeface="Arial" panose="020B0604020202020204" pitchFamily="34" charset="0"/>
                <a:cs typeface="Arial" panose="020B0604020202020204" pitchFamily="34" charset="0"/>
              </a:rPr>
              <a:t>obezite</a:t>
            </a:r>
            <a:r>
              <a:rPr lang="tr-TR" sz="2400" dirty="0">
                <a:latin typeface="Arial" panose="020B0604020202020204" pitchFamily="34" charset="0"/>
                <a:cs typeface="Arial" panose="020B0604020202020204" pitchFamily="34" charset="0"/>
              </a:rPr>
              <a:t> ve fazla kilolu olma birleşik </a:t>
            </a:r>
            <a:r>
              <a:rPr lang="tr-TR" sz="2400" dirty="0" err="1">
                <a:latin typeface="Arial" panose="020B0604020202020204" pitchFamily="34" charset="0"/>
                <a:cs typeface="Arial" panose="020B0604020202020204" pitchFamily="34" charset="0"/>
              </a:rPr>
              <a:t>prevalansı</a:t>
            </a:r>
            <a:r>
              <a:rPr lang="tr-TR" sz="2400" dirty="0">
                <a:latin typeface="Arial" panose="020B0604020202020204" pitchFamily="34" charset="0"/>
                <a:cs typeface="Arial" panose="020B0604020202020204" pitchFamily="34" charset="0"/>
              </a:rPr>
              <a:t> kadınlarda % 39,2 ve erkeklerde% 33,5 idi.</a:t>
            </a:r>
          </a:p>
          <a:p>
            <a:endParaRPr lang="tr-TR" sz="2400"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972004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xmlns="" id="{9427AF5F-9A0E-42B7-A252-FD64C9885F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xmlns="" id="{49956824-3EE6-4F4B-ACEF-E9022D6BEEA4}"/>
              </a:ext>
            </a:extLst>
          </p:cNvPr>
          <p:cNvSpPr>
            <a:spLocks noGrp="1"/>
          </p:cNvSpPr>
          <p:nvPr>
            <p:ph type="title"/>
          </p:nvPr>
        </p:nvSpPr>
        <p:spPr>
          <a:xfrm>
            <a:off x="838200" y="365125"/>
            <a:ext cx="10515600" cy="1306443"/>
          </a:xfrm>
        </p:spPr>
        <p:txBody>
          <a:bodyPr>
            <a:normAutofit/>
          </a:bodyPr>
          <a:lstStyle/>
          <a:p>
            <a:r>
              <a:rPr lang="tr-TR" sz="4000" dirty="0">
                <a:latin typeface="Arial" panose="020B0604020202020204" pitchFamily="34" charset="0"/>
                <a:cs typeface="Arial" panose="020B0604020202020204" pitchFamily="34" charset="0"/>
              </a:rPr>
              <a:t>Bulgular </a:t>
            </a:r>
          </a:p>
        </p:txBody>
      </p:sp>
      <p:sp>
        <p:nvSpPr>
          <p:cNvPr id="3" name="İçerik Yer Tutucusu 2">
            <a:extLst>
              <a:ext uri="{FF2B5EF4-FFF2-40B4-BE49-F238E27FC236}">
                <a16:creationId xmlns:a16="http://schemas.microsoft.com/office/drawing/2014/main" xmlns="" id="{E94FFC66-65E3-459C-8A9D-94174C47FB7B}"/>
              </a:ext>
            </a:extLst>
          </p:cNvPr>
          <p:cNvSpPr>
            <a:spLocks noGrp="1"/>
          </p:cNvSpPr>
          <p:nvPr>
            <p:ph idx="1"/>
          </p:nvPr>
        </p:nvSpPr>
        <p:spPr>
          <a:xfrm>
            <a:off x="838200" y="1825625"/>
            <a:ext cx="4152774" cy="4303464"/>
          </a:xfrm>
        </p:spPr>
        <p:txBody>
          <a:bodyPr>
            <a:normAutofit/>
          </a:bodyPr>
          <a:lstStyle/>
          <a:p>
            <a:r>
              <a:rPr lang="tr-TR" sz="2000">
                <a:latin typeface="Arial" panose="020B0604020202020204" pitchFamily="34" charset="0"/>
                <a:cs typeface="Arial" panose="020B0604020202020204" pitchFamily="34" charset="0"/>
              </a:rPr>
              <a:t>Değerlendirilen toplam 168 çocuk ve ergenden 38'i uygunluk kriterlerini karşılamadığı için dışlandı.</a:t>
            </a:r>
          </a:p>
          <a:p>
            <a:endParaRPr lang="tr-TR" sz="2000">
              <a:latin typeface="Arial" panose="020B0604020202020204" pitchFamily="34" charset="0"/>
              <a:cs typeface="Arial" panose="020B0604020202020204" pitchFamily="34" charset="0"/>
            </a:endParaRPr>
          </a:p>
          <a:p>
            <a:r>
              <a:rPr lang="tr-TR" sz="2000">
                <a:latin typeface="Arial" panose="020B0604020202020204" pitchFamily="34" charset="0"/>
                <a:cs typeface="Arial" panose="020B0604020202020204" pitchFamily="34" charset="0"/>
              </a:rPr>
              <a:t>Toplam 130 kişi iki gruba 65 kişi olarak randomize edildi.</a:t>
            </a:r>
          </a:p>
          <a:p>
            <a:endParaRPr lang="tr-TR" sz="2000">
              <a:latin typeface="Arial" panose="020B0604020202020204" pitchFamily="34" charset="0"/>
              <a:cs typeface="Arial" panose="020B0604020202020204" pitchFamily="34" charset="0"/>
            </a:endParaRPr>
          </a:p>
          <a:p>
            <a:r>
              <a:rPr lang="tr-TR" sz="2000">
                <a:latin typeface="Arial" panose="020B0604020202020204" pitchFamily="34" charset="0"/>
                <a:cs typeface="Arial" panose="020B0604020202020204" pitchFamily="34" charset="0"/>
              </a:rPr>
              <a:t>4 hasta çalışmadan ayrıldı (her grupta iki tane) ve geri kalan 126 hasta 12 haftalık tedavi ve takibi tamamladı.</a:t>
            </a:r>
          </a:p>
          <a:p>
            <a:endParaRPr lang="tr-TR" sz="2000"/>
          </a:p>
        </p:txBody>
      </p:sp>
      <p:pic>
        <p:nvPicPr>
          <p:cNvPr id="10" name="İçerik Yer Tutucusu 4">
            <a:extLst>
              <a:ext uri="{FF2B5EF4-FFF2-40B4-BE49-F238E27FC236}">
                <a16:creationId xmlns:a16="http://schemas.microsoft.com/office/drawing/2014/main" xmlns="" id="{D11481CD-E467-40C4-BFBF-479A2158DF28}"/>
              </a:ext>
            </a:extLst>
          </p:cNvPr>
          <p:cNvPicPr>
            <a:picLocks noChangeAspect="1"/>
          </p:cNvPicPr>
          <p:nvPr/>
        </p:nvPicPr>
        <p:blipFill>
          <a:blip r:embed="rId3"/>
          <a:stretch>
            <a:fillRect/>
          </a:stretch>
        </p:blipFill>
        <p:spPr>
          <a:xfrm>
            <a:off x="5486400" y="121734"/>
            <a:ext cx="6464300" cy="5808973"/>
          </a:xfrm>
          <a:prstGeom prst="rect">
            <a:avLst/>
          </a:prstGeom>
        </p:spPr>
      </p:pic>
    </p:spTree>
    <p:extLst>
      <p:ext uri="{BB962C8B-B14F-4D97-AF65-F5344CB8AC3E}">
        <p14:creationId xmlns:p14="http://schemas.microsoft.com/office/powerpoint/2010/main" val="691565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AEB4E63-7780-408C-B10F-9082F63CAFB0}"/>
              </a:ext>
            </a:extLst>
          </p:cNvPr>
          <p:cNvSpPr>
            <a:spLocks noGrp="1"/>
          </p:cNvSpPr>
          <p:nvPr>
            <p:ph type="title"/>
          </p:nvPr>
        </p:nvSpPr>
        <p:spPr/>
        <p:txBody>
          <a:bodyPr/>
          <a:lstStyle/>
          <a:p>
            <a:r>
              <a:rPr lang="tr-TR" dirty="0">
                <a:latin typeface="Arial" panose="020B0604020202020204" pitchFamily="34" charset="0"/>
                <a:cs typeface="Arial" panose="020B0604020202020204" pitchFamily="34" charset="0"/>
              </a:rPr>
              <a:t>Bulgular</a:t>
            </a:r>
            <a:endParaRPr lang="tr-TR" dirty="0"/>
          </a:p>
        </p:txBody>
      </p:sp>
      <p:sp>
        <p:nvSpPr>
          <p:cNvPr id="3" name="İçerik Yer Tutucusu 2">
            <a:extLst>
              <a:ext uri="{FF2B5EF4-FFF2-40B4-BE49-F238E27FC236}">
                <a16:creationId xmlns:a16="http://schemas.microsoft.com/office/drawing/2014/main" xmlns="" id="{C6D40887-22D4-4452-A5B2-05E9C0C9163B}"/>
              </a:ext>
            </a:extLst>
          </p:cNvPr>
          <p:cNvSpPr>
            <a:spLocks noGrp="1"/>
          </p:cNvSpPr>
          <p:nvPr>
            <p:ph idx="1"/>
          </p:nvPr>
        </p:nvSpPr>
        <p:spPr/>
        <p:txBody>
          <a:bodyPr>
            <a:normAutofit fontScale="92500" lnSpcReduction="10000"/>
          </a:bodyPr>
          <a:lstStyle/>
          <a:p>
            <a:r>
              <a:rPr lang="tr-TR" sz="2400" dirty="0">
                <a:latin typeface="Arial" panose="020B0604020202020204" pitchFamily="34" charset="0"/>
                <a:cs typeface="Arial" panose="020B0604020202020204" pitchFamily="34" charset="0"/>
              </a:rPr>
              <a:t>Temel özelliklerin analizi gruplar arasında önemli bir farklılık göstermedi.</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Ortalama yaş omega-3 grubunda 12.6 ± 1.7 yıl ve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grubunda 12.6 ± 1.8  (p = 0.9)</a:t>
            </a:r>
          </a:p>
          <a:p>
            <a:r>
              <a:rPr lang="tr-TR" sz="2400" dirty="0">
                <a:latin typeface="Arial" panose="020B0604020202020204" pitchFamily="34" charset="0"/>
                <a:cs typeface="Arial" panose="020B0604020202020204" pitchFamily="34" charset="0"/>
              </a:rPr>
              <a:t>Omega-3 grubu ve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grubundaki ortalama BMI z-skoru sırasıyla 2.74 ± 0.58 ve 2.6 ± 0.38  (p = 0.1)</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Katılımcıların 80'i (% 61,54) erkek, 50'si (% 38,46) kadın</a:t>
            </a: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Çalışmanın başında kan basıncı değerlerinde istatistiksel olarak anlamlı farklılıklar bulunmasına rağmen, tüm katılımcıların kan basıncı değerleri yaş, kilo ve boylarına göre normaldi.</a:t>
            </a:r>
          </a:p>
        </p:txBody>
      </p:sp>
    </p:spTree>
    <p:extLst>
      <p:ext uri="{BB962C8B-B14F-4D97-AF65-F5344CB8AC3E}">
        <p14:creationId xmlns:p14="http://schemas.microsoft.com/office/powerpoint/2010/main" val="2676836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xmlns="" id="{D6504AAD-C5DD-495D-8EA3-098C69E2374C}"/>
              </a:ext>
            </a:extLst>
          </p:cNvPr>
          <p:cNvPicPr>
            <a:picLocks noGrp="1" noChangeAspect="1"/>
          </p:cNvPicPr>
          <p:nvPr>
            <p:ph idx="1"/>
          </p:nvPr>
        </p:nvPicPr>
        <p:blipFill>
          <a:blip r:embed="rId3"/>
          <a:stretch>
            <a:fillRect/>
          </a:stretch>
        </p:blipFill>
        <p:spPr>
          <a:xfrm>
            <a:off x="906380" y="429962"/>
            <a:ext cx="10515599" cy="5811838"/>
          </a:xfrm>
        </p:spPr>
      </p:pic>
      <p:sp>
        <p:nvSpPr>
          <p:cNvPr id="4" name="Oval 3"/>
          <p:cNvSpPr/>
          <p:nvPr/>
        </p:nvSpPr>
        <p:spPr>
          <a:xfrm>
            <a:off x="10266947" y="3978439"/>
            <a:ext cx="1155032" cy="38501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6719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6958A9E-B2C7-486D-8D2B-03DC0C8D30D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DA5CC21C-97BB-4588-A6CB-A3DFFDAD59A3}"/>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Başlangıçtaki serum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konsantrasyonu gruplar arasında hemen hemen aynıydı, omega-3 grubunda 222.1 ± 62.3 mg / </a:t>
            </a:r>
            <a:r>
              <a:rPr lang="tr-TR" sz="2400" dirty="0" err="1">
                <a:latin typeface="Arial" panose="020B0604020202020204" pitchFamily="34" charset="0"/>
                <a:cs typeface="Arial" panose="020B0604020202020204" pitchFamily="34" charset="0"/>
              </a:rPr>
              <a:t>dL</a:t>
            </a:r>
            <a:r>
              <a:rPr lang="tr-TR" sz="2400" dirty="0">
                <a:latin typeface="Arial" panose="020B0604020202020204" pitchFamily="34" charset="0"/>
                <a:cs typeface="Arial" panose="020B0604020202020204" pitchFamily="34" charset="0"/>
              </a:rPr>
              <a:t> ve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grubunda 222.6 ± 75.9 mg / </a:t>
            </a:r>
            <a:r>
              <a:rPr lang="tr-TR" sz="2400" dirty="0" err="1">
                <a:latin typeface="Arial" panose="020B0604020202020204" pitchFamily="34" charset="0"/>
                <a:cs typeface="Arial" panose="020B0604020202020204" pitchFamily="34" charset="0"/>
              </a:rPr>
              <a:t>dL</a:t>
            </a:r>
            <a:r>
              <a:rPr lang="tr-TR" sz="2400" dirty="0">
                <a:latin typeface="Arial" panose="020B0604020202020204" pitchFamily="34" charset="0"/>
                <a:cs typeface="Arial" panose="020B0604020202020204" pitchFamily="34" charset="0"/>
              </a:rPr>
              <a:t> (p = 0.9)</a:t>
            </a:r>
          </a:p>
          <a:p>
            <a:pPr marL="0" indent="0">
              <a:buNone/>
            </a:pPr>
            <a:endParaRPr lang="tr-TR" sz="2400" dirty="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Çalışmaya uyumla ilgili olarak, günde düzenli 5 kapsül kullananlarda bir gün başarılı olarak değerlendirildi. </a:t>
            </a:r>
          </a:p>
          <a:p>
            <a:r>
              <a:rPr lang="tr-TR" sz="2400" dirty="0">
                <a:latin typeface="Arial" panose="020B0604020202020204" pitchFamily="34" charset="0"/>
                <a:cs typeface="Arial" panose="020B0604020202020204" pitchFamily="34" charset="0"/>
              </a:rPr>
              <a:t>İki grup arasında başarılı günlerin oranında anlamlı bir fark saptanmadı (omega-3,% 84.63 ± 9.61;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86.76 ± 9.13; p = 0.2)</a:t>
            </a:r>
          </a:p>
        </p:txBody>
      </p:sp>
    </p:spTree>
    <p:extLst>
      <p:ext uri="{BB962C8B-B14F-4D97-AF65-F5344CB8AC3E}">
        <p14:creationId xmlns:p14="http://schemas.microsoft.com/office/powerpoint/2010/main" val="1848883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9427AF5F-9A0E-42B7-A252-FD64C9885F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xmlns="" id="{A4479DB0-87FF-417B-8B21-80F47350BC47}"/>
              </a:ext>
            </a:extLst>
          </p:cNvPr>
          <p:cNvSpPr>
            <a:spLocks noGrp="1"/>
          </p:cNvSpPr>
          <p:nvPr>
            <p:ph idx="1"/>
          </p:nvPr>
        </p:nvSpPr>
        <p:spPr>
          <a:xfrm>
            <a:off x="838200" y="914400"/>
            <a:ext cx="4152774" cy="5214689"/>
          </a:xfrm>
        </p:spPr>
        <p:txBody>
          <a:bodyPr>
            <a:normAutofit/>
          </a:bodyPr>
          <a:lstStyle/>
          <a:p>
            <a:r>
              <a:rPr lang="tr-TR" sz="2400" dirty="0">
                <a:latin typeface="Arial" panose="020B0604020202020204" pitchFamily="34" charset="0"/>
                <a:cs typeface="Arial" panose="020B0604020202020204" pitchFamily="34" charset="0"/>
              </a:rPr>
              <a:t>Çalışmanın sonunda, omega-3 tedavisi alan grupta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düzeyinde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grubuna göre daha büyük bir azalma olmuştur.</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Başlangıca göre değişim yüzdesi, omega-3 grubunda % 39.1 ± 24.7 iken,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grubundaki % 14.6 ± 21.8 bulunmuştur. (% 95 CI: p &lt; 0.01)</a:t>
            </a:r>
          </a:p>
          <a:p>
            <a:pPr marL="0" indent="0">
              <a:buNone/>
            </a:pPr>
            <a:endParaRPr lang="tr-TR" sz="1900" dirty="0"/>
          </a:p>
        </p:txBody>
      </p:sp>
      <p:pic>
        <p:nvPicPr>
          <p:cNvPr id="5" name="Resim 4">
            <a:extLst>
              <a:ext uri="{FF2B5EF4-FFF2-40B4-BE49-F238E27FC236}">
                <a16:creationId xmlns:a16="http://schemas.microsoft.com/office/drawing/2014/main" xmlns="" id="{688F8A53-F075-4AA4-89FF-AFA0FDFCFECA}"/>
              </a:ext>
            </a:extLst>
          </p:cNvPr>
          <p:cNvPicPr>
            <a:picLocks noChangeAspect="1"/>
          </p:cNvPicPr>
          <p:nvPr/>
        </p:nvPicPr>
        <p:blipFill rotWithShape="1">
          <a:blip r:embed="rId3"/>
          <a:srcRect r="17848"/>
          <a:stretch/>
        </p:blipFill>
        <p:spPr>
          <a:xfrm>
            <a:off x="5183500" y="423746"/>
            <a:ext cx="6170299" cy="5705344"/>
          </a:xfrm>
          <a:prstGeom prst="rect">
            <a:avLst/>
          </a:prstGeom>
        </p:spPr>
      </p:pic>
    </p:spTree>
    <p:extLst>
      <p:ext uri="{BB962C8B-B14F-4D97-AF65-F5344CB8AC3E}">
        <p14:creationId xmlns:p14="http://schemas.microsoft.com/office/powerpoint/2010/main" val="2929227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9427AF5F-9A0E-42B7-A252-FD64C9885F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xmlns="" id="{8B582B87-C87B-48A1-8DFE-9412A3546EBE}"/>
              </a:ext>
            </a:extLst>
          </p:cNvPr>
          <p:cNvSpPr>
            <a:spLocks noGrp="1"/>
          </p:cNvSpPr>
          <p:nvPr>
            <p:ph idx="1"/>
          </p:nvPr>
        </p:nvSpPr>
        <p:spPr>
          <a:xfrm>
            <a:off x="838200" y="680223"/>
            <a:ext cx="4152774" cy="5448866"/>
          </a:xfrm>
        </p:spPr>
        <p:txBody>
          <a:bodyPr>
            <a:normAutofit fontScale="92500" lnSpcReduction="10000"/>
          </a:bodyPr>
          <a:lstStyle/>
          <a:p>
            <a:r>
              <a:rPr lang="tr-TR" sz="2400" dirty="0">
                <a:latin typeface="Arial" panose="020B0604020202020204" pitchFamily="34" charset="0"/>
                <a:cs typeface="Arial" panose="020B0604020202020204" pitchFamily="34" charset="0"/>
              </a:rPr>
              <a:t>Ortalama serum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konsantrasyonu, </a:t>
            </a:r>
          </a:p>
          <a:p>
            <a:pPr marL="0" indent="0">
              <a:buNone/>
            </a:pPr>
            <a:r>
              <a:rPr lang="tr-TR" sz="2400" dirty="0">
                <a:latin typeface="Arial" panose="020B0604020202020204" pitchFamily="34" charset="0"/>
                <a:cs typeface="Arial" panose="020B0604020202020204" pitchFamily="34" charset="0"/>
              </a:rPr>
              <a:t>-omega-3 yağ asitleri ile tedaviden sonra 127.7 ± 45.5 mg / </a:t>
            </a:r>
            <a:r>
              <a:rPr lang="tr-TR" sz="2400" dirty="0" err="1">
                <a:latin typeface="Arial" panose="020B0604020202020204" pitchFamily="34" charset="0"/>
                <a:cs typeface="Arial" panose="020B0604020202020204" pitchFamily="34" charset="0"/>
              </a:rPr>
              <a:t>dL</a:t>
            </a:r>
            <a:endParaRPr lang="tr-TR" sz="2400" dirty="0">
              <a:latin typeface="Arial" panose="020B0604020202020204" pitchFamily="34" charset="0"/>
              <a:cs typeface="Arial" panose="020B0604020202020204" pitchFamily="34" charset="0"/>
            </a:endParaRPr>
          </a:p>
          <a:p>
            <a:pPr marL="0" indent="0">
              <a:buNone/>
            </a:pPr>
            <a:r>
              <a:rPr lang="tr-TR" sz="2400" dirty="0">
                <a:latin typeface="Arial" panose="020B0604020202020204" pitchFamily="34" charset="0"/>
                <a:cs typeface="Arial" panose="020B0604020202020204" pitchFamily="34" charset="0"/>
              </a:rPr>
              <a:t>-</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ile tedaviden sonra 187.6 ± 80.4 mg / </a:t>
            </a:r>
            <a:r>
              <a:rPr lang="tr-TR" sz="2400" dirty="0" err="1">
                <a:latin typeface="Arial" panose="020B0604020202020204" pitchFamily="34" charset="0"/>
                <a:cs typeface="Arial" panose="020B0604020202020204" pitchFamily="34" charset="0"/>
              </a:rPr>
              <a:t>dL</a:t>
            </a:r>
            <a:r>
              <a:rPr lang="tr-TR" sz="2400" dirty="0">
                <a:latin typeface="Arial" panose="020B0604020202020204" pitchFamily="34" charset="0"/>
                <a:cs typeface="Arial" panose="020B0604020202020204" pitchFamily="34" charset="0"/>
              </a:rPr>
              <a:t>  (% 95 CI: p &lt;0.01)</a:t>
            </a:r>
          </a:p>
          <a:p>
            <a:endParaRPr lang="tr-TR" sz="2400" dirty="0">
              <a:latin typeface="Arial" panose="020B0604020202020204" pitchFamily="34" charset="0"/>
              <a:cs typeface="Arial" panose="020B0604020202020204" pitchFamily="34" charset="0"/>
            </a:endParaRP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Çalışmanın sonunda </a:t>
            </a:r>
            <a:r>
              <a:rPr lang="tr-TR" sz="2400" dirty="0" err="1">
                <a:latin typeface="Arial" panose="020B0604020202020204" pitchFamily="34" charset="0"/>
                <a:cs typeface="Arial" panose="020B0604020202020204" pitchFamily="34" charset="0"/>
              </a:rPr>
              <a:t>hipertrigliseridemi</a:t>
            </a:r>
            <a:r>
              <a:rPr lang="tr-TR" sz="2400" dirty="0">
                <a:latin typeface="Arial" panose="020B0604020202020204" pitchFamily="34" charset="0"/>
                <a:cs typeface="Arial" panose="020B0604020202020204" pitchFamily="34" charset="0"/>
              </a:rPr>
              <a:t> sıklığı omega-3 grubunda (18/63,% 28.6)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grubuna göre (43/63,% 68.3) önemli ölçüde daha düşüktü. (p ≤ 0.01) </a:t>
            </a:r>
          </a:p>
        </p:txBody>
      </p:sp>
      <p:pic>
        <p:nvPicPr>
          <p:cNvPr id="5" name="Resim 4">
            <a:extLst>
              <a:ext uri="{FF2B5EF4-FFF2-40B4-BE49-F238E27FC236}">
                <a16:creationId xmlns:a16="http://schemas.microsoft.com/office/drawing/2014/main" xmlns="" id="{ABCB274E-137D-4421-9C5D-10B4D5E252FB}"/>
              </a:ext>
            </a:extLst>
          </p:cNvPr>
          <p:cNvPicPr>
            <a:picLocks noChangeAspect="1"/>
          </p:cNvPicPr>
          <p:nvPr/>
        </p:nvPicPr>
        <p:blipFill rotWithShape="1">
          <a:blip r:embed="rId3"/>
          <a:srcRect r="13832" b="2"/>
          <a:stretch/>
        </p:blipFill>
        <p:spPr>
          <a:xfrm>
            <a:off x="5183500" y="680224"/>
            <a:ext cx="6170299" cy="5448866"/>
          </a:xfrm>
          <a:prstGeom prst="rect">
            <a:avLst/>
          </a:prstGeom>
        </p:spPr>
      </p:pic>
    </p:spTree>
    <p:extLst>
      <p:ext uri="{BB962C8B-B14F-4D97-AF65-F5344CB8AC3E}">
        <p14:creationId xmlns:p14="http://schemas.microsoft.com/office/powerpoint/2010/main" val="2848262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4FA608B-16DE-449A-9148-F3E972B8448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B77B2429-AEEF-49AA-AEAD-5D28499C8A54}"/>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Başlangıçta gruplar arasında serum kolesterol konsantrasyonlarında önemli bir fark yoktu.</a:t>
            </a:r>
          </a:p>
          <a:p>
            <a:r>
              <a:rPr lang="tr-TR" sz="2400" dirty="0">
                <a:latin typeface="Arial" panose="020B0604020202020204" pitchFamily="34" charset="0"/>
                <a:cs typeface="Arial" panose="020B0604020202020204" pitchFamily="34" charset="0"/>
              </a:rPr>
              <a:t>Ancak 12 haftalık çalışmanın sonunda kolesterol konsantrasyonu omega-3 grubunda % 2,9 ± 19,5 azalma ve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grubunda % 6,1 ± 20,6 artış gösterdi. (% 95 CI; p = 0.01) </a:t>
            </a: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12 hafta sonunda, HDL-C konsantrasyonları omega-3 grubunda (% 3,8 )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grubuna (% 16,2) göre daha küçük bir artış gösterdi</a:t>
            </a:r>
            <a:r>
              <a:rPr lang="tr-TR"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(p &lt;0,01)</a:t>
            </a:r>
            <a:endParaRPr lang="tr-TR" sz="20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12 haftalık tedaviden sonra serum HDL-C konsantrasyonları,  omega-3 grubunda (34.4 ± 5.2 mg / </a:t>
            </a:r>
            <a:r>
              <a:rPr lang="tr-TR" sz="2400" dirty="0" err="1">
                <a:latin typeface="Arial" panose="020B0604020202020204" pitchFamily="34" charset="0"/>
                <a:cs typeface="Arial" panose="020B0604020202020204" pitchFamily="34" charset="0"/>
              </a:rPr>
              <a:t>dL</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grubuna (36.7 ± 5.8 mg / </a:t>
            </a:r>
            <a:r>
              <a:rPr lang="tr-TR" sz="2400" dirty="0" err="1">
                <a:latin typeface="Arial" panose="020B0604020202020204" pitchFamily="34" charset="0"/>
                <a:cs typeface="Arial" panose="020B0604020202020204" pitchFamily="34" charset="0"/>
              </a:rPr>
              <a:t>dL</a:t>
            </a:r>
            <a:r>
              <a:rPr lang="tr-TR" sz="2400" dirty="0">
                <a:latin typeface="Arial" panose="020B0604020202020204" pitchFamily="34" charset="0"/>
                <a:cs typeface="Arial" panose="020B0604020202020204" pitchFamily="34" charset="0"/>
              </a:rPr>
              <a:t>) göre daha düşüktü (% 95 CI; p = 0,02)</a:t>
            </a:r>
          </a:p>
        </p:txBody>
      </p:sp>
    </p:spTree>
    <p:extLst>
      <p:ext uri="{BB962C8B-B14F-4D97-AF65-F5344CB8AC3E}">
        <p14:creationId xmlns:p14="http://schemas.microsoft.com/office/powerpoint/2010/main" val="3907417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a:extLst>
              <a:ext uri="{FF2B5EF4-FFF2-40B4-BE49-F238E27FC236}">
                <a16:creationId xmlns:a16="http://schemas.microsoft.com/office/drawing/2014/main" xmlns="" id="{96BB52CC-7E6A-4D2C-BD44-41A72328DF31}"/>
              </a:ext>
            </a:extLst>
          </p:cNvPr>
          <p:cNvPicPr>
            <a:picLocks noGrp="1" noChangeAspect="1"/>
          </p:cNvPicPr>
          <p:nvPr>
            <p:ph idx="1"/>
          </p:nvPr>
        </p:nvPicPr>
        <p:blipFill>
          <a:blip r:embed="rId3"/>
          <a:stretch>
            <a:fillRect/>
          </a:stretch>
        </p:blipFill>
        <p:spPr>
          <a:xfrm>
            <a:off x="786063" y="668307"/>
            <a:ext cx="10844463" cy="5641704"/>
          </a:xfrm>
        </p:spPr>
      </p:pic>
      <p:sp>
        <p:nvSpPr>
          <p:cNvPr id="4" name="Oval 3"/>
          <p:cNvSpPr/>
          <p:nvPr/>
        </p:nvSpPr>
        <p:spPr>
          <a:xfrm>
            <a:off x="10443409" y="1443790"/>
            <a:ext cx="1155033" cy="68981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val 5"/>
          <p:cNvSpPr/>
          <p:nvPr/>
        </p:nvSpPr>
        <p:spPr>
          <a:xfrm>
            <a:off x="10443410" y="2823411"/>
            <a:ext cx="1155032"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val 7"/>
          <p:cNvSpPr/>
          <p:nvPr/>
        </p:nvSpPr>
        <p:spPr>
          <a:xfrm>
            <a:off x="10443410" y="4042612"/>
            <a:ext cx="1155032" cy="6176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Oval 8"/>
          <p:cNvSpPr/>
          <p:nvPr/>
        </p:nvSpPr>
        <p:spPr>
          <a:xfrm>
            <a:off x="10443408" y="2133599"/>
            <a:ext cx="1155034" cy="6898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98680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39146CC-DE36-4F2D-9000-5DBEF94D85C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CA9B1F0B-04EE-4E32-AEB6-50FB228C1B3B}"/>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Serum ürik asit konsantrasyonundaki azalma, omega-3 grubunda (% 1,9 ± 26,0)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grubuna göre (% 15,3 ± 16,0) daha küçüktü (% 95 CI; p&lt;0.01)</a:t>
            </a:r>
          </a:p>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Çalışma sonundaki serum ürik asit seviyesi,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grubunda (4.8 ± 0.8 mg / </a:t>
            </a:r>
            <a:r>
              <a:rPr lang="tr-TR" sz="2400" dirty="0" err="1">
                <a:latin typeface="Arial" panose="020B0604020202020204" pitchFamily="34" charset="0"/>
                <a:cs typeface="Arial" panose="020B0604020202020204" pitchFamily="34" charset="0"/>
              </a:rPr>
              <a:t>dL</a:t>
            </a:r>
            <a:r>
              <a:rPr lang="tr-TR" sz="2400" dirty="0">
                <a:latin typeface="Arial" panose="020B0604020202020204" pitchFamily="34" charset="0"/>
                <a:cs typeface="Arial" panose="020B0604020202020204" pitchFamily="34" charset="0"/>
              </a:rPr>
              <a:t>), omega-3 grubuna (5.7 ± 1.4 mg / </a:t>
            </a:r>
            <a:r>
              <a:rPr lang="tr-TR" sz="2400" dirty="0" err="1">
                <a:latin typeface="Arial" panose="020B0604020202020204" pitchFamily="34" charset="0"/>
                <a:cs typeface="Arial" panose="020B0604020202020204" pitchFamily="34" charset="0"/>
              </a:rPr>
              <a:t>dL</a:t>
            </a:r>
            <a:r>
              <a:rPr lang="tr-TR" sz="2400" dirty="0">
                <a:latin typeface="Arial" panose="020B0604020202020204" pitchFamily="34" charset="0"/>
                <a:cs typeface="Arial" panose="020B0604020202020204" pitchFamily="34" charset="0"/>
              </a:rPr>
              <a:t>) göre daha düşüktü. (% 95 CI; p &lt;0.01)</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Çalışmanın sonunda başlangıca göre BKİ z-skorunda ya da gruplar arasında BKİ z-skorunda herhangi bir değişiklik gözlenmedi.</a:t>
            </a:r>
          </a:p>
        </p:txBody>
      </p:sp>
    </p:spTree>
    <p:extLst>
      <p:ext uri="{BB962C8B-B14F-4D97-AF65-F5344CB8AC3E}">
        <p14:creationId xmlns:p14="http://schemas.microsoft.com/office/powerpoint/2010/main" val="1796862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xmlns="" id="{22587ECF-85E9-4393-9D87-8EB6F3F6C2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xmlns="" id="{745B3A77-FE04-4E72-98A6-F7C0289D8244}"/>
              </a:ext>
            </a:extLst>
          </p:cNvPr>
          <p:cNvSpPr>
            <a:spLocks noGrp="1"/>
          </p:cNvSpPr>
          <p:nvPr>
            <p:ph type="title"/>
          </p:nvPr>
        </p:nvSpPr>
        <p:spPr>
          <a:xfrm>
            <a:off x="838199" y="355601"/>
            <a:ext cx="4783697" cy="761999"/>
          </a:xfrm>
        </p:spPr>
        <p:txBody>
          <a:bodyPr anchor="b">
            <a:normAutofit/>
          </a:bodyPr>
          <a:lstStyle/>
          <a:p>
            <a:r>
              <a:rPr lang="tr-TR" sz="4000" dirty="0">
                <a:latin typeface="Arial" panose="020B0604020202020204" pitchFamily="34" charset="0"/>
                <a:cs typeface="Arial" panose="020B0604020202020204" pitchFamily="34" charset="0"/>
              </a:rPr>
              <a:t>Yan Etkiler </a:t>
            </a:r>
          </a:p>
        </p:txBody>
      </p:sp>
      <p:sp>
        <p:nvSpPr>
          <p:cNvPr id="3" name="İçerik Yer Tutucusu 2">
            <a:extLst>
              <a:ext uri="{FF2B5EF4-FFF2-40B4-BE49-F238E27FC236}">
                <a16:creationId xmlns:a16="http://schemas.microsoft.com/office/drawing/2014/main" xmlns="" id="{9F011FCC-7548-4267-B577-3F344F024522}"/>
              </a:ext>
            </a:extLst>
          </p:cNvPr>
          <p:cNvSpPr>
            <a:spLocks noGrp="1"/>
          </p:cNvSpPr>
          <p:nvPr>
            <p:ph idx="1"/>
          </p:nvPr>
        </p:nvSpPr>
        <p:spPr>
          <a:xfrm>
            <a:off x="838199" y="1562101"/>
            <a:ext cx="4783697" cy="4557806"/>
          </a:xfrm>
        </p:spPr>
        <p:txBody>
          <a:bodyPr>
            <a:normAutofit lnSpcReduction="10000"/>
          </a:bodyPr>
          <a:lstStyle/>
          <a:p>
            <a:r>
              <a:rPr lang="tr-TR" sz="2000" dirty="0">
                <a:latin typeface="Arial" panose="020B0604020202020204" pitchFamily="34" charset="0"/>
                <a:cs typeface="Arial" panose="020B0604020202020204" pitchFamily="34" charset="0"/>
              </a:rPr>
              <a:t>Çalışma sırasında iki grupta da ciddi yan etkiler görülmedi.</a:t>
            </a:r>
          </a:p>
          <a:p>
            <a:endParaRPr lang="tr-TR" sz="2000" dirty="0">
              <a:latin typeface="Arial" panose="020B0604020202020204" pitchFamily="34" charset="0"/>
              <a:cs typeface="Arial" panose="020B0604020202020204" pitchFamily="34" charset="0"/>
            </a:endParaRPr>
          </a:p>
          <a:p>
            <a:r>
              <a:rPr lang="tr-TR" sz="2000" dirty="0">
                <a:latin typeface="Arial" panose="020B0604020202020204" pitchFamily="34" charset="0"/>
                <a:cs typeface="Arial" panose="020B0604020202020204" pitchFamily="34" charset="0"/>
              </a:rPr>
              <a:t>Hastalar tarafından belirtilen yan etkiler en sık geğirme olmak üzere esas olarak </a:t>
            </a:r>
            <a:r>
              <a:rPr lang="tr-TR" sz="2000" dirty="0" err="1">
                <a:latin typeface="Arial" panose="020B0604020202020204" pitchFamily="34" charset="0"/>
                <a:cs typeface="Arial" panose="020B0604020202020204" pitchFamily="34" charset="0"/>
              </a:rPr>
              <a:t>gastrointestinal</a:t>
            </a:r>
            <a:r>
              <a:rPr lang="tr-TR" sz="2000" dirty="0">
                <a:latin typeface="Arial" panose="020B0604020202020204" pitchFamily="34" charset="0"/>
                <a:cs typeface="Arial" panose="020B0604020202020204" pitchFamily="34" charset="0"/>
              </a:rPr>
              <a:t> sisteme ait</a:t>
            </a:r>
          </a:p>
          <a:p>
            <a:endParaRPr lang="tr-TR" sz="2000" dirty="0">
              <a:latin typeface="Arial" panose="020B0604020202020204" pitchFamily="34" charset="0"/>
              <a:cs typeface="Arial" panose="020B0604020202020204" pitchFamily="34" charset="0"/>
            </a:endParaRPr>
          </a:p>
          <a:p>
            <a:r>
              <a:rPr lang="tr-TR" sz="2000" dirty="0">
                <a:latin typeface="Arial" panose="020B0604020202020204" pitchFamily="34" charset="0"/>
                <a:cs typeface="Arial" panose="020B0604020202020204" pitchFamily="34" charset="0"/>
              </a:rPr>
              <a:t>Ciddi bir yan etki nedeniyle </a:t>
            </a:r>
            <a:r>
              <a:rPr lang="tr-TR" sz="2000" dirty="0" err="1">
                <a:latin typeface="Arial" panose="020B0604020202020204" pitchFamily="34" charset="0"/>
                <a:cs typeface="Arial" panose="020B0604020202020204" pitchFamily="34" charset="0"/>
              </a:rPr>
              <a:t>çalımayı</a:t>
            </a:r>
            <a:r>
              <a:rPr lang="tr-TR" sz="2000" dirty="0">
                <a:latin typeface="Arial" panose="020B0604020202020204" pitchFamily="34" charset="0"/>
                <a:cs typeface="Arial" panose="020B0604020202020204" pitchFamily="34" charset="0"/>
              </a:rPr>
              <a:t> bırakan olmadı.</a:t>
            </a:r>
          </a:p>
          <a:p>
            <a:pPr marL="0" indent="0">
              <a:buNone/>
            </a:pPr>
            <a:endParaRPr lang="tr-TR" sz="2000" dirty="0">
              <a:latin typeface="Arial" panose="020B0604020202020204" pitchFamily="34" charset="0"/>
              <a:cs typeface="Arial" panose="020B0604020202020204" pitchFamily="34" charset="0"/>
            </a:endParaRPr>
          </a:p>
          <a:p>
            <a:r>
              <a:rPr lang="tr-TR" sz="2000" dirty="0">
                <a:latin typeface="Arial" panose="020B0604020202020204" pitchFamily="34" charset="0"/>
                <a:cs typeface="Arial" panose="020B0604020202020204" pitchFamily="34" charset="0"/>
              </a:rPr>
              <a:t>Yan etkilerin oranı, omega-3 grubunda (27/65, % 41.54), </a:t>
            </a:r>
            <a:r>
              <a:rPr lang="tr-TR" sz="2000" dirty="0" err="1">
                <a:latin typeface="Arial" panose="020B0604020202020204" pitchFamily="34" charset="0"/>
                <a:cs typeface="Arial" panose="020B0604020202020204" pitchFamily="34" charset="0"/>
              </a:rPr>
              <a:t>plasebo</a:t>
            </a:r>
            <a:r>
              <a:rPr lang="tr-TR" sz="2000" dirty="0">
                <a:latin typeface="Arial" panose="020B0604020202020204" pitchFamily="34" charset="0"/>
                <a:cs typeface="Arial" panose="020B0604020202020204" pitchFamily="34" charset="0"/>
              </a:rPr>
              <a:t> grubuna göre (4/65, % 6.15) anlamlı ölçüde daha yüksekti. (p &lt;0.01)</a:t>
            </a:r>
          </a:p>
        </p:txBody>
      </p:sp>
      <p:pic>
        <p:nvPicPr>
          <p:cNvPr id="5" name="Resim 4">
            <a:extLst>
              <a:ext uri="{FF2B5EF4-FFF2-40B4-BE49-F238E27FC236}">
                <a16:creationId xmlns:a16="http://schemas.microsoft.com/office/drawing/2014/main" xmlns="" id="{C36F6B58-8B1E-408B-8E56-B8F932EDBAF8}"/>
              </a:ext>
            </a:extLst>
          </p:cNvPr>
          <p:cNvPicPr>
            <a:picLocks noChangeAspect="1"/>
          </p:cNvPicPr>
          <p:nvPr/>
        </p:nvPicPr>
        <p:blipFill>
          <a:blip r:embed="rId3"/>
          <a:stretch>
            <a:fillRect/>
          </a:stretch>
        </p:blipFill>
        <p:spPr>
          <a:xfrm>
            <a:off x="6712324" y="958850"/>
            <a:ext cx="5365375" cy="4940300"/>
          </a:xfrm>
          <a:prstGeom prst="rect">
            <a:avLst/>
          </a:prstGeom>
        </p:spPr>
      </p:pic>
      <p:sp>
        <p:nvSpPr>
          <p:cNvPr id="6" name="Oval 5"/>
          <p:cNvSpPr/>
          <p:nvPr/>
        </p:nvSpPr>
        <p:spPr>
          <a:xfrm>
            <a:off x="8646696" y="2679033"/>
            <a:ext cx="1876926" cy="6256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34926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A4349D3-7685-4913-B3C9-F87881FD843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83392565-A8C6-4AF2-888E-896B4E81B867}"/>
              </a:ext>
            </a:extLst>
          </p:cNvPr>
          <p:cNvSpPr>
            <a:spLocks noGrp="1"/>
          </p:cNvSpPr>
          <p:nvPr>
            <p:ph idx="1"/>
          </p:nvPr>
        </p:nvSpPr>
        <p:spPr/>
        <p:txBody>
          <a:bodyPr>
            <a:normAutofit/>
          </a:bodyPr>
          <a:lstStyle/>
          <a:p>
            <a:r>
              <a:rPr lang="tr-TR" sz="2400" dirty="0">
                <a:solidFill>
                  <a:srgbClr val="202124"/>
                </a:solidFill>
                <a:latin typeface="arial" panose="020B0604020202020204" pitchFamily="34" charset="0"/>
              </a:rPr>
              <a:t>Fazla</a:t>
            </a:r>
            <a:r>
              <a:rPr lang="tr-TR" sz="2400" b="0" i="0" dirty="0">
                <a:solidFill>
                  <a:srgbClr val="202124"/>
                </a:solidFill>
                <a:effectLst/>
                <a:latin typeface="arial" panose="020B0604020202020204" pitchFamily="34" charset="0"/>
              </a:rPr>
              <a:t> kilolu okul çağı çocuklarında </a:t>
            </a:r>
            <a:r>
              <a:rPr lang="tr-TR" sz="2400" b="0" i="0" dirty="0" err="1">
                <a:solidFill>
                  <a:srgbClr val="202124"/>
                </a:solidFill>
                <a:effectLst/>
                <a:latin typeface="arial" panose="020B0604020202020204" pitchFamily="34" charset="0"/>
              </a:rPr>
              <a:t>hipertrigliserid</a:t>
            </a:r>
            <a:r>
              <a:rPr lang="tr-TR" sz="2400" dirty="0" err="1">
                <a:solidFill>
                  <a:srgbClr val="202124"/>
                </a:solidFill>
                <a:latin typeface="arial" panose="020B0604020202020204" pitchFamily="34" charset="0"/>
              </a:rPr>
              <a:t>emi</a:t>
            </a:r>
            <a:r>
              <a:rPr lang="tr-TR" sz="2400" dirty="0">
                <a:solidFill>
                  <a:srgbClr val="202124"/>
                </a:solidFill>
                <a:latin typeface="arial" panose="020B0604020202020204" pitchFamily="34" charset="0"/>
              </a:rPr>
              <a:t> riski </a:t>
            </a:r>
            <a:r>
              <a:rPr lang="tr-TR" sz="2400" b="0" i="0" dirty="0">
                <a:solidFill>
                  <a:srgbClr val="202124"/>
                </a:solidFill>
                <a:effectLst/>
                <a:latin typeface="arial" panose="020B0604020202020204" pitchFamily="34" charset="0"/>
              </a:rPr>
              <a:t>normal kilolu çocuklara göre 7 kat daha fazladır. </a:t>
            </a:r>
          </a:p>
          <a:p>
            <a:endParaRPr lang="tr-TR" sz="2400" b="0" i="0" dirty="0">
              <a:solidFill>
                <a:srgbClr val="202124"/>
              </a:solidFill>
              <a:effectLst/>
              <a:latin typeface="arial" panose="020B0604020202020204" pitchFamily="34" charset="0"/>
            </a:endParaRPr>
          </a:p>
          <a:p>
            <a:r>
              <a:rPr lang="tr-TR" sz="2400" b="0" i="0" dirty="0" err="1">
                <a:solidFill>
                  <a:srgbClr val="202124"/>
                </a:solidFill>
                <a:effectLst/>
                <a:latin typeface="arial" panose="020B0604020202020204" pitchFamily="34" charset="0"/>
              </a:rPr>
              <a:t>Janssen</a:t>
            </a:r>
            <a:r>
              <a:rPr lang="tr-TR" sz="2400" b="0" i="0" dirty="0">
                <a:solidFill>
                  <a:srgbClr val="202124"/>
                </a:solidFill>
                <a:effectLst/>
                <a:latin typeface="arial" panose="020B0604020202020204" pitchFamily="34" charset="0"/>
              </a:rPr>
              <a:t> ve </a:t>
            </a:r>
            <a:r>
              <a:rPr lang="tr-TR" sz="2400" b="0" i="0" dirty="0" smtClean="0">
                <a:solidFill>
                  <a:srgbClr val="202124"/>
                </a:solidFill>
                <a:effectLst/>
                <a:latin typeface="arial" panose="020B0604020202020204" pitchFamily="34" charset="0"/>
              </a:rPr>
              <a:t>ark. </a:t>
            </a:r>
            <a:r>
              <a:rPr lang="tr-TR" sz="2400" b="0" i="0" dirty="0">
                <a:solidFill>
                  <a:srgbClr val="202124"/>
                </a:solidFill>
                <a:effectLst/>
                <a:latin typeface="arial" panose="020B0604020202020204" pitchFamily="34" charset="0"/>
              </a:rPr>
              <a:t>tarafından yapılan epidemiyolojik bir çalışma, çocuklarda ve ergenlerde </a:t>
            </a:r>
            <a:r>
              <a:rPr lang="tr-TR" sz="2400" b="0" i="0" dirty="0" err="1">
                <a:solidFill>
                  <a:srgbClr val="202124"/>
                </a:solidFill>
                <a:effectLst/>
                <a:latin typeface="arial" panose="020B0604020202020204" pitchFamily="34" charset="0"/>
              </a:rPr>
              <a:t>obezitenin</a:t>
            </a:r>
            <a:r>
              <a:rPr lang="tr-TR" sz="2400" b="0" i="0" dirty="0">
                <a:solidFill>
                  <a:srgbClr val="202124"/>
                </a:solidFill>
                <a:effectLst/>
                <a:latin typeface="arial" panose="020B0604020202020204" pitchFamily="34" charset="0"/>
              </a:rPr>
              <a:t> yetişkinlikte </a:t>
            </a:r>
            <a:r>
              <a:rPr lang="tr-TR" sz="2400" b="0" i="0" dirty="0" err="1">
                <a:solidFill>
                  <a:srgbClr val="202124"/>
                </a:solidFill>
                <a:effectLst/>
                <a:latin typeface="arial" panose="020B0604020202020204" pitchFamily="34" charset="0"/>
              </a:rPr>
              <a:t>hipertrigliserid</a:t>
            </a:r>
            <a:r>
              <a:rPr lang="tr-TR" sz="2400" dirty="0" err="1">
                <a:solidFill>
                  <a:srgbClr val="202124"/>
                </a:solidFill>
                <a:latin typeface="arial" panose="020B0604020202020204" pitchFamily="34" charset="0"/>
              </a:rPr>
              <a:t>emi</a:t>
            </a:r>
            <a:r>
              <a:rPr lang="tr-TR" sz="2400" dirty="0">
                <a:solidFill>
                  <a:srgbClr val="202124"/>
                </a:solidFill>
                <a:latin typeface="arial" panose="020B0604020202020204" pitchFamily="34" charset="0"/>
              </a:rPr>
              <a:t> </a:t>
            </a:r>
            <a:r>
              <a:rPr lang="tr-TR" sz="2400" b="0" i="0" dirty="0">
                <a:solidFill>
                  <a:srgbClr val="202124"/>
                </a:solidFill>
                <a:effectLst/>
                <a:latin typeface="arial" panose="020B0604020202020204" pitchFamily="34" charset="0"/>
              </a:rPr>
              <a:t>için bir risk faktörü olduğunu göstermiştir.</a:t>
            </a:r>
          </a:p>
          <a:p>
            <a:endParaRPr lang="tr-TR" sz="2400" b="0" i="0" dirty="0">
              <a:solidFill>
                <a:srgbClr val="202124"/>
              </a:solidFill>
              <a:effectLst/>
              <a:latin typeface="arial" panose="020B0604020202020204" pitchFamily="34" charset="0"/>
            </a:endParaRPr>
          </a:p>
          <a:p>
            <a:r>
              <a:rPr lang="tr-TR" sz="2400" b="0" i="0" dirty="0">
                <a:solidFill>
                  <a:srgbClr val="202124"/>
                </a:solidFill>
                <a:effectLst/>
                <a:latin typeface="arial" panose="020B0604020202020204" pitchFamily="34" charset="0"/>
              </a:rPr>
              <a:t>Yüksek </a:t>
            </a:r>
            <a:r>
              <a:rPr lang="tr-TR" sz="2400" b="0" i="0" dirty="0" err="1">
                <a:solidFill>
                  <a:srgbClr val="202124"/>
                </a:solidFill>
                <a:effectLst/>
                <a:latin typeface="arial" panose="020B0604020202020204" pitchFamily="34" charset="0"/>
              </a:rPr>
              <a:t>trigliserid</a:t>
            </a:r>
            <a:r>
              <a:rPr lang="tr-TR" sz="2400" b="0" i="0" dirty="0">
                <a:solidFill>
                  <a:srgbClr val="202124"/>
                </a:solidFill>
                <a:effectLst/>
                <a:latin typeface="arial" panose="020B0604020202020204" pitchFamily="34" charset="0"/>
              </a:rPr>
              <a:t> </a:t>
            </a:r>
            <a:r>
              <a:rPr lang="tr-TR" sz="2400" dirty="0">
                <a:solidFill>
                  <a:srgbClr val="202124"/>
                </a:solidFill>
                <a:latin typeface="arial" panose="020B0604020202020204" pitchFamily="34" charset="0"/>
              </a:rPr>
              <a:t>düzeyi </a:t>
            </a:r>
            <a:r>
              <a:rPr lang="tr-TR" sz="2400" b="0" i="0" dirty="0">
                <a:solidFill>
                  <a:srgbClr val="202124"/>
                </a:solidFill>
                <a:effectLst/>
                <a:latin typeface="arial" panose="020B0604020202020204" pitchFamily="34" charset="0"/>
              </a:rPr>
              <a:t>koroner kalp hastalığı için bağımsız bir risk faktörü olduğundan ciddi sağlık sorunlarına neden olabilir. </a:t>
            </a:r>
          </a:p>
          <a:p>
            <a:endParaRPr lang="tr-TR" dirty="0"/>
          </a:p>
          <a:p>
            <a:endParaRPr lang="tr-TR" b="0" i="0" dirty="0">
              <a:solidFill>
                <a:srgbClr val="202124"/>
              </a:solidFill>
              <a:effectLst/>
              <a:latin typeface="arial" panose="020B0604020202020204" pitchFamily="34" charset="0"/>
            </a:endParaRPr>
          </a:p>
          <a:p>
            <a:pPr marL="0" indent="0">
              <a:buNone/>
            </a:pPr>
            <a:endParaRPr lang="tr-TR" b="0" i="0" dirty="0">
              <a:solidFill>
                <a:srgbClr val="202124"/>
              </a:solidFill>
              <a:effectLst/>
              <a:latin typeface="arial" panose="020B0604020202020204" pitchFamily="34" charset="0"/>
            </a:endParaRPr>
          </a:p>
          <a:p>
            <a:endParaRPr lang="tr-TR" dirty="0"/>
          </a:p>
        </p:txBody>
      </p:sp>
    </p:spTree>
    <p:extLst>
      <p:ext uri="{BB962C8B-B14F-4D97-AF65-F5344CB8AC3E}">
        <p14:creationId xmlns:p14="http://schemas.microsoft.com/office/powerpoint/2010/main" val="40899788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54A1B0C-6AB1-48B6-8044-435FEA2B6B6A}"/>
              </a:ext>
            </a:extLst>
          </p:cNvPr>
          <p:cNvSpPr>
            <a:spLocks noGrp="1"/>
          </p:cNvSpPr>
          <p:nvPr>
            <p:ph type="title"/>
          </p:nvPr>
        </p:nvSpPr>
        <p:spPr/>
        <p:txBody>
          <a:bodyPr/>
          <a:lstStyle/>
          <a:p>
            <a:r>
              <a:rPr lang="tr-TR" sz="3600" dirty="0">
                <a:latin typeface="Arial" panose="020B0604020202020204" pitchFamily="34" charset="0"/>
                <a:cs typeface="Arial" panose="020B0604020202020204" pitchFamily="34" charset="0"/>
              </a:rPr>
              <a:t>Tartışma</a:t>
            </a:r>
            <a:endParaRPr lang="tr-TR" dirty="0"/>
          </a:p>
        </p:txBody>
      </p:sp>
      <p:sp>
        <p:nvSpPr>
          <p:cNvPr id="3" name="İçerik Yer Tutucusu 2">
            <a:extLst>
              <a:ext uri="{FF2B5EF4-FFF2-40B4-BE49-F238E27FC236}">
                <a16:creationId xmlns:a16="http://schemas.microsoft.com/office/drawing/2014/main" xmlns="" id="{6D1A2A30-3C2E-435A-BD47-F5D7DAD88FEA}"/>
              </a:ext>
            </a:extLst>
          </p:cNvPr>
          <p:cNvSpPr>
            <a:spLocks noGrp="1"/>
          </p:cNvSpPr>
          <p:nvPr>
            <p:ph idx="1"/>
          </p:nvPr>
        </p:nvSpPr>
        <p:spPr/>
        <p:txBody>
          <a:bodyPr>
            <a:normAutofit/>
          </a:bodyPr>
          <a:lstStyle/>
          <a:p>
            <a:r>
              <a:rPr lang="tr-TR" sz="2400" dirty="0" err="1">
                <a:latin typeface="Arial" panose="020B0604020202020204" pitchFamily="34" charset="0"/>
                <a:cs typeface="Arial" panose="020B0604020202020204" pitchFamily="34" charset="0"/>
              </a:rPr>
              <a:t>Pediyatrik</a:t>
            </a:r>
            <a:r>
              <a:rPr lang="tr-TR" sz="2400" dirty="0">
                <a:latin typeface="Arial" panose="020B0604020202020204" pitchFamily="34" charset="0"/>
                <a:cs typeface="Arial" panose="020B0604020202020204" pitchFamily="34" charset="0"/>
              </a:rPr>
              <a:t> popülasyonda </a:t>
            </a:r>
            <a:r>
              <a:rPr lang="tr-TR" sz="2400" dirty="0" err="1">
                <a:latin typeface="Arial" panose="020B0604020202020204" pitchFamily="34" charset="0"/>
                <a:cs typeface="Arial" panose="020B0604020202020204" pitchFamily="34" charset="0"/>
              </a:rPr>
              <a:t>hipertrigliseridemi</a:t>
            </a:r>
            <a:r>
              <a:rPr lang="tr-TR" sz="2400" dirty="0">
                <a:latin typeface="Arial" panose="020B0604020202020204" pitchFamily="34" charset="0"/>
                <a:cs typeface="Arial" panose="020B0604020202020204" pitchFamily="34" charset="0"/>
              </a:rPr>
              <a:t> için </a:t>
            </a:r>
            <a:r>
              <a:rPr lang="tr-TR" sz="2400" dirty="0" err="1">
                <a:latin typeface="Arial" panose="020B0604020202020204" pitchFamily="34" charset="0"/>
                <a:cs typeface="Arial" panose="020B0604020202020204" pitchFamily="34" charset="0"/>
              </a:rPr>
              <a:t>terapötik</a:t>
            </a:r>
            <a:r>
              <a:rPr lang="tr-TR" sz="2400" dirty="0">
                <a:latin typeface="Arial" panose="020B0604020202020204" pitchFamily="34" charset="0"/>
                <a:cs typeface="Arial" panose="020B0604020202020204" pitchFamily="34" charset="0"/>
              </a:rPr>
              <a:t> seçenekler sınırlı olduğundan, bu çalışma omega-3 yağ asitlerinin kullanımına ilişkin bilgiler sunmaktadır.</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Çocuk ve ergenlerde günde 3 g omega-3 yağ asitleri ile 12 haftalık tedaviden sonra serum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konsantrasyonlarında % 39.1'lik bir azalma gözlenmiştir.</a:t>
            </a:r>
          </a:p>
        </p:txBody>
      </p:sp>
    </p:spTree>
    <p:extLst>
      <p:ext uri="{BB962C8B-B14F-4D97-AF65-F5344CB8AC3E}">
        <p14:creationId xmlns:p14="http://schemas.microsoft.com/office/powerpoint/2010/main" val="1312754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A356693-2445-49F7-BCFE-B3559272F85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4E9FB882-BA03-4F01-A8EB-FA8ED1A9E5B1}"/>
              </a:ext>
            </a:extLst>
          </p:cNvPr>
          <p:cNvSpPr>
            <a:spLocks noGrp="1"/>
          </p:cNvSpPr>
          <p:nvPr>
            <p:ph idx="1"/>
          </p:nvPr>
        </p:nvSpPr>
        <p:spPr/>
        <p:txBody>
          <a:bodyPr>
            <a:normAutofit/>
          </a:bodyPr>
          <a:lstStyle/>
          <a:p>
            <a:r>
              <a:rPr lang="tr-TR" sz="2400" dirty="0" err="1">
                <a:latin typeface="Arial" panose="020B0604020202020204" pitchFamily="34" charset="0"/>
                <a:cs typeface="Arial" panose="020B0604020202020204" pitchFamily="34" charset="0"/>
              </a:rPr>
              <a:t>Kastelein</a:t>
            </a:r>
            <a:r>
              <a:rPr lang="tr-TR" sz="2400" dirty="0">
                <a:latin typeface="Arial" panose="020B0604020202020204" pitchFamily="34" charset="0"/>
                <a:cs typeface="Arial" panose="020B0604020202020204" pitchFamily="34" charset="0"/>
              </a:rPr>
              <a:t> ve ark., 12 hafta boyunca günde 3 g omega-3 yağ asitleri uygulamasının serum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konsantrasyonlarını % 22,5 oranında azalttığını bulmuştur.</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Günlük 4 g omega-3 yağ asidi kullanan 8 haftalık bir çalışmada Su ve arkadaşları, serum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konsantrasyonlarında % 32.1'lik bir düşüş bildirdi.</a:t>
            </a:r>
          </a:p>
        </p:txBody>
      </p:sp>
    </p:spTree>
    <p:extLst>
      <p:ext uri="{BB962C8B-B14F-4D97-AF65-F5344CB8AC3E}">
        <p14:creationId xmlns:p14="http://schemas.microsoft.com/office/powerpoint/2010/main" val="6699942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1B91E16-914C-4C87-BF93-8ED63038AFD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74BF3CD8-99FB-4B7B-AE21-3CE2BDAA7CE5}"/>
              </a:ext>
            </a:extLst>
          </p:cNvPr>
          <p:cNvSpPr>
            <a:spLocks noGrp="1"/>
          </p:cNvSpPr>
          <p:nvPr>
            <p:ph idx="1"/>
          </p:nvPr>
        </p:nvSpPr>
        <p:spPr/>
        <p:txBody>
          <a:bodyPr>
            <a:normAutofit/>
          </a:bodyPr>
          <a:lstStyle/>
          <a:p>
            <a:r>
              <a:rPr lang="tr-TR" sz="2400" dirty="0" err="1">
                <a:latin typeface="Arial" panose="020B0604020202020204" pitchFamily="34" charset="0"/>
                <a:cs typeface="Arial" panose="020B0604020202020204" pitchFamily="34" charset="0"/>
              </a:rPr>
              <a:t>Juárez-López</a:t>
            </a:r>
            <a:r>
              <a:rPr lang="tr-TR" sz="2400" dirty="0">
                <a:latin typeface="Arial" panose="020B0604020202020204" pitchFamily="34" charset="0"/>
                <a:cs typeface="Arial" panose="020B0604020202020204" pitchFamily="34" charset="0"/>
              </a:rPr>
              <a:t> ve ark., </a:t>
            </a:r>
            <a:r>
              <a:rPr lang="tr-TR" sz="2400" dirty="0" err="1">
                <a:latin typeface="Arial" panose="020B0604020202020204" pitchFamily="34" charset="0"/>
                <a:cs typeface="Arial" panose="020B0604020202020204" pitchFamily="34" charset="0"/>
              </a:rPr>
              <a:t>obezite</a:t>
            </a:r>
            <a:r>
              <a:rPr lang="tr-TR" sz="2400" dirty="0">
                <a:latin typeface="Arial" panose="020B0604020202020204" pitchFamily="34" charset="0"/>
                <a:cs typeface="Arial" panose="020B0604020202020204" pitchFamily="34" charset="0"/>
              </a:rPr>
              <a:t> ve insülin direnci olan pediatrik hastalarda yaptıkları çalışmada karşılaştırma </a:t>
            </a:r>
            <a:r>
              <a:rPr lang="tr-TR" sz="2400" dirty="0" err="1">
                <a:latin typeface="Arial" panose="020B0604020202020204" pitchFamily="34" charset="0"/>
                <a:cs typeface="Arial" panose="020B0604020202020204" pitchFamily="34" charset="0"/>
              </a:rPr>
              <a:t>metformin</a:t>
            </a:r>
            <a:r>
              <a:rPr lang="tr-TR" sz="2400" dirty="0">
                <a:latin typeface="Arial" panose="020B0604020202020204" pitchFamily="34" charset="0"/>
                <a:cs typeface="Arial" panose="020B0604020202020204" pitchFamily="34" charset="0"/>
              </a:rPr>
              <a:t> (500 mg / gün) ile olmasına rağmen, 1.8 g / gün omega-3 yağ asidi takviyesi ile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konsantrasyonlarında önemli bir düşüş buldular.</a:t>
            </a:r>
          </a:p>
          <a:p>
            <a:endParaRPr lang="tr-TR" sz="2400" dirty="0">
              <a:latin typeface="Arial" panose="020B0604020202020204" pitchFamily="34" charset="0"/>
              <a:cs typeface="Arial" panose="020B0604020202020204" pitchFamily="34" charset="0"/>
            </a:endParaRPr>
          </a:p>
          <a:p>
            <a:pPr marL="0" indent="0">
              <a:buNone/>
            </a:pPr>
            <a:endParaRPr lang="tr-TR" sz="2400" dirty="0">
              <a:latin typeface="Arial" panose="020B0604020202020204" pitchFamily="34" charset="0"/>
              <a:cs typeface="Arial" panose="020B0604020202020204" pitchFamily="34" charset="0"/>
            </a:endParaRPr>
          </a:p>
          <a:p>
            <a:r>
              <a:rPr lang="tr-TR" sz="2400" dirty="0" err="1">
                <a:latin typeface="Arial" panose="020B0604020202020204" pitchFamily="34" charset="0"/>
                <a:cs typeface="Arial" panose="020B0604020202020204" pitchFamily="34" charset="0"/>
              </a:rPr>
              <a:t>Garcia-López</a:t>
            </a:r>
            <a:r>
              <a:rPr lang="tr-TR" sz="2400" dirty="0">
                <a:latin typeface="Arial" panose="020B0604020202020204" pitchFamily="34" charset="0"/>
                <a:cs typeface="Arial" panose="020B0604020202020204" pitchFamily="34" charset="0"/>
              </a:rPr>
              <a:t> ve ark. tarafından yapılan çalışmada, aşırı kilolu ve </a:t>
            </a:r>
            <a:r>
              <a:rPr lang="tr-TR" sz="2400" dirty="0" err="1">
                <a:latin typeface="Arial" panose="020B0604020202020204" pitchFamily="34" charset="0"/>
                <a:cs typeface="Arial" panose="020B0604020202020204" pitchFamily="34" charset="0"/>
              </a:rPr>
              <a:t>metabolik</a:t>
            </a:r>
            <a:r>
              <a:rPr lang="tr-TR" sz="2400" dirty="0">
                <a:latin typeface="Arial" panose="020B0604020202020204" pitchFamily="34" charset="0"/>
                <a:cs typeface="Arial" panose="020B0604020202020204" pitchFamily="34" charset="0"/>
              </a:rPr>
              <a:t> sendromlu okul çağı çocuklarında 2.4 g / gün omega-3 yağ asidi takviyesi ile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konsantrasyonlarında önemli bir düşüş bildirildi.</a:t>
            </a:r>
          </a:p>
        </p:txBody>
      </p:sp>
    </p:spTree>
    <p:extLst>
      <p:ext uri="{BB962C8B-B14F-4D97-AF65-F5344CB8AC3E}">
        <p14:creationId xmlns:p14="http://schemas.microsoft.com/office/powerpoint/2010/main" val="2429306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2F28774-DFCD-4F08-A19D-B8CAEA7C9E3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6F3BF4B0-DBCF-430F-850E-ED746C270253}"/>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Genel olarak, pediatrik popülasyonda omega-3 tedavisinin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konsantrasyonlarını azaltmasına ilişkin çok az bilgi vardır.</a:t>
            </a:r>
          </a:p>
          <a:p>
            <a:r>
              <a:rPr lang="tr-TR" sz="2400" dirty="0" err="1">
                <a:latin typeface="Arial" panose="020B0604020202020204" pitchFamily="34" charset="0"/>
                <a:cs typeface="Arial" panose="020B0604020202020204" pitchFamily="34" charset="0"/>
              </a:rPr>
              <a:t>Engler</a:t>
            </a:r>
            <a:r>
              <a:rPr lang="tr-TR" sz="2400" dirty="0">
                <a:latin typeface="Arial" panose="020B0604020202020204" pitchFamily="34" charset="0"/>
                <a:cs typeface="Arial" panose="020B0604020202020204" pitchFamily="34" charset="0"/>
              </a:rPr>
              <a:t> ve ark. pediatrik grupta yaptığı bir çalışmada </a:t>
            </a:r>
            <a:r>
              <a:rPr lang="tr-TR" sz="2400" dirty="0" err="1">
                <a:latin typeface="Arial" panose="020B0604020202020204" pitchFamily="34" charset="0"/>
                <a:cs typeface="Arial" panose="020B0604020202020204" pitchFamily="34" charset="0"/>
              </a:rPr>
              <a:t>plaseboya</a:t>
            </a:r>
            <a:r>
              <a:rPr lang="tr-TR" sz="2400" dirty="0">
                <a:latin typeface="Arial" panose="020B0604020202020204" pitchFamily="34" charset="0"/>
                <a:cs typeface="Arial" panose="020B0604020202020204" pitchFamily="34" charset="0"/>
              </a:rPr>
              <a:t> kıyasla omega-3 tedavisi ile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konsantrasyonlarında önemli bir düşüş tespit edilmedi. Bu sonucun nedenleri olarak; </a:t>
            </a:r>
          </a:p>
          <a:p>
            <a:pPr marL="0" indent="0">
              <a:buNone/>
            </a:pPr>
            <a:r>
              <a:rPr lang="tr-TR" sz="2400" dirty="0">
                <a:latin typeface="Arial" panose="020B0604020202020204" pitchFamily="34" charset="0"/>
                <a:cs typeface="Arial" panose="020B0604020202020204" pitchFamily="34" charset="0"/>
              </a:rPr>
              <a:t>        - Çalışmanın örneklem hacmi küçük olması (n = 20)</a:t>
            </a:r>
          </a:p>
          <a:p>
            <a:pPr marL="0" indent="0">
              <a:buNone/>
            </a:pPr>
            <a:r>
              <a:rPr lang="tr-TR" sz="2400" dirty="0">
                <a:latin typeface="Arial" panose="020B0604020202020204" pitchFamily="34" charset="0"/>
                <a:cs typeface="Arial" panose="020B0604020202020204" pitchFamily="34" charset="0"/>
              </a:rPr>
              <a:t>        - 1.2 g /gün omega-3 yağ asidi kullanılması </a:t>
            </a:r>
          </a:p>
          <a:p>
            <a:pPr marL="0" indent="0">
              <a:buNone/>
            </a:pPr>
            <a:r>
              <a:rPr lang="tr-TR" sz="2400" dirty="0">
                <a:latin typeface="Arial" panose="020B0604020202020204" pitchFamily="34" charset="0"/>
                <a:cs typeface="Arial" panose="020B0604020202020204" pitchFamily="34" charset="0"/>
              </a:rPr>
              <a:t>                       (bu çalışmada 3 g/gün kullanıldı)</a:t>
            </a:r>
          </a:p>
          <a:p>
            <a:pPr marL="0" indent="0">
              <a:buNone/>
            </a:pPr>
            <a:r>
              <a:rPr lang="tr-TR" sz="2400" dirty="0">
                <a:latin typeface="Arial" panose="020B0604020202020204" pitchFamily="34" charset="0"/>
                <a:cs typeface="Arial" panose="020B0604020202020204" pitchFamily="34" charset="0"/>
              </a:rPr>
              <a:t>        - Katılımcıların yüksek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konsantrasyonlarına sahip olmaması</a:t>
            </a:r>
          </a:p>
          <a:p>
            <a:pPr marL="0" indent="0">
              <a:buNone/>
            </a:pPr>
            <a:r>
              <a:rPr lang="tr-TR" sz="2400" dirty="0">
                <a:latin typeface="Arial" panose="020B0604020202020204" pitchFamily="34" charset="0"/>
                <a:cs typeface="Arial" panose="020B0604020202020204" pitchFamily="34" charset="0"/>
              </a:rPr>
              <a:t>                        ( 133 ± 68 mg / </a:t>
            </a:r>
            <a:r>
              <a:rPr lang="tr-TR" sz="2400" dirty="0" err="1">
                <a:latin typeface="Arial" panose="020B0604020202020204" pitchFamily="34" charset="0"/>
                <a:cs typeface="Arial" panose="020B0604020202020204" pitchFamily="34" charset="0"/>
              </a:rPr>
              <a:t>dL</a:t>
            </a:r>
            <a:r>
              <a:rPr lang="tr-TR"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9166787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46AE43-A161-4850-BF14-7C28E01DD984}"/>
              </a:ext>
            </a:extLst>
          </p:cNvPr>
          <p:cNvSpPr>
            <a:spLocks noGrp="1"/>
          </p:cNvSpPr>
          <p:nvPr>
            <p:ph idx="1"/>
          </p:nvPr>
        </p:nvSpPr>
        <p:spPr>
          <a:xfrm>
            <a:off x="838200" y="1219200"/>
            <a:ext cx="10515600" cy="4957763"/>
          </a:xfrm>
        </p:spPr>
        <p:txBody>
          <a:bodyPr>
            <a:normAutofit lnSpcReduction="10000"/>
          </a:bodyPr>
          <a:lstStyle/>
          <a:p>
            <a:r>
              <a:rPr lang="tr-TR" sz="2400" dirty="0" err="1">
                <a:latin typeface="Arial" pitchFamily="34" charset="0"/>
                <a:cs typeface="Arial" pitchFamily="34" charset="0"/>
              </a:rPr>
              <a:t>Pediyatrik</a:t>
            </a:r>
            <a:r>
              <a:rPr lang="tr-TR" sz="2400" dirty="0">
                <a:latin typeface="Arial" pitchFamily="34" charset="0"/>
                <a:cs typeface="Arial" pitchFamily="34" charset="0"/>
              </a:rPr>
              <a:t> popülasyonu içeren bu çalışmada dikkate değer bir faktör, yetişkinlerle ilgili önceki çalışmaların sonuçlarının aksine, </a:t>
            </a:r>
            <a:r>
              <a:rPr lang="tr-TR" sz="2400" dirty="0" err="1">
                <a:latin typeface="Arial" pitchFamily="34" charset="0"/>
                <a:cs typeface="Arial" pitchFamily="34" charset="0"/>
              </a:rPr>
              <a:t>plasebo</a:t>
            </a:r>
            <a:r>
              <a:rPr lang="tr-TR" sz="2400" dirty="0">
                <a:latin typeface="Arial" pitchFamily="34" charset="0"/>
                <a:cs typeface="Arial" pitchFamily="34" charset="0"/>
              </a:rPr>
              <a:t> grubunda serum HDL-C konsantrasyonlarının % 16,2 artmasıdır.</a:t>
            </a:r>
          </a:p>
          <a:p>
            <a:pPr marL="0" indent="0">
              <a:buNone/>
            </a:pPr>
            <a:endParaRPr lang="tr-TR" sz="2400" dirty="0">
              <a:latin typeface="Arial" pitchFamily="34" charset="0"/>
              <a:cs typeface="Arial" pitchFamily="34" charset="0"/>
            </a:endParaRPr>
          </a:p>
          <a:p>
            <a:r>
              <a:rPr lang="tr-TR" sz="2400" dirty="0">
                <a:latin typeface="Arial" pitchFamily="34" charset="0"/>
                <a:cs typeface="Arial" pitchFamily="34" charset="0"/>
              </a:rPr>
              <a:t>Serum ürik asit konsantrasyonları omega-3 tedavisi ile hafifçe (% 1,9) azalırken, </a:t>
            </a:r>
            <a:r>
              <a:rPr lang="tr-TR" sz="2400" dirty="0" err="1">
                <a:latin typeface="Arial" pitchFamily="34" charset="0"/>
                <a:cs typeface="Arial" pitchFamily="34" charset="0"/>
              </a:rPr>
              <a:t>plasebo</a:t>
            </a:r>
            <a:r>
              <a:rPr lang="tr-TR" sz="2400" dirty="0">
                <a:latin typeface="Arial" pitchFamily="34" charset="0"/>
                <a:cs typeface="Arial" pitchFamily="34" charset="0"/>
              </a:rPr>
              <a:t> grubunda belirgin bir şekilde (% 15,3) azalmıştır</a:t>
            </a:r>
            <a:r>
              <a:rPr lang="tr-TR" sz="2400" dirty="0" smtClean="0">
                <a:latin typeface="Arial" pitchFamily="34" charset="0"/>
                <a:cs typeface="Arial" pitchFamily="34" charset="0"/>
              </a:rPr>
              <a:t>.</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H</a:t>
            </a:r>
            <a:r>
              <a:rPr lang="tr-TR" sz="2400" dirty="0" smtClean="0">
                <a:latin typeface="Arial" panose="020B0604020202020204" pitchFamily="34" charset="0"/>
                <a:cs typeface="Arial" panose="020B0604020202020204" pitchFamily="34" charset="0"/>
              </a:rPr>
              <a:t>er </a:t>
            </a:r>
            <a:r>
              <a:rPr lang="tr-TR" sz="2400" dirty="0">
                <a:latin typeface="Arial" panose="020B0604020202020204" pitchFamily="34" charset="0"/>
                <a:cs typeface="Arial" panose="020B0604020202020204" pitchFamily="34" charset="0"/>
              </a:rPr>
              <a:t>iki grupta da HDL-C ve ürik asit konsantrasyonlarında olumlu değişiklikler diyet ve fiziksel aktivitedeki değişikliklere bağlanabilir</a:t>
            </a:r>
            <a:r>
              <a:rPr lang="tr-TR" sz="2400" dirty="0" smtClean="0">
                <a:latin typeface="Arial" panose="020B0604020202020204" pitchFamily="34" charset="0"/>
                <a:cs typeface="Arial" panose="020B0604020202020204" pitchFamily="34" charset="0"/>
              </a:rPr>
              <a:t>.</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Bununla birlikte, soya fasulyesi yağının oleik asit içeriği, daha önce Hurt ve ark.  tarafından bildirildiği gibi, HDL-C konsantrasyonlarında artışa katkıda bulunmuş olabilir.</a:t>
            </a:r>
          </a:p>
          <a:p>
            <a:endParaRPr lang="tr-TR" sz="2400" dirty="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1873123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15A4EE1-C133-4231-A16E-B9D2768CE04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2CE09763-4DAF-4119-AF1D-E8B02BDB99AA}"/>
              </a:ext>
            </a:extLst>
          </p:cNvPr>
          <p:cNvSpPr>
            <a:spLocks noGrp="1"/>
          </p:cNvSpPr>
          <p:nvPr>
            <p:ph idx="1"/>
          </p:nvPr>
        </p:nvSpPr>
        <p:spPr/>
        <p:txBody>
          <a:bodyPr>
            <a:normAutofit/>
          </a:bodyPr>
          <a:lstStyle/>
          <a:p>
            <a:r>
              <a:rPr lang="tr-TR" sz="2400" dirty="0" err="1">
                <a:latin typeface="Arial" panose="020B0604020202020204" pitchFamily="34" charset="0"/>
                <a:cs typeface="Arial" panose="020B0604020202020204" pitchFamily="34" charset="0"/>
              </a:rPr>
              <a:t>Glukoz</a:t>
            </a:r>
            <a:r>
              <a:rPr lang="tr-TR" sz="2400"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konsantrasyonları ve BMI z-skorunda </a:t>
            </a:r>
            <a:r>
              <a:rPr lang="tr-TR" sz="2400" dirty="0" smtClean="0">
                <a:latin typeface="Arial" panose="020B0604020202020204" pitchFamily="34" charset="0"/>
                <a:cs typeface="Arial" panose="020B0604020202020204" pitchFamily="34" charset="0"/>
              </a:rPr>
              <a:t>iki </a:t>
            </a:r>
            <a:r>
              <a:rPr lang="tr-TR" sz="2400" dirty="0">
                <a:latin typeface="Arial" panose="020B0604020202020204" pitchFamily="34" charset="0"/>
                <a:cs typeface="Arial" panose="020B0604020202020204" pitchFamily="34" charset="0"/>
              </a:rPr>
              <a:t>grup arasında istatistiksel olarak anlamlı bir farklılık bulunmadı.</a:t>
            </a:r>
          </a:p>
          <a:p>
            <a:endParaRPr lang="tr-TR" sz="2400" dirty="0">
              <a:latin typeface="Arial" panose="020B0604020202020204" pitchFamily="34" charset="0"/>
              <a:cs typeface="Arial" panose="020B0604020202020204" pitchFamily="34" charset="0"/>
            </a:endParaRPr>
          </a:p>
          <a:p>
            <a:pPr marL="0" indent="0">
              <a:buNone/>
            </a:pPr>
            <a:endParaRPr lang="tr-TR" sz="2400" dirty="0" smtClean="0">
              <a:latin typeface="Arial" panose="020B0604020202020204" pitchFamily="34" charset="0"/>
              <a:cs typeface="Arial" panose="020B0604020202020204" pitchFamily="34" charset="0"/>
            </a:endParaRPr>
          </a:p>
          <a:p>
            <a:r>
              <a:rPr lang="tr-TR" sz="2400" dirty="0" err="1">
                <a:latin typeface="Arial" panose="020B0604020202020204" pitchFamily="34" charset="0"/>
                <a:cs typeface="Arial" panose="020B0604020202020204" pitchFamily="34" charset="0"/>
              </a:rPr>
              <a:t>García-López</a:t>
            </a:r>
            <a:r>
              <a:rPr lang="tr-TR" sz="2400" dirty="0">
                <a:latin typeface="Arial" panose="020B0604020202020204" pitchFamily="34" charset="0"/>
                <a:cs typeface="Arial" panose="020B0604020202020204" pitchFamily="34" charset="0"/>
              </a:rPr>
              <a:t> ve ark. yaptıkları çalışmada </a:t>
            </a:r>
            <a:r>
              <a:rPr lang="tr-TR" sz="2400" dirty="0" err="1">
                <a:latin typeface="Arial" panose="020B0604020202020204" pitchFamily="34" charset="0"/>
                <a:cs typeface="Arial" panose="020B0604020202020204" pitchFamily="34" charset="0"/>
              </a:rPr>
              <a:t>metabolik</a:t>
            </a:r>
            <a:r>
              <a:rPr lang="tr-TR" sz="2400" dirty="0">
                <a:latin typeface="Arial" panose="020B0604020202020204" pitchFamily="34" charset="0"/>
                <a:cs typeface="Arial" panose="020B0604020202020204" pitchFamily="34" charset="0"/>
              </a:rPr>
              <a:t> sendromlu okul çocuklarında </a:t>
            </a:r>
            <a:r>
              <a:rPr lang="tr-TR" sz="2400" dirty="0" smtClean="0">
                <a:latin typeface="Arial" panose="020B0604020202020204" pitchFamily="34" charset="0"/>
                <a:cs typeface="Arial" panose="020B0604020202020204" pitchFamily="34" charset="0"/>
              </a:rPr>
              <a:t>2.4 </a:t>
            </a:r>
            <a:r>
              <a:rPr lang="tr-TR" sz="2400" dirty="0">
                <a:latin typeface="Arial" panose="020B0604020202020204" pitchFamily="34" charset="0"/>
                <a:cs typeface="Arial" panose="020B0604020202020204" pitchFamily="34" charset="0"/>
              </a:rPr>
              <a:t>g omega-3 yağ asitlerinin uygulanmasının </a:t>
            </a:r>
            <a:r>
              <a:rPr lang="tr-TR" sz="2400" dirty="0" err="1" smtClean="0">
                <a:latin typeface="Arial" panose="020B0604020202020204" pitchFamily="34" charset="0"/>
                <a:cs typeface="Arial" panose="020B0604020202020204" pitchFamily="34" charset="0"/>
              </a:rPr>
              <a:t>glukoz</a:t>
            </a:r>
            <a:r>
              <a:rPr lang="tr-TR" sz="2400" dirty="0" smtClean="0">
                <a:latin typeface="Arial" panose="020B0604020202020204" pitchFamily="34" charset="0"/>
                <a:cs typeface="Arial" panose="020B0604020202020204" pitchFamily="34" charset="0"/>
              </a:rPr>
              <a:t> seviyelerini düşürdüğünü ve </a:t>
            </a:r>
            <a:r>
              <a:rPr lang="tr-TR" sz="2400" dirty="0" err="1" smtClean="0">
                <a:latin typeface="Arial" panose="020B0604020202020204" pitchFamily="34" charset="0"/>
                <a:cs typeface="Arial" panose="020B0604020202020204" pitchFamily="34" charset="0"/>
              </a:rPr>
              <a:t>BKİ'yi</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etkili bir şekilde azalttığını göstermiştir</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81291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F7E1EF2-8436-4042-A9B1-0707AF68BED1}"/>
              </a:ext>
            </a:extLst>
          </p:cNvPr>
          <p:cNvSpPr>
            <a:spLocks noGrp="1"/>
          </p:cNvSpPr>
          <p:nvPr>
            <p:ph type="title"/>
          </p:nvPr>
        </p:nvSpPr>
        <p:spPr/>
        <p:txBody>
          <a:bodyPr>
            <a:normAutofit/>
          </a:bodyPr>
          <a:lstStyle/>
          <a:p>
            <a:r>
              <a:rPr lang="tr-TR" sz="3600" dirty="0">
                <a:latin typeface="Arial" panose="020B0604020202020204" pitchFamily="34" charset="0"/>
                <a:cs typeface="Arial" panose="020B0604020202020204" pitchFamily="34" charset="0"/>
              </a:rPr>
              <a:t>Çalışmanın Sınırlamaları</a:t>
            </a:r>
          </a:p>
        </p:txBody>
      </p:sp>
      <p:sp>
        <p:nvSpPr>
          <p:cNvPr id="3" name="İçerik Yer Tutucusu 2">
            <a:extLst>
              <a:ext uri="{FF2B5EF4-FFF2-40B4-BE49-F238E27FC236}">
                <a16:creationId xmlns:a16="http://schemas.microsoft.com/office/drawing/2014/main" xmlns="" id="{102D82A0-68D6-4EAF-9050-3DC57EB38798}"/>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Katılımcılarda serum </a:t>
            </a:r>
            <a:r>
              <a:rPr lang="tr-TR" sz="2400" dirty="0" err="1">
                <a:latin typeface="Arial" panose="020B0604020202020204" pitchFamily="34" charset="0"/>
                <a:cs typeface="Arial" panose="020B0604020202020204" pitchFamily="34" charset="0"/>
              </a:rPr>
              <a:t>eikosapentaenoik</a:t>
            </a:r>
            <a:r>
              <a:rPr lang="tr-TR" sz="2400" dirty="0">
                <a:latin typeface="Arial" panose="020B0604020202020204" pitchFamily="34" charset="0"/>
                <a:cs typeface="Arial" panose="020B0604020202020204" pitchFamily="34" charset="0"/>
              </a:rPr>
              <a:t> asit (EPA) ve </a:t>
            </a:r>
            <a:r>
              <a:rPr lang="tr-TR" sz="2400" dirty="0" err="1">
                <a:latin typeface="Arial" panose="020B0604020202020204" pitchFamily="34" charset="0"/>
                <a:cs typeface="Arial" panose="020B0604020202020204" pitchFamily="34" charset="0"/>
              </a:rPr>
              <a:t>dokosaheksaenoik</a:t>
            </a:r>
            <a:r>
              <a:rPr lang="tr-TR" sz="2400" dirty="0">
                <a:latin typeface="Arial" panose="020B0604020202020204" pitchFamily="34" charset="0"/>
                <a:cs typeface="Arial" panose="020B0604020202020204" pitchFamily="34" charset="0"/>
              </a:rPr>
              <a:t> asit (DHA) konsantrasyonlarını ölçmek mümkün olmadığından, bu çalışmanın esas sınırlaması protokole uyumun yalnızca bir anket ve kapsül sayısıyla doğrulanmasıydı.</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Çalışma sırasında diyet ve egzersize uyum günlük diyet ve fiziksel aktivite ile ilgili sorularla değerlendirildi, ancak maalesef bu müdahaleyi objektif olarak ölçecek bir araç yoktu.</a:t>
            </a:r>
          </a:p>
          <a:p>
            <a:r>
              <a:rPr lang="tr-TR" sz="2400" dirty="0">
                <a:latin typeface="Arial" panose="020B0604020202020204" pitchFamily="34" charset="0"/>
                <a:cs typeface="Arial" panose="020B0604020202020204" pitchFamily="34" charset="0"/>
              </a:rPr>
              <a:t>Bu nedenle, bir grubun yaşam tarzındaki değişikliğe daha iyi uyum gösterip göstermediği açık değildir.</a:t>
            </a:r>
          </a:p>
        </p:txBody>
      </p:sp>
    </p:spTree>
    <p:extLst>
      <p:ext uri="{BB962C8B-B14F-4D97-AF65-F5344CB8AC3E}">
        <p14:creationId xmlns:p14="http://schemas.microsoft.com/office/powerpoint/2010/main" val="8875017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9CEAA29-3F79-433C-8C49-C67F48781C94}"/>
              </a:ext>
            </a:extLst>
          </p:cNvPr>
          <p:cNvSpPr>
            <a:spLocks noGrp="1"/>
          </p:cNvSpPr>
          <p:nvPr>
            <p:ph type="title"/>
          </p:nvPr>
        </p:nvSpPr>
        <p:spPr/>
        <p:txBody>
          <a:bodyPr/>
          <a:lstStyle/>
          <a:p>
            <a:r>
              <a:rPr lang="tr-TR" dirty="0"/>
              <a:t> </a:t>
            </a:r>
            <a:r>
              <a:rPr lang="tr-TR" sz="3600" dirty="0" smtClean="0">
                <a:latin typeface="Arial" pitchFamily="34" charset="0"/>
                <a:cs typeface="Arial" pitchFamily="34" charset="0"/>
              </a:rPr>
              <a:t>Sonuç</a:t>
            </a:r>
            <a:endParaRPr lang="tr-TR" sz="3600" dirty="0">
              <a:latin typeface="Arial" pitchFamily="34" charset="0"/>
              <a:cs typeface="Arial" pitchFamily="34" charset="0"/>
            </a:endParaRPr>
          </a:p>
        </p:txBody>
      </p:sp>
      <p:sp>
        <p:nvSpPr>
          <p:cNvPr id="3" name="İçerik Yer Tutucusu 2">
            <a:extLst>
              <a:ext uri="{FF2B5EF4-FFF2-40B4-BE49-F238E27FC236}">
                <a16:creationId xmlns:a16="http://schemas.microsoft.com/office/drawing/2014/main" xmlns="" id="{9B4BD06E-1032-4AF4-9C92-5D8609656999}"/>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Çocuk ve ergenlerde </a:t>
            </a:r>
            <a:r>
              <a:rPr lang="tr-TR" sz="2400" dirty="0" err="1">
                <a:latin typeface="Arial" panose="020B0604020202020204" pitchFamily="34" charset="0"/>
                <a:cs typeface="Arial" panose="020B0604020202020204" pitchFamily="34" charset="0"/>
              </a:rPr>
              <a:t>kardiyovasküler</a:t>
            </a:r>
            <a:r>
              <a:rPr lang="tr-TR" sz="2400" dirty="0">
                <a:latin typeface="Arial" panose="020B0604020202020204" pitchFamily="34" charset="0"/>
                <a:cs typeface="Arial" panose="020B0604020202020204" pitchFamily="34" charset="0"/>
              </a:rPr>
              <a:t> sağlık ve risk azaltma için entegre kılavuzlar ve FDA, </a:t>
            </a:r>
            <a:r>
              <a:rPr lang="tr-TR" sz="2400" dirty="0" err="1">
                <a:latin typeface="Arial" panose="020B0604020202020204" pitchFamily="34" charset="0"/>
                <a:cs typeface="Arial" panose="020B0604020202020204" pitchFamily="34" charset="0"/>
              </a:rPr>
              <a:t>hipertrigliseridemili</a:t>
            </a:r>
            <a:r>
              <a:rPr lang="tr-TR" sz="2400" dirty="0">
                <a:latin typeface="Arial" panose="020B0604020202020204" pitchFamily="34" charset="0"/>
                <a:cs typeface="Arial" panose="020B0604020202020204" pitchFamily="34" charset="0"/>
              </a:rPr>
              <a:t> çocuk / </a:t>
            </a:r>
            <a:r>
              <a:rPr lang="tr-TR" sz="2400" dirty="0" err="1">
                <a:latin typeface="Arial" panose="020B0604020202020204" pitchFamily="34" charset="0"/>
                <a:cs typeface="Arial" panose="020B0604020202020204" pitchFamily="34" charset="0"/>
              </a:rPr>
              <a:t>adolasanlar</a:t>
            </a:r>
            <a:r>
              <a:rPr lang="tr-TR" sz="2400" dirty="0">
                <a:latin typeface="Arial" panose="020B0604020202020204" pitchFamily="34" charset="0"/>
                <a:cs typeface="Arial" panose="020B0604020202020204" pitchFamily="34" charset="0"/>
              </a:rPr>
              <a:t> için omega-3 yağ asidi takviyesini en düşük kanıt </a:t>
            </a:r>
            <a:r>
              <a:rPr lang="tr-TR" sz="2400" dirty="0" err="1">
                <a:latin typeface="Arial" panose="020B0604020202020204" pitchFamily="34" charset="0"/>
                <a:cs typeface="Arial" panose="020B0604020202020204" pitchFamily="34" charset="0"/>
              </a:rPr>
              <a:t>düzeyininde</a:t>
            </a:r>
            <a:r>
              <a:rPr lang="tr-TR" sz="2400" dirty="0">
                <a:latin typeface="Arial" panose="020B0604020202020204" pitchFamily="34" charset="0"/>
                <a:cs typeface="Arial" panose="020B0604020202020204" pitchFamily="34" charset="0"/>
              </a:rPr>
              <a:t> önermektedir.</a:t>
            </a:r>
          </a:p>
          <a:p>
            <a:endParaRPr lang="tr-TR" sz="2400" dirty="0">
              <a:latin typeface="Arial" panose="020B0604020202020204" pitchFamily="34" charset="0"/>
              <a:cs typeface="Arial" panose="020B0604020202020204" pitchFamily="34" charset="0"/>
            </a:endParaRPr>
          </a:p>
          <a:p>
            <a:pPr marL="0" indent="0">
              <a:buNone/>
            </a:pPr>
            <a:r>
              <a:rPr lang="tr-TR" sz="2400" dirty="0">
                <a:latin typeface="Arial" panose="020B0604020202020204" pitchFamily="34" charset="0"/>
                <a:cs typeface="Arial" panose="020B0604020202020204" pitchFamily="34" charset="0"/>
              </a:rPr>
              <a:t> </a:t>
            </a:r>
          </a:p>
          <a:p>
            <a:r>
              <a:rPr lang="tr-TR" sz="2400" dirty="0">
                <a:latin typeface="Arial" panose="020B0604020202020204" pitchFamily="34" charset="0"/>
                <a:cs typeface="Arial" panose="020B0604020202020204" pitchFamily="34" charset="0"/>
              </a:rPr>
              <a:t>Sonuç olarak, diyet ve yaşam tarzındaki değişikliklerle birlikte omega-3 yağ asitlerinin alınmasının, </a:t>
            </a:r>
            <a:r>
              <a:rPr lang="tr-TR" sz="2400" dirty="0" err="1">
                <a:latin typeface="Arial" panose="020B0604020202020204" pitchFamily="34" charset="0"/>
                <a:cs typeface="Arial" panose="020B0604020202020204" pitchFamily="34" charset="0"/>
              </a:rPr>
              <a:t>obezite</a:t>
            </a:r>
            <a:r>
              <a:rPr lang="tr-TR" sz="2400" dirty="0">
                <a:latin typeface="Arial" panose="020B0604020202020204" pitchFamily="34" charset="0"/>
                <a:cs typeface="Arial" panose="020B0604020202020204" pitchFamily="34" charset="0"/>
              </a:rPr>
              <a:t> ve </a:t>
            </a:r>
            <a:r>
              <a:rPr lang="tr-TR" sz="2400" dirty="0" err="1">
                <a:latin typeface="Arial" panose="020B0604020202020204" pitchFamily="34" charset="0"/>
                <a:cs typeface="Arial" panose="020B0604020202020204" pitchFamily="34" charset="0"/>
              </a:rPr>
              <a:t>hipertrigliseridemili</a:t>
            </a:r>
            <a:r>
              <a:rPr lang="tr-TR" sz="2400" dirty="0">
                <a:latin typeface="Arial" panose="020B0604020202020204" pitchFamily="34" charset="0"/>
                <a:cs typeface="Arial" panose="020B0604020202020204" pitchFamily="34" charset="0"/>
              </a:rPr>
              <a:t> çocuk ve </a:t>
            </a:r>
            <a:r>
              <a:rPr lang="tr-TR" sz="2400" dirty="0" err="1">
                <a:latin typeface="Arial" panose="020B0604020202020204" pitchFamily="34" charset="0"/>
                <a:cs typeface="Arial" panose="020B0604020202020204" pitchFamily="34" charset="0"/>
              </a:rPr>
              <a:t>adolasanlarda</a:t>
            </a:r>
            <a:r>
              <a:rPr lang="tr-TR" sz="2400" dirty="0">
                <a:latin typeface="Arial" panose="020B0604020202020204" pitchFamily="34" charset="0"/>
                <a:cs typeface="Arial" panose="020B0604020202020204" pitchFamily="34" charset="0"/>
              </a:rPr>
              <a:t> serum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konsantrasyonlarını düşürmek için etkili ve güvenli olduğu gösterilmiştir.</a:t>
            </a:r>
          </a:p>
          <a:p>
            <a:endParaRPr lang="tr-TR" sz="2400" dirty="0">
              <a:latin typeface="Arial" panose="020B0604020202020204" pitchFamily="34" charset="0"/>
              <a:cs typeface="Arial" panose="020B0604020202020204" pitchFamily="34" charset="0"/>
            </a:endParaRPr>
          </a:p>
          <a:p>
            <a:pPr marL="0" indent="0">
              <a:buNone/>
            </a:pP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0483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6F1E9DE-7A7C-434D-A4BA-E8A2657EFFE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CDB2BE73-FA2D-4991-84CA-D0077EDC61B5}"/>
              </a:ext>
            </a:extLst>
          </p:cNvPr>
          <p:cNvSpPr>
            <a:spLocks noGrp="1"/>
          </p:cNvSpPr>
          <p:nvPr>
            <p:ph idx="1"/>
          </p:nvPr>
        </p:nvSpPr>
        <p:spPr/>
        <p:txBody>
          <a:bodyPr>
            <a:normAutofit/>
          </a:bodyPr>
          <a:lstStyle/>
          <a:p>
            <a:r>
              <a:rPr lang="tr-TR" sz="2400" dirty="0" err="1">
                <a:latin typeface="Arial" panose="020B0604020202020204" pitchFamily="34" charset="0"/>
                <a:cs typeface="Arial" panose="020B0604020202020204" pitchFamily="34" charset="0"/>
              </a:rPr>
              <a:t>Hipertrigliseridemi</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statinler</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fibratlar</a:t>
            </a:r>
            <a:r>
              <a:rPr lang="tr-TR" sz="2400" dirty="0">
                <a:latin typeface="Arial" panose="020B0604020202020204" pitchFamily="34" charset="0"/>
                <a:cs typeface="Arial" panose="020B0604020202020204" pitchFamily="34" charset="0"/>
              </a:rPr>
              <a:t> veya </a:t>
            </a:r>
            <a:r>
              <a:rPr lang="tr-TR" sz="2400" dirty="0" err="1">
                <a:latin typeface="Arial" panose="020B0604020202020204" pitchFamily="34" charset="0"/>
                <a:cs typeface="Arial" panose="020B0604020202020204" pitchFamily="34" charset="0"/>
              </a:rPr>
              <a:t>niasin</a:t>
            </a:r>
            <a:r>
              <a:rPr lang="tr-TR" sz="2400" dirty="0">
                <a:latin typeface="Arial" panose="020B0604020202020204" pitchFamily="34" charset="0"/>
                <a:cs typeface="Arial" panose="020B0604020202020204" pitchFamily="34" charset="0"/>
              </a:rPr>
              <a:t> ile farmakolojik olarak tedavi edilir. Ancak bu tedaviler yalnızca yetişkin hastalar ve ailesel </a:t>
            </a:r>
            <a:r>
              <a:rPr lang="tr-TR" sz="2400" dirty="0" err="1">
                <a:latin typeface="Arial" panose="020B0604020202020204" pitchFamily="34" charset="0"/>
                <a:cs typeface="Arial" panose="020B0604020202020204" pitchFamily="34" charset="0"/>
              </a:rPr>
              <a:t>hipertrigliseridemili</a:t>
            </a:r>
            <a:r>
              <a:rPr lang="tr-TR" sz="2400" dirty="0">
                <a:latin typeface="Arial" panose="020B0604020202020204" pitchFamily="34" charset="0"/>
                <a:cs typeface="Arial" panose="020B0604020202020204" pitchFamily="34" charset="0"/>
              </a:rPr>
              <a:t> çocuklar için önerilir.</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Omega-3 yağ asitlerinin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seviyeleri üzerinde önemli bir etkisi vardır.</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Bu etkiyi değerlendiren ilk klinik çalışmalardan birinde Harris ve ark.  şiddetli </a:t>
            </a:r>
            <a:r>
              <a:rPr lang="tr-TR" sz="2400" dirty="0" err="1">
                <a:latin typeface="Arial" panose="020B0604020202020204" pitchFamily="34" charset="0"/>
                <a:cs typeface="Arial" panose="020B0604020202020204" pitchFamily="34" charset="0"/>
              </a:rPr>
              <a:t>hipertrigliseridemisi</a:t>
            </a:r>
            <a:r>
              <a:rPr lang="tr-TR" sz="2400" dirty="0">
                <a:latin typeface="Arial" panose="020B0604020202020204" pitchFamily="34" charset="0"/>
                <a:cs typeface="Arial" panose="020B0604020202020204" pitchFamily="34" charset="0"/>
              </a:rPr>
              <a:t> olan yetişkinlerde omega-3 desteğinin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konsantrasyonlarını % 45 oranında azaltabildiğini bulmuşlardır. (p &lt;0.01)</a:t>
            </a:r>
          </a:p>
          <a:p>
            <a:endParaRPr lang="tr-TR" dirty="0"/>
          </a:p>
          <a:p>
            <a:endParaRPr lang="tr-TR" dirty="0"/>
          </a:p>
          <a:p>
            <a:endParaRPr lang="tr-TR" dirty="0"/>
          </a:p>
        </p:txBody>
      </p:sp>
    </p:spTree>
    <p:extLst>
      <p:ext uri="{BB962C8B-B14F-4D97-AF65-F5344CB8AC3E}">
        <p14:creationId xmlns:p14="http://schemas.microsoft.com/office/powerpoint/2010/main" val="3571835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F1FE192-8B4B-4F41-9F0C-AC5600F6A33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1865129B-F892-4258-A8D5-A38FF6463750}"/>
              </a:ext>
            </a:extLst>
          </p:cNvPr>
          <p:cNvSpPr>
            <a:spLocks noGrp="1"/>
          </p:cNvSpPr>
          <p:nvPr>
            <p:ph idx="1"/>
          </p:nvPr>
        </p:nvSpPr>
        <p:spPr/>
        <p:txBody>
          <a:bodyPr>
            <a:normAutofit/>
          </a:bodyPr>
          <a:lstStyle/>
          <a:p>
            <a:pPr marL="0" indent="0">
              <a:buNone/>
            </a:pP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Omega-3 yağ asidi takviyesini destekleyen en güçlü bilimsel kanıt Harris tarafından 72 kontrollü klinik çalışmanın meta-analizinde elde edilmiştir. </a:t>
            </a:r>
          </a:p>
          <a:p>
            <a:r>
              <a:rPr lang="tr-TR" sz="2400" dirty="0">
                <a:latin typeface="Arial" panose="020B0604020202020204" pitchFamily="34" charset="0"/>
                <a:cs typeface="Arial" panose="020B0604020202020204" pitchFamily="34" charset="0"/>
              </a:rPr>
              <a:t>Günlük 3-4 g omega-3 yağ asidi desteği </a:t>
            </a:r>
            <a:r>
              <a:rPr lang="tr-TR" sz="2400" dirty="0" err="1">
                <a:latin typeface="Arial" panose="020B0604020202020204" pitchFamily="34" charset="0"/>
                <a:cs typeface="Arial" panose="020B0604020202020204" pitchFamily="34" charset="0"/>
              </a:rPr>
              <a:t>trigliserid</a:t>
            </a:r>
            <a:r>
              <a:rPr lang="tr-TR" sz="2400" dirty="0">
                <a:latin typeface="Arial" panose="020B0604020202020204" pitchFamily="34" charset="0"/>
                <a:cs typeface="Arial" panose="020B0604020202020204" pitchFamily="34" charset="0"/>
              </a:rPr>
              <a:t> konsantrasyonlarında %25-30'luk bir azalma sağlamıştır.  </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Alexander ve ark. tarafından yapılan başka bir meta-analiz, omega-3 yağ asitlerinin </a:t>
            </a:r>
            <a:r>
              <a:rPr lang="tr-TR" sz="2400" dirty="0" err="1">
                <a:latin typeface="Arial" panose="020B0604020202020204" pitchFamily="34" charset="0"/>
                <a:cs typeface="Arial" panose="020B0604020202020204" pitchFamily="34" charset="0"/>
              </a:rPr>
              <a:t>hipertrigliseridemisi</a:t>
            </a:r>
            <a:r>
              <a:rPr lang="tr-TR" sz="2400" dirty="0">
                <a:latin typeface="Arial" panose="020B0604020202020204" pitchFamily="34" charset="0"/>
                <a:cs typeface="Arial" panose="020B0604020202020204" pitchFamily="34" charset="0"/>
              </a:rPr>
              <a:t> olan yetişkin hastalarda </a:t>
            </a:r>
            <a:r>
              <a:rPr lang="tr-TR" sz="2400" dirty="0" err="1">
                <a:latin typeface="Arial" panose="020B0604020202020204" pitchFamily="34" charset="0"/>
                <a:cs typeface="Arial" panose="020B0604020202020204" pitchFamily="34" charset="0"/>
              </a:rPr>
              <a:t>kardiyovasküler</a:t>
            </a:r>
            <a:r>
              <a:rPr lang="tr-TR" sz="2400" dirty="0">
                <a:latin typeface="Arial" panose="020B0604020202020204" pitchFamily="34" charset="0"/>
                <a:cs typeface="Arial" panose="020B0604020202020204" pitchFamily="34" charset="0"/>
              </a:rPr>
              <a:t> hastalıklara karşı 0.84 tahmini rölatif risk ile uzun vadeli koruyucu etkiye sahip olduğunu gösterdi. (% 95 güven aralığı [CI], 0.72-0.98)</a:t>
            </a:r>
          </a:p>
          <a:p>
            <a:endParaRPr lang="tr-TR" sz="2400" dirty="0"/>
          </a:p>
          <a:p>
            <a:endParaRPr lang="tr-TR" sz="2400" dirty="0">
              <a:latin typeface="Arial" panose="020B0604020202020204" pitchFamily="34" charset="0"/>
              <a:cs typeface="Arial" panose="020B0604020202020204" pitchFamily="34" charset="0"/>
            </a:endParaRPr>
          </a:p>
        </p:txBody>
      </p:sp>
      <p:sp>
        <p:nvSpPr>
          <p:cNvPr id="6" name="Rectangle 3">
            <a:extLst>
              <a:ext uri="{FF2B5EF4-FFF2-40B4-BE49-F238E27FC236}">
                <a16:creationId xmlns:a16="http://schemas.microsoft.com/office/drawing/2014/main" xmlns="" id="{56787D56-7C71-47AA-A369-0AD7DD45AC6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8" name="Rectangle 4">
            <a:extLst>
              <a:ext uri="{FF2B5EF4-FFF2-40B4-BE49-F238E27FC236}">
                <a16:creationId xmlns:a16="http://schemas.microsoft.com/office/drawing/2014/main" xmlns="" id="{46D8E37E-C382-4806-84B4-FDF400886E9B}"/>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4972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71753A9-7428-4FB3-A5FC-2B990B4A6BD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EC43FE17-EBC4-4961-8911-467F945E73CD}"/>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Bu çalışmalar </a:t>
            </a:r>
            <a:r>
              <a:rPr lang="tr-TR" sz="2400" dirty="0" smtClean="0">
                <a:latin typeface="Arial" panose="020B0604020202020204" pitchFamily="34" charset="0"/>
                <a:cs typeface="Arial" panose="020B0604020202020204" pitchFamily="34" charset="0"/>
              </a:rPr>
              <a:t>sonucunda</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FDA yetişkinlerde şiddetli </a:t>
            </a:r>
            <a:r>
              <a:rPr lang="tr-TR" sz="2400" dirty="0" err="1">
                <a:latin typeface="Arial" panose="020B0604020202020204" pitchFamily="34" charset="0"/>
                <a:cs typeface="Arial" panose="020B0604020202020204" pitchFamily="34" charset="0"/>
              </a:rPr>
              <a:t>hipertrigliserideminin</a:t>
            </a:r>
            <a:r>
              <a:rPr lang="tr-TR" sz="2400" dirty="0">
                <a:latin typeface="Arial" panose="020B0604020202020204" pitchFamily="34" charset="0"/>
                <a:cs typeface="Arial" panose="020B0604020202020204" pitchFamily="34" charset="0"/>
              </a:rPr>
              <a:t> tedavisi için günde 2–4 g omega-3 desteğine onay vermektedir. </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Amerikan Kardiyoloji Derneği (ACC) ve Amerikan Kalp Derneği'nin (AHA) kolesterol tedavi kılavuzları da yetişkinlerde şiddetli </a:t>
            </a:r>
            <a:r>
              <a:rPr lang="tr-TR" sz="2400" dirty="0" err="1">
                <a:latin typeface="Arial" panose="020B0604020202020204" pitchFamily="34" charset="0"/>
                <a:cs typeface="Arial" panose="020B0604020202020204" pitchFamily="34" charset="0"/>
              </a:rPr>
              <a:t>hipertrigliseridemiyi</a:t>
            </a:r>
            <a:r>
              <a:rPr lang="tr-TR" sz="2400" dirty="0">
                <a:latin typeface="Arial" panose="020B0604020202020204" pitchFamily="34" charset="0"/>
                <a:cs typeface="Arial" panose="020B0604020202020204" pitchFamily="34" charset="0"/>
              </a:rPr>
              <a:t> tedavi etmek için günde 2–4 g omega-3 yağ asidi önermektedir.</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Avrupa Kardiyoloji Derneği (ESC) ve Avrupa </a:t>
            </a:r>
            <a:r>
              <a:rPr lang="tr-TR" sz="2400" dirty="0" err="1">
                <a:latin typeface="Arial" panose="020B0604020202020204" pitchFamily="34" charset="0"/>
                <a:cs typeface="Arial" panose="020B0604020202020204" pitchFamily="34" charset="0"/>
              </a:rPr>
              <a:t>Ateroskleroz</a:t>
            </a:r>
            <a:r>
              <a:rPr lang="tr-TR" sz="2400" dirty="0">
                <a:latin typeface="Arial" panose="020B0604020202020204" pitchFamily="34" charset="0"/>
                <a:cs typeface="Arial" panose="020B0604020202020204" pitchFamily="34" charset="0"/>
              </a:rPr>
              <a:t> Derneği (EAS), yetişkin hastalarda </a:t>
            </a:r>
            <a:r>
              <a:rPr lang="tr-TR" sz="2400" dirty="0" err="1">
                <a:latin typeface="Arial" panose="020B0604020202020204" pitchFamily="34" charset="0"/>
                <a:cs typeface="Arial" panose="020B0604020202020204" pitchFamily="34" charset="0"/>
              </a:rPr>
              <a:t>hipertrigliserideminin</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statinler</a:t>
            </a:r>
            <a:r>
              <a:rPr lang="tr-TR" sz="2400" dirty="0">
                <a:latin typeface="Arial" panose="020B0604020202020204" pitchFamily="34" charset="0"/>
                <a:cs typeface="Arial" panose="020B0604020202020204" pitchFamily="34" charset="0"/>
              </a:rPr>
              <a:t> veya </a:t>
            </a:r>
            <a:r>
              <a:rPr lang="tr-TR" sz="2400" dirty="0" err="1">
                <a:latin typeface="Arial" panose="020B0604020202020204" pitchFamily="34" charset="0"/>
                <a:cs typeface="Arial" panose="020B0604020202020204" pitchFamily="34" charset="0"/>
              </a:rPr>
              <a:t>fibratlarla</a:t>
            </a:r>
            <a:r>
              <a:rPr lang="tr-TR" sz="2400" dirty="0">
                <a:latin typeface="Arial" panose="020B0604020202020204" pitchFamily="34" charset="0"/>
                <a:cs typeface="Arial" panose="020B0604020202020204" pitchFamily="34" charset="0"/>
              </a:rPr>
              <a:t> tedavi edilememesi durumunda 2-4 g omega-3 yağ asitleri reçete edilmesi gerektiğini bildirmektedir.</a:t>
            </a:r>
          </a:p>
          <a:p>
            <a:endParaRPr lang="tr-TR" dirty="0"/>
          </a:p>
          <a:p>
            <a:endParaRPr lang="tr-TR" dirty="0"/>
          </a:p>
        </p:txBody>
      </p:sp>
    </p:spTree>
    <p:extLst>
      <p:ext uri="{BB962C8B-B14F-4D97-AF65-F5344CB8AC3E}">
        <p14:creationId xmlns:p14="http://schemas.microsoft.com/office/powerpoint/2010/main" val="3002528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51567F0-4794-42DE-AFAC-6B892D5A5D1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BDFBA0E9-3D68-48D2-8CCC-AB21AACE78F0}"/>
              </a:ext>
            </a:extLst>
          </p:cNvPr>
          <p:cNvSpPr>
            <a:spLocks noGrp="1"/>
          </p:cNvSpPr>
          <p:nvPr>
            <p:ph idx="1"/>
          </p:nvPr>
        </p:nvSpPr>
        <p:spPr/>
        <p:txBody>
          <a:bodyPr>
            <a:normAutofit fontScale="92500" lnSpcReduction="20000"/>
          </a:bodyPr>
          <a:lstStyle/>
          <a:p>
            <a:r>
              <a:rPr lang="tr-TR" sz="2600" dirty="0" err="1">
                <a:latin typeface="Arial" panose="020B0604020202020204" pitchFamily="34" charset="0"/>
                <a:cs typeface="Arial" panose="020B0604020202020204" pitchFamily="34" charset="0"/>
              </a:rPr>
              <a:t>Pediyatrik</a:t>
            </a:r>
            <a:r>
              <a:rPr lang="tr-TR" sz="2600" dirty="0">
                <a:latin typeface="Arial" panose="020B0604020202020204" pitchFamily="34" charset="0"/>
                <a:cs typeface="Arial" panose="020B0604020202020204" pitchFamily="34" charset="0"/>
              </a:rPr>
              <a:t> popülasyonla ilgili olarak, sadece birkaç </a:t>
            </a:r>
            <a:r>
              <a:rPr lang="tr-TR" sz="2600" dirty="0" err="1">
                <a:latin typeface="Arial" panose="020B0604020202020204" pitchFamily="34" charset="0"/>
                <a:cs typeface="Arial" panose="020B0604020202020204" pitchFamily="34" charset="0"/>
              </a:rPr>
              <a:t>randomize</a:t>
            </a:r>
            <a:r>
              <a:rPr lang="tr-TR" sz="2600" dirty="0">
                <a:latin typeface="Arial" panose="020B0604020202020204" pitchFamily="34" charset="0"/>
                <a:cs typeface="Arial" panose="020B0604020202020204" pitchFamily="34" charset="0"/>
              </a:rPr>
              <a:t> kontrollü klinik çalışma, omega-3 desteğinin serum </a:t>
            </a:r>
            <a:r>
              <a:rPr lang="tr-TR" sz="2600" dirty="0" err="1">
                <a:latin typeface="Arial" panose="020B0604020202020204" pitchFamily="34" charset="0"/>
                <a:cs typeface="Arial" panose="020B0604020202020204" pitchFamily="34" charset="0"/>
              </a:rPr>
              <a:t>trigliserid</a:t>
            </a:r>
            <a:r>
              <a:rPr lang="tr-TR" sz="2600" dirty="0">
                <a:latin typeface="Arial" panose="020B0604020202020204" pitchFamily="34" charset="0"/>
                <a:cs typeface="Arial" panose="020B0604020202020204" pitchFamily="34" charset="0"/>
              </a:rPr>
              <a:t> konsantrasyonları üzerindeki etkisini değerlendirmiştir.</a:t>
            </a:r>
          </a:p>
          <a:p>
            <a:endParaRPr lang="tr-TR" sz="2600" dirty="0">
              <a:latin typeface="Arial" panose="020B0604020202020204" pitchFamily="34" charset="0"/>
              <a:cs typeface="Arial" panose="020B0604020202020204" pitchFamily="34" charset="0"/>
            </a:endParaRPr>
          </a:p>
          <a:p>
            <a:r>
              <a:rPr lang="tr-TR" sz="2600" dirty="0" err="1">
                <a:latin typeface="Arial" panose="020B0604020202020204" pitchFamily="34" charset="0"/>
                <a:cs typeface="Arial" panose="020B0604020202020204" pitchFamily="34" charset="0"/>
              </a:rPr>
              <a:t>Juárez-López</a:t>
            </a:r>
            <a:r>
              <a:rPr lang="tr-TR" sz="2600" dirty="0">
                <a:latin typeface="Arial" panose="020B0604020202020204" pitchFamily="34" charset="0"/>
                <a:cs typeface="Arial" panose="020B0604020202020204" pitchFamily="34" charset="0"/>
              </a:rPr>
              <a:t> ve ark. yaptığı çalışmada </a:t>
            </a:r>
            <a:r>
              <a:rPr lang="tr-TR" sz="2600" dirty="0" err="1">
                <a:latin typeface="Arial" panose="020B0604020202020204" pitchFamily="34" charset="0"/>
                <a:cs typeface="Arial" panose="020B0604020202020204" pitchFamily="34" charset="0"/>
              </a:rPr>
              <a:t>metformin</a:t>
            </a:r>
            <a:r>
              <a:rPr lang="tr-TR" sz="2600" dirty="0">
                <a:latin typeface="Arial" panose="020B0604020202020204" pitchFamily="34" charset="0"/>
                <a:cs typeface="Arial" panose="020B0604020202020204" pitchFamily="34" charset="0"/>
              </a:rPr>
              <a:t> verilenlere kıyasla 12 hafta boyunca günde 1.8 g omega-3 yağ asidi verilen </a:t>
            </a:r>
            <a:r>
              <a:rPr lang="tr-TR" sz="2600" dirty="0" err="1">
                <a:latin typeface="Arial" panose="020B0604020202020204" pitchFamily="34" charset="0"/>
                <a:cs typeface="Arial" panose="020B0604020202020204" pitchFamily="34" charset="0"/>
              </a:rPr>
              <a:t>obezite</a:t>
            </a:r>
            <a:r>
              <a:rPr lang="tr-TR" sz="2600" dirty="0">
                <a:latin typeface="Arial" panose="020B0604020202020204" pitchFamily="34" charset="0"/>
                <a:cs typeface="Arial" panose="020B0604020202020204" pitchFamily="34" charset="0"/>
              </a:rPr>
              <a:t> ve insülin direnci olan ergenlerde </a:t>
            </a:r>
            <a:r>
              <a:rPr lang="tr-TR" sz="2600" dirty="0" err="1">
                <a:latin typeface="Arial" panose="020B0604020202020204" pitchFamily="34" charset="0"/>
                <a:cs typeface="Arial" panose="020B0604020202020204" pitchFamily="34" charset="0"/>
              </a:rPr>
              <a:t>trigliserid</a:t>
            </a:r>
            <a:r>
              <a:rPr lang="tr-TR" sz="2600" dirty="0">
                <a:latin typeface="Arial" panose="020B0604020202020204" pitchFamily="34" charset="0"/>
                <a:cs typeface="Arial" panose="020B0604020202020204" pitchFamily="34" charset="0"/>
              </a:rPr>
              <a:t> düzeylerinde (−37.6 mg / </a:t>
            </a:r>
            <a:r>
              <a:rPr lang="tr-TR" sz="2600" dirty="0" err="1">
                <a:latin typeface="Arial" panose="020B0604020202020204" pitchFamily="34" charset="0"/>
                <a:cs typeface="Arial" panose="020B0604020202020204" pitchFamily="34" charset="0"/>
              </a:rPr>
              <a:t>dL</a:t>
            </a:r>
            <a:r>
              <a:rPr lang="tr-TR" sz="2600" dirty="0">
                <a:latin typeface="Arial" panose="020B0604020202020204" pitchFamily="34" charset="0"/>
                <a:cs typeface="Arial" panose="020B0604020202020204" pitchFamily="34" charset="0"/>
              </a:rPr>
              <a:t>) önemli bir azalma bildirmişlerdir.</a:t>
            </a:r>
          </a:p>
          <a:p>
            <a:endParaRPr lang="tr-TR" sz="2600" dirty="0">
              <a:latin typeface="Arial" panose="020B0604020202020204" pitchFamily="34" charset="0"/>
              <a:cs typeface="Arial" panose="020B0604020202020204" pitchFamily="34" charset="0"/>
            </a:endParaRPr>
          </a:p>
          <a:p>
            <a:r>
              <a:rPr lang="tr-TR" sz="2600" dirty="0" err="1">
                <a:latin typeface="Arial" panose="020B0604020202020204" pitchFamily="34" charset="0"/>
                <a:cs typeface="Arial" panose="020B0604020202020204" pitchFamily="34" charset="0"/>
              </a:rPr>
              <a:t>García-López</a:t>
            </a:r>
            <a:r>
              <a:rPr lang="tr-TR" sz="2600" dirty="0">
                <a:latin typeface="Arial" panose="020B0604020202020204" pitchFamily="34" charset="0"/>
                <a:cs typeface="Arial" panose="020B0604020202020204" pitchFamily="34" charset="0"/>
              </a:rPr>
              <a:t> ve ark. yaptıkları çalışmada </a:t>
            </a:r>
            <a:r>
              <a:rPr lang="tr-TR" sz="2600" dirty="0" err="1">
                <a:latin typeface="Arial" panose="020B0604020202020204" pitchFamily="34" charset="0"/>
                <a:cs typeface="Arial" panose="020B0604020202020204" pitchFamily="34" charset="0"/>
              </a:rPr>
              <a:t>metabolik</a:t>
            </a:r>
            <a:r>
              <a:rPr lang="tr-TR" sz="2600" dirty="0">
                <a:latin typeface="Arial" panose="020B0604020202020204" pitchFamily="34" charset="0"/>
                <a:cs typeface="Arial" panose="020B0604020202020204" pitchFamily="34" charset="0"/>
              </a:rPr>
              <a:t> sendromlu aşırı kilolu okul çağı çocuklarında 1 ay boyunca günlük 2,4 g omega-3 yağ asidi takviyesinin serum </a:t>
            </a:r>
            <a:r>
              <a:rPr lang="tr-TR" sz="2600" dirty="0" err="1">
                <a:latin typeface="Arial" panose="020B0604020202020204" pitchFamily="34" charset="0"/>
                <a:cs typeface="Arial" panose="020B0604020202020204" pitchFamily="34" charset="0"/>
              </a:rPr>
              <a:t>trigliserid</a:t>
            </a:r>
            <a:r>
              <a:rPr lang="tr-TR" sz="2600" dirty="0">
                <a:latin typeface="Arial" panose="020B0604020202020204" pitchFamily="34" charset="0"/>
                <a:cs typeface="Arial" panose="020B0604020202020204" pitchFamily="34" charset="0"/>
              </a:rPr>
              <a:t> düzeyini kız grubunda % 13,7 ve erkek grubunda % 12,8 azalttığını </a:t>
            </a:r>
            <a:r>
              <a:rPr lang="tr-TR" sz="2600" dirty="0" smtClean="0">
                <a:latin typeface="Arial" panose="020B0604020202020204" pitchFamily="34" charset="0"/>
                <a:cs typeface="Arial" panose="020B0604020202020204" pitchFamily="34" charset="0"/>
              </a:rPr>
              <a:t>bildirdi.</a:t>
            </a:r>
            <a:endParaRPr lang="tr-TR" sz="2600" dirty="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1838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DC053ED-52FF-4F17-883C-ED329A38C23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7BFE0AD7-BFF0-4ED4-B9CF-D1C939D9C62A}"/>
              </a:ext>
            </a:extLst>
          </p:cNvPr>
          <p:cNvSpPr>
            <a:spLocks noGrp="1"/>
          </p:cNvSpPr>
          <p:nvPr>
            <p:ph idx="1"/>
          </p:nvPr>
        </p:nvSpPr>
        <p:spPr/>
        <p:txBody>
          <a:bodyPr>
            <a:normAutofit/>
          </a:bodyPr>
          <a:lstStyle/>
          <a:p>
            <a:r>
              <a:rPr lang="tr-TR" sz="2400" dirty="0">
                <a:latin typeface="Arial" panose="020B0604020202020204" pitchFamily="34" charset="0"/>
                <a:cs typeface="Arial" panose="020B0604020202020204" pitchFamily="34" charset="0"/>
              </a:rPr>
              <a:t>Tıbbi literatürde, yetişkinlerde </a:t>
            </a:r>
            <a:r>
              <a:rPr lang="tr-TR" sz="2400" dirty="0" err="1">
                <a:latin typeface="Arial" panose="020B0604020202020204" pitchFamily="34" charset="0"/>
                <a:cs typeface="Arial" panose="020B0604020202020204" pitchFamily="34" charset="0"/>
              </a:rPr>
              <a:t>hipertrigliserideminin</a:t>
            </a:r>
            <a:r>
              <a:rPr lang="tr-TR" sz="2400" dirty="0">
                <a:latin typeface="Arial" panose="020B0604020202020204" pitchFamily="34" charset="0"/>
                <a:cs typeface="Arial" panose="020B0604020202020204" pitchFamily="34" charset="0"/>
              </a:rPr>
              <a:t> tedavisi için omega-3 yağ asidi uygulamasını destekleyen çok sayıda kanıt olmasına rağmen, bu desteğin çocuklarda ve ergenlerde kullanımına ilişkin bilgiler sınırlı kalmaktadır.</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Bu çalışmanın amacı, </a:t>
            </a:r>
            <a:r>
              <a:rPr lang="tr-TR" sz="2400" dirty="0" err="1">
                <a:latin typeface="Arial" panose="020B0604020202020204" pitchFamily="34" charset="0"/>
                <a:cs typeface="Arial" panose="020B0604020202020204" pitchFamily="34" charset="0"/>
              </a:rPr>
              <a:t>obezite</a:t>
            </a:r>
            <a:r>
              <a:rPr lang="tr-TR" sz="2400" dirty="0">
                <a:latin typeface="Arial" panose="020B0604020202020204" pitchFamily="34" charset="0"/>
                <a:cs typeface="Arial" panose="020B0604020202020204" pitchFamily="34" charset="0"/>
              </a:rPr>
              <a:t> ve </a:t>
            </a:r>
            <a:r>
              <a:rPr lang="tr-TR" sz="2400" dirty="0" err="1">
                <a:latin typeface="Arial" panose="020B0604020202020204" pitchFamily="34" charset="0"/>
                <a:cs typeface="Arial" panose="020B0604020202020204" pitchFamily="34" charset="0"/>
              </a:rPr>
              <a:t>hipertrigliseridemi</a:t>
            </a:r>
            <a:r>
              <a:rPr lang="tr-TR" sz="2400" dirty="0">
                <a:latin typeface="Arial" panose="020B0604020202020204" pitchFamily="34" charset="0"/>
                <a:cs typeface="Arial" panose="020B0604020202020204" pitchFamily="34" charset="0"/>
              </a:rPr>
              <a:t> olan çocuklarda / </a:t>
            </a:r>
            <a:r>
              <a:rPr lang="tr-TR" sz="2400" dirty="0" err="1">
                <a:latin typeface="Arial" panose="020B0604020202020204" pitchFamily="34" charset="0"/>
                <a:cs typeface="Arial" panose="020B0604020202020204" pitchFamily="34" charset="0"/>
              </a:rPr>
              <a:t>adolesanlarda</a:t>
            </a:r>
            <a:r>
              <a:rPr lang="tr-TR" sz="2400" dirty="0">
                <a:latin typeface="Arial" panose="020B0604020202020204" pitchFamily="34" charset="0"/>
                <a:cs typeface="Arial" panose="020B0604020202020204" pitchFamily="34" charset="0"/>
              </a:rPr>
              <a:t> (10-16 yaş) 12 hafta süreyle günde 3 g omega-3 yağ asidi desteğinin etkinliğini ve güvenliğini değerlendirmektir.</a:t>
            </a:r>
          </a:p>
        </p:txBody>
      </p:sp>
    </p:spTree>
    <p:extLst>
      <p:ext uri="{BB962C8B-B14F-4D97-AF65-F5344CB8AC3E}">
        <p14:creationId xmlns:p14="http://schemas.microsoft.com/office/powerpoint/2010/main" val="471851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B21AE1E-8996-4079-93B7-59A05C72422E}"/>
              </a:ext>
            </a:extLst>
          </p:cNvPr>
          <p:cNvSpPr>
            <a:spLocks noGrp="1"/>
          </p:cNvSpPr>
          <p:nvPr>
            <p:ph type="title"/>
          </p:nvPr>
        </p:nvSpPr>
        <p:spPr/>
        <p:txBody>
          <a:bodyPr>
            <a:normAutofit/>
          </a:bodyPr>
          <a:lstStyle/>
          <a:p>
            <a:r>
              <a:rPr lang="tr-TR" sz="4000" dirty="0" err="1">
                <a:latin typeface="Arial" panose="020B0604020202020204" pitchFamily="34" charset="0"/>
                <a:cs typeface="Arial" panose="020B0604020202020204" pitchFamily="34" charset="0"/>
              </a:rPr>
              <a:t>Metod</a:t>
            </a:r>
            <a:r>
              <a:rPr lang="tr-TR" sz="4000" dirty="0">
                <a:latin typeface="Arial" panose="020B0604020202020204" pitchFamily="34" charset="0"/>
                <a:cs typeface="Arial" panose="020B0604020202020204" pitchFamily="34" charset="0"/>
              </a:rPr>
              <a:t> </a:t>
            </a:r>
          </a:p>
        </p:txBody>
      </p:sp>
      <p:sp>
        <p:nvSpPr>
          <p:cNvPr id="3" name="İçerik Yer Tutucusu 2">
            <a:extLst>
              <a:ext uri="{FF2B5EF4-FFF2-40B4-BE49-F238E27FC236}">
                <a16:creationId xmlns:a16="http://schemas.microsoft.com/office/drawing/2014/main" xmlns="" id="{58BCB7C2-288F-4D99-8264-66761414303E}"/>
              </a:ext>
            </a:extLst>
          </p:cNvPr>
          <p:cNvSpPr>
            <a:spLocks noGrp="1"/>
          </p:cNvSpPr>
          <p:nvPr>
            <p:ph idx="1"/>
          </p:nvPr>
        </p:nvSpPr>
        <p:spPr/>
        <p:txBody>
          <a:bodyPr>
            <a:normAutofit lnSpcReduction="10000"/>
          </a:bodyPr>
          <a:lstStyle/>
          <a:p>
            <a:r>
              <a:rPr lang="tr-TR" sz="2400" dirty="0" err="1">
                <a:latin typeface="Arial" panose="020B0604020202020204" pitchFamily="34" charset="0"/>
                <a:cs typeface="Arial" panose="020B0604020202020204" pitchFamily="34" charset="0"/>
              </a:rPr>
              <a:t>Randomize</a:t>
            </a:r>
            <a:r>
              <a:rPr lang="tr-TR" sz="2400" dirty="0">
                <a:latin typeface="Arial" panose="020B0604020202020204" pitchFamily="34" charset="0"/>
                <a:cs typeface="Arial" panose="020B0604020202020204" pitchFamily="34" charset="0"/>
              </a:rPr>
              <a:t> çift kör </a:t>
            </a:r>
            <a:r>
              <a:rPr lang="tr-TR" sz="2400" dirty="0" err="1">
                <a:latin typeface="Arial" panose="020B0604020202020204" pitchFamily="34" charset="0"/>
                <a:cs typeface="Arial" panose="020B0604020202020204" pitchFamily="34" charset="0"/>
              </a:rPr>
              <a:t>plasebo</a:t>
            </a:r>
            <a:r>
              <a:rPr lang="tr-TR" sz="2400" dirty="0">
                <a:latin typeface="Arial" panose="020B0604020202020204" pitchFamily="34" charset="0"/>
                <a:cs typeface="Arial" panose="020B0604020202020204" pitchFamily="34" charset="0"/>
              </a:rPr>
              <a:t> kontrollü iki gruplu klinik bir çalışma</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Bu çalışma, </a:t>
            </a:r>
            <a:r>
              <a:rPr lang="tr-TR" sz="2400" dirty="0" err="1">
                <a:latin typeface="Arial" panose="020B0604020202020204" pitchFamily="34" charset="0"/>
                <a:cs typeface="Arial" panose="020B0604020202020204" pitchFamily="34" charset="0"/>
              </a:rPr>
              <a:t>Infantil</a:t>
            </a:r>
            <a:r>
              <a:rPr lang="tr-TR" sz="2400" dirty="0">
                <a:latin typeface="Arial" panose="020B0604020202020204" pitchFamily="34" charset="0"/>
                <a:cs typeface="Arial" panose="020B0604020202020204" pitchFamily="34" charset="0"/>
              </a:rPr>
              <a:t> de </a:t>
            </a:r>
            <a:r>
              <a:rPr lang="tr-TR" sz="2400" dirty="0" err="1">
                <a:latin typeface="Arial" panose="020B0604020202020204" pitchFamily="34" charset="0"/>
                <a:cs typeface="Arial" panose="020B0604020202020204" pitchFamily="34" charset="0"/>
              </a:rPr>
              <a:t>México</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Federico</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Gómez</a:t>
            </a:r>
            <a:r>
              <a:rPr lang="tr-TR" sz="2400" dirty="0">
                <a:latin typeface="Arial" panose="020B0604020202020204" pitchFamily="34" charset="0"/>
                <a:cs typeface="Arial" panose="020B0604020202020204" pitchFamily="34" charset="0"/>
              </a:rPr>
              <a:t> Hastanesinde (</a:t>
            </a:r>
            <a:r>
              <a:rPr lang="tr-TR" sz="2400" dirty="0" err="1">
                <a:latin typeface="Arial" panose="020B0604020202020204" pitchFamily="34" charset="0"/>
                <a:cs typeface="Arial" panose="020B0604020202020204" pitchFamily="34" charset="0"/>
              </a:rPr>
              <a:t>Mexico</a:t>
            </a:r>
            <a:r>
              <a:rPr lang="tr-TR" sz="2400" dirty="0">
                <a:latin typeface="Arial" panose="020B0604020202020204" pitchFamily="34" charset="0"/>
                <a:cs typeface="Arial" panose="020B0604020202020204" pitchFamily="34" charset="0"/>
              </a:rPr>
              <a:t> City) beş klinik ziyaret ve telefon takip görüşmesi ile gerçekleştirildi.</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İlk başvuruda çalışmaya katılmayı kabul eden hastalar ikinci başvuruda rastgele 2 gruba ayrıldı.</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Diğer başvurularda hastalar tedavi açısından takip edildi.</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Beşinci başvurudan 4 hafta sonra telefonla görüşme yapıldı.</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87712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3077</Words>
  <Application>Microsoft Office PowerPoint</Application>
  <PresentationFormat>Özel</PresentationFormat>
  <Paragraphs>269</Paragraphs>
  <Slides>37</Slides>
  <Notes>26</Notes>
  <HiddenSlides>0</HiddenSlides>
  <MMClips>0</MMClip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Office Teması</vt:lpstr>
      <vt:lpstr>PowerPoint Sunusu</vt:lpstr>
      <vt:lpstr>Giriş </vt:lpstr>
      <vt:lpstr>PowerPoint Sunusu</vt:lpstr>
      <vt:lpstr>PowerPoint Sunusu</vt:lpstr>
      <vt:lpstr>PowerPoint Sunusu</vt:lpstr>
      <vt:lpstr>PowerPoint Sunusu</vt:lpstr>
      <vt:lpstr>PowerPoint Sunusu</vt:lpstr>
      <vt:lpstr>PowerPoint Sunusu</vt:lpstr>
      <vt:lpstr>Metod </vt:lpstr>
      <vt:lpstr>Çalışmaya dahil edilme kriterleri:  </vt:lpstr>
      <vt:lpstr>Dışlama kriterleri:</vt:lpstr>
      <vt:lpstr>PowerPoint Sunusu</vt:lpstr>
      <vt:lpstr>PowerPoint Sunusu</vt:lpstr>
      <vt:lpstr>Müdahale </vt:lpstr>
      <vt:lpstr>PowerPoint Sunusu</vt:lpstr>
      <vt:lpstr>Örneklem hacmi </vt:lpstr>
      <vt:lpstr>Randomizasyon</vt:lpstr>
      <vt:lpstr>İstatistiksel Analiz</vt:lpstr>
      <vt:lpstr>PowerPoint Sunusu</vt:lpstr>
      <vt:lpstr>Bulgular </vt:lpstr>
      <vt:lpstr>Bulgular</vt:lpstr>
      <vt:lpstr>PowerPoint Sunusu</vt:lpstr>
      <vt:lpstr>PowerPoint Sunusu</vt:lpstr>
      <vt:lpstr>PowerPoint Sunusu</vt:lpstr>
      <vt:lpstr>PowerPoint Sunusu</vt:lpstr>
      <vt:lpstr>PowerPoint Sunusu</vt:lpstr>
      <vt:lpstr>PowerPoint Sunusu</vt:lpstr>
      <vt:lpstr>PowerPoint Sunusu</vt:lpstr>
      <vt:lpstr>Yan Etkiler </vt:lpstr>
      <vt:lpstr>Tartışma</vt:lpstr>
      <vt:lpstr>PowerPoint Sunusu</vt:lpstr>
      <vt:lpstr>PowerPoint Sunusu</vt:lpstr>
      <vt:lpstr>PowerPoint Sunusu</vt:lpstr>
      <vt:lpstr>PowerPoint Sunusu</vt:lpstr>
      <vt:lpstr>PowerPoint Sunusu</vt:lpstr>
      <vt:lpstr>Çalışmanın Sınırlamaları</vt:lpstr>
      <vt:lpstr> Sonuç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Ayşegül  Özsalih</dc:creator>
  <cp:lastModifiedBy>w7</cp:lastModifiedBy>
  <cp:revision>34</cp:revision>
  <dcterms:created xsi:type="dcterms:W3CDTF">2021-01-04T14:10:23Z</dcterms:created>
  <dcterms:modified xsi:type="dcterms:W3CDTF">2021-01-05T07:44:36Z</dcterms:modified>
</cp:coreProperties>
</file>