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57" r:id="rId13"/>
    <p:sldId id="258" r:id="rId14"/>
    <p:sldId id="261" r:id="rId15"/>
    <p:sldId id="260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3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07.06.2016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Freedman%20DM,%20Looker%20AC,%20Chang%20SC,%20Graubard%20BI.%20Prospective%20study%20of%20serum%20vitamin%20D%20and%20cancer%20mortality%20in%20the%20United%20States.%20J%20Natl%20Cancer%20Inst%202007;99:1594%E2%80%93602.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Tuohimaa%20P,%20Tenkanen%20L,%20Ahonen%20M,%20et%20al.%20Both%20high%20and%20low%20levels%20of%20blood%20vitamin%20D%20are%20associated%20with%20a%20higher%20prostate%20cancer%20risk:%20a%20longitudinal,%20nested%20case-control%20study%20in%20the%20Nordic%20countries.%20Int%20J%20Cancer%202004;108:104%E2%80%9308.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Nair-Shalliker%20V,%20Smith%20DP,%20Egger%20S,%20et%20al.%20Sun%20exposure%20may%20increase%20risk%20of%20prostate%20cancer%20in%20the%20high%20UV%20environment%20of%20New%20South%20Wales,%20Australia:%20a%20case-control%20study.%20ibid.%202012;131:E726%E2%80%9332.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Tuohimaa%20P,%20Keisala%20T,%20Minasyan%20A,%20Cachat%20J,%20Kalueff%20A.%20Vitamin%20D,%20nervous%20system%20and%20aging.%20Psychoneuroendocrinology%202009;34(Suppl%201):S278%E2%80%9386." TargetMode="External"/><Relationship Id="rId2" Type="http://schemas.openxmlformats.org/officeDocument/2006/relationships/hyperlink" Target="http://www.ncbi.nlm.nih.gov/pubmed?term=Nielsen%20NO,%20Skifte%20T,%20Andersson%20M,%20et%20al.%20Both%20high%20and%20low%20serum%20vitamin%20D%20concentrations%20are%20associated%20with%20tuberculosis:%20a%20case-control%20study%20in%20Greenland.%20Br%20J%20Nutr%202010;104:1487%E2%80%9391.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pubmed?term=McGrath%20JJ,%20Eyles%20DW,%20Pedersen%20CB,%20et%20al.%20Neonatal%20vitamin%20D%20status%20and%20risk%20of%20schizophrenia:%20a%20population-based%20case-control%20study.%20Arch%20Gen%20Psychiatry%202010;67:889%E2%80%9394.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Dror%20Y,%20Giveon%20SM,%20Hoshen%20M,%20Feldhamer%20I,%20Balicer%20RD,%20Feldman%20BS.%20Vitamin%20D%20levels%20for%20preventing%20acute%20coronary%20syndrome%20and%20mortality:%20evidence%20of%20a%20nonlinear%20association.%20J%20Clin%20Endocrinol%20Metab%202013;98:2160%E2%80%9367." TargetMode="External"/><Relationship Id="rId2" Type="http://schemas.openxmlformats.org/officeDocument/2006/relationships/hyperlink" Target="http://www.ncbi.nlm.nih.gov/pubmed?term=Bodnar%20LM,%20Catov%20JM,%20Zmuda%20JM,%20et%20al.%20Maternal%20serum%2025-hydroxyvitamin%20D%20concentrations%20are%20associated%20with%20small-for-gestational%20age%20births%20in%20white%20women.%20J%20Nutr%202010;140:999%E2%80%931006.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ubmed?term=Melamed%20ML,%20Michos%20ED,%20Post%20W,%20Astor%20B.%2025-hydroxyvitamin%20D%20levels%20and%20the%20risk%20of%20mortality%20in%20the%20general%20population.%20Arch%20Intern%20Med%202008;168:1629%E2%80%9337." TargetMode="External"/><Relationship Id="rId4" Type="http://schemas.openxmlformats.org/officeDocument/2006/relationships/hyperlink" Target="http://www.ncbi.nlm.nih.gov/pubmed?term=Freedman%20DM,%20Looker%20AC,%20Abnet%20CC,%20Linet%20MS,%20Graubard%20BI.%20Serum%2025-hydroxyvitamin%20D%20and%20cancer%20mortality%20in%20the%20NHANES%20III%20study%20(1988%E2%80%932006).%20Cancer%20Res%202010;70:8587%E2%80%9397.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Christenfeld%20NJ,%20Sloan%20RP,%20Carroll%20D,%20Greenland%20S.%20Risk%20factors,%20confounding,%20and%20the%20illusion%20of%20statistical%20control.%20Psychosom%20Med%202004;66:868%E2%80%9375.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Peterlik%20M.%20Vitamin%20D%20insufficiency%20and%20chronic%20diseases:%20hype%20and%20reality.%20Food%20Funct%202012;3:784%E2%80%9394.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Lorenc%20R,%20Karczmarewicz%20E,%20Kryskiewicz%20E,%20Pludowski%20P.%20Vitamin%20D%20provision%20and%20supplementation%20standards.%20Standardy%20Medyczne/Pediatria%202012;9:595%E2%80%93604.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areaustralia.gov.au/" TargetMode="External"/><Relationship Id="rId2" Type="http://schemas.openxmlformats.org/officeDocument/2006/relationships/hyperlink" Target="http://www.ncbi.nlm.nih.gov/pubmed?term=Bilinski%20KL,%20Boyages%20SC.%20The%20rising%20cost%20of%20vitamin%20D%20testing%20in%20Australia:%20time%20to%20establish%20guidelines%20for%20testing.%20Med%20J%20Aust%202012;197:90.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Binkley%20N,%20Krueger%20DC,%20Morgan%20S,%20Wiebe%20D.%20Current%20status%20of%20clinical%2025%E2%80%93hydroxyvitamin%20D%20measurement:%20an%20assessment%20of%20between-laboratory%20agreement.%20Clin%20Chim%20Acta%202010;411:1976%E2%80%9382.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030983"/>
            <a:ext cx="7772400" cy="1470025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 VİTAMİNİNİN EN UYGUN DÜZEYİ NEDİR?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Ahmet Kar</a:t>
            </a:r>
          </a:p>
          <a:p>
            <a:r>
              <a:rPr lang="tr-TR" dirty="0" smtClean="0"/>
              <a:t>Aile Hekimliği </a:t>
            </a:r>
            <a:r>
              <a:rPr lang="tr-TR" dirty="0" smtClean="0"/>
              <a:t>ABD</a:t>
            </a:r>
          </a:p>
          <a:p>
            <a:r>
              <a:rPr lang="tr-TR" dirty="0" smtClean="0"/>
              <a:t>07.06.2016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16337" r="25795" b="63678"/>
          <a:stretch/>
        </p:blipFill>
        <p:spPr bwMode="auto">
          <a:xfrm>
            <a:off x="1043608" y="725096"/>
            <a:ext cx="4441526" cy="117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115616" y="1897334"/>
            <a:ext cx="5401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REPRINTED FROM Australian Family Physician Vol. 43, No. 3, MARCH </a:t>
            </a:r>
            <a:r>
              <a:rPr lang="en-US" sz="1200" i="1" dirty="0" smtClean="0"/>
              <a:t>2014</a:t>
            </a:r>
            <a:r>
              <a:rPr lang="tr-TR" sz="1200" i="1" dirty="0" smtClean="0"/>
              <a:t>:119-122.</a:t>
            </a:r>
            <a:endParaRPr lang="tr-TR" sz="1200" i="1" dirty="0"/>
          </a:p>
        </p:txBody>
      </p:sp>
    </p:spTree>
    <p:extLst>
      <p:ext uri="{BB962C8B-B14F-4D97-AF65-F5344CB8AC3E}">
        <p14:creationId xmlns:p14="http://schemas.microsoft.com/office/powerpoint/2010/main" val="111470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Bununla birlikte 30 </a:t>
            </a:r>
            <a:r>
              <a:rPr lang="tr-TR" dirty="0" err="1" smtClean="0"/>
              <a:t>nmol</a:t>
            </a:r>
            <a:r>
              <a:rPr lang="tr-TR" dirty="0" smtClean="0"/>
              <a:t>/l’nin altındaki D vitamini eksikliği endişe vericidir.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99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Meta Analizler Dahil Olmak </a:t>
            </a:r>
            <a:r>
              <a:rPr lang="tr-TR" dirty="0"/>
              <a:t>Ü</a:t>
            </a:r>
            <a:r>
              <a:rPr lang="tr-TR" dirty="0" smtClean="0"/>
              <a:t>zere Epidemiyolojik Çalışmalar Ne Gösteriyor?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Vit</a:t>
            </a:r>
            <a:r>
              <a:rPr lang="tr-TR" dirty="0" smtClean="0"/>
              <a:t> D. eksikliğinin </a:t>
            </a:r>
            <a:r>
              <a:rPr lang="tr-TR" dirty="0" err="1" smtClean="0"/>
              <a:t>kolorektal</a:t>
            </a:r>
            <a:r>
              <a:rPr lang="tr-TR" dirty="0" smtClean="0"/>
              <a:t> kanser riskini arttırdığı ile ilgili önemli kanıtlar vardır.</a:t>
            </a:r>
          </a:p>
          <a:p>
            <a:r>
              <a:rPr lang="tr-TR" dirty="0" smtClean="0"/>
              <a:t>2007 yılında </a:t>
            </a:r>
            <a:r>
              <a:rPr lang="tr-TR" dirty="0" err="1" smtClean="0"/>
              <a:t>Freedman</a:t>
            </a:r>
            <a:r>
              <a:rPr lang="tr-TR" dirty="0" smtClean="0"/>
              <a:t> ve arkadaşlarının yaptığı bir çalışmada 80 </a:t>
            </a:r>
            <a:r>
              <a:rPr lang="tr-TR" dirty="0" err="1" smtClean="0"/>
              <a:t>nmol</a:t>
            </a:r>
            <a:r>
              <a:rPr lang="tr-TR" dirty="0" smtClean="0"/>
              <a:t>/l ve daha yüksek düzeydeki 25(OH) düzeyinin daha düşük düzeylerle karşılaştırdıklarında %72 daha düşük </a:t>
            </a:r>
            <a:r>
              <a:rPr lang="tr-TR" dirty="0" err="1" smtClean="0"/>
              <a:t>kolorektal</a:t>
            </a:r>
            <a:r>
              <a:rPr lang="tr-TR" dirty="0" smtClean="0"/>
              <a:t> kanser riski olduğunu gösterdiler. </a:t>
            </a:r>
            <a:r>
              <a:rPr lang="tr-TR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(13)</a:t>
            </a:r>
          </a:p>
          <a:p>
            <a:endParaRPr lang="tr-TR" sz="1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tr-TR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13. </a:t>
            </a:r>
            <a:r>
              <a:rPr lang="en-US" sz="1200" dirty="0" smtClean="0"/>
              <a:t>Freedman </a:t>
            </a:r>
            <a:r>
              <a:rPr lang="en-US" sz="1200" dirty="0"/>
              <a:t>DM, Looker AC, Chang SC, </a:t>
            </a:r>
            <a:r>
              <a:rPr lang="en-US" sz="1200" dirty="0" err="1"/>
              <a:t>Graubard</a:t>
            </a:r>
            <a:r>
              <a:rPr lang="en-US" sz="1200" dirty="0"/>
              <a:t> BI. Prospective study of serum vitamin D and cancer mortality in the United States. J Natl Cancer Inst 2007;99:1594–602. </a:t>
            </a:r>
            <a:r>
              <a:rPr lang="en-US" sz="1200" u="sng" dirty="0">
                <a:hlinkClick r:id="rId2"/>
              </a:rPr>
              <a:t>Search PubMed</a:t>
            </a:r>
            <a:endParaRPr lang="en-US" sz="1200" dirty="0"/>
          </a:p>
          <a:p>
            <a:endParaRPr lang="tr-TR" sz="26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10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(Orta) yüksek 25 (OH) D düzeyleri</a:t>
            </a:r>
            <a:r>
              <a:rPr lang="tr-TR" dirty="0" err="1"/>
              <a:t>nin</a:t>
            </a:r>
            <a:r>
              <a:rPr lang="sv-SE" dirty="0"/>
              <a:t> riskleri var mı?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İlk raporlara göre </a:t>
            </a:r>
            <a:r>
              <a:rPr lang="tr-TR" dirty="0"/>
              <a:t>büklüm noktası yaklaşık 50 </a:t>
            </a:r>
            <a:r>
              <a:rPr lang="tr-TR" dirty="0" err="1"/>
              <a:t>nmol</a:t>
            </a:r>
            <a:r>
              <a:rPr lang="tr-TR" dirty="0"/>
              <a:t> / </a:t>
            </a:r>
            <a:r>
              <a:rPr lang="tr-TR" dirty="0" err="1"/>
              <a:t>L'lik</a:t>
            </a:r>
            <a:r>
              <a:rPr lang="tr-TR" dirty="0"/>
              <a:t> bir 25 (OH) D seviyesinde </a:t>
            </a:r>
            <a:r>
              <a:rPr lang="tr-TR" dirty="0" smtClean="0"/>
              <a:t>olan </a:t>
            </a:r>
            <a:r>
              <a:rPr lang="tr-TR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(19) </a:t>
            </a:r>
            <a:r>
              <a:rPr lang="tr-TR" dirty="0" smtClean="0"/>
              <a:t>prostat kanseri ile U-şekilli </a:t>
            </a:r>
            <a:r>
              <a:rPr lang="tr-TR" dirty="0"/>
              <a:t>bir veya ters J-şeklinde bir </a:t>
            </a:r>
            <a:r>
              <a:rPr lang="tr-TR" dirty="0" smtClean="0"/>
              <a:t>ilişki şeklinde tespit edildi.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</a:t>
            </a:r>
            <a:r>
              <a:rPr lang="tr-T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1300" dirty="0" err="1" smtClean="0"/>
              <a:t>Tuohimaa</a:t>
            </a:r>
            <a:r>
              <a:rPr lang="en-US" sz="1300" dirty="0" smtClean="0"/>
              <a:t> </a:t>
            </a:r>
            <a:r>
              <a:rPr lang="en-US" sz="1300" dirty="0"/>
              <a:t>P, </a:t>
            </a:r>
            <a:r>
              <a:rPr lang="en-US" sz="1300" dirty="0" err="1"/>
              <a:t>Tenkanen</a:t>
            </a:r>
            <a:r>
              <a:rPr lang="en-US" sz="1300" dirty="0"/>
              <a:t> L, </a:t>
            </a:r>
            <a:r>
              <a:rPr lang="en-US" sz="1300" dirty="0" err="1"/>
              <a:t>Ahonen</a:t>
            </a:r>
            <a:r>
              <a:rPr lang="en-US" sz="1300" dirty="0"/>
              <a:t> M, et al. Both high and low levels of blood vitamin D are associated with a higher prostate cancer risk: a longitudinal, nested case-control study in the Nordic countries. </a:t>
            </a:r>
            <a:r>
              <a:rPr lang="en-US" sz="1300" dirty="0" err="1"/>
              <a:t>Int</a:t>
            </a:r>
            <a:r>
              <a:rPr lang="en-US" sz="1300" dirty="0"/>
              <a:t> J Cancer 2004;108:104–08. </a:t>
            </a:r>
            <a:r>
              <a:rPr lang="en-US" sz="1300" u="sng" dirty="0">
                <a:hlinkClick r:id="rId2"/>
              </a:rPr>
              <a:t>Search PubMed</a:t>
            </a:r>
            <a:endParaRPr lang="en-US" sz="13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40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Avustralya’da yapılan </a:t>
            </a:r>
            <a:r>
              <a:rPr lang="tr-TR" dirty="0"/>
              <a:t>bir </a:t>
            </a:r>
            <a:r>
              <a:rPr lang="tr-TR" dirty="0" smtClean="0"/>
              <a:t>çalışmada daha fazla güneşe maruz kalma ile prostat kanseri riskinin arttığı gösterildi </a:t>
            </a: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(20) </a:t>
            </a:r>
            <a:r>
              <a:rPr lang="tr-TR" dirty="0" smtClean="0"/>
              <a:t>, ki </a:t>
            </a:r>
            <a:r>
              <a:rPr lang="tr-TR" dirty="0"/>
              <a:t>daha fazla güneşe maruz kalma</a:t>
            </a:r>
            <a:r>
              <a:rPr lang="tr-TR" dirty="0" smtClean="0"/>
              <a:t> </a:t>
            </a:r>
            <a:r>
              <a:rPr lang="tr-TR" dirty="0"/>
              <a:t>aynı zamanda  daha yüksek 25 (OH) D </a:t>
            </a:r>
            <a:r>
              <a:rPr lang="tr-TR" dirty="0" smtClean="0"/>
              <a:t>düzeyleri anlamına da gelmektedir.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20. </a:t>
            </a:r>
            <a:r>
              <a:rPr lang="en-US" sz="1200" dirty="0"/>
              <a:t>Nair-</a:t>
            </a:r>
            <a:r>
              <a:rPr lang="en-US" sz="1200" dirty="0" err="1"/>
              <a:t>Shalliker</a:t>
            </a:r>
            <a:r>
              <a:rPr lang="en-US" sz="1200" dirty="0"/>
              <a:t> V, Smith DP, Egger S, et al. Sun exposure may increase risk of prostate cancer in the high UV environment of New South Wales, Australia: a case-control study. ibid. 2012;131:E726–32. </a:t>
            </a:r>
            <a:r>
              <a:rPr lang="en-US" sz="1200" u="sng" dirty="0">
                <a:hlinkClick r:id="rId2"/>
              </a:rPr>
              <a:t>Search PubMed</a:t>
            </a:r>
            <a:endParaRPr lang="en-US" sz="1200" dirty="0"/>
          </a:p>
          <a:p>
            <a:endParaRPr lang="tr-T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1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/>
              <a:t>25(OH)D seviyelerinin başka riskleri arttırdığına dair de benzer bulgular vardır, tüberküloz dahil (dönüm noktası = 76-140 </a:t>
            </a:r>
            <a:r>
              <a:rPr lang="tr-TR" dirty="0" err="1"/>
              <a:t>nmol</a:t>
            </a:r>
            <a:r>
              <a:rPr lang="tr-TR" dirty="0"/>
              <a:t> / L, üç kategoride sadece) 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(21), </a:t>
            </a:r>
            <a:r>
              <a:rPr lang="tr-TR" dirty="0"/>
              <a:t>erken yaşlanma (farelerdeki çalışmalarda) 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(22)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y</a:t>
            </a:r>
            <a:r>
              <a:rPr lang="en-US" dirty="0" err="1"/>
              <a:t>enidoğan</a:t>
            </a:r>
            <a:r>
              <a:rPr lang="en-US" dirty="0"/>
              <a:t> D </a:t>
            </a:r>
            <a:r>
              <a:rPr lang="en-US" dirty="0" err="1"/>
              <a:t>vitamini</a:t>
            </a:r>
            <a:r>
              <a:rPr lang="en-US" dirty="0"/>
              <a:t> </a:t>
            </a:r>
            <a:r>
              <a:rPr lang="tr-TR" dirty="0"/>
              <a:t>düzeyleri ile ilgili </a:t>
            </a:r>
            <a:r>
              <a:rPr lang="tr-TR" dirty="0" smtClean="0"/>
              <a:t>olarak </a:t>
            </a:r>
            <a:r>
              <a:rPr lang="en-US" dirty="0" err="1" smtClean="0"/>
              <a:t>şizofreni</a:t>
            </a:r>
            <a:r>
              <a:rPr lang="tr-TR" dirty="0" smtClean="0"/>
              <a:t> </a:t>
            </a:r>
            <a:r>
              <a:rPr lang="en-US" dirty="0"/>
              <a:t>(</a:t>
            </a:r>
            <a:r>
              <a:rPr lang="tr-TR" dirty="0"/>
              <a:t> </a:t>
            </a:r>
            <a:r>
              <a:rPr lang="tr-TR" dirty="0" smtClean="0"/>
              <a:t>dönüm </a:t>
            </a:r>
            <a:r>
              <a:rPr lang="en-US" dirty="0" err="1" smtClean="0"/>
              <a:t>nokta</a:t>
            </a:r>
            <a:r>
              <a:rPr lang="tr-TR" dirty="0" err="1"/>
              <a:t>sı</a:t>
            </a:r>
            <a:r>
              <a:rPr lang="en-US" dirty="0"/>
              <a:t> = 47 </a:t>
            </a:r>
            <a:r>
              <a:rPr lang="en-US" dirty="0" err="1"/>
              <a:t>nmol</a:t>
            </a:r>
            <a:r>
              <a:rPr lang="en-US" dirty="0"/>
              <a:t>/L)</a:t>
            </a:r>
            <a:r>
              <a:rPr lang="tr-TR" dirty="0"/>
              <a:t> 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(23</a:t>
            </a:r>
            <a:r>
              <a:rPr lang="tr-TR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)</a:t>
            </a:r>
            <a:r>
              <a:rPr lang="tr-TR" sz="2400" dirty="0"/>
              <a:t>, </a:t>
            </a:r>
            <a:endParaRPr lang="tr-TR" sz="2400" dirty="0" smtClean="0"/>
          </a:p>
          <a:p>
            <a:pPr marL="0" indent="0">
              <a:buNone/>
            </a:pPr>
            <a:r>
              <a:rPr lang="tr-TR" sz="13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tr-TR" sz="13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3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3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3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3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13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21. </a:t>
            </a:r>
            <a:r>
              <a:rPr lang="en-US" sz="1300" dirty="0"/>
              <a:t>Nielsen NO, </a:t>
            </a:r>
            <a:r>
              <a:rPr lang="en-US" sz="1300" dirty="0" err="1"/>
              <a:t>Skifte</a:t>
            </a:r>
            <a:r>
              <a:rPr lang="en-US" sz="1300" dirty="0"/>
              <a:t> T, </a:t>
            </a:r>
            <a:r>
              <a:rPr lang="en-US" sz="1300" dirty="0" err="1"/>
              <a:t>Andersson</a:t>
            </a:r>
            <a:r>
              <a:rPr lang="en-US" sz="1300" dirty="0"/>
              <a:t> M, et al. Both high and low serum vitamin D concentrations are associated with tuberculosis: a case-control study in Greenland. Br J </a:t>
            </a:r>
            <a:r>
              <a:rPr lang="en-US" sz="1300" dirty="0" err="1"/>
              <a:t>Nutr</a:t>
            </a:r>
            <a:r>
              <a:rPr lang="en-US" sz="1300" dirty="0"/>
              <a:t> 2010;104:1487–91. </a:t>
            </a:r>
            <a:r>
              <a:rPr lang="en-US" sz="1300" u="sng" dirty="0">
                <a:hlinkClick r:id="rId2"/>
              </a:rPr>
              <a:t>Search PubMed</a:t>
            </a:r>
            <a:endParaRPr lang="en-US" sz="1300" dirty="0"/>
          </a:p>
          <a:p>
            <a:pPr marL="0" indent="0">
              <a:buNone/>
            </a:pPr>
            <a:r>
              <a:rPr lang="tr-TR" sz="13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22. </a:t>
            </a:r>
            <a:r>
              <a:rPr lang="tr-TR" sz="1300" dirty="0" err="1"/>
              <a:t>Tuohimaa</a:t>
            </a:r>
            <a:r>
              <a:rPr lang="tr-TR" sz="1300" dirty="0"/>
              <a:t> P, </a:t>
            </a:r>
            <a:r>
              <a:rPr lang="tr-TR" sz="1300" dirty="0" err="1"/>
              <a:t>Keisala</a:t>
            </a:r>
            <a:r>
              <a:rPr lang="tr-TR" sz="1300" dirty="0"/>
              <a:t> T, </a:t>
            </a:r>
            <a:r>
              <a:rPr lang="tr-TR" sz="1300" dirty="0" err="1"/>
              <a:t>Minasyan</a:t>
            </a:r>
            <a:r>
              <a:rPr lang="tr-TR" sz="1300" dirty="0"/>
              <a:t> A, </a:t>
            </a:r>
            <a:r>
              <a:rPr lang="tr-TR" sz="1300" dirty="0" err="1"/>
              <a:t>Cachat</a:t>
            </a:r>
            <a:r>
              <a:rPr lang="tr-TR" sz="1300" dirty="0"/>
              <a:t> J, </a:t>
            </a:r>
            <a:r>
              <a:rPr lang="tr-TR" sz="1300" dirty="0" err="1"/>
              <a:t>Kalueff</a:t>
            </a:r>
            <a:r>
              <a:rPr lang="tr-TR" sz="1300" dirty="0"/>
              <a:t> A. Vitamin D, </a:t>
            </a:r>
            <a:r>
              <a:rPr lang="tr-TR" sz="1300" dirty="0" err="1"/>
              <a:t>nervous</a:t>
            </a:r>
            <a:r>
              <a:rPr lang="tr-TR" sz="1300" dirty="0"/>
              <a:t> </a:t>
            </a:r>
            <a:r>
              <a:rPr lang="tr-TR" sz="1300" dirty="0" err="1"/>
              <a:t>system</a:t>
            </a:r>
            <a:r>
              <a:rPr lang="tr-TR" sz="1300" dirty="0"/>
              <a:t> </a:t>
            </a:r>
            <a:r>
              <a:rPr lang="tr-TR" sz="1300" dirty="0" err="1"/>
              <a:t>and</a:t>
            </a:r>
            <a:r>
              <a:rPr lang="tr-TR" sz="1300" dirty="0"/>
              <a:t> </a:t>
            </a:r>
            <a:r>
              <a:rPr lang="tr-TR" sz="1300" dirty="0" err="1"/>
              <a:t>aging</a:t>
            </a:r>
            <a:r>
              <a:rPr lang="tr-TR" sz="1300" dirty="0"/>
              <a:t>. </a:t>
            </a:r>
            <a:r>
              <a:rPr lang="tr-TR" sz="1300" dirty="0" err="1"/>
              <a:t>Psychoneuroendocrinology</a:t>
            </a:r>
            <a:r>
              <a:rPr lang="tr-TR" sz="1300" dirty="0"/>
              <a:t> 2009;34(</a:t>
            </a:r>
            <a:r>
              <a:rPr lang="tr-TR" sz="1300" dirty="0" err="1"/>
              <a:t>Suppl</a:t>
            </a:r>
            <a:r>
              <a:rPr lang="tr-TR" sz="1300" dirty="0"/>
              <a:t> 1):S278–86. </a:t>
            </a:r>
            <a:r>
              <a:rPr lang="tr-TR" sz="1300" u="sng" dirty="0" err="1">
                <a:hlinkClick r:id="rId3"/>
              </a:rPr>
              <a:t>Search</a:t>
            </a:r>
            <a:r>
              <a:rPr lang="tr-TR" sz="1300" u="sng" dirty="0">
                <a:hlinkClick r:id="rId3"/>
              </a:rPr>
              <a:t> </a:t>
            </a:r>
            <a:r>
              <a:rPr lang="tr-TR" sz="1300" u="sng" dirty="0" err="1">
                <a:hlinkClick r:id="rId3"/>
              </a:rPr>
              <a:t>PubMed</a:t>
            </a:r>
            <a:endParaRPr lang="tr-TR" sz="1300" dirty="0"/>
          </a:p>
          <a:p>
            <a:pPr marL="0" indent="0">
              <a:buNone/>
            </a:pPr>
            <a:r>
              <a:rPr lang="tr-TR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23. </a:t>
            </a:r>
            <a:r>
              <a:rPr lang="tr-TR" sz="1200" dirty="0" err="1"/>
              <a:t>McGrath</a:t>
            </a:r>
            <a:r>
              <a:rPr lang="tr-TR" sz="1200" dirty="0"/>
              <a:t> JJ, </a:t>
            </a:r>
            <a:r>
              <a:rPr lang="tr-TR" sz="1200" dirty="0" err="1"/>
              <a:t>Eyles</a:t>
            </a:r>
            <a:r>
              <a:rPr lang="tr-TR" sz="1200" dirty="0"/>
              <a:t> DW, Pedersen CB, et al. </a:t>
            </a:r>
            <a:r>
              <a:rPr lang="tr-TR" sz="1200" dirty="0" err="1"/>
              <a:t>Neonatal</a:t>
            </a:r>
            <a:r>
              <a:rPr lang="tr-TR" sz="1200" dirty="0"/>
              <a:t> vitamin D </a:t>
            </a:r>
            <a:r>
              <a:rPr lang="tr-TR" sz="1200" dirty="0" err="1"/>
              <a:t>status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risk of </a:t>
            </a:r>
            <a:r>
              <a:rPr lang="tr-TR" sz="1200" dirty="0" err="1"/>
              <a:t>schizophrenia</a:t>
            </a:r>
            <a:r>
              <a:rPr lang="tr-TR" sz="1200" dirty="0"/>
              <a:t>: a </a:t>
            </a:r>
            <a:r>
              <a:rPr lang="tr-TR" sz="1200" dirty="0" err="1"/>
              <a:t>population-based</a:t>
            </a:r>
            <a:r>
              <a:rPr lang="tr-TR" sz="1200" dirty="0"/>
              <a:t> </a:t>
            </a:r>
            <a:r>
              <a:rPr lang="tr-TR" sz="1200" dirty="0" err="1"/>
              <a:t>case-control</a:t>
            </a:r>
            <a:r>
              <a:rPr lang="tr-TR" sz="1200" dirty="0"/>
              <a:t> </a:t>
            </a:r>
            <a:r>
              <a:rPr lang="tr-TR" sz="1200" dirty="0" err="1"/>
              <a:t>study</a:t>
            </a:r>
            <a:r>
              <a:rPr lang="tr-TR" sz="1200" dirty="0"/>
              <a:t>. </a:t>
            </a:r>
            <a:r>
              <a:rPr lang="tr-TR" sz="1200" dirty="0" err="1"/>
              <a:t>Arch</a:t>
            </a:r>
            <a:r>
              <a:rPr lang="tr-TR" sz="1200" dirty="0"/>
              <a:t> Gen </a:t>
            </a:r>
            <a:r>
              <a:rPr lang="tr-TR" sz="1200" dirty="0" err="1"/>
              <a:t>Psychiatry</a:t>
            </a:r>
            <a:r>
              <a:rPr lang="tr-TR" sz="1200" dirty="0"/>
              <a:t> 2010;67:889–94. </a:t>
            </a:r>
            <a:r>
              <a:rPr lang="tr-TR" sz="1200" u="sng" dirty="0" err="1">
                <a:hlinkClick r:id="rId4"/>
              </a:rPr>
              <a:t>Search</a:t>
            </a:r>
            <a:r>
              <a:rPr lang="tr-TR" sz="1200" u="sng" dirty="0">
                <a:hlinkClick r:id="rId4"/>
              </a:rPr>
              <a:t> </a:t>
            </a:r>
            <a:r>
              <a:rPr lang="tr-TR" sz="1200" u="sng" dirty="0" err="1">
                <a:hlinkClick r:id="rId4"/>
              </a:rPr>
              <a:t>PubMed</a:t>
            </a:r>
            <a:endParaRPr lang="tr-TR" sz="1200" dirty="0"/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400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beyaz kadınlar arasında </a:t>
            </a:r>
            <a:r>
              <a:rPr lang="tr-TR" dirty="0" err="1"/>
              <a:t>gestasyonel</a:t>
            </a:r>
            <a:r>
              <a:rPr lang="tr-TR" dirty="0"/>
              <a:t> yaşa göre düşük doğum aralığı (dönüm noktası = 60-70 </a:t>
            </a:r>
            <a:r>
              <a:rPr lang="tr-TR" dirty="0" err="1"/>
              <a:t>nmol</a:t>
            </a:r>
            <a:r>
              <a:rPr lang="tr-TR" dirty="0"/>
              <a:t>/L), </a:t>
            </a:r>
            <a:r>
              <a:rPr lang="tr-TR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(24) </a:t>
            </a:r>
            <a:r>
              <a:rPr lang="tr-TR" dirty="0" err="1"/>
              <a:t>kardiyovasküler</a:t>
            </a:r>
            <a:r>
              <a:rPr lang="tr-TR" dirty="0"/>
              <a:t> hastalık, (dönüm noktası= 50-90 </a:t>
            </a:r>
            <a:r>
              <a:rPr lang="tr-TR" dirty="0" err="1"/>
              <a:t>nmol</a:t>
            </a:r>
            <a:r>
              <a:rPr lang="tr-TR" dirty="0"/>
              <a:t>/L), </a:t>
            </a:r>
            <a:r>
              <a:rPr lang="tr-T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(25) </a:t>
            </a:r>
            <a:r>
              <a:rPr lang="tr-TR" dirty="0"/>
              <a:t>toplam kanser nedeniyle ölüm </a:t>
            </a:r>
            <a:r>
              <a:rPr lang="tr-TR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(26) </a:t>
            </a:r>
            <a:r>
              <a:rPr lang="tr-TR" dirty="0"/>
              <a:t>ve tüm nedenlere bağlı ölüm ( dönüm noktası = 80-100 </a:t>
            </a:r>
            <a:r>
              <a:rPr lang="tr-TR" dirty="0" err="1"/>
              <a:t>nmol</a:t>
            </a:r>
            <a:r>
              <a:rPr lang="tr-TR" dirty="0"/>
              <a:t> / L) </a:t>
            </a:r>
            <a:r>
              <a:rPr lang="tr-TR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(14,27)</a:t>
            </a:r>
          </a:p>
          <a:p>
            <a:endParaRPr lang="tr-TR" sz="1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</a:t>
            </a:r>
          </a:p>
          <a:p>
            <a:pPr marL="0" indent="0">
              <a:buNone/>
            </a:pPr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24. </a:t>
            </a:r>
            <a:r>
              <a:rPr lang="tr-TR" sz="1200" dirty="0" err="1"/>
              <a:t>Bodnar</a:t>
            </a:r>
            <a:r>
              <a:rPr lang="tr-TR" sz="1200" dirty="0"/>
              <a:t> LM, </a:t>
            </a:r>
            <a:r>
              <a:rPr lang="tr-TR" sz="1200" dirty="0" err="1"/>
              <a:t>Catov</a:t>
            </a:r>
            <a:r>
              <a:rPr lang="tr-TR" sz="1200" dirty="0"/>
              <a:t> JM, </a:t>
            </a:r>
            <a:r>
              <a:rPr lang="tr-TR" sz="1200" dirty="0" err="1"/>
              <a:t>Zmuda</a:t>
            </a:r>
            <a:r>
              <a:rPr lang="tr-TR" sz="1200" dirty="0"/>
              <a:t> JM, et al. </a:t>
            </a:r>
            <a:r>
              <a:rPr lang="tr-TR" sz="1200" dirty="0" err="1"/>
              <a:t>Maternal</a:t>
            </a:r>
            <a:r>
              <a:rPr lang="tr-TR" sz="1200" dirty="0"/>
              <a:t> serum 25-hydroxyvitamin D </a:t>
            </a:r>
            <a:r>
              <a:rPr lang="tr-TR" sz="1200" dirty="0" err="1"/>
              <a:t>concentrations</a:t>
            </a:r>
            <a:r>
              <a:rPr lang="tr-TR" sz="1200" dirty="0"/>
              <a:t> </a:t>
            </a:r>
            <a:r>
              <a:rPr lang="tr-TR" sz="1200" dirty="0" err="1"/>
              <a:t>are</a:t>
            </a:r>
            <a:r>
              <a:rPr lang="tr-TR" sz="1200" dirty="0"/>
              <a:t> </a:t>
            </a:r>
            <a:r>
              <a:rPr lang="tr-TR" sz="1200" dirty="0" err="1"/>
              <a:t>associated</a:t>
            </a:r>
            <a:r>
              <a:rPr lang="tr-TR" sz="1200" dirty="0"/>
              <a:t> </a:t>
            </a:r>
            <a:r>
              <a:rPr lang="tr-TR" sz="1200" dirty="0" err="1"/>
              <a:t>with</a:t>
            </a:r>
            <a:r>
              <a:rPr lang="tr-TR" sz="1200" dirty="0"/>
              <a:t> </a:t>
            </a:r>
            <a:r>
              <a:rPr lang="tr-TR" sz="1200" dirty="0" err="1"/>
              <a:t>small-for-gestational</a:t>
            </a:r>
            <a:r>
              <a:rPr lang="tr-TR" sz="1200" dirty="0"/>
              <a:t> </a:t>
            </a:r>
            <a:r>
              <a:rPr lang="tr-TR" sz="1200" dirty="0" err="1"/>
              <a:t>age</a:t>
            </a:r>
            <a:r>
              <a:rPr lang="tr-TR" sz="1200" dirty="0"/>
              <a:t> </a:t>
            </a:r>
            <a:r>
              <a:rPr lang="tr-TR" sz="1200" dirty="0" err="1"/>
              <a:t>births</a:t>
            </a:r>
            <a:r>
              <a:rPr lang="tr-TR" sz="1200" dirty="0"/>
              <a:t> in </a:t>
            </a:r>
            <a:r>
              <a:rPr lang="tr-TR" sz="1200" dirty="0" err="1"/>
              <a:t>white</a:t>
            </a:r>
            <a:r>
              <a:rPr lang="tr-TR" sz="1200" dirty="0"/>
              <a:t> </a:t>
            </a:r>
            <a:r>
              <a:rPr lang="tr-TR" sz="1200" dirty="0" err="1"/>
              <a:t>women</a:t>
            </a:r>
            <a:r>
              <a:rPr lang="tr-TR" sz="1200" dirty="0"/>
              <a:t>. J </a:t>
            </a:r>
            <a:r>
              <a:rPr lang="tr-TR" sz="1200" dirty="0" err="1"/>
              <a:t>Nutr</a:t>
            </a:r>
            <a:r>
              <a:rPr lang="tr-TR" sz="1200" dirty="0"/>
              <a:t> 2010;140:999–1006. </a:t>
            </a:r>
            <a:r>
              <a:rPr lang="tr-TR" sz="1200" u="sng" dirty="0" err="1">
                <a:hlinkClick r:id="rId2"/>
              </a:rPr>
              <a:t>Search</a:t>
            </a:r>
            <a:r>
              <a:rPr lang="tr-TR" sz="1200" u="sng" dirty="0">
                <a:hlinkClick r:id="rId2"/>
              </a:rPr>
              <a:t> </a:t>
            </a:r>
            <a:r>
              <a:rPr lang="tr-TR" sz="1200" u="sng" dirty="0" err="1" smtClean="0">
                <a:hlinkClick r:id="rId2"/>
              </a:rPr>
              <a:t>PubMed</a:t>
            </a:r>
            <a:endParaRPr lang="tr-TR" sz="1200" dirty="0"/>
          </a:p>
          <a:p>
            <a:pPr marL="0" indent="0">
              <a:buNone/>
            </a:pPr>
            <a:r>
              <a:rPr lang="tr-TR" sz="1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</a:t>
            </a:r>
            <a:r>
              <a:rPr lang="tr-TR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25. </a:t>
            </a:r>
            <a:r>
              <a:rPr lang="tr-TR" sz="1200" dirty="0" err="1"/>
              <a:t>Dror</a:t>
            </a:r>
            <a:r>
              <a:rPr lang="tr-TR" sz="1200" dirty="0"/>
              <a:t> Y, </a:t>
            </a:r>
            <a:r>
              <a:rPr lang="tr-TR" sz="1200" dirty="0" err="1"/>
              <a:t>Giveon</a:t>
            </a:r>
            <a:r>
              <a:rPr lang="tr-TR" sz="1200" dirty="0"/>
              <a:t> SM, </a:t>
            </a:r>
            <a:r>
              <a:rPr lang="tr-TR" sz="1200" dirty="0" err="1"/>
              <a:t>Hoshen</a:t>
            </a:r>
            <a:r>
              <a:rPr lang="tr-TR" sz="1200" dirty="0"/>
              <a:t> M, </a:t>
            </a:r>
            <a:r>
              <a:rPr lang="tr-TR" sz="1200" dirty="0" err="1"/>
              <a:t>Feldhamer</a:t>
            </a:r>
            <a:r>
              <a:rPr lang="tr-TR" sz="1200" dirty="0"/>
              <a:t> I, </a:t>
            </a:r>
            <a:r>
              <a:rPr lang="tr-TR" sz="1200" dirty="0" err="1"/>
              <a:t>Balicer</a:t>
            </a:r>
            <a:r>
              <a:rPr lang="tr-TR" sz="1200" dirty="0"/>
              <a:t> RD, </a:t>
            </a:r>
            <a:r>
              <a:rPr lang="tr-TR" sz="1200" dirty="0" err="1"/>
              <a:t>Feldman</a:t>
            </a:r>
            <a:r>
              <a:rPr lang="tr-TR" sz="1200" dirty="0"/>
              <a:t> BS. Vitamin D </a:t>
            </a:r>
            <a:r>
              <a:rPr lang="tr-TR" sz="1200" dirty="0" err="1"/>
              <a:t>levels</a:t>
            </a:r>
            <a:r>
              <a:rPr lang="tr-TR" sz="1200" dirty="0"/>
              <a:t> </a:t>
            </a:r>
            <a:r>
              <a:rPr lang="tr-TR" sz="1200" dirty="0" err="1"/>
              <a:t>for</a:t>
            </a:r>
            <a:r>
              <a:rPr lang="tr-TR" sz="1200" dirty="0"/>
              <a:t> </a:t>
            </a:r>
            <a:r>
              <a:rPr lang="tr-TR" sz="1200" dirty="0" err="1"/>
              <a:t>preventing</a:t>
            </a:r>
            <a:r>
              <a:rPr lang="tr-TR" sz="1200" dirty="0"/>
              <a:t> </a:t>
            </a:r>
            <a:r>
              <a:rPr lang="tr-TR" sz="1200" dirty="0" err="1"/>
              <a:t>acute</a:t>
            </a:r>
            <a:r>
              <a:rPr lang="tr-TR" sz="1200" dirty="0"/>
              <a:t> </a:t>
            </a:r>
            <a:r>
              <a:rPr lang="tr-TR" sz="1200" dirty="0" err="1"/>
              <a:t>coronary</a:t>
            </a:r>
            <a:r>
              <a:rPr lang="tr-TR" sz="1200" dirty="0"/>
              <a:t> </a:t>
            </a:r>
            <a:r>
              <a:rPr lang="tr-TR" sz="1200" dirty="0" err="1"/>
              <a:t>syndrome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mortality</a:t>
            </a:r>
            <a:r>
              <a:rPr lang="tr-TR" sz="1200" dirty="0"/>
              <a:t>: </a:t>
            </a:r>
            <a:r>
              <a:rPr lang="tr-TR" sz="1200" dirty="0" err="1"/>
              <a:t>evidence</a:t>
            </a:r>
            <a:r>
              <a:rPr lang="tr-TR" sz="1200" dirty="0"/>
              <a:t> of a </a:t>
            </a:r>
            <a:r>
              <a:rPr lang="tr-TR" sz="1200" dirty="0" err="1"/>
              <a:t>nonlinear</a:t>
            </a:r>
            <a:r>
              <a:rPr lang="tr-TR" sz="1200" dirty="0"/>
              <a:t> </a:t>
            </a:r>
            <a:r>
              <a:rPr lang="tr-TR" sz="1200" dirty="0" err="1"/>
              <a:t>association</a:t>
            </a:r>
            <a:r>
              <a:rPr lang="tr-TR" sz="1200" dirty="0"/>
              <a:t>. J </a:t>
            </a:r>
            <a:r>
              <a:rPr lang="tr-TR" sz="1200" dirty="0" err="1"/>
              <a:t>Clin</a:t>
            </a:r>
            <a:r>
              <a:rPr lang="tr-TR" sz="1200" dirty="0"/>
              <a:t> </a:t>
            </a:r>
            <a:r>
              <a:rPr lang="tr-TR" sz="1200" dirty="0" err="1"/>
              <a:t>Endocrinol</a:t>
            </a:r>
            <a:r>
              <a:rPr lang="tr-TR" sz="1200" dirty="0"/>
              <a:t> </a:t>
            </a:r>
            <a:r>
              <a:rPr lang="tr-TR" sz="1200" dirty="0" err="1"/>
              <a:t>Metab</a:t>
            </a:r>
            <a:r>
              <a:rPr lang="tr-TR" sz="1200" dirty="0"/>
              <a:t> 2013;98:2160–67. </a:t>
            </a:r>
            <a:r>
              <a:rPr lang="tr-TR" sz="1200" u="sng" dirty="0" err="1">
                <a:hlinkClick r:id="rId3"/>
              </a:rPr>
              <a:t>Search</a:t>
            </a:r>
            <a:r>
              <a:rPr lang="tr-TR" sz="1200" u="sng" dirty="0">
                <a:hlinkClick r:id="rId3"/>
              </a:rPr>
              <a:t> </a:t>
            </a:r>
            <a:r>
              <a:rPr lang="tr-TR" sz="1200" u="sng" dirty="0" err="1">
                <a:hlinkClick r:id="rId3"/>
              </a:rPr>
              <a:t>PubMed</a:t>
            </a:r>
            <a:endParaRPr lang="tr-TR" sz="1200" dirty="0"/>
          </a:p>
          <a:p>
            <a:pPr marL="0" indent="0">
              <a:buNone/>
            </a:pPr>
            <a:r>
              <a:rPr lang="tr-TR" sz="1200" dirty="0" smtClean="0"/>
              <a:t>             </a:t>
            </a:r>
            <a:r>
              <a:rPr lang="tr-TR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26. </a:t>
            </a:r>
            <a:r>
              <a:rPr lang="tr-TR" sz="1200" dirty="0" err="1"/>
              <a:t>Freedman</a:t>
            </a:r>
            <a:r>
              <a:rPr lang="tr-TR" sz="1200" dirty="0"/>
              <a:t> DM, </a:t>
            </a:r>
            <a:r>
              <a:rPr lang="tr-TR" sz="1200" dirty="0" err="1"/>
              <a:t>Looker</a:t>
            </a:r>
            <a:r>
              <a:rPr lang="tr-TR" sz="1200" dirty="0"/>
              <a:t> AC, </a:t>
            </a:r>
            <a:r>
              <a:rPr lang="tr-TR" sz="1200" dirty="0" err="1"/>
              <a:t>Abnet</a:t>
            </a:r>
            <a:r>
              <a:rPr lang="tr-TR" sz="1200" dirty="0"/>
              <a:t> CC, Linet MS, </a:t>
            </a:r>
            <a:r>
              <a:rPr lang="tr-TR" sz="1200" dirty="0" err="1"/>
              <a:t>Graubard</a:t>
            </a:r>
            <a:r>
              <a:rPr lang="tr-TR" sz="1200" dirty="0"/>
              <a:t> BI. Serum 25-hydroxyvitamin D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cancer</a:t>
            </a:r>
            <a:r>
              <a:rPr lang="tr-TR" sz="1200" dirty="0"/>
              <a:t> </a:t>
            </a:r>
            <a:r>
              <a:rPr lang="tr-TR" sz="1200" dirty="0" err="1"/>
              <a:t>mortality</a:t>
            </a:r>
            <a:r>
              <a:rPr lang="tr-TR" sz="1200" dirty="0"/>
              <a:t> in </a:t>
            </a:r>
            <a:r>
              <a:rPr lang="tr-TR" sz="1200" dirty="0" err="1"/>
              <a:t>the</a:t>
            </a:r>
            <a:r>
              <a:rPr lang="tr-TR" sz="1200" dirty="0"/>
              <a:t> NHANES III </a:t>
            </a:r>
            <a:r>
              <a:rPr lang="tr-TR" sz="1200" dirty="0" err="1"/>
              <a:t>study</a:t>
            </a:r>
            <a:r>
              <a:rPr lang="tr-TR" sz="1200" dirty="0"/>
              <a:t> (1988–2006). </a:t>
            </a:r>
            <a:r>
              <a:rPr lang="tr-TR" sz="1200" dirty="0" err="1"/>
              <a:t>Cancer</a:t>
            </a:r>
            <a:r>
              <a:rPr lang="tr-TR" sz="1200" dirty="0"/>
              <a:t> </a:t>
            </a:r>
            <a:r>
              <a:rPr lang="tr-TR" sz="1200" dirty="0" err="1"/>
              <a:t>Res</a:t>
            </a:r>
            <a:r>
              <a:rPr lang="tr-TR" sz="1200" dirty="0"/>
              <a:t> 2010;70:8587–97. </a:t>
            </a:r>
            <a:r>
              <a:rPr lang="tr-TR" sz="1200" u="sng" dirty="0" err="1">
                <a:hlinkClick r:id="rId4"/>
              </a:rPr>
              <a:t>Search</a:t>
            </a:r>
            <a:r>
              <a:rPr lang="tr-TR" sz="1200" u="sng" dirty="0">
                <a:hlinkClick r:id="rId4"/>
              </a:rPr>
              <a:t> </a:t>
            </a:r>
            <a:r>
              <a:rPr lang="tr-TR" sz="1200" u="sng" dirty="0" err="1">
                <a:hlinkClick r:id="rId4"/>
              </a:rPr>
              <a:t>PubMed</a:t>
            </a:r>
            <a:endParaRPr lang="tr-TR" sz="1200" dirty="0"/>
          </a:p>
          <a:p>
            <a:pPr marL="0" indent="0">
              <a:buNone/>
            </a:pPr>
            <a:r>
              <a:rPr lang="tr-TR" sz="1300" dirty="0"/>
              <a:t> </a:t>
            </a:r>
            <a:r>
              <a:rPr lang="tr-TR" sz="1300" dirty="0" smtClean="0"/>
              <a:t>         </a:t>
            </a:r>
            <a:r>
              <a:rPr lang="tr-TR" sz="13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27. </a:t>
            </a:r>
            <a:r>
              <a:rPr lang="en-US" sz="1300" dirty="0" err="1"/>
              <a:t>Melamed</a:t>
            </a:r>
            <a:r>
              <a:rPr lang="en-US" sz="1300" dirty="0"/>
              <a:t> ML, </a:t>
            </a:r>
            <a:r>
              <a:rPr lang="en-US" sz="1300" dirty="0" err="1"/>
              <a:t>Michos</a:t>
            </a:r>
            <a:r>
              <a:rPr lang="en-US" sz="1300" dirty="0"/>
              <a:t> ED, Post W, Astor B. 25-hydroxyvitamin D levels and the risk of mortality in the general population. Arch Intern Med 2008;168:1629–37. </a:t>
            </a:r>
            <a:r>
              <a:rPr lang="en-US" sz="1300" u="sng" dirty="0">
                <a:hlinkClick r:id="rId5"/>
              </a:rPr>
              <a:t>Search PubMed</a:t>
            </a:r>
            <a:endParaRPr lang="en-US" sz="1300" dirty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tr-TR" sz="1600" dirty="0"/>
              <a:t/>
            </a:r>
            <a:br>
              <a:rPr lang="tr-TR" sz="1600" dirty="0"/>
            </a:br>
            <a:r>
              <a:rPr lang="tr-TR" sz="1600" dirty="0"/>
              <a:t/>
            </a:r>
            <a:br>
              <a:rPr lang="tr-TR" sz="1600" dirty="0"/>
            </a:b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24755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G</a:t>
            </a:r>
            <a:r>
              <a:rPr lang="tr-TR" dirty="0" smtClean="0"/>
              <a:t>özlemsel</a:t>
            </a:r>
            <a:r>
              <a:rPr lang="tr-TR" dirty="0"/>
              <a:t> </a:t>
            </a:r>
            <a:r>
              <a:rPr lang="tr-TR" dirty="0" smtClean="0"/>
              <a:t>Çalışmaların</a:t>
            </a:r>
            <a:r>
              <a:rPr lang="tr-TR" dirty="0"/>
              <a:t> </a:t>
            </a:r>
            <a:r>
              <a:rPr lang="tr-TR" dirty="0" smtClean="0"/>
              <a:t>Yorumlanması</a:t>
            </a:r>
            <a:r>
              <a:rPr lang="tr-TR" dirty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İle </a:t>
            </a:r>
            <a:r>
              <a:rPr lang="tr-TR" dirty="0"/>
              <a:t>İ</a:t>
            </a:r>
            <a:r>
              <a:rPr lang="tr-TR" dirty="0" smtClean="0"/>
              <a:t>lgili </a:t>
            </a:r>
            <a:r>
              <a:rPr lang="tr-TR" dirty="0"/>
              <a:t>S</a:t>
            </a:r>
            <a:r>
              <a:rPr lang="tr-TR" dirty="0" smtClean="0"/>
              <a:t>orunlar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Verileri değerlendirirken diğer bir zorluk çoğunlukla gözlemsel olan verilere </a:t>
            </a:r>
            <a:r>
              <a:rPr lang="tr-TR" dirty="0"/>
              <a:t>güvenme gerekliliği. Serum 25 (OH) D düzeyleri hastalık </a:t>
            </a:r>
            <a:r>
              <a:rPr lang="tr-TR" dirty="0" smtClean="0"/>
              <a:t>vücut </a:t>
            </a:r>
            <a:r>
              <a:rPr lang="tr-TR" dirty="0"/>
              <a:t>kitle indeksi, fiziksel aktivite ve </a:t>
            </a:r>
            <a:r>
              <a:rPr lang="tr-TR" dirty="0" smtClean="0"/>
              <a:t>beslenmeden etkilenir, tüm bunlar hastalığın ortaya çıkmasını da etkileyebilir.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92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Çalışmaların </a:t>
            </a:r>
            <a:r>
              <a:rPr lang="tr-TR" sz="2800" dirty="0"/>
              <a:t>çoğu, bu karıştırıcı </a:t>
            </a:r>
            <a:r>
              <a:rPr lang="tr-TR" sz="2800" dirty="0" smtClean="0"/>
              <a:t>faktörler için kontrol grubu yaparken, tam bir kontrol grubu oluşturmak çok zordur. </a:t>
            </a:r>
            <a:r>
              <a:rPr lang="tr-TR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</a:t>
            </a:r>
            <a:r>
              <a:rPr lang="tr-TR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28) </a:t>
            </a:r>
            <a:r>
              <a:rPr lang="tr-TR" sz="2800" dirty="0" err="1" smtClean="0"/>
              <a:t>Prospektif</a:t>
            </a:r>
            <a:r>
              <a:rPr lang="tr-TR" sz="2800" dirty="0" smtClean="0"/>
              <a:t> verilere ulaşılamadığı </a:t>
            </a:r>
            <a:r>
              <a:rPr lang="tr-TR" sz="2800" dirty="0"/>
              <a:t>durumlarda, düşük 25 (OH) D </a:t>
            </a:r>
            <a:r>
              <a:rPr lang="tr-TR" sz="2800" dirty="0" smtClean="0"/>
              <a:t>düzeylerinin hastalığın sebebi </a:t>
            </a:r>
            <a:r>
              <a:rPr lang="tr-TR" sz="2800" dirty="0"/>
              <a:t>ya da bir sonucu olup olmadığını </a:t>
            </a:r>
            <a:r>
              <a:rPr lang="tr-TR" sz="2800" dirty="0" smtClean="0"/>
              <a:t>belirlemek belki de imkansızdır.</a:t>
            </a:r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28. </a:t>
            </a:r>
            <a:r>
              <a:rPr lang="en-US" sz="1100" dirty="0" err="1"/>
              <a:t>Christenfeld</a:t>
            </a:r>
            <a:r>
              <a:rPr lang="en-US" sz="1100" dirty="0"/>
              <a:t> NJ, Sloan RP, Carroll D, Greenland S. Risk factors, confounding, and the illusion of statistical control. </a:t>
            </a:r>
            <a:r>
              <a:rPr lang="en-US" sz="1100" dirty="0" err="1"/>
              <a:t>Psychosom</a:t>
            </a:r>
            <a:r>
              <a:rPr lang="en-US" sz="1100" dirty="0"/>
              <a:t> Med 2004;66:868–75. </a:t>
            </a:r>
            <a:r>
              <a:rPr lang="en-US" sz="1100" u="sng" dirty="0">
                <a:hlinkClick r:id="rId2"/>
              </a:rPr>
              <a:t>Search PubMed</a:t>
            </a:r>
            <a:endParaRPr lang="en-US" sz="1100" dirty="0"/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81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Literatürdeki gözlemsel çalışmalar maruz kalma ile hastalık arasındaki </a:t>
            </a:r>
            <a:r>
              <a:rPr lang="tr-TR" dirty="0" err="1" smtClean="0"/>
              <a:t>ilşki</a:t>
            </a:r>
            <a:r>
              <a:rPr lang="tr-TR" dirty="0" smtClean="0"/>
              <a:t> ile ilgili örneklerle doludur ama yerine koyma denemeleri anlamsız hatta zıt bulgular ortaya koymaktadır </a:t>
            </a:r>
            <a:r>
              <a:rPr lang="fi-FI" dirty="0"/>
              <a:t>(antioksidanlar, beta-karoten, hormon replasman tedavisi, homosistein).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945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Kemik sağlığı </a:t>
            </a:r>
            <a:r>
              <a:rPr lang="tr-TR" dirty="0" smtClean="0"/>
              <a:t>ve düşmeler hariç, </a:t>
            </a:r>
            <a:r>
              <a:rPr lang="tr-TR" dirty="0" err="1"/>
              <a:t>randomize</a:t>
            </a:r>
            <a:r>
              <a:rPr lang="tr-TR" dirty="0"/>
              <a:t> kontrollü çalışmalardan elde edilen veriler, D vitamini ve hastalık sonuçları arasında </a:t>
            </a:r>
            <a:r>
              <a:rPr lang="tr-TR" dirty="0" err="1"/>
              <a:t>nedensel</a:t>
            </a:r>
            <a:r>
              <a:rPr lang="tr-TR" dirty="0"/>
              <a:t> bir ilişki için </a:t>
            </a:r>
            <a:r>
              <a:rPr lang="tr-TR" dirty="0" smtClean="0"/>
              <a:t>sadece çok az düzeyde </a:t>
            </a:r>
            <a:r>
              <a:rPr lang="tr-TR" dirty="0"/>
              <a:t>ve tutarsız destek sağlamaktadır.</a:t>
            </a:r>
          </a:p>
        </p:txBody>
      </p:sp>
    </p:spTree>
    <p:extLst>
      <p:ext uri="{BB962C8B-B14F-4D97-AF65-F5344CB8AC3E}">
        <p14:creationId xmlns:p14="http://schemas.microsoft.com/office/powerpoint/2010/main" val="279139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Vit</a:t>
            </a:r>
            <a:r>
              <a:rPr lang="tr-TR" dirty="0" smtClean="0"/>
              <a:t> D eksikliği Avustralya’da yaygın bir sorun ve D </a:t>
            </a:r>
            <a:r>
              <a:rPr lang="tr-TR" dirty="0" err="1" smtClean="0"/>
              <a:t>vit</a:t>
            </a:r>
            <a:r>
              <a:rPr lang="tr-TR" dirty="0" smtClean="0"/>
              <a:t>. </a:t>
            </a:r>
            <a:r>
              <a:rPr lang="tr-TR" dirty="0"/>
              <a:t>d</a:t>
            </a:r>
            <a:r>
              <a:rPr lang="tr-TR" dirty="0" smtClean="0"/>
              <a:t>esteği reçetesinin hangi düzeyde yapılması gerektiği açık değil.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7613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 vitamini desteği ile ilgili olarak kanıt azlığından dolayı dikkatli olmamız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312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91264" cy="2304256"/>
          </a:xfrm>
        </p:spPr>
        <p:txBody>
          <a:bodyPr>
            <a:normAutofit fontScale="90000"/>
          </a:bodyPr>
          <a:lstStyle/>
          <a:p>
            <a:r>
              <a:rPr lang="tr-TR" dirty="0"/>
              <a:t>Biz 40-50 </a:t>
            </a:r>
            <a:r>
              <a:rPr lang="tr-TR" dirty="0" err="1" smtClean="0"/>
              <a:t>nmol</a:t>
            </a:r>
            <a:r>
              <a:rPr lang="tr-TR" dirty="0" smtClean="0"/>
              <a:t>/L </a:t>
            </a:r>
            <a:r>
              <a:rPr lang="tr-TR" dirty="0"/>
              <a:t>25 (OH) D </a:t>
            </a:r>
            <a:r>
              <a:rPr lang="tr-TR" dirty="0" smtClean="0"/>
              <a:t>düzeylerinde </a:t>
            </a:r>
            <a:r>
              <a:rPr lang="tr-TR" dirty="0"/>
              <a:t>koruyucu </a:t>
            </a:r>
            <a:r>
              <a:rPr lang="tr-TR" dirty="0" smtClean="0"/>
              <a:t>etkinin bütününü elde edebilirken, </a:t>
            </a:r>
            <a:r>
              <a:rPr lang="tr-TR" dirty="0"/>
              <a:t>neden </a:t>
            </a:r>
            <a:r>
              <a:rPr lang="tr-TR" dirty="0" smtClean="0"/>
              <a:t>daha yüksek seviyelere gidelim?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708920"/>
            <a:ext cx="8589640" cy="3733875"/>
          </a:xfrm>
        </p:spPr>
        <p:txBody>
          <a:bodyPr/>
          <a:lstStyle/>
          <a:p>
            <a:r>
              <a:rPr lang="tr-TR" dirty="0"/>
              <a:t>Çalışmalar yüksek 25 (OH) D </a:t>
            </a:r>
            <a:r>
              <a:rPr lang="tr-TR" dirty="0" smtClean="0"/>
              <a:t>konsantrasyonunu ile düşük konsantrasyonu karşılaştırıp riskin azalma oranına odaklanıyor. Ancak bu spesifik bir </a:t>
            </a:r>
            <a:r>
              <a:rPr lang="tr-TR" dirty="0" err="1" smtClean="0"/>
              <a:t>cut-off</a:t>
            </a:r>
            <a:r>
              <a:rPr lang="tr-TR" dirty="0" smtClean="0"/>
              <a:t> değeri için bir kanıt sağlamıyor.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661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Çok düşük </a:t>
            </a:r>
            <a:r>
              <a:rPr lang="tr-TR" dirty="0" smtClean="0"/>
              <a:t>25(OH)D düzeyleri (yaklaşık 30 </a:t>
            </a:r>
            <a:r>
              <a:rPr lang="tr-TR" dirty="0" err="1" smtClean="0"/>
              <a:t>nmol</a:t>
            </a:r>
            <a:r>
              <a:rPr lang="tr-TR" dirty="0" smtClean="0"/>
              <a:t>/L) için sağlık riski iyi kanıt düzeyinde, D </a:t>
            </a:r>
            <a:r>
              <a:rPr lang="tr-TR" dirty="0" err="1" smtClean="0"/>
              <a:t>vit</a:t>
            </a:r>
            <a:r>
              <a:rPr lang="tr-TR" dirty="0" smtClean="0"/>
              <a:t> desteği ile tedavi ve artmış güneş ışığı </a:t>
            </a:r>
            <a:r>
              <a:rPr lang="tr-TR" dirty="0" err="1" smtClean="0"/>
              <a:t>maruziyeti</a:t>
            </a:r>
            <a:r>
              <a:rPr lang="tr-TR" dirty="0" smtClean="0"/>
              <a:t> açıkça gerekiyor. Çoğu risk </a:t>
            </a:r>
            <a:r>
              <a:rPr lang="tr-TR" dirty="0" err="1" smtClean="0"/>
              <a:t>azaltımı</a:t>
            </a:r>
            <a:r>
              <a:rPr lang="tr-TR" dirty="0" smtClean="0"/>
              <a:t> </a:t>
            </a:r>
            <a:r>
              <a:rPr lang="tr-TR" dirty="0"/>
              <a:t>&gt;40–50 </a:t>
            </a:r>
            <a:r>
              <a:rPr lang="tr-TR" dirty="0" err="1" smtClean="0"/>
              <a:t>nmol</a:t>
            </a:r>
            <a:r>
              <a:rPr lang="tr-TR" dirty="0" smtClean="0"/>
              <a:t>/L seviyeleri ile elde edilebiliyor. Sadece çok az ileri kazanımlar için daha yüksek seviyeler gerekiyor. </a:t>
            </a: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(16)</a:t>
            </a:r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16.</a:t>
            </a:r>
            <a:r>
              <a:rPr lang="en-US" sz="1100" dirty="0"/>
              <a:t> </a:t>
            </a:r>
            <a:r>
              <a:rPr lang="en-US" sz="1100" dirty="0" err="1"/>
              <a:t>Peterlik</a:t>
            </a:r>
            <a:r>
              <a:rPr lang="en-US" sz="1100" dirty="0"/>
              <a:t> M. Vitamin D insufficiency and chronic diseases: hype and reality. Food </a:t>
            </a:r>
            <a:r>
              <a:rPr lang="en-US" sz="1100" dirty="0" err="1"/>
              <a:t>Funct</a:t>
            </a:r>
            <a:r>
              <a:rPr lang="en-US" sz="1100" dirty="0"/>
              <a:t> 2012;3:784–94. </a:t>
            </a:r>
            <a:r>
              <a:rPr lang="en-US" sz="1100" u="sng" dirty="0">
                <a:hlinkClick r:id="rId2"/>
              </a:rPr>
              <a:t>Search PubMed</a:t>
            </a:r>
            <a:endParaRPr lang="en-US" sz="1100" dirty="0"/>
          </a:p>
          <a:p>
            <a:pPr marL="0" indent="0">
              <a:buNone/>
            </a:pPr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58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Ancak biz ölçüm sorunları olduğunu </a:t>
            </a:r>
            <a:r>
              <a:rPr lang="tr-TR" dirty="0" smtClean="0"/>
              <a:t>biliyoruz: ölçümler altın </a:t>
            </a:r>
            <a:r>
              <a:rPr lang="tr-TR" dirty="0" err="1" smtClean="0"/>
              <a:t>standarta</a:t>
            </a:r>
            <a:r>
              <a:rPr lang="tr-TR" dirty="0" smtClean="0"/>
              <a:t> göre daha düşük bir seviyede kalıyor.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184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Vit</a:t>
            </a:r>
            <a:r>
              <a:rPr lang="tr-TR" dirty="0" smtClean="0"/>
              <a:t> D hakkında araştırma yapan </a:t>
            </a:r>
            <a:r>
              <a:rPr lang="tr-TR" dirty="0"/>
              <a:t>birçok araştırmacı &gt; 75 </a:t>
            </a:r>
            <a:r>
              <a:rPr lang="tr-TR" dirty="0" err="1"/>
              <a:t>nmol</a:t>
            </a:r>
            <a:r>
              <a:rPr lang="tr-TR" dirty="0"/>
              <a:t> / L 25 (OH) D düzeylerini </a:t>
            </a:r>
            <a:r>
              <a:rPr lang="tr-TR" dirty="0" smtClean="0"/>
              <a:t>korumayı savunuyorken diğerleri daha yüksek sınırları ‘normal’ kabul edebiliyor. </a:t>
            </a:r>
            <a:r>
              <a:rPr lang="es-ES" dirty="0" smtClean="0"/>
              <a:t>(</a:t>
            </a:r>
            <a:r>
              <a:rPr lang="es-ES" dirty="0"/>
              <a:t>örn., 80 ng / ml ya da 200 nmol / L).</a:t>
            </a:r>
            <a:r>
              <a:rPr lang="tr-TR" dirty="0" smtClean="0"/>
              <a:t> </a:t>
            </a: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(30)</a:t>
            </a:r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tr-TR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30. </a:t>
            </a:r>
            <a:r>
              <a:rPr lang="tr-TR" sz="1200" dirty="0" err="1"/>
              <a:t>Lorenc</a:t>
            </a:r>
            <a:r>
              <a:rPr lang="tr-TR" sz="1200" dirty="0"/>
              <a:t> R, </a:t>
            </a:r>
            <a:r>
              <a:rPr lang="tr-TR" sz="1200" dirty="0" err="1"/>
              <a:t>Karczmarewicz</a:t>
            </a:r>
            <a:r>
              <a:rPr lang="tr-TR" sz="1200" dirty="0"/>
              <a:t> E, </a:t>
            </a:r>
            <a:r>
              <a:rPr lang="tr-TR" sz="1200" dirty="0" err="1"/>
              <a:t>Kryskiewicz</a:t>
            </a:r>
            <a:r>
              <a:rPr lang="tr-TR" sz="1200" dirty="0"/>
              <a:t> E, </a:t>
            </a:r>
            <a:r>
              <a:rPr lang="tr-TR" sz="1200" dirty="0" err="1"/>
              <a:t>Pludowski</a:t>
            </a:r>
            <a:r>
              <a:rPr lang="tr-TR" sz="1200" dirty="0"/>
              <a:t> P. Vitamin D </a:t>
            </a:r>
            <a:r>
              <a:rPr lang="tr-TR" sz="1200" dirty="0" err="1"/>
              <a:t>provision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supplementation</a:t>
            </a:r>
            <a:r>
              <a:rPr lang="tr-TR" sz="1200" dirty="0"/>
              <a:t> </a:t>
            </a:r>
            <a:r>
              <a:rPr lang="tr-TR" sz="1200" dirty="0" err="1"/>
              <a:t>standards</a:t>
            </a:r>
            <a:r>
              <a:rPr lang="tr-TR" sz="1200" dirty="0"/>
              <a:t>. </a:t>
            </a:r>
            <a:r>
              <a:rPr lang="tr-TR" sz="1200" dirty="0" err="1"/>
              <a:t>Standardy</a:t>
            </a:r>
            <a:r>
              <a:rPr lang="tr-TR" sz="1200" dirty="0"/>
              <a:t> </a:t>
            </a:r>
            <a:r>
              <a:rPr lang="tr-TR" sz="1200" dirty="0" err="1"/>
              <a:t>Medyczne</a:t>
            </a:r>
            <a:r>
              <a:rPr lang="tr-TR" sz="1200" dirty="0"/>
              <a:t>/</a:t>
            </a:r>
            <a:r>
              <a:rPr lang="tr-TR" sz="1200" dirty="0" err="1"/>
              <a:t>Pediatria</a:t>
            </a:r>
            <a:r>
              <a:rPr lang="tr-TR" sz="1200" dirty="0"/>
              <a:t> 2012;9:595–604. </a:t>
            </a:r>
            <a:r>
              <a:rPr lang="tr-TR" sz="1200" u="sng" dirty="0" err="1">
                <a:hlinkClick r:id="rId2"/>
              </a:rPr>
              <a:t>Search</a:t>
            </a:r>
            <a:r>
              <a:rPr lang="tr-TR" sz="1200" u="sng" dirty="0">
                <a:hlinkClick r:id="rId2"/>
              </a:rPr>
              <a:t> </a:t>
            </a:r>
            <a:r>
              <a:rPr lang="tr-TR" sz="1200" u="sng" dirty="0" err="1">
                <a:hlinkClick r:id="rId2"/>
              </a:rPr>
              <a:t>PubMed</a:t>
            </a:r>
            <a:endParaRPr lang="tr-TR" sz="1200" dirty="0"/>
          </a:p>
          <a:p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03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Kolorektal</a:t>
            </a:r>
            <a:r>
              <a:rPr lang="tr-TR" dirty="0" smtClean="0"/>
              <a:t> kanser veya zayıf kemik sağlığı riski yüksek olan hastalar için D vitaminin olası yararları düşünüldüğünde 25(OH) D düzeyinin  potansiyel tehlikeleri göz ardı edilebilir.</a:t>
            </a:r>
          </a:p>
          <a:p>
            <a:r>
              <a:rPr lang="tr-TR" dirty="0" smtClean="0"/>
              <a:t>Bundan dolayı </a:t>
            </a:r>
            <a:r>
              <a:rPr lang="tr-TR" dirty="0" err="1" smtClean="0"/>
              <a:t>klinisyen</a:t>
            </a:r>
            <a:r>
              <a:rPr lang="tr-TR" dirty="0" smtClean="0"/>
              <a:t> hastayı bilgilendirdikten sonra hasta ile ortak karar almalıdır.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8415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vit</a:t>
            </a:r>
            <a:r>
              <a:rPr lang="tr-TR" dirty="0" smtClean="0"/>
              <a:t> D tahlilinin ardından </a:t>
            </a:r>
            <a:r>
              <a:rPr lang="tr-TR" dirty="0" err="1" smtClean="0"/>
              <a:t>vit</a:t>
            </a:r>
            <a:r>
              <a:rPr lang="tr-TR" dirty="0" smtClean="0"/>
              <a:t> D desteği ile ilgili klinik karar verme rehberinin kanıt değerini değerlendirmek.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1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 </a:t>
            </a:r>
            <a:r>
              <a:rPr lang="tr-TR" dirty="0" err="1" smtClean="0"/>
              <a:t>vit</a:t>
            </a:r>
            <a:r>
              <a:rPr lang="tr-TR" dirty="0" smtClean="0"/>
              <a:t>. ölçümleri hatalı ve tutarsız</a:t>
            </a:r>
            <a:r>
              <a:rPr lang="tr-TR" dirty="0"/>
              <a:t> </a:t>
            </a:r>
            <a:r>
              <a:rPr lang="tr-TR" dirty="0" smtClean="0"/>
              <a:t>ve ideal 25-hydroxyvitamin </a:t>
            </a:r>
            <a:r>
              <a:rPr lang="tr-TR" dirty="0"/>
              <a:t>D (</a:t>
            </a:r>
            <a:r>
              <a:rPr lang="tr-TR" dirty="0" smtClean="0"/>
              <a:t>25(OH)D) değerinin ne olduğu ile ilgili az kanıt mevcut. Yeni kanıtlar hem düşük hem de yüksek 25(OH) D düzeylerinin artmış sağlık riski ile ilgili olduğunu gösteriyor.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817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5-10 yılda </a:t>
            </a:r>
            <a:r>
              <a:rPr lang="tr-TR" dirty="0" err="1" smtClean="0"/>
              <a:t>vit</a:t>
            </a:r>
            <a:r>
              <a:rPr lang="tr-TR" dirty="0" smtClean="0"/>
              <a:t> D eksikliği ile hastalık riski arasındaki ilişki ile ilgilenme artmış durumda. Bu durum Avustralya’da </a:t>
            </a:r>
            <a:r>
              <a:rPr lang="fi-FI" dirty="0"/>
              <a:t> 25-hidroksi D (25 (OH) D) D vitamini </a:t>
            </a:r>
            <a:r>
              <a:rPr lang="tr-TR" dirty="0" smtClean="0"/>
              <a:t>düzeyinin kan testi ile ölçümünün artışını beraberinde getirmiştir. </a:t>
            </a:r>
            <a:r>
              <a:rPr lang="tr-TR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</a:t>
            </a: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1)</a:t>
            </a:r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4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2000 yılından 2010 yılına test sayısında 94 kat artış mevcut. </a:t>
            </a:r>
            <a:r>
              <a:rPr lang="tr-T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(2) </a:t>
            </a:r>
            <a:r>
              <a:rPr lang="tr-TR" dirty="0" smtClean="0"/>
              <a:t>Bu durum maliyet üzerinde de önemli bir artışa sebep oldu </a:t>
            </a: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(3).</a:t>
            </a:r>
          </a:p>
          <a:p>
            <a:pPr marL="0" indent="0">
              <a:buNone/>
            </a:pPr>
            <a:endParaRPr lang="tr-TR" sz="1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tr-TR" sz="1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11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2. </a:t>
            </a:r>
            <a:r>
              <a:rPr lang="tr-TR" sz="1100" dirty="0" err="1" smtClean="0"/>
              <a:t>Bilinski</a:t>
            </a:r>
            <a:r>
              <a:rPr lang="tr-TR" sz="1100" dirty="0" smtClean="0"/>
              <a:t> </a:t>
            </a:r>
            <a:r>
              <a:rPr lang="tr-TR" sz="1100" dirty="0"/>
              <a:t>KL, </a:t>
            </a:r>
            <a:r>
              <a:rPr lang="tr-TR" sz="1100" dirty="0" err="1"/>
              <a:t>Boyages</a:t>
            </a:r>
            <a:r>
              <a:rPr lang="tr-TR" sz="1100" dirty="0"/>
              <a:t> SC. </a:t>
            </a:r>
            <a:r>
              <a:rPr lang="tr-TR" sz="1100" dirty="0" err="1"/>
              <a:t>The</a:t>
            </a:r>
            <a:r>
              <a:rPr lang="tr-TR" sz="1100" dirty="0"/>
              <a:t> </a:t>
            </a:r>
            <a:r>
              <a:rPr lang="tr-TR" sz="1100" dirty="0" err="1"/>
              <a:t>rising</a:t>
            </a:r>
            <a:r>
              <a:rPr lang="tr-TR" sz="1100" dirty="0"/>
              <a:t> </a:t>
            </a:r>
            <a:r>
              <a:rPr lang="tr-TR" sz="1100" dirty="0" err="1"/>
              <a:t>cost</a:t>
            </a:r>
            <a:r>
              <a:rPr lang="tr-TR" sz="1100" dirty="0"/>
              <a:t> of vitamin D </a:t>
            </a:r>
            <a:r>
              <a:rPr lang="tr-TR" sz="1100" dirty="0" err="1"/>
              <a:t>testing</a:t>
            </a:r>
            <a:r>
              <a:rPr lang="tr-TR" sz="1100" dirty="0"/>
              <a:t> in </a:t>
            </a:r>
            <a:r>
              <a:rPr lang="tr-TR" sz="1100" dirty="0" err="1"/>
              <a:t>Australia</a:t>
            </a:r>
            <a:r>
              <a:rPr lang="tr-TR" sz="1100" dirty="0"/>
              <a:t>: time </a:t>
            </a:r>
            <a:r>
              <a:rPr lang="tr-TR" sz="1100" dirty="0" err="1"/>
              <a:t>to</a:t>
            </a:r>
            <a:r>
              <a:rPr lang="tr-TR" sz="1100" dirty="0"/>
              <a:t> </a:t>
            </a:r>
            <a:r>
              <a:rPr lang="tr-TR" sz="1100" dirty="0" err="1"/>
              <a:t>establish</a:t>
            </a:r>
            <a:r>
              <a:rPr lang="tr-TR" sz="1100" dirty="0"/>
              <a:t> </a:t>
            </a:r>
            <a:r>
              <a:rPr lang="tr-TR" sz="1100" dirty="0" err="1"/>
              <a:t>guidelines</a:t>
            </a:r>
            <a:r>
              <a:rPr lang="tr-TR" sz="1100" dirty="0"/>
              <a:t> </a:t>
            </a:r>
            <a:r>
              <a:rPr lang="tr-TR" sz="1100" dirty="0" err="1"/>
              <a:t>for</a:t>
            </a:r>
            <a:r>
              <a:rPr lang="tr-TR" sz="1100" dirty="0"/>
              <a:t> </a:t>
            </a:r>
            <a:r>
              <a:rPr lang="tr-TR" sz="1100" dirty="0" err="1"/>
              <a:t>testing</a:t>
            </a:r>
            <a:r>
              <a:rPr lang="tr-TR" sz="1100" dirty="0"/>
              <a:t>. </a:t>
            </a:r>
            <a:r>
              <a:rPr lang="tr-TR" sz="1100" dirty="0" err="1"/>
              <a:t>Med</a:t>
            </a:r>
            <a:r>
              <a:rPr lang="tr-TR" sz="1100" dirty="0"/>
              <a:t> J </a:t>
            </a:r>
            <a:r>
              <a:rPr lang="tr-TR" sz="1100" dirty="0" err="1"/>
              <a:t>Aust</a:t>
            </a:r>
            <a:r>
              <a:rPr lang="tr-TR" sz="1100" dirty="0"/>
              <a:t> 2012;197:90. </a:t>
            </a:r>
            <a:r>
              <a:rPr lang="tr-TR" sz="1100" u="sng" dirty="0" err="1">
                <a:hlinkClick r:id="rId2"/>
              </a:rPr>
              <a:t>Search</a:t>
            </a:r>
            <a:r>
              <a:rPr lang="tr-TR" sz="1100" u="sng" dirty="0">
                <a:hlinkClick r:id="rId2"/>
              </a:rPr>
              <a:t> </a:t>
            </a:r>
            <a:r>
              <a:rPr lang="tr-TR" sz="1100" u="sng" dirty="0" err="1" smtClean="0">
                <a:hlinkClick r:id="rId2"/>
              </a:rPr>
              <a:t>PubMed</a:t>
            </a:r>
            <a:endParaRPr lang="tr-TR" sz="1100" dirty="0"/>
          </a:p>
          <a:p>
            <a:pPr marL="0" indent="0">
              <a:buNone/>
            </a:pP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3.</a:t>
            </a:r>
            <a:r>
              <a:rPr lang="tr-TR" sz="1100" dirty="0" smtClean="0"/>
              <a:t>Medicare </a:t>
            </a:r>
            <a:r>
              <a:rPr lang="tr-TR" sz="1100" dirty="0" err="1"/>
              <a:t>Australia</a:t>
            </a:r>
            <a:r>
              <a:rPr lang="tr-TR" sz="1100" dirty="0"/>
              <a:t>. </a:t>
            </a:r>
            <a:r>
              <a:rPr lang="tr-TR" sz="1100" dirty="0" err="1"/>
              <a:t>Medicare</a:t>
            </a:r>
            <a:r>
              <a:rPr lang="tr-TR" sz="1100" dirty="0"/>
              <a:t> </a:t>
            </a:r>
            <a:r>
              <a:rPr lang="tr-TR" sz="1100" dirty="0" err="1"/>
              <a:t>Australia</a:t>
            </a:r>
            <a:r>
              <a:rPr lang="tr-TR" sz="1100" dirty="0"/>
              <a:t> </a:t>
            </a:r>
            <a:r>
              <a:rPr lang="tr-TR" sz="1100" dirty="0" err="1"/>
              <a:t>Statistics</a:t>
            </a:r>
            <a:r>
              <a:rPr lang="tr-TR" sz="1100" dirty="0"/>
              <a:t>. </a:t>
            </a:r>
            <a:r>
              <a:rPr lang="tr-TR" sz="1100" dirty="0" err="1"/>
              <a:t>Available</a:t>
            </a:r>
            <a:r>
              <a:rPr lang="tr-TR" sz="1100" dirty="0"/>
              <a:t> at </a:t>
            </a:r>
            <a:r>
              <a:rPr lang="tr-TR" sz="1100" u="sng" dirty="0">
                <a:hlinkClick r:id="rId3"/>
              </a:rPr>
              <a:t>www.medicareaustralia.gov.au</a:t>
            </a:r>
            <a:r>
              <a:rPr lang="tr-TR" sz="1100" dirty="0"/>
              <a:t> [</a:t>
            </a:r>
            <a:r>
              <a:rPr lang="tr-TR" sz="1100" dirty="0" err="1"/>
              <a:t>Accessed</a:t>
            </a:r>
            <a:r>
              <a:rPr lang="tr-TR" sz="1100" dirty="0"/>
              <a:t> 7 </a:t>
            </a:r>
            <a:r>
              <a:rPr lang="tr-TR" sz="1100" dirty="0" err="1"/>
              <a:t>July</a:t>
            </a:r>
            <a:r>
              <a:rPr lang="tr-TR" sz="1100" dirty="0"/>
              <a:t> 2013].</a:t>
            </a:r>
          </a:p>
          <a:p>
            <a:endParaRPr lang="tr-TR" sz="11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7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 </a:t>
            </a:r>
            <a:r>
              <a:rPr lang="tr-TR" dirty="0" err="1" smtClean="0"/>
              <a:t>vit</a:t>
            </a:r>
            <a:r>
              <a:rPr lang="tr-TR" dirty="0" smtClean="0"/>
              <a:t>. Düzeyinin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Avustralya’daki tipik 25(OH) D tahlilleri referans ölçüm ile karşılaştırıldığında bu tahlillerin gerçek değere göre düşük olma eğilimleri görülüyor. </a:t>
            </a: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(10)</a:t>
            </a:r>
          </a:p>
          <a:p>
            <a:pPr marL="0" indent="0">
              <a:buNone/>
            </a:pPr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</a:t>
            </a:r>
            <a:r>
              <a:rPr lang="tr-TR" sz="1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10.</a:t>
            </a:r>
            <a:r>
              <a:rPr lang="en-US" sz="1100" dirty="0"/>
              <a:t> Binkley N, Krueger DC, Morgan S, Wiebe D. Current status of clinical 25–</a:t>
            </a:r>
            <a:r>
              <a:rPr lang="en-US" sz="1100" dirty="0" err="1"/>
              <a:t>hydroxyvitamin</a:t>
            </a:r>
            <a:r>
              <a:rPr lang="en-US" sz="1100" dirty="0"/>
              <a:t> D measurement: an assessment of between-laboratory agreement. </a:t>
            </a:r>
            <a:r>
              <a:rPr lang="en-US" sz="1100" dirty="0" err="1"/>
              <a:t>Clin</a:t>
            </a:r>
            <a:r>
              <a:rPr lang="en-US" sz="1100" dirty="0"/>
              <a:t> </a:t>
            </a:r>
            <a:r>
              <a:rPr lang="en-US" sz="1100" dirty="0" err="1"/>
              <a:t>Chim</a:t>
            </a:r>
            <a:r>
              <a:rPr lang="en-US" sz="1100" dirty="0"/>
              <a:t> </a:t>
            </a:r>
            <a:r>
              <a:rPr lang="en-US" sz="1100" dirty="0" err="1"/>
              <a:t>Acta</a:t>
            </a:r>
            <a:r>
              <a:rPr lang="en-US" sz="1100" dirty="0"/>
              <a:t> 2010;411:1976–82. </a:t>
            </a:r>
            <a:r>
              <a:rPr lang="en-US" sz="1100" u="sng" dirty="0">
                <a:hlinkClick r:id="rId2"/>
              </a:rPr>
              <a:t>Search PubMed</a:t>
            </a:r>
            <a:endParaRPr lang="en-US" sz="11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tr-TR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3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92696"/>
            <a:ext cx="57150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619672" y="416877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Figure 1. DEQAS sample 417 (July 2012): results for a single sample tested in multiple different laboratories (personal communication, G Carter, DEQAS)</a:t>
            </a:r>
            <a:br>
              <a:rPr lang="en-US" dirty="0"/>
            </a:br>
            <a:r>
              <a:rPr lang="en-US" dirty="0"/>
              <a:t>IOM = Institute of Medicine of the USA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7644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bir vitamin D ölçümü, D vitamini hakkında bir fotoğraf sunmakta. Bu yıl boyunca </a:t>
            </a:r>
            <a:r>
              <a:rPr lang="tr-TR" dirty="0" err="1" smtClean="0"/>
              <a:t>cildimizn</a:t>
            </a:r>
            <a:r>
              <a:rPr lang="tr-TR" dirty="0" smtClean="0"/>
              <a:t> aldığı güneş ışığı miktarına paralel olarak yavaş yavaş değişir. Bu mevsimsel değişimin sağlığımız açısından iyi veya kötü olduğuna dair ya da sağlığımıza herhangi bir etkisinin olmadığına dair bir veri yoktur.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714454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1319</Words>
  <Application>Microsoft Office PowerPoint</Application>
  <PresentationFormat>Ekran Gösterisi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D VİTAMİNİNİN EN UYGUN DÜZEYİ NEDİR?</vt:lpstr>
      <vt:lpstr>Arka plan</vt:lpstr>
      <vt:lpstr>Amaç</vt:lpstr>
      <vt:lpstr>Tartışma</vt:lpstr>
      <vt:lpstr>PowerPoint Sunusu</vt:lpstr>
      <vt:lpstr>PowerPoint Sunusu</vt:lpstr>
      <vt:lpstr>D vit. Düzeyinin Ölçümü</vt:lpstr>
      <vt:lpstr>PowerPoint Sunusu</vt:lpstr>
      <vt:lpstr>PowerPoint Sunusu</vt:lpstr>
      <vt:lpstr>PowerPoint Sunusu</vt:lpstr>
      <vt:lpstr>Meta Analizler Dahil Olmak Üzere Epidemiyolojik Çalışmalar Ne Gösteriyor?</vt:lpstr>
      <vt:lpstr>(Orta) yüksek 25 (OH) D düzeylerinin riskleri var mı?</vt:lpstr>
      <vt:lpstr>PowerPoint Sunusu</vt:lpstr>
      <vt:lpstr>PowerPoint Sunusu</vt:lpstr>
      <vt:lpstr>PowerPoint Sunusu</vt:lpstr>
      <vt:lpstr> Gözlemsel Çalışmaların Yorumlanması  İle İlgili Sorunlar </vt:lpstr>
      <vt:lpstr>PowerPoint Sunusu</vt:lpstr>
      <vt:lpstr>PowerPoint Sunusu</vt:lpstr>
      <vt:lpstr>PowerPoint Sunusu</vt:lpstr>
      <vt:lpstr>PowerPoint Sunusu</vt:lpstr>
      <vt:lpstr>Biz 40-50 nmol/L 25 (OH) D düzeylerinde koruyucu etkinin bütününü elde edebilirken, neden daha yüksek seviyelere gidelim?</vt:lpstr>
      <vt:lpstr>PowerPoint Sunusu</vt:lpstr>
      <vt:lpstr>PowerPoint Sunusu</vt:lpstr>
      <vt:lpstr>PowerPoint Sunusu</vt:lpstr>
      <vt:lpstr>Sonuç: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(Orta) yüksek 25 (OH) D düzeylerinin riskleri var mı? </dc:title>
  <dc:creator>NEJAT DA GİTTİ ÜÜÜ</dc:creator>
  <cp:lastModifiedBy>Win7</cp:lastModifiedBy>
  <cp:revision>39</cp:revision>
  <dcterms:created xsi:type="dcterms:W3CDTF">2016-06-07T06:00:27Z</dcterms:created>
  <dcterms:modified xsi:type="dcterms:W3CDTF">2016-06-07T12:08:23Z</dcterms:modified>
</cp:coreProperties>
</file>