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6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6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6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6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6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7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7676559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48606"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1048607"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1048608" name="Date Placeholder 3"/>
          <p:cNvSpPr>
            <a:spLocks noGrp="1"/>
          </p:cNvSpPr>
          <p:nvPr>
            <p:ph type="dt" sz="half" idx="10"/>
          </p:nvPr>
        </p:nvSpPr>
        <p:spPr/>
        <p:txBody>
          <a:bodyPr/>
          <a:lstStyle/>
          <a:p>
            <a:fld id="{5524D540-74EE-4091-8A8B-D7D760162350}" type="datetimeFigureOut">
              <a:rPr lang="tr-TR" smtClean="0"/>
              <a:t>7.2.2019</a:t>
            </a:fld>
            <a:endParaRPr lang="tr-TR"/>
          </a:p>
        </p:txBody>
      </p:sp>
      <p:sp>
        <p:nvSpPr>
          <p:cNvPr id="1048609" name="Footer Placeholder 4"/>
          <p:cNvSpPr>
            <a:spLocks noGrp="1"/>
          </p:cNvSpPr>
          <p:nvPr>
            <p:ph type="ftr" sz="quarter" idx="11"/>
          </p:nvPr>
        </p:nvSpPr>
        <p:spPr/>
        <p:txBody>
          <a:bodyPr/>
          <a:lstStyle/>
          <a:p>
            <a:endParaRPr lang="tr-TR"/>
          </a:p>
        </p:txBody>
      </p:sp>
      <p:sp>
        <p:nvSpPr>
          <p:cNvPr id="1048610"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1048611" name="Slide Number Placeholder 5"/>
          <p:cNvSpPr>
            <a:spLocks noGrp="1"/>
          </p:cNvSpPr>
          <p:nvPr>
            <p:ph type="sldNum" sz="quarter" idx="12"/>
          </p:nvPr>
        </p:nvSpPr>
        <p:spPr>
          <a:xfrm>
            <a:off x="531812" y="4529540"/>
            <a:ext cx="779767" cy="365125"/>
          </a:xfrm>
        </p:spPr>
        <p:txBody>
          <a:bodyPr/>
          <a:lstStyle/>
          <a:p>
            <a:fld id="{9C3AF03B-F77B-49B8-9625-0730C0835FE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1048739"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1048740"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1048741" name="Date Placeholder 3"/>
          <p:cNvSpPr>
            <a:spLocks noGrp="1"/>
          </p:cNvSpPr>
          <p:nvPr>
            <p:ph type="dt" sz="half" idx="10"/>
          </p:nvPr>
        </p:nvSpPr>
        <p:spPr/>
        <p:txBody>
          <a:bodyPr/>
          <a:lstStyle/>
          <a:p>
            <a:fld id="{5524D540-74EE-4091-8A8B-D7D760162350}" type="datetimeFigureOut">
              <a:rPr lang="tr-TR" smtClean="0"/>
              <a:t>7.2.2019</a:t>
            </a:fld>
            <a:endParaRPr lang="tr-TR"/>
          </a:p>
        </p:txBody>
      </p:sp>
      <p:sp>
        <p:nvSpPr>
          <p:cNvPr id="1048742" name="Footer Placeholder 4"/>
          <p:cNvSpPr>
            <a:spLocks noGrp="1"/>
          </p:cNvSpPr>
          <p:nvPr>
            <p:ph type="ftr" sz="quarter" idx="11"/>
          </p:nvPr>
        </p:nvSpPr>
        <p:spPr/>
        <p:txBody>
          <a:bodyPr/>
          <a:lstStyle/>
          <a:p>
            <a:endParaRPr lang="tr-TR"/>
          </a:p>
        </p:txBody>
      </p:sp>
      <p:sp>
        <p:nvSpPr>
          <p:cNvPr id="1048743"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44" name="Slide Number Placeholder 5"/>
          <p:cNvSpPr>
            <a:spLocks noGrp="1"/>
          </p:cNvSpPr>
          <p:nvPr>
            <p:ph type="sldNum" sz="quarter" idx="12"/>
          </p:nvPr>
        </p:nvSpPr>
        <p:spPr>
          <a:xfrm>
            <a:off x="531812" y="3244139"/>
            <a:ext cx="779767" cy="365125"/>
          </a:xfrm>
        </p:spPr>
        <p:txBody>
          <a:bodyPr/>
          <a:lstStyle/>
          <a:p>
            <a:fld id="{9C3AF03B-F77B-49B8-9625-0730C0835FE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04869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04869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tr-TR" smtClean="0"/>
              <a:t>Asıl metin stillerini düzenle</a:t>
            </a:r>
          </a:p>
        </p:txBody>
      </p:sp>
      <p:sp>
        <p:nvSpPr>
          <p:cNvPr id="1048694"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1048695" name="Date Placeholder 3"/>
          <p:cNvSpPr>
            <a:spLocks noGrp="1"/>
          </p:cNvSpPr>
          <p:nvPr>
            <p:ph type="dt" sz="half" idx="10"/>
          </p:nvPr>
        </p:nvSpPr>
        <p:spPr/>
        <p:txBody>
          <a:bodyPr/>
          <a:lstStyle/>
          <a:p>
            <a:fld id="{5524D540-74EE-4091-8A8B-D7D760162350}" type="datetimeFigureOut">
              <a:rPr lang="tr-TR" smtClean="0"/>
              <a:t>7.2.2019</a:t>
            </a:fld>
            <a:endParaRPr lang="tr-TR"/>
          </a:p>
        </p:txBody>
      </p:sp>
      <p:sp>
        <p:nvSpPr>
          <p:cNvPr id="1048696" name="Footer Placeholder 4"/>
          <p:cNvSpPr>
            <a:spLocks noGrp="1"/>
          </p:cNvSpPr>
          <p:nvPr>
            <p:ph type="ftr" sz="quarter" idx="11"/>
          </p:nvPr>
        </p:nvSpPr>
        <p:spPr/>
        <p:txBody>
          <a:bodyPr/>
          <a:lstStyle/>
          <a:p>
            <a:endParaRPr lang="tr-TR"/>
          </a:p>
        </p:txBody>
      </p:sp>
      <p:sp>
        <p:nvSpPr>
          <p:cNvPr id="1048697"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98" name="Slide Number Placeholder 5"/>
          <p:cNvSpPr>
            <a:spLocks noGrp="1"/>
          </p:cNvSpPr>
          <p:nvPr>
            <p:ph type="sldNum" sz="quarter" idx="12"/>
          </p:nvPr>
        </p:nvSpPr>
        <p:spPr>
          <a:xfrm>
            <a:off x="531812" y="3244139"/>
            <a:ext cx="779767" cy="365125"/>
          </a:xfrm>
        </p:spPr>
        <p:txBody>
          <a:bodyPr/>
          <a:lstStyle/>
          <a:p>
            <a:fld id="{9C3AF03B-F77B-49B8-9625-0730C0835FE3}" type="slidenum">
              <a:rPr lang="tr-TR" smtClean="0"/>
              <a:t>‹#›</a:t>
            </a:fld>
            <a:endParaRPr lang="tr-TR"/>
          </a:p>
        </p:txBody>
      </p:sp>
      <p:sp>
        <p:nvSpPr>
          <p:cNvPr id="1048699"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048700"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1048733"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104873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1048735" name="Date Placeholder 4"/>
          <p:cNvSpPr>
            <a:spLocks noGrp="1"/>
          </p:cNvSpPr>
          <p:nvPr>
            <p:ph type="dt" sz="half" idx="10"/>
          </p:nvPr>
        </p:nvSpPr>
        <p:spPr/>
        <p:txBody>
          <a:bodyPr/>
          <a:lstStyle/>
          <a:p>
            <a:fld id="{5524D540-74EE-4091-8A8B-D7D760162350}" type="datetimeFigureOut">
              <a:rPr lang="tr-TR" smtClean="0"/>
              <a:t>7.2.2019</a:t>
            </a:fld>
            <a:endParaRPr lang="tr-TR"/>
          </a:p>
        </p:txBody>
      </p:sp>
      <p:sp>
        <p:nvSpPr>
          <p:cNvPr id="1048736" name="Footer Placeholder 5"/>
          <p:cNvSpPr>
            <a:spLocks noGrp="1"/>
          </p:cNvSpPr>
          <p:nvPr>
            <p:ph type="ftr" sz="quarter" idx="11"/>
          </p:nvPr>
        </p:nvSpPr>
        <p:spPr/>
        <p:txBody>
          <a:bodyPr/>
          <a:lstStyle/>
          <a:p>
            <a:endParaRPr lang="tr-TR"/>
          </a:p>
        </p:txBody>
      </p:sp>
      <p:sp>
        <p:nvSpPr>
          <p:cNvPr id="1048737"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38" name="Slide Number Placeholder 6"/>
          <p:cNvSpPr>
            <a:spLocks noGrp="1"/>
          </p:cNvSpPr>
          <p:nvPr>
            <p:ph type="sldNum" sz="quarter" idx="12"/>
          </p:nvPr>
        </p:nvSpPr>
        <p:spPr>
          <a:xfrm>
            <a:off x="531812" y="4983087"/>
            <a:ext cx="779767" cy="365125"/>
          </a:xfrm>
        </p:spPr>
        <p:txBody>
          <a:bodyPr/>
          <a:lstStyle/>
          <a:p>
            <a:fld id="{9C3AF03B-F77B-49B8-9625-0730C0835FE3}" type="slidenum">
              <a:rPr lang="tr-TR" smtClean="0"/>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048683"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048684"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tr-TR" smtClean="0"/>
              <a:t>Asıl metin stillerini düzenle</a:t>
            </a:r>
          </a:p>
        </p:txBody>
      </p:sp>
      <p:sp>
        <p:nvSpPr>
          <p:cNvPr id="1048685"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1048686" name="Date Placeholder 4"/>
          <p:cNvSpPr>
            <a:spLocks noGrp="1"/>
          </p:cNvSpPr>
          <p:nvPr>
            <p:ph type="dt" sz="half" idx="10"/>
          </p:nvPr>
        </p:nvSpPr>
        <p:spPr/>
        <p:txBody>
          <a:bodyPr/>
          <a:lstStyle/>
          <a:p>
            <a:fld id="{5524D540-74EE-4091-8A8B-D7D760162350}" type="datetimeFigureOut">
              <a:rPr lang="tr-TR" smtClean="0"/>
              <a:t>7.2.2019</a:t>
            </a:fld>
            <a:endParaRPr lang="tr-TR"/>
          </a:p>
        </p:txBody>
      </p:sp>
      <p:sp>
        <p:nvSpPr>
          <p:cNvPr id="1048687" name="Footer Placeholder 5"/>
          <p:cNvSpPr>
            <a:spLocks noGrp="1"/>
          </p:cNvSpPr>
          <p:nvPr>
            <p:ph type="ftr" sz="quarter" idx="11"/>
          </p:nvPr>
        </p:nvSpPr>
        <p:spPr/>
        <p:txBody>
          <a:bodyPr/>
          <a:lstStyle/>
          <a:p>
            <a:endParaRPr lang="tr-TR"/>
          </a:p>
        </p:txBody>
      </p:sp>
      <p:sp>
        <p:nvSpPr>
          <p:cNvPr id="1048688"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89" name="Slide Number Placeholder 6"/>
          <p:cNvSpPr>
            <a:spLocks noGrp="1"/>
          </p:cNvSpPr>
          <p:nvPr>
            <p:ph type="sldNum" sz="quarter" idx="12"/>
          </p:nvPr>
        </p:nvSpPr>
        <p:spPr>
          <a:xfrm>
            <a:off x="531812" y="4983087"/>
            <a:ext cx="779767" cy="365125"/>
          </a:xfrm>
        </p:spPr>
        <p:txBody>
          <a:bodyPr/>
          <a:lstStyle/>
          <a:p>
            <a:fld id="{9C3AF03B-F77B-49B8-9625-0730C0835FE3}" type="slidenum">
              <a:rPr lang="tr-TR" smtClean="0"/>
              <a:t>‹#›</a:t>
            </a:fld>
            <a:endParaRPr lang="tr-TR"/>
          </a:p>
        </p:txBody>
      </p:sp>
      <p:sp>
        <p:nvSpPr>
          <p:cNvPr id="1048690"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048691"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1048745"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1048746"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tr-TR" smtClean="0"/>
              <a:t>Asıl metin stillerini düzenle</a:t>
            </a:r>
          </a:p>
        </p:txBody>
      </p:sp>
      <p:sp>
        <p:nvSpPr>
          <p:cNvPr id="1048747"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1048748" name="Date Placeholder 4"/>
          <p:cNvSpPr>
            <a:spLocks noGrp="1"/>
          </p:cNvSpPr>
          <p:nvPr>
            <p:ph type="dt" sz="half" idx="10"/>
          </p:nvPr>
        </p:nvSpPr>
        <p:spPr/>
        <p:txBody>
          <a:bodyPr/>
          <a:lstStyle/>
          <a:p>
            <a:fld id="{5524D540-74EE-4091-8A8B-D7D760162350}" type="datetimeFigureOut">
              <a:rPr lang="tr-TR" smtClean="0"/>
              <a:t>7.2.2019</a:t>
            </a:fld>
            <a:endParaRPr lang="tr-TR"/>
          </a:p>
        </p:txBody>
      </p:sp>
      <p:sp>
        <p:nvSpPr>
          <p:cNvPr id="1048749" name="Footer Placeholder 5"/>
          <p:cNvSpPr>
            <a:spLocks noGrp="1"/>
          </p:cNvSpPr>
          <p:nvPr>
            <p:ph type="ftr" sz="quarter" idx="11"/>
          </p:nvPr>
        </p:nvSpPr>
        <p:spPr/>
        <p:txBody>
          <a:bodyPr/>
          <a:lstStyle/>
          <a:p>
            <a:endParaRPr lang="tr-TR"/>
          </a:p>
        </p:txBody>
      </p:sp>
      <p:sp>
        <p:nvSpPr>
          <p:cNvPr id="1048750"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51" name="Slide Number Placeholder 6"/>
          <p:cNvSpPr>
            <a:spLocks noGrp="1"/>
          </p:cNvSpPr>
          <p:nvPr>
            <p:ph type="sldNum" sz="quarter" idx="12"/>
          </p:nvPr>
        </p:nvSpPr>
        <p:spPr>
          <a:xfrm>
            <a:off x="531812" y="4983087"/>
            <a:ext cx="779767" cy="365125"/>
          </a:xfrm>
        </p:spPr>
        <p:txBody>
          <a:bodyPr/>
          <a:lstStyle/>
          <a:p>
            <a:fld id="{9C3AF03B-F77B-49B8-9625-0730C0835FE3}" type="slidenum">
              <a:rPr lang="tr-TR" smtClean="0"/>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1048708" name="Title 1"/>
          <p:cNvSpPr>
            <a:spLocks noGrp="1"/>
          </p:cNvSpPr>
          <p:nvPr>
            <p:ph type="title"/>
          </p:nvPr>
        </p:nvSpPr>
        <p:spPr/>
        <p:txBody>
          <a:bodyPr/>
          <a:lstStyle/>
          <a:p>
            <a:r>
              <a:rPr lang="tr-TR" smtClean="0"/>
              <a:t>Asıl başlık stili için tıklatın</a:t>
            </a:r>
            <a:endParaRPr lang="en-US" dirty="0"/>
          </a:p>
        </p:txBody>
      </p:sp>
      <p:sp>
        <p:nvSpPr>
          <p:cNvPr id="1048709"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10" name="Date Placeholder 3"/>
          <p:cNvSpPr>
            <a:spLocks noGrp="1"/>
          </p:cNvSpPr>
          <p:nvPr>
            <p:ph type="dt" sz="half" idx="10"/>
          </p:nvPr>
        </p:nvSpPr>
        <p:spPr/>
        <p:txBody>
          <a:bodyPr/>
          <a:lstStyle/>
          <a:p>
            <a:fld id="{5524D540-74EE-4091-8A8B-D7D760162350}" type="datetimeFigureOut">
              <a:rPr lang="tr-TR" smtClean="0"/>
              <a:t>7.2.2019</a:t>
            </a:fld>
            <a:endParaRPr lang="tr-TR"/>
          </a:p>
        </p:txBody>
      </p:sp>
      <p:sp>
        <p:nvSpPr>
          <p:cNvPr id="1048711" name="Footer Placeholder 4"/>
          <p:cNvSpPr>
            <a:spLocks noGrp="1"/>
          </p:cNvSpPr>
          <p:nvPr>
            <p:ph type="ftr" sz="quarter" idx="11"/>
          </p:nvPr>
        </p:nvSpPr>
        <p:spPr/>
        <p:txBody>
          <a:bodyPr/>
          <a:lstStyle/>
          <a:p>
            <a:endParaRPr lang="tr-TR"/>
          </a:p>
        </p:txBody>
      </p:sp>
      <p:sp>
        <p:nvSpPr>
          <p:cNvPr id="10487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13" name="Slide Number Placeholder 5"/>
          <p:cNvSpPr>
            <a:spLocks noGrp="1"/>
          </p:cNvSpPr>
          <p:nvPr>
            <p:ph type="sldNum" sz="quarter" idx="12"/>
          </p:nvPr>
        </p:nvSpPr>
        <p:spPr/>
        <p:txBody>
          <a:bodyPr/>
          <a:lstStyle/>
          <a:p>
            <a:fld id="{9C3AF03B-F77B-49B8-9625-0730C0835FE3}" type="slidenum">
              <a:rPr lang="tr-TR" smtClean="0"/>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048759"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1048760"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61" name="Date Placeholder 3"/>
          <p:cNvSpPr>
            <a:spLocks noGrp="1"/>
          </p:cNvSpPr>
          <p:nvPr>
            <p:ph type="dt" sz="half" idx="10"/>
          </p:nvPr>
        </p:nvSpPr>
        <p:spPr/>
        <p:txBody>
          <a:bodyPr/>
          <a:lstStyle/>
          <a:p>
            <a:fld id="{5524D540-74EE-4091-8A8B-D7D760162350}" type="datetimeFigureOut">
              <a:rPr lang="tr-TR" smtClean="0"/>
              <a:t>7.2.2019</a:t>
            </a:fld>
            <a:endParaRPr lang="tr-TR"/>
          </a:p>
        </p:txBody>
      </p:sp>
      <p:sp>
        <p:nvSpPr>
          <p:cNvPr id="1048762" name="Footer Placeholder 4"/>
          <p:cNvSpPr>
            <a:spLocks noGrp="1"/>
          </p:cNvSpPr>
          <p:nvPr>
            <p:ph type="ftr" sz="quarter" idx="11"/>
          </p:nvPr>
        </p:nvSpPr>
        <p:spPr/>
        <p:txBody>
          <a:bodyPr/>
          <a:lstStyle/>
          <a:p>
            <a:endParaRPr lang="tr-TR"/>
          </a:p>
        </p:txBody>
      </p:sp>
      <p:sp>
        <p:nvSpPr>
          <p:cNvPr id="1048763"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64" name="Slide Number Placeholder 5"/>
          <p:cNvSpPr>
            <a:spLocks noGrp="1"/>
          </p:cNvSpPr>
          <p:nvPr>
            <p:ph type="sldNum" sz="quarter" idx="12"/>
          </p:nvPr>
        </p:nvSpPr>
        <p:spPr/>
        <p:txBody>
          <a:bodyPr/>
          <a:lstStyle/>
          <a:p>
            <a:fld id="{9C3AF03B-F77B-49B8-9625-0730C0835FE3}"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48624"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1048625"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626" name="Date Placeholder 3"/>
          <p:cNvSpPr>
            <a:spLocks noGrp="1"/>
          </p:cNvSpPr>
          <p:nvPr>
            <p:ph type="dt" sz="half" idx="10"/>
          </p:nvPr>
        </p:nvSpPr>
        <p:spPr/>
        <p:txBody>
          <a:bodyPr/>
          <a:lstStyle/>
          <a:p>
            <a:fld id="{5524D540-74EE-4091-8A8B-D7D760162350}" type="datetimeFigureOut">
              <a:rPr lang="tr-TR" smtClean="0"/>
              <a:t>7.2.2019</a:t>
            </a:fld>
            <a:endParaRPr lang="tr-TR"/>
          </a:p>
        </p:txBody>
      </p:sp>
      <p:sp>
        <p:nvSpPr>
          <p:cNvPr id="1048627" name="Footer Placeholder 4"/>
          <p:cNvSpPr>
            <a:spLocks noGrp="1"/>
          </p:cNvSpPr>
          <p:nvPr>
            <p:ph type="ftr" sz="quarter" idx="11"/>
          </p:nvPr>
        </p:nvSpPr>
        <p:spPr/>
        <p:txBody>
          <a:bodyPr/>
          <a:lstStyle/>
          <a:p>
            <a:endParaRPr lang="tr-TR"/>
          </a:p>
        </p:txBody>
      </p:sp>
      <p:sp>
        <p:nvSpPr>
          <p:cNvPr id="104862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29" name="Slide Number Placeholder 5"/>
          <p:cNvSpPr>
            <a:spLocks noGrp="1"/>
          </p:cNvSpPr>
          <p:nvPr>
            <p:ph type="sldNum" sz="quarter" idx="12"/>
          </p:nvPr>
        </p:nvSpPr>
        <p:spPr/>
        <p:txBody>
          <a:bodyPr/>
          <a:lstStyle/>
          <a:p>
            <a:fld id="{9C3AF03B-F77B-49B8-9625-0730C0835FE3}"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48714"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1048715"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1048716" name="Date Placeholder 3"/>
          <p:cNvSpPr>
            <a:spLocks noGrp="1"/>
          </p:cNvSpPr>
          <p:nvPr>
            <p:ph type="dt" sz="half" idx="10"/>
          </p:nvPr>
        </p:nvSpPr>
        <p:spPr/>
        <p:txBody>
          <a:bodyPr/>
          <a:lstStyle/>
          <a:p>
            <a:fld id="{5524D540-74EE-4091-8A8B-D7D760162350}" type="datetimeFigureOut">
              <a:rPr lang="tr-TR" smtClean="0"/>
              <a:t>7.2.2019</a:t>
            </a:fld>
            <a:endParaRPr lang="tr-TR"/>
          </a:p>
        </p:txBody>
      </p:sp>
      <p:sp>
        <p:nvSpPr>
          <p:cNvPr id="1048717" name="Footer Placeholder 4"/>
          <p:cNvSpPr>
            <a:spLocks noGrp="1"/>
          </p:cNvSpPr>
          <p:nvPr>
            <p:ph type="ftr" sz="quarter" idx="11"/>
          </p:nvPr>
        </p:nvSpPr>
        <p:spPr/>
        <p:txBody>
          <a:bodyPr/>
          <a:lstStyle/>
          <a:p>
            <a:endParaRPr lang="tr-TR"/>
          </a:p>
        </p:txBody>
      </p:sp>
      <p:sp>
        <p:nvSpPr>
          <p:cNvPr id="1048718"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19" name="Slide Number Placeholder 5"/>
          <p:cNvSpPr>
            <a:spLocks noGrp="1"/>
          </p:cNvSpPr>
          <p:nvPr>
            <p:ph type="sldNum" sz="quarter" idx="12"/>
          </p:nvPr>
        </p:nvSpPr>
        <p:spPr>
          <a:xfrm>
            <a:off x="531812" y="3244139"/>
            <a:ext cx="779767" cy="365125"/>
          </a:xfrm>
        </p:spPr>
        <p:txBody>
          <a:bodyPr/>
          <a:lstStyle/>
          <a:p>
            <a:fld id="{9C3AF03B-F77B-49B8-9625-0730C0835FE3}"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48614" name="Title 7"/>
          <p:cNvSpPr>
            <a:spLocks noGrp="1"/>
          </p:cNvSpPr>
          <p:nvPr>
            <p:ph type="title"/>
          </p:nvPr>
        </p:nvSpPr>
        <p:spPr/>
        <p:txBody>
          <a:bodyPr/>
          <a:lstStyle/>
          <a:p>
            <a:r>
              <a:rPr lang="tr-TR" smtClean="0"/>
              <a:t>Asıl başlık stili için tıklatın</a:t>
            </a:r>
            <a:endParaRPr lang="en-US" dirty="0"/>
          </a:p>
        </p:txBody>
      </p:sp>
      <p:sp>
        <p:nvSpPr>
          <p:cNvPr id="1048615"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616"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617" name="Date Placeholder 4"/>
          <p:cNvSpPr>
            <a:spLocks noGrp="1"/>
          </p:cNvSpPr>
          <p:nvPr>
            <p:ph type="dt" sz="half" idx="10"/>
          </p:nvPr>
        </p:nvSpPr>
        <p:spPr/>
        <p:txBody>
          <a:bodyPr/>
          <a:lstStyle/>
          <a:p>
            <a:fld id="{5524D540-74EE-4091-8A8B-D7D760162350}" type="datetimeFigureOut">
              <a:rPr lang="tr-TR" smtClean="0"/>
              <a:t>7.2.2019</a:t>
            </a:fld>
            <a:endParaRPr lang="tr-TR"/>
          </a:p>
        </p:txBody>
      </p:sp>
      <p:sp>
        <p:nvSpPr>
          <p:cNvPr id="1048618" name="Footer Placeholder 5"/>
          <p:cNvSpPr>
            <a:spLocks noGrp="1"/>
          </p:cNvSpPr>
          <p:nvPr>
            <p:ph type="ftr" sz="quarter" idx="11"/>
          </p:nvPr>
        </p:nvSpPr>
        <p:spPr/>
        <p:txBody>
          <a:bodyPr/>
          <a:lstStyle/>
          <a:p>
            <a:endParaRPr lang="tr-TR"/>
          </a:p>
        </p:txBody>
      </p:sp>
      <p:sp>
        <p:nvSpPr>
          <p:cNvPr id="104861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20" name="Slide Number Placeholder 5"/>
          <p:cNvSpPr>
            <a:spLocks noGrp="1"/>
          </p:cNvSpPr>
          <p:nvPr>
            <p:ph type="sldNum" sz="quarter" idx="12"/>
          </p:nvPr>
        </p:nvSpPr>
        <p:spPr>
          <a:xfrm>
            <a:off x="531812" y="787782"/>
            <a:ext cx="779767" cy="365125"/>
          </a:xfrm>
        </p:spPr>
        <p:txBody>
          <a:bodyPr/>
          <a:lstStyle/>
          <a:p>
            <a:fld id="{9C3AF03B-F77B-49B8-9625-0730C0835FE3}"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48720" name="Title 9"/>
          <p:cNvSpPr>
            <a:spLocks noGrp="1"/>
          </p:cNvSpPr>
          <p:nvPr>
            <p:ph type="title"/>
          </p:nvPr>
        </p:nvSpPr>
        <p:spPr/>
        <p:txBody>
          <a:bodyPr/>
          <a:lstStyle/>
          <a:p>
            <a:r>
              <a:rPr lang="tr-TR" smtClean="0"/>
              <a:t>Asıl başlık stili için tıklatın</a:t>
            </a:r>
            <a:endParaRPr lang="en-US" dirty="0"/>
          </a:p>
        </p:txBody>
      </p:sp>
      <p:sp>
        <p:nvSpPr>
          <p:cNvPr id="1048721"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48722"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23"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48724"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25" name="Date Placeholder 6"/>
          <p:cNvSpPr>
            <a:spLocks noGrp="1"/>
          </p:cNvSpPr>
          <p:nvPr>
            <p:ph type="dt" sz="half" idx="10"/>
          </p:nvPr>
        </p:nvSpPr>
        <p:spPr/>
        <p:txBody>
          <a:bodyPr/>
          <a:lstStyle/>
          <a:p>
            <a:fld id="{5524D540-74EE-4091-8A8B-D7D760162350}" type="datetimeFigureOut">
              <a:rPr lang="tr-TR" smtClean="0"/>
              <a:t>7.2.2019</a:t>
            </a:fld>
            <a:endParaRPr lang="tr-TR"/>
          </a:p>
        </p:txBody>
      </p:sp>
      <p:sp>
        <p:nvSpPr>
          <p:cNvPr id="1048726" name="Footer Placeholder 7"/>
          <p:cNvSpPr>
            <a:spLocks noGrp="1"/>
          </p:cNvSpPr>
          <p:nvPr>
            <p:ph type="ftr" sz="quarter" idx="11"/>
          </p:nvPr>
        </p:nvSpPr>
        <p:spPr/>
        <p:txBody>
          <a:bodyPr/>
          <a:lstStyle/>
          <a:p>
            <a:endParaRPr lang="tr-TR"/>
          </a:p>
        </p:txBody>
      </p:sp>
      <p:sp>
        <p:nvSpPr>
          <p:cNvPr id="104872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28" name="Slide Number Placeholder 5"/>
          <p:cNvSpPr>
            <a:spLocks noGrp="1"/>
          </p:cNvSpPr>
          <p:nvPr>
            <p:ph type="sldNum" sz="quarter" idx="12"/>
          </p:nvPr>
        </p:nvSpPr>
        <p:spPr>
          <a:xfrm>
            <a:off x="531812" y="787782"/>
            <a:ext cx="779767" cy="365125"/>
          </a:xfrm>
        </p:spPr>
        <p:txBody>
          <a:bodyPr/>
          <a:lstStyle/>
          <a:p>
            <a:fld id="{9C3AF03B-F77B-49B8-9625-0730C0835FE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048678" name="Title 1"/>
          <p:cNvSpPr>
            <a:spLocks noGrp="1"/>
          </p:cNvSpPr>
          <p:nvPr>
            <p:ph type="title"/>
          </p:nvPr>
        </p:nvSpPr>
        <p:spPr/>
        <p:txBody>
          <a:bodyPr/>
          <a:lstStyle/>
          <a:p>
            <a:r>
              <a:rPr lang="tr-TR" smtClean="0"/>
              <a:t>Asıl başlık stili için tıklatın</a:t>
            </a:r>
            <a:endParaRPr lang="en-US" dirty="0"/>
          </a:p>
        </p:txBody>
      </p:sp>
      <p:sp>
        <p:nvSpPr>
          <p:cNvPr id="1048679" name="Date Placeholder 2"/>
          <p:cNvSpPr>
            <a:spLocks noGrp="1"/>
          </p:cNvSpPr>
          <p:nvPr>
            <p:ph type="dt" sz="half" idx="10"/>
          </p:nvPr>
        </p:nvSpPr>
        <p:spPr/>
        <p:txBody>
          <a:bodyPr/>
          <a:lstStyle/>
          <a:p>
            <a:fld id="{5524D540-74EE-4091-8A8B-D7D760162350}" type="datetimeFigureOut">
              <a:rPr lang="tr-TR" smtClean="0"/>
              <a:t>7.2.2019</a:t>
            </a:fld>
            <a:endParaRPr lang="tr-TR"/>
          </a:p>
        </p:txBody>
      </p:sp>
      <p:sp>
        <p:nvSpPr>
          <p:cNvPr id="1048680" name="Footer Placeholder 3"/>
          <p:cNvSpPr>
            <a:spLocks noGrp="1"/>
          </p:cNvSpPr>
          <p:nvPr>
            <p:ph type="ftr" sz="quarter" idx="11"/>
          </p:nvPr>
        </p:nvSpPr>
        <p:spPr/>
        <p:txBody>
          <a:bodyPr/>
          <a:lstStyle/>
          <a:p>
            <a:endParaRPr lang="tr-TR"/>
          </a:p>
        </p:txBody>
      </p:sp>
      <p:sp>
        <p:nvSpPr>
          <p:cNvPr id="1048681"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82" name="Slide Number Placeholder 4"/>
          <p:cNvSpPr>
            <a:spLocks noGrp="1"/>
          </p:cNvSpPr>
          <p:nvPr>
            <p:ph type="sldNum" sz="quarter" idx="12"/>
          </p:nvPr>
        </p:nvSpPr>
        <p:spPr/>
        <p:txBody>
          <a:bodyPr/>
          <a:lstStyle/>
          <a:p>
            <a:fld id="{9C3AF03B-F77B-49B8-9625-0730C0835FE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048729" name="Date Placeholder 1"/>
          <p:cNvSpPr>
            <a:spLocks noGrp="1"/>
          </p:cNvSpPr>
          <p:nvPr>
            <p:ph type="dt" sz="half" idx="10"/>
          </p:nvPr>
        </p:nvSpPr>
        <p:spPr/>
        <p:txBody>
          <a:bodyPr/>
          <a:lstStyle/>
          <a:p>
            <a:fld id="{5524D540-74EE-4091-8A8B-D7D760162350}" type="datetimeFigureOut">
              <a:rPr lang="tr-TR" smtClean="0"/>
              <a:t>7.2.2019</a:t>
            </a:fld>
            <a:endParaRPr lang="tr-TR"/>
          </a:p>
        </p:txBody>
      </p:sp>
      <p:sp>
        <p:nvSpPr>
          <p:cNvPr id="1048730" name="Footer Placeholder 2"/>
          <p:cNvSpPr>
            <a:spLocks noGrp="1"/>
          </p:cNvSpPr>
          <p:nvPr>
            <p:ph type="ftr" sz="quarter" idx="11"/>
          </p:nvPr>
        </p:nvSpPr>
        <p:spPr/>
        <p:txBody>
          <a:bodyPr/>
          <a:lstStyle/>
          <a:p>
            <a:endParaRPr lang="tr-TR"/>
          </a:p>
        </p:txBody>
      </p:sp>
      <p:sp>
        <p:nvSpPr>
          <p:cNvPr id="1048731"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32" name="Slide Number Placeholder 3"/>
          <p:cNvSpPr>
            <a:spLocks noGrp="1"/>
          </p:cNvSpPr>
          <p:nvPr>
            <p:ph type="sldNum" sz="quarter" idx="12"/>
          </p:nvPr>
        </p:nvSpPr>
        <p:spPr/>
        <p:txBody>
          <a:bodyPr/>
          <a:lstStyle/>
          <a:p>
            <a:fld id="{9C3AF03B-F77B-49B8-9625-0730C0835FE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4875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104875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5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48755" name="Date Placeholder 4"/>
          <p:cNvSpPr>
            <a:spLocks noGrp="1"/>
          </p:cNvSpPr>
          <p:nvPr>
            <p:ph type="dt" sz="half" idx="10"/>
          </p:nvPr>
        </p:nvSpPr>
        <p:spPr/>
        <p:txBody>
          <a:bodyPr/>
          <a:lstStyle/>
          <a:p>
            <a:fld id="{5524D540-74EE-4091-8A8B-D7D760162350}" type="datetimeFigureOut">
              <a:rPr lang="tr-TR" smtClean="0"/>
              <a:t>7.2.2019</a:t>
            </a:fld>
            <a:endParaRPr lang="tr-TR"/>
          </a:p>
        </p:txBody>
      </p:sp>
      <p:sp>
        <p:nvSpPr>
          <p:cNvPr id="1048756" name="Footer Placeholder 5"/>
          <p:cNvSpPr>
            <a:spLocks noGrp="1"/>
          </p:cNvSpPr>
          <p:nvPr>
            <p:ph type="ftr" sz="quarter" idx="11"/>
          </p:nvPr>
        </p:nvSpPr>
        <p:spPr/>
        <p:txBody>
          <a:bodyPr/>
          <a:lstStyle/>
          <a:p>
            <a:endParaRPr lang="tr-TR"/>
          </a:p>
        </p:txBody>
      </p:sp>
      <p:sp>
        <p:nvSpPr>
          <p:cNvPr id="104875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58" name="Slide Number Placeholder 6"/>
          <p:cNvSpPr>
            <a:spLocks noGrp="1"/>
          </p:cNvSpPr>
          <p:nvPr>
            <p:ph type="sldNum" sz="quarter" idx="12"/>
          </p:nvPr>
        </p:nvSpPr>
        <p:spPr/>
        <p:txBody>
          <a:bodyPr/>
          <a:lstStyle/>
          <a:p>
            <a:fld id="{9C3AF03B-F77B-49B8-9625-0730C0835FE3}"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48701"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1048702"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048703"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48704" name="Date Placeholder 4"/>
          <p:cNvSpPr>
            <a:spLocks noGrp="1"/>
          </p:cNvSpPr>
          <p:nvPr>
            <p:ph type="dt" sz="half" idx="10"/>
          </p:nvPr>
        </p:nvSpPr>
        <p:spPr/>
        <p:txBody>
          <a:bodyPr/>
          <a:lstStyle/>
          <a:p>
            <a:fld id="{5524D540-74EE-4091-8A8B-D7D760162350}" type="datetimeFigureOut">
              <a:rPr lang="tr-TR" smtClean="0"/>
              <a:t>7.2.2019</a:t>
            </a:fld>
            <a:endParaRPr lang="tr-TR"/>
          </a:p>
        </p:txBody>
      </p:sp>
      <p:sp>
        <p:nvSpPr>
          <p:cNvPr id="1048705" name="Footer Placeholder 5"/>
          <p:cNvSpPr>
            <a:spLocks noGrp="1"/>
          </p:cNvSpPr>
          <p:nvPr>
            <p:ph type="ftr" sz="quarter" idx="11"/>
          </p:nvPr>
        </p:nvSpPr>
        <p:spPr/>
        <p:txBody>
          <a:bodyPr/>
          <a:lstStyle/>
          <a:p>
            <a:endParaRPr lang="tr-TR"/>
          </a:p>
        </p:txBody>
      </p:sp>
      <p:sp>
        <p:nvSpPr>
          <p:cNvPr id="1048706"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07" name="Slide Number Placeholder 6"/>
          <p:cNvSpPr>
            <a:spLocks noGrp="1"/>
          </p:cNvSpPr>
          <p:nvPr>
            <p:ph type="sldNum" sz="quarter" idx="12"/>
          </p:nvPr>
        </p:nvSpPr>
        <p:spPr>
          <a:xfrm>
            <a:off x="531812" y="4983087"/>
            <a:ext cx="779767" cy="365125"/>
          </a:xfrm>
        </p:spPr>
        <p:txBody>
          <a:bodyPr/>
          <a:lstStyle/>
          <a:p>
            <a:fld id="{9C3AF03B-F77B-49B8-9625-0730C0835FE3}"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2" name="Group 22"/>
          <p:cNvGrpSpPr/>
          <p:nvPr/>
        </p:nvGrpSpPr>
        <p:grpSpPr>
          <a:xfrm>
            <a:off x="1" y="228600"/>
            <a:ext cx="2851516" cy="6638628"/>
            <a:chOff x="2487613" y="285750"/>
            <a:chExt cx="2428875" cy="5654676"/>
          </a:xfrm>
        </p:grpSpPr>
        <p:sp>
          <p:nvSpPr>
            <p:cNvPr id="104857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4857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4857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4857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4858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4858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4858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4858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4858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858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4858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858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3" name="Group 9"/>
          <p:cNvGrpSpPr/>
          <p:nvPr/>
        </p:nvGrpSpPr>
        <p:grpSpPr>
          <a:xfrm>
            <a:off x="27221" y="-786"/>
            <a:ext cx="2356674" cy="6854039"/>
            <a:chOff x="6627813" y="194833"/>
            <a:chExt cx="1952625" cy="5678918"/>
          </a:xfrm>
        </p:grpSpPr>
        <p:sp>
          <p:nvSpPr>
            <p:cNvPr id="1048588"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48589"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48590"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48591"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48592"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48593"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48594"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48595"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48596"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8597"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48598"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48599"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48600"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48601"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1048602"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603"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24D540-74EE-4091-8A8B-D7D760162350}" type="datetimeFigureOut">
              <a:rPr lang="tr-TR" smtClean="0"/>
              <a:t>7.2.2019</a:t>
            </a:fld>
            <a:endParaRPr lang="tr-TR"/>
          </a:p>
        </p:txBody>
      </p:sp>
      <p:sp>
        <p:nvSpPr>
          <p:cNvPr id="1048604"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1048605"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3AF03B-F77B-49B8-9625-0730C0835FE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Unvan 1"/>
          <p:cNvSpPr>
            <a:spLocks noGrp="1"/>
          </p:cNvSpPr>
          <p:nvPr>
            <p:ph type="ctrTitle"/>
          </p:nvPr>
        </p:nvSpPr>
        <p:spPr>
          <a:xfrm>
            <a:off x="2589213" y="235424"/>
            <a:ext cx="8915399" cy="2262781"/>
          </a:xfrm>
        </p:spPr>
        <p:txBody>
          <a:bodyPr/>
          <a:lstStyle/>
          <a:p>
            <a:pPr algn="r"/>
            <a:r>
              <a:rPr lang="tr-TR" dirty="0" smtClean="0">
                <a:solidFill>
                  <a:schemeClr val="tx1"/>
                </a:solidFill>
              </a:rPr>
              <a:t>Çocukta İdrar Yolu Enfeksiyonu</a:t>
            </a:r>
            <a:endParaRPr lang="tr-TR" dirty="0">
              <a:solidFill>
                <a:schemeClr val="tx1"/>
              </a:solidFill>
            </a:endParaRPr>
          </a:p>
        </p:txBody>
      </p:sp>
      <p:sp>
        <p:nvSpPr>
          <p:cNvPr id="1048613" name="Alt Başlık 2"/>
          <p:cNvSpPr>
            <a:spLocks noGrp="1"/>
          </p:cNvSpPr>
          <p:nvPr>
            <p:ph type="subTitle" idx="1"/>
          </p:nvPr>
        </p:nvSpPr>
        <p:spPr>
          <a:xfrm>
            <a:off x="2589213" y="2485222"/>
            <a:ext cx="8915399" cy="1126283"/>
          </a:xfrm>
        </p:spPr>
        <p:txBody>
          <a:bodyPr>
            <a:normAutofit lnSpcReduction="10000"/>
          </a:bodyPr>
          <a:lstStyle/>
          <a:p>
            <a:pPr algn="r"/>
            <a:r>
              <a:rPr lang="tr-TR" dirty="0" err="1" smtClean="0">
                <a:solidFill>
                  <a:schemeClr val="tx1"/>
                </a:solidFill>
              </a:rPr>
              <a:t>İnt.Dr</a:t>
            </a:r>
            <a:r>
              <a:rPr lang="tr-TR" dirty="0" smtClean="0">
                <a:solidFill>
                  <a:schemeClr val="tx1"/>
                </a:solidFill>
              </a:rPr>
              <a:t>. Kemal Atakan </a:t>
            </a:r>
            <a:r>
              <a:rPr lang="tr-TR" dirty="0" smtClean="0">
                <a:solidFill>
                  <a:schemeClr val="tx1"/>
                </a:solidFill>
              </a:rPr>
              <a:t>Sumak</a:t>
            </a:r>
          </a:p>
          <a:p>
            <a:pPr algn="r"/>
            <a:r>
              <a:rPr lang="tr-TR" dirty="0" smtClean="0">
                <a:solidFill>
                  <a:schemeClr val="tx1"/>
                </a:solidFill>
              </a:rPr>
              <a:t>KTÜ Tıp Fakültesi Aile Hekimliği Stajı</a:t>
            </a:r>
          </a:p>
          <a:p>
            <a:pPr algn="r"/>
            <a:r>
              <a:rPr lang="tr-TR" dirty="0" smtClean="0">
                <a:solidFill>
                  <a:schemeClr val="tx1"/>
                </a:solidFill>
              </a:rPr>
              <a:t>07.02.2019</a:t>
            </a:r>
            <a:endParaRPr lang="tr-TR" dirty="0">
              <a:solidFill>
                <a:schemeClr val="tx1"/>
              </a:solidFill>
            </a:endParaRPr>
          </a:p>
        </p:txBody>
      </p:sp>
      <p:pic>
        <p:nvPicPr>
          <p:cNvPr id="2097152" name="Resim 6"/>
          <p:cNvPicPr>
            <a:picLocks noChangeAspect="1"/>
          </p:cNvPicPr>
          <p:nvPr/>
        </p:nvPicPr>
        <p:blipFill>
          <a:blip r:embed="rId2"/>
          <a:stretch>
            <a:fillRect/>
          </a:stretch>
        </p:blipFill>
        <p:spPr>
          <a:xfrm>
            <a:off x="2162753" y="2847874"/>
            <a:ext cx="5696590" cy="38002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Unvan 3"/>
          <p:cNvSpPr>
            <a:spLocks noGrp="1"/>
          </p:cNvSpPr>
          <p:nvPr>
            <p:ph type="title"/>
          </p:nvPr>
        </p:nvSpPr>
        <p:spPr/>
        <p:txBody>
          <a:bodyPr/>
          <a:lstStyle/>
          <a:p>
            <a:r>
              <a:rPr lang="tr-TR" dirty="0" smtClean="0">
                <a:solidFill>
                  <a:schemeClr val="tx1"/>
                </a:solidFill>
              </a:rPr>
              <a:t>Tanı</a:t>
            </a:r>
            <a:endParaRPr lang="tr-TR" dirty="0">
              <a:solidFill>
                <a:schemeClr val="tx1"/>
              </a:solidFill>
            </a:endParaRPr>
          </a:p>
        </p:txBody>
      </p:sp>
      <p:sp>
        <p:nvSpPr>
          <p:cNvPr id="1048647" name="İçerik Yer Tutucusu 2"/>
          <p:cNvSpPr>
            <a:spLocks noGrp="1"/>
          </p:cNvSpPr>
          <p:nvPr>
            <p:ph idx="1"/>
          </p:nvPr>
        </p:nvSpPr>
        <p:spPr/>
        <p:txBody>
          <a:bodyPr>
            <a:noAutofit/>
          </a:bodyPr>
          <a:lstStyle/>
          <a:p>
            <a:r>
              <a:rPr lang="tr-TR" sz="2400" dirty="0">
                <a:solidFill>
                  <a:schemeClr val="tx1"/>
                </a:solidFill>
              </a:rPr>
              <a:t>İdrarda yarı nicel gösterge çubuğu ile hücre taraması yeterince güvenilirdir ve </a:t>
            </a:r>
            <a:r>
              <a:rPr lang="tr-TR" sz="2400" dirty="0" err="1">
                <a:solidFill>
                  <a:schemeClr val="tx1"/>
                </a:solidFill>
              </a:rPr>
              <a:t>mikroskopiye</a:t>
            </a:r>
            <a:r>
              <a:rPr lang="tr-TR" sz="2400" dirty="0">
                <a:solidFill>
                  <a:schemeClr val="tx1"/>
                </a:solidFill>
              </a:rPr>
              <a:t> gerek yoktur</a:t>
            </a:r>
            <a:r>
              <a:rPr lang="tr-TR" sz="2400" dirty="0" smtClean="0">
                <a:solidFill>
                  <a:schemeClr val="tx1"/>
                </a:solidFill>
              </a:rPr>
              <a:t>.</a:t>
            </a:r>
          </a:p>
          <a:p>
            <a:r>
              <a:rPr lang="tr-TR" sz="2400" dirty="0" err="1" smtClean="0">
                <a:solidFill>
                  <a:schemeClr val="tx1"/>
                </a:solidFill>
              </a:rPr>
              <a:t>Semptomatik</a:t>
            </a:r>
            <a:r>
              <a:rPr lang="tr-TR" sz="2400" dirty="0" smtClean="0">
                <a:solidFill>
                  <a:schemeClr val="tx1"/>
                </a:solidFill>
              </a:rPr>
              <a:t> </a:t>
            </a:r>
            <a:r>
              <a:rPr lang="tr-TR" sz="2400" dirty="0">
                <a:solidFill>
                  <a:schemeClr val="tx1"/>
                </a:solidFill>
              </a:rPr>
              <a:t>bir çocuğun tedavisine tanıyı doğrulayıcı örnekler elde edildikten sonra başlayınız (ya mesane ponksiyonunda bir örnek ya da iki temiz çıkarılmış idrar örnekleri). </a:t>
            </a:r>
          </a:p>
          <a:p>
            <a:r>
              <a:rPr lang="tr-TR" sz="2400" dirty="0" smtClean="0">
                <a:solidFill>
                  <a:schemeClr val="tx1"/>
                </a:solidFill>
              </a:rPr>
              <a:t>Eğer </a:t>
            </a:r>
            <a:r>
              <a:rPr lang="tr-TR" sz="2400" dirty="0">
                <a:solidFill>
                  <a:schemeClr val="tx1"/>
                </a:solidFill>
              </a:rPr>
              <a:t>İYE şüphesinin yanlış olduğu anlaşılırsa tedavi durdurulur ve ebeveynler çocukta bir İYE olmadığı konusunda bilgilendirilir. Daha ileri tetkikler gerçekleştirilmez.</a:t>
            </a:r>
          </a:p>
          <a:p>
            <a:endParaRPr lang="tr-TR" sz="24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Unvan 1"/>
          <p:cNvSpPr>
            <a:spLocks noGrp="1"/>
          </p:cNvSpPr>
          <p:nvPr>
            <p:ph type="title"/>
          </p:nvPr>
        </p:nvSpPr>
        <p:spPr/>
        <p:txBody>
          <a:bodyPr/>
          <a:lstStyle/>
          <a:p>
            <a:r>
              <a:rPr lang="tr-TR" dirty="0" smtClean="0">
                <a:solidFill>
                  <a:schemeClr val="tx1"/>
                </a:solidFill>
              </a:rPr>
              <a:t>Tanı</a:t>
            </a:r>
            <a:endParaRPr lang="tr-TR" dirty="0">
              <a:solidFill>
                <a:schemeClr val="tx1"/>
              </a:solidFill>
            </a:endParaRPr>
          </a:p>
        </p:txBody>
      </p:sp>
      <p:sp>
        <p:nvSpPr>
          <p:cNvPr id="1048649" name="İçerik Yer Tutucusu 2"/>
          <p:cNvSpPr>
            <a:spLocks noGrp="1"/>
          </p:cNvSpPr>
          <p:nvPr>
            <p:ph idx="1"/>
          </p:nvPr>
        </p:nvSpPr>
        <p:spPr/>
        <p:txBody>
          <a:bodyPr>
            <a:normAutofit/>
          </a:bodyPr>
          <a:lstStyle/>
          <a:p>
            <a:r>
              <a:rPr lang="tr-TR" sz="2400" dirty="0" smtClean="0">
                <a:solidFill>
                  <a:schemeClr val="tx1"/>
                </a:solidFill>
              </a:rPr>
              <a:t>Hatanın en önemli sebebi örnek alma tekniğidir. </a:t>
            </a:r>
          </a:p>
          <a:p>
            <a:r>
              <a:rPr lang="tr-TR" sz="2400" dirty="0" smtClean="0">
                <a:solidFill>
                  <a:schemeClr val="tx1"/>
                </a:solidFill>
              </a:rPr>
              <a:t>İşenen idrar her zaman </a:t>
            </a:r>
            <a:r>
              <a:rPr lang="tr-TR" sz="2400" dirty="0" err="1" smtClean="0">
                <a:solidFill>
                  <a:schemeClr val="tx1"/>
                </a:solidFill>
              </a:rPr>
              <a:t>perineal</a:t>
            </a:r>
            <a:r>
              <a:rPr lang="tr-TR" sz="2400" dirty="0" smtClean="0">
                <a:solidFill>
                  <a:schemeClr val="tx1"/>
                </a:solidFill>
              </a:rPr>
              <a:t> bakteri ile </a:t>
            </a:r>
            <a:r>
              <a:rPr lang="tr-TR" sz="2400" dirty="0" err="1" smtClean="0">
                <a:solidFill>
                  <a:schemeClr val="tx1"/>
                </a:solidFill>
              </a:rPr>
              <a:t>kontaminedir</a:t>
            </a:r>
            <a:r>
              <a:rPr lang="tr-TR" sz="2400" dirty="0" smtClean="0">
                <a:solidFill>
                  <a:schemeClr val="tx1"/>
                </a:solidFill>
              </a:rPr>
              <a:t> ve örnek hiçbir zaman steril değildir. </a:t>
            </a:r>
          </a:p>
          <a:p>
            <a:r>
              <a:rPr lang="tr-TR" sz="2400" dirty="0" smtClean="0">
                <a:solidFill>
                  <a:schemeClr val="tx1"/>
                </a:solidFill>
              </a:rPr>
              <a:t>Bakteriyel büyüme için referans değer belirlenirken örnek alım metodu her zaman göz önünde bulundurulmalıdır. </a:t>
            </a:r>
          </a:p>
          <a:p>
            <a:r>
              <a:rPr lang="tr-TR" sz="2400" dirty="0" smtClean="0">
                <a:solidFill>
                  <a:schemeClr val="tx1"/>
                </a:solidFill>
              </a:rPr>
              <a:t>Temiz çıkarılmış bir idrar örneği en iyi </a:t>
            </a:r>
            <a:r>
              <a:rPr lang="tr-TR" sz="2400" dirty="0" err="1" smtClean="0">
                <a:solidFill>
                  <a:schemeClr val="tx1"/>
                </a:solidFill>
              </a:rPr>
              <a:t>invazif</a:t>
            </a:r>
            <a:r>
              <a:rPr lang="tr-TR" sz="2400" dirty="0" smtClean="0">
                <a:solidFill>
                  <a:schemeClr val="tx1"/>
                </a:solidFill>
              </a:rPr>
              <a:t> olmayan idrar örnek alım şeklidir. Örnek, çocuklardan, bir lazımlık kullanılarak alınabilir, örnek kabı lazımlığın ön tarafına yerleştirilir ve böylece idrar örneği çıkar çıkmaz kaba çarpar.</a:t>
            </a:r>
          </a:p>
          <a:p>
            <a:endParaRPr lang="tr-TR" sz="24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Unvan 1"/>
          <p:cNvSpPr>
            <a:spLocks noGrp="1"/>
          </p:cNvSpPr>
          <p:nvPr>
            <p:ph type="title"/>
          </p:nvPr>
        </p:nvSpPr>
        <p:spPr/>
        <p:txBody>
          <a:bodyPr/>
          <a:lstStyle/>
          <a:p>
            <a:r>
              <a:rPr lang="tr-TR" dirty="0" smtClean="0">
                <a:solidFill>
                  <a:schemeClr val="tx1"/>
                </a:solidFill>
              </a:rPr>
              <a:t>Enfeksiyon seviyesinin belirlenmesi</a:t>
            </a:r>
            <a:endParaRPr lang="tr-TR" dirty="0">
              <a:solidFill>
                <a:schemeClr val="tx1"/>
              </a:solidFill>
            </a:endParaRPr>
          </a:p>
        </p:txBody>
      </p:sp>
      <p:sp>
        <p:nvSpPr>
          <p:cNvPr id="1048651" name="İçerik Yer Tutucusu 2"/>
          <p:cNvSpPr>
            <a:spLocks noGrp="1"/>
          </p:cNvSpPr>
          <p:nvPr>
            <p:ph idx="1"/>
          </p:nvPr>
        </p:nvSpPr>
        <p:spPr/>
        <p:txBody>
          <a:bodyPr>
            <a:normAutofit/>
          </a:bodyPr>
          <a:lstStyle/>
          <a:p>
            <a:pPr lvl="0"/>
            <a:r>
              <a:rPr lang="tr-TR" sz="2400" dirty="0" smtClean="0">
                <a:solidFill>
                  <a:schemeClr val="tx1"/>
                </a:solidFill>
              </a:rPr>
              <a:t>İdrar </a:t>
            </a:r>
            <a:r>
              <a:rPr lang="tr-TR" sz="2400" dirty="0">
                <a:solidFill>
                  <a:schemeClr val="tx1"/>
                </a:solidFill>
              </a:rPr>
              <a:t>yolu enfeksiyonu seviyesinin belirlenmesi maalesef güvenilir değildir ve burada sunulan kriterler sadece görüş niteliğindedir.</a:t>
            </a:r>
          </a:p>
          <a:p>
            <a:pPr lvl="0"/>
            <a:r>
              <a:rPr lang="tr-TR" sz="2400" dirty="0">
                <a:solidFill>
                  <a:schemeClr val="tx1"/>
                </a:solidFill>
              </a:rPr>
              <a:t>Eğer serum CRP konsantrasyonu 40 mg/l üzerindeyse ya da çocukta en az 38.5 C ateş varsa çocukta </a:t>
            </a:r>
            <a:r>
              <a:rPr lang="tr-TR" sz="2400" dirty="0" err="1">
                <a:solidFill>
                  <a:schemeClr val="tx1"/>
                </a:solidFill>
              </a:rPr>
              <a:t>piyelonefrit</a:t>
            </a:r>
            <a:r>
              <a:rPr lang="tr-TR" sz="2400" dirty="0">
                <a:solidFill>
                  <a:schemeClr val="tx1"/>
                </a:solidFill>
              </a:rPr>
              <a:t> vardır.</a:t>
            </a:r>
          </a:p>
          <a:p>
            <a:pPr lvl="0"/>
            <a:r>
              <a:rPr lang="tr-TR" sz="2400" dirty="0">
                <a:solidFill>
                  <a:schemeClr val="tx1"/>
                </a:solidFill>
              </a:rPr>
              <a:t>3 ayın altındaki tüm </a:t>
            </a:r>
            <a:r>
              <a:rPr lang="tr-TR" sz="2400" dirty="0" err="1">
                <a:solidFill>
                  <a:schemeClr val="tx1"/>
                </a:solidFill>
              </a:rPr>
              <a:t>infantların</a:t>
            </a:r>
            <a:r>
              <a:rPr lang="tr-TR" sz="2400" dirty="0">
                <a:solidFill>
                  <a:schemeClr val="tx1"/>
                </a:solidFill>
              </a:rPr>
              <a:t>, yukarıdaki bahsedilen kriterlere bakılmaksızın </a:t>
            </a:r>
            <a:r>
              <a:rPr lang="tr-TR" sz="2400" dirty="0" err="1">
                <a:solidFill>
                  <a:schemeClr val="tx1"/>
                </a:solidFill>
              </a:rPr>
              <a:t>piyelonefrit</a:t>
            </a:r>
            <a:r>
              <a:rPr lang="tr-TR" sz="2400" dirty="0">
                <a:solidFill>
                  <a:schemeClr val="tx1"/>
                </a:solidFill>
              </a:rPr>
              <a:t> olduğu kabul edilmelidir.</a:t>
            </a:r>
          </a:p>
          <a:p>
            <a:endParaRPr lang="tr-TR" sz="2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Unvan 1"/>
          <p:cNvSpPr>
            <a:spLocks noGrp="1"/>
          </p:cNvSpPr>
          <p:nvPr>
            <p:ph type="title"/>
          </p:nvPr>
        </p:nvSpPr>
        <p:spPr/>
        <p:txBody>
          <a:bodyPr/>
          <a:lstStyle/>
          <a:p>
            <a:r>
              <a:rPr lang="tr-TR" dirty="0" smtClean="0"/>
              <a:t>Tedavi prensipleri</a:t>
            </a:r>
            <a:r>
              <a:rPr lang="tr-TR" sz="3600" dirty="0" smtClean="0"/>
              <a:t/>
            </a:r>
            <a:br>
              <a:rPr lang="tr-TR" sz="3600" dirty="0" smtClean="0"/>
            </a:br>
            <a:endParaRPr lang="tr-TR" dirty="0"/>
          </a:p>
        </p:txBody>
      </p:sp>
      <p:sp>
        <p:nvSpPr>
          <p:cNvPr id="1048653" name="İçerik Yer Tutucusu 2"/>
          <p:cNvSpPr>
            <a:spLocks noGrp="1"/>
          </p:cNvSpPr>
          <p:nvPr>
            <p:ph idx="1"/>
          </p:nvPr>
        </p:nvSpPr>
        <p:spPr/>
        <p:txBody>
          <a:bodyPr>
            <a:noAutofit/>
          </a:bodyPr>
          <a:lstStyle/>
          <a:p>
            <a:pPr lvl="0"/>
            <a:r>
              <a:rPr lang="tr-TR" sz="2400" dirty="0" smtClean="0"/>
              <a:t>Tedavinin </a:t>
            </a:r>
            <a:r>
              <a:rPr lang="tr-TR" sz="2400" dirty="0"/>
              <a:t>yeri</a:t>
            </a:r>
          </a:p>
          <a:p>
            <a:pPr lvl="1"/>
            <a:r>
              <a:rPr lang="tr-TR" sz="2400" dirty="0"/>
              <a:t>2 yaşın altındaki ateşli çocuklar başlangıç olarak hastanede tedavi edilmelidir.</a:t>
            </a:r>
          </a:p>
          <a:p>
            <a:pPr lvl="1"/>
            <a:r>
              <a:rPr lang="tr-TR" sz="2400" dirty="0"/>
              <a:t>2 yaşın üzerindeki çocuklar eğer ciddi genel semptomlar gösteriyorsa bir hastaneye sevk edilmelidir. Çoğu vakada okul çağı öncesi yaştaki İYE olan çocuklar ve ayrıca ateşi olan okul çağı ve üstü yaştaki çocuklar için </a:t>
            </a:r>
            <a:r>
              <a:rPr lang="tr-TR" sz="2400" dirty="0" err="1"/>
              <a:t>ambulatuvar</a:t>
            </a:r>
            <a:r>
              <a:rPr lang="tr-TR" sz="2400" dirty="0"/>
              <a:t> bakım uygundur</a:t>
            </a:r>
            <a:r>
              <a:rPr lang="tr-TR" sz="2400" dirty="0" smtClean="0"/>
              <a:t>.</a:t>
            </a:r>
            <a:endParaRPr lang="tr-T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Unvan 1"/>
          <p:cNvSpPr>
            <a:spLocks noGrp="1"/>
          </p:cNvSpPr>
          <p:nvPr>
            <p:ph type="title"/>
          </p:nvPr>
        </p:nvSpPr>
        <p:spPr/>
        <p:txBody>
          <a:bodyPr/>
          <a:lstStyle/>
          <a:p>
            <a:r>
              <a:rPr lang="tr-TR" dirty="0">
                <a:solidFill>
                  <a:schemeClr val="tx1"/>
                </a:solidFill>
              </a:rPr>
              <a:t>Tedavi prensipleri</a:t>
            </a:r>
            <a:br>
              <a:rPr lang="tr-TR" dirty="0">
                <a:solidFill>
                  <a:schemeClr val="tx1"/>
                </a:solidFill>
              </a:rPr>
            </a:br>
            <a:endParaRPr lang="tr-TR" dirty="0">
              <a:solidFill>
                <a:schemeClr val="tx1"/>
              </a:solidFill>
            </a:endParaRPr>
          </a:p>
        </p:txBody>
      </p:sp>
      <p:sp>
        <p:nvSpPr>
          <p:cNvPr id="1048655" name="İçerik Yer Tutucusu 2"/>
          <p:cNvSpPr>
            <a:spLocks noGrp="1"/>
          </p:cNvSpPr>
          <p:nvPr>
            <p:ph idx="1"/>
          </p:nvPr>
        </p:nvSpPr>
        <p:spPr/>
        <p:txBody>
          <a:bodyPr>
            <a:normAutofit/>
          </a:bodyPr>
          <a:lstStyle/>
          <a:p>
            <a:pPr lvl="0"/>
            <a:r>
              <a:rPr lang="tr-TR" sz="2400" dirty="0">
                <a:solidFill>
                  <a:schemeClr val="tx1"/>
                </a:solidFill>
              </a:rPr>
              <a:t>Kültür sonuçların alınmadan önce tedavi E. </a:t>
            </a:r>
            <a:r>
              <a:rPr lang="tr-TR" sz="2400" dirty="0" err="1">
                <a:solidFill>
                  <a:schemeClr val="tx1"/>
                </a:solidFill>
              </a:rPr>
              <a:t>Coli’ye</a:t>
            </a:r>
            <a:r>
              <a:rPr lang="tr-TR" sz="2400" dirty="0">
                <a:solidFill>
                  <a:schemeClr val="tx1"/>
                </a:solidFill>
              </a:rPr>
              <a:t> karşı yönlendirilmelidir çünkü E. </a:t>
            </a:r>
            <a:r>
              <a:rPr lang="tr-TR" sz="2400" dirty="0" err="1">
                <a:solidFill>
                  <a:schemeClr val="tx1"/>
                </a:solidFill>
              </a:rPr>
              <a:t>coli</a:t>
            </a:r>
            <a:r>
              <a:rPr lang="tr-TR" sz="2400" dirty="0">
                <a:solidFill>
                  <a:schemeClr val="tx1"/>
                </a:solidFill>
              </a:rPr>
              <a:t> en yaygın etiyolojik ajandır.</a:t>
            </a:r>
          </a:p>
          <a:p>
            <a:pPr lvl="0"/>
            <a:r>
              <a:rPr lang="tr-TR" sz="2400" dirty="0">
                <a:solidFill>
                  <a:schemeClr val="tx1"/>
                </a:solidFill>
              </a:rPr>
              <a:t>Yüksek ateşi, yüksek bir serum CRP konsantrasyonu ve duyarlılığı olan bir </a:t>
            </a:r>
            <a:r>
              <a:rPr lang="tr-TR" sz="2400" dirty="0" err="1">
                <a:solidFill>
                  <a:schemeClr val="tx1"/>
                </a:solidFill>
              </a:rPr>
              <a:t>infant</a:t>
            </a:r>
            <a:r>
              <a:rPr lang="tr-TR" sz="2400" dirty="0">
                <a:solidFill>
                  <a:schemeClr val="tx1"/>
                </a:solidFill>
              </a:rPr>
              <a:t> bir hastanede </a:t>
            </a:r>
            <a:r>
              <a:rPr lang="tr-TR" sz="2400" dirty="0" err="1">
                <a:solidFill>
                  <a:schemeClr val="tx1"/>
                </a:solidFill>
              </a:rPr>
              <a:t>parenteral</a:t>
            </a:r>
            <a:r>
              <a:rPr lang="tr-TR" sz="2400" dirty="0">
                <a:solidFill>
                  <a:schemeClr val="tx1"/>
                </a:solidFill>
              </a:rPr>
              <a:t> olarak tedavi edilmelidir ve </a:t>
            </a:r>
            <a:r>
              <a:rPr lang="tr-TR" sz="2400" dirty="0" err="1">
                <a:solidFill>
                  <a:schemeClr val="tx1"/>
                </a:solidFill>
              </a:rPr>
              <a:t>parenteral</a:t>
            </a:r>
            <a:r>
              <a:rPr lang="tr-TR" sz="2400" dirty="0">
                <a:solidFill>
                  <a:schemeClr val="tx1"/>
                </a:solidFill>
              </a:rPr>
              <a:t> tedavi çocuğun ateşi olduğu sürece devam etmelidir. İleri </a:t>
            </a:r>
            <a:r>
              <a:rPr lang="tr-TR" sz="2400" dirty="0" err="1">
                <a:solidFill>
                  <a:schemeClr val="tx1"/>
                </a:solidFill>
              </a:rPr>
              <a:t>peroral</a:t>
            </a:r>
            <a:r>
              <a:rPr lang="tr-TR" sz="2400" dirty="0">
                <a:solidFill>
                  <a:schemeClr val="tx1"/>
                </a:solidFill>
              </a:rPr>
              <a:t> tedavi genelde bundan sonra gerekli görülür.</a:t>
            </a:r>
          </a:p>
          <a:p>
            <a:endParaRPr lang="tr-TR" sz="2400" dirty="0">
              <a:solidFill>
                <a:schemeClr val="tx1"/>
              </a:solidFill>
            </a:endParaRPr>
          </a:p>
          <a:p>
            <a:endParaRPr lang="tr-TR" sz="24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Unvan 1"/>
          <p:cNvSpPr>
            <a:spLocks noGrp="1"/>
          </p:cNvSpPr>
          <p:nvPr>
            <p:ph type="title"/>
          </p:nvPr>
        </p:nvSpPr>
        <p:spPr/>
        <p:txBody>
          <a:bodyPr/>
          <a:lstStyle/>
          <a:p>
            <a:r>
              <a:rPr lang="tr-TR" dirty="0">
                <a:solidFill>
                  <a:schemeClr val="tx1"/>
                </a:solidFill>
              </a:rPr>
              <a:t>Antibiyotik </a:t>
            </a:r>
            <a:r>
              <a:rPr lang="tr-TR" dirty="0" smtClean="0">
                <a:solidFill>
                  <a:schemeClr val="tx1"/>
                </a:solidFill>
              </a:rPr>
              <a:t>tedavisi</a:t>
            </a:r>
            <a:endParaRPr lang="tr-TR" dirty="0">
              <a:solidFill>
                <a:schemeClr val="tx1"/>
              </a:solidFill>
            </a:endParaRPr>
          </a:p>
        </p:txBody>
      </p:sp>
      <p:sp>
        <p:nvSpPr>
          <p:cNvPr id="1048657" name="İçerik Yer Tutucusu 2"/>
          <p:cNvSpPr>
            <a:spLocks noGrp="1"/>
          </p:cNvSpPr>
          <p:nvPr>
            <p:ph idx="1"/>
          </p:nvPr>
        </p:nvSpPr>
        <p:spPr>
          <a:xfrm>
            <a:off x="2589212" y="2133600"/>
            <a:ext cx="8915400" cy="4403678"/>
          </a:xfrm>
        </p:spPr>
        <p:txBody>
          <a:bodyPr>
            <a:noAutofit/>
          </a:bodyPr>
          <a:lstStyle/>
          <a:p>
            <a:r>
              <a:rPr lang="tr-TR" sz="2400" b="1" dirty="0">
                <a:solidFill>
                  <a:schemeClr val="tx1"/>
                </a:solidFill>
              </a:rPr>
              <a:t>Oral olarak</a:t>
            </a:r>
            <a:endParaRPr lang="tr-TR" sz="2400" dirty="0">
              <a:solidFill>
                <a:schemeClr val="tx1"/>
              </a:solidFill>
            </a:endParaRPr>
          </a:p>
          <a:p>
            <a:pPr lvl="1"/>
            <a:r>
              <a:rPr lang="tr-TR" sz="2400" dirty="0">
                <a:solidFill>
                  <a:schemeClr val="tx1"/>
                </a:solidFill>
              </a:rPr>
              <a:t>Okul çağı ve üzeri yaştaki çocuklarda </a:t>
            </a:r>
            <a:r>
              <a:rPr lang="tr-TR" sz="2400" dirty="0" err="1">
                <a:solidFill>
                  <a:schemeClr val="tx1"/>
                </a:solidFill>
              </a:rPr>
              <a:t>renal</a:t>
            </a:r>
            <a:r>
              <a:rPr lang="tr-TR" sz="2400" dirty="0">
                <a:solidFill>
                  <a:schemeClr val="tx1"/>
                </a:solidFill>
              </a:rPr>
              <a:t> bir enfeksiyon bile, </a:t>
            </a:r>
            <a:r>
              <a:rPr lang="tr-TR" sz="2400" dirty="0" err="1">
                <a:solidFill>
                  <a:schemeClr val="tx1"/>
                </a:solidFill>
              </a:rPr>
              <a:t>trimetoprim-sülfametoksazol</a:t>
            </a:r>
            <a:r>
              <a:rPr lang="tr-TR" sz="2400" dirty="0">
                <a:solidFill>
                  <a:schemeClr val="tx1"/>
                </a:solidFill>
              </a:rPr>
              <a:t> (iki doza bölünmüş 8 mg/kg/24 s </a:t>
            </a:r>
            <a:r>
              <a:rPr lang="tr-TR" sz="2400" dirty="0" err="1">
                <a:solidFill>
                  <a:schemeClr val="tx1"/>
                </a:solidFill>
              </a:rPr>
              <a:t>trimetoprim</a:t>
            </a:r>
            <a:r>
              <a:rPr lang="tr-TR" sz="2400" dirty="0">
                <a:solidFill>
                  <a:schemeClr val="tx1"/>
                </a:solidFill>
              </a:rPr>
              <a:t>) ya da </a:t>
            </a:r>
            <a:r>
              <a:rPr lang="tr-TR" sz="2400" b="1" dirty="0" err="1">
                <a:solidFill>
                  <a:schemeClr val="tx1"/>
                </a:solidFill>
              </a:rPr>
              <a:t>sefalosporinler</a:t>
            </a:r>
            <a:r>
              <a:rPr lang="tr-TR" sz="2400" dirty="0">
                <a:solidFill>
                  <a:schemeClr val="tx1"/>
                </a:solidFill>
              </a:rPr>
              <a:t> (örneğin üç doza bölünmüş 30–50 mg/kg/24 s </a:t>
            </a:r>
            <a:r>
              <a:rPr lang="tr-TR" sz="2400" dirty="0" err="1">
                <a:solidFill>
                  <a:schemeClr val="tx1"/>
                </a:solidFill>
              </a:rPr>
              <a:t>sefaleksin</a:t>
            </a:r>
            <a:r>
              <a:rPr lang="tr-TR" sz="2400" dirty="0">
                <a:solidFill>
                  <a:schemeClr val="tx1"/>
                </a:solidFill>
              </a:rPr>
              <a:t>) ile </a:t>
            </a:r>
            <a:r>
              <a:rPr lang="tr-TR" sz="2400" dirty="0" err="1">
                <a:solidFill>
                  <a:schemeClr val="tx1"/>
                </a:solidFill>
              </a:rPr>
              <a:t>peroral</a:t>
            </a:r>
            <a:r>
              <a:rPr lang="tr-TR" sz="2400" dirty="0">
                <a:solidFill>
                  <a:schemeClr val="tx1"/>
                </a:solidFill>
              </a:rPr>
              <a:t> olarak tedavi edilebilir.</a:t>
            </a:r>
          </a:p>
          <a:p>
            <a:pPr lvl="1"/>
            <a:r>
              <a:rPr lang="tr-TR" sz="2400" dirty="0">
                <a:solidFill>
                  <a:schemeClr val="tx1"/>
                </a:solidFill>
              </a:rPr>
              <a:t>Sistit, </a:t>
            </a:r>
            <a:r>
              <a:rPr lang="tr-TR" sz="2400" dirty="0" err="1">
                <a:solidFill>
                  <a:schemeClr val="tx1"/>
                </a:solidFill>
              </a:rPr>
              <a:t>nitrofurantoin</a:t>
            </a:r>
            <a:r>
              <a:rPr lang="tr-TR" sz="2400" dirty="0">
                <a:solidFill>
                  <a:schemeClr val="tx1"/>
                </a:solidFill>
              </a:rPr>
              <a:t> (5 mg/kg/24 s) ile ya da iki doza bölünmüş </a:t>
            </a:r>
            <a:r>
              <a:rPr lang="tr-TR" sz="2400" dirty="0" err="1">
                <a:solidFill>
                  <a:schemeClr val="tx1"/>
                </a:solidFill>
              </a:rPr>
              <a:t>trimetoprim</a:t>
            </a:r>
            <a:r>
              <a:rPr lang="tr-TR" sz="2400" dirty="0">
                <a:solidFill>
                  <a:schemeClr val="tx1"/>
                </a:solidFill>
              </a:rPr>
              <a:t> (8 mg/kg/24 s) ile tedavi edilir. Diğer uygun ilaçlar </a:t>
            </a:r>
            <a:r>
              <a:rPr lang="tr-TR" sz="2400" dirty="0" err="1">
                <a:solidFill>
                  <a:schemeClr val="tx1"/>
                </a:solidFill>
              </a:rPr>
              <a:t>pivampisilin</a:t>
            </a:r>
            <a:r>
              <a:rPr lang="tr-TR" sz="2400" dirty="0">
                <a:solidFill>
                  <a:schemeClr val="tx1"/>
                </a:solidFill>
              </a:rPr>
              <a:t>, </a:t>
            </a:r>
            <a:r>
              <a:rPr lang="tr-TR" sz="2400" dirty="0" err="1">
                <a:solidFill>
                  <a:schemeClr val="tx1"/>
                </a:solidFill>
              </a:rPr>
              <a:t>sefalosporin</a:t>
            </a:r>
            <a:r>
              <a:rPr lang="tr-TR" sz="2400" dirty="0">
                <a:solidFill>
                  <a:schemeClr val="tx1"/>
                </a:solidFill>
              </a:rPr>
              <a:t>, </a:t>
            </a:r>
            <a:r>
              <a:rPr lang="tr-TR" sz="2400" dirty="0" err="1">
                <a:solidFill>
                  <a:schemeClr val="tx1"/>
                </a:solidFill>
              </a:rPr>
              <a:t>trimetoprim</a:t>
            </a:r>
            <a:r>
              <a:rPr lang="tr-TR" sz="2400" dirty="0">
                <a:solidFill>
                  <a:schemeClr val="tx1"/>
                </a:solidFill>
              </a:rPr>
              <a:t> </a:t>
            </a:r>
            <a:r>
              <a:rPr lang="tr-TR" sz="2400" dirty="0" err="1">
                <a:solidFill>
                  <a:schemeClr val="tx1"/>
                </a:solidFill>
              </a:rPr>
              <a:t>sülfametoksazol</a:t>
            </a:r>
            <a:r>
              <a:rPr lang="tr-TR" sz="2400" dirty="0">
                <a:solidFill>
                  <a:schemeClr val="tx1"/>
                </a:solidFill>
              </a:rPr>
              <a:t> ve </a:t>
            </a:r>
            <a:r>
              <a:rPr lang="tr-TR" sz="2400" dirty="0" err="1">
                <a:solidFill>
                  <a:schemeClr val="tx1"/>
                </a:solidFill>
              </a:rPr>
              <a:t>amoksisilin-klavulonik</a:t>
            </a:r>
            <a:r>
              <a:rPr lang="tr-TR" sz="2400" dirty="0">
                <a:solidFill>
                  <a:schemeClr val="tx1"/>
                </a:solidFill>
              </a:rPr>
              <a:t> asittir.</a:t>
            </a:r>
          </a:p>
          <a:p>
            <a:pPr lvl="1"/>
            <a:r>
              <a:rPr lang="tr-TR" sz="2400" dirty="0" err="1">
                <a:solidFill>
                  <a:schemeClr val="tx1"/>
                </a:solidFill>
              </a:rPr>
              <a:t>Amoksisilin</a:t>
            </a:r>
            <a:r>
              <a:rPr lang="tr-TR" sz="2400" dirty="0">
                <a:solidFill>
                  <a:schemeClr val="tx1"/>
                </a:solidFill>
              </a:rPr>
              <a:t> ve </a:t>
            </a:r>
            <a:r>
              <a:rPr lang="tr-TR" sz="2400" dirty="0" err="1">
                <a:solidFill>
                  <a:schemeClr val="tx1"/>
                </a:solidFill>
              </a:rPr>
              <a:t>nitrofurantoin</a:t>
            </a:r>
            <a:r>
              <a:rPr lang="tr-TR" sz="2400" dirty="0">
                <a:solidFill>
                  <a:schemeClr val="tx1"/>
                </a:solidFill>
              </a:rPr>
              <a:t> </a:t>
            </a:r>
            <a:r>
              <a:rPr lang="tr-TR" sz="2400" dirty="0" err="1">
                <a:solidFill>
                  <a:schemeClr val="tx1"/>
                </a:solidFill>
              </a:rPr>
              <a:t>entorokoka</a:t>
            </a:r>
            <a:r>
              <a:rPr lang="tr-TR" sz="2400" dirty="0">
                <a:solidFill>
                  <a:schemeClr val="tx1"/>
                </a:solidFill>
              </a:rPr>
              <a:t> karşı etkilidir.</a:t>
            </a:r>
          </a:p>
          <a:p>
            <a:pPr lvl="1"/>
            <a:endParaRPr lang="tr-TR" sz="24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Unvan 1"/>
          <p:cNvSpPr>
            <a:spLocks noGrp="1"/>
          </p:cNvSpPr>
          <p:nvPr>
            <p:ph type="title"/>
          </p:nvPr>
        </p:nvSpPr>
        <p:spPr/>
        <p:txBody>
          <a:bodyPr/>
          <a:lstStyle/>
          <a:p>
            <a:r>
              <a:rPr lang="tr-TR" dirty="0" smtClean="0">
                <a:solidFill>
                  <a:schemeClr val="tx1"/>
                </a:solidFill>
              </a:rPr>
              <a:t>Akılcı Kullanım</a:t>
            </a:r>
            <a:endParaRPr lang="tr-TR" dirty="0">
              <a:solidFill>
                <a:schemeClr val="tx1"/>
              </a:solidFill>
            </a:endParaRPr>
          </a:p>
        </p:txBody>
      </p:sp>
      <p:sp>
        <p:nvSpPr>
          <p:cNvPr id="1048659" name="İçerik Yer Tutucusu 2"/>
          <p:cNvSpPr>
            <a:spLocks noGrp="1"/>
          </p:cNvSpPr>
          <p:nvPr>
            <p:ph idx="1"/>
          </p:nvPr>
        </p:nvSpPr>
        <p:spPr/>
        <p:txBody>
          <a:bodyPr>
            <a:normAutofit fontScale="91667" lnSpcReduction="20000"/>
          </a:bodyPr>
          <a:lstStyle/>
          <a:p>
            <a:r>
              <a:rPr lang="tr-TR" sz="2400" dirty="0">
                <a:solidFill>
                  <a:schemeClr val="tx1"/>
                </a:solidFill>
              </a:rPr>
              <a:t>İdrar yolu enfeksiyonlarında en çok kullanılan ilaçlar TM-SMZ ile </a:t>
            </a:r>
            <a:r>
              <a:rPr lang="tr-TR" sz="2400" dirty="0" err="1">
                <a:solidFill>
                  <a:schemeClr val="tx1"/>
                </a:solidFill>
              </a:rPr>
              <a:t>kinolonlardır</a:t>
            </a:r>
            <a:r>
              <a:rPr lang="tr-TR" sz="2400" dirty="0">
                <a:solidFill>
                  <a:schemeClr val="tx1"/>
                </a:solidFill>
              </a:rPr>
              <a:t>. </a:t>
            </a:r>
            <a:endParaRPr lang="tr-TR" sz="2400" dirty="0" smtClean="0">
              <a:solidFill>
                <a:schemeClr val="tx1"/>
              </a:solidFill>
            </a:endParaRPr>
          </a:p>
          <a:p>
            <a:r>
              <a:rPr lang="tr-TR" sz="2400" dirty="0" smtClean="0">
                <a:solidFill>
                  <a:schemeClr val="tx1"/>
                </a:solidFill>
              </a:rPr>
              <a:t>Üçüncü </a:t>
            </a:r>
            <a:r>
              <a:rPr lang="tr-TR" sz="2400" dirty="0">
                <a:solidFill>
                  <a:schemeClr val="tx1"/>
                </a:solidFill>
              </a:rPr>
              <a:t>kuşak </a:t>
            </a:r>
            <a:r>
              <a:rPr lang="tr-TR" sz="2400" dirty="0" err="1">
                <a:solidFill>
                  <a:schemeClr val="tx1"/>
                </a:solidFill>
              </a:rPr>
              <a:t>sefalosporinlerden</a:t>
            </a:r>
            <a:r>
              <a:rPr lang="tr-TR" sz="2400" dirty="0">
                <a:solidFill>
                  <a:schemeClr val="tx1"/>
                </a:solidFill>
              </a:rPr>
              <a:t> </a:t>
            </a:r>
            <a:r>
              <a:rPr lang="tr-TR" sz="2400" dirty="0" err="1">
                <a:solidFill>
                  <a:schemeClr val="tx1"/>
                </a:solidFill>
              </a:rPr>
              <a:t>seftriakson</a:t>
            </a:r>
            <a:r>
              <a:rPr lang="tr-TR" sz="2400" dirty="0">
                <a:solidFill>
                  <a:schemeClr val="tx1"/>
                </a:solidFill>
              </a:rPr>
              <a:t>, </a:t>
            </a:r>
            <a:r>
              <a:rPr lang="tr-TR" sz="2400" dirty="0" err="1">
                <a:solidFill>
                  <a:schemeClr val="tx1"/>
                </a:solidFill>
              </a:rPr>
              <a:t>sefotaksim</a:t>
            </a:r>
            <a:r>
              <a:rPr lang="tr-TR" sz="2400" dirty="0">
                <a:solidFill>
                  <a:schemeClr val="tx1"/>
                </a:solidFill>
              </a:rPr>
              <a:t>, ayrıca </a:t>
            </a:r>
            <a:r>
              <a:rPr lang="tr-TR" sz="2400" dirty="0" err="1">
                <a:solidFill>
                  <a:schemeClr val="tx1"/>
                </a:solidFill>
              </a:rPr>
              <a:t>aminoglikozidlerden</a:t>
            </a:r>
            <a:r>
              <a:rPr lang="tr-TR" sz="2400" dirty="0">
                <a:solidFill>
                  <a:schemeClr val="tx1"/>
                </a:solidFill>
              </a:rPr>
              <a:t> </a:t>
            </a:r>
            <a:r>
              <a:rPr lang="tr-TR" sz="2400" dirty="0" err="1">
                <a:solidFill>
                  <a:schemeClr val="tx1"/>
                </a:solidFill>
              </a:rPr>
              <a:t>gentamisin</a:t>
            </a:r>
            <a:r>
              <a:rPr lang="tr-TR" sz="2400" dirty="0">
                <a:solidFill>
                  <a:schemeClr val="tx1"/>
                </a:solidFill>
              </a:rPr>
              <a:t> </a:t>
            </a:r>
            <a:r>
              <a:rPr lang="tr-TR" sz="2400" dirty="0" err="1">
                <a:solidFill>
                  <a:schemeClr val="tx1"/>
                </a:solidFill>
              </a:rPr>
              <a:t>parenteral</a:t>
            </a:r>
            <a:r>
              <a:rPr lang="tr-TR" sz="2400" dirty="0">
                <a:solidFill>
                  <a:schemeClr val="tx1"/>
                </a:solidFill>
              </a:rPr>
              <a:t> yolla, </a:t>
            </a:r>
            <a:r>
              <a:rPr lang="tr-TR" sz="2400" dirty="0" err="1">
                <a:solidFill>
                  <a:schemeClr val="tx1"/>
                </a:solidFill>
              </a:rPr>
              <a:t>sefiksim</a:t>
            </a:r>
            <a:r>
              <a:rPr lang="tr-TR" sz="2400" dirty="0">
                <a:solidFill>
                  <a:schemeClr val="tx1"/>
                </a:solidFill>
              </a:rPr>
              <a:t> de oral yolla tedavide önerilir</a:t>
            </a:r>
            <a:r>
              <a:rPr lang="tr-TR" sz="2400" dirty="0" smtClean="0">
                <a:solidFill>
                  <a:schemeClr val="tx1"/>
                </a:solidFill>
              </a:rPr>
              <a:t>.</a:t>
            </a:r>
          </a:p>
          <a:p>
            <a:r>
              <a:rPr lang="tr-TR" sz="2400" dirty="0" smtClean="0">
                <a:solidFill>
                  <a:schemeClr val="tx1"/>
                </a:solidFill>
              </a:rPr>
              <a:t>Ancak </a:t>
            </a:r>
            <a:r>
              <a:rPr lang="tr-TR" sz="2400" dirty="0" err="1">
                <a:solidFill>
                  <a:schemeClr val="tx1"/>
                </a:solidFill>
              </a:rPr>
              <a:t>betalaktamların</a:t>
            </a:r>
            <a:r>
              <a:rPr lang="tr-TR" sz="2400" dirty="0">
                <a:solidFill>
                  <a:schemeClr val="tx1"/>
                </a:solidFill>
              </a:rPr>
              <a:t> dışkı ve vajinal floraya da yan etkileri olması kullanımlarını sınırlayabilir. Tedavi verilirken </a:t>
            </a:r>
            <a:r>
              <a:rPr lang="tr-TR" sz="2400" dirty="0" err="1">
                <a:solidFill>
                  <a:schemeClr val="tx1"/>
                </a:solidFill>
              </a:rPr>
              <a:t>antimikrobiyallere</a:t>
            </a:r>
            <a:r>
              <a:rPr lang="tr-TR" sz="2400" dirty="0">
                <a:solidFill>
                  <a:schemeClr val="tx1"/>
                </a:solidFill>
              </a:rPr>
              <a:t> ülke, bölge direncinin bilinmesi önemlidir. </a:t>
            </a:r>
            <a:endParaRPr lang="tr-TR" sz="2400" dirty="0" smtClean="0">
              <a:solidFill>
                <a:schemeClr val="tx1"/>
              </a:solidFill>
            </a:endParaRPr>
          </a:p>
          <a:p>
            <a:r>
              <a:rPr lang="tr-TR" sz="2400" dirty="0" smtClean="0">
                <a:solidFill>
                  <a:schemeClr val="tx1"/>
                </a:solidFill>
              </a:rPr>
              <a:t>Ülkemizde </a:t>
            </a:r>
            <a:r>
              <a:rPr lang="tr-TR" sz="2400" dirty="0">
                <a:solidFill>
                  <a:schemeClr val="tx1"/>
                </a:solidFill>
              </a:rPr>
              <a:t>1999 yılında yapılan çok merkezli çalışmada E. </a:t>
            </a:r>
            <a:r>
              <a:rPr lang="tr-TR" sz="2400" dirty="0" err="1">
                <a:solidFill>
                  <a:schemeClr val="tx1"/>
                </a:solidFill>
              </a:rPr>
              <a:t>coli</a:t>
            </a:r>
            <a:r>
              <a:rPr lang="tr-TR" sz="2400" dirty="0">
                <a:solidFill>
                  <a:schemeClr val="tx1"/>
                </a:solidFill>
              </a:rPr>
              <a:t> </a:t>
            </a:r>
            <a:r>
              <a:rPr lang="tr-TR" sz="2400" dirty="0" err="1">
                <a:solidFill>
                  <a:schemeClr val="tx1"/>
                </a:solidFill>
              </a:rPr>
              <a:t>suşlarında</a:t>
            </a:r>
            <a:r>
              <a:rPr lang="tr-TR" sz="2400" dirty="0">
                <a:solidFill>
                  <a:schemeClr val="tx1"/>
                </a:solidFill>
              </a:rPr>
              <a:t> direnç TM-</a:t>
            </a:r>
            <a:r>
              <a:rPr lang="tr-TR" sz="2400" dirty="0" err="1">
                <a:solidFill>
                  <a:schemeClr val="tx1"/>
                </a:solidFill>
              </a:rPr>
              <a:t>SMZ’a</a:t>
            </a:r>
            <a:r>
              <a:rPr lang="tr-TR" sz="2400" dirty="0">
                <a:solidFill>
                  <a:schemeClr val="tx1"/>
                </a:solidFill>
              </a:rPr>
              <a:t> %22 oranında, </a:t>
            </a:r>
            <a:r>
              <a:rPr lang="tr-TR" sz="2400" dirty="0" err="1">
                <a:solidFill>
                  <a:schemeClr val="tx1"/>
                </a:solidFill>
              </a:rPr>
              <a:t>siprofloksasine</a:t>
            </a:r>
            <a:r>
              <a:rPr lang="tr-TR" sz="2400" dirty="0">
                <a:solidFill>
                  <a:schemeClr val="tx1"/>
                </a:solidFill>
              </a:rPr>
              <a:t> %7 oranlarında belirlenmiştir. Diğer çalışmalarda TM-SMZ direncini %40-50 oranlarında bulan çalışmalar da vardır.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Unvan 1"/>
          <p:cNvSpPr>
            <a:spLocks noGrp="1"/>
          </p:cNvSpPr>
          <p:nvPr>
            <p:ph type="title"/>
          </p:nvPr>
        </p:nvSpPr>
        <p:spPr/>
        <p:txBody>
          <a:bodyPr/>
          <a:lstStyle/>
          <a:p>
            <a:r>
              <a:rPr lang="tr-TR" dirty="0">
                <a:solidFill>
                  <a:schemeClr val="tx1"/>
                </a:solidFill>
              </a:rPr>
              <a:t>Antibiyotik tedavisi</a:t>
            </a:r>
          </a:p>
        </p:txBody>
      </p:sp>
      <p:sp>
        <p:nvSpPr>
          <p:cNvPr id="1048661" name="İçerik Yer Tutucusu 2"/>
          <p:cNvSpPr>
            <a:spLocks noGrp="1"/>
          </p:cNvSpPr>
          <p:nvPr>
            <p:ph idx="1"/>
          </p:nvPr>
        </p:nvSpPr>
        <p:spPr>
          <a:xfrm>
            <a:off x="2592925" y="1505802"/>
            <a:ext cx="8915400" cy="5236192"/>
          </a:xfrm>
        </p:spPr>
        <p:txBody>
          <a:bodyPr>
            <a:noAutofit/>
          </a:bodyPr>
          <a:lstStyle/>
          <a:p>
            <a:r>
              <a:rPr lang="tr-TR" sz="2400" b="1" dirty="0">
                <a:solidFill>
                  <a:schemeClr val="tx1"/>
                </a:solidFill>
              </a:rPr>
              <a:t>Bir hastanede </a:t>
            </a:r>
            <a:r>
              <a:rPr lang="tr-TR" sz="2400" b="1" dirty="0" err="1">
                <a:solidFill>
                  <a:schemeClr val="tx1"/>
                </a:solidFill>
              </a:rPr>
              <a:t>parenteral</a:t>
            </a:r>
            <a:r>
              <a:rPr lang="tr-TR" sz="2400" b="1" dirty="0">
                <a:solidFill>
                  <a:schemeClr val="tx1"/>
                </a:solidFill>
              </a:rPr>
              <a:t> tedavi</a:t>
            </a:r>
            <a:endParaRPr lang="tr-TR" sz="2400" dirty="0">
              <a:solidFill>
                <a:schemeClr val="tx1"/>
              </a:solidFill>
            </a:endParaRPr>
          </a:p>
          <a:p>
            <a:pPr lvl="1"/>
            <a:r>
              <a:rPr lang="tr-TR" sz="2400" dirty="0" err="1">
                <a:solidFill>
                  <a:schemeClr val="tx1"/>
                </a:solidFill>
              </a:rPr>
              <a:t>Sefalosporinler</a:t>
            </a:r>
            <a:r>
              <a:rPr lang="tr-TR" sz="2400" dirty="0">
                <a:solidFill>
                  <a:schemeClr val="tx1"/>
                </a:solidFill>
              </a:rPr>
              <a:t> gram-negatif çubuklara karşı etkilidir. </a:t>
            </a:r>
            <a:r>
              <a:rPr lang="tr-TR" sz="2400" dirty="0" err="1">
                <a:solidFill>
                  <a:schemeClr val="tx1"/>
                </a:solidFill>
              </a:rPr>
              <a:t>Sefuroksim</a:t>
            </a:r>
            <a:r>
              <a:rPr lang="tr-TR" sz="2400" dirty="0">
                <a:solidFill>
                  <a:schemeClr val="tx1"/>
                </a:solidFill>
              </a:rPr>
              <a:t> (100 mg/kg/24 s) </a:t>
            </a:r>
            <a:r>
              <a:rPr lang="tr-TR" sz="2400" dirty="0" err="1">
                <a:solidFill>
                  <a:schemeClr val="tx1"/>
                </a:solidFill>
              </a:rPr>
              <a:t>sefuroksim</a:t>
            </a:r>
            <a:r>
              <a:rPr lang="tr-TR" sz="2400" dirty="0">
                <a:solidFill>
                  <a:schemeClr val="tx1"/>
                </a:solidFill>
              </a:rPr>
              <a:t> (100 mg/kg/24 s), </a:t>
            </a:r>
            <a:r>
              <a:rPr lang="tr-TR" sz="2400" dirty="0" err="1">
                <a:solidFill>
                  <a:schemeClr val="tx1"/>
                </a:solidFill>
              </a:rPr>
              <a:t>seftriakzon</a:t>
            </a:r>
            <a:r>
              <a:rPr lang="tr-TR" sz="2400" dirty="0">
                <a:solidFill>
                  <a:schemeClr val="tx1"/>
                </a:solidFill>
              </a:rPr>
              <a:t> (80 mg/kg/24 s) ve </a:t>
            </a:r>
            <a:r>
              <a:rPr lang="tr-TR" sz="2400" dirty="0" err="1">
                <a:solidFill>
                  <a:schemeClr val="tx1"/>
                </a:solidFill>
              </a:rPr>
              <a:t>seftazidim</a:t>
            </a:r>
            <a:r>
              <a:rPr lang="tr-TR" sz="2400" dirty="0">
                <a:solidFill>
                  <a:schemeClr val="tx1"/>
                </a:solidFill>
              </a:rPr>
              <a:t> (100 mg/kg/24 s) </a:t>
            </a:r>
            <a:r>
              <a:rPr lang="tr-TR" sz="2400" dirty="0" err="1">
                <a:solidFill>
                  <a:schemeClr val="tx1"/>
                </a:solidFill>
              </a:rPr>
              <a:t>parenteral</a:t>
            </a:r>
            <a:r>
              <a:rPr lang="tr-TR" sz="2400" dirty="0">
                <a:solidFill>
                  <a:schemeClr val="tx1"/>
                </a:solidFill>
              </a:rPr>
              <a:t> tedaviler için uygun seçimlerdir. İlaçlar arasındaki takribi tek fark fiyatın yanında </a:t>
            </a:r>
            <a:r>
              <a:rPr lang="tr-TR" sz="2400" dirty="0" err="1">
                <a:solidFill>
                  <a:schemeClr val="tx1"/>
                </a:solidFill>
              </a:rPr>
              <a:t>seftriakzonun</a:t>
            </a:r>
            <a:r>
              <a:rPr lang="tr-TR" sz="2400" dirty="0">
                <a:solidFill>
                  <a:schemeClr val="tx1"/>
                </a:solidFill>
              </a:rPr>
              <a:t> günde sadece bir kez uygulanabilir oluşudur.</a:t>
            </a:r>
          </a:p>
          <a:p>
            <a:pPr lvl="1"/>
            <a:r>
              <a:rPr lang="tr-TR" sz="2400" dirty="0" err="1">
                <a:solidFill>
                  <a:schemeClr val="tx1"/>
                </a:solidFill>
              </a:rPr>
              <a:t>Aminoglikozidler</a:t>
            </a:r>
            <a:r>
              <a:rPr lang="tr-TR" sz="2400" dirty="0">
                <a:solidFill>
                  <a:schemeClr val="tx1"/>
                </a:solidFill>
              </a:rPr>
              <a:t>, E. </a:t>
            </a:r>
            <a:r>
              <a:rPr lang="tr-TR" sz="2400" dirty="0" err="1">
                <a:solidFill>
                  <a:schemeClr val="tx1"/>
                </a:solidFill>
              </a:rPr>
              <a:t>coli’ye</a:t>
            </a:r>
            <a:r>
              <a:rPr lang="tr-TR" sz="2400" dirty="0">
                <a:solidFill>
                  <a:schemeClr val="tx1"/>
                </a:solidFill>
              </a:rPr>
              <a:t> karşı etkilidir ve idrar yoluyla yüksek konsantrasyonda vücuttan atılır. Farklı </a:t>
            </a:r>
            <a:r>
              <a:rPr lang="tr-TR" sz="2400" dirty="0" err="1">
                <a:solidFill>
                  <a:schemeClr val="tx1"/>
                </a:solidFill>
              </a:rPr>
              <a:t>aminoglikozidler</a:t>
            </a:r>
            <a:r>
              <a:rPr lang="tr-TR" sz="2400" dirty="0">
                <a:solidFill>
                  <a:schemeClr val="tx1"/>
                </a:solidFill>
              </a:rPr>
              <a:t> arasında </a:t>
            </a:r>
            <a:r>
              <a:rPr lang="tr-TR" sz="2400" dirty="0" err="1">
                <a:solidFill>
                  <a:schemeClr val="tx1"/>
                </a:solidFill>
              </a:rPr>
              <a:t>toksisite</a:t>
            </a:r>
            <a:r>
              <a:rPr lang="tr-TR" sz="2400" dirty="0">
                <a:solidFill>
                  <a:schemeClr val="tx1"/>
                </a:solidFill>
              </a:rPr>
              <a:t> bakımından önemli farklar yoktur ve çocuklarda UTI tedavisinde güvenli oldukları açıktır.</a:t>
            </a:r>
          </a:p>
          <a:p>
            <a:pPr lvl="1"/>
            <a:r>
              <a:rPr lang="tr-TR" sz="2400" dirty="0">
                <a:solidFill>
                  <a:schemeClr val="tx1"/>
                </a:solidFill>
              </a:rPr>
              <a:t>Eğer </a:t>
            </a:r>
            <a:r>
              <a:rPr lang="tr-TR" sz="2400" dirty="0" err="1">
                <a:solidFill>
                  <a:schemeClr val="tx1"/>
                </a:solidFill>
              </a:rPr>
              <a:t>entorokoklar</a:t>
            </a:r>
            <a:r>
              <a:rPr lang="tr-TR" sz="2400" dirty="0">
                <a:solidFill>
                  <a:schemeClr val="tx1"/>
                </a:solidFill>
              </a:rPr>
              <a:t> idrardan izole olmuşsa, </a:t>
            </a:r>
            <a:r>
              <a:rPr lang="tr-TR" sz="2400" dirty="0" err="1">
                <a:solidFill>
                  <a:schemeClr val="tx1"/>
                </a:solidFill>
              </a:rPr>
              <a:t>amoksisilin</a:t>
            </a:r>
            <a:r>
              <a:rPr lang="tr-TR" sz="2400" dirty="0">
                <a:solidFill>
                  <a:schemeClr val="tx1"/>
                </a:solidFill>
              </a:rPr>
              <a:t> verilmelidir.</a:t>
            </a:r>
          </a:p>
          <a:p>
            <a:endParaRPr lang="tr-TR" sz="24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Unvan 1"/>
          <p:cNvSpPr>
            <a:spLocks noGrp="1"/>
          </p:cNvSpPr>
          <p:nvPr>
            <p:ph type="title"/>
          </p:nvPr>
        </p:nvSpPr>
        <p:spPr/>
        <p:txBody>
          <a:bodyPr/>
          <a:lstStyle/>
          <a:p>
            <a:endParaRPr lang="tr-TR"/>
          </a:p>
        </p:txBody>
      </p:sp>
      <p:pic>
        <p:nvPicPr>
          <p:cNvPr id="2097159" name="Resim 4"/>
          <p:cNvPicPr>
            <a:picLocks noChangeAspect="1"/>
          </p:cNvPicPr>
          <p:nvPr/>
        </p:nvPicPr>
        <p:blipFill>
          <a:blip r:embed="rId2"/>
          <a:stretch>
            <a:fillRect/>
          </a:stretch>
        </p:blipFill>
        <p:spPr>
          <a:xfrm>
            <a:off x="2592925" y="1905000"/>
            <a:ext cx="8067675" cy="41624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Unvan 1"/>
          <p:cNvSpPr>
            <a:spLocks noGrp="1"/>
          </p:cNvSpPr>
          <p:nvPr>
            <p:ph type="title"/>
          </p:nvPr>
        </p:nvSpPr>
        <p:spPr/>
        <p:txBody>
          <a:bodyPr/>
          <a:lstStyle/>
          <a:p>
            <a:endParaRPr lang="tr-TR"/>
          </a:p>
        </p:txBody>
      </p:sp>
      <p:pic>
        <p:nvPicPr>
          <p:cNvPr id="2097160" name="Resim 3"/>
          <p:cNvPicPr>
            <a:picLocks noChangeAspect="1"/>
          </p:cNvPicPr>
          <p:nvPr/>
        </p:nvPicPr>
        <p:blipFill>
          <a:blip r:embed="rId2"/>
          <a:stretch>
            <a:fillRect/>
          </a:stretch>
        </p:blipFill>
        <p:spPr>
          <a:xfrm>
            <a:off x="3808707" y="206458"/>
            <a:ext cx="6480121" cy="64801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Unvan 3"/>
          <p:cNvSpPr>
            <a:spLocks noGrp="1"/>
          </p:cNvSpPr>
          <p:nvPr>
            <p:ph type="title"/>
          </p:nvPr>
        </p:nvSpPr>
        <p:spPr/>
        <p:txBody>
          <a:bodyPr/>
          <a:lstStyle/>
          <a:p>
            <a:endParaRPr lang="tr-TR" sz="2400" dirty="0">
              <a:solidFill>
                <a:schemeClr val="tx1"/>
              </a:solidFill>
            </a:endParaRPr>
          </a:p>
        </p:txBody>
      </p:sp>
      <p:sp>
        <p:nvSpPr>
          <p:cNvPr id="1048622" name="İçerik Yer Tutucusu 4"/>
          <p:cNvSpPr>
            <a:spLocks noGrp="1"/>
          </p:cNvSpPr>
          <p:nvPr>
            <p:ph sz="half" idx="1"/>
          </p:nvPr>
        </p:nvSpPr>
        <p:spPr/>
        <p:txBody>
          <a:bodyPr>
            <a:normAutofit/>
          </a:bodyPr>
          <a:lstStyle/>
          <a:p>
            <a:r>
              <a:rPr lang="tr-TR" sz="2400" dirty="0" smtClean="0">
                <a:solidFill>
                  <a:schemeClr val="tx1"/>
                </a:solidFill>
              </a:rPr>
              <a:t>Önemli noktalar</a:t>
            </a:r>
          </a:p>
          <a:p>
            <a:r>
              <a:rPr lang="tr-TR" sz="2400" dirty="0" smtClean="0">
                <a:solidFill>
                  <a:schemeClr val="tx1"/>
                </a:solidFill>
              </a:rPr>
              <a:t>Epidemiyoloji</a:t>
            </a:r>
          </a:p>
          <a:p>
            <a:r>
              <a:rPr lang="tr-TR" sz="2400" dirty="0" smtClean="0">
                <a:solidFill>
                  <a:schemeClr val="tx1"/>
                </a:solidFill>
              </a:rPr>
              <a:t>Etiyoloji</a:t>
            </a:r>
          </a:p>
          <a:p>
            <a:r>
              <a:rPr lang="tr-TR" sz="2400" dirty="0" smtClean="0">
                <a:solidFill>
                  <a:schemeClr val="tx1"/>
                </a:solidFill>
              </a:rPr>
              <a:t>Semptomlar ve işaretler</a:t>
            </a:r>
          </a:p>
          <a:p>
            <a:r>
              <a:rPr lang="tr-TR" sz="2400" dirty="0" smtClean="0">
                <a:solidFill>
                  <a:schemeClr val="tx1"/>
                </a:solidFill>
              </a:rPr>
              <a:t>Tanı</a:t>
            </a:r>
          </a:p>
          <a:p>
            <a:r>
              <a:rPr lang="tr-TR" sz="2400" dirty="0" smtClean="0">
                <a:solidFill>
                  <a:schemeClr val="tx1"/>
                </a:solidFill>
              </a:rPr>
              <a:t>Enfeksiyon seviyesinin belirlenmesi</a:t>
            </a:r>
          </a:p>
        </p:txBody>
      </p:sp>
      <p:sp>
        <p:nvSpPr>
          <p:cNvPr id="1048623" name="İçerik Yer Tutucusu 5"/>
          <p:cNvSpPr>
            <a:spLocks noGrp="1"/>
          </p:cNvSpPr>
          <p:nvPr>
            <p:ph sz="half" idx="2"/>
          </p:nvPr>
        </p:nvSpPr>
        <p:spPr/>
        <p:txBody>
          <a:bodyPr>
            <a:normAutofit/>
          </a:bodyPr>
          <a:lstStyle/>
          <a:p>
            <a:r>
              <a:rPr lang="tr-TR" sz="2400" dirty="0" smtClean="0">
                <a:solidFill>
                  <a:schemeClr val="tx1"/>
                </a:solidFill>
              </a:rPr>
              <a:t>Tedavi prensipleri</a:t>
            </a:r>
          </a:p>
          <a:p>
            <a:r>
              <a:rPr lang="tr-TR" sz="2400" dirty="0" smtClean="0">
                <a:solidFill>
                  <a:schemeClr val="tx1"/>
                </a:solidFill>
              </a:rPr>
              <a:t>Antibiyotik tedavisi</a:t>
            </a:r>
          </a:p>
          <a:p>
            <a:r>
              <a:rPr lang="tr-TR" sz="2400" dirty="0" smtClean="0">
                <a:solidFill>
                  <a:schemeClr val="tx1"/>
                </a:solidFill>
              </a:rPr>
              <a:t>Kabızlık tedavisi</a:t>
            </a:r>
          </a:p>
          <a:p>
            <a:r>
              <a:rPr lang="tr-TR" sz="2400" dirty="0" smtClean="0">
                <a:solidFill>
                  <a:schemeClr val="tx1"/>
                </a:solidFill>
              </a:rPr>
              <a:t>İleri tetkikler</a:t>
            </a:r>
          </a:p>
          <a:p>
            <a:r>
              <a:rPr lang="tr-TR" sz="2400" dirty="0" err="1" smtClean="0">
                <a:solidFill>
                  <a:schemeClr val="tx1"/>
                </a:solidFill>
              </a:rPr>
              <a:t>Profilaktik</a:t>
            </a:r>
            <a:r>
              <a:rPr lang="tr-TR" sz="2400" dirty="0" smtClean="0">
                <a:solidFill>
                  <a:schemeClr val="tx1"/>
                </a:solidFill>
              </a:rPr>
              <a:t> ilaç tedavisi</a:t>
            </a:r>
          </a:p>
          <a:p>
            <a:r>
              <a:rPr lang="tr-TR" sz="2400" dirty="0" smtClean="0">
                <a:solidFill>
                  <a:schemeClr val="tx1"/>
                </a:solidFill>
              </a:rPr>
              <a:t>İlgili kaynaklar</a:t>
            </a:r>
          </a:p>
          <a:p>
            <a:endParaRPr lang="tr-TR" sz="24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Unvan 1"/>
          <p:cNvSpPr>
            <a:spLocks noGrp="1"/>
          </p:cNvSpPr>
          <p:nvPr>
            <p:ph type="title"/>
          </p:nvPr>
        </p:nvSpPr>
        <p:spPr/>
        <p:txBody>
          <a:bodyPr/>
          <a:lstStyle/>
          <a:p>
            <a:r>
              <a:rPr lang="tr-TR" b="1" dirty="0" smtClean="0">
                <a:solidFill>
                  <a:schemeClr val="tx1"/>
                </a:solidFill>
              </a:rPr>
              <a:t>Tedavini süresi</a:t>
            </a:r>
            <a:r>
              <a:rPr lang="tr-TR" dirty="0" smtClean="0">
                <a:solidFill>
                  <a:schemeClr val="tx1"/>
                </a:solidFill>
              </a:rPr>
              <a:t/>
            </a:r>
            <a:br>
              <a:rPr lang="tr-TR" dirty="0" smtClean="0">
                <a:solidFill>
                  <a:schemeClr val="tx1"/>
                </a:solidFill>
              </a:rPr>
            </a:br>
            <a:endParaRPr lang="tr-TR" dirty="0">
              <a:solidFill>
                <a:schemeClr val="tx1"/>
              </a:solidFill>
            </a:endParaRPr>
          </a:p>
        </p:txBody>
      </p:sp>
      <p:sp>
        <p:nvSpPr>
          <p:cNvPr id="1048665" name="İçerik Yer Tutucusu 2"/>
          <p:cNvSpPr>
            <a:spLocks noGrp="1"/>
          </p:cNvSpPr>
          <p:nvPr>
            <p:ph idx="1"/>
          </p:nvPr>
        </p:nvSpPr>
        <p:spPr/>
        <p:txBody>
          <a:bodyPr>
            <a:normAutofit/>
          </a:bodyPr>
          <a:lstStyle/>
          <a:p>
            <a:pPr lvl="0"/>
            <a:r>
              <a:rPr lang="tr-TR" sz="2400" dirty="0" smtClean="0">
                <a:solidFill>
                  <a:schemeClr val="tx1"/>
                </a:solidFill>
              </a:rPr>
              <a:t>Tedavinin </a:t>
            </a:r>
            <a:r>
              <a:rPr lang="tr-TR" sz="2400" dirty="0">
                <a:solidFill>
                  <a:schemeClr val="tx1"/>
                </a:solidFill>
              </a:rPr>
              <a:t>süresi enfeksiyonun şiddeti, çocuğun yaşı ve </a:t>
            </a:r>
            <a:r>
              <a:rPr lang="tr-TR" sz="2400" dirty="0" err="1">
                <a:solidFill>
                  <a:schemeClr val="tx1"/>
                </a:solidFill>
              </a:rPr>
              <a:t>nedensel</a:t>
            </a:r>
            <a:r>
              <a:rPr lang="tr-TR" sz="2400" dirty="0">
                <a:solidFill>
                  <a:schemeClr val="tx1"/>
                </a:solidFill>
              </a:rPr>
              <a:t> ajana bağlı olarak değişir.</a:t>
            </a:r>
          </a:p>
          <a:p>
            <a:pPr lvl="0"/>
            <a:r>
              <a:rPr lang="tr-TR" sz="2400" dirty="0" err="1">
                <a:solidFill>
                  <a:schemeClr val="tx1"/>
                </a:solidFill>
              </a:rPr>
              <a:t>İnfantlar</a:t>
            </a:r>
            <a:r>
              <a:rPr lang="tr-TR" sz="2400" dirty="0">
                <a:solidFill>
                  <a:schemeClr val="tx1"/>
                </a:solidFill>
              </a:rPr>
              <a:t> 10 gün süresince tedavi edilmelidir.</a:t>
            </a:r>
          </a:p>
          <a:p>
            <a:pPr lvl="0"/>
            <a:r>
              <a:rPr lang="tr-TR" sz="2400" dirty="0">
                <a:solidFill>
                  <a:schemeClr val="tx1"/>
                </a:solidFill>
              </a:rPr>
              <a:t>Daha büyük yaştaki çocuklarda enfeksiyon, erken tekrarlamayı önlemek için en az 5 gün tedavi edilmelidir.</a:t>
            </a:r>
          </a:p>
          <a:p>
            <a:endParaRPr lang="tr-TR" sz="24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Unvan 1"/>
          <p:cNvSpPr>
            <a:spLocks noGrp="1"/>
          </p:cNvSpPr>
          <p:nvPr>
            <p:ph type="title"/>
          </p:nvPr>
        </p:nvSpPr>
        <p:spPr/>
        <p:txBody>
          <a:bodyPr/>
          <a:lstStyle/>
          <a:p>
            <a:r>
              <a:rPr lang="tr-TR" dirty="0" smtClean="0">
                <a:solidFill>
                  <a:schemeClr val="tx1"/>
                </a:solidFill>
              </a:rPr>
              <a:t>Kabızlık tedavisi</a:t>
            </a:r>
            <a:br>
              <a:rPr lang="tr-TR" dirty="0" smtClean="0">
                <a:solidFill>
                  <a:schemeClr val="tx1"/>
                </a:solidFill>
              </a:rPr>
            </a:br>
            <a:endParaRPr lang="tr-TR" dirty="0">
              <a:solidFill>
                <a:schemeClr val="tx1"/>
              </a:solidFill>
            </a:endParaRPr>
          </a:p>
        </p:txBody>
      </p:sp>
      <p:sp>
        <p:nvSpPr>
          <p:cNvPr id="1048667" name="İçerik Yer Tutucusu 2"/>
          <p:cNvSpPr>
            <a:spLocks noGrp="1"/>
          </p:cNvSpPr>
          <p:nvPr>
            <p:ph idx="1"/>
          </p:nvPr>
        </p:nvSpPr>
        <p:spPr/>
        <p:txBody>
          <a:bodyPr>
            <a:normAutofit/>
          </a:bodyPr>
          <a:lstStyle/>
          <a:p>
            <a:pPr lvl="0"/>
            <a:r>
              <a:rPr lang="tr-TR" sz="2400" dirty="0" smtClean="0">
                <a:solidFill>
                  <a:schemeClr val="tx1"/>
                </a:solidFill>
              </a:rPr>
              <a:t>Şiddetli </a:t>
            </a:r>
            <a:r>
              <a:rPr lang="tr-TR" sz="2400" dirty="0">
                <a:solidFill>
                  <a:schemeClr val="tx1"/>
                </a:solidFill>
              </a:rPr>
              <a:t>kabızlık İYE riskini artırabilir. İYE geçirmiş bir çocukta kabızlık mutlaka teşhis ve tedavi edilmelidir.</a:t>
            </a:r>
          </a:p>
          <a:p>
            <a:endParaRPr lang="tr-TR" sz="24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Unvan 1"/>
          <p:cNvSpPr>
            <a:spLocks noGrp="1"/>
          </p:cNvSpPr>
          <p:nvPr>
            <p:ph type="title"/>
          </p:nvPr>
        </p:nvSpPr>
        <p:spPr/>
        <p:txBody>
          <a:bodyPr/>
          <a:lstStyle/>
          <a:p>
            <a:r>
              <a:rPr lang="tr-TR" dirty="0" smtClean="0">
                <a:solidFill>
                  <a:schemeClr val="tx1"/>
                </a:solidFill>
              </a:rPr>
              <a:t>İleri Tetkikler</a:t>
            </a:r>
            <a:r>
              <a:rPr lang="tr-TR" sz="3600" dirty="0" smtClean="0">
                <a:solidFill>
                  <a:schemeClr val="tx1"/>
                </a:solidFill>
              </a:rPr>
              <a:t/>
            </a:r>
            <a:br>
              <a:rPr lang="tr-TR" sz="3600" dirty="0" smtClean="0">
                <a:solidFill>
                  <a:schemeClr val="tx1"/>
                </a:solidFill>
              </a:rPr>
            </a:br>
            <a:endParaRPr lang="tr-TR" dirty="0">
              <a:solidFill>
                <a:schemeClr val="tx1"/>
              </a:solidFill>
            </a:endParaRPr>
          </a:p>
        </p:txBody>
      </p:sp>
      <p:sp>
        <p:nvSpPr>
          <p:cNvPr id="1048669" name="İçerik Yer Tutucusu 2"/>
          <p:cNvSpPr>
            <a:spLocks noGrp="1"/>
          </p:cNvSpPr>
          <p:nvPr>
            <p:ph idx="1"/>
          </p:nvPr>
        </p:nvSpPr>
        <p:spPr/>
        <p:txBody>
          <a:bodyPr>
            <a:normAutofit/>
          </a:bodyPr>
          <a:lstStyle/>
          <a:p>
            <a:pPr lvl="0"/>
            <a:r>
              <a:rPr lang="tr-TR" sz="2400" dirty="0" smtClean="0">
                <a:solidFill>
                  <a:schemeClr val="tx1"/>
                </a:solidFill>
              </a:rPr>
              <a:t>Antibiyotik </a:t>
            </a:r>
            <a:r>
              <a:rPr lang="tr-TR" sz="2400" dirty="0">
                <a:solidFill>
                  <a:schemeClr val="tx1"/>
                </a:solidFill>
              </a:rPr>
              <a:t>tedavisi bittikten birkaç gün sonra idrar kültürü kontrol edilir.</a:t>
            </a:r>
          </a:p>
          <a:p>
            <a:pPr lvl="0"/>
            <a:r>
              <a:rPr lang="tr-TR" sz="2400" dirty="0">
                <a:solidFill>
                  <a:schemeClr val="tx1"/>
                </a:solidFill>
              </a:rPr>
              <a:t>İYE doğrulanmış tüm çocuklarda böbreklerin ultrasonografisi tavsiye edilir.</a:t>
            </a:r>
          </a:p>
          <a:p>
            <a:pPr lvl="1"/>
            <a:r>
              <a:rPr lang="tr-TR" sz="2400" dirty="0">
                <a:solidFill>
                  <a:schemeClr val="tx1"/>
                </a:solidFill>
              </a:rPr>
              <a:t>Ultrasonografide normal bulgular elde edildiğinde düzenli takip gerekmez.</a:t>
            </a:r>
          </a:p>
          <a:p>
            <a:pPr lvl="1"/>
            <a:r>
              <a:rPr lang="tr-TR" sz="2400" dirty="0">
                <a:solidFill>
                  <a:schemeClr val="tx1"/>
                </a:solidFill>
              </a:rPr>
              <a:t>Eğer ultrasonografi bulguları anormal ise, takip tedavisi ile ilgili olarak bir çocuk hastalıkları uzmanına danışınız</a:t>
            </a:r>
            <a:r>
              <a:rPr lang="tr-TR" sz="2400" dirty="0" smtClean="0">
                <a:solidFill>
                  <a:schemeClr val="tx1"/>
                </a:solidFill>
              </a:rPr>
              <a:t>.</a:t>
            </a:r>
            <a:endParaRPr lang="tr-TR" sz="24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Unvan 1"/>
          <p:cNvSpPr>
            <a:spLocks noGrp="1"/>
          </p:cNvSpPr>
          <p:nvPr>
            <p:ph type="title"/>
          </p:nvPr>
        </p:nvSpPr>
        <p:spPr/>
        <p:txBody>
          <a:bodyPr/>
          <a:lstStyle/>
          <a:p>
            <a:r>
              <a:rPr lang="tr-TR" dirty="0">
                <a:solidFill>
                  <a:schemeClr val="tx1"/>
                </a:solidFill>
              </a:rPr>
              <a:t>İleri </a:t>
            </a:r>
            <a:r>
              <a:rPr lang="tr-TR" dirty="0" smtClean="0">
                <a:solidFill>
                  <a:schemeClr val="tx1"/>
                </a:solidFill>
              </a:rPr>
              <a:t>Tetkikler</a:t>
            </a:r>
            <a:endParaRPr lang="tr-TR" dirty="0">
              <a:solidFill>
                <a:schemeClr val="tx1"/>
              </a:solidFill>
            </a:endParaRPr>
          </a:p>
        </p:txBody>
      </p:sp>
      <p:sp>
        <p:nvSpPr>
          <p:cNvPr id="1048671" name="İçerik Yer Tutucusu 2"/>
          <p:cNvSpPr>
            <a:spLocks noGrp="1"/>
          </p:cNvSpPr>
          <p:nvPr>
            <p:ph idx="1"/>
          </p:nvPr>
        </p:nvSpPr>
        <p:spPr>
          <a:xfrm>
            <a:off x="2589212" y="2133599"/>
            <a:ext cx="8915400" cy="4226257"/>
          </a:xfrm>
        </p:spPr>
        <p:txBody>
          <a:bodyPr>
            <a:noAutofit/>
          </a:bodyPr>
          <a:lstStyle/>
          <a:p>
            <a:pPr lvl="0"/>
            <a:r>
              <a:rPr lang="tr-TR" sz="2400" dirty="0" smtClean="0">
                <a:solidFill>
                  <a:schemeClr val="tx1"/>
                </a:solidFill>
              </a:rPr>
              <a:t>Anormal bulgular çoğu zaman </a:t>
            </a:r>
            <a:r>
              <a:rPr lang="tr-TR" sz="2400" dirty="0" err="1" smtClean="0">
                <a:solidFill>
                  <a:schemeClr val="tx1"/>
                </a:solidFill>
              </a:rPr>
              <a:t>vezikoüretal</a:t>
            </a:r>
            <a:r>
              <a:rPr lang="tr-TR" sz="2400" dirty="0" smtClean="0">
                <a:solidFill>
                  <a:schemeClr val="tx1"/>
                </a:solidFill>
              </a:rPr>
              <a:t> </a:t>
            </a:r>
            <a:r>
              <a:rPr lang="tr-TR" sz="2400" dirty="0" err="1" smtClean="0">
                <a:solidFill>
                  <a:schemeClr val="tx1"/>
                </a:solidFill>
              </a:rPr>
              <a:t>reflü</a:t>
            </a:r>
            <a:r>
              <a:rPr lang="tr-TR" sz="2400" dirty="0" smtClean="0">
                <a:solidFill>
                  <a:schemeClr val="tx1"/>
                </a:solidFill>
              </a:rPr>
              <a:t> sebebiyledir. </a:t>
            </a:r>
            <a:r>
              <a:rPr lang="tr-TR" sz="2400" dirty="0" err="1" smtClean="0">
                <a:solidFill>
                  <a:schemeClr val="tx1"/>
                </a:solidFill>
              </a:rPr>
              <a:t>Reflüde</a:t>
            </a:r>
            <a:r>
              <a:rPr lang="tr-TR" sz="2400" dirty="0" smtClean="0">
                <a:solidFill>
                  <a:schemeClr val="tx1"/>
                </a:solidFill>
              </a:rPr>
              <a:t> pozisyon </a:t>
            </a:r>
            <a:r>
              <a:rPr lang="tr-TR" sz="2400" dirty="0" err="1" smtClean="0">
                <a:solidFill>
                  <a:schemeClr val="tx1"/>
                </a:solidFill>
              </a:rPr>
              <a:t>transisyon</a:t>
            </a:r>
            <a:r>
              <a:rPr lang="tr-TR" sz="2400" dirty="0" smtClean="0">
                <a:solidFill>
                  <a:schemeClr val="tx1"/>
                </a:solidFill>
              </a:rPr>
              <a:t> dönemindedir. </a:t>
            </a:r>
          </a:p>
          <a:p>
            <a:pPr lvl="0"/>
            <a:r>
              <a:rPr lang="tr-TR" sz="2400" dirty="0" err="1" smtClean="0">
                <a:solidFill>
                  <a:schemeClr val="tx1"/>
                </a:solidFill>
              </a:rPr>
              <a:t>Bugünki</a:t>
            </a:r>
            <a:r>
              <a:rPr lang="tr-TR" sz="2400" dirty="0" smtClean="0">
                <a:solidFill>
                  <a:schemeClr val="tx1"/>
                </a:solidFill>
              </a:rPr>
              <a:t> görüşe göre, eğer enfeksiyonlar engellenebilirse, </a:t>
            </a:r>
            <a:r>
              <a:rPr lang="tr-TR" sz="2400" dirty="0" err="1" smtClean="0">
                <a:solidFill>
                  <a:schemeClr val="tx1"/>
                </a:solidFill>
              </a:rPr>
              <a:t>reflü</a:t>
            </a:r>
            <a:r>
              <a:rPr lang="tr-TR" sz="2400" dirty="0" smtClean="0">
                <a:solidFill>
                  <a:schemeClr val="tx1"/>
                </a:solidFill>
              </a:rPr>
              <a:t> tedavisinin böbrek yaraları oluşumu ya da böbrek yetmezliği gelişiminde muhtemelen bir önemi yoktur. Bu sebeple, </a:t>
            </a:r>
            <a:r>
              <a:rPr lang="tr-TR" sz="2400" dirty="0" err="1" smtClean="0">
                <a:solidFill>
                  <a:schemeClr val="tx1"/>
                </a:solidFill>
              </a:rPr>
              <a:t>miksiyon</a:t>
            </a:r>
            <a:r>
              <a:rPr lang="tr-TR" sz="2400" dirty="0" smtClean="0">
                <a:solidFill>
                  <a:schemeClr val="tx1"/>
                </a:solidFill>
              </a:rPr>
              <a:t> </a:t>
            </a:r>
            <a:r>
              <a:rPr lang="tr-TR" sz="2400" dirty="0" err="1" smtClean="0">
                <a:solidFill>
                  <a:schemeClr val="tx1"/>
                </a:solidFill>
              </a:rPr>
              <a:t>sistogramı</a:t>
            </a:r>
            <a:r>
              <a:rPr lang="tr-TR" sz="2400" dirty="0" smtClean="0">
                <a:solidFill>
                  <a:schemeClr val="tx1"/>
                </a:solidFill>
              </a:rPr>
              <a:t> bir takip tetkiki olarak nihayetinde terk edilecektir.</a:t>
            </a:r>
          </a:p>
          <a:p>
            <a:pPr lvl="0"/>
            <a:r>
              <a:rPr lang="tr-TR" sz="2400" dirty="0" smtClean="0">
                <a:solidFill>
                  <a:schemeClr val="tx1"/>
                </a:solidFill>
              </a:rPr>
              <a:t>İYE tekrarlaması en çok, yapısal anomalisi olmayan ve sistiti olan çocuklarda yaygındır. Daha önce temel bakımda tedavi edilmiş İYE tekrarlayan bir çocuğun ileri tetkikleri, </a:t>
            </a:r>
            <a:r>
              <a:rPr lang="tr-TR" sz="2400" dirty="0" err="1" smtClean="0">
                <a:solidFill>
                  <a:schemeClr val="tx1"/>
                </a:solidFill>
              </a:rPr>
              <a:t>profilaktik</a:t>
            </a:r>
            <a:r>
              <a:rPr lang="tr-TR" sz="2400" dirty="0" smtClean="0">
                <a:solidFill>
                  <a:schemeClr val="tx1"/>
                </a:solidFill>
              </a:rPr>
              <a:t> ilaç tedavisi ve takibi hakkında bir çocuk hastalıkları uzmanına danışınız.</a:t>
            </a:r>
          </a:p>
          <a:p>
            <a:pPr marL="0" indent="0">
              <a:buNone/>
            </a:pPr>
            <a:endParaRPr lang="tr-TR" sz="24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Unvan 1"/>
          <p:cNvSpPr>
            <a:spLocks noGrp="1"/>
          </p:cNvSpPr>
          <p:nvPr>
            <p:ph type="title"/>
          </p:nvPr>
        </p:nvSpPr>
        <p:spPr/>
        <p:txBody>
          <a:bodyPr/>
          <a:lstStyle/>
          <a:p>
            <a:r>
              <a:rPr lang="tr-TR" dirty="0" err="1" smtClean="0"/>
              <a:t>Profilaktik</a:t>
            </a:r>
            <a:r>
              <a:rPr lang="tr-TR" dirty="0" smtClean="0"/>
              <a:t> ilaç tedavisi</a:t>
            </a:r>
            <a:br>
              <a:rPr lang="tr-TR" dirty="0" smtClean="0"/>
            </a:br>
            <a:endParaRPr lang="tr-TR" dirty="0"/>
          </a:p>
        </p:txBody>
      </p:sp>
      <p:sp>
        <p:nvSpPr>
          <p:cNvPr id="1048673" name="İçerik Yer Tutucusu 2"/>
          <p:cNvSpPr>
            <a:spLocks noGrp="1"/>
          </p:cNvSpPr>
          <p:nvPr>
            <p:ph idx="1"/>
          </p:nvPr>
        </p:nvSpPr>
        <p:spPr/>
        <p:txBody>
          <a:bodyPr>
            <a:normAutofit fontScale="95833" lnSpcReduction="20000"/>
          </a:bodyPr>
          <a:lstStyle/>
          <a:p>
            <a:pPr lvl="0"/>
            <a:r>
              <a:rPr lang="tr-TR" sz="2400" dirty="0" err="1" smtClean="0"/>
              <a:t>Profilaktik</a:t>
            </a:r>
            <a:r>
              <a:rPr lang="tr-TR" sz="2400" dirty="0" smtClean="0"/>
              <a:t> </a:t>
            </a:r>
            <a:r>
              <a:rPr lang="tr-TR" sz="2400" dirty="0"/>
              <a:t>ilaç tedavisi, eğer çocukta tekrarlayan enfeksiyonlar ya da ultrasonografide doğrulanmış yapısal anomaliler varsa, bir çocuk hastalıkları uzmanı kararıyla başlatılabilir.</a:t>
            </a:r>
          </a:p>
          <a:p>
            <a:pPr lvl="0"/>
            <a:r>
              <a:rPr lang="tr-TR" sz="2400" dirty="0" err="1"/>
              <a:t>Nitrofurantoin</a:t>
            </a:r>
            <a:r>
              <a:rPr lang="tr-TR" sz="2400" dirty="0"/>
              <a:t> (1–2 mg/kg/gün) tercih edilen </a:t>
            </a:r>
            <a:r>
              <a:rPr lang="tr-TR" sz="2400" dirty="0" smtClean="0"/>
              <a:t>ilaçtır. </a:t>
            </a:r>
            <a:r>
              <a:rPr lang="tr-TR" sz="2400" dirty="0"/>
              <a:t>Eğer uygun değilse </a:t>
            </a:r>
            <a:r>
              <a:rPr lang="tr-TR" sz="2400" dirty="0" err="1"/>
              <a:t>trimetoprim</a:t>
            </a:r>
            <a:r>
              <a:rPr lang="tr-TR" sz="2400" dirty="0"/>
              <a:t> bir alternatiftir.</a:t>
            </a:r>
          </a:p>
          <a:p>
            <a:pPr lvl="0"/>
            <a:r>
              <a:rPr lang="tr-TR" sz="2400" dirty="0" err="1"/>
              <a:t>Profilaktik</a:t>
            </a:r>
            <a:r>
              <a:rPr lang="tr-TR" sz="2400" dirty="0"/>
              <a:t> ilaç tedavisi sırasında, enfeksiyondan sonra İYE işaret eden semptomlar gösteren bir çocukta ve hatta </a:t>
            </a:r>
            <a:r>
              <a:rPr lang="tr-TR" sz="2400" dirty="0" err="1"/>
              <a:t>asemptomik</a:t>
            </a:r>
            <a:r>
              <a:rPr lang="tr-TR" sz="2400" dirty="0"/>
              <a:t> bir çocukta dahi altı ay boyunca ayda bir idrar testi yapılmalıdır.</a:t>
            </a:r>
          </a:p>
          <a:p>
            <a:endParaRPr lang="tr-T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Unvan 1"/>
          <p:cNvSpPr>
            <a:spLocks noGrp="1"/>
          </p:cNvSpPr>
          <p:nvPr>
            <p:ph type="title"/>
          </p:nvPr>
        </p:nvSpPr>
        <p:spPr/>
        <p:txBody>
          <a:bodyPr/>
          <a:lstStyle/>
          <a:p>
            <a:endParaRPr lang="tr-TR"/>
          </a:p>
        </p:txBody>
      </p:sp>
      <p:sp>
        <p:nvSpPr>
          <p:cNvPr id="1048675" name="İçerik Yer Tutucusu 2"/>
          <p:cNvSpPr>
            <a:spLocks noGrp="1"/>
          </p:cNvSpPr>
          <p:nvPr>
            <p:ph idx="1"/>
          </p:nvPr>
        </p:nvSpPr>
        <p:spPr/>
        <p:txBody>
          <a:bodyPr>
            <a:normAutofit fontScale="90909" lnSpcReduction="10000"/>
          </a:bodyPr>
          <a:lstStyle/>
          <a:p>
            <a:r>
              <a:rPr lang="tr-TR" sz="2400" dirty="0" smtClean="0">
                <a:solidFill>
                  <a:schemeClr val="tx1"/>
                </a:solidFill>
              </a:rPr>
              <a:t>İlgili kaynaklar</a:t>
            </a:r>
          </a:p>
          <a:p>
            <a:pPr lvl="0"/>
            <a:r>
              <a:rPr lang="tr-TR" sz="2400" dirty="0" err="1" smtClean="0">
                <a:solidFill>
                  <a:schemeClr val="tx1"/>
                </a:solidFill>
              </a:rPr>
              <a:t>Cochrane</a:t>
            </a:r>
            <a:r>
              <a:rPr lang="tr-TR" sz="2400" dirty="0" smtClean="0">
                <a:solidFill>
                  <a:schemeClr val="tx1"/>
                </a:solidFill>
              </a:rPr>
              <a:t> incelemeleri</a:t>
            </a:r>
          </a:p>
          <a:p>
            <a:pPr lvl="0"/>
            <a:r>
              <a:rPr lang="tr-TR" sz="2400" dirty="0" smtClean="0">
                <a:solidFill>
                  <a:schemeClr val="tx1"/>
                </a:solidFill>
              </a:rPr>
              <a:t>Diğer kanıt incelemeleri</a:t>
            </a:r>
          </a:p>
          <a:p>
            <a:r>
              <a:rPr lang="en-US" sz="2400" i="1" dirty="0">
                <a:solidFill>
                  <a:schemeClr val="tx1"/>
                </a:solidFill>
              </a:rPr>
              <a:t>Cochrane reviews</a:t>
            </a:r>
          </a:p>
          <a:p>
            <a:pPr lvl="1"/>
            <a:r>
              <a:rPr lang="en-US" sz="2200" i="1" dirty="0">
                <a:solidFill>
                  <a:schemeClr val="tx1"/>
                </a:solidFill>
              </a:rPr>
              <a:t>A 2–4 day course of oral antibiotics appears to be as effective as 7–14 days in eradicating lower tract UTI in children </a:t>
            </a:r>
          </a:p>
          <a:p>
            <a:pPr lvl="1"/>
            <a:r>
              <a:rPr lang="en-US" sz="2200" i="1" dirty="0">
                <a:solidFill>
                  <a:schemeClr val="tx1"/>
                </a:solidFill>
              </a:rPr>
              <a:t>Oral </a:t>
            </a:r>
            <a:r>
              <a:rPr lang="en-US" sz="2200" i="1" dirty="0" err="1">
                <a:solidFill>
                  <a:schemeClr val="tx1"/>
                </a:solidFill>
              </a:rPr>
              <a:t>cefixime</a:t>
            </a:r>
            <a:r>
              <a:rPr lang="en-US" sz="2200" i="1" dirty="0">
                <a:solidFill>
                  <a:schemeClr val="tx1"/>
                </a:solidFill>
              </a:rPr>
              <a:t> or short courses (2–4 days) of IV therapy followed by oral therapy are both effective for children with acute pyelonephritis </a:t>
            </a:r>
          </a:p>
          <a:p>
            <a:pPr lvl="1"/>
            <a:r>
              <a:rPr lang="en-US" sz="2200" i="1" dirty="0">
                <a:solidFill>
                  <a:schemeClr val="tx1"/>
                </a:solidFill>
              </a:rPr>
              <a:t>It is unclear whether the identification and treatment of children with </a:t>
            </a:r>
            <a:r>
              <a:rPr lang="en-US" sz="2200" i="1" dirty="0" err="1">
                <a:solidFill>
                  <a:schemeClr val="tx1"/>
                </a:solidFill>
              </a:rPr>
              <a:t>vesicoureteric</a:t>
            </a:r>
            <a:r>
              <a:rPr lang="en-US" sz="2200" i="1" dirty="0">
                <a:solidFill>
                  <a:schemeClr val="tx1"/>
                </a:solidFill>
              </a:rPr>
              <a:t> reflux has any clinically important benefit </a:t>
            </a:r>
          </a:p>
          <a:p>
            <a:pPr lvl="0"/>
            <a:endParaRPr lang="tr-TR" sz="2400" dirty="0" smtClean="0">
              <a:solidFill>
                <a:schemeClr val="tx1"/>
              </a:solidFill>
            </a:endParaRPr>
          </a:p>
          <a:p>
            <a:endParaRPr lang="tr-TR" sz="24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Unvan 1"/>
          <p:cNvSpPr>
            <a:spLocks noGrp="1"/>
          </p:cNvSpPr>
          <p:nvPr>
            <p:ph type="title"/>
          </p:nvPr>
        </p:nvSpPr>
        <p:spPr/>
        <p:txBody>
          <a:bodyPr/>
          <a:lstStyle/>
          <a:p>
            <a:endParaRPr lang="tr-TR"/>
          </a:p>
        </p:txBody>
      </p:sp>
      <p:sp>
        <p:nvSpPr>
          <p:cNvPr id="1048677" name="İçerik Yer Tutucusu 2"/>
          <p:cNvSpPr>
            <a:spLocks noGrp="1"/>
          </p:cNvSpPr>
          <p:nvPr>
            <p:ph idx="1"/>
          </p:nvPr>
        </p:nvSpPr>
        <p:spPr/>
        <p:txBody>
          <a:bodyPr>
            <a:noAutofit/>
          </a:bodyPr>
          <a:lstStyle/>
          <a:p>
            <a:r>
              <a:rPr lang="en-US" sz="2000" i="1" dirty="0" smtClean="0"/>
              <a:t>Antibiotics </a:t>
            </a:r>
            <a:r>
              <a:rPr lang="en-US" sz="2000" i="1" dirty="0"/>
              <a:t>may be effective in preventing recurrent urinary tract infections in children. Nitrofurantoin may be more effective than other antibiotics but the side effects may outweigh its benefits </a:t>
            </a:r>
          </a:p>
          <a:p>
            <a:r>
              <a:rPr lang="en-US" sz="2000" i="1" dirty="0"/>
              <a:t>Other evidence summaries</a:t>
            </a:r>
          </a:p>
          <a:p>
            <a:r>
              <a:rPr lang="en-US" sz="2000" i="1" dirty="0"/>
              <a:t>Surgery is probably no better than medical treatment for the preservation of glomerular filtration in children with bilateral severe vesicoureteral reflux and bilateral nephropathy </a:t>
            </a:r>
          </a:p>
          <a:p>
            <a:r>
              <a:rPr lang="en-US" sz="2000" i="1" dirty="0"/>
              <a:t>Circumcision appears to reduce the risk of urinary tract infection in </a:t>
            </a:r>
            <a:r>
              <a:rPr lang="en-US" sz="2000" i="1" dirty="0" smtClean="0"/>
              <a:t>boys</a:t>
            </a:r>
            <a:endParaRPr lang="en-US" sz="2000" i="1" dirty="0"/>
          </a:p>
          <a:p>
            <a:endParaRPr lang="tr-T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Unvan 1"/>
          <p:cNvSpPr>
            <a:spLocks noGrp="1"/>
          </p:cNvSpPr>
          <p:nvPr>
            <p:ph type="title"/>
          </p:nvPr>
        </p:nvSpPr>
        <p:spPr/>
        <p:txBody>
          <a:bodyPr/>
          <a:lstStyle/>
          <a:p>
            <a:r>
              <a:rPr lang="tr-TR" dirty="0" smtClean="0">
                <a:solidFill>
                  <a:schemeClr val="tx1"/>
                </a:solidFill>
              </a:rPr>
              <a:t>Önemli noktalar</a:t>
            </a:r>
            <a:endParaRPr lang="tr-TR" dirty="0">
              <a:solidFill>
                <a:schemeClr val="tx1"/>
              </a:solidFill>
            </a:endParaRPr>
          </a:p>
        </p:txBody>
      </p:sp>
      <p:sp>
        <p:nvSpPr>
          <p:cNvPr id="1048631" name="İçerik Yer Tutucusu 2"/>
          <p:cNvSpPr>
            <a:spLocks noGrp="1"/>
          </p:cNvSpPr>
          <p:nvPr>
            <p:ph idx="1"/>
          </p:nvPr>
        </p:nvSpPr>
        <p:spPr/>
        <p:txBody>
          <a:bodyPr>
            <a:normAutofit fontScale="95833"/>
          </a:bodyPr>
          <a:lstStyle/>
          <a:p>
            <a:pPr lvl="0"/>
            <a:r>
              <a:rPr lang="tr-TR" sz="2400" dirty="0" smtClean="0">
                <a:solidFill>
                  <a:schemeClr val="tx1"/>
                </a:solidFill>
              </a:rPr>
              <a:t>Çocuklarda </a:t>
            </a:r>
            <a:r>
              <a:rPr lang="tr-TR" sz="2400" dirty="0">
                <a:solidFill>
                  <a:schemeClr val="tx1"/>
                </a:solidFill>
              </a:rPr>
              <a:t>idrar yolu enfeksiyonu (İYE) tanısı daima, ya </a:t>
            </a:r>
            <a:r>
              <a:rPr lang="tr-TR" sz="2400" dirty="0" err="1">
                <a:solidFill>
                  <a:schemeClr val="tx1"/>
                </a:solidFill>
              </a:rPr>
              <a:t>kateterizasyon</a:t>
            </a:r>
            <a:r>
              <a:rPr lang="tr-TR" sz="2400" dirty="0">
                <a:solidFill>
                  <a:schemeClr val="tx1"/>
                </a:solidFill>
              </a:rPr>
              <a:t>, ya da iğne ile mesaneye girme yoluyla alınmış bir örnek ya da temiz çıkarılmış iki idrar örneği ve bu örneklerden alınan bakteriyel kültür yoluyla temellendirilmelidir.</a:t>
            </a:r>
          </a:p>
          <a:p>
            <a:pPr lvl="0"/>
            <a:r>
              <a:rPr lang="tr-TR" sz="2400" dirty="0">
                <a:solidFill>
                  <a:schemeClr val="tx1"/>
                </a:solidFill>
              </a:rPr>
              <a:t>İdrar yolu enfeksiyonlarının tedavisi </a:t>
            </a:r>
            <a:r>
              <a:rPr lang="tr-TR" sz="2400" dirty="0" err="1">
                <a:solidFill>
                  <a:schemeClr val="tx1"/>
                </a:solidFill>
              </a:rPr>
              <a:t>sepsis</a:t>
            </a:r>
            <a:r>
              <a:rPr lang="tr-TR" sz="2400" dirty="0">
                <a:solidFill>
                  <a:schemeClr val="tx1"/>
                </a:solidFill>
              </a:rPr>
              <a:t> ve böbrek zedelenmesini önlemeyi amaçlar.</a:t>
            </a:r>
          </a:p>
          <a:p>
            <a:pPr lvl="0"/>
            <a:r>
              <a:rPr lang="tr-TR" sz="2400" dirty="0">
                <a:solidFill>
                  <a:schemeClr val="tx1"/>
                </a:solidFill>
              </a:rPr>
              <a:t>Çocukları ilk idrar yolu enfeksiyonlarından sonra incelemek, idrar yollarında tedavi edilebilir yapısal anomalilerin erken evrede saptanmasını sağlar.</a:t>
            </a:r>
          </a:p>
          <a:p>
            <a:endParaRPr lang="tr-TR" sz="2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Unvan 1"/>
          <p:cNvSpPr>
            <a:spLocks noGrp="1"/>
          </p:cNvSpPr>
          <p:nvPr>
            <p:ph type="title"/>
          </p:nvPr>
        </p:nvSpPr>
        <p:spPr/>
        <p:txBody>
          <a:bodyPr/>
          <a:lstStyle/>
          <a:p>
            <a:r>
              <a:rPr lang="tr-TR" dirty="0" smtClean="0">
                <a:solidFill>
                  <a:schemeClr val="tx1"/>
                </a:solidFill>
              </a:rPr>
              <a:t>Epidemiyoloji</a:t>
            </a:r>
            <a:br>
              <a:rPr lang="tr-TR" dirty="0" smtClean="0">
                <a:solidFill>
                  <a:schemeClr val="tx1"/>
                </a:solidFill>
              </a:rPr>
            </a:br>
            <a:endParaRPr lang="tr-TR" dirty="0">
              <a:solidFill>
                <a:schemeClr val="tx1"/>
              </a:solidFill>
            </a:endParaRPr>
          </a:p>
        </p:txBody>
      </p:sp>
      <p:grpSp>
        <p:nvGrpSpPr>
          <p:cNvPr id="53" name="Grup 5"/>
          <p:cNvGrpSpPr/>
          <p:nvPr/>
        </p:nvGrpSpPr>
        <p:grpSpPr>
          <a:xfrm>
            <a:off x="5878418" y="2634017"/>
            <a:ext cx="5626194" cy="3845541"/>
            <a:chOff x="5878418" y="2634017"/>
            <a:chExt cx="5626194" cy="3845541"/>
          </a:xfrm>
        </p:grpSpPr>
        <p:pic>
          <p:nvPicPr>
            <p:cNvPr id="2097153" name="Resim 3"/>
            <p:cNvPicPr>
              <a:picLocks noChangeAspect="1"/>
            </p:cNvPicPr>
            <p:nvPr/>
          </p:nvPicPr>
          <p:blipFill>
            <a:blip r:embed="rId2"/>
            <a:stretch>
              <a:fillRect/>
            </a:stretch>
          </p:blipFill>
          <p:spPr>
            <a:xfrm>
              <a:off x="5878418" y="2634017"/>
              <a:ext cx="5626194" cy="3845541"/>
            </a:xfrm>
            <a:prstGeom prst="rect">
              <a:avLst/>
            </a:prstGeom>
          </p:spPr>
        </p:pic>
        <p:sp>
          <p:nvSpPr>
            <p:cNvPr id="1048633" name="Yuvarlatılmış Dikdörtgen 4"/>
            <p:cNvSpPr/>
            <p:nvPr/>
          </p:nvSpPr>
          <p:spPr>
            <a:xfrm>
              <a:off x="6250675" y="2852382"/>
              <a:ext cx="1869743" cy="2183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048634" name="İçerik Yer Tutucusu 2"/>
          <p:cNvSpPr>
            <a:spLocks noGrp="1"/>
          </p:cNvSpPr>
          <p:nvPr>
            <p:ph idx="1"/>
          </p:nvPr>
        </p:nvSpPr>
        <p:spPr/>
        <p:txBody>
          <a:bodyPr>
            <a:normAutofit/>
          </a:bodyPr>
          <a:lstStyle/>
          <a:p>
            <a:pPr lvl="0"/>
            <a:r>
              <a:rPr lang="tr-TR" sz="2400" dirty="0" smtClean="0">
                <a:solidFill>
                  <a:schemeClr val="tx1"/>
                </a:solidFill>
              </a:rPr>
              <a:t>Görülme </a:t>
            </a:r>
            <a:r>
              <a:rPr lang="tr-TR" sz="2400" dirty="0">
                <a:solidFill>
                  <a:schemeClr val="tx1"/>
                </a:solidFill>
              </a:rPr>
              <a:t>sıklığı, 1 yaş altındaki </a:t>
            </a:r>
            <a:r>
              <a:rPr lang="tr-TR" sz="2400" dirty="0" err="1">
                <a:solidFill>
                  <a:schemeClr val="tx1"/>
                </a:solidFill>
              </a:rPr>
              <a:t>infantlarda</a:t>
            </a:r>
            <a:r>
              <a:rPr lang="tr-TR" sz="2400" dirty="0">
                <a:solidFill>
                  <a:schemeClr val="tx1"/>
                </a:solidFill>
              </a:rPr>
              <a:t> 7/1000’dir. Erkekler ve kızlar bu yaşta eşit oranda etkilenir.</a:t>
            </a:r>
          </a:p>
          <a:p>
            <a:pPr lvl="0"/>
            <a:r>
              <a:rPr lang="tr-TR" sz="2400" dirty="0">
                <a:solidFill>
                  <a:schemeClr val="tx1"/>
                </a:solidFill>
              </a:rPr>
              <a:t>Daha ileri yaşta genelde kızlar etkilenir.</a:t>
            </a:r>
          </a:p>
          <a:p>
            <a:endParaRPr lang="tr-TR" sz="2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Unvan 1"/>
          <p:cNvSpPr>
            <a:spLocks noGrp="1"/>
          </p:cNvSpPr>
          <p:nvPr>
            <p:ph type="title"/>
          </p:nvPr>
        </p:nvSpPr>
        <p:spPr/>
        <p:txBody>
          <a:bodyPr/>
          <a:lstStyle/>
          <a:p>
            <a:r>
              <a:rPr lang="tr-TR" dirty="0" smtClean="0">
                <a:solidFill>
                  <a:schemeClr val="tx1"/>
                </a:solidFill>
              </a:rPr>
              <a:t>Etiyoloji</a:t>
            </a:r>
            <a:br>
              <a:rPr lang="tr-TR" dirty="0" smtClean="0">
                <a:solidFill>
                  <a:schemeClr val="tx1"/>
                </a:solidFill>
              </a:rPr>
            </a:br>
            <a:endParaRPr lang="tr-TR" dirty="0">
              <a:solidFill>
                <a:schemeClr val="tx1"/>
              </a:solidFill>
            </a:endParaRPr>
          </a:p>
        </p:txBody>
      </p:sp>
      <p:sp>
        <p:nvSpPr>
          <p:cNvPr id="1048636" name="İçerik Yer Tutucusu 2"/>
          <p:cNvSpPr>
            <a:spLocks noGrp="1"/>
          </p:cNvSpPr>
          <p:nvPr>
            <p:ph sz="half" idx="1"/>
          </p:nvPr>
        </p:nvSpPr>
        <p:spPr>
          <a:xfrm>
            <a:off x="2589212" y="2133600"/>
            <a:ext cx="4313864" cy="4594746"/>
          </a:xfrm>
        </p:spPr>
        <p:txBody>
          <a:bodyPr>
            <a:noAutofit/>
          </a:bodyPr>
          <a:lstStyle/>
          <a:p>
            <a:pPr lvl="0"/>
            <a:r>
              <a:rPr lang="tr-TR" i="1" dirty="0" err="1" smtClean="0">
                <a:solidFill>
                  <a:schemeClr val="tx1"/>
                </a:solidFill>
              </a:rPr>
              <a:t>Escherichia</a:t>
            </a:r>
            <a:r>
              <a:rPr lang="tr-TR" i="1" dirty="0" smtClean="0">
                <a:solidFill>
                  <a:schemeClr val="tx1"/>
                </a:solidFill>
              </a:rPr>
              <a:t> </a:t>
            </a:r>
            <a:r>
              <a:rPr lang="tr-TR" i="1" dirty="0" err="1" smtClean="0">
                <a:solidFill>
                  <a:schemeClr val="tx1"/>
                </a:solidFill>
              </a:rPr>
              <a:t>coli</a:t>
            </a:r>
            <a:r>
              <a:rPr lang="tr-TR" i="1" dirty="0" smtClean="0">
                <a:solidFill>
                  <a:schemeClr val="tx1"/>
                </a:solidFill>
              </a:rPr>
              <a:t> </a:t>
            </a:r>
            <a:r>
              <a:rPr lang="tr-TR" dirty="0" smtClean="0">
                <a:solidFill>
                  <a:schemeClr val="tx1"/>
                </a:solidFill>
              </a:rPr>
              <a:t>açık </a:t>
            </a:r>
            <a:r>
              <a:rPr lang="tr-TR" dirty="0">
                <a:solidFill>
                  <a:schemeClr val="tx1"/>
                </a:solidFill>
              </a:rPr>
              <a:t>farkla en yaygın etiyolojik ajandır.</a:t>
            </a:r>
          </a:p>
          <a:p>
            <a:pPr lvl="0"/>
            <a:r>
              <a:rPr lang="tr-TR" dirty="0" err="1">
                <a:solidFill>
                  <a:schemeClr val="tx1"/>
                </a:solidFill>
              </a:rPr>
              <a:t>Klebsiella</a:t>
            </a:r>
            <a:r>
              <a:rPr lang="tr-TR" dirty="0">
                <a:solidFill>
                  <a:schemeClr val="tx1"/>
                </a:solidFill>
              </a:rPr>
              <a:t>, </a:t>
            </a:r>
            <a:r>
              <a:rPr lang="tr-TR" dirty="0" err="1">
                <a:solidFill>
                  <a:schemeClr val="tx1"/>
                </a:solidFill>
              </a:rPr>
              <a:t>entorokok</a:t>
            </a:r>
            <a:r>
              <a:rPr lang="tr-TR" dirty="0">
                <a:solidFill>
                  <a:schemeClr val="tx1"/>
                </a:solidFill>
              </a:rPr>
              <a:t>, </a:t>
            </a:r>
            <a:r>
              <a:rPr lang="tr-TR" dirty="0" err="1">
                <a:solidFill>
                  <a:schemeClr val="tx1"/>
                </a:solidFill>
              </a:rPr>
              <a:t>psödomonas</a:t>
            </a:r>
            <a:r>
              <a:rPr lang="tr-TR" dirty="0">
                <a:solidFill>
                  <a:schemeClr val="tx1"/>
                </a:solidFill>
              </a:rPr>
              <a:t> ve </a:t>
            </a:r>
            <a:r>
              <a:rPr lang="tr-TR" dirty="0" err="1">
                <a:solidFill>
                  <a:schemeClr val="tx1"/>
                </a:solidFill>
              </a:rPr>
              <a:t>proteus</a:t>
            </a:r>
            <a:r>
              <a:rPr lang="tr-TR" dirty="0">
                <a:solidFill>
                  <a:schemeClr val="tx1"/>
                </a:solidFill>
              </a:rPr>
              <a:t> çok sık değildir. Daha az sık rastlanan bakteriler genelde yapısal anormallikleri olan ya da uzun süreli ya da tekrarlayan İYE olan hastalarla sınırlı kalmıştır.</a:t>
            </a:r>
          </a:p>
          <a:p>
            <a:pPr lvl="0"/>
            <a:r>
              <a:rPr lang="tr-TR" dirty="0" smtClean="0">
                <a:solidFill>
                  <a:schemeClr val="tx1"/>
                </a:solidFill>
              </a:rPr>
              <a:t>Aynı </a:t>
            </a:r>
            <a:r>
              <a:rPr lang="tr-TR" i="1" dirty="0" smtClean="0">
                <a:solidFill>
                  <a:schemeClr val="tx1"/>
                </a:solidFill>
              </a:rPr>
              <a:t>E</a:t>
            </a:r>
            <a:r>
              <a:rPr lang="tr-TR" i="1" dirty="0">
                <a:solidFill>
                  <a:schemeClr val="tx1"/>
                </a:solidFill>
              </a:rPr>
              <a:t>. </a:t>
            </a:r>
            <a:r>
              <a:rPr lang="tr-TR" i="1" dirty="0" err="1" smtClean="0">
                <a:solidFill>
                  <a:schemeClr val="tx1"/>
                </a:solidFill>
              </a:rPr>
              <a:t>Coli</a:t>
            </a:r>
            <a:r>
              <a:rPr lang="tr-TR" i="1" dirty="0" smtClean="0">
                <a:solidFill>
                  <a:schemeClr val="tx1"/>
                </a:solidFill>
              </a:rPr>
              <a:t> </a:t>
            </a:r>
            <a:r>
              <a:rPr lang="tr-TR" dirty="0" smtClean="0">
                <a:solidFill>
                  <a:schemeClr val="tx1"/>
                </a:solidFill>
              </a:rPr>
              <a:t>türü </a:t>
            </a:r>
            <a:r>
              <a:rPr lang="tr-TR" dirty="0">
                <a:solidFill>
                  <a:schemeClr val="tx1"/>
                </a:solidFill>
              </a:rPr>
              <a:t>nerdeyse her zaman hem idrardan hem de dışkıdan izole edilebilir. Daha sonra bahsedilecek olan bakteriyel </a:t>
            </a:r>
            <a:r>
              <a:rPr lang="tr-TR" dirty="0" smtClean="0">
                <a:solidFill>
                  <a:schemeClr val="tx1"/>
                </a:solidFill>
              </a:rPr>
              <a:t>sayımlar </a:t>
            </a:r>
            <a:r>
              <a:rPr lang="tr-TR" i="1" dirty="0" smtClean="0">
                <a:solidFill>
                  <a:schemeClr val="tx1"/>
                </a:solidFill>
              </a:rPr>
              <a:t>E</a:t>
            </a:r>
            <a:r>
              <a:rPr lang="tr-TR" i="1" dirty="0">
                <a:solidFill>
                  <a:schemeClr val="tx1"/>
                </a:solidFill>
              </a:rPr>
              <a:t>. </a:t>
            </a:r>
            <a:r>
              <a:rPr lang="tr-TR" i="1" dirty="0" err="1">
                <a:solidFill>
                  <a:schemeClr val="tx1"/>
                </a:solidFill>
              </a:rPr>
              <a:t>coli</a:t>
            </a:r>
            <a:r>
              <a:rPr lang="tr-TR" i="1" dirty="0" smtClean="0">
                <a:solidFill>
                  <a:schemeClr val="tx1"/>
                </a:solidFill>
              </a:rPr>
              <a:t>’ ye </a:t>
            </a:r>
            <a:r>
              <a:rPr lang="tr-TR" dirty="0" smtClean="0">
                <a:solidFill>
                  <a:schemeClr val="tx1"/>
                </a:solidFill>
              </a:rPr>
              <a:t>uygulanabilir</a:t>
            </a:r>
            <a:r>
              <a:rPr lang="tr-TR" dirty="0">
                <a:solidFill>
                  <a:schemeClr val="tx1"/>
                </a:solidFill>
              </a:rPr>
              <a:t>; ancak diğer bakterilerin çok daha küçük sayımları bile bir enfeksiyonu ima edebilir</a:t>
            </a:r>
            <a:r>
              <a:rPr lang="tr-TR" dirty="0" smtClean="0">
                <a:solidFill>
                  <a:schemeClr val="tx1"/>
                </a:solidFill>
              </a:rPr>
              <a:t>.</a:t>
            </a:r>
            <a:endParaRPr lang="tr-TR" dirty="0">
              <a:solidFill>
                <a:schemeClr val="tx1"/>
              </a:solidFill>
            </a:endParaRPr>
          </a:p>
        </p:txBody>
      </p:sp>
      <p:sp>
        <p:nvSpPr>
          <p:cNvPr id="1048637" name="İçerik Yer Tutucusu 5"/>
          <p:cNvSpPr>
            <a:spLocks noGrp="1"/>
          </p:cNvSpPr>
          <p:nvPr>
            <p:ph sz="half" idx="2"/>
          </p:nvPr>
        </p:nvSpPr>
        <p:spPr/>
        <p:txBody>
          <a:bodyPr>
            <a:normAutofit/>
          </a:bodyPr>
          <a:lstStyle/>
          <a:p>
            <a:endParaRPr lang="tr-TR"/>
          </a:p>
        </p:txBody>
      </p:sp>
      <p:pic>
        <p:nvPicPr>
          <p:cNvPr id="2097154" name="Resim 4"/>
          <p:cNvPicPr>
            <a:picLocks noChangeAspect="1"/>
          </p:cNvPicPr>
          <p:nvPr/>
        </p:nvPicPr>
        <p:blipFill>
          <a:blip r:embed="rId2" cstate="print"/>
          <a:stretch>
            <a:fillRect/>
          </a:stretch>
        </p:blipFill>
        <p:spPr>
          <a:xfrm>
            <a:off x="7048767" y="2022590"/>
            <a:ext cx="4455844" cy="42104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Unvan 1"/>
          <p:cNvSpPr>
            <a:spLocks noGrp="1"/>
          </p:cNvSpPr>
          <p:nvPr>
            <p:ph type="title"/>
          </p:nvPr>
        </p:nvSpPr>
        <p:spPr/>
        <p:txBody>
          <a:bodyPr/>
          <a:lstStyle/>
          <a:p>
            <a:r>
              <a:rPr lang="tr-TR" dirty="0" smtClean="0">
                <a:solidFill>
                  <a:schemeClr val="tx1"/>
                </a:solidFill>
              </a:rPr>
              <a:t>Semptomlar ve işaretler</a:t>
            </a:r>
            <a:endParaRPr lang="tr-TR" dirty="0">
              <a:solidFill>
                <a:schemeClr val="tx1"/>
              </a:solidFill>
            </a:endParaRPr>
          </a:p>
        </p:txBody>
      </p:sp>
      <p:sp>
        <p:nvSpPr>
          <p:cNvPr id="1048639" name="İçerik Yer Tutucusu 2"/>
          <p:cNvSpPr>
            <a:spLocks noGrp="1"/>
          </p:cNvSpPr>
          <p:nvPr>
            <p:ph sz="half" idx="1"/>
          </p:nvPr>
        </p:nvSpPr>
        <p:spPr/>
        <p:txBody>
          <a:bodyPr>
            <a:normAutofit fontScale="86667" lnSpcReduction="20000"/>
          </a:bodyPr>
          <a:lstStyle/>
          <a:p>
            <a:pPr lvl="0"/>
            <a:r>
              <a:rPr lang="tr-TR" sz="2400" dirty="0" err="1" smtClean="0">
                <a:solidFill>
                  <a:schemeClr val="tx1"/>
                </a:solidFill>
              </a:rPr>
              <a:t>İnfantlarda</a:t>
            </a:r>
            <a:r>
              <a:rPr lang="tr-TR" sz="2400" dirty="0" smtClean="0">
                <a:solidFill>
                  <a:schemeClr val="tx1"/>
                </a:solidFill>
              </a:rPr>
              <a:t> </a:t>
            </a:r>
            <a:r>
              <a:rPr lang="tr-TR" sz="2400" dirty="0">
                <a:solidFill>
                  <a:schemeClr val="tx1"/>
                </a:solidFill>
              </a:rPr>
              <a:t>solunum semptomları </a:t>
            </a:r>
            <a:r>
              <a:rPr lang="tr-TR" sz="2400" dirty="0" smtClean="0">
                <a:solidFill>
                  <a:schemeClr val="tx1"/>
                </a:solidFill>
              </a:rPr>
              <a:t>olmaksızın ateş; huzursuzluk, genel </a:t>
            </a:r>
            <a:r>
              <a:rPr lang="tr-TR" sz="2400" dirty="0">
                <a:solidFill>
                  <a:schemeClr val="tx1"/>
                </a:solidFill>
              </a:rPr>
              <a:t>durum </a:t>
            </a:r>
            <a:r>
              <a:rPr lang="tr-TR" sz="2400" dirty="0" smtClean="0">
                <a:solidFill>
                  <a:schemeClr val="tx1"/>
                </a:solidFill>
              </a:rPr>
              <a:t>bozukluğu, zor </a:t>
            </a:r>
            <a:r>
              <a:rPr lang="tr-TR" sz="2400" dirty="0">
                <a:solidFill>
                  <a:schemeClr val="tx1"/>
                </a:solidFill>
              </a:rPr>
              <a:t>kilo alımı, kusma, sık sık ağlama ya da iştah azlığı görülebilir.</a:t>
            </a:r>
          </a:p>
          <a:p>
            <a:pPr lvl="0"/>
            <a:r>
              <a:rPr lang="tr-TR" sz="2400" dirty="0">
                <a:solidFill>
                  <a:schemeClr val="tx1"/>
                </a:solidFill>
              </a:rPr>
              <a:t>Diğer çocuklarda semptomlar sık işeme, yeni ortaya çıkmış altını ıslatma, idrar zorluğu ve işemeden sonra </a:t>
            </a:r>
            <a:r>
              <a:rPr lang="tr-TR" sz="2400" dirty="0" err="1">
                <a:solidFill>
                  <a:schemeClr val="tx1"/>
                </a:solidFill>
              </a:rPr>
              <a:t>abdominal</a:t>
            </a:r>
            <a:r>
              <a:rPr lang="tr-TR" sz="2400" dirty="0">
                <a:solidFill>
                  <a:schemeClr val="tx1"/>
                </a:solidFill>
              </a:rPr>
              <a:t> ağrı ortaya çıkabilir.</a:t>
            </a:r>
          </a:p>
          <a:p>
            <a:pPr lvl="0"/>
            <a:r>
              <a:rPr lang="tr-TR" sz="2400" dirty="0">
                <a:solidFill>
                  <a:schemeClr val="tx1"/>
                </a:solidFill>
              </a:rPr>
              <a:t>Ebeveynlerin idrarın kötü koktuğu gözlemi idrar yolu enfeksiyonunun zayıf bir göstergesidir.</a:t>
            </a:r>
          </a:p>
          <a:p>
            <a:endParaRPr lang="tr-TR" sz="2400" dirty="0">
              <a:solidFill>
                <a:schemeClr val="tx1"/>
              </a:solidFill>
            </a:endParaRPr>
          </a:p>
        </p:txBody>
      </p:sp>
      <p:pic>
        <p:nvPicPr>
          <p:cNvPr id="2097155" name="Resim 3"/>
          <p:cNvPicPr>
            <a:picLocks noChangeAspect="1"/>
          </p:cNvPicPr>
          <p:nvPr/>
        </p:nvPicPr>
        <p:blipFill>
          <a:blip r:embed="rId2"/>
          <a:stretch>
            <a:fillRect/>
          </a:stretch>
        </p:blipFill>
        <p:spPr>
          <a:xfrm>
            <a:off x="6903076" y="2649117"/>
            <a:ext cx="4868909" cy="27318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Unvan 1"/>
          <p:cNvSpPr>
            <a:spLocks noGrp="1"/>
          </p:cNvSpPr>
          <p:nvPr>
            <p:ph type="title"/>
          </p:nvPr>
        </p:nvSpPr>
        <p:spPr/>
        <p:txBody>
          <a:bodyPr/>
          <a:lstStyle/>
          <a:p>
            <a:r>
              <a:rPr lang="tr-TR" dirty="0" smtClean="0">
                <a:solidFill>
                  <a:schemeClr val="tx1"/>
                </a:solidFill>
              </a:rPr>
              <a:t>Tanı</a:t>
            </a:r>
            <a:endParaRPr lang="tr-TR" dirty="0">
              <a:solidFill>
                <a:schemeClr val="tx1"/>
              </a:solidFill>
            </a:endParaRPr>
          </a:p>
        </p:txBody>
      </p:sp>
      <p:sp>
        <p:nvSpPr>
          <p:cNvPr id="1048641" name="İçerik Yer Tutucusu 2"/>
          <p:cNvSpPr>
            <a:spLocks noGrp="1"/>
          </p:cNvSpPr>
          <p:nvPr>
            <p:ph idx="1"/>
          </p:nvPr>
        </p:nvSpPr>
        <p:spPr>
          <a:xfrm>
            <a:off x="2589212" y="2133600"/>
            <a:ext cx="8915400" cy="4158018"/>
          </a:xfrm>
        </p:spPr>
        <p:txBody>
          <a:bodyPr>
            <a:noAutofit/>
          </a:bodyPr>
          <a:lstStyle/>
          <a:p>
            <a:pPr lvl="0"/>
            <a:r>
              <a:rPr lang="tr-TR" sz="2400" dirty="0" smtClean="0">
                <a:solidFill>
                  <a:schemeClr val="tx1"/>
                </a:solidFill>
              </a:rPr>
              <a:t>Bir </a:t>
            </a:r>
            <a:r>
              <a:rPr lang="tr-TR" sz="2400" dirty="0">
                <a:solidFill>
                  <a:schemeClr val="tx1"/>
                </a:solidFill>
              </a:rPr>
              <a:t>çocuğun ilk İYE tanısı isabetli olmalıdır çünkü yanlış bir pozitif tanı tetkiklerin ve takibin gereksiz ilerlemesine sebep olur.</a:t>
            </a:r>
          </a:p>
          <a:p>
            <a:pPr lvl="0"/>
            <a:r>
              <a:rPr lang="tr-TR" sz="2400" dirty="0">
                <a:solidFill>
                  <a:schemeClr val="tx1"/>
                </a:solidFill>
              </a:rPr>
              <a:t>Tanı çalışması tarama testleri ile başlar ancak son karar daima bakteri kültürüne dayandırılmalıdır.</a:t>
            </a:r>
          </a:p>
          <a:p>
            <a:pPr lvl="0"/>
            <a:r>
              <a:rPr lang="tr-TR" sz="2400" dirty="0">
                <a:solidFill>
                  <a:schemeClr val="tx1"/>
                </a:solidFill>
              </a:rPr>
              <a:t>Eğer bir İYE şüphesi varsa ve temiz çıkarılmış bir idrar örneği alınamıyorsa ya da eğer bakteri kültürü sonucu alınmadan tedaviye başlanması gerekiyorsa mesaneye </a:t>
            </a:r>
            <a:r>
              <a:rPr lang="tr-TR" sz="2400" dirty="0" smtClean="0">
                <a:solidFill>
                  <a:schemeClr val="tx1"/>
                </a:solidFill>
              </a:rPr>
              <a:t>iğne </a:t>
            </a:r>
            <a:r>
              <a:rPr lang="tr-TR" sz="2400" dirty="0">
                <a:solidFill>
                  <a:schemeClr val="tx1"/>
                </a:solidFill>
              </a:rPr>
              <a:t>ile girilebilir. </a:t>
            </a:r>
            <a:endParaRPr lang="tr-TR" sz="2400" dirty="0" smtClean="0">
              <a:solidFill>
                <a:schemeClr val="tx1"/>
              </a:solidFill>
            </a:endParaRPr>
          </a:p>
          <a:p>
            <a:pPr lvl="0"/>
            <a:r>
              <a:rPr lang="tr-TR" sz="2400" dirty="0" smtClean="0">
                <a:solidFill>
                  <a:schemeClr val="tx1"/>
                </a:solidFill>
              </a:rPr>
              <a:t>Ponksiyonu </a:t>
            </a:r>
            <a:r>
              <a:rPr lang="tr-TR" sz="2400" dirty="0">
                <a:solidFill>
                  <a:schemeClr val="tx1"/>
                </a:solidFill>
              </a:rPr>
              <a:t>uygulaması nispeten </a:t>
            </a:r>
            <a:r>
              <a:rPr lang="tr-TR" sz="2400" dirty="0" smtClean="0">
                <a:solidFill>
                  <a:schemeClr val="tx1"/>
                </a:solidFill>
              </a:rPr>
              <a:t>kolaydır ve </a:t>
            </a:r>
            <a:r>
              <a:rPr lang="tr-TR" sz="2400" dirty="0">
                <a:solidFill>
                  <a:schemeClr val="tx1"/>
                </a:solidFill>
              </a:rPr>
              <a:t>komplikasyonlar oldukça enderdir. Eğer ultrasonografi varsa ponksiyona başlamadan önce mesanenin dolu olduğunu kontrol etmek kolaydır.</a:t>
            </a:r>
          </a:p>
          <a:p>
            <a:endParaRPr lang="tr-TR" sz="24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Unvan 1"/>
          <p:cNvSpPr>
            <a:spLocks noGrp="1"/>
          </p:cNvSpPr>
          <p:nvPr>
            <p:ph type="title"/>
          </p:nvPr>
        </p:nvSpPr>
        <p:spPr/>
        <p:txBody>
          <a:bodyPr/>
          <a:lstStyle/>
          <a:p>
            <a:r>
              <a:rPr lang="tr-TR" dirty="0" smtClean="0">
                <a:solidFill>
                  <a:schemeClr val="tx1"/>
                </a:solidFill>
              </a:rPr>
              <a:t>Tanı</a:t>
            </a:r>
            <a:endParaRPr lang="tr-TR" dirty="0">
              <a:solidFill>
                <a:schemeClr val="tx1"/>
              </a:solidFill>
            </a:endParaRPr>
          </a:p>
        </p:txBody>
      </p:sp>
      <p:sp>
        <p:nvSpPr>
          <p:cNvPr id="1048643" name="İçerik Yer Tutucusu 2"/>
          <p:cNvSpPr>
            <a:spLocks noGrp="1"/>
          </p:cNvSpPr>
          <p:nvPr>
            <p:ph sz="half" idx="1"/>
          </p:nvPr>
        </p:nvSpPr>
        <p:spPr>
          <a:xfrm>
            <a:off x="1828801" y="2133600"/>
            <a:ext cx="5361946" cy="3777622"/>
          </a:xfrm>
        </p:spPr>
        <p:txBody>
          <a:bodyPr>
            <a:noAutofit/>
          </a:bodyPr>
          <a:lstStyle/>
          <a:p>
            <a:pPr lvl="0"/>
            <a:r>
              <a:rPr lang="tr-TR" sz="2400" dirty="0" smtClean="0">
                <a:solidFill>
                  <a:schemeClr val="tx1"/>
                </a:solidFill>
              </a:rPr>
              <a:t>Alt bezi kullanılan bir çocukta idrar tarama örneğinin, steril idrar toplama torbası ile elde edilmesi tavsiye edilir.</a:t>
            </a:r>
            <a:endParaRPr lang="tr-TR" sz="4400" dirty="0" smtClean="0">
              <a:solidFill>
                <a:schemeClr val="tx1"/>
              </a:solidFill>
            </a:endParaRPr>
          </a:p>
          <a:p>
            <a:pPr lvl="0"/>
            <a:r>
              <a:rPr lang="tr-TR" sz="2400" dirty="0" smtClean="0">
                <a:solidFill>
                  <a:schemeClr val="tx1"/>
                </a:solidFill>
              </a:rPr>
              <a:t>Temiz çıkarılmış ya da torba idrar örneğindeki bir bakteri sayımı 10</a:t>
            </a:r>
            <a:r>
              <a:rPr lang="tr-TR" sz="2400" baseline="30000" dirty="0" smtClean="0">
                <a:solidFill>
                  <a:schemeClr val="tx1"/>
                </a:solidFill>
              </a:rPr>
              <a:t>5</a:t>
            </a:r>
            <a:r>
              <a:rPr lang="tr-TR" sz="2400" dirty="0" smtClean="0">
                <a:solidFill>
                  <a:schemeClr val="tx1"/>
                </a:solidFill>
              </a:rPr>
              <a:t>/ml ya da daha fazla ise önemlidir. Sayım yaklaşık 10</a:t>
            </a:r>
            <a:r>
              <a:rPr lang="tr-TR" sz="2400" baseline="30000" dirty="0" smtClean="0">
                <a:solidFill>
                  <a:schemeClr val="tx1"/>
                </a:solidFill>
              </a:rPr>
              <a:t>3</a:t>
            </a:r>
            <a:r>
              <a:rPr lang="tr-TR" sz="2400" dirty="0" smtClean="0">
                <a:solidFill>
                  <a:schemeClr val="tx1"/>
                </a:solidFill>
              </a:rPr>
              <a:t>/ml civarındaysa ve idrar mesanede 4 saatten daha az süredir beklemiyorsa enfeksiyon olasılığı ortadan kalkmaz.</a:t>
            </a:r>
            <a:endParaRPr lang="tr-TR" sz="4400" dirty="0" smtClean="0">
              <a:solidFill>
                <a:schemeClr val="tx1"/>
              </a:solidFill>
            </a:endParaRPr>
          </a:p>
        </p:txBody>
      </p:sp>
      <p:pic>
        <p:nvPicPr>
          <p:cNvPr id="2097156" name="İçerik Yer Tutucusu 4"/>
          <p:cNvPicPr>
            <a:picLocks noGrp="1" noChangeAspect="1"/>
          </p:cNvPicPr>
          <p:nvPr>
            <p:ph sz="half" idx="2"/>
          </p:nvPr>
        </p:nvPicPr>
        <p:blipFill>
          <a:blip r:embed="rId2"/>
          <a:stretch>
            <a:fillRect/>
          </a:stretch>
        </p:blipFill>
        <p:spPr>
          <a:xfrm>
            <a:off x="8307937" y="697625"/>
            <a:ext cx="2380977" cy="2414750"/>
          </a:xfrm>
        </p:spPr>
      </p:pic>
      <p:pic>
        <p:nvPicPr>
          <p:cNvPr id="2097157" name="Resim 5"/>
          <p:cNvPicPr>
            <a:picLocks noChangeAspect="1"/>
          </p:cNvPicPr>
          <p:nvPr/>
        </p:nvPicPr>
        <p:blipFill>
          <a:blip r:embed="rId3"/>
          <a:stretch>
            <a:fillRect/>
          </a:stretch>
        </p:blipFill>
        <p:spPr>
          <a:xfrm>
            <a:off x="7778391" y="3185890"/>
            <a:ext cx="3440067" cy="32008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Unvan 1"/>
          <p:cNvSpPr>
            <a:spLocks noGrp="1"/>
          </p:cNvSpPr>
          <p:nvPr>
            <p:ph type="title"/>
          </p:nvPr>
        </p:nvSpPr>
        <p:spPr/>
        <p:txBody>
          <a:bodyPr/>
          <a:lstStyle/>
          <a:p>
            <a:r>
              <a:rPr lang="tr-TR" dirty="0" smtClean="0">
                <a:solidFill>
                  <a:schemeClr val="tx1"/>
                </a:solidFill>
              </a:rPr>
              <a:t>Tanı</a:t>
            </a:r>
            <a:endParaRPr lang="tr-TR" dirty="0">
              <a:solidFill>
                <a:schemeClr val="tx1"/>
              </a:solidFill>
            </a:endParaRPr>
          </a:p>
        </p:txBody>
      </p:sp>
      <p:sp>
        <p:nvSpPr>
          <p:cNvPr id="1048645" name="İçerik Yer Tutucusu 2"/>
          <p:cNvSpPr>
            <a:spLocks noGrp="1"/>
          </p:cNvSpPr>
          <p:nvPr>
            <p:ph sz="half" idx="1"/>
          </p:nvPr>
        </p:nvSpPr>
        <p:spPr>
          <a:xfrm>
            <a:off x="2589212" y="2133599"/>
            <a:ext cx="4725988" cy="4458269"/>
          </a:xfrm>
        </p:spPr>
        <p:txBody>
          <a:bodyPr>
            <a:noAutofit/>
          </a:bodyPr>
          <a:lstStyle/>
          <a:p>
            <a:pPr lvl="1"/>
            <a:r>
              <a:rPr lang="tr-TR" sz="2000" dirty="0" smtClean="0">
                <a:solidFill>
                  <a:schemeClr val="tx1"/>
                </a:solidFill>
              </a:rPr>
              <a:t>Tedavinin gerekliliğine karar vermek için gösterge çubuğu testinin değerlendirilmesine bakılarak İYE ihtimali gözden geçirilmelidir.</a:t>
            </a:r>
          </a:p>
          <a:p>
            <a:pPr lvl="1"/>
            <a:r>
              <a:rPr lang="tr-TR" sz="2000" dirty="0" smtClean="0">
                <a:solidFill>
                  <a:schemeClr val="tx1"/>
                </a:solidFill>
              </a:rPr>
              <a:t> </a:t>
            </a:r>
            <a:r>
              <a:rPr lang="tr-TR" sz="2000" dirty="0" err="1">
                <a:solidFill>
                  <a:schemeClr val="tx1"/>
                </a:solidFill>
              </a:rPr>
              <a:t>Nitritler</a:t>
            </a:r>
            <a:r>
              <a:rPr lang="tr-TR" sz="2000" dirty="0">
                <a:solidFill>
                  <a:schemeClr val="tx1"/>
                </a:solidFill>
              </a:rPr>
              <a:t> için pozitif bir gösterge çubuğu testi İYE için güvenilir bir işarettir ama testin isabeti, </a:t>
            </a:r>
            <a:r>
              <a:rPr lang="tr-TR" sz="2000" dirty="0" err="1">
                <a:solidFill>
                  <a:schemeClr val="tx1"/>
                </a:solidFill>
              </a:rPr>
              <a:t>infantlarda</a:t>
            </a:r>
            <a:r>
              <a:rPr lang="tr-TR" sz="2000" dirty="0">
                <a:solidFill>
                  <a:schemeClr val="tx1"/>
                </a:solidFill>
              </a:rPr>
              <a:t> idrarın mesanede yeterince uzun süre kalmadığı ve </a:t>
            </a:r>
            <a:r>
              <a:rPr lang="tr-TR" sz="2000" dirty="0" err="1">
                <a:solidFill>
                  <a:schemeClr val="tx1"/>
                </a:solidFill>
              </a:rPr>
              <a:t>enterokoklar</a:t>
            </a:r>
            <a:r>
              <a:rPr lang="tr-TR" sz="2000" dirty="0">
                <a:solidFill>
                  <a:schemeClr val="tx1"/>
                </a:solidFill>
              </a:rPr>
              <a:t>, </a:t>
            </a:r>
            <a:r>
              <a:rPr lang="tr-TR" sz="2000" i="1" dirty="0">
                <a:solidFill>
                  <a:schemeClr val="tx1"/>
                </a:solidFill>
              </a:rPr>
              <a:t>Stafilokok saprofit</a:t>
            </a:r>
            <a:r>
              <a:rPr lang="tr-TR" sz="2000" dirty="0">
                <a:solidFill>
                  <a:schemeClr val="tx1"/>
                </a:solidFill>
              </a:rPr>
              <a:t>, ve bazı </a:t>
            </a:r>
            <a:r>
              <a:rPr lang="tr-TR" sz="2000" i="1" dirty="0" err="1">
                <a:solidFill>
                  <a:schemeClr val="tx1"/>
                </a:solidFill>
              </a:rPr>
              <a:t>Asinetobakter</a:t>
            </a:r>
            <a:r>
              <a:rPr lang="tr-TR" sz="2000" dirty="0" err="1">
                <a:solidFill>
                  <a:schemeClr val="tx1"/>
                </a:solidFill>
              </a:rPr>
              <a:t>türlerinin</a:t>
            </a:r>
            <a:r>
              <a:rPr lang="tr-TR" sz="2000" dirty="0">
                <a:solidFill>
                  <a:schemeClr val="tx1"/>
                </a:solidFill>
              </a:rPr>
              <a:t> </a:t>
            </a:r>
            <a:r>
              <a:rPr lang="tr-TR" sz="2000" dirty="0" err="1">
                <a:solidFill>
                  <a:schemeClr val="tx1"/>
                </a:solidFill>
              </a:rPr>
              <a:t>nitrit</a:t>
            </a:r>
            <a:r>
              <a:rPr lang="tr-TR" sz="2000" dirty="0">
                <a:solidFill>
                  <a:schemeClr val="tx1"/>
                </a:solidFill>
              </a:rPr>
              <a:t> üretmediği için tanıya yararı  sınırlıdır</a:t>
            </a:r>
            <a:r>
              <a:rPr lang="tr-TR" sz="2000" dirty="0" smtClean="0">
                <a:solidFill>
                  <a:schemeClr val="tx1"/>
                </a:solidFill>
              </a:rPr>
              <a:t>.</a:t>
            </a:r>
            <a:endParaRPr lang="tr-TR" sz="2000" dirty="0">
              <a:solidFill>
                <a:schemeClr val="tx1"/>
              </a:solidFill>
            </a:endParaRPr>
          </a:p>
        </p:txBody>
      </p:sp>
      <p:pic>
        <p:nvPicPr>
          <p:cNvPr id="2097158" name="İçerik Yer Tutucusu 5"/>
          <p:cNvPicPr>
            <a:picLocks noGrp="1" noChangeAspect="1"/>
          </p:cNvPicPr>
          <p:nvPr>
            <p:ph sz="half" idx="2"/>
          </p:nvPr>
        </p:nvPicPr>
        <p:blipFill>
          <a:blip r:embed="rId2"/>
          <a:stretch>
            <a:fillRect/>
          </a:stretch>
        </p:blipFill>
        <p:spPr>
          <a:xfrm>
            <a:off x="7497157" y="2532974"/>
            <a:ext cx="4007454" cy="2978874"/>
          </a:xfrm>
        </p:spPr>
      </p:pic>
    </p:spTree>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Özel 1">
      <a:majorFont>
        <a:latin typeface="Calibri"/>
        <a:ea typeface=""/>
        <a:cs typeface=""/>
      </a:majorFont>
      <a:minorFont>
        <a:latin typeface="Calibri"/>
        <a:ea typeface=""/>
        <a:cs typeface=""/>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1367</Words>
  <Application>Microsoft Office PowerPoint</Application>
  <PresentationFormat>Özel</PresentationFormat>
  <Paragraphs>107</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Duman</vt:lpstr>
      <vt:lpstr>Çocukta İdrar Yolu Enfeksiyonu</vt:lpstr>
      <vt:lpstr>PowerPoint Sunusu</vt:lpstr>
      <vt:lpstr>Önemli noktalar</vt:lpstr>
      <vt:lpstr>Epidemiyoloji </vt:lpstr>
      <vt:lpstr>Etiyoloji </vt:lpstr>
      <vt:lpstr>Semptomlar ve işaretler</vt:lpstr>
      <vt:lpstr>Tanı</vt:lpstr>
      <vt:lpstr>Tanı</vt:lpstr>
      <vt:lpstr>Tanı</vt:lpstr>
      <vt:lpstr>Tanı</vt:lpstr>
      <vt:lpstr>Tanı</vt:lpstr>
      <vt:lpstr>Enfeksiyon seviyesinin belirlenmesi</vt:lpstr>
      <vt:lpstr>Tedavi prensipleri </vt:lpstr>
      <vt:lpstr>Tedavi prensipleri </vt:lpstr>
      <vt:lpstr>Antibiyotik tedavisi</vt:lpstr>
      <vt:lpstr>Akılcı Kullanım</vt:lpstr>
      <vt:lpstr>Antibiyotik tedavisi</vt:lpstr>
      <vt:lpstr>PowerPoint Sunusu</vt:lpstr>
      <vt:lpstr>PowerPoint Sunusu</vt:lpstr>
      <vt:lpstr>Tedavini süresi </vt:lpstr>
      <vt:lpstr>Kabızlık tedavisi </vt:lpstr>
      <vt:lpstr>İleri Tetkikler </vt:lpstr>
      <vt:lpstr>İleri Tetkikler</vt:lpstr>
      <vt:lpstr>Profilaktik ilaç tedavisi </vt:lpstr>
      <vt:lpstr>PowerPoint Sunusu</vt:lpstr>
      <vt:lpstr>PowerPoint Sunusu</vt:lpstr>
    </vt:vector>
  </TitlesOfParts>
  <Company>NouS/TncTR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Çocukta İdrar Yolu Enfeksiyonu</dc:title>
  <dc:creator>Hp</dc:creator>
  <cp:lastModifiedBy>Turan S</cp:lastModifiedBy>
  <cp:revision>1</cp:revision>
  <dcterms:created xsi:type="dcterms:W3CDTF">2019-01-27T10:20:26Z</dcterms:created>
  <dcterms:modified xsi:type="dcterms:W3CDTF">2019-02-07T12:29:39Z</dcterms:modified>
</cp:coreProperties>
</file>