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6"/>
  </p:notesMasterIdLst>
  <p:sldIdLst>
    <p:sldId id="285" r:id="rId2"/>
    <p:sldId id="307" r:id="rId3"/>
    <p:sldId id="257" r:id="rId4"/>
    <p:sldId id="296" r:id="rId5"/>
    <p:sldId id="265" r:id="rId6"/>
    <p:sldId id="258" r:id="rId7"/>
    <p:sldId id="259" r:id="rId8"/>
    <p:sldId id="286" r:id="rId9"/>
    <p:sldId id="260" r:id="rId10"/>
    <p:sldId id="261" r:id="rId11"/>
    <p:sldId id="308" r:id="rId12"/>
    <p:sldId id="262" r:id="rId13"/>
    <p:sldId id="305" r:id="rId14"/>
    <p:sldId id="264" r:id="rId15"/>
    <p:sldId id="291" r:id="rId16"/>
    <p:sldId id="266" r:id="rId17"/>
    <p:sldId id="309" r:id="rId18"/>
    <p:sldId id="267" r:id="rId19"/>
    <p:sldId id="268" r:id="rId20"/>
    <p:sldId id="292" r:id="rId21"/>
    <p:sldId id="269" r:id="rId22"/>
    <p:sldId id="270" r:id="rId23"/>
    <p:sldId id="271" r:id="rId24"/>
    <p:sldId id="272" r:id="rId25"/>
    <p:sldId id="273" r:id="rId26"/>
    <p:sldId id="274" r:id="rId27"/>
    <p:sldId id="275" r:id="rId28"/>
    <p:sldId id="310" r:id="rId29"/>
    <p:sldId id="276" r:id="rId30"/>
    <p:sldId id="294" r:id="rId31"/>
    <p:sldId id="277" r:id="rId32"/>
    <p:sldId id="278" r:id="rId33"/>
    <p:sldId id="279" r:id="rId34"/>
    <p:sldId id="295" r:id="rId35"/>
    <p:sldId id="280" r:id="rId36"/>
    <p:sldId id="287" r:id="rId37"/>
    <p:sldId id="288" r:id="rId38"/>
    <p:sldId id="290" r:id="rId39"/>
    <p:sldId id="289" r:id="rId40"/>
    <p:sldId id="297" r:id="rId41"/>
    <p:sldId id="303" r:id="rId42"/>
    <p:sldId id="304" r:id="rId43"/>
    <p:sldId id="306" r:id="rId44"/>
    <p:sldId id="311" r:id="rId4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809E4D-9ABC-4319-B65E-B0C39497B70D}" type="datetimeFigureOut">
              <a:rPr lang="tr-TR" smtClean="0"/>
              <a:pPr/>
              <a:t>18.03.2016</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24F8C3-2B4F-4A2B-A734-F4BFF8A8A735}"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124F8C3-2B4F-4A2B-A734-F4BFF8A8A735}" type="slidenum">
              <a:rPr lang="tr-TR" smtClean="0"/>
              <a:pPr/>
              <a:t>5</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18.03.2016</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18.03.2016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18.03.2016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18.03.2016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18.03.2016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18.03.2016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18.03.2016</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18.03.2016</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18.03.2016</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18.03.2016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18.03.2016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18.03.2016</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ctrTitle"/>
          </p:nvPr>
        </p:nvSpPr>
        <p:spPr/>
        <p:txBody>
          <a:bodyPr/>
          <a:lstStyle/>
          <a:p>
            <a:r>
              <a:rPr lang="tr-TR" dirty="0" smtClean="0"/>
              <a:t>KRONİK AĞRI YÖNETİMİ</a:t>
            </a:r>
            <a:endParaRPr lang="tr-TR" dirty="0"/>
          </a:p>
        </p:txBody>
      </p:sp>
      <p:sp>
        <p:nvSpPr>
          <p:cNvPr id="5" name="4 Alt Başlık"/>
          <p:cNvSpPr>
            <a:spLocks noGrp="1"/>
          </p:cNvSpPr>
          <p:nvPr>
            <p:ph type="subTitle" idx="1"/>
          </p:nvPr>
        </p:nvSpPr>
        <p:spPr/>
        <p:txBody>
          <a:bodyPr>
            <a:normAutofit lnSpcReduction="10000"/>
          </a:bodyPr>
          <a:lstStyle/>
          <a:p>
            <a:pPr algn="ctr"/>
            <a:r>
              <a:rPr lang="tr-TR" dirty="0" smtClean="0"/>
              <a:t>DR. NAHİDE GÖKÇE ÇAKIR</a:t>
            </a:r>
          </a:p>
          <a:p>
            <a:pPr algn="ctr"/>
            <a:r>
              <a:rPr lang="tr-TR" dirty="0" smtClean="0"/>
              <a:t>Karadeniz Teknik Üniversitesi Tıp Fakültesi Aile Hekimliği AD</a:t>
            </a:r>
          </a:p>
          <a:p>
            <a:pPr algn="ctr"/>
            <a:r>
              <a:rPr lang="tr-TR" dirty="0" smtClean="0"/>
              <a:t>29/03/2016 </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395536" y="1844824"/>
            <a:ext cx="8435280" cy="5832648"/>
          </a:xfrm>
        </p:spPr>
        <p:txBody>
          <a:bodyPr>
            <a:normAutofit/>
          </a:bodyPr>
          <a:lstStyle/>
          <a:p>
            <a:pPr>
              <a:lnSpc>
                <a:spcPct val="150000"/>
              </a:lnSpc>
            </a:pPr>
            <a:r>
              <a:rPr lang="tr-TR" dirty="0" smtClean="0"/>
              <a:t>Kronik ağrı çeken bireyin; </a:t>
            </a:r>
          </a:p>
          <a:p>
            <a:pPr lvl="1">
              <a:lnSpc>
                <a:spcPct val="150000"/>
              </a:lnSpc>
            </a:pPr>
            <a:r>
              <a:rPr lang="tr-TR" dirty="0" smtClean="0"/>
              <a:t>Biyolojik, psikolojik ve sosyal yönleri ile değerlendirilmesi gerekmektedir</a:t>
            </a:r>
          </a:p>
          <a:p>
            <a:pPr lvl="2">
              <a:lnSpc>
                <a:spcPct val="150000"/>
              </a:lnSpc>
            </a:pPr>
            <a:r>
              <a:rPr lang="tr-TR" dirty="0" smtClean="0"/>
              <a:t>Birinci basamak hekimi, bireyi bu şekilde kavrayabilme şansı en yüksek olan hekimdir</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908720"/>
            <a:ext cx="8229600" cy="1143000"/>
          </a:xfrm>
        </p:spPr>
        <p:txBody>
          <a:bodyPr>
            <a:normAutofit fontScale="90000"/>
          </a:bodyPr>
          <a:lstStyle/>
          <a:p>
            <a:r>
              <a:rPr lang="tr-TR" dirty="0" smtClean="0"/>
              <a:t>Kronik Ağrı Yönetiminde Genel Yaklaşım İlkeleri</a:t>
            </a:r>
            <a:endParaRPr lang="tr-TR" dirty="0"/>
          </a:p>
        </p:txBody>
      </p:sp>
      <p:sp>
        <p:nvSpPr>
          <p:cNvPr id="3" name="2 İçerik Yer Tutucusu"/>
          <p:cNvSpPr>
            <a:spLocks noGrp="1"/>
          </p:cNvSpPr>
          <p:nvPr>
            <p:ph idx="1"/>
          </p:nvPr>
        </p:nvSpPr>
        <p:spPr/>
        <p:txBody>
          <a:bodyPr>
            <a:normAutofit fontScale="92500"/>
          </a:bodyPr>
          <a:lstStyle/>
          <a:p>
            <a:pPr>
              <a:lnSpc>
                <a:spcPct val="150000"/>
              </a:lnSpc>
            </a:pPr>
            <a:r>
              <a:rPr lang="tr-TR" dirty="0" smtClean="0"/>
              <a:t>Ağrının yer ve niteliğinin belirlenmesi</a:t>
            </a:r>
          </a:p>
          <a:p>
            <a:pPr>
              <a:lnSpc>
                <a:spcPct val="150000"/>
              </a:lnSpc>
            </a:pPr>
            <a:r>
              <a:rPr lang="tr-TR" dirty="0" smtClean="0"/>
              <a:t>Ağrının  şiddetinin derecelendirilmesi</a:t>
            </a:r>
          </a:p>
          <a:p>
            <a:pPr>
              <a:lnSpc>
                <a:spcPct val="150000"/>
              </a:lnSpc>
            </a:pPr>
            <a:r>
              <a:rPr lang="tr-TR" dirty="0" smtClean="0"/>
              <a:t>Altta yatan/eşlik eden hastalığın tedavisi</a:t>
            </a:r>
          </a:p>
          <a:p>
            <a:pPr>
              <a:lnSpc>
                <a:spcPct val="150000"/>
              </a:lnSpc>
            </a:pPr>
            <a:r>
              <a:rPr lang="tr-TR" dirty="0" smtClean="0"/>
              <a:t>Uyku hijyeninin sağlanması</a:t>
            </a:r>
          </a:p>
          <a:p>
            <a:pPr>
              <a:lnSpc>
                <a:spcPct val="150000"/>
              </a:lnSpc>
            </a:pPr>
            <a:r>
              <a:rPr lang="tr-TR" dirty="0" smtClean="0"/>
              <a:t>Psikiyatrik durumun değerlendirilmesi ve izlenmesi</a:t>
            </a:r>
          </a:p>
          <a:p>
            <a:pPr>
              <a:lnSpc>
                <a:spcPct val="150000"/>
              </a:lnSpc>
            </a:pPr>
            <a:r>
              <a:rPr lang="tr-TR" dirty="0" smtClean="0"/>
              <a:t>Risk faktörlerinin yönetimi</a:t>
            </a:r>
          </a:p>
          <a:p>
            <a:pPr>
              <a:lnSpc>
                <a:spcPct val="150000"/>
              </a:lnSpc>
            </a:pPr>
            <a:r>
              <a:rPr lang="tr-TR" dirty="0" smtClean="0"/>
              <a:t>Davranışsal önlemler</a:t>
            </a:r>
          </a:p>
          <a:p>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19256" cy="1356760"/>
          </a:xfrm>
        </p:spPr>
        <p:txBody>
          <a:bodyPr>
            <a:normAutofit fontScale="90000"/>
          </a:bodyPr>
          <a:lstStyle/>
          <a:p>
            <a:r>
              <a:rPr lang="tr-TR" dirty="0" smtClean="0"/>
              <a:t>Ağrının Yer Ve Niteliğinin Belirlenmesi: </a:t>
            </a:r>
            <a:endParaRPr lang="tr-TR" dirty="0"/>
          </a:p>
        </p:txBody>
      </p:sp>
      <p:sp>
        <p:nvSpPr>
          <p:cNvPr id="3" name="2 İçerik Yer Tutucusu"/>
          <p:cNvSpPr>
            <a:spLocks noGrp="1"/>
          </p:cNvSpPr>
          <p:nvPr>
            <p:ph idx="1"/>
          </p:nvPr>
        </p:nvSpPr>
        <p:spPr/>
        <p:txBody>
          <a:bodyPr>
            <a:normAutofit/>
          </a:bodyPr>
          <a:lstStyle/>
          <a:p>
            <a:pPr>
              <a:lnSpc>
                <a:spcPct val="150000"/>
              </a:lnSpc>
            </a:pPr>
            <a:r>
              <a:rPr lang="tr-TR" dirty="0" smtClean="0"/>
              <a:t>Öncelikle yapılması gereken bu iş  için “Basit Ağrı Diyagramı” kullanışlı bir araçtır </a:t>
            </a: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2267744" y="2204864"/>
            <a:ext cx="4060549" cy="4032448"/>
          </a:xfrm>
          <a:prstGeom prst="rect">
            <a:avLst/>
          </a:prstGeom>
          <a:noFill/>
          <a:ln w="9525">
            <a:noFill/>
            <a:miter lim="800000"/>
            <a:headEnd/>
            <a:tailEnd/>
          </a:ln>
        </p:spPr>
      </p:pic>
      <p:sp>
        <p:nvSpPr>
          <p:cNvPr id="5" name="1 Başlık"/>
          <p:cNvSpPr>
            <a:spLocks noGrp="1"/>
          </p:cNvSpPr>
          <p:nvPr>
            <p:ph type="title"/>
          </p:nvPr>
        </p:nvSpPr>
        <p:spPr>
          <a:xfrm>
            <a:off x="539552" y="836712"/>
            <a:ext cx="8229600" cy="1143000"/>
          </a:xfrm>
        </p:spPr>
        <p:txBody>
          <a:bodyPr>
            <a:normAutofit fontScale="90000"/>
          </a:bodyPr>
          <a:lstStyle/>
          <a:p>
            <a:r>
              <a:rPr lang="tr-TR" dirty="0" smtClean="0"/>
              <a:t>Ağrının Yer Ve Niteliğinin Belirlenmesi: </a:t>
            </a: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nSpc>
                <a:spcPct val="150000"/>
              </a:lnSpc>
            </a:pPr>
            <a:r>
              <a:rPr lang="tr-TR" dirty="0" smtClean="0"/>
              <a:t>Hastadan ağrıyan, yanan, batan, kaşınan v.b yerleri farklı  şekiller veya farklı renkte kalemler ile işaretlemesi istenir</a:t>
            </a:r>
          </a:p>
        </p:txBody>
      </p:sp>
      <p:sp>
        <p:nvSpPr>
          <p:cNvPr id="4" name="1 Başlık"/>
          <p:cNvSpPr>
            <a:spLocks noGrp="1"/>
          </p:cNvSpPr>
          <p:nvPr>
            <p:ph type="title"/>
          </p:nvPr>
        </p:nvSpPr>
        <p:spPr/>
        <p:txBody>
          <a:bodyPr>
            <a:normAutofit fontScale="90000"/>
          </a:bodyPr>
          <a:lstStyle/>
          <a:p>
            <a:r>
              <a:rPr lang="tr-TR" dirty="0" smtClean="0"/>
              <a:t>Ağrının Yer Ve Niteliğinin Belirlenmesi: </a:t>
            </a:r>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nSpc>
                <a:spcPct val="150000"/>
              </a:lnSpc>
            </a:pPr>
            <a:r>
              <a:rPr lang="tr-TR" dirty="0" smtClean="0"/>
              <a:t>Her ne kadar  çoğu kronik ağrı hastasının birden fazla bölgede ağrısı olsa da hekime başvurdukları sırada hastalar ya o sırada kendilerine en çok sıkıntı veren ağrıyı veya tedavi edilebileceğine inandıkları ağrıyı dile getirme eğilimindedirler </a:t>
            </a:r>
          </a:p>
          <a:p>
            <a:pPr>
              <a:lnSpc>
                <a:spcPct val="150000"/>
              </a:lnSpc>
            </a:pPr>
            <a:r>
              <a:rPr lang="tr-TR" dirty="0" smtClean="0"/>
              <a:t>Söylenmeyen veya değerlendirilmeyen noktaların saptanmasında çok yararlıdır</a:t>
            </a:r>
          </a:p>
          <a:p>
            <a:endParaRPr lang="tr-TR" dirty="0"/>
          </a:p>
        </p:txBody>
      </p:sp>
      <p:sp>
        <p:nvSpPr>
          <p:cNvPr id="4" name="1 Başlık"/>
          <p:cNvSpPr>
            <a:spLocks noGrp="1"/>
          </p:cNvSpPr>
          <p:nvPr>
            <p:ph type="title"/>
          </p:nvPr>
        </p:nvSpPr>
        <p:spPr>
          <a:xfrm>
            <a:off x="467544" y="764704"/>
            <a:ext cx="8229600" cy="1143000"/>
          </a:xfrm>
        </p:spPr>
        <p:txBody>
          <a:bodyPr>
            <a:normAutofit fontScale="90000"/>
          </a:bodyPr>
          <a:lstStyle/>
          <a:p>
            <a:r>
              <a:rPr lang="tr-TR" dirty="0" smtClean="0"/>
              <a:t>Ağrının Yer Ve Niteliğinin Belirlenmesi: </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1052736"/>
            <a:ext cx="9144000" cy="1284752"/>
          </a:xfrm>
        </p:spPr>
        <p:txBody>
          <a:bodyPr>
            <a:normAutofit fontScale="90000"/>
          </a:bodyPr>
          <a:lstStyle/>
          <a:p>
            <a:r>
              <a:rPr lang="tr-TR" sz="4900" dirty="0" smtClean="0"/>
              <a:t>Ağrının  Şiddetinin Derecelendirilmesi </a:t>
            </a:r>
            <a:r>
              <a:rPr lang="tr-TR" dirty="0" smtClean="0"/>
              <a:t/>
            </a:r>
            <a:br>
              <a:rPr lang="tr-TR" dirty="0" smtClean="0"/>
            </a:br>
            <a:endParaRPr lang="tr-TR" dirty="0"/>
          </a:p>
        </p:txBody>
      </p:sp>
      <p:sp>
        <p:nvSpPr>
          <p:cNvPr id="3" name="2 İçerik Yer Tutucusu"/>
          <p:cNvSpPr>
            <a:spLocks noGrp="1"/>
          </p:cNvSpPr>
          <p:nvPr>
            <p:ph idx="1"/>
          </p:nvPr>
        </p:nvSpPr>
        <p:spPr/>
        <p:txBody>
          <a:bodyPr>
            <a:normAutofit fontScale="92500"/>
          </a:bodyPr>
          <a:lstStyle/>
          <a:p>
            <a:pPr>
              <a:lnSpc>
                <a:spcPct val="150000"/>
              </a:lnSpc>
            </a:pPr>
            <a:r>
              <a:rPr lang="tr-TR" dirty="0" smtClean="0"/>
              <a:t>Hastadan  ağrısının  şiddetini; </a:t>
            </a:r>
          </a:p>
          <a:p>
            <a:pPr lvl="1">
              <a:lnSpc>
                <a:spcPct val="150000"/>
              </a:lnSpc>
            </a:pPr>
            <a:r>
              <a:rPr lang="tr-TR" dirty="0" smtClean="0"/>
              <a:t>Rakamsal skala (1 ile 20 arasında not vermesinin istenmesi) veya görsel </a:t>
            </a:r>
            <a:r>
              <a:rPr lang="tr-TR" dirty="0" err="1" smtClean="0"/>
              <a:t>analog</a:t>
            </a:r>
            <a:r>
              <a:rPr lang="tr-TR" dirty="0" smtClean="0"/>
              <a:t> ölçeği ile değerlendirmesi istenir. </a:t>
            </a:r>
          </a:p>
          <a:p>
            <a:pPr>
              <a:lnSpc>
                <a:spcPct val="150000"/>
              </a:lnSpc>
            </a:pPr>
            <a:r>
              <a:rPr lang="tr-TR" dirty="0" smtClean="0"/>
              <a:t>Ağrı son derece öznel bir deneyim olduğu için tanı anında çok anlamlı olmayan bu derecelendirme tedaviye yanıtın değerlendirilmesi aşamasında son derece kullanışlıdır.  </a:t>
            </a:r>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data:image/jpeg;base64,/9j/4AAQSkZJRgABAQAAAQABAAD/2wCEAAkGBxETEhUSExIWFRUXFRYXGBgYGRgXFxoYFhUXFxUXFxUdHiogIBslHhgaITIhJio3Li4uHh8zODMtNyguLisBCgoKBQUFDgUFDisZExkrKysrKysrKysrKysrKysrKysrKysrKysrKysrKysrKysrKysrKysrKysrKysrKysrK//AABEIAJQBOgMBIgACEQEDEQH/xAAbAAEAAgMBAQAAAAAAAAAAAAAABQYBBAcDAv/EAEEQAAIBAwMCAwUEBwYFBQAAAAECAwAEEQUSIRMxBiJBFDJCUWEjUmJxNFSBkZSh0xUWJDNjgkNEU3LwB3ODscH/xAAUAQEAAAAAAAAAAAAAAAAAAAAA/8QAFBEBAAAAAAAAAAAAAAAAAAAAAP/aAAwDAQACEQMRAD8A7jSlKBSlKBSlKBSlKBSlKBSlKBSlQHjjreyP0d+d0e/p56nS3r1unjnfs3YxzQT2aZrmMN44EkcSyx23XiImPXkCoUkJZEcBh5kVWwSo3E1t2uqal0nIxEIraBlVoXYs7s6kk8kYVVYrgkZ5oOh5pmudf3l1I9HbGcEHl4z9qwnKlPKp8uzBDADOc4GCK3Dc3K6bIqLK08txcQp729epcyKHBPZVQ5DHgAD0oL1msE1zWz1HUY4fZkEiPAl3lpYzKz9JY5Lbz5wSyvtJBOSprz1vxDfSJPGqyANBOuFjZGVhab0ZCuWJLnAbIz2xxmg6dmma5/Lr+oKXCJuZRMBE0ZUBUtt8UpmOAxaTC4+pHoa3dB1eeeO8R3djHEhQrF0pcyQsx2o3dgfd+fH50FzzTNchtJLtE2wJJMyyWbb83EaO/VO9JY5NxR8AFypIIIzU3P4lvN9uqCQ7hbdQNAV5llKzEYyfIPyC4ByaDoeazmua6Rrt6nscIWQjFqsm+NiSJSRI5c5Jxxzxg8c10kUGaUpQKUpQKUpQKUpQKUpQKUpQKUpQKUpQKUr5agzQ1RYk1WBOpK4k2wxlyABjah6u1Cx3Pn5nBOO1SWs3Go7U6KAjoMZCcA7yjYwAchhx2OOfWgtApmqjoEmokxls9HfgiRVEpTEvnfnhsiPgD1Nev/qCCYI1DOu6XnYzIxxG5HKnPcCgtVK5hLoy+b7S54x/x7j70/4/wr+6szaOoJ89z7x/5iftmL8f1NB06lcl0rTN8EbmS5LGIkn2ifk9NSD7/wAzW1Jo64bz3Pu/9e4+c/4/wrQdQrBFcptdLBuJUMlyVWWJQOvPwGZM/H6gmvZNIXaD1LnO1j+kXHpEhHx/Mmg6hisba5LqWnbXjAkuRuz/AMxP926P3/wJ+4VI/wBirvxvucdRB+kT9jJGD8fyJ/8ABQdKxWNtcpu9LAgdhJcgiOQg9efuIUYH3/mTX3FpIKA9S5yYt36Rcd/8Rz7/AOFaDqmKEVzX+xV3433ON6D9In7GRAfj+RNRul6dv6u6W5O2UqP8RPwOjC2Pf+bH99B1qSIMCrAEEEEHkEHuCPUVr6fpsMClIYljUnJCAKCfmcflXOZdIXBxJc/5bH9IuO49ox8f4V/cK8LnSwLiNBJc7S3b2ifkdRB9/wCRP/goOr4piuYR6OuB57n3v1i4/wCnCfv/ADZq1dX0wJDIwluQRGxB68/BBmx8f4V/l86DrG2sgVzGPR1489z3j/49x6yKD8fyJpHo6nHnufeUf59x6xwn7/zZv3n5UHT6VyPTtN3K5MtycGUD/ET/AArKQPf+YH8q3zoy8+e57r/zFx6y4Px/Kg6bSuSHTPt406tzgrkj2ifni3/H+Jv3mtttHXH+Zc+65/SLjuEmI+P5qtB0+s1yjUtP6a71kuAVeIjM85H6SF5BbBGPSurGgZrNUpYdWj5DLJlFA4UbSGkJDZY7jyg3DH5V8Xl7qjxnYEXc0kefKhwo2B/MchmIZwPQYFBd80zVXvbjURJsj6ZTpJ90yE5USkAnlgN2AeD86i4Rq0bDzLkhFAdlJPC7iEyATuyDg9s4oL5mmao00GrlAo7q2ckqM/bbsAjumzA55976VuxT6tt8ypu2vjAUDdzgP5sgdsY7+uKC2VmqzoR1DrZuAvTaMdsAhxnuvPGMdj3qyigzSlKBXxIuQR8x+X86+6UFLHhG5kiCS3b5aJkcHc+CQ4GPMARhlzkc7BjGatGlWrRRqjOZCM+c925JBbnv8/T6DtW5SgVD+I9NlnWPoyJHJHKsil0Lr5cjBUMvzPrUxVd8a2jSQoOm0sYmiaWNRkvErecbfiHbK+oFBj2bVf1q0/h5P61YkstVIIN1a8gj9Hk9f/mr38GWrx2qI6lPNIVQ90jMjGJD+SkDHpXx480957GZI95faSqoSCx+6cHkH5UGlpmk6nBFHCl3alY0VFJt5MkKMDP23etr2bVf1q0/h5P61QY0qUaiJOi/U9oDCbHlFqLYJ0t//uZ8nzINWPxim60lHRefOPskO0yeYeUn7h7H6ZoIy10bU0llmF3alpihb/DyYGxNox9t8q3PZtW/WrT+Hk/rVR/7vS4XEErNtX2c9MottMbkySbFJykYQqAfUKR9K6waCqXmi6nI8MjXdrmFy64t5MEsjIQftu2GNbfs2rfrVp/Dyf1qp2taNM88rw2sqhlkE4PeVevGxxLu+13oCFTHkGR64q5+C7MxwuOmYozPI0MbDBSIkbRt+EZydvoDQa1/peqSxSRNdWu2RGQ4t5M4dSpx9t9a+7aw1VEVBdWpCqF/R5OwGAf876VpePbG8laDoxiSJJYJCokMbF0nU+YbTlAo+fqTg4ArX8I6ZKl3vMLxttuPaXPaV3mDQEN8eEzz6BgOO1BM+zat+tWn8PJ/WrTsNF1OJpmW7tiZpeq2beThtiJgfbdsIP3mpHxnadW0ePa7Bim8RqrsUDgt5GIBGByPlng9qoY0K4JQm1YECNbQogQQlbxneR1BxGzRlS3zAxj0oLv7Lq361afw8n9atSfRtTeWOY3drujDhR7PJg9QAHP234atrVye60S8LzZhaQtJKZztA6kPtMbIiSbvtN0W4bT2Axx6hdvZtV/WrT+Hk/rVq6ro2pzwyQvd2oWRSpIt5M4Py+2rd8E2rRwMuxo4zNK0MbcFIi3kXb6DuQvoCBWt4w0KO5ktlaAPmXzS45jiUGRgD6byip/uoPVLPVRx7Va8D9Xk/rVn2XVv1q1/h5P61Q3hTSpI7zeYXRsXXXkPCy75gbbDfHtQHH3RxU745tpJLOSONC5YoCBydnUUudvxYUE7PiGR60Ghpui6nCHC3dqd8ryHNvJ3c5I/zu1bnsurfrVp/Dyf1qoiaDcbQDbuxHFowXZ0n9qMhkMefsQUI4z2THriuuelBUn0XUzOtx7XbbljaMD2eTGGZWJP23fyitv2XVv1q0/h5P61UdvD1zvb7FmhDr7SOmVe4T2rcQwLESELn3eMcc5wL34LtHjtVR1KeeUojd0iMrmJCPTC449OBQaeo6NqM6dKW6tthaNm2wOGwkiyYBMpxnbjtVrJqga/osxkvCqSyRv7GzAsW3okzNPEgz22/CO+SPWoYaBPn9GkwWBshjm3/wAWzHcc+TMeD/2+X6UFvsvCsysGa8kYrIHAO/HEkbMCN+OVVl7Y85wPSsXHhKRmkIuiFeVpdpU4Utv93DjsWDA/eGTkcC10oKvpfheSGVHFxlFMh27Dk7zNwW34x9qCeOSoqOn8I3e5CLkv9pu3HcOnym4xjcTkhSDz2YjjvV5pQRWhaW9uHVpWkDOGXcWJUCNFIyzE8srN/uqVpSgUpSgUpSgUpSgUpSgVjFZpQYC0IrNKDG2mKzSgxtpis0oMbaYrNKDGKAVmvG7uUjUu7BVGMk9hkgD+ZxQeuKba8rS5SRQ6MGU5wR24OD/OvagGsYrNKDAFCKzSgUpSgxisilKDGKYrNKDBFMVmlApSlApSlApSlApSlApSlApXyzgcngVA/wB8LViRF1LjBwTBG8qAjuOoBtz9M0FgpUHb+LLUusbs0LscKsyNFuPyQsAGP5GpsGgzSlKBSsZqDufFlqrtEjPM6nDLAjTFD8nKAhT+ZoJw1x7V7bUNt7EgnMdw9xMGG/Mfsxb7NMc4k+zxj8WK6D/fC1UgS9W3yQA08bxoSeAOoRtz+2p5SCMjse1BQLrV75le2USq+Zl3CJsiMWe6IrJjG4ycZ75rx0bVrqJw7daSNjbq7GKQnHsbHhMZH2gAJHr3710bFNtBStQ1+7hsLW6ZcyMqLLGV2sZJUKxgA9sSbcj5ZrQfUrmKZhIshlWWQPIkLsOgLIFXRR5SequAPWr7c2kblS6KxRgyllBKsPiXPY/UVH6j4jtoX6RcvKACYolaWQA8AsiAkD6mgjfCuo3clo8rjqz7mKRMpt9owNkbsVI3Y5LAY5xzis+JZ5xHaTvGybLiN5kjLS7VIZT7oBZQSMnH1rYbxhbpzKk8K/fkhkVB9WfGB+2p2CdJFDowZSMhlIIIPYgig5yNVu1x0zMguLuaQM8DyKsA6YywxuUnBCrxnOe1fN94ivj1I/MxMd2TH0TwsUqIojdTl8xsScZOfkeK6WBWpb6XDG7SJEiO/vMqgM35kCgon9q3324tVeONPa5Ii0Lkv0o4HhXz84dncfM447VM+JdYuoltjEBuuAIdpAyk0oTZIQfhXzZH5VbSKhtZ1WyhkjMxUzDPSUL1JueD00UFv3CgqLavPE0jGObqKLvqMkLsSVlT2fYD5CWXHb6n0qYTUbz+zhL1A1xuG49J1ABcblC4J4U437SMjOPSt9vFkK8vDcov3mt5do+rEA4H1NS2najFOglhkWRD2ZSGBx6ZHrQUC11a/N3FMY5RE8ECTMUJZSLi4ClIhwd3k3MMEKVOB6fMusX0zAMswQTWbjyMjA+17ZEIUDA24ypLcdzg10zFCKDm0XiLUWEmAwXELAtEynzu6yR8IQhAC992M8nniy+FdSuJnfrKyjo27KGTYQzq3UzzjuAcelWMitDVdYgtlDTSqgY7VB95m+6ijlj9BQSNKr/97YsZ6F3t+fs8v79uN38qktL1eC4UtDIrgHDAe8p+TKeQfoRQb1KwDWaBShrV1DUYYEMk0ixoPiYgDJ7D6n6UG1Sq+PFsJ5WG6ZfvC3lwfqMjJH5VuaT4gtrgssUmXX342BSRM9t0bAMP2iglKVjNZoFKUoFYJoarXi/xNFbxvEsqe1OmIY8+YvIdkXHp5j60HjLGdRldW/QomKFR/wAxKpw4b/SQ8Y+I5zwObNGiqAqgAAcAcAD0wB6Vq6XpywQJAhIWOMID68DG7n1zz+2onSbuzjcFFfdMdoncMwlIyQvWPcd8enyoJy+tIpkaKVFkRhhkYBgR25BqC0t5LOdbSRi8EufZpGJLKyjLW7se/lG5T3IDD4c01p7J5T1I2aSEDMsatuiDeYAyLyOOSvPByRitnxFaGazbptukRVlifjmSPzxnI+ZGP2mgnQazUZoOuQXcSywyK4IG4KQSjEAlWHcEV56/4jtrNd08yIdrMqk+Zto52j9376CP1R3u52s42KQxge0yKcMSwytuhHYlTlj3AIA75E9Y2UUKLFEixoowqqAFA+gFRnhC0aO1QuPtZczS/WSU72H7MgD6AVqe2W8UjSySSyFW2NIdxhjLHG3ygIAM4JxkepoLHLGGBVlBBGCCMgj1BHqKq6Q/2dKgX9ClYJtJP+HlY4XZ/pMSBj4Tj0PG7r8luzJFIJTIAZAId+9VzguSh4BPAz35xmvcWsdzaGJpDKkiMu8gBiDxk/iB/mKCXzQ1X/B+trPEI2kU3EQ2TID5g6EqSV74JGf21KarqkFugeeVY1JCgscZJ7AfM0EX4gvJXkWyt32SOu+WQcmGHO0so++xyq57YJ524MjpWlQ20fThQKvcnuzN6s7d2Y/M1F+DQJUlvDybmUup/wBFPJCB9MDf/vNZvZoY5meR55Wj821AxSJSPVE4Jxk85Pr2oLCflVU1O09gJu7cbbfJa5hXhQpPnuY17Ky+8wHvAH1qQ1q6tnjjDl3EpBi6RfeeM7lKEEAA5znFbOisrxECRpACUPUGJF4GUk7HPPqM4I/OgkYnBAIOQeQfQg9jX3VW8I6jHGX09pFEsEjIiE4doeGiZQeSArBc/hNT+oX8UMbSyyLGijLMxAAH1NBHeJNUkjVIYADcTsUj3cqmOXlceqoOcepwM817aHokdsDty0r8yStzJI3zZvl8l7AdqivDdyl1c3F6jBo1220J9CqASSsPzd9v+wV6eIRvmWN5JOkFD9GEEySEE5aRhyIxxwMZOefSgslVzWtIaJ2vbRcTDmSMcLcIvdGHbqY91/Q98jivfUtQtZbQu7MYpcR+TeshcttCKFwwk3DGByCK+fDLsoeEyvIEwV6oKzqrZwsmfeHHD+vY5IyQltNvkniSWM5V1DD58+h+o7Yraqp6VfxWt5PZPIqdRhcW4Yhdwlz1UT0JEis2Px1Z5pgil2YKqgkknAAHJJPpQaPiHVPZ4i4Xe5KpEnYvK52oufQZ7n0GTWtoOhCImeZhLdOPPKR2H/Ti+7GPQDv3OTzUbp2ow318JIpFlhtYshl5UzTZH71jHf8AHUrr99IgVEYIXOA20yPnviOEdz9ScKOTntQS5FQmvaEJCLiAiK6QeSQDhgP+HKPijPY57dxyK+rbU4WtpGMzgRApKzjZKjKoJLDAw2CCMDnIx3rV0G9mMnSeXqKV3p1Y2hn2jHP3XHzIAIyMigk9B1QXEIfbscFkkQ90kQ4dT+R9fUEH1qSqq3V5FZ35MjrHFdxjliFXrxYXknjcyFR/sq0g8UGrqd8kMTzSHCopJ+fHYAepJ4A9TUNomjtI4vLtQ055jQ8rbqeyIOxfHvP3J+gFad5qtvfXUFtDKsqRu0823kfY8RoT2/zGB/2VP6xqsdsm+TcckAKqlmdjwqqo9ScCgkMVFa7oUdyATlJUOYpk4kjb5q3y9CvYjvXloeuGdXEkZglQbmifllRs7GY9iDg5K5GQRk4rQ0jxcZJFjlt5EEjEQzKC0E3GQVPDLkAnzDHHBNBIeGtTklDxTgLcQNslA91sgFJUz8Lrg49DkZOKmqq/iO5S0uYLx2CRvm3mYkAAMC8LMfo4K/7zVkgmVwGVgykAggggg9iCO9B6UpSgVR7B51aRoVzJJezCTJATam3b1G2ls7FAUDA5/feDVZ1vw/NmWe0uJIZWG8xjYYpJEHl3BlJBIAUlSOKCduog6MhJG5WXPqNwxkfWqt/Zs8V1b3Etw2Cq2xt0OIC2TtmGfd4Hu4JzgA183GozMsF9adMiXyypNlTk4CR9UDMe1wy8gjJ5FSL6vHIvSubSZc90aEyqcdiGQMvf9v5UHhe6bNLee0w3Lr0FeI25OIZJCoZXdgTwAw+HPl7ipzTrYxQpHkMyr/2gn6D0Gf3VGR6mETZa2crfIBBAgJ+bPjv8wCagk1O7mEZYxJdTSOtusfnWKGM7Zpmc4Mi9j2AJ2Y+dB6WLSi7t5pQFmkea3l242Oqx9RWQhQWVWGBu5BLDPNet68gu7x4gTMPZIk7YCOHxuyDiPcxY474xU3pug7JevLPJPKFKKz7QEVsbgiqAATgZPJOB8q+dY8PmWTqxXEltJs2M0YQ7lGSoZXUjKkkg9+TQS1uW2rvADYG4A5AOOQPpVP1jR54+lcNdOkdtIx6cZws6SMNqzAkBSGbBbkYycDPG5puszNAsjKWeBjHcpGAW3rgMwU87dpEmByQRj5VYVeOaPI2yRuv0ZWVh+4giggvEGmyXM8Kx3MsBgKTOsZwJlJYCNmByBlD3BGD2qW0i2dEPUK73dnYL7oLHO1SeTj5+tZjgt7aNmVY4YxlnIAVQAO7H8hUJc+Im6PtESk9Y9O2jbgySE+RxxkIRljnsq59aCO1d5hcJNIgWSK6t0jZSCrRXMpjZN20NuC4LAkjO01u+IXIvN4DForKV4wmN5bqKH25BGSAozjsa3rHw9Jvjlubl7h4+VUhUjV8YLhFGSeTjJ4/OtvWdG6+x1leGWPdskjxuAbG5SGBBU4HBHoKDa0oy9JesFEmPNsOV+hBwP/qq34k0CeRZNt09uiyi5DxZ6h2r9pE68blIUEHP0IOOZDwveyZltZ3LzQP7xwDJE/milwMDnlTgd0NejeKbMMySTCJlJBEoMWccZBcAFfqOKDR123a9t4YY55LV5VWVZIiCwVNrFcgjuGHI4/PtUrpNnIjSPIQSxUDHPkjXapdvVzyScY7D0yY631fSYCWS4tI89yrxj6+h7fStqTxPa9CS4R98cfcgHzN8KpkeYkkAY9SKCB8bdYrOXUBYImubd1wdrwbWG87chmbIG04IyDUj4hPUlsQeAZHbHB8627snB4JB5H1FYtdBnuFR72dyCRI1uoVYgQwZUZgNzhcDPODjkelTGs6UtwgUsyMrB0kQ4dHXsyk8fQggggkEc0Hj4cmnkh3zqFJOVGcvsIGOp5QA4JIIAxwK0vEegz3HWSOdoBNEqGRMiRGjZmUrgjcp3EFcg/I81jQ55obmS0uJmmLKJoJHChmThZI8KAMo2D27OK29Q8QIshgijeeYAEpHjyA9jI5IVfyJz9KCOkBmsFt1nkjeXdbrOMGQOoZTKQGGCdpyAcjPcd63tC0maEqJJTII4ViV2yZJOzPJIfzGAvPYnJzUdHLNFIZn0pQTkl4ZY5Jee5KFU/bgkn61OWOt28sTTK+EQNvLAqYyoy4kU8qQOSDQRfiW3kmZYGQNbSqwYgjcGCu2WBXhcKAGUhgxHyqNvLlptMs2kORLJZCU+jK80YbP0P8A+1s2lhcXyNLLcSRW8pO2BAqkw4wOpIRuBcAsQMEBsVYb3SopIDbsMRlQoC8bQMbSpHYggEH0IFBp6FNcM0vUXEYcrGWI6h2sQdyhQAp4K/Q19a1p0shBjfZlJImIO11WQD7SNucOpAOD3+lR1p17S6SKa5eeKddsbSBAUlTLbMooB3LyMjup+YqS1/V/Z0UIhlmkbZFEDgu2Ocn4UA5LegoIjQc29pLBJPJO0DdJpnx1GZtrBtpJ93qADJJOK9fDvh2e3EUcl01wsZkcyyEmVnkBXZg52oq8+8ck+gFasugag5FwZrJZ+Dj2UuBjsvWMgY47bsfsqZ0DUpZN8dxGI548b1U7kZTnbJGx52nB4PIII+pD58TNNtRUjDxswSUAjeQ7BRtVlIIGSTn0FQcMjJpF2isfsReRIw77I2dVx/2jy/7a3oTcXzyPHcvBbK3TQxqm+UqSJZA7A4Xd5RgfCT6ipyy0uKKEW6r9mFK4JJyGzuLE8kkkkk980EXoJlWUxKgFtHGgUkgHJjUqIlC+4BkHJJyDW54jLLGsykZifftPZsqYyoI7Md/B+eKhmgl094XNzJJalhCySbSIQ/ELhwoYgPtQ7j2bPpW7rl7JMzWcESOcYmeUEwxqwyAVHvuRg7QRjIJI4yGn4Uga29oikuJLk83G6VgSiuXAhU5OQpRstnGfQdq8dH0eRXZTePMJpkuisvDRxKQ0ccSdsbgAWyAAO3rXq3glnC77o+QYUJBAiKO+FVkY4+YLc19wwva3KG4dpUlYpHL7oSRwPI8Y8uX2jDjjPGBmgl/EMsyQM0KhiOWBODsHLhOCCxHABHrUZ4Ni6cl3AvCJLG6rgDaZoUkkXA4HmJbA+9X1cTz3Vw8VvMYYoBtlkVVYtKwB6a7gR5VIJPPJAqW0XSUt0KqWYsxd3c7ndz3Zm+fGMAYAwAAKCQpSlArBrNKCoaxaC1aVzGZLK4B9ojA3GJiMNMqjujD3gOQRuHc1uafqMsaKNrXULDMc8RViV9OoueT+MZz64qx4qAm8J229ni6luzEs3QcxqzHuzRjylvrjNBHa/r7kiBY3EkgO2IMvtEg7HG0npJyMyseM8DOKk/DWhmHdLKVad1VW2jCIif5cMQ9EXn8zk1t6PosFsCIkwWOXdiWkc/N5D5mP51I4oAFZpSgrmr2skE3tsCl8qFuIh3kRfddP9RMnj4hkfKsafZW04NxaTvGrkljE2FLZ826NgQr578A571Y8VDX3hq3kkMoDRSn3pIXaNmx237Thv20ETrun2UOx7x5bl932UTsZC7jkCOAYUt9ccepArf0bTZXl9rugBLtKxRA5WCM9xnsZG43H6ADtzuaT4fggZpFUvKww0sh3ykfd3nkLyeBxUpigzSlKCB8Q6bIWS5t8e0RA4UnCyxk5eFj6ZxlW+E89s1t6RrMNyhKHlTtkjbiSNvuyJ6H+R9M1JYqK1Xw/bTuJHQrKBgSoxjlA+W9cHH0PFB96nc2tshml6caj1wAST2VQOSx7ADk1F6faTXcq3NwhjijO63gb3s+k83yb7qfD3PPbcsPDMEcombfNKOFkmYyMg9QmeF/Z3qaxQAKzSlBEeItJaeMGNxHPE3UhcjIDgYww9UYeVh8jXh4b1WKTfEUEFyp3TQ/Fub/iA486Njh/Xt6VPVG6xolvcBerGGKnKOMq6H5pIPMp/I0GzeXccSNJI4RFBLMxAUAdySe1VWO1OoS9Xp9O08mcgq92UJKF19IVJyAeX+i95SHwpb71eRpZyhzGJ3MqofRlU8bvxHJqexQYVcV9UpQR+u6YlzC0TEjOCrD3kdTuSRfxKwBH5VC6JfD2jp3ahL1Y9inPkliDZMsGfnwWXuCADxgm1YrT1PS4LhOnNGsi5BAI7MDkMp7gg+ooNmRgASSAAOc8DHrmqlPctqDdO38tt7styODIoPMNue+DzmTsOQMk5G9/dC3OFkeaWMciKWV3jz6blJ835NkVYFQAAAYAGAB2AHYYoPO2gVEVEAVVAVVHAAAwAB+Ve1KUHhe2qSxvHIoZHUqwPYgjBFV7StSe1dbO7b122854WVfhRz2WZe2PixkdyBaK172zjlRo5UV0YYZWAYEfUGg9s1VtW1Q3bNaWm1sMBNORujhwQ2F9HmyAQPh4J9Adj+59vjZ1J+l6xdZ+mQPhxnO38IOKnbS1jjRY40VEUYVVACgfQCg8dJ02O3iWGIYVc/UkklmZj6sSSSfUk1uUpQKUpQKUpQKivEeotbwNIihn3IiKSQu6Rwi7iOcZYHipWtXULGOaNopFDI4wR/5+yg0vDuoyTLIJVVZIpXibYSUJXGGXPOCCDg9ql609L02O3TpxghcljklmLMcszMeSSe5NblApSlAr4mJAJAyQCQB3Jx2zX3WDQRPhfVXuYTJJGImEssewHdjpyFBlvnxUvWtYWMcKlY12hndyPxOxZj+0kmtmgUpSgUpQ0Fa8Pa3cTXEsUsUYCKGzGxbYxYgQyNjHU2gMcds/kastRGi+HYLUnoh1BzlS7suWO5jtJxkk5z3qXoFKUoFfL19Vgigra63ML1bd44xFJ1OmwLFvsx3LY2biQ32YO4AZqyLUVB4dt1nNwqYkJZvebaGcBWcJnaGIGCwGalqBSlKBSlKCs23ipJNQ9jTYUCSZfeNxljKbkVPkA3c9yGx7pNWatH+yIOstx016qqyhwADhyN378Dmt6gUpSgUpSgrXiPXpYJkUIBDtUySusjKpaQIq5UYB+p+lWUVFaj4ft55FlkTLAKPeYBgrb0DqDhgG5APY1KigUpSgUpSgUpSgUpSgUpSgUpSgUpSgUpSgUpSgUpSgUpSgUpSgUpSgUpSgUpSgUpSgUpSgUpSgUpSgUpSgUpSgUpSg/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2052" name="Picture 4" descr="İlgili resim"/>
          <p:cNvPicPr>
            <a:picLocks noChangeAspect="1" noChangeArrowheads="1"/>
          </p:cNvPicPr>
          <p:nvPr/>
        </p:nvPicPr>
        <p:blipFill>
          <a:blip r:embed="rId2" cstate="print"/>
          <a:srcRect/>
          <a:stretch>
            <a:fillRect/>
          </a:stretch>
        </p:blipFill>
        <p:spPr bwMode="auto">
          <a:xfrm>
            <a:off x="1331640" y="1988840"/>
            <a:ext cx="6722044" cy="3168352"/>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764704"/>
            <a:ext cx="8229600" cy="1143000"/>
          </a:xfrm>
        </p:spPr>
        <p:txBody>
          <a:bodyPr>
            <a:normAutofit fontScale="90000"/>
          </a:bodyPr>
          <a:lstStyle/>
          <a:p>
            <a:r>
              <a:rPr lang="tr-TR" dirty="0" smtClean="0"/>
              <a:t>Altta yatan/eşlik eden hastalığın tedavisi: </a:t>
            </a:r>
            <a:endParaRPr lang="tr-TR" dirty="0"/>
          </a:p>
        </p:txBody>
      </p:sp>
      <p:sp>
        <p:nvSpPr>
          <p:cNvPr id="3" name="2 İçerik Yer Tutucusu"/>
          <p:cNvSpPr>
            <a:spLocks noGrp="1"/>
          </p:cNvSpPr>
          <p:nvPr>
            <p:ph idx="1"/>
          </p:nvPr>
        </p:nvSpPr>
        <p:spPr/>
        <p:txBody>
          <a:bodyPr/>
          <a:lstStyle/>
          <a:p>
            <a:pPr>
              <a:lnSpc>
                <a:spcPct val="150000"/>
              </a:lnSpc>
            </a:pPr>
            <a:r>
              <a:rPr lang="tr-TR" dirty="0" smtClean="0"/>
              <a:t>Kronik ağrı hastasında; </a:t>
            </a:r>
          </a:p>
          <a:p>
            <a:pPr lvl="1">
              <a:lnSpc>
                <a:spcPct val="150000"/>
              </a:lnSpc>
            </a:pPr>
            <a:r>
              <a:rPr lang="tr-TR" dirty="0" smtClean="0"/>
              <a:t>Eğer var ise </a:t>
            </a:r>
            <a:r>
              <a:rPr lang="tr-TR" dirty="0" smtClean="0">
                <a:sym typeface="Wingdings" pitchFamily="2" charset="2"/>
              </a:rPr>
              <a:t> </a:t>
            </a:r>
            <a:r>
              <a:rPr lang="tr-TR" dirty="0" err="1" smtClean="0"/>
              <a:t>diyabetes</a:t>
            </a:r>
            <a:r>
              <a:rPr lang="tr-TR" dirty="0" smtClean="0"/>
              <a:t> </a:t>
            </a:r>
            <a:r>
              <a:rPr lang="tr-TR" dirty="0" err="1" smtClean="0"/>
              <a:t>mellitus</a:t>
            </a:r>
            <a:r>
              <a:rPr lang="tr-TR" dirty="0" smtClean="0"/>
              <a:t>, </a:t>
            </a:r>
            <a:r>
              <a:rPr lang="tr-TR" dirty="0" err="1" smtClean="0"/>
              <a:t>romatoid</a:t>
            </a:r>
            <a:r>
              <a:rPr lang="tr-TR" dirty="0" smtClean="0"/>
              <a:t> </a:t>
            </a:r>
            <a:r>
              <a:rPr lang="tr-TR" dirty="0" err="1" smtClean="0"/>
              <a:t>artrit</a:t>
            </a:r>
            <a:r>
              <a:rPr lang="tr-TR" dirty="0" smtClean="0"/>
              <a:t>, orak hücreli anemi v.b gibi kronik ağrıya zemin hazırlayabilecek durumların kontrol altında tutulması hedeflenmelidir.  </a:t>
            </a:r>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1124744"/>
            <a:ext cx="8229600" cy="1143000"/>
          </a:xfrm>
        </p:spPr>
        <p:txBody>
          <a:bodyPr>
            <a:normAutofit fontScale="90000"/>
          </a:bodyPr>
          <a:lstStyle/>
          <a:p>
            <a:r>
              <a:rPr lang="tr-TR" dirty="0" smtClean="0"/>
              <a:t>Uyku Hijyeninin Sağlanması</a:t>
            </a:r>
            <a:br>
              <a:rPr lang="tr-TR" dirty="0" smtClean="0"/>
            </a:br>
            <a:endParaRPr lang="tr-TR" dirty="0"/>
          </a:p>
        </p:txBody>
      </p:sp>
      <p:sp>
        <p:nvSpPr>
          <p:cNvPr id="3" name="2 İçerik Yer Tutucusu"/>
          <p:cNvSpPr>
            <a:spLocks noGrp="1"/>
          </p:cNvSpPr>
          <p:nvPr>
            <p:ph idx="1"/>
          </p:nvPr>
        </p:nvSpPr>
        <p:spPr/>
        <p:txBody>
          <a:bodyPr>
            <a:normAutofit/>
          </a:bodyPr>
          <a:lstStyle/>
          <a:p>
            <a:pPr>
              <a:lnSpc>
                <a:spcPct val="150000"/>
              </a:lnSpc>
            </a:pPr>
            <a:r>
              <a:rPr lang="tr-TR" dirty="0" smtClean="0"/>
              <a:t>Kronik ağrı; </a:t>
            </a:r>
          </a:p>
          <a:p>
            <a:pPr lvl="1">
              <a:lnSpc>
                <a:spcPct val="150000"/>
              </a:lnSpc>
            </a:pPr>
            <a:r>
              <a:rPr lang="tr-TR" dirty="0" smtClean="0"/>
              <a:t>Hastanın uyku düzenini ve kalitesini bozar</a:t>
            </a:r>
          </a:p>
          <a:p>
            <a:pPr>
              <a:lnSpc>
                <a:spcPct val="150000"/>
              </a:lnSpc>
            </a:pPr>
            <a:r>
              <a:rPr lang="tr-TR" dirty="0" smtClean="0"/>
              <a:t>Bozulmuş uyku düzeni ve kalitesi de kronik ağrı da kötü </a:t>
            </a:r>
            <a:r>
              <a:rPr lang="tr-TR" dirty="0" err="1" smtClean="0"/>
              <a:t>prognozdan</a:t>
            </a:r>
            <a:r>
              <a:rPr lang="tr-TR" dirty="0" smtClean="0"/>
              <a:t> sorumlu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Öğrenim Hedefleri</a:t>
            </a:r>
            <a:endParaRPr lang="tr-TR" dirty="0"/>
          </a:p>
        </p:txBody>
      </p:sp>
      <p:sp>
        <p:nvSpPr>
          <p:cNvPr id="3" name="2 İçerik Yer Tutucusu"/>
          <p:cNvSpPr>
            <a:spLocks noGrp="1"/>
          </p:cNvSpPr>
          <p:nvPr>
            <p:ph idx="1"/>
          </p:nvPr>
        </p:nvSpPr>
        <p:spPr>
          <a:xfrm>
            <a:off x="467544" y="2060848"/>
            <a:ext cx="8208912" cy="4533136"/>
          </a:xfrm>
        </p:spPr>
        <p:txBody>
          <a:bodyPr/>
          <a:lstStyle/>
          <a:p>
            <a:r>
              <a:rPr lang="tr-TR" dirty="0" smtClean="0"/>
              <a:t>Akut ve kronik ağrı ayrımını yapabilmek</a:t>
            </a:r>
          </a:p>
          <a:p>
            <a:r>
              <a:rPr lang="tr-TR" dirty="0" smtClean="0"/>
              <a:t>Kronik ağrı yönetiminde genel yaklaşım ilkelerini sayabilmek</a:t>
            </a:r>
          </a:p>
          <a:p>
            <a:r>
              <a:rPr lang="tr-TR" dirty="0" smtClean="0"/>
              <a:t>Kronik ağrı tedavisi önündeki engelleri sayabilmek</a:t>
            </a:r>
          </a:p>
          <a:p>
            <a:r>
              <a:rPr lang="tr-TR" dirty="0" smtClean="0"/>
              <a:t>Kronik ağrı tedavisinde </a:t>
            </a:r>
            <a:r>
              <a:rPr lang="tr-TR" dirty="0" smtClean="0"/>
              <a:t>kullanılan yöntemleri </a:t>
            </a:r>
            <a:r>
              <a:rPr lang="tr-TR" dirty="0" smtClean="0"/>
              <a:t>sayabilmek</a:t>
            </a:r>
          </a:p>
          <a:p>
            <a:endParaRPr lang="tr-TR" dirty="0" smtClean="0"/>
          </a:p>
          <a:p>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nSpc>
                <a:spcPct val="150000"/>
              </a:lnSpc>
            </a:pPr>
            <a:r>
              <a:rPr lang="tr-TR" dirty="0" smtClean="0"/>
              <a:t>Yatış  ve kalkış  saatlerine uyulması</a:t>
            </a:r>
          </a:p>
          <a:p>
            <a:pPr>
              <a:lnSpc>
                <a:spcPct val="150000"/>
              </a:lnSpc>
            </a:pPr>
            <a:r>
              <a:rPr lang="tr-TR" dirty="0" smtClean="0"/>
              <a:t>Yatak odasında mutlak karanlık sağlanması </a:t>
            </a:r>
          </a:p>
          <a:p>
            <a:pPr>
              <a:lnSpc>
                <a:spcPct val="150000"/>
              </a:lnSpc>
            </a:pPr>
            <a:r>
              <a:rPr lang="tr-TR" dirty="0" smtClean="0"/>
              <a:t>Yatak odasının; </a:t>
            </a:r>
          </a:p>
          <a:p>
            <a:pPr lvl="1">
              <a:lnSpc>
                <a:spcPct val="150000"/>
              </a:lnSpc>
            </a:pPr>
            <a:r>
              <a:rPr lang="tr-TR" dirty="0" smtClean="0"/>
              <a:t>Uyku dışında yemek içmek televizyon izlemek gibi faaliyetler için kullanılmaması</a:t>
            </a:r>
          </a:p>
          <a:p>
            <a:pPr>
              <a:lnSpc>
                <a:spcPct val="150000"/>
              </a:lnSpc>
            </a:pPr>
            <a:r>
              <a:rPr lang="tr-TR" dirty="0" smtClean="0"/>
              <a:t>Gerekirse yardımcı ilaç kullanılabilir. </a:t>
            </a:r>
          </a:p>
          <a:p>
            <a:endParaRPr lang="tr-TR" dirty="0"/>
          </a:p>
        </p:txBody>
      </p:sp>
      <p:sp>
        <p:nvSpPr>
          <p:cNvPr id="4" name="1 Başlık"/>
          <p:cNvSpPr>
            <a:spLocks noGrp="1"/>
          </p:cNvSpPr>
          <p:nvPr>
            <p:ph type="title"/>
          </p:nvPr>
        </p:nvSpPr>
        <p:spPr>
          <a:xfrm>
            <a:off x="395536" y="908720"/>
            <a:ext cx="8229600" cy="1143000"/>
          </a:xfrm>
        </p:spPr>
        <p:txBody>
          <a:bodyPr>
            <a:normAutofit fontScale="90000"/>
          </a:bodyPr>
          <a:lstStyle/>
          <a:p>
            <a:r>
              <a:rPr lang="tr-TR" dirty="0" smtClean="0"/>
              <a:t>Uyku Hijyeninin Sağlanması</a:t>
            </a:r>
            <a:br>
              <a:rPr lang="tr-TR" dirty="0" smtClean="0"/>
            </a:b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29506" y="778772"/>
            <a:ext cx="8712968" cy="1860816"/>
          </a:xfrm>
        </p:spPr>
        <p:txBody>
          <a:bodyPr>
            <a:normAutofit fontScale="90000"/>
          </a:bodyPr>
          <a:lstStyle/>
          <a:p>
            <a:r>
              <a:rPr lang="tr-TR" dirty="0" smtClean="0"/>
              <a:t>Psikiyatrik Durumun Değerlendirilmesi Ve İzlenmesi </a:t>
            </a:r>
            <a:br>
              <a:rPr lang="tr-TR" dirty="0" smtClean="0"/>
            </a:br>
            <a:endParaRPr lang="tr-TR" dirty="0"/>
          </a:p>
        </p:txBody>
      </p:sp>
      <p:sp>
        <p:nvSpPr>
          <p:cNvPr id="3" name="2 İçerik Yer Tutucusu"/>
          <p:cNvSpPr>
            <a:spLocks noGrp="1"/>
          </p:cNvSpPr>
          <p:nvPr>
            <p:ph idx="1"/>
          </p:nvPr>
        </p:nvSpPr>
        <p:spPr/>
        <p:txBody>
          <a:bodyPr>
            <a:normAutofit fontScale="92500" lnSpcReduction="20000"/>
          </a:bodyPr>
          <a:lstStyle/>
          <a:p>
            <a:pPr>
              <a:lnSpc>
                <a:spcPct val="150000"/>
              </a:lnSpc>
            </a:pPr>
            <a:r>
              <a:rPr lang="tr-TR" dirty="0" smtClean="0"/>
              <a:t>Kronik ağrıya neredeyse her zaman depresyon eşlik etmektedir. </a:t>
            </a:r>
          </a:p>
          <a:p>
            <a:pPr>
              <a:lnSpc>
                <a:spcPct val="150000"/>
              </a:lnSpc>
            </a:pPr>
            <a:r>
              <a:rPr lang="tr-TR" dirty="0" smtClean="0"/>
              <a:t>Depresyonun etkin bir  şekilde tedavi edilmesi gerekir. </a:t>
            </a:r>
          </a:p>
          <a:p>
            <a:pPr>
              <a:lnSpc>
                <a:spcPct val="150000"/>
              </a:lnSpc>
            </a:pPr>
            <a:r>
              <a:rPr lang="tr-TR" dirty="0" err="1" smtClean="0"/>
              <a:t>Amitriptilin</a:t>
            </a:r>
            <a:r>
              <a:rPr lang="tr-TR" dirty="0" smtClean="0"/>
              <a:t> ve </a:t>
            </a:r>
            <a:r>
              <a:rPr lang="tr-TR" dirty="0" err="1" smtClean="0"/>
              <a:t>venlafaksin</a:t>
            </a:r>
            <a:r>
              <a:rPr lang="tr-TR" dirty="0" smtClean="0"/>
              <a:t>, uykuya da yardımcı olmaları nedeni ile ağrı tedavisinde öncelikle tercih edilmesi gereken </a:t>
            </a:r>
            <a:r>
              <a:rPr lang="tr-TR" dirty="0" err="1" smtClean="0"/>
              <a:t>antidepresanlardır</a:t>
            </a:r>
            <a:r>
              <a:rPr lang="tr-TR" dirty="0" smtClean="0"/>
              <a:t>. </a:t>
            </a:r>
          </a:p>
          <a:p>
            <a:pPr>
              <a:lnSpc>
                <a:spcPct val="150000"/>
              </a:lnSpc>
            </a:pPr>
            <a:r>
              <a:rPr lang="tr-TR" dirty="0" smtClean="0"/>
              <a:t>Kronik ağrı hastaları intihar olasılığı açısında da dikkatle değerlendirilmeli ve izlenmelidirler.  </a:t>
            </a:r>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Risk Faktörlerinin Yönetimi</a:t>
            </a:r>
            <a:endParaRPr lang="tr-TR" dirty="0"/>
          </a:p>
        </p:txBody>
      </p:sp>
      <p:sp>
        <p:nvSpPr>
          <p:cNvPr id="3" name="2 İçerik Yer Tutucusu"/>
          <p:cNvSpPr>
            <a:spLocks noGrp="1"/>
          </p:cNvSpPr>
          <p:nvPr>
            <p:ph idx="1"/>
          </p:nvPr>
        </p:nvSpPr>
        <p:spPr>
          <a:xfrm>
            <a:off x="457200" y="1935480"/>
            <a:ext cx="8363272" cy="4733880"/>
          </a:xfrm>
        </p:spPr>
        <p:txBody>
          <a:bodyPr>
            <a:normAutofit fontScale="92500" lnSpcReduction="10000"/>
          </a:bodyPr>
          <a:lstStyle/>
          <a:p>
            <a:pPr>
              <a:lnSpc>
                <a:spcPct val="160000"/>
              </a:lnSpc>
            </a:pPr>
            <a:r>
              <a:rPr lang="tr-TR" dirty="0" smtClean="0"/>
              <a:t>Sigara kullanımı kronik ağrı açısından hem risk faktörü hem de kötü </a:t>
            </a:r>
            <a:r>
              <a:rPr lang="tr-TR" dirty="0" err="1" smtClean="0"/>
              <a:t>prognoz</a:t>
            </a:r>
            <a:r>
              <a:rPr lang="tr-TR" dirty="0" smtClean="0"/>
              <a:t> göstergesi</a:t>
            </a:r>
          </a:p>
          <a:p>
            <a:pPr>
              <a:lnSpc>
                <a:spcPct val="160000"/>
              </a:lnSpc>
            </a:pPr>
            <a:r>
              <a:rPr lang="tr-TR" dirty="0" smtClean="0"/>
              <a:t>Sigara içen bir kronik ağrı hastası, bırakması yönünde cesaretlendirilmeli ve desteklenmeli</a:t>
            </a:r>
          </a:p>
          <a:p>
            <a:pPr>
              <a:lnSpc>
                <a:spcPct val="160000"/>
              </a:lnSpc>
            </a:pPr>
            <a:r>
              <a:rPr lang="tr-TR" dirty="0" err="1" smtClean="0"/>
              <a:t>Obezite</a:t>
            </a:r>
            <a:r>
              <a:rPr lang="tr-TR" dirty="0" smtClean="0"/>
              <a:t> de hem hareketi kısıtlaması hem de önemli bir yük oluşturması nedeni ile kronik ağrıda kötü bir </a:t>
            </a:r>
            <a:r>
              <a:rPr lang="tr-TR" dirty="0" err="1" smtClean="0"/>
              <a:t>prognoz</a:t>
            </a:r>
            <a:endParaRPr lang="tr-TR" dirty="0" smtClean="0"/>
          </a:p>
          <a:p>
            <a:pPr>
              <a:lnSpc>
                <a:spcPct val="160000"/>
              </a:lnSpc>
            </a:pPr>
            <a:r>
              <a:rPr lang="tr-TR" dirty="0" smtClean="0"/>
              <a:t> </a:t>
            </a:r>
            <a:r>
              <a:rPr lang="tr-TR" dirty="0" err="1" smtClean="0"/>
              <a:t>Obez</a:t>
            </a:r>
            <a:r>
              <a:rPr lang="tr-TR" dirty="0" smtClean="0"/>
              <a:t> hastalar, var ise, eşlik eden hastalıklarına uygun bir diyet/egzersiz programı ile kilo vermeye özendirilmeli</a:t>
            </a:r>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Davranışsal Önlemler</a:t>
            </a:r>
            <a:endParaRPr lang="tr-TR" dirty="0"/>
          </a:p>
        </p:txBody>
      </p:sp>
      <p:sp>
        <p:nvSpPr>
          <p:cNvPr id="3" name="2 İçerik Yer Tutucusu"/>
          <p:cNvSpPr>
            <a:spLocks noGrp="1"/>
          </p:cNvSpPr>
          <p:nvPr>
            <p:ph idx="1"/>
          </p:nvPr>
        </p:nvSpPr>
        <p:spPr>
          <a:xfrm>
            <a:off x="467544" y="1988840"/>
            <a:ext cx="8229600" cy="4389120"/>
          </a:xfrm>
        </p:spPr>
        <p:txBody>
          <a:bodyPr>
            <a:normAutofit fontScale="92500"/>
          </a:bodyPr>
          <a:lstStyle/>
          <a:p>
            <a:pPr>
              <a:lnSpc>
                <a:spcPct val="150000"/>
              </a:lnSpc>
            </a:pPr>
            <a:r>
              <a:rPr lang="tr-TR" dirty="0" smtClean="0"/>
              <a:t>Hasta bazı noktalara dikkat ederek ağrısı ile daha etkin bir  şekilde mücadele edebilir  </a:t>
            </a:r>
          </a:p>
          <a:p>
            <a:pPr>
              <a:lnSpc>
                <a:spcPct val="150000"/>
              </a:lnSpc>
            </a:pPr>
            <a:r>
              <a:rPr lang="tr-TR" dirty="0" smtClean="0"/>
              <a:t>Hasta ağrıyı başlattığını veya  şiddetlendirdiğini bildiği uyaranlardan mümkün olduğunca kaçınmalı</a:t>
            </a:r>
          </a:p>
          <a:p>
            <a:pPr>
              <a:lnSpc>
                <a:spcPct val="150000"/>
              </a:lnSpc>
            </a:pPr>
            <a:r>
              <a:rPr lang="tr-TR" dirty="0" smtClean="0"/>
              <a:t>Ağrı ortaya çıktığında veya  şiddetlenmeye başladığında  şiddetinin daha fazla artması beklenmeden uygun ilaç  veya yöntemle müdahale edilmeli</a:t>
            </a: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Kronik Ağrıda Hasta Perspektifi </a:t>
            </a:r>
            <a:endParaRPr lang="tr-TR" dirty="0"/>
          </a:p>
        </p:txBody>
      </p:sp>
      <p:sp>
        <p:nvSpPr>
          <p:cNvPr id="3" name="2 İçerik Yer Tutucusu"/>
          <p:cNvSpPr>
            <a:spLocks noGrp="1"/>
          </p:cNvSpPr>
          <p:nvPr>
            <p:ph idx="1"/>
          </p:nvPr>
        </p:nvSpPr>
        <p:spPr/>
        <p:txBody>
          <a:bodyPr>
            <a:normAutofit/>
          </a:bodyPr>
          <a:lstStyle/>
          <a:p>
            <a:pPr>
              <a:lnSpc>
                <a:spcPct val="150000"/>
              </a:lnSpc>
            </a:pPr>
            <a:r>
              <a:rPr lang="tr-TR" dirty="0" smtClean="0"/>
              <a:t>Öznel bir deneyim</a:t>
            </a:r>
          </a:p>
          <a:p>
            <a:pPr>
              <a:lnSpc>
                <a:spcPct val="150000"/>
              </a:lnSpc>
            </a:pPr>
            <a:r>
              <a:rPr lang="tr-TR" dirty="0" smtClean="0"/>
              <a:t>Geçmiş  deneyimlerden, cinsiyetten, kültürel altyapıdan ve psikolojik durumdan etkilenir</a:t>
            </a:r>
          </a:p>
          <a:p>
            <a:pPr>
              <a:lnSpc>
                <a:spcPct val="150000"/>
              </a:lnSpc>
            </a:pPr>
            <a:r>
              <a:rPr lang="tr-TR" dirty="0" smtClean="0"/>
              <a:t>Benzer uyaranlar farklı bireylerde son derece farklı davranışlara neden olabilirler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pPr>
              <a:lnSpc>
                <a:spcPct val="150000"/>
              </a:lnSpc>
            </a:pPr>
            <a:r>
              <a:rPr lang="tr-TR" dirty="0" smtClean="0"/>
              <a:t>Kronik ağrı; </a:t>
            </a:r>
          </a:p>
          <a:p>
            <a:pPr lvl="1">
              <a:lnSpc>
                <a:spcPct val="150000"/>
              </a:lnSpc>
            </a:pPr>
            <a:r>
              <a:rPr lang="tr-TR" dirty="0" smtClean="0"/>
              <a:t>Bireyin yaşam kalitesi üzerinde son derece olumsuz etkiler  yapar</a:t>
            </a:r>
          </a:p>
          <a:p>
            <a:pPr>
              <a:lnSpc>
                <a:spcPct val="150000"/>
              </a:lnSpc>
            </a:pPr>
            <a:r>
              <a:rPr lang="tr-TR" dirty="0" smtClean="0"/>
              <a:t>Neden olduğu uyku bozukluğu ve depresyon sorunu daha da derinleştirir</a:t>
            </a:r>
          </a:p>
          <a:p>
            <a:pPr>
              <a:lnSpc>
                <a:spcPct val="150000"/>
              </a:lnSpc>
            </a:pPr>
            <a:r>
              <a:rPr lang="tr-TR" dirty="0" smtClean="0"/>
              <a:t>Aile ilişkileri açısından rol kaybı veya rol değişimi yaşanırken, iş  ile ilgili sorunlar, üretkenlik ve beraberinde öz güven kaybını, umutsuzluk genellikle görülür</a:t>
            </a: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1935480"/>
            <a:ext cx="8435280" cy="4922520"/>
          </a:xfrm>
        </p:spPr>
        <p:txBody>
          <a:bodyPr>
            <a:normAutofit fontScale="85000" lnSpcReduction="10000"/>
          </a:bodyPr>
          <a:lstStyle/>
          <a:p>
            <a:pPr>
              <a:lnSpc>
                <a:spcPct val="150000"/>
              </a:lnSpc>
            </a:pPr>
            <a:r>
              <a:rPr lang="tr-TR" dirty="0" smtClean="0"/>
              <a:t>Kronik ağrı;</a:t>
            </a:r>
          </a:p>
          <a:p>
            <a:pPr lvl="1">
              <a:lnSpc>
                <a:spcPct val="150000"/>
              </a:lnSpc>
            </a:pPr>
            <a:r>
              <a:rPr lang="tr-TR" dirty="0" smtClean="0"/>
              <a:t>Hastalarının sıklıkla uygun bir sağlık hizmeti alabilmek için, deyim yerindeyse, “savaşmak” zorunda kalırlar</a:t>
            </a:r>
          </a:p>
          <a:p>
            <a:pPr>
              <a:lnSpc>
                <a:spcPct val="150000"/>
              </a:lnSpc>
            </a:pPr>
            <a:r>
              <a:rPr lang="tr-TR" dirty="0" smtClean="0"/>
              <a:t>Sağlık çalışanlarına (özellikle de hekimlerine) ağrı çektiklerini kanıtlama zorunluluğu yaşamaları önemli bir sorun</a:t>
            </a:r>
          </a:p>
          <a:p>
            <a:pPr>
              <a:lnSpc>
                <a:spcPct val="150000"/>
              </a:lnSpc>
            </a:pPr>
            <a:r>
              <a:rPr lang="tr-TR" dirty="0" smtClean="0"/>
              <a:t>Ciddiye alınmadıklarını hissettikleri için bazen semptomlarını abartılı bir  şekilde ifade edebilir</a:t>
            </a:r>
          </a:p>
          <a:p>
            <a:pPr>
              <a:lnSpc>
                <a:spcPct val="150000"/>
              </a:lnSpc>
            </a:pPr>
            <a:r>
              <a:rPr lang="tr-TR" dirty="0" smtClean="0"/>
              <a:t>Bunun sağlık çalışanları tarafından fark edilmesi sorunu içinden çıkılmaz bir hale getirebilir</a:t>
            </a:r>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nSpc>
                <a:spcPct val="150000"/>
              </a:lnSpc>
            </a:pPr>
            <a:r>
              <a:rPr lang="tr-TR" dirty="0" smtClean="0"/>
              <a:t>Kronik ağrı hastaları en sık hekim değiştiren hasta gruplarından biridir</a:t>
            </a:r>
          </a:p>
          <a:p>
            <a:pPr>
              <a:lnSpc>
                <a:spcPct val="150000"/>
              </a:lnSpc>
            </a:pPr>
            <a:r>
              <a:rPr lang="tr-TR" dirty="0" smtClean="0"/>
              <a:t>Bunun önde gelen nedenleri arasında;</a:t>
            </a:r>
          </a:p>
          <a:p>
            <a:pPr lvl="1">
              <a:lnSpc>
                <a:spcPct val="150000"/>
              </a:lnSpc>
            </a:pPr>
            <a:r>
              <a:rPr lang="tr-TR" dirty="0" smtClean="0"/>
              <a:t>Hekimlerinin yeteri kadar bilgili olmadığını</a:t>
            </a:r>
          </a:p>
          <a:p>
            <a:pPr lvl="1">
              <a:lnSpc>
                <a:spcPct val="150000"/>
              </a:lnSpc>
            </a:pPr>
            <a:r>
              <a:rPr lang="tr-TR" dirty="0" smtClean="0"/>
              <a:t>Kendilerini yeteri kadar ciddiye almadığını</a:t>
            </a:r>
          </a:p>
          <a:p>
            <a:pPr lvl="1">
              <a:lnSpc>
                <a:spcPct val="150000"/>
              </a:lnSpc>
            </a:pPr>
            <a:r>
              <a:rPr lang="tr-TR" dirty="0" smtClean="0"/>
              <a:t>Sorunlarına yeterince ciddi müdahale etmediklerini düşünmeleri yer almaktadır</a:t>
            </a: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764704"/>
            <a:ext cx="8229600" cy="1143000"/>
          </a:xfrm>
        </p:spPr>
        <p:txBody>
          <a:bodyPr>
            <a:normAutofit fontScale="90000"/>
          </a:bodyPr>
          <a:lstStyle/>
          <a:p>
            <a:r>
              <a:rPr lang="tr-TR" dirty="0" smtClean="0"/>
              <a:t>Kronik Ağrı Tedavisi Önündeki Engeller</a:t>
            </a:r>
            <a:endParaRPr lang="tr-TR" dirty="0"/>
          </a:p>
        </p:txBody>
      </p:sp>
      <p:sp>
        <p:nvSpPr>
          <p:cNvPr id="3" name="2 İçerik Yer Tutucusu"/>
          <p:cNvSpPr>
            <a:spLocks noGrp="1"/>
          </p:cNvSpPr>
          <p:nvPr>
            <p:ph idx="1"/>
          </p:nvPr>
        </p:nvSpPr>
        <p:spPr/>
        <p:txBody>
          <a:bodyPr/>
          <a:lstStyle/>
          <a:p>
            <a:pPr>
              <a:lnSpc>
                <a:spcPct val="150000"/>
              </a:lnSpc>
            </a:pPr>
            <a:r>
              <a:rPr lang="tr-TR" dirty="0" smtClean="0"/>
              <a:t>Hekim Perspektifi</a:t>
            </a:r>
          </a:p>
          <a:p>
            <a:pPr>
              <a:lnSpc>
                <a:spcPct val="150000"/>
              </a:lnSpc>
            </a:pPr>
            <a:r>
              <a:rPr lang="tr-TR" dirty="0" smtClean="0"/>
              <a:t>İlaç Temininde ve Çeşitliliğinde Sıkıntılar</a:t>
            </a:r>
          </a:p>
          <a:p>
            <a:pPr>
              <a:lnSpc>
                <a:spcPct val="150000"/>
              </a:lnSpc>
            </a:pPr>
            <a:r>
              <a:rPr lang="tr-TR" dirty="0" err="1" smtClean="0"/>
              <a:t>Medikolegal</a:t>
            </a:r>
            <a:r>
              <a:rPr lang="tr-TR" dirty="0" smtClean="0"/>
              <a:t> Sorunlar</a:t>
            </a:r>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Hekim Perspektifi</a:t>
            </a:r>
            <a:endParaRPr lang="tr-TR" dirty="0"/>
          </a:p>
        </p:txBody>
      </p:sp>
      <p:sp>
        <p:nvSpPr>
          <p:cNvPr id="3" name="2 İçerik Yer Tutucusu"/>
          <p:cNvSpPr>
            <a:spLocks noGrp="1"/>
          </p:cNvSpPr>
          <p:nvPr>
            <p:ph idx="1"/>
          </p:nvPr>
        </p:nvSpPr>
        <p:spPr/>
        <p:txBody>
          <a:bodyPr>
            <a:normAutofit/>
          </a:bodyPr>
          <a:lstStyle/>
          <a:p>
            <a:pPr>
              <a:lnSpc>
                <a:spcPct val="150000"/>
              </a:lnSpc>
            </a:pPr>
            <a:r>
              <a:rPr lang="tr-TR" dirty="0" smtClean="0"/>
              <a:t>Etkin bir ağrı tedavisinin önündeki en önemli engellerden biri hekimlerin bu duruma bakışlarıdır </a:t>
            </a:r>
          </a:p>
          <a:p>
            <a:pPr>
              <a:lnSpc>
                <a:spcPct val="150000"/>
              </a:lnSpc>
            </a:pPr>
            <a:r>
              <a:rPr lang="tr-TR" dirty="0" smtClean="0"/>
              <a:t>Hekimler; öncelikle ağrı tedavisi konusunda kendilerini çok yeterli hissetmemekte, nedeni tetkik yöntemleri ortaya konamayan ağrı olgularında bireyin ikincil kazanç sağlamak amacı ile ağrıyı uydurduğunu yada abarttığını düşünmeye eğilimli olmaktadırlar.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fontScale="92500"/>
          </a:bodyPr>
          <a:lstStyle/>
          <a:p>
            <a:pPr>
              <a:lnSpc>
                <a:spcPct val="150000"/>
              </a:lnSpc>
            </a:pPr>
            <a:r>
              <a:rPr lang="tr-TR" dirty="0" smtClean="0"/>
              <a:t>Ağrı, </a:t>
            </a:r>
            <a:r>
              <a:rPr lang="tr-TR" dirty="0" err="1" smtClean="0"/>
              <a:t>International</a:t>
            </a:r>
            <a:r>
              <a:rPr lang="tr-TR" dirty="0" smtClean="0"/>
              <a:t> </a:t>
            </a:r>
            <a:r>
              <a:rPr lang="tr-TR" dirty="0" err="1" smtClean="0"/>
              <a:t>Association</a:t>
            </a:r>
            <a:r>
              <a:rPr lang="tr-TR" dirty="0" smtClean="0"/>
              <a:t> </a:t>
            </a:r>
            <a:r>
              <a:rPr lang="tr-TR" dirty="0" err="1" smtClean="0"/>
              <a:t>for</a:t>
            </a:r>
            <a:r>
              <a:rPr lang="tr-TR" dirty="0" smtClean="0"/>
              <a:t> </a:t>
            </a:r>
            <a:r>
              <a:rPr lang="tr-TR" dirty="0" err="1" smtClean="0"/>
              <a:t>The</a:t>
            </a:r>
            <a:r>
              <a:rPr lang="tr-TR" dirty="0" smtClean="0"/>
              <a:t> </a:t>
            </a:r>
            <a:r>
              <a:rPr lang="tr-TR" dirty="0" err="1" smtClean="0"/>
              <a:t>Study</a:t>
            </a:r>
            <a:r>
              <a:rPr lang="tr-TR" dirty="0" smtClean="0"/>
              <a:t> of </a:t>
            </a:r>
            <a:r>
              <a:rPr lang="tr-TR" dirty="0" err="1" smtClean="0"/>
              <a:t>Pain</a:t>
            </a:r>
            <a:r>
              <a:rPr lang="tr-TR" dirty="0" smtClean="0"/>
              <a:t> tarafından tanımlandığı şekliyle, “ gerçek ya da potansiyel doku hasarı ile ilgili olan veya bu tür hasarlar söz konusu olduğunda tanımlanan, hoşa gitmeyen duyusal veya </a:t>
            </a:r>
            <a:r>
              <a:rPr lang="tr-TR" dirty="0" err="1" smtClean="0"/>
              <a:t>emosyonel</a:t>
            </a:r>
            <a:r>
              <a:rPr lang="tr-TR" dirty="0" smtClean="0"/>
              <a:t> bir deneyimdir.”</a:t>
            </a:r>
          </a:p>
          <a:p>
            <a:pPr>
              <a:lnSpc>
                <a:spcPct val="150000"/>
              </a:lnSpc>
            </a:pPr>
            <a:r>
              <a:rPr lang="tr-TR" dirty="0" smtClean="0"/>
              <a:t>Her bireyin yaşamı boyunca mutlaka yaşadığı bir deneyim olan ağrı en önemli hekime başvuru nedenlerinden biridir. </a:t>
            </a:r>
            <a:endParaRPr lang="tr-T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nSpc>
                <a:spcPct val="150000"/>
              </a:lnSpc>
            </a:pPr>
            <a:r>
              <a:rPr lang="tr-TR" dirty="0" smtClean="0"/>
              <a:t>Ağrıyı son derece etkin bir şekilde kestiği bilinen narkotik analjezikler (bazen raporu olan hastalara bile), bağımlılık yaratmak ve sağlık otoritesi sorun çıkacağı endişesi ile yazılmamaktadır</a:t>
            </a:r>
          </a:p>
          <a:p>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836712"/>
            <a:ext cx="8229600" cy="1143000"/>
          </a:xfrm>
        </p:spPr>
        <p:txBody>
          <a:bodyPr>
            <a:normAutofit fontScale="90000"/>
          </a:bodyPr>
          <a:lstStyle/>
          <a:p>
            <a:r>
              <a:rPr lang="tr-TR" dirty="0" smtClean="0"/>
              <a:t>İlaç Temininde Ve Çeşitliliğinde Sıkıntılar: </a:t>
            </a:r>
            <a:endParaRPr lang="tr-TR" dirty="0"/>
          </a:p>
        </p:txBody>
      </p:sp>
      <p:sp>
        <p:nvSpPr>
          <p:cNvPr id="3" name="2 İçerik Yer Tutucusu"/>
          <p:cNvSpPr>
            <a:spLocks noGrp="1"/>
          </p:cNvSpPr>
          <p:nvPr>
            <p:ph idx="1"/>
          </p:nvPr>
        </p:nvSpPr>
        <p:spPr/>
        <p:txBody>
          <a:bodyPr>
            <a:normAutofit/>
          </a:bodyPr>
          <a:lstStyle/>
          <a:p>
            <a:pPr>
              <a:lnSpc>
                <a:spcPct val="150000"/>
              </a:lnSpc>
            </a:pPr>
            <a:r>
              <a:rPr lang="tr-TR" dirty="0" smtClean="0"/>
              <a:t>Kronik ağrı tedavisindeki en önemli silahlardan biri olan narkotik analjeziklerin çeşitliliği ülkemizde yurtdışına kıyasla son derece az </a:t>
            </a:r>
          </a:p>
          <a:p>
            <a:pPr>
              <a:lnSpc>
                <a:spcPct val="150000"/>
              </a:lnSpc>
            </a:pPr>
            <a:r>
              <a:rPr lang="tr-TR" dirty="0" smtClean="0"/>
              <a:t>Üstelik bu kısıtlı ilaçların temininde de sıklıkla önemli sorunlar yaşanmakta</a:t>
            </a:r>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Medikolegal</a:t>
            </a:r>
            <a:r>
              <a:rPr lang="tr-TR" dirty="0" smtClean="0"/>
              <a:t> Sorunlar</a:t>
            </a:r>
            <a:endParaRPr lang="tr-TR" dirty="0"/>
          </a:p>
        </p:txBody>
      </p:sp>
      <p:sp>
        <p:nvSpPr>
          <p:cNvPr id="3" name="2 İçerik Yer Tutucusu"/>
          <p:cNvSpPr>
            <a:spLocks noGrp="1"/>
          </p:cNvSpPr>
          <p:nvPr>
            <p:ph idx="1"/>
          </p:nvPr>
        </p:nvSpPr>
        <p:spPr/>
        <p:txBody>
          <a:bodyPr>
            <a:normAutofit/>
          </a:bodyPr>
          <a:lstStyle/>
          <a:p>
            <a:pPr>
              <a:lnSpc>
                <a:spcPct val="150000"/>
              </a:lnSpc>
            </a:pPr>
            <a:r>
              <a:rPr lang="tr-TR" dirty="0" smtClean="0"/>
              <a:t>Yasal düzenlemeler de hastaların etkin ağrı kesicilere ulaşmalarını engellemektedir</a:t>
            </a:r>
          </a:p>
          <a:p>
            <a:pPr>
              <a:lnSpc>
                <a:spcPct val="150000"/>
              </a:lnSpc>
            </a:pPr>
            <a:r>
              <a:rPr lang="tr-TR" dirty="0" smtClean="0"/>
              <a:t>Yurt dışında normal reçete ile temin edilebilen </a:t>
            </a:r>
            <a:r>
              <a:rPr lang="tr-TR" dirty="0" err="1" smtClean="0"/>
              <a:t>tramadol</a:t>
            </a:r>
            <a:r>
              <a:rPr lang="tr-TR" dirty="0" smtClean="0"/>
              <a:t> ülkemizde yeşil reçeteye tabidir</a:t>
            </a:r>
          </a:p>
          <a:p>
            <a:pPr>
              <a:lnSpc>
                <a:spcPct val="150000"/>
              </a:lnSpc>
            </a:pPr>
            <a:r>
              <a:rPr lang="tr-TR" dirty="0" smtClean="0"/>
              <a:t>Ayrıca bu ilaçları yazan hekimler de sağlık otoritesinin baskısını hissetmektedirler</a:t>
            </a:r>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476672"/>
            <a:ext cx="8424936" cy="1356760"/>
          </a:xfrm>
        </p:spPr>
        <p:txBody>
          <a:bodyPr>
            <a:normAutofit fontScale="90000"/>
          </a:bodyPr>
          <a:lstStyle/>
          <a:p>
            <a:r>
              <a:rPr lang="tr-TR" dirty="0" smtClean="0"/>
              <a:t>Kronik Ağrının Farmakolojik Tedavisi </a:t>
            </a:r>
            <a:endParaRPr lang="tr-TR" dirty="0"/>
          </a:p>
        </p:txBody>
      </p:sp>
      <p:sp>
        <p:nvSpPr>
          <p:cNvPr id="3" name="2 İçerik Yer Tutucusu"/>
          <p:cNvSpPr>
            <a:spLocks noGrp="1"/>
          </p:cNvSpPr>
          <p:nvPr>
            <p:ph idx="1"/>
          </p:nvPr>
        </p:nvSpPr>
        <p:spPr>
          <a:xfrm>
            <a:off x="457200" y="1935480"/>
            <a:ext cx="8435280" cy="4922520"/>
          </a:xfrm>
        </p:spPr>
        <p:txBody>
          <a:bodyPr>
            <a:normAutofit fontScale="92500" lnSpcReduction="20000"/>
          </a:bodyPr>
          <a:lstStyle/>
          <a:p>
            <a:pPr>
              <a:lnSpc>
                <a:spcPct val="150000"/>
              </a:lnSpc>
            </a:pPr>
            <a:r>
              <a:rPr lang="tr-TR" dirty="0" smtClean="0"/>
              <a:t>Dünya sağlık örgütü kronik ağrı tedavisinde basamaklı bir yaklaşım önermekte</a:t>
            </a:r>
          </a:p>
          <a:p>
            <a:pPr>
              <a:lnSpc>
                <a:spcPct val="150000"/>
              </a:lnSpc>
            </a:pPr>
            <a:r>
              <a:rPr lang="tr-TR" dirty="0" smtClean="0"/>
              <a:t>Bu yaklaşımda; </a:t>
            </a:r>
          </a:p>
          <a:p>
            <a:pPr lvl="1">
              <a:lnSpc>
                <a:spcPct val="150000"/>
              </a:lnSpc>
            </a:pPr>
            <a:r>
              <a:rPr lang="tr-TR" dirty="0" smtClean="0"/>
              <a:t>Ağrı durumunda öncelikle NSAİ  ilaçlar veya </a:t>
            </a:r>
            <a:r>
              <a:rPr lang="tr-TR" dirty="0" err="1" smtClean="0"/>
              <a:t>parasetamol</a:t>
            </a:r>
            <a:r>
              <a:rPr lang="tr-TR" dirty="0" smtClean="0"/>
              <a:t> kullanılması</a:t>
            </a:r>
          </a:p>
          <a:p>
            <a:pPr lvl="1">
              <a:lnSpc>
                <a:spcPct val="150000"/>
              </a:lnSpc>
            </a:pPr>
            <a:r>
              <a:rPr lang="tr-TR" dirty="0" smtClean="0"/>
              <a:t>Ağrının devam etmesi veya artması durumunda ilk basamak ilaçlarla birlikte veya tek başlarına zayıf narkotiklerin kullanılması</a:t>
            </a:r>
          </a:p>
          <a:p>
            <a:pPr lvl="1">
              <a:lnSpc>
                <a:spcPct val="150000"/>
              </a:lnSpc>
            </a:pPr>
            <a:r>
              <a:rPr lang="tr-TR" dirty="0" smtClean="0"/>
              <a:t>Üçüncü basamak tedavi olarak da güçlü narkotik ilaçlara geçilmesi önerilmekte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nSpc>
                <a:spcPct val="150000"/>
              </a:lnSpc>
            </a:pPr>
            <a:r>
              <a:rPr lang="tr-TR" dirty="0" smtClean="0"/>
              <a:t>Bu üç basamaklı yapı; </a:t>
            </a:r>
          </a:p>
          <a:p>
            <a:pPr lvl="1">
              <a:lnSpc>
                <a:spcPct val="150000"/>
              </a:lnSpc>
            </a:pPr>
            <a:r>
              <a:rPr lang="tr-TR" dirty="0" smtClean="0"/>
              <a:t>Günümüzde de kronik ağrıya yaklaşımın temelini oluşturmakla birlikte girişimsel yöntemler gereksinim duyulduğunda herhangi bir aşamada uygulanabilmektedir</a:t>
            </a:r>
          </a:p>
          <a:p>
            <a:endParaRPr lang="tr-T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836712"/>
            <a:ext cx="8229600" cy="1143000"/>
          </a:xfrm>
        </p:spPr>
        <p:txBody>
          <a:bodyPr>
            <a:normAutofit fontScale="90000"/>
          </a:bodyPr>
          <a:lstStyle/>
          <a:p>
            <a:r>
              <a:rPr lang="tr-TR" dirty="0" smtClean="0"/>
              <a:t>Kronik Ağrı Tedavisinde Girişimsel Yöntemler </a:t>
            </a:r>
            <a:endParaRPr lang="tr-TR" dirty="0"/>
          </a:p>
        </p:txBody>
      </p:sp>
      <p:sp>
        <p:nvSpPr>
          <p:cNvPr id="3" name="2 İçerik Yer Tutucusu"/>
          <p:cNvSpPr>
            <a:spLocks noGrp="1"/>
          </p:cNvSpPr>
          <p:nvPr>
            <p:ph idx="1"/>
          </p:nvPr>
        </p:nvSpPr>
        <p:spPr/>
        <p:txBody>
          <a:bodyPr>
            <a:normAutofit/>
          </a:bodyPr>
          <a:lstStyle/>
          <a:p>
            <a:pPr>
              <a:lnSpc>
                <a:spcPct val="150000"/>
              </a:lnSpc>
            </a:pPr>
            <a:r>
              <a:rPr lang="tr-TR" dirty="0" smtClean="0"/>
              <a:t>Kronik ağrı tedavisinde anestezi ve </a:t>
            </a:r>
            <a:r>
              <a:rPr lang="tr-TR" dirty="0" err="1" smtClean="0"/>
              <a:t>reanimasyon</a:t>
            </a:r>
            <a:r>
              <a:rPr lang="tr-TR" dirty="0" smtClean="0"/>
              <a:t> disiplininden köken alan </a:t>
            </a:r>
            <a:r>
              <a:rPr lang="tr-TR" dirty="0" err="1" smtClean="0"/>
              <a:t>algoloji</a:t>
            </a:r>
            <a:r>
              <a:rPr lang="tr-TR" dirty="0" smtClean="0"/>
              <a:t> bilim dalının gelişimi ile kronik ağrının kontrolünde, yarar görebilecek hastalarda, girişimsel yöntemler giderek daha fazla kullanılmaya başlanmıştır</a:t>
            </a:r>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1935480"/>
            <a:ext cx="8136904" cy="5093920"/>
          </a:xfrm>
        </p:spPr>
        <p:txBody>
          <a:bodyPr>
            <a:normAutofit fontScale="77500" lnSpcReduction="20000"/>
          </a:bodyPr>
          <a:lstStyle/>
          <a:p>
            <a:pPr>
              <a:lnSpc>
                <a:spcPct val="150000"/>
              </a:lnSpc>
            </a:pPr>
            <a:r>
              <a:rPr lang="tr-TR" dirty="0" err="1" smtClean="0"/>
              <a:t>Pulse</a:t>
            </a:r>
            <a:r>
              <a:rPr lang="tr-TR" dirty="0" smtClean="0"/>
              <a:t> RF (</a:t>
            </a:r>
            <a:r>
              <a:rPr lang="tr-TR" dirty="0" err="1" smtClean="0"/>
              <a:t>Radyofrekans</a:t>
            </a:r>
            <a:r>
              <a:rPr lang="tr-TR" dirty="0" smtClean="0"/>
              <a:t> </a:t>
            </a:r>
            <a:r>
              <a:rPr lang="tr-TR" dirty="0" err="1" smtClean="0"/>
              <a:t>termoregülasyon</a:t>
            </a:r>
            <a:r>
              <a:rPr lang="tr-TR" dirty="0" smtClean="0"/>
              <a:t>), TENS (</a:t>
            </a:r>
            <a:r>
              <a:rPr lang="tr-TR" dirty="0" err="1" smtClean="0"/>
              <a:t>Transkutanöz</a:t>
            </a:r>
            <a:r>
              <a:rPr lang="tr-TR" dirty="0" smtClean="0"/>
              <a:t> Elektriksel Sinir Uyarımı) gibi yöntemler ile sinir iletiminin modifikasyonu </a:t>
            </a:r>
          </a:p>
          <a:p>
            <a:pPr>
              <a:lnSpc>
                <a:spcPct val="150000"/>
              </a:lnSpc>
            </a:pPr>
            <a:r>
              <a:rPr lang="tr-TR" dirty="0" smtClean="0"/>
              <a:t>Tetik nokta enjeksiyonu ve kuru iğne gibi yöntemler ile spazm giderilmesi</a:t>
            </a:r>
          </a:p>
          <a:p>
            <a:pPr>
              <a:lnSpc>
                <a:spcPct val="150000"/>
              </a:lnSpc>
            </a:pPr>
            <a:r>
              <a:rPr lang="tr-TR" dirty="0" err="1" smtClean="0"/>
              <a:t>Epidural</a:t>
            </a:r>
            <a:r>
              <a:rPr lang="tr-TR" dirty="0" smtClean="0"/>
              <a:t>, </a:t>
            </a:r>
            <a:r>
              <a:rPr lang="tr-TR" dirty="0" err="1" smtClean="0"/>
              <a:t>femoral</a:t>
            </a:r>
            <a:r>
              <a:rPr lang="tr-TR" dirty="0" smtClean="0"/>
              <a:t> v.b. </a:t>
            </a:r>
            <a:r>
              <a:rPr lang="tr-TR" dirty="0" err="1" smtClean="0"/>
              <a:t>kateterler</a:t>
            </a:r>
            <a:r>
              <a:rPr lang="tr-TR" dirty="0" smtClean="0"/>
              <a:t> ile ilaç verilerek ağrının giderilmesi</a:t>
            </a:r>
          </a:p>
          <a:p>
            <a:pPr>
              <a:lnSpc>
                <a:spcPct val="150000"/>
              </a:lnSpc>
            </a:pPr>
            <a:r>
              <a:rPr lang="tr-TR" dirty="0" smtClean="0"/>
              <a:t>Sempatik bloklar  veya </a:t>
            </a:r>
            <a:r>
              <a:rPr lang="tr-TR" dirty="0" err="1" smtClean="0"/>
              <a:t>ganglion</a:t>
            </a:r>
            <a:r>
              <a:rPr lang="tr-TR" dirty="0" smtClean="0"/>
              <a:t> blokları ile ağrı iletiminin kesilmesi</a:t>
            </a:r>
          </a:p>
          <a:p>
            <a:pPr>
              <a:lnSpc>
                <a:spcPct val="150000"/>
              </a:lnSpc>
            </a:pPr>
            <a:r>
              <a:rPr lang="tr-TR" dirty="0" smtClean="0"/>
              <a:t>Kalıcı </a:t>
            </a:r>
            <a:r>
              <a:rPr lang="tr-TR" dirty="0" err="1" smtClean="0"/>
              <a:t>port</a:t>
            </a:r>
            <a:r>
              <a:rPr lang="tr-TR" dirty="0" smtClean="0"/>
              <a:t> veya pompa uygulamaları ile uzun süreli kalıcı ağrı kontrolünün sağlanması olası</a:t>
            </a:r>
            <a:endParaRPr lang="tr-TR" dirty="0"/>
          </a:p>
        </p:txBody>
      </p:sp>
      <p:sp>
        <p:nvSpPr>
          <p:cNvPr id="4" name="1 Başlık"/>
          <p:cNvSpPr>
            <a:spLocks noGrp="1"/>
          </p:cNvSpPr>
          <p:nvPr>
            <p:ph type="title"/>
          </p:nvPr>
        </p:nvSpPr>
        <p:spPr/>
        <p:txBody>
          <a:bodyPr>
            <a:normAutofit fontScale="90000"/>
          </a:bodyPr>
          <a:lstStyle/>
          <a:p>
            <a:r>
              <a:rPr lang="tr-TR" dirty="0" smtClean="0"/>
              <a:t>Kronik Ağrı Tedavisinde Girişimsel Yöntemler </a:t>
            </a:r>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467544" y="764704"/>
            <a:ext cx="8229600" cy="1143000"/>
          </a:xfrm>
        </p:spPr>
        <p:txBody>
          <a:bodyPr>
            <a:normAutofit fontScale="90000"/>
          </a:bodyPr>
          <a:lstStyle/>
          <a:p>
            <a:r>
              <a:rPr lang="tr-TR" dirty="0" smtClean="0"/>
              <a:t>Pediatrik ve Yaşlı Hastalarda İlaç Tedavisi</a:t>
            </a:r>
            <a:endParaRPr lang="tr-TR" dirty="0"/>
          </a:p>
        </p:txBody>
      </p:sp>
      <p:sp>
        <p:nvSpPr>
          <p:cNvPr id="3" name="2 İçerik Yer Tutucusu"/>
          <p:cNvSpPr>
            <a:spLocks noGrp="1"/>
          </p:cNvSpPr>
          <p:nvPr>
            <p:ph idx="1"/>
          </p:nvPr>
        </p:nvSpPr>
        <p:spPr>
          <a:xfrm>
            <a:off x="467544" y="1988840"/>
            <a:ext cx="8229600" cy="4389120"/>
          </a:xfrm>
        </p:spPr>
        <p:txBody>
          <a:bodyPr/>
          <a:lstStyle/>
          <a:p>
            <a:pPr>
              <a:lnSpc>
                <a:spcPct val="150000"/>
              </a:lnSpc>
            </a:pPr>
            <a:r>
              <a:rPr lang="tr-TR" dirty="0" smtClean="0"/>
              <a:t>Pediatrik hastalarda, hemofili ve </a:t>
            </a:r>
            <a:r>
              <a:rPr lang="tr-TR" dirty="0" err="1" smtClean="0"/>
              <a:t>sickle</a:t>
            </a:r>
            <a:r>
              <a:rPr lang="tr-TR" dirty="0" smtClean="0"/>
              <a:t> </a:t>
            </a:r>
            <a:r>
              <a:rPr lang="tr-TR" dirty="0" err="1" smtClean="0"/>
              <a:t>cell</a:t>
            </a:r>
            <a:r>
              <a:rPr lang="tr-TR" dirty="0" smtClean="0"/>
              <a:t> hastalığı olanların dışında </a:t>
            </a:r>
            <a:r>
              <a:rPr lang="tr-TR" dirty="0" err="1" smtClean="0"/>
              <a:t>opiodlerin</a:t>
            </a:r>
            <a:r>
              <a:rPr lang="tr-TR" dirty="0" smtClean="0"/>
              <a:t> sürekli kullanılmasından kaçınılmalı</a:t>
            </a:r>
          </a:p>
          <a:p>
            <a:pPr>
              <a:lnSpc>
                <a:spcPct val="150000"/>
              </a:lnSpc>
            </a:pPr>
            <a:r>
              <a:rPr lang="tr-TR" dirty="0" smtClean="0"/>
              <a:t>Ağrısı olan pediatrik hastalarda </a:t>
            </a:r>
            <a:r>
              <a:rPr lang="tr-TR" dirty="0" err="1" smtClean="0"/>
              <a:t>asetaminofen</a:t>
            </a:r>
            <a:r>
              <a:rPr lang="tr-TR" dirty="0" smtClean="0"/>
              <a:t> ve NSAİİ 1. basamak tedavi olarak düşünülmeli</a:t>
            </a:r>
            <a:endParaRPr lang="tr-T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10000"/>
          </a:bodyPr>
          <a:lstStyle/>
          <a:p>
            <a:pPr>
              <a:lnSpc>
                <a:spcPct val="160000"/>
              </a:lnSpc>
            </a:pPr>
            <a:r>
              <a:rPr lang="tr-TR" dirty="0" smtClean="0"/>
              <a:t>Medikal </a:t>
            </a:r>
            <a:r>
              <a:rPr lang="tr-TR" dirty="0" err="1" smtClean="0"/>
              <a:t>ko</a:t>
            </a:r>
            <a:r>
              <a:rPr lang="tr-TR" dirty="0" smtClean="0"/>
              <a:t>-</a:t>
            </a:r>
            <a:r>
              <a:rPr lang="tr-TR" dirty="0" err="1" smtClean="0"/>
              <a:t>morbid</a:t>
            </a:r>
            <a:r>
              <a:rPr lang="tr-TR" dirty="0" smtClean="0"/>
              <a:t> hastalıklar ve bunlar için kullanılan ilaçlar, </a:t>
            </a:r>
            <a:r>
              <a:rPr lang="tr-TR" dirty="0" err="1" smtClean="0"/>
              <a:t>geriatrik</a:t>
            </a:r>
            <a:r>
              <a:rPr lang="tr-TR" dirty="0" smtClean="0"/>
              <a:t> hastalarda istenmeyen olayların riskini artırır</a:t>
            </a:r>
          </a:p>
          <a:p>
            <a:pPr>
              <a:lnSpc>
                <a:spcPct val="160000"/>
              </a:lnSpc>
            </a:pPr>
            <a:r>
              <a:rPr lang="tr-TR" dirty="0" smtClean="0"/>
              <a:t>Birçok ilaç kullanan, özellikle </a:t>
            </a:r>
            <a:r>
              <a:rPr lang="tr-TR" dirty="0" err="1" smtClean="0"/>
              <a:t>digoksine</a:t>
            </a:r>
            <a:r>
              <a:rPr lang="tr-TR" dirty="0" smtClean="0"/>
              <a:t> veya </a:t>
            </a:r>
            <a:r>
              <a:rPr lang="tr-TR" dirty="0" err="1" smtClean="0"/>
              <a:t>warfarin</a:t>
            </a:r>
            <a:r>
              <a:rPr lang="tr-TR" dirty="0" smtClean="0"/>
              <a:t> gibi </a:t>
            </a:r>
            <a:r>
              <a:rPr lang="tr-TR" dirty="0" err="1" smtClean="0"/>
              <a:t>terapötik</a:t>
            </a:r>
            <a:r>
              <a:rPr lang="tr-TR" dirty="0" smtClean="0"/>
              <a:t> indeksi dar olan ilaçları kullananlarda sit. P-450 yollarının aktive yada </a:t>
            </a:r>
            <a:r>
              <a:rPr lang="tr-TR" dirty="0" err="1" smtClean="0"/>
              <a:t>inhibe</a:t>
            </a:r>
            <a:r>
              <a:rPr lang="tr-TR" dirty="0" smtClean="0"/>
              <a:t> olma potansiyeli problem oluşturur </a:t>
            </a:r>
          </a:p>
          <a:p>
            <a:pPr>
              <a:lnSpc>
                <a:spcPct val="160000"/>
              </a:lnSpc>
            </a:pPr>
            <a:r>
              <a:rPr lang="tr-TR" dirty="0" err="1" smtClean="0"/>
              <a:t>Gabapentin</a:t>
            </a:r>
            <a:r>
              <a:rPr lang="tr-TR" dirty="0" smtClean="0"/>
              <a:t> hariç </a:t>
            </a:r>
            <a:r>
              <a:rPr lang="tr-TR" dirty="0" err="1" smtClean="0"/>
              <a:t>adjuvan</a:t>
            </a:r>
            <a:r>
              <a:rPr lang="tr-TR" dirty="0" smtClean="0"/>
              <a:t> analjeziklerin dozu yaşlı hastalarda düşüktür</a:t>
            </a:r>
            <a:endParaRPr lang="tr-T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a:bodyPr>
          <a:lstStyle/>
          <a:p>
            <a:pPr>
              <a:lnSpc>
                <a:spcPct val="150000"/>
              </a:lnSpc>
            </a:pPr>
            <a:r>
              <a:rPr lang="tr-TR" dirty="0" smtClean="0"/>
              <a:t>Yaşlı hastalar için ilaç seçileceği zaman, hekimler özellikle </a:t>
            </a:r>
            <a:r>
              <a:rPr lang="tr-TR" dirty="0" err="1" smtClean="0"/>
              <a:t>opioidler</a:t>
            </a:r>
            <a:r>
              <a:rPr lang="tr-TR" dirty="0" smtClean="0"/>
              <a:t>, </a:t>
            </a:r>
            <a:r>
              <a:rPr lang="tr-TR" dirty="0" err="1" smtClean="0"/>
              <a:t>antideprasanlar</a:t>
            </a:r>
            <a:r>
              <a:rPr lang="tr-TR" dirty="0" smtClean="0"/>
              <a:t>  ve </a:t>
            </a:r>
            <a:r>
              <a:rPr lang="tr-TR" dirty="0" err="1" smtClean="0"/>
              <a:t>antikonvülzanları</a:t>
            </a:r>
            <a:r>
              <a:rPr lang="tr-TR" dirty="0" smtClean="0"/>
              <a:t> içeren santral sinir sistemine etkili ilaçların yan etki profilini bilmek zorunluluğunu hissederler </a:t>
            </a:r>
          </a:p>
          <a:p>
            <a:pPr>
              <a:lnSpc>
                <a:spcPct val="150000"/>
              </a:lnSpc>
            </a:pPr>
            <a:r>
              <a:rPr lang="tr-TR" dirty="0" smtClean="0"/>
              <a:t>Genç bireylerde gözüken hafif </a:t>
            </a:r>
            <a:r>
              <a:rPr lang="tr-TR" dirty="0" err="1" smtClean="0"/>
              <a:t>sedasyon</a:t>
            </a:r>
            <a:r>
              <a:rPr lang="tr-TR" dirty="0" smtClean="0"/>
              <a:t> ve baş dönmesinin aksine, </a:t>
            </a:r>
            <a:r>
              <a:rPr lang="tr-TR" dirty="0" err="1" smtClean="0"/>
              <a:t>geriatrik</a:t>
            </a:r>
            <a:r>
              <a:rPr lang="tr-TR" dirty="0" smtClean="0"/>
              <a:t> hastalarda </a:t>
            </a:r>
            <a:r>
              <a:rPr lang="tr-TR" dirty="0" smtClean="0"/>
              <a:t> daha </a:t>
            </a:r>
            <a:r>
              <a:rPr lang="tr-TR" dirty="0" smtClean="0"/>
              <a:t>belirgin uyuşukluk hali </a:t>
            </a:r>
            <a:r>
              <a:rPr lang="tr-TR" dirty="0" err="1" smtClean="0"/>
              <a:t>konvülzyon</a:t>
            </a:r>
            <a:r>
              <a:rPr lang="tr-TR" dirty="0" smtClean="0"/>
              <a:t>, </a:t>
            </a:r>
            <a:r>
              <a:rPr lang="tr-TR" dirty="0" err="1" smtClean="0"/>
              <a:t>deliryum</a:t>
            </a:r>
            <a:r>
              <a:rPr lang="tr-TR" dirty="0" smtClean="0"/>
              <a:t> ve düşme riskinde </a:t>
            </a:r>
            <a:r>
              <a:rPr lang="tr-TR" dirty="0" smtClean="0"/>
              <a:t>artma </a:t>
            </a:r>
            <a:r>
              <a:rPr lang="tr-TR" dirty="0" smtClean="0"/>
              <a:t>görülebilir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67544" y="1988840"/>
            <a:ext cx="8363272" cy="4661872"/>
          </a:xfrm>
        </p:spPr>
        <p:txBody>
          <a:bodyPr>
            <a:normAutofit fontScale="92500" lnSpcReduction="20000"/>
          </a:bodyPr>
          <a:lstStyle/>
          <a:p>
            <a:pPr marL="514350" indent="-514350">
              <a:buFont typeface="+mj-lt"/>
              <a:buAutoNum type="arabicPeriod"/>
            </a:pPr>
            <a:r>
              <a:rPr lang="tr-TR" b="1" dirty="0" smtClean="0"/>
              <a:t>Kaynaklandığı dokuya göre, </a:t>
            </a:r>
          </a:p>
          <a:p>
            <a:pPr marL="880110" lvl="1" indent="-514350">
              <a:buFont typeface="Arial" pitchFamily="34" charset="0"/>
              <a:buChar char="•"/>
            </a:pPr>
            <a:r>
              <a:rPr lang="tr-TR" dirty="0" smtClean="0"/>
              <a:t>Yüzeysel ağrı</a:t>
            </a:r>
          </a:p>
          <a:p>
            <a:pPr marL="880110" lvl="1" indent="-514350">
              <a:buFont typeface="Arial" pitchFamily="34" charset="0"/>
              <a:buChar char="•"/>
            </a:pPr>
            <a:r>
              <a:rPr lang="tr-TR" dirty="0" smtClean="0"/>
              <a:t>Derin ağrı</a:t>
            </a:r>
          </a:p>
          <a:p>
            <a:pPr marL="514350" indent="-514350">
              <a:buFont typeface="+mj-lt"/>
              <a:buAutoNum type="arabicPeriod"/>
            </a:pPr>
            <a:r>
              <a:rPr lang="tr-TR" b="1" dirty="0" smtClean="0"/>
              <a:t>Duyum şekline göre </a:t>
            </a:r>
          </a:p>
          <a:p>
            <a:pPr marL="880110" lvl="1" indent="-514350">
              <a:buFont typeface="Arial" pitchFamily="34" charset="0"/>
              <a:buChar char="•"/>
            </a:pPr>
            <a:r>
              <a:rPr lang="tr-TR" dirty="0" smtClean="0"/>
              <a:t>Ani, keskin, batıcı</a:t>
            </a:r>
          </a:p>
          <a:p>
            <a:pPr marL="880110" lvl="1" indent="-514350">
              <a:buFont typeface="Arial" pitchFamily="34" charset="0"/>
              <a:buChar char="•"/>
            </a:pPr>
            <a:r>
              <a:rPr lang="tr-TR" dirty="0" smtClean="0"/>
              <a:t>Yavaş artan </a:t>
            </a:r>
          </a:p>
          <a:p>
            <a:pPr marL="880110" lvl="1" indent="-514350">
              <a:buFont typeface="Arial" pitchFamily="34" charset="0"/>
              <a:buChar char="•"/>
            </a:pPr>
            <a:r>
              <a:rPr lang="tr-TR" dirty="0" err="1" smtClean="0"/>
              <a:t>Künt</a:t>
            </a:r>
            <a:r>
              <a:rPr lang="tr-TR" dirty="0" smtClean="0"/>
              <a:t>, bazen  yanıcı.</a:t>
            </a:r>
          </a:p>
          <a:p>
            <a:pPr marL="514350" indent="-514350">
              <a:buFont typeface="+mj-lt"/>
              <a:buAutoNum type="arabicPeriod"/>
            </a:pPr>
            <a:r>
              <a:rPr lang="tr-TR" b="1" dirty="0" err="1" smtClean="0"/>
              <a:t>Etyopatojenezine</a:t>
            </a:r>
            <a:r>
              <a:rPr lang="tr-TR" b="1" dirty="0" smtClean="0"/>
              <a:t> göre</a:t>
            </a:r>
          </a:p>
          <a:p>
            <a:pPr marL="880110" lvl="1" indent="-514350">
              <a:buFont typeface="Arial" pitchFamily="34" charset="0"/>
              <a:buChar char="•"/>
            </a:pPr>
            <a:r>
              <a:rPr lang="tr-TR" dirty="0" smtClean="0"/>
              <a:t>Mekanik</a:t>
            </a:r>
          </a:p>
          <a:p>
            <a:pPr marL="880110" lvl="1" indent="-514350">
              <a:buFont typeface="Arial" pitchFamily="34" charset="0"/>
              <a:buChar char="•"/>
            </a:pPr>
            <a:r>
              <a:rPr lang="tr-TR" dirty="0" err="1" smtClean="0"/>
              <a:t>Enflamatuar</a:t>
            </a:r>
            <a:endParaRPr lang="tr-TR" dirty="0" smtClean="0"/>
          </a:p>
          <a:p>
            <a:pPr marL="514350" indent="-514350">
              <a:buFont typeface="+mj-lt"/>
              <a:buAutoNum type="arabicPeriod"/>
            </a:pPr>
            <a:r>
              <a:rPr lang="tr-TR" b="1" dirty="0" smtClean="0"/>
              <a:t>Klinikte kullanımına göre</a:t>
            </a:r>
          </a:p>
          <a:p>
            <a:pPr marL="880110" lvl="1" indent="-514350">
              <a:buFont typeface="Arial" pitchFamily="34" charset="0"/>
              <a:buChar char="•"/>
            </a:pPr>
            <a:r>
              <a:rPr lang="tr-TR" dirty="0" smtClean="0"/>
              <a:t>Akut</a:t>
            </a:r>
          </a:p>
          <a:p>
            <a:pPr marL="880110" lvl="1" indent="-514350">
              <a:buFont typeface="Arial" pitchFamily="34" charset="0"/>
              <a:buChar char="•"/>
            </a:pPr>
            <a:r>
              <a:rPr lang="tr-TR" dirty="0" smtClean="0"/>
              <a:t>Kronik</a:t>
            </a:r>
          </a:p>
          <a:p>
            <a:endParaRPr lang="tr-TR" b="1" dirty="0" smtClean="0"/>
          </a:p>
          <a:p>
            <a:endParaRPr lang="tr-T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pPr>
              <a:lnSpc>
                <a:spcPct val="150000"/>
              </a:lnSpc>
            </a:pPr>
            <a:r>
              <a:rPr lang="tr-TR" dirty="0" smtClean="0"/>
              <a:t>COX-2 ajanlarını bile iyi </a:t>
            </a:r>
            <a:r>
              <a:rPr lang="tr-TR" dirty="0" err="1" smtClean="0"/>
              <a:t>tolere</a:t>
            </a:r>
            <a:r>
              <a:rPr lang="tr-TR" dirty="0" smtClean="0"/>
              <a:t> edemeyen, </a:t>
            </a:r>
            <a:r>
              <a:rPr lang="tr-TR" dirty="0" err="1" smtClean="0"/>
              <a:t>artriti</a:t>
            </a:r>
            <a:r>
              <a:rPr lang="tr-TR" dirty="0" smtClean="0"/>
              <a:t> olan </a:t>
            </a:r>
            <a:r>
              <a:rPr lang="tr-TR" dirty="0" err="1" smtClean="0"/>
              <a:t>geriatrik</a:t>
            </a:r>
            <a:r>
              <a:rPr lang="tr-TR" dirty="0" smtClean="0"/>
              <a:t> hastalar sık görülür</a:t>
            </a:r>
          </a:p>
          <a:p>
            <a:pPr>
              <a:lnSpc>
                <a:spcPct val="150000"/>
              </a:lnSpc>
            </a:pPr>
            <a:r>
              <a:rPr lang="tr-TR" dirty="0" err="1" smtClean="0"/>
              <a:t>Dejeneratif</a:t>
            </a:r>
            <a:r>
              <a:rPr lang="tr-TR" dirty="0" smtClean="0"/>
              <a:t> hastalığın derecesi artınca </a:t>
            </a:r>
            <a:r>
              <a:rPr lang="tr-TR" dirty="0" err="1" smtClean="0"/>
              <a:t>NSAİİ’lerin</a:t>
            </a:r>
            <a:r>
              <a:rPr lang="tr-TR" dirty="0" smtClean="0"/>
              <a:t> avantajları kısıtlanır, daha kuvvetli analjeziye ihtiyaç duyulur</a:t>
            </a:r>
          </a:p>
          <a:p>
            <a:pPr>
              <a:lnSpc>
                <a:spcPct val="150000"/>
              </a:lnSpc>
            </a:pPr>
            <a:r>
              <a:rPr lang="tr-TR" dirty="0" smtClean="0"/>
              <a:t>Akıllı kullanıldığında </a:t>
            </a:r>
            <a:r>
              <a:rPr lang="tr-TR" dirty="0" err="1" smtClean="0"/>
              <a:t>opioidler</a:t>
            </a:r>
            <a:r>
              <a:rPr lang="tr-TR" dirty="0" smtClean="0"/>
              <a:t> tipik olarak iyi </a:t>
            </a:r>
            <a:r>
              <a:rPr lang="tr-TR" dirty="0" err="1" smtClean="0"/>
              <a:t>tolere</a:t>
            </a:r>
            <a:r>
              <a:rPr lang="tr-TR" dirty="0" smtClean="0"/>
              <a:t> edilir ve bireylerin bağımsızlıklarını sürdürmeye yetecek düzeyde fonksiyon elde etmelerini sağlayabilir </a:t>
            </a:r>
            <a:endParaRPr lang="tr-T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a:bodyPr>
          <a:lstStyle/>
          <a:p>
            <a:pPr>
              <a:lnSpc>
                <a:spcPct val="150000"/>
              </a:lnSpc>
            </a:pPr>
            <a:r>
              <a:rPr lang="tr-TR" dirty="0" smtClean="0"/>
              <a:t>Egzersiz tedavisi, </a:t>
            </a:r>
            <a:r>
              <a:rPr lang="tr-TR" dirty="0" err="1" smtClean="0"/>
              <a:t>osteoartritli</a:t>
            </a:r>
            <a:r>
              <a:rPr lang="tr-TR" dirty="0" smtClean="0"/>
              <a:t> yaşlı hastalarda ağrıyı etkin bir şekilde azaltır</a:t>
            </a:r>
          </a:p>
          <a:p>
            <a:pPr>
              <a:lnSpc>
                <a:spcPct val="150000"/>
              </a:lnSpc>
            </a:pPr>
            <a:r>
              <a:rPr lang="tr-TR" dirty="0" smtClean="0"/>
              <a:t>Zihin-beden yaklaşımları(ör: meditasyon, rehber eşliğinde hayal kurma ve yoga) kontrol şeklini değiştirerek ve sağlığı etkileyici davranışlarda bulunmayı cesaretlendirerek hastayı aktif tedavinin içine alır</a:t>
            </a:r>
          </a:p>
          <a:p>
            <a:pPr>
              <a:lnSpc>
                <a:spcPct val="150000"/>
              </a:lnSpc>
            </a:pPr>
            <a:r>
              <a:rPr lang="tr-TR" dirty="0" smtClean="0"/>
              <a:t>Zihin-beden teknikleri ağrıyı azaltmada da etkilidir</a:t>
            </a:r>
            <a:endParaRPr lang="tr-T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10000"/>
          </a:bodyPr>
          <a:lstStyle/>
          <a:p>
            <a:pPr>
              <a:lnSpc>
                <a:spcPct val="160000"/>
              </a:lnSpc>
            </a:pPr>
            <a:r>
              <a:rPr lang="tr-TR" dirty="0" smtClean="0"/>
              <a:t>Biyolojik temelli tedaviler içinde </a:t>
            </a:r>
            <a:r>
              <a:rPr lang="tr-TR" dirty="0" err="1" smtClean="0"/>
              <a:t>glikozamin</a:t>
            </a:r>
            <a:r>
              <a:rPr lang="tr-TR" dirty="0" smtClean="0"/>
              <a:t> </a:t>
            </a:r>
            <a:r>
              <a:rPr lang="tr-TR" dirty="0" err="1" smtClean="0"/>
              <a:t>nütrisyonel</a:t>
            </a:r>
            <a:r>
              <a:rPr lang="tr-TR" dirty="0" smtClean="0"/>
              <a:t> desteği iyi çalışılmıştır ve ağrı giderici ve muhtemel eklem koruyucu etkiye sahip gibi görünmektedir</a:t>
            </a:r>
          </a:p>
          <a:p>
            <a:pPr>
              <a:lnSpc>
                <a:spcPct val="160000"/>
              </a:lnSpc>
            </a:pPr>
            <a:r>
              <a:rPr lang="tr-TR" dirty="0" err="1" smtClean="0"/>
              <a:t>Glikozamin</a:t>
            </a:r>
            <a:r>
              <a:rPr lang="tr-TR" dirty="0" smtClean="0"/>
              <a:t> eklemlerde </a:t>
            </a:r>
            <a:r>
              <a:rPr lang="tr-TR" dirty="0" err="1" smtClean="0"/>
              <a:t>antiromatik</a:t>
            </a:r>
            <a:r>
              <a:rPr lang="tr-TR" dirty="0" smtClean="0"/>
              <a:t> etki göstermediğinden kullanımı belirgin ağrı azalması ile ilişkilidir</a:t>
            </a:r>
          </a:p>
          <a:p>
            <a:pPr>
              <a:lnSpc>
                <a:spcPct val="160000"/>
              </a:lnSpc>
            </a:pPr>
            <a:r>
              <a:rPr lang="tr-TR" dirty="0" smtClean="0"/>
              <a:t>Hakkında </a:t>
            </a:r>
            <a:r>
              <a:rPr lang="tr-TR" dirty="0" smtClean="0"/>
              <a:t>daha ileri çalışmalar yapılması gereken olası analjezik ve anti </a:t>
            </a:r>
            <a:r>
              <a:rPr lang="tr-TR" dirty="0" err="1" smtClean="0"/>
              <a:t>inflamatuar</a:t>
            </a:r>
            <a:r>
              <a:rPr lang="tr-TR" dirty="0" smtClean="0"/>
              <a:t> etkinliğe sahip bir diğer ajan ise günlük 1-2 </a:t>
            </a:r>
            <a:r>
              <a:rPr lang="tr-TR" dirty="0" err="1" smtClean="0"/>
              <a:t>gr’lık</a:t>
            </a:r>
            <a:r>
              <a:rPr lang="tr-TR" dirty="0" smtClean="0"/>
              <a:t> dozda kullanılabilecek olan balık yağıdır</a:t>
            </a:r>
            <a:endParaRPr lang="tr-T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1268760"/>
            <a:ext cx="8229600" cy="1143000"/>
          </a:xfrm>
        </p:spPr>
        <p:txBody>
          <a:bodyPr>
            <a:normAutofit fontScale="90000"/>
          </a:bodyPr>
          <a:lstStyle/>
          <a:p>
            <a:r>
              <a:rPr lang="tr-TR" dirty="0" smtClean="0"/>
              <a:t>Sonuç</a:t>
            </a:r>
            <a:br>
              <a:rPr lang="tr-TR" dirty="0" smtClean="0"/>
            </a:br>
            <a:endParaRPr lang="tr-TR" dirty="0"/>
          </a:p>
        </p:txBody>
      </p:sp>
      <p:sp>
        <p:nvSpPr>
          <p:cNvPr id="3" name="2 İçerik Yer Tutucusu"/>
          <p:cNvSpPr>
            <a:spLocks noGrp="1"/>
          </p:cNvSpPr>
          <p:nvPr>
            <p:ph idx="1"/>
          </p:nvPr>
        </p:nvSpPr>
        <p:spPr/>
        <p:txBody>
          <a:bodyPr/>
          <a:lstStyle/>
          <a:p>
            <a:pPr>
              <a:lnSpc>
                <a:spcPct val="150000"/>
              </a:lnSpc>
            </a:pPr>
            <a:r>
              <a:rPr lang="tr-TR" dirty="0" smtClean="0"/>
              <a:t>Kronik ağrı tedavisinde birinci basamak sağlık hizmetleri anahtar role sahiptir. Birinci basamak hekimi hastasına uygun tedavi seçenekleri ve davranış değişikliklerinde rehberlik ederken etkin tedaviyi engelleyebilecek hasta ve hekim kaynaklı faktörlerin farkında olmalıdır.  </a:t>
            </a:r>
            <a:endParaRPr lang="tr-T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Kaynaklar</a:t>
            </a:r>
          </a:p>
          <a:p>
            <a:r>
              <a:rPr lang="tr-TR" dirty="0" smtClean="0"/>
              <a:t>1_ Birinci Basamakta Kronik Ağrı Yönetiminin Temel İlkeleri Tolga Günvar1 </a:t>
            </a:r>
            <a:r>
              <a:rPr lang="tr-TR" dirty="0" smtClean="0"/>
              <a:t> </a:t>
            </a:r>
            <a:r>
              <a:rPr lang="tr-TR" dirty="0" err="1" smtClean="0"/>
              <a:t>Öğr</a:t>
            </a:r>
            <a:r>
              <a:rPr lang="tr-TR" dirty="0" smtClean="0"/>
              <a:t>. Gör. </a:t>
            </a:r>
            <a:r>
              <a:rPr lang="tr-TR" dirty="0" err="1" smtClean="0"/>
              <a:t>Uzm</a:t>
            </a:r>
            <a:r>
              <a:rPr lang="tr-TR" dirty="0" smtClean="0"/>
              <a:t>. Dr., Dokuz Eylül Üniversitesi Tıp Fakültesi Aile Hekimliği Anabilim </a:t>
            </a:r>
            <a:r>
              <a:rPr lang="tr-TR" dirty="0" smtClean="0"/>
              <a:t>Dalı</a:t>
            </a:r>
          </a:p>
          <a:p>
            <a:r>
              <a:rPr lang="tr-TR" dirty="0" smtClean="0"/>
              <a:t>2_CURRENT </a:t>
            </a:r>
            <a:r>
              <a:rPr lang="tr-TR" dirty="0" err="1" smtClean="0"/>
              <a:t>Diagnosis</a:t>
            </a:r>
            <a:r>
              <a:rPr lang="tr-TR" dirty="0" smtClean="0"/>
              <a:t> </a:t>
            </a:r>
            <a:r>
              <a:rPr lang="tr-TR" dirty="0" err="1" smtClean="0"/>
              <a:t>and</a:t>
            </a:r>
            <a:r>
              <a:rPr lang="tr-TR" dirty="0" smtClean="0"/>
              <a:t> </a:t>
            </a:r>
            <a:r>
              <a:rPr lang="tr-TR" dirty="0" err="1" smtClean="0"/>
              <a:t>Treatment</a:t>
            </a:r>
            <a:r>
              <a:rPr lang="tr-TR" dirty="0" smtClean="0"/>
              <a:t> Serisi AİLE HEKİMLİĞİ  Tanı ve Tedavi</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p:cNvSpPr>
          <p:nvPr>
            <p:ph type="title"/>
          </p:nvPr>
        </p:nvSpPr>
        <p:spPr>
          <a:xfrm>
            <a:off x="467544" y="476672"/>
            <a:ext cx="8229600" cy="1223963"/>
          </a:xfrm>
        </p:spPr>
        <p:txBody>
          <a:bodyPr/>
          <a:lstStyle/>
          <a:p>
            <a:pPr algn="ctr" eaLnBrk="1" hangingPunct="1"/>
            <a:r>
              <a:rPr lang="tr-TR" sz="4600" dirty="0" smtClean="0">
                <a:solidFill>
                  <a:srgbClr val="FF0066"/>
                </a:solidFill>
              </a:rPr>
              <a:t>Akut  Ağrı                Kronik Ağrı</a:t>
            </a:r>
          </a:p>
        </p:txBody>
      </p:sp>
      <p:sp>
        <p:nvSpPr>
          <p:cNvPr id="21515" name="Rectangle 11"/>
          <p:cNvSpPr>
            <a:spLocks noChangeArrowheads="1"/>
          </p:cNvSpPr>
          <p:nvPr/>
        </p:nvSpPr>
        <p:spPr bwMode="auto">
          <a:xfrm>
            <a:off x="0" y="1844824"/>
            <a:ext cx="4572000" cy="3416320"/>
          </a:xfrm>
          <a:prstGeom prst="rect">
            <a:avLst/>
          </a:prstGeom>
          <a:noFill/>
          <a:ln w="9525">
            <a:noFill/>
            <a:miter lim="800000"/>
            <a:headEnd/>
            <a:tailEnd/>
          </a:ln>
          <a:effectLst/>
        </p:spPr>
        <p:txBody>
          <a:bodyPr>
            <a:spAutoFit/>
          </a:bodyPr>
          <a:lstStyle/>
          <a:p>
            <a:pPr algn="ctr">
              <a:defRPr/>
            </a:pPr>
            <a:r>
              <a:rPr lang="en-AU" sz="1800" b="1" dirty="0" err="1">
                <a:effectLst>
                  <a:outerShdw blurRad="38100" dist="38100" dir="2700000" algn="tl">
                    <a:srgbClr val="C0C0C0"/>
                  </a:outerShdw>
                </a:effectLst>
                <a:latin typeface="Arial" charset="0"/>
                <a:cs typeface="+mn-cs"/>
              </a:rPr>
              <a:t>Semptom</a:t>
            </a:r>
            <a:r>
              <a:rPr lang="tr-TR" sz="1800" b="1" dirty="0">
                <a:effectLst>
                  <a:outerShdw blurRad="38100" dist="38100" dir="2700000" algn="tl">
                    <a:srgbClr val="C0C0C0"/>
                  </a:outerShdw>
                </a:effectLst>
                <a:latin typeface="Arial" charset="0"/>
                <a:cs typeface="+mn-cs"/>
              </a:rPr>
              <a:t>,</a:t>
            </a:r>
            <a:endParaRPr lang="en-AU" sz="1800" b="1" dirty="0">
              <a:effectLst>
                <a:outerShdw blurRad="38100" dist="38100" dir="2700000" algn="tl">
                  <a:srgbClr val="C0C0C0"/>
                </a:outerShdw>
              </a:effectLst>
              <a:latin typeface="Arial" charset="0"/>
              <a:cs typeface="+mn-cs"/>
            </a:endParaRPr>
          </a:p>
          <a:p>
            <a:pPr algn="ctr">
              <a:defRPr/>
            </a:pPr>
            <a:r>
              <a:rPr lang="tr-TR" sz="1800" b="1" dirty="0">
                <a:effectLst>
                  <a:outerShdw blurRad="38100" dist="38100" dir="2700000" algn="tl">
                    <a:srgbClr val="C0C0C0"/>
                  </a:outerShdw>
                </a:effectLst>
                <a:latin typeface="Arial" charset="0"/>
                <a:cs typeface="+mn-cs"/>
              </a:rPr>
              <a:t>kısa</a:t>
            </a:r>
            <a:r>
              <a:rPr lang="en-AU" sz="1800" b="1" dirty="0">
                <a:effectLst>
                  <a:outerShdw blurRad="38100" dist="38100" dir="2700000" algn="tl">
                    <a:srgbClr val="C0C0C0"/>
                  </a:outerShdw>
                </a:effectLst>
                <a:latin typeface="Arial" charset="0"/>
                <a:cs typeface="+mn-cs"/>
              </a:rPr>
              <a:t> </a:t>
            </a:r>
            <a:r>
              <a:rPr lang="en-AU" sz="1800" b="1" dirty="0" err="1">
                <a:effectLst>
                  <a:outerShdw blurRad="38100" dist="38100" dir="2700000" algn="tl">
                    <a:srgbClr val="C0C0C0"/>
                  </a:outerShdw>
                </a:effectLst>
                <a:latin typeface="Arial" charset="0"/>
                <a:cs typeface="+mn-cs"/>
              </a:rPr>
              <a:t>süreli</a:t>
            </a:r>
            <a:r>
              <a:rPr lang="tr-TR" sz="1800" b="1" dirty="0">
                <a:effectLst>
                  <a:outerShdw blurRad="38100" dist="38100" dir="2700000" algn="tl">
                    <a:srgbClr val="C0C0C0"/>
                  </a:outerShdw>
                </a:effectLst>
                <a:latin typeface="Arial" charset="0"/>
                <a:cs typeface="+mn-cs"/>
              </a:rPr>
              <a:t> </a:t>
            </a:r>
          </a:p>
          <a:p>
            <a:pPr algn="ctr">
              <a:defRPr/>
            </a:pPr>
            <a:r>
              <a:rPr lang="en-AU" sz="1800" b="1" dirty="0" err="1">
                <a:effectLst>
                  <a:outerShdw blurRad="38100" dist="38100" dir="2700000" algn="tl">
                    <a:srgbClr val="C0C0C0"/>
                  </a:outerShdw>
                </a:effectLst>
                <a:latin typeface="Arial" charset="0"/>
                <a:cs typeface="+mn-cs"/>
              </a:rPr>
              <a:t>doku</a:t>
            </a:r>
            <a:r>
              <a:rPr lang="tr-TR" sz="1800" b="1" dirty="0">
                <a:effectLst>
                  <a:outerShdw blurRad="38100" dist="38100" dir="2700000" algn="tl">
                    <a:srgbClr val="C0C0C0"/>
                  </a:outerShdw>
                </a:effectLst>
                <a:latin typeface="Arial" charset="0"/>
                <a:cs typeface="+mn-cs"/>
              </a:rPr>
              <a:t> </a:t>
            </a:r>
            <a:r>
              <a:rPr lang="en-AU" sz="1800" b="1" dirty="0" err="1">
                <a:effectLst>
                  <a:outerShdw blurRad="38100" dist="38100" dir="2700000" algn="tl">
                    <a:srgbClr val="C0C0C0"/>
                  </a:outerShdw>
                </a:effectLst>
                <a:latin typeface="Arial" charset="0"/>
                <a:cs typeface="+mn-cs"/>
              </a:rPr>
              <a:t>hasarı</a:t>
            </a:r>
            <a:r>
              <a:rPr lang="tr-TR" sz="1800" b="1" dirty="0">
                <a:effectLst>
                  <a:outerShdw blurRad="38100" dist="38100" dir="2700000" algn="tl">
                    <a:srgbClr val="C0C0C0"/>
                  </a:outerShdw>
                </a:effectLst>
                <a:latin typeface="Arial" charset="0"/>
                <a:cs typeface="+mn-cs"/>
              </a:rPr>
              <a:t> +</a:t>
            </a:r>
          </a:p>
          <a:p>
            <a:pPr algn="ctr">
              <a:lnSpc>
                <a:spcPct val="150000"/>
              </a:lnSpc>
              <a:defRPr/>
            </a:pPr>
            <a:r>
              <a:rPr lang="tr-TR" sz="1800" b="0" dirty="0">
                <a:latin typeface="Arial" charset="0"/>
                <a:cs typeface="+mn-cs"/>
              </a:rPr>
              <a:t>Gelişimi ve tedavisi kısa zaman alır.</a:t>
            </a:r>
          </a:p>
          <a:p>
            <a:pPr algn="ctr">
              <a:lnSpc>
                <a:spcPct val="150000"/>
              </a:lnSpc>
              <a:defRPr/>
            </a:pPr>
            <a:r>
              <a:rPr lang="tr-TR" sz="1800" b="0" dirty="0">
                <a:latin typeface="Arial" charset="0"/>
                <a:cs typeface="+mn-cs"/>
              </a:rPr>
              <a:t>Ağrı yararlı fizyolojik bir uyarıdır.</a:t>
            </a:r>
            <a:r>
              <a:rPr lang="en-US" sz="1800" b="0" dirty="0">
                <a:latin typeface="Arial" charset="0"/>
                <a:cs typeface="+mn-cs"/>
              </a:rPr>
              <a:t> </a:t>
            </a:r>
          </a:p>
          <a:p>
            <a:pPr algn="ctr">
              <a:lnSpc>
                <a:spcPct val="150000"/>
              </a:lnSpc>
              <a:defRPr/>
            </a:pPr>
            <a:r>
              <a:rPr lang="tr-TR" sz="1800" b="0" dirty="0" err="1">
                <a:latin typeface="Arial" charset="0"/>
                <a:cs typeface="+mn-cs"/>
              </a:rPr>
              <a:t>Anksiyete</a:t>
            </a:r>
            <a:r>
              <a:rPr lang="tr-TR" sz="1800" b="0" dirty="0">
                <a:latin typeface="Arial" charset="0"/>
                <a:cs typeface="+mn-cs"/>
              </a:rPr>
              <a:t> eşlik eder.</a:t>
            </a:r>
            <a:endParaRPr lang="en-US" sz="1800" b="0" dirty="0">
              <a:latin typeface="Arial" charset="0"/>
              <a:cs typeface="+mn-cs"/>
            </a:endParaRPr>
          </a:p>
          <a:p>
            <a:pPr algn="ctr">
              <a:lnSpc>
                <a:spcPct val="150000"/>
              </a:lnSpc>
              <a:defRPr/>
            </a:pPr>
            <a:r>
              <a:rPr lang="tr-TR" sz="1800" b="0" dirty="0">
                <a:latin typeface="Arial" charset="0"/>
                <a:cs typeface="+mn-cs"/>
              </a:rPr>
              <a:t>Kısa süreli tedavi.</a:t>
            </a:r>
            <a:r>
              <a:rPr lang="en-US" sz="1800" b="0" dirty="0">
                <a:latin typeface="Arial" charset="0"/>
                <a:cs typeface="+mn-cs"/>
              </a:rPr>
              <a:t> </a:t>
            </a:r>
          </a:p>
          <a:p>
            <a:pPr algn="ctr">
              <a:lnSpc>
                <a:spcPct val="150000"/>
              </a:lnSpc>
              <a:defRPr/>
            </a:pPr>
            <a:r>
              <a:rPr lang="tr-TR" sz="1800" b="0" dirty="0">
                <a:latin typeface="Arial" charset="0"/>
                <a:cs typeface="+mn-cs"/>
              </a:rPr>
              <a:t>Tedavi beklentisi kürdür.</a:t>
            </a:r>
            <a:endParaRPr lang="en-US" sz="1800" b="0" dirty="0">
              <a:latin typeface="Arial" charset="0"/>
              <a:cs typeface="+mn-cs"/>
            </a:endParaRPr>
          </a:p>
          <a:p>
            <a:pPr algn="ctr">
              <a:lnSpc>
                <a:spcPct val="150000"/>
              </a:lnSpc>
              <a:defRPr/>
            </a:pPr>
            <a:r>
              <a:rPr lang="tr-TR" sz="1800" b="0" dirty="0">
                <a:latin typeface="Arial" charset="0"/>
                <a:cs typeface="+mn-cs"/>
              </a:rPr>
              <a:t>Tedavi başarı oranı yüksektir.</a:t>
            </a:r>
            <a:endParaRPr lang="en-US" sz="1800" b="0" dirty="0">
              <a:latin typeface="Arial" charset="0"/>
              <a:cs typeface="+mn-cs"/>
            </a:endParaRPr>
          </a:p>
        </p:txBody>
      </p:sp>
      <p:sp>
        <p:nvSpPr>
          <p:cNvPr id="21516" name="Rectangle 12"/>
          <p:cNvSpPr>
            <a:spLocks noChangeArrowheads="1"/>
          </p:cNvSpPr>
          <p:nvPr/>
        </p:nvSpPr>
        <p:spPr bwMode="auto">
          <a:xfrm>
            <a:off x="4572000" y="1628800"/>
            <a:ext cx="4572000" cy="4873129"/>
          </a:xfrm>
          <a:prstGeom prst="rect">
            <a:avLst/>
          </a:prstGeom>
          <a:noFill/>
          <a:ln w="9525">
            <a:noFill/>
            <a:miter lim="800000"/>
            <a:headEnd/>
            <a:tailEnd/>
          </a:ln>
          <a:effectLst/>
        </p:spPr>
        <p:txBody>
          <a:bodyPr>
            <a:spAutoFit/>
          </a:bodyPr>
          <a:lstStyle/>
          <a:p>
            <a:pPr algn="ctr">
              <a:defRPr/>
            </a:pPr>
            <a:r>
              <a:rPr lang="en-AU" sz="1800" b="1" dirty="0" err="1">
                <a:effectLst>
                  <a:outerShdw blurRad="38100" dist="38100" dir="2700000" algn="tl">
                    <a:srgbClr val="C0C0C0"/>
                  </a:outerShdw>
                </a:effectLst>
                <a:latin typeface="Arial" charset="0"/>
                <a:cs typeface="+mn-cs"/>
              </a:rPr>
              <a:t>Sendrom</a:t>
            </a:r>
            <a:r>
              <a:rPr lang="tr-TR" sz="1800" b="1" dirty="0">
                <a:effectLst>
                  <a:outerShdw blurRad="38100" dist="38100" dir="2700000" algn="tl">
                    <a:srgbClr val="C0C0C0"/>
                  </a:outerShdw>
                </a:effectLst>
                <a:latin typeface="Arial" charset="0"/>
                <a:cs typeface="+mn-cs"/>
              </a:rPr>
              <a:t>,</a:t>
            </a:r>
            <a:endParaRPr lang="en-AU" sz="1800" b="1" dirty="0">
              <a:effectLst>
                <a:outerShdw blurRad="38100" dist="38100" dir="2700000" algn="tl">
                  <a:srgbClr val="C0C0C0"/>
                </a:outerShdw>
              </a:effectLst>
              <a:latin typeface="Arial" charset="0"/>
              <a:cs typeface="+mn-cs"/>
            </a:endParaRPr>
          </a:p>
          <a:p>
            <a:pPr algn="ctr">
              <a:defRPr/>
            </a:pPr>
            <a:r>
              <a:rPr lang="en-AU" sz="1800" b="1" dirty="0" err="1">
                <a:effectLst>
                  <a:outerShdw blurRad="38100" dist="38100" dir="2700000" algn="tl">
                    <a:srgbClr val="C0C0C0"/>
                  </a:outerShdw>
                </a:effectLst>
                <a:latin typeface="Arial" charset="0"/>
                <a:cs typeface="+mn-cs"/>
              </a:rPr>
              <a:t>uzun</a:t>
            </a:r>
            <a:r>
              <a:rPr lang="en-AU" sz="1800" b="1" dirty="0">
                <a:effectLst>
                  <a:outerShdw blurRad="38100" dist="38100" dir="2700000" algn="tl">
                    <a:srgbClr val="C0C0C0"/>
                  </a:outerShdw>
                </a:effectLst>
                <a:latin typeface="Arial" charset="0"/>
                <a:cs typeface="+mn-cs"/>
              </a:rPr>
              <a:t> </a:t>
            </a:r>
            <a:r>
              <a:rPr lang="en-AU" sz="1800" b="1" dirty="0" err="1">
                <a:effectLst>
                  <a:outerShdw blurRad="38100" dist="38100" dir="2700000" algn="tl">
                    <a:srgbClr val="C0C0C0"/>
                  </a:outerShdw>
                </a:effectLst>
                <a:latin typeface="Arial" charset="0"/>
                <a:cs typeface="+mn-cs"/>
              </a:rPr>
              <a:t>süreli</a:t>
            </a:r>
            <a:r>
              <a:rPr lang="tr-TR" sz="1800" b="1" dirty="0">
                <a:effectLst>
                  <a:outerShdw blurRad="38100" dist="38100" dir="2700000" algn="tl">
                    <a:srgbClr val="C0C0C0"/>
                  </a:outerShdw>
                </a:effectLst>
                <a:latin typeface="Arial" charset="0"/>
                <a:cs typeface="+mn-cs"/>
              </a:rPr>
              <a:t> </a:t>
            </a:r>
          </a:p>
          <a:p>
            <a:pPr algn="ctr">
              <a:defRPr/>
            </a:pPr>
            <a:r>
              <a:rPr lang="tr-TR" sz="1800" b="1" dirty="0">
                <a:effectLst>
                  <a:outerShdw blurRad="38100" dist="38100" dir="2700000" algn="tl">
                    <a:srgbClr val="C0C0C0"/>
                  </a:outerShdw>
                </a:effectLst>
                <a:latin typeface="Arial" charset="0"/>
                <a:cs typeface="+mn-cs"/>
              </a:rPr>
              <a:t>3 – 6 ay</a:t>
            </a:r>
          </a:p>
          <a:p>
            <a:pPr algn="ctr">
              <a:lnSpc>
                <a:spcPts val="2160"/>
              </a:lnSpc>
              <a:defRPr/>
            </a:pPr>
            <a:r>
              <a:rPr lang="en-AU" sz="1800" b="1" dirty="0" err="1">
                <a:effectLst>
                  <a:outerShdw blurRad="38100" dist="38100" dir="2700000" algn="tl">
                    <a:srgbClr val="C0C0C0"/>
                  </a:outerShdw>
                </a:effectLst>
                <a:latin typeface="Arial" charset="0"/>
                <a:cs typeface="+mn-cs"/>
              </a:rPr>
              <a:t>doku</a:t>
            </a:r>
            <a:r>
              <a:rPr lang="tr-TR" sz="1800" b="1" dirty="0">
                <a:effectLst>
                  <a:outerShdw blurRad="38100" dist="38100" dir="2700000" algn="tl">
                    <a:srgbClr val="C0C0C0"/>
                  </a:outerShdw>
                </a:effectLst>
                <a:latin typeface="Arial" charset="0"/>
                <a:cs typeface="+mn-cs"/>
              </a:rPr>
              <a:t> </a:t>
            </a:r>
            <a:r>
              <a:rPr lang="en-AU" sz="1800" b="1" dirty="0" err="1">
                <a:effectLst>
                  <a:outerShdw blurRad="38100" dist="38100" dir="2700000" algn="tl">
                    <a:srgbClr val="C0C0C0"/>
                  </a:outerShdw>
                </a:effectLst>
                <a:latin typeface="Arial" charset="0"/>
                <a:cs typeface="+mn-cs"/>
              </a:rPr>
              <a:t>hasarı</a:t>
            </a:r>
            <a:r>
              <a:rPr lang="tr-TR" sz="1800" b="1" dirty="0">
                <a:effectLst>
                  <a:outerShdw blurRad="38100" dist="38100" dir="2700000" algn="tl">
                    <a:srgbClr val="C0C0C0"/>
                  </a:outerShdw>
                </a:effectLst>
                <a:latin typeface="Arial" charset="0"/>
                <a:cs typeface="+mn-cs"/>
              </a:rPr>
              <a:t> +/-</a:t>
            </a:r>
            <a:endParaRPr lang="en-AU" sz="1800" b="1" dirty="0">
              <a:effectLst>
                <a:outerShdw blurRad="38100" dist="38100" dir="2700000" algn="tl">
                  <a:srgbClr val="C0C0C0"/>
                </a:outerShdw>
              </a:effectLst>
              <a:latin typeface="Arial" charset="0"/>
              <a:cs typeface="+mn-cs"/>
            </a:endParaRPr>
          </a:p>
          <a:p>
            <a:pPr algn="ctr">
              <a:lnSpc>
                <a:spcPts val="2600"/>
              </a:lnSpc>
              <a:defRPr/>
            </a:pPr>
            <a:r>
              <a:rPr lang="tr-TR" sz="1800" b="0" dirty="0">
                <a:latin typeface="Arial" charset="0"/>
                <a:cs typeface="+mn-cs"/>
              </a:rPr>
              <a:t>Zaman alan bir süreçtir.</a:t>
            </a:r>
            <a:r>
              <a:rPr lang="en-US" sz="1800" b="0" dirty="0">
                <a:latin typeface="Arial" charset="0"/>
                <a:cs typeface="+mn-cs"/>
              </a:rPr>
              <a:t> </a:t>
            </a:r>
          </a:p>
          <a:p>
            <a:pPr algn="ctr">
              <a:lnSpc>
                <a:spcPts val="2600"/>
              </a:lnSpc>
              <a:defRPr/>
            </a:pPr>
            <a:r>
              <a:rPr lang="tr-TR" sz="1800" b="0" dirty="0">
                <a:latin typeface="Arial" charset="0"/>
                <a:cs typeface="+mn-cs"/>
              </a:rPr>
              <a:t>Ağrı; davranış ve hayat biçimini etkileyen bir hastalıktır.</a:t>
            </a:r>
            <a:endParaRPr lang="en-US" sz="1800" b="0" dirty="0">
              <a:latin typeface="Arial" charset="0"/>
              <a:cs typeface="+mn-cs"/>
            </a:endParaRPr>
          </a:p>
          <a:p>
            <a:pPr algn="ctr">
              <a:lnSpc>
                <a:spcPts val="2600"/>
              </a:lnSpc>
              <a:defRPr/>
            </a:pPr>
            <a:r>
              <a:rPr lang="tr-TR" sz="1800" b="0" dirty="0">
                <a:latin typeface="Arial" charset="0"/>
                <a:cs typeface="+mn-cs"/>
              </a:rPr>
              <a:t>Depresyon eşlik eder.</a:t>
            </a:r>
            <a:endParaRPr lang="en-US" sz="1800" b="0" dirty="0">
              <a:latin typeface="Arial" charset="0"/>
              <a:cs typeface="+mn-cs"/>
            </a:endParaRPr>
          </a:p>
          <a:p>
            <a:pPr algn="ctr">
              <a:lnSpc>
                <a:spcPts val="2600"/>
              </a:lnSpc>
              <a:defRPr/>
            </a:pPr>
            <a:r>
              <a:rPr lang="tr-TR" sz="1800" b="0" dirty="0">
                <a:latin typeface="Arial" charset="0"/>
                <a:cs typeface="+mn-cs"/>
              </a:rPr>
              <a:t>Uzun süreli tedavi gerekir.</a:t>
            </a:r>
            <a:endParaRPr lang="en-US" sz="1800" b="0" dirty="0">
              <a:latin typeface="Arial" charset="0"/>
              <a:cs typeface="+mn-cs"/>
            </a:endParaRPr>
          </a:p>
          <a:p>
            <a:pPr algn="ctr">
              <a:lnSpc>
                <a:spcPts val="2600"/>
              </a:lnSpc>
              <a:defRPr/>
            </a:pPr>
            <a:r>
              <a:rPr lang="tr-TR" sz="1800" b="0" dirty="0">
                <a:latin typeface="Arial" charset="0"/>
                <a:cs typeface="+mn-cs"/>
              </a:rPr>
              <a:t>Ağrı kontrolü amaçlanır.</a:t>
            </a:r>
            <a:endParaRPr lang="en-US" sz="1800" b="0" dirty="0">
              <a:latin typeface="Arial" charset="0"/>
              <a:cs typeface="+mn-cs"/>
            </a:endParaRPr>
          </a:p>
          <a:p>
            <a:pPr algn="ctr">
              <a:lnSpc>
                <a:spcPts val="2600"/>
              </a:lnSpc>
              <a:defRPr/>
            </a:pPr>
            <a:r>
              <a:rPr lang="tr-TR" sz="1800" b="0" dirty="0">
                <a:latin typeface="Arial" charset="0"/>
                <a:cs typeface="+mn-cs"/>
              </a:rPr>
              <a:t>Tedavi başarı oranı orta derecededir.</a:t>
            </a:r>
          </a:p>
          <a:p>
            <a:pPr algn="ctr">
              <a:lnSpc>
                <a:spcPts val="2600"/>
              </a:lnSpc>
              <a:defRPr/>
            </a:pPr>
            <a:r>
              <a:rPr lang="tr-TR" sz="1800" b="0" dirty="0">
                <a:latin typeface="Arial" charset="0"/>
                <a:cs typeface="+mn-cs"/>
              </a:rPr>
              <a:t>En sık olanlar:</a:t>
            </a:r>
          </a:p>
          <a:p>
            <a:pPr algn="ctr">
              <a:lnSpc>
                <a:spcPts val="2600"/>
              </a:lnSpc>
              <a:buFontTx/>
              <a:buChar char="•"/>
              <a:defRPr/>
            </a:pPr>
            <a:r>
              <a:rPr lang="tr-TR" sz="1800" b="0" dirty="0">
                <a:latin typeface="Arial" charset="0"/>
                <a:cs typeface="+mn-cs"/>
              </a:rPr>
              <a:t>Kas ağrıları</a:t>
            </a:r>
          </a:p>
          <a:p>
            <a:pPr algn="ctr">
              <a:lnSpc>
                <a:spcPts val="2600"/>
              </a:lnSpc>
              <a:buFontTx/>
              <a:buChar char="•"/>
              <a:defRPr/>
            </a:pPr>
            <a:r>
              <a:rPr lang="tr-TR" sz="1800" b="0" dirty="0">
                <a:latin typeface="Arial" charset="0"/>
                <a:cs typeface="+mn-cs"/>
              </a:rPr>
              <a:t>Baş ağrıları  </a:t>
            </a:r>
          </a:p>
          <a:p>
            <a:pPr algn="ctr">
              <a:lnSpc>
                <a:spcPts val="2600"/>
              </a:lnSpc>
              <a:buFontTx/>
              <a:buChar char="•"/>
              <a:defRPr/>
            </a:pPr>
            <a:r>
              <a:rPr lang="tr-TR" sz="1800" b="0" dirty="0">
                <a:latin typeface="Arial" charset="0"/>
                <a:cs typeface="+mn-cs"/>
              </a:rPr>
              <a:t>Kanser ağrıları</a:t>
            </a:r>
            <a:endParaRPr lang="en-US" sz="1800" b="0" dirty="0">
              <a:latin typeface="Arial" charset="0"/>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nSpc>
                <a:spcPct val="150000"/>
              </a:lnSpc>
            </a:pPr>
            <a:r>
              <a:rPr lang="tr-TR" dirty="0" smtClean="0"/>
              <a:t>Kronik ağrı; </a:t>
            </a:r>
          </a:p>
          <a:p>
            <a:pPr lvl="1">
              <a:lnSpc>
                <a:spcPct val="150000"/>
              </a:lnSpc>
            </a:pPr>
            <a:r>
              <a:rPr lang="tr-TR" dirty="0" smtClean="0"/>
              <a:t>Yaşam kalitesinde meydana getirdiği kayıp ile bireyin ve ailesinin yaşamını son derece olumsuz etkilemekte, </a:t>
            </a:r>
          </a:p>
          <a:p>
            <a:pPr lvl="1">
              <a:lnSpc>
                <a:spcPct val="150000"/>
              </a:lnSpc>
            </a:pPr>
            <a:r>
              <a:rPr lang="tr-TR" dirty="0" smtClean="0"/>
              <a:t>Tedavi maliyeti ve neden olduğu iş  gücü ve verimlilik kaybı ile de topluma önemli bir yük getirmektedir </a:t>
            </a:r>
          </a:p>
          <a:p>
            <a:pPr>
              <a:lnSpc>
                <a:spcPct val="150000"/>
              </a:lnSpc>
            </a:pPr>
            <a:r>
              <a:rPr lang="tr-TR" dirty="0" smtClean="0"/>
              <a:t>Etkin bir  şekilde tedavi edilmesi gereken bir durum</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1935480"/>
            <a:ext cx="8219256" cy="4661872"/>
          </a:xfrm>
        </p:spPr>
        <p:txBody>
          <a:bodyPr>
            <a:normAutofit lnSpcReduction="10000"/>
          </a:bodyPr>
          <a:lstStyle/>
          <a:p>
            <a:pPr>
              <a:lnSpc>
                <a:spcPct val="150000"/>
              </a:lnSpc>
            </a:pPr>
            <a:r>
              <a:rPr lang="tr-TR" dirty="0" smtClean="0"/>
              <a:t>Birinci basamak;</a:t>
            </a:r>
          </a:p>
          <a:p>
            <a:pPr lvl="1">
              <a:lnSpc>
                <a:spcPct val="150000"/>
              </a:lnSpc>
            </a:pPr>
            <a:r>
              <a:rPr lang="tr-TR" dirty="0" smtClean="0"/>
              <a:t>Özgün klinik yaklaşımı ile </a:t>
            </a:r>
            <a:r>
              <a:rPr lang="tr-TR" dirty="0" err="1" smtClean="0"/>
              <a:t>multidisipliner</a:t>
            </a:r>
            <a:r>
              <a:rPr lang="tr-TR" dirty="0" smtClean="0"/>
              <a:t> bir yaklaşım gerektiren kronik ağrı yönetiminin merkezi ve olmazsa olmasıdır </a:t>
            </a:r>
          </a:p>
          <a:p>
            <a:pPr>
              <a:lnSpc>
                <a:spcPct val="150000"/>
              </a:lnSpc>
            </a:pPr>
            <a:r>
              <a:rPr lang="tr-TR" dirty="0" smtClean="0"/>
              <a:t>Kronik ağrı birinci basamak tüm başvuruların yaklaşık %10 – 20 kadarını oluşturur (3. sırada)</a:t>
            </a:r>
          </a:p>
          <a:p>
            <a:pPr>
              <a:lnSpc>
                <a:spcPct val="150000"/>
              </a:lnSpc>
            </a:pPr>
            <a:r>
              <a:rPr lang="tr-TR" dirty="0" smtClean="0"/>
              <a:t>Kadınlar hem akut (1.2/1) hem de kronik (1.8/1) ağrıyı erkeklerden  daha fazla </a:t>
            </a:r>
            <a:r>
              <a:rPr lang="tr-TR" dirty="0" err="1" smtClean="0"/>
              <a:t>tariflemiştir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nSpc>
                <a:spcPct val="150000"/>
              </a:lnSpc>
            </a:pPr>
            <a:r>
              <a:rPr lang="tr-TR" dirty="0" smtClean="0"/>
              <a:t>En sık kas iskelet sistemine (%63) ait  ağrılar belirlenmiştir</a:t>
            </a:r>
          </a:p>
          <a:p>
            <a:pPr>
              <a:lnSpc>
                <a:spcPct val="150000"/>
              </a:lnSpc>
            </a:pPr>
            <a:r>
              <a:rPr lang="tr-TR" dirty="0" smtClean="0"/>
              <a:t>Aynı şekilde, aile hekimliğine başvuran 10000 kadında </a:t>
            </a:r>
          </a:p>
          <a:p>
            <a:pPr lvl="1">
              <a:lnSpc>
                <a:spcPct val="150000"/>
              </a:lnSpc>
            </a:pPr>
            <a:r>
              <a:rPr lang="tr-TR" dirty="0" smtClean="0"/>
              <a:t>%38’inde kronik ağrı şikayeti olduğunu</a:t>
            </a:r>
          </a:p>
          <a:p>
            <a:pPr>
              <a:lnSpc>
                <a:spcPct val="150000"/>
              </a:lnSpc>
            </a:pPr>
            <a:r>
              <a:rPr lang="tr-TR" dirty="0" smtClean="0"/>
              <a:t>En sık sırtta (%54)</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nSpc>
                <a:spcPct val="150000"/>
              </a:lnSpc>
            </a:pPr>
            <a:r>
              <a:rPr lang="tr-TR" dirty="0" smtClean="0"/>
              <a:t>Bu hastaların önemli bir kısmı;</a:t>
            </a:r>
          </a:p>
          <a:p>
            <a:pPr lvl="1">
              <a:lnSpc>
                <a:spcPct val="150000"/>
              </a:lnSpc>
            </a:pPr>
            <a:r>
              <a:rPr lang="tr-TR" dirty="0" smtClean="0"/>
              <a:t>Düzenli ilaç kullanma zorunluluğu duymakta</a:t>
            </a:r>
          </a:p>
          <a:p>
            <a:pPr lvl="1">
              <a:lnSpc>
                <a:spcPct val="150000"/>
              </a:lnSpc>
            </a:pPr>
            <a:r>
              <a:rPr lang="tr-TR" dirty="0" smtClean="0"/>
              <a:t>Günlük aktivitelerinde önemli kısıtlılıklar </a:t>
            </a:r>
            <a:r>
              <a:rPr lang="tr-TR" dirty="0" smtClean="0"/>
              <a:t> yaşamakta</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420</TotalTime>
  <Words>1352</Words>
  <Application>Microsoft Office PowerPoint</Application>
  <PresentationFormat>Ekran Gösterisi (4:3)</PresentationFormat>
  <Paragraphs>185</Paragraphs>
  <Slides>44</Slides>
  <Notes>1</Notes>
  <HiddenSlides>0</HiddenSlides>
  <MMClips>0</MMClips>
  <ScaleCrop>false</ScaleCrop>
  <HeadingPairs>
    <vt:vector size="4" baseType="variant">
      <vt:variant>
        <vt:lpstr>Tema</vt:lpstr>
      </vt:variant>
      <vt:variant>
        <vt:i4>1</vt:i4>
      </vt:variant>
      <vt:variant>
        <vt:lpstr>Slayt Başlıkları</vt:lpstr>
      </vt:variant>
      <vt:variant>
        <vt:i4>44</vt:i4>
      </vt:variant>
    </vt:vector>
  </HeadingPairs>
  <TitlesOfParts>
    <vt:vector size="45" baseType="lpstr">
      <vt:lpstr>Akış</vt:lpstr>
      <vt:lpstr>KRONİK AĞRI YÖNETİMİ</vt:lpstr>
      <vt:lpstr>Öğrenim Hedefleri</vt:lpstr>
      <vt:lpstr>Slayt 3</vt:lpstr>
      <vt:lpstr>Slayt 4</vt:lpstr>
      <vt:lpstr>Akut  Ağrı                Kronik Ağrı</vt:lpstr>
      <vt:lpstr>Slayt 6</vt:lpstr>
      <vt:lpstr>Slayt 7</vt:lpstr>
      <vt:lpstr>Slayt 8</vt:lpstr>
      <vt:lpstr>Slayt 9</vt:lpstr>
      <vt:lpstr>Slayt 10</vt:lpstr>
      <vt:lpstr>Kronik Ağrı Yönetiminde Genel Yaklaşım İlkeleri</vt:lpstr>
      <vt:lpstr>Ağrının Yer Ve Niteliğinin Belirlenmesi: </vt:lpstr>
      <vt:lpstr>Ağrının Yer Ve Niteliğinin Belirlenmesi: </vt:lpstr>
      <vt:lpstr>Ağrının Yer Ve Niteliğinin Belirlenmesi: </vt:lpstr>
      <vt:lpstr>Ağrının Yer Ve Niteliğinin Belirlenmesi: </vt:lpstr>
      <vt:lpstr>Ağrının  Şiddetinin Derecelendirilmesi  </vt:lpstr>
      <vt:lpstr>Slayt 17</vt:lpstr>
      <vt:lpstr>Altta yatan/eşlik eden hastalığın tedavisi: </vt:lpstr>
      <vt:lpstr>Uyku Hijyeninin Sağlanması </vt:lpstr>
      <vt:lpstr>Uyku Hijyeninin Sağlanması </vt:lpstr>
      <vt:lpstr>Psikiyatrik Durumun Değerlendirilmesi Ve İzlenmesi  </vt:lpstr>
      <vt:lpstr>Risk Faktörlerinin Yönetimi</vt:lpstr>
      <vt:lpstr>Davranışsal Önlemler</vt:lpstr>
      <vt:lpstr>Kronik Ağrıda Hasta Perspektifi </vt:lpstr>
      <vt:lpstr>Slayt 25</vt:lpstr>
      <vt:lpstr>Slayt 26</vt:lpstr>
      <vt:lpstr>Slayt 27</vt:lpstr>
      <vt:lpstr>Kronik Ağrı Tedavisi Önündeki Engeller</vt:lpstr>
      <vt:lpstr>Hekim Perspektifi</vt:lpstr>
      <vt:lpstr>Slayt 30</vt:lpstr>
      <vt:lpstr>İlaç Temininde Ve Çeşitliliğinde Sıkıntılar: </vt:lpstr>
      <vt:lpstr>Medikolegal Sorunlar</vt:lpstr>
      <vt:lpstr>Kronik Ağrının Farmakolojik Tedavisi </vt:lpstr>
      <vt:lpstr>Slayt 34</vt:lpstr>
      <vt:lpstr>Kronik Ağrı Tedavisinde Girişimsel Yöntemler </vt:lpstr>
      <vt:lpstr>Kronik Ağrı Tedavisinde Girişimsel Yöntemler </vt:lpstr>
      <vt:lpstr>Pediatrik ve Yaşlı Hastalarda İlaç Tedavisi</vt:lpstr>
      <vt:lpstr>Slayt 38</vt:lpstr>
      <vt:lpstr>Slayt 39</vt:lpstr>
      <vt:lpstr>Slayt 40</vt:lpstr>
      <vt:lpstr>Slayt 41</vt:lpstr>
      <vt:lpstr>Slayt 42</vt:lpstr>
      <vt:lpstr>Sonuç </vt:lpstr>
      <vt:lpstr>Slayt 44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ismet çakır</dc:creator>
  <cp:lastModifiedBy>ismet çakır</cp:lastModifiedBy>
  <cp:revision>57</cp:revision>
  <dcterms:created xsi:type="dcterms:W3CDTF">2016-03-18T00:44:16Z</dcterms:created>
  <dcterms:modified xsi:type="dcterms:W3CDTF">2016-03-18T09:35:34Z</dcterms:modified>
</cp:coreProperties>
</file>