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63" r:id="rId3"/>
    <p:sldId id="290" r:id="rId4"/>
    <p:sldId id="291" r:id="rId5"/>
    <p:sldId id="292" r:id="rId6"/>
    <p:sldId id="282" r:id="rId7"/>
    <p:sldId id="264" r:id="rId8"/>
    <p:sldId id="293" r:id="rId9"/>
    <p:sldId id="283" r:id="rId10"/>
    <p:sldId id="298" r:id="rId11"/>
    <p:sldId id="294" r:id="rId12"/>
    <p:sldId id="265" r:id="rId13"/>
    <p:sldId id="303" r:id="rId14"/>
    <p:sldId id="295" r:id="rId15"/>
    <p:sldId id="281" r:id="rId16"/>
    <p:sldId id="284" r:id="rId17"/>
    <p:sldId id="297" r:id="rId18"/>
    <p:sldId id="286" r:id="rId19"/>
    <p:sldId id="299" r:id="rId20"/>
    <p:sldId id="287" r:id="rId21"/>
    <p:sldId id="302" r:id="rId22"/>
    <p:sldId id="275" r:id="rId23"/>
    <p:sldId id="300" r:id="rId24"/>
    <p:sldId id="288" r:id="rId25"/>
    <p:sldId id="289" r:id="rId26"/>
    <p:sldId id="301" r:id="rId27"/>
    <p:sldId id="280"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424" autoAdjust="0"/>
  </p:normalViewPr>
  <p:slideViewPr>
    <p:cSldViewPr snapToGrid="0">
      <p:cViewPr varScale="1">
        <p:scale>
          <a:sx n="102" d="100"/>
          <a:sy n="102" d="100"/>
        </p:scale>
        <p:origin x="91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EBDB92-4153-4C1C-8299-FEB7D8F12B8B}" type="datetimeFigureOut">
              <a:rPr lang="tr-TR" smtClean="0"/>
              <a:t>11.03.2025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B737BF-FD0E-471E-BABE-35801D6C89A6}" type="slidenum">
              <a:rPr lang="tr-TR" smtClean="0"/>
              <a:t>‹#›</a:t>
            </a:fld>
            <a:endParaRPr lang="tr-TR"/>
          </a:p>
        </p:txBody>
      </p:sp>
    </p:spTree>
    <p:extLst>
      <p:ext uri="{BB962C8B-B14F-4D97-AF65-F5344CB8AC3E}">
        <p14:creationId xmlns:p14="http://schemas.microsoft.com/office/powerpoint/2010/main" val="4113854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5B737BF-FD0E-471E-BABE-35801D6C89A6}" type="slidenum">
              <a:rPr lang="tr-TR" smtClean="0"/>
              <a:t>1</a:t>
            </a:fld>
            <a:endParaRPr lang="tr-TR"/>
          </a:p>
        </p:txBody>
      </p:sp>
    </p:spTree>
    <p:extLst>
      <p:ext uri="{BB962C8B-B14F-4D97-AF65-F5344CB8AC3E}">
        <p14:creationId xmlns:p14="http://schemas.microsoft.com/office/powerpoint/2010/main" val="1697175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5B737BF-FD0E-471E-BABE-35801D6C89A6}" type="slidenum">
              <a:rPr lang="tr-TR" smtClean="0"/>
              <a:t>16</a:t>
            </a:fld>
            <a:endParaRPr lang="tr-TR"/>
          </a:p>
        </p:txBody>
      </p:sp>
    </p:spTree>
    <p:extLst>
      <p:ext uri="{BB962C8B-B14F-4D97-AF65-F5344CB8AC3E}">
        <p14:creationId xmlns:p14="http://schemas.microsoft.com/office/powerpoint/2010/main" val="2814581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2D5BF1-7458-49F1-B1A2-5FFCDB1917ED}" type="slidenum">
              <a:rPr lang="tr-TR" smtClean="0"/>
              <a:t>22</a:t>
            </a:fld>
            <a:endParaRPr lang="tr-TR"/>
          </a:p>
        </p:txBody>
      </p:sp>
    </p:spTree>
    <p:extLst>
      <p:ext uri="{BB962C8B-B14F-4D97-AF65-F5344CB8AC3E}">
        <p14:creationId xmlns:p14="http://schemas.microsoft.com/office/powerpoint/2010/main" val="2624825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5B737BF-FD0E-471E-BABE-35801D6C89A6}" type="slidenum">
              <a:rPr lang="tr-TR" smtClean="0"/>
              <a:t>23</a:t>
            </a:fld>
            <a:endParaRPr lang="tr-TR"/>
          </a:p>
        </p:txBody>
      </p:sp>
    </p:spTree>
    <p:extLst>
      <p:ext uri="{BB962C8B-B14F-4D97-AF65-F5344CB8AC3E}">
        <p14:creationId xmlns:p14="http://schemas.microsoft.com/office/powerpoint/2010/main" val="2523406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685800" y="1143000"/>
            <a:ext cx="5486400" cy="30861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EDBCB5B-B4A3-40DF-BA20-BBE5B92942AF}" type="slidenum">
              <a:rPr lang="tr-TR" smtClean="0"/>
              <a:t>2</a:t>
            </a:fld>
            <a:endParaRPr lang="tr-TR"/>
          </a:p>
        </p:txBody>
      </p:sp>
    </p:spTree>
    <p:extLst>
      <p:ext uri="{BB962C8B-B14F-4D97-AF65-F5344CB8AC3E}">
        <p14:creationId xmlns:p14="http://schemas.microsoft.com/office/powerpoint/2010/main" val="636286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5B737BF-FD0E-471E-BABE-35801D6C89A6}" type="slidenum">
              <a:rPr lang="tr-TR" smtClean="0"/>
              <a:t>6</a:t>
            </a:fld>
            <a:endParaRPr lang="tr-TR"/>
          </a:p>
        </p:txBody>
      </p:sp>
    </p:spTree>
    <p:extLst>
      <p:ext uri="{BB962C8B-B14F-4D97-AF65-F5344CB8AC3E}">
        <p14:creationId xmlns:p14="http://schemas.microsoft.com/office/powerpoint/2010/main" val="1959573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685800" y="1143000"/>
            <a:ext cx="5486400" cy="3086100"/>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Slayt Numarası Yer Tutucusu 3"/>
          <p:cNvSpPr>
            <a:spLocks noGrp="1"/>
          </p:cNvSpPr>
          <p:nvPr>
            <p:ph type="sldNum" sz="quarter" idx="10"/>
          </p:nvPr>
        </p:nvSpPr>
        <p:spPr/>
        <p:txBody>
          <a:bodyPr/>
          <a:lstStyle/>
          <a:p>
            <a:fld id="{BEDBCB5B-B4A3-40DF-BA20-BBE5B92942AF}" type="slidenum">
              <a:rPr lang="tr-TR" smtClean="0"/>
              <a:t>7</a:t>
            </a:fld>
            <a:endParaRPr lang="tr-TR"/>
          </a:p>
        </p:txBody>
      </p:sp>
    </p:spTree>
    <p:extLst>
      <p:ext uri="{BB962C8B-B14F-4D97-AF65-F5344CB8AC3E}">
        <p14:creationId xmlns:p14="http://schemas.microsoft.com/office/powerpoint/2010/main" val="2346056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5B737BF-FD0E-471E-BABE-35801D6C89A6}" type="slidenum">
              <a:rPr lang="tr-TR" smtClean="0"/>
              <a:t>8</a:t>
            </a:fld>
            <a:endParaRPr lang="tr-TR"/>
          </a:p>
        </p:txBody>
      </p:sp>
    </p:spTree>
    <p:extLst>
      <p:ext uri="{BB962C8B-B14F-4D97-AF65-F5344CB8AC3E}">
        <p14:creationId xmlns:p14="http://schemas.microsoft.com/office/powerpoint/2010/main" val="2249530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5B737BF-FD0E-471E-BABE-35801D6C89A6}" type="slidenum">
              <a:rPr lang="tr-TR" smtClean="0"/>
              <a:t>9</a:t>
            </a:fld>
            <a:endParaRPr lang="tr-TR"/>
          </a:p>
        </p:txBody>
      </p:sp>
    </p:spTree>
    <p:extLst>
      <p:ext uri="{BB962C8B-B14F-4D97-AF65-F5344CB8AC3E}">
        <p14:creationId xmlns:p14="http://schemas.microsoft.com/office/powerpoint/2010/main" val="4173238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5B737BF-FD0E-471E-BABE-35801D6C89A6}" type="slidenum">
              <a:rPr lang="tr-TR" smtClean="0"/>
              <a:t>11</a:t>
            </a:fld>
            <a:endParaRPr lang="tr-TR"/>
          </a:p>
        </p:txBody>
      </p:sp>
    </p:spTree>
    <p:extLst>
      <p:ext uri="{BB962C8B-B14F-4D97-AF65-F5344CB8AC3E}">
        <p14:creationId xmlns:p14="http://schemas.microsoft.com/office/powerpoint/2010/main" val="2788359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685800" y="1143000"/>
            <a:ext cx="5486400" cy="3086100"/>
          </a:xfrm>
        </p:spPr>
      </p:sp>
      <p:sp>
        <p:nvSpPr>
          <p:cNvPr id="3" name="Not Yer Tutucusu 2"/>
          <p:cNvSpPr>
            <a:spLocks noGrp="1"/>
          </p:cNvSpPr>
          <p:nvPr>
            <p:ph type="body" idx="1"/>
          </p:nvPr>
        </p:nvSpPr>
        <p:spPr/>
        <p:txBody>
          <a:bodyPr/>
          <a:lstStyle/>
          <a:p>
            <a:endParaRPr lang="tr-TR" sz="1200" dirty="0"/>
          </a:p>
        </p:txBody>
      </p:sp>
      <p:sp>
        <p:nvSpPr>
          <p:cNvPr id="4" name="Slayt Numarası Yer Tutucusu 3"/>
          <p:cNvSpPr>
            <a:spLocks noGrp="1"/>
          </p:cNvSpPr>
          <p:nvPr>
            <p:ph type="sldNum" sz="quarter" idx="10"/>
          </p:nvPr>
        </p:nvSpPr>
        <p:spPr/>
        <p:txBody>
          <a:bodyPr/>
          <a:lstStyle/>
          <a:p>
            <a:fld id="{BEDBCB5B-B4A3-40DF-BA20-BBE5B92942AF}" type="slidenum">
              <a:rPr lang="tr-TR" smtClean="0"/>
              <a:t>12</a:t>
            </a:fld>
            <a:endParaRPr lang="tr-TR"/>
          </a:p>
        </p:txBody>
      </p:sp>
    </p:spTree>
    <p:extLst>
      <p:ext uri="{BB962C8B-B14F-4D97-AF65-F5344CB8AC3E}">
        <p14:creationId xmlns:p14="http://schemas.microsoft.com/office/powerpoint/2010/main" val="2359908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5B737BF-FD0E-471E-BABE-35801D6C89A6}" type="slidenum">
              <a:rPr lang="tr-TR" smtClean="0"/>
              <a:t>15</a:t>
            </a:fld>
            <a:endParaRPr lang="tr-TR"/>
          </a:p>
        </p:txBody>
      </p:sp>
    </p:spTree>
    <p:extLst>
      <p:ext uri="{BB962C8B-B14F-4D97-AF65-F5344CB8AC3E}">
        <p14:creationId xmlns:p14="http://schemas.microsoft.com/office/powerpoint/2010/main" val="1947024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52F4AA9-BA92-4CB1-B345-C26ACE38CE2C}" type="datetimeFigureOut">
              <a:rPr lang="tr-TR" smtClean="0"/>
              <a:t>11.03.2025</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156D1E95-53B7-4896-AC8B-09E8BDCFB366}"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94768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52F4AA9-BA92-4CB1-B345-C26ACE38CE2C}" type="datetimeFigureOut">
              <a:rPr lang="tr-TR" smtClean="0"/>
              <a:t>11.03.2025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6D1E95-53B7-4896-AC8B-09E8BDCFB366}"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9764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52F4AA9-BA92-4CB1-B345-C26ACE38CE2C}" type="datetimeFigureOut">
              <a:rPr lang="tr-TR" smtClean="0"/>
              <a:t>11.03.2025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6D1E95-53B7-4896-AC8B-09E8BDCFB366}"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1378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52F4AA9-BA92-4CB1-B345-C26ACE38CE2C}" type="datetimeFigureOut">
              <a:rPr lang="tr-TR" smtClean="0"/>
              <a:t>11.03.2025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6D1E95-53B7-4896-AC8B-09E8BDCFB366}"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6650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52F4AA9-BA92-4CB1-B345-C26ACE38CE2C}" type="datetimeFigureOut">
              <a:rPr lang="tr-TR" smtClean="0"/>
              <a:t>11.03.2025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6D1E95-53B7-4896-AC8B-09E8BDCFB366}"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747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52F4AA9-BA92-4CB1-B345-C26ACE38CE2C}" type="datetimeFigureOut">
              <a:rPr lang="tr-TR" smtClean="0"/>
              <a:t>11.03.2025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6D1E95-53B7-4896-AC8B-09E8BDCFB366}"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84336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52F4AA9-BA92-4CB1-B345-C26ACE38CE2C}" type="datetimeFigureOut">
              <a:rPr lang="tr-TR" smtClean="0"/>
              <a:t>11.03.2025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56D1E95-53B7-4896-AC8B-09E8BDCFB366}"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170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52F4AA9-BA92-4CB1-B345-C26ACE38CE2C}" type="datetimeFigureOut">
              <a:rPr lang="tr-TR" smtClean="0"/>
              <a:t>11.03.2025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56D1E95-53B7-4896-AC8B-09E8BDCFB366}"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0424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F4AA9-BA92-4CB1-B345-C26ACE38CE2C}" type="datetimeFigureOut">
              <a:rPr lang="tr-TR" smtClean="0"/>
              <a:t>11.03.2025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56D1E95-53B7-4896-AC8B-09E8BDCFB366}" type="slidenum">
              <a:rPr lang="tr-TR" smtClean="0"/>
              <a:t>‹#›</a:t>
            </a:fld>
            <a:endParaRPr lang="tr-TR"/>
          </a:p>
        </p:txBody>
      </p:sp>
    </p:spTree>
    <p:extLst>
      <p:ext uri="{BB962C8B-B14F-4D97-AF65-F5344CB8AC3E}">
        <p14:creationId xmlns:p14="http://schemas.microsoft.com/office/powerpoint/2010/main" val="561969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52F4AA9-BA92-4CB1-B345-C26ACE38CE2C}" type="datetimeFigureOut">
              <a:rPr lang="tr-TR" smtClean="0"/>
              <a:t>11.03.2025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6D1E95-53B7-4896-AC8B-09E8BDCFB366}"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788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52F4AA9-BA92-4CB1-B345-C26ACE38CE2C}" type="datetimeFigureOut">
              <a:rPr lang="tr-TR" smtClean="0"/>
              <a:t>11.03.2025</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156D1E95-53B7-4896-AC8B-09E8BDCFB366}"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5222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52F4AA9-BA92-4CB1-B345-C26ACE38CE2C}" type="datetimeFigureOut">
              <a:rPr lang="tr-TR" smtClean="0"/>
              <a:t>11.03.2025</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56D1E95-53B7-4896-AC8B-09E8BDCFB366}"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8472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8C735966-F978-8242-6820-5021D83E4D7B}"/>
              </a:ext>
            </a:extLst>
          </p:cNvPr>
          <p:cNvPicPr>
            <a:picLocks noChangeAspect="1"/>
          </p:cNvPicPr>
          <p:nvPr/>
        </p:nvPicPr>
        <p:blipFill>
          <a:blip r:embed="rId3"/>
          <a:stretch>
            <a:fillRect/>
          </a:stretch>
        </p:blipFill>
        <p:spPr>
          <a:xfrm>
            <a:off x="1041399" y="195209"/>
            <a:ext cx="10109200" cy="4675860"/>
          </a:xfrm>
          <a:prstGeom prst="rect">
            <a:avLst/>
          </a:prstGeom>
        </p:spPr>
      </p:pic>
      <p:sp>
        <p:nvSpPr>
          <p:cNvPr id="6" name="Başlık 1">
            <a:extLst>
              <a:ext uri="{FF2B5EF4-FFF2-40B4-BE49-F238E27FC236}">
                <a16:creationId xmlns:a16="http://schemas.microsoft.com/office/drawing/2014/main" id="{FDC38C87-43C7-8277-1778-14A718CEBA15}"/>
              </a:ext>
            </a:extLst>
          </p:cNvPr>
          <p:cNvSpPr>
            <a:spLocks noGrp="1"/>
          </p:cNvSpPr>
          <p:nvPr/>
        </p:nvSpPr>
        <p:spPr>
          <a:xfrm>
            <a:off x="1041399" y="5363046"/>
            <a:ext cx="10109199" cy="598032"/>
          </a:xfrm>
          <a:prstGeom prst="rect">
            <a:avLst/>
          </a:prstGeom>
        </p:spPr>
        <p:txBody>
          <a:bodyPr vert="horz" lIns="91440" tIns="45720" rIns="91440" bIns="0" rtlCol="0" anchor="ctr">
            <a:noAutofit/>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pPr algn="ctr" defTabSz="487228">
              <a:defRPr sz="1900"/>
            </a:pPr>
            <a:r>
              <a:rPr lang="tr-TR" sz="1900" dirty="0" err="1">
                <a:solidFill>
                  <a:schemeClr val="tx1"/>
                </a:solidFill>
                <a:latin typeface="Calibri" panose="020F0502020204030204" pitchFamily="34" charset="0"/>
                <a:cs typeface="Calibri" panose="020F0502020204030204" pitchFamily="34" charset="0"/>
              </a:rPr>
              <a:t>Arş.Gör.Dr</a:t>
            </a:r>
            <a:r>
              <a:rPr lang="tr-TR" sz="1900" dirty="0">
                <a:solidFill>
                  <a:schemeClr val="tx1"/>
                </a:solidFill>
                <a:latin typeface="Calibri" panose="020F0502020204030204" pitchFamily="34" charset="0"/>
                <a:cs typeface="Calibri" panose="020F0502020204030204" pitchFamily="34" charset="0"/>
              </a:rPr>
              <a:t> Fatma YAVUZ UYAN</a:t>
            </a:r>
            <a:br>
              <a:rPr lang="tr-TR" sz="1900" dirty="0">
                <a:latin typeface="Calibri" panose="020F0502020204030204" pitchFamily="34" charset="0"/>
                <a:cs typeface="Calibri" panose="020F0502020204030204" pitchFamily="34" charset="0"/>
              </a:rPr>
            </a:br>
            <a:r>
              <a:rPr lang="tr-TR" sz="1900" dirty="0" err="1">
                <a:latin typeface="Calibri" panose="020F0502020204030204" pitchFamily="34" charset="0"/>
                <a:cs typeface="Calibri" panose="020F0502020204030204" pitchFamily="34" charset="0"/>
              </a:rPr>
              <a:t>ktü</a:t>
            </a:r>
            <a:r>
              <a:rPr lang="tr-TR" sz="1900" dirty="0">
                <a:latin typeface="Calibri" panose="020F0502020204030204" pitchFamily="34" charset="0"/>
                <a:cs typeface="Calibri" panose="020F0502020204030204" pitchFamily="34" charset="0"/>
              </a:rPr>
              <a:t> </a:t>
            </a:r>
            <a:r>
              <a:rPr lang="tr-TR" sz="1900" dirty="0" err="1">
                <a:latin typeface="Calibri" panose="020F0502020204030204" pitchFamily="34" charset="0"/>
                <a:cs typeface="Calibri" panose="020F0502020204030204" pitchFamily="34" charset="0"/>
              </a:rPr>
              <a:t>aİle</a:t>
            </a:r>
            <a:r>
              <a:rPr lang="tr-TR" sz="1900" dirty="0">
                <a:latin typeface="Calibri" panose="020F0502020204030204" pitchFamily="34" charset="0"/>
                <a:cs typeface="Calibri" panose="020F0502020204030204" pitchFamily="34" charset="0"/>
              </a:rPr>
              <a:t> </a:t>
            </a:r>
            <a:r>
              <a:rPr lang="tr-TR" sz="1900" dirty="0" err="1">
                <a:latin typeface="Calibri" panose="020F0502020204030204" pitchFamily="34" charset="0"/>
                <a:cs typeface="Calibri" panose="020F0502020204030204" pitchFamily="34" charset="0"/>
              </a:rPr>
              <a:t>hekİmlİğİ</a:t>
            </a:r>
            <a:r>
              <a:rPr lang="tr-TR" sz="1900" dirty="0">
                <a:latin typeface="Calibri" panose="020F0502020204030204" pitchFamily="34" charset="0"/>
                <a:cs typeface="Calibri" panose="020F0502020204030204" pitchFamily="34" charset="0"/>
              </a:rPr>
              <a:t> </a:t>
            </a:r>
            <a:r>
              <a:rPr lang="tr-TR" sz="1900" dirty="0" err="1">
                <a:latin typeface="Calibri" panose="020F0502020204030204" pitchFamily="34" charset="0"/>
                <a:cs typeface="Calibri" panose="020F0502020204030204" pitchFamily="34" charset="0"/>
              </a:rPr>
              <a:t>abd</a:t>
            </a:r>
            <a:endParaRPr lang="tr-TR" sz="1900" dirty="0">
              <a:latin typeface="Calibri" panose="020F0502020204030204" pitchFamily="34" charset="0"/>
              <a:cs typeface="Calibri" panose="020F0502020204030204" pitchFamily="34" charset="0"/>
            </a:endParaRPr>
          </a:p>
          <a:p>
            <a:pPr algn="ctr" defTabSz="487228">
              <a:defRPr sz="1900"/>
            </a:pPr>
            <a:r>
              <a:rPr lang="tr-TR" sz="1900" dirty="0">
                <a:latin typeface="Calibri" panose="020F0502020204030204" pitchFamily="34" charset="0"/>
                <a:cs typeface="Calibri" panose="020F0502020204030204" pitchFamily="34" charset="0"/>
              </a:rPr>
              <a:t>11.03.2025</a:t>
            </a:r>
          </a:p>
        </p:txBody>
      </p:sp>
    </p:spTree>
    <p:extLst>
      <p:ext uri="{BB962C8B-B14F-4D97-AF65-F5344CB8AC3E}">
        <p14:creationId xmlns:p14="http://schemas.microsoft.com/office/powerpoint/2010/main" val="225622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9F6B8E-3B75-9175-FAE7-E3C16D834416}"/>
              </a:ext>
            </a:extLst>
          </p:cNvPr>
          <p:cNvSpPr>
            <a:spLocks noGrp="1"/>
          </p:cNvSpPr>
          <p:nvPr>
            <p:ph idx="1"/>
          </p:nvPr>
        </p:nvSpPr>
        <p:spPr/>
        <p:txBody>
          <a:bodyPr/>
          <a:lstStyle/>
          <a:p>
            <a:r>
              <a:rPr lang="tr-TR" dirty="0">
                <a:latin typeface="Calibri" panose="020F0502020204030204" pitchFamily="34" charset="0"/>
                <a:cs typeface="Calibri" panose="020F0502020204030204" pitchFamily="34" charset="0"/>
              </a:rPr>
              <a:t>Görüşme kılavuzu dört temayı ele aldı:</a:t>
            </a:r>
          </a:p>
          <a:p>
            <a:pPr algn="just">
              <a:buFont typeface="+mj-lt"/>
              <a:buAutoNum type="arabicPeriod"/>
            </a:pPr>
            <a:r>
              <a:rPr lang="tr-TR" sz="1400" dirty="0"/>
              <a:t>  </a:t>
            </a:r>
            <a:r>
              <a:rPr lang="tr-TR" sz="2000" dirty="0">
                <a:latin typeface="Calibri" panose="020F0502020204030204" pitchFamily="34" charset="0"/>
                <a:cs typeface="Calibri" panose="020F0502020204030204" pitchFamily="34" charset="0"/>
              </a:rPr>
              <a:t>İstismara ilişkin ilk ve devam eden eğitim ve bu eğitim ve katkısına ilişkin hisler</a:t>
            </a:r>
          </a:p>
          <a:p>
            <a:pPr algn="just">
              <a:buFont typeface="+mj-lt"/>
              <a:buAutoNum type="arabicPeriod"/>
            </a:pPr>
            <a:r>
              <a:rPr lang="tr-TR" sz="2000" dirty="0"/>
              <a:t> </a:t>
            </a:r>
            <a:r>
              <a:rPr lang="tr-TR" sz="2000" dirty="0" err="1">
                <a:latin typeface="Calibri" panose="020F0502020204030204" pitchFamily="34" charset="0"/>
                <a:cs typeface="Calibri" panose="020F0502020204030204" pitchFamily="34" charset="0"/>
              </a:rPr>
              <a:t>GP'nin</a:t>
            </a:r>
            <a:r>
              <a:rPr lang="tr-TR" sz="2000" dirty="0">
                <a:latin typeface="Calibri" panose="020F0502020204030204" pitchFamily="34" charset="0"/>
                <a:cs typeface="Calibri" panose="020F0502020204030204" pitchFamily="34" charset="0"/>
              </a:rPr>
              <a:t> çocuk istismarının yönetimindeki yeri hakkındaki görüşü</a:t>
            </a:r>
          </a:p>
          <a:p>
            <a:pPr algn="just">
              <a:buFont typeface="+mj-lt"/>
              <a:buAutoNum type="arabicPeriod"/>
            </a:pP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GP'nin</a:t>
            </a:r>
            <a:r>
              <a:rPr lang="tr-TR" sz="2000" dirty="0">
                <a:latin typeface="Calibri" panose="020F0502020204030204" pitchFamily="34" charset="0"/>
                <a:cs typeface="Calibri" panose="020F0502020204030204" pitchFamily="34" charset="0"/>
              </a:rPr>
              <a:t> çocuk koruma alanındaki farklı aktörlerle, özellikle CRIP(</a:t>
            </a:r>
            <a:r>
              <a:rPr lang="tr-TR" sz="2000" dirty="0" err="1">
                <a:latin typeface="Calibri" panose="020F0502020204030204" pitchFamily="34" charset="0"/>
                <a:cs typeface="Calibri" panose="020F0502020204030204" pitchFamily="34" charset="0"/>
              </a:rPr>
              <a:t>çkk</a:t>
            </a:r>
            <a:r>
              <a:rPr lang="tr-TR" sz="2000" dirty="0">
                <a:latin typeface="Calibri" panose="020F0502020204030204" pitchFamily="34" charset="0"/>
                <a:cs typeface="Calibri" panose="020F0502020204030204" pitchFamily="34" charset="0"/>
              </a:rPr>
              <a:t>) ile ilişkileri</a:t>
            </a:r>
          </a:p>
          <a:p>
            <a:pPr algn="just">
              <a:buFont typeface="+mj-lt"/>
              <a:buAutoNum type="arabicPeriod"/>
            </a:pP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GP'nin</a:t>
            </a:r>
            <a:r>
              <a:rPr lang="tr-TR" sz="2000" dirty="0">
                <a:latin typeface="Calibri" panose="020F0502020204030204" pitchFamily="34" charset="0"/>
                <a:cs typeface="Calibri" panose="020F0502020204030204" pitchFamily="34" charset="0"/>
              </a:rPr>
              <a:t> çocuk istismarından şüphelenilen vakalardaki uygulamaları</a:t>
            </a:r>
          </a:p>
          <a:p>
            <a:endParaRPr lang="tr-TR" dirty="0"/>
          </a:p>
        </p:txBody>
      </p:sp>
    </p:spTree>
    <p:extLst>
      <p:ext uri="{BB962C8B-B14F-4D97-AF65-F5344CB8AC3E}">
        <p14:creationId xmlns:p14="http://schemas.microsoft.com/office/powerpoint/2010/main" val="3200302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03496" y="2094915"/>
            <a:ext cx="10156980" cy="3450613"/>
          </a:xfrm>
        </p:spPr>
        <p:txBody>
          <a:bodyPr>
            <a:noAutofit/>
          </a:bodyPr>
          <a:lstStyle/>
          <a:p>
            <a:r>
              <a:rPr lang="tr-TR" dirty="0">
                <a:latin typeface="Calibri" panose="020F0502020204030204" pitchFamily="34" charset="0"/>
                <a:cs typeface="Calibri" panose="020F0502020204030204" pitchFamily="34" charset="0"/>
              </a:rPr>
              <a:t>Görüşmeler, katılımcı doktorun tercihine göre evde veya iş yerinde şahsen ya da görüntülü konferans yoluyla gerçekleştirildi.</a:t>
            </a:r>
          </a:p>
          <a:p>
            <a:r>
              <a:rPr lang="tr-TR" dirty="0">
                <a:latin typeface="Calibri" panose="020F0502020204030204" pitchFamily="34" charset="0"/>
                <a:cs typeface="Calibri" panose="020F0502020204030204" pitchFamily="34" charset="0"/>
              </a:rPr>
              <a:t>Görüşmeler başlamadan önce katılım için sözlü bir anlaşma sağlandı. Görüşmeler tamamen yazıya döküldü ve anonimleştirildi.</a:t>
            </a:r>
          </a:p>
          <a:p>
            <a:endParaRPr lang="tr-TR"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9597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8C4F73-103E-10DA-39DB-70A2C04268EC}"/>
              </a:ext>
            </a:extLst>
          </p:cNvPr>
          <p:cNvSpPr>
            <a:spLocks noGrp="1"/>
          </p:cNvSpPr>
          <p:nvPr>
            <p:ph type="title"/>
          </p:nvPr>
        </p:nvSpPr>
        <p:spPr>
          <a:xfrm>
            <a:off x="1125297" y="552122"/>
            <a:ext cx="10972800" cy="1066800"/>
          </a:xfrm>
        </p:spPr>
        <p:txBody>
          <a:bodyPr>
            <a:normAutofit fontScale="90000"/>
          </a:bodyPr>
          <a:lstStyle/>
          <a:p>
            <a:r>
              <a:rPr lang="tr-TR" b="1" dirty="0"/>
              <a:t>  </a:t>
            </a:r>
            <a:r>
              <a:rPr lang="tr-TR" sz="4000" b="1" dirty="0">
                <a:solidFill>
                  <a:schemeClr val="accent2">
                    <a:lumMod val="50000"/>
                  </a:schemeClr>
                </a:solidFill>
                <a:latin typeface="Calibri Light" pitchFamily="34" charset="0"/>
              </a:rPr>
              <a:t>BULGULAR</a:t>
            </a:r>
            <a:br>
              <a:rPr lang="tr-TR" sz="4000" b="1" dirty="0"/>
            </a:br>
            <a:endParaRPr lang="tr-TR" sz="4000" b="1" dirty="0"/>
          </a:p>
        </p:txBody>
      </p:sp>
      <p:sp>
        <p:nvSpPr>
          <p:cNvPr id="3" name="İçerik Yer Tutucusu 2">
            <a:extLst>
              <a:ext uri="{FF2B5EF4-FFF2-40B4-BE49-F238E27FC236}">
                <a16:creationId xmlns:a16="http://schemas.microsoft.com/office/drawing/2014/main" id="{BC164B20-666E-AABA-B194-1ACA89D50DB7}"/>
              </a:ext>
            </a:extLst>
          </p:cNvPr>
          <p:cNvSpPr>
            <a:spLocks noGrp="1"/>
          </p:cNvSpPr>
          <p:nvPr>
            <p:ph idx="1"/>
          </p:nvPr>
        </p:nvSpPr>
        <p:spPr>
          <a:xfrm>
            <a:off x="1125297" y="2098378"/>
            <a:ext cx="10612210" cy="4351338"/>
          </a:xfrm>
        </p:spPr>
        <p:txBody>
          <a:bodyPr>
            <a:normAutofit/>
          </a:bodyPr>
          <a:lstStyle/>
          <a:p>
            <a:r>
              <a:rPr lang="tr-TR" dirty="0">
                <a:latin typeface="Calibri" panose="020F0502020204030204" pitchFamily="34" charset="0"/>
                <a:cs typeface="Calibri" panose="020F0502020204030204" pitchFamily="34" charset="0"/>
              </a:rPr>
              <a:t>On GP çalışmaya dahil edildi. </a:t>
            </a:r>
          </a:p>
          <a:p>
            <a:r>
              <a:rPr lang="tr-TR" dirty="0">
                <a:latin typeface="Calibri" panose="020F0502020204030204" pitchFamily="34" charset="0"/>
                <a:cs typeface="Calibri" panose="020F0502020204030204" pitchFamily="34" charset="0"/>
              </a:rPr>
              <a:t>Veri doygunluğuna yedinci görüşmede ulaşıldı ve bu durum sonraki üç görüşmeyle doğrulandı. </a:t>
            </a:r>
          </a:p>
          <a:p>
            <a:r>
              <a:rPr lang="tr-TR" dirty="0">
                <a:latin typeface="Calibri" panose="020F0502020204030204" pitchFamily="34" charset="0"/>
                <a:cs typeface="Calibri" panose="020F0502020204030204" pitchFamily="34" charset="0"/>
              </a:rPr>
              <a:t>Ortalama kayıt süresi 24 dakikaydı. </a:t>
            </a:r>
          </a:p>
          <a:p>
            <a:r>
              <a:rPr lang="tr-TR" dirty="0">
                <a:latin typeface="Calibri" panose="020F0502020204030204" pitchFamily="34" charset="0"/>
                <a:cs typeface="Calibri" panose="020F0502020204030204" pitchFamily="34" charset="0"/>
              </a:rPr>
              <a:t>Üç görüşme </a:t>
            </a:r>
            <a:r>
              <a:rPr lang="tr-TR" dirty="0" err="1">
                <a:latin typeface="Calibri" panose="020F0502020204030204" pitchFamily="34" charset="0"/>
                <a:cs typeface="Calibri" panose="020F0502020204030204" pitchFamily="34" charset="0"/>
              </a:rPr>
              <a:t>GP'lerin</a:t>
            </a:r>
            <a:r>
              <a:rPr lang="tr-TR" dirty="0">
                <a:latin typeface="Calibri" panose="020F0502020204030204" pitchFamily="34" charset="0"/>
                <a:cs typeface="Calibri" panose="020F0502020204030204" pitchFamily="34" charset="0"/>
              </a:rPr>
              <a:t> evinde, üçü iş yerinde ve dördü Facebook Messenger üzerinden görüntülü iletişimle gerçekleştirildi. </a:t>
            </a:r>
          </a:p>
          <a:p>
            <a:pPr>
              <a:buFont typeface="Wingdings" panose="05000000000000000000" pitchFamily="2" charset="2"/>
              <a:buChar char="§"/>
            </a:pPr>
            <a:endParaRPr lang="tr-TR" b="1" dirty="0">
              <a:latin typeface="Calibri" panose="020F0502020204030204" pitchFamily="34" charset="0"/>
              <a:cs typeface="Calibri" panose="020F0502020204030204" pitchFamily="34" charset="0"/>
            </a:endParaRPr>
          </a:p>
        </p:txBody>
      </p:sp>
      <p:sp>
        <p:nvSpPr>
          <p:cNvPr id="4" name="Dikdörtgen 3"/>
          <p:cNvSpPr/>
          <p:nvPr/>
        </p:nvSpPr>
        <p:spPr>
          <a:xfrm>
            <a:off x="1363769" y="1434256"/>
            <a:ext cx="3329001" cy="461665"/>
          </a:xfrm>
          <a:prstGeom prst="rect">
            <a:avLst/>
          </a:prstGeom>
        </p:spPr>
        <p:txBody>
          <a:bodyPr wrap="square">
            <a:spAutoFit/>
          </a:bodyPr>
          <a:lstStyle/>
          <a:p>
            <a:r>
              <a:rPr lang="tr-TR" sz="2400" b="1" dirty="0" err="1">
                <a:solidFill>
                  <a:schemeClr val="accent1"/>
                </a:solidFill>
                <a:latin typeface="+mj-lt"/>
                <a:cs typeface="Calibri" panose="020F0502020204030204" pitchFamily="34" charset="0"/>
              </a:rPr>
              <a:t>GP'lerin</a:t>
            </a:r>
            <a:r>
              <a:rPr lang="tr-TR" sz="2400" b="1" dirty="0">
                <a:solidFill>
                  <a:schemeClr val="accent1"/>
                </a:solidFill>
                <a:latin typeface="+mj-lt"/>
                <a:cs typeface="Calibri" panose="020F0502020204030204" pitchFamily="34" charset="0"/>
              </a:rPr>
              <a:t> Özellikleri</a:t>
            </a:r>
          </a:p>
        </p:txBody>
      </p:sp>
    </p:spTree>
    <p:extLst>
      <p:ext uri="{BB962C8B-B14F-4D97-AF65-F5344CB8AC3E}">
        <p14:creationId xmlns:p14="http://schemas.microsoft.com/office/powerpoint/2010/main" val="2064457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E500088-98BE-1800-C225-38C78A3A8B63}"/>
              </a:ext>
            </a:extLst>
          </p:cNvPr>
          <p:cNvSpPr>
            <a:spLocks noGrp="1"/>
          </p:cNvSpPr>
          <p:nvPr>
            <p:ph idx="1"/>
          </p:nvPr>
        </p:nvSpPr>
        <p:spPr>
          <a:xfrm>
            <a:off x="1294362" y="2067103"/>
            <a:ext cx="9603275" cy="3450613"/>
          </a:xfrm>
        </p:spPr>
        <p:txBody>
          <a:bodyPr/>
          <a:lstStyle/>
          <a:p>
            <a:r>
              <a:rPr lang="tr-TR" dirty="0">
                <a:latin typeface="Calibri" panose="020F0502020204030204" pitchFamily="34" charset="0"/>
                <a:cs typeface="Calibri" panose="020F0502020204030204" pitchFamily="34" charset="0"/>
              </a:rPr>
              <a:t>Altı GP kadındı ve dördü erkekti. </a:t>
            </a:r>
          </a:p>
          <a:p>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çoğunlukla gençti: üçü 30 yaşından küçüktü, altısı 30 ila 40 yaşları arasındaydı ve ikisi 40 yaşından büyüktü.</a:t>
            </a:r>
          </a:p>
          <a:p>
            <a:r>
              <a:rPr lang="tr-TR" dirty="0">
                <a:latin typeface="Calibri" panose="020F0502020204030204" pitchFamily="34" charset="0"/>
                <a:cs typeface="Calibri" panose="020F0502020204030204" pitchFamily="34" charset="0"/>
              </a:rPr>
              <a:t>Tüm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çocuk koruma konusunda eğitim aldıklarını hissettiler, ancak bu eğitim çoğunlukla resmi olmayan eğitimlerle verildi. </a:t>
            </a:r>
          </a:p>
          <a:p>
            <a:endParaRPr lang="tr-TR" dirty="0">
              <a:latin typeface="Calibri" panose="020F0502020204030204" pitchFamily="34" charset="0"/>
              <a:cs typeface="Calibri" panose="020F0502020204030204" pitchFamily="34" charset="0"/>
            </a:endParaRPr>
          </a:p>
          <a:p>
            <a:endParaRPr lang="tr-TR" dirty="0"/>
          </a:p>
        </p:txBody>
      </p:sp>
    </p:spTree>
    <p:extLst>
      <p:ext uri="{BB962C8B-B14F-4D97-AF65-F5344CB8AC3E}">
        <p14:creationId xmlns:p14="http://schemas.microsoft.com/office/powerpoint/2010/main" val="3056263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94362" y="2069705"/>
            <a:ext cx="10397629" cy="3450613"/>
          </a:xfrm>
        </p:spPr>
        <p:txBody>
          <a:bodyPr>
            <a:normAutofit/>
          </a:bodyPr>
          <a:lstStyle/>
          <a:p>
            <a:r>
              <a:rPr lang="tr-TR" dirty="0">
                <a:latin typeface="Calibri" panose="020F0502020204030204" pitchFamily="34" charset="0"/>
                <a:cs typeface="Calibri" panose="020F0502020204030204" pitchFamily="34" charset="0"/>
              </a:rPr>
              <a:t>Çocuk korumayla ilgili eğitim, altı GP için resmi eğitim olmaksızın Fransız Anne ve Çocuk Koruma Servisi'nde çalışma deneyimi ve iki GP için akran eğitimi ile temsil edildi. </a:t>
            </a:r>
          </a:p>
          <a:p>
            <a:r>
              <a:rPr lang="tr-TR" dirty="0">
                <a:latin typeface="Calibri" panose="020F0502020204030204" pitchFamily="34" charset="0"/>
                <a:cs typeface="Calibri" panose="020F0502020204030204" pitchFamily="34" charset="0"/>
              </a:rPr>
              <a:t>Bir GP staj sırasında resmi eğitim aldı ve biri Fransız ulusal tıp konseyi web sitesinde bulunan bilgiler aracılığıyla kendini eğitti. </a:t>
            </a:r>
          </a:p>
          <a:p>
            <a:r>
              <a:rPr lang="tr-TR" dirty="0">
                <a:latin typeface="Calibri" panose="020F0502020204030204" pitchFamily="34" charset="0"/>
                <a:cs typeface="Calibri" panose="020F0502020204030204" pitchFamily="34" charset="0"/>
              </a:rPr>
              <a:t>Dört GP daha önce bir IP başvurusunda bulunmuştu. </a:t>
            </a:r>
            <a:endParaRPr lang="tr-TR" dirty="0"/>
          </a:p>
        </p:txBody>
      </p:sp>
    </p:spTree>
    <p:extLst>
      <p:ext uri="{BB962C8B-B14F-4D97-AF65-F5344CB8AC3E}">
        <p14:creationId xmlns:p14="http://schemas.microsoft.com/office/powerpoint/2010/main" val="1157546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D185EC-DFEB-26A6-6591-C2760582DF6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049C39A-0A6E-96F0-C81A-B7E2EB89F926}"/>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EC2716BB-3A7A-58F4-F0FD-57CDD437E612}"/>
              </a:ext>
            </a:extLst>
          </p:cNvPr>
          <p:cNvPicPr>
            <a:picLocks noChangeAspect="1"/>
          </p:cNvPicPr>
          <p:nvPr/>
        </p:nvPicPr>
        <p:blipFill>
          <a:blip r:embed="rId3"/>
          <a:stretch>
            <a:fillRect/>
          </a:stretch>
        </p:blipFill>
        <p:spPr>
          <a:xfrm>
            <a:off x="0" y="452703"/>
            <a:ext cx="12192000" cy="4913065"/>
          </a:xfrm>
          <a:prstGeom prst="rect">
            <a:avLst/>
          </a:prstGeom>
        </p:spPr>
      </p:pic>
    </p:spTree>
    <p:extLst>
      <p:ext uri="{BB962C8B-B14F-4D97-AF65-F5344CB8AC3E}">
        <p14:creationId xmlns:p14="http://schemas.microsoft.com/office/powerpoint/2010/main" val="2272724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1FF44D-6B1D-3411-74DB-F96A2A3E5FB2}"/>
              </a:ext>
            </a:extLst>
          </p:cNvPr>
          <p:cNvSpPr>
            <a:spLocks noGrp="1"/>
          </p:cNvSpPr>
          <p:nvPr>
            <p:ph idx="1"/>
          </p:nvPr>
        </p:nvSpPr>
        <p:spPr>
          <a:xfrm>
            <a:off x="1138627" y="2142994"/>
            <a:ext cx="10666379" cy="3450613"/>
          </a:xfrm>
        </p:spPr>
        <p:txBody>
          <a:bodyPr>
            <a:noAutofit/>
          </a:bodyPr>
          <a:lstStyle/>
          <a:p>
            <a:r>
              <a:rPr lang="tr-TR" dirty="0">
                <a:latin typeface="Calibri" panose="020F0502020204030204" pitchFamily="34" charset="0"/>
                <a:cs typeface="Calibri" panose="020F0502020204030204" pitchFamily="34" charset="0"/>
              </a:rPr>
              <a:t>Eğitim, özellikle de IP'nin sonuçlarıyla ilgili endişeleri konusunda rahatlattı.</a:t>
            </a:r>
          </a:p>
          <a:p>
            <a:r>
              <a:rPr lang="tr-TR" dirty="0">
                <a:latin typeface="Calibri" panose="020F0502020204030204" pitchFamily="34" charset="0"/>
                <a:cs typeface="Calibri" panose="020F0502020204030204" pitchFamily="34" charset="0"/>
              </a:rPr>
              <a:t>Bazı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eğitimlerinden sonra istismara ilişkin çarpıtılmış bir anlayış ve tanıma sahipti ve bu durum tarama süreçlerini etkileyebilirdi.</a:t>
            </a:r>
          </a:p>
          <a:p>
            <a:r>
              <a:rPr lang="tr-TR" dirty="0">
                <a:latin typeface="Calibri" panose="020F0502020204030204" pitchFamily="34" charset="0"/>
                <a:cs typeface="Calibri" panose="020F0502020204030204" pitchFamily="34" charset="0"/>
              </a:rPr>
              <a:t>İstismar araması bazen belirli sosyal kategoriler veya popülasyonlarla sınırlı görünüyordu.</a:t>
            </a:r>
          </a:p>
          <a:p>
            <a:r>
              <a:rPr lang="tr-TR" dirty="0">
                <a:latin typeface="Calibri" panose="020F0502020204030204" pitchFamily="34" charset="0"/>
                <a:cs typeface="Calibri" panose="020F0502020204030204" pitchFamily="34" charset="0"/>
              </a:rPr>
              <a:t>Bazıları istismar ile güvensizlik arasında bir ilişki olduğunu düşünüyordu.</a:t>
            </a:r>
          </a:p>
          <a:p>
            <a:r>
              <a:rPr lang="tr-TR" dirty="0">
                <a:latin typeface="Calibri" panose="020F0502020204030204" pitchFamily="34" charset="0"/>
                <a:cs typeface="Calibri" panose="020F0502020204030204" pitchFamily="34" charset="0"/>
              </a:rPr>
              <a:t>Diğerleri ise hastaları arasında çocuk istismarının olmadığını düşünüyordu.</a:t>
            </a:r>
          </a:p>
          <a:p>
            <a:endParaRPr lang="tr-TR" dirty="0">
              <a:latin typeface="Calibri" panose="020F0502020204030204" pitchFamily="34" charset="0"/>
              <a:cs typeface="Calibri" panose="020F0502020204030204" pitchFamily="34" charset="0"/>
            </a:endParaRPr>
          </a:p>
        </p:txBody>
      </p:sp>
      <p:sp>
        <p:nvSpPr>
          <p:cNvPr id="2" name="Dikdörtgen 1"/>
          <p:cNvSpPr/>
          <p:nvPr/>
        </p:nvSpPr>
        <p:spPr>
          <a:xfrm>
            <a:off x="1324317" y="1391084"/>
            <a:ext cx="5147499" cy="461665"/>
          </a:xfrm>
          <a:prstGeom prst="rect">
            <a:avLst/>
          </a:prstGeom>
        </p:spPr>
        <p:txBody>
          <a:bodyPr wrap="none">
            <a:spAutoFit/>
          </a:bodyPr>
          <a:lstStyle/>
          <a:p>
            <a:r>
              <a:rPr lang="tr-TR" sz="2400" b="1" dirty="0">
                <a:solidFill>
                  <a:schemeClr val="accent1"/>
                </a:solidFill>
                <a:cs typeface="Calibri" panose="020F0502020204030204" pitchFamily="34" charset="0"/>
              </a:rPr>
              <a:t>Çocuk istismarı: eğitim ve görüşler</a:t>
            </a:r>
          </a:p>
        </p:txBody>
      </p:sp>
    </p:spTree>
    <p:extLst>
      <p:ext uri="{BB962C8B-B14F-4D97-AF65-F5344CB8AC3E}">
        <p14:creationId xmlns:p14="http://schemas.microsoft.com/office/powerpoint/2010/main" val="2948089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5372" y="2158019"/>
            <a:ext cx="10458451" cy="3450613"/>
          </a:xfrm>
        </p:spPr>
        <p:txBody>
          <a:bodyPr>
            <a:noAutofit/>
          </a:bodyPr>
          <a:lstStyle/>
          <a:p>
            <a:r>
              <a:rPr lang="tr-TR" dirty="0">
                <a:latin typeface="Calibri" panose="020F0502020204030204" pitchFamily="34" charset="0"/>
                <a:cs typeface="Calibri" panose="020F0502020204030204" pitchFamily="34" charset="0"/>
              </a:rPr>
              <a:t>Bildirim: hekimin görevi olarak görülüyor.</a:t>
            </a:r>
          </a:p>
          <a:p>
            <a:r>
              <a:rPr lang="tr-TR" dirty="0" err="1">
                <a:latin typeface="Calibri" panose="020F0502020204030204" pitchFamily="34" charset="0"/>
                <a:cs typeface="Calibri" panose="020F0502020204030204" pitchFamily="34" charset="0"/>
              </a:rPr>
              <a:t>GP'lerin</a:t>
            </a:r>
            <a:r>
              <a:rPr lang="tr-TR" dirty="0">
                <a:latin typeface="Calibri" panose="020F0502020204030204" pitchFamily="34" charset="0"/>
                <a:cs typeface="Calibri" panose="020F0502020204030204" pitchFamily="34" charset="0"/>
              </a:rPr>
              <a:t> rolü, hasta ve aile hakkındaki özel bilgileri nedeniyle çocuk istismarının yönetiminde merkezi olarak algılanıyordu.</a:t>
            </a:r>
          </a:p>
          <a:p>
            <a:r>
              <a:rPr lang="tr-TR" dirty="0">
                <a:latin typeface="Calibri" panose="020F0502020204030204" pitchFamily="34" charset="0"/>
                <a:cs typeface="Calibri" panose="020F0502020204030204" pitchFamily="34" charset="0"/>
              </a:rPr>
              <a:t>Ancak, bazı pratisyen hekimler, en ufak bir şüpheyle bile olsa bildirim yapılması durumunda, sistem kullanımının sorunlara yol açabileceğini düşünüyorlardı.</a:t>
            </a:r>
          </a:p>
          <a:p>
            <a:endParaRPr lang="tr-TR"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1340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1DE67E9-F2EC-77B5-0D8E-01F1B16D19B5}"/>
              </a:ext>
            </a:extLst>
          </p:cNvPr>
          <p:cNvSpPr>
            <a:spLocks noGrp="1"/>
          </p:cNvSpPr>
          <p:nvPr>
            <p:ph idx="1"/>
          </p:nvPr>
        </p:nvSpPr>
        <p:spPr>
          <a:xfrm>
            <a:off x="1091038" y="2039188"/>
            <a:ext cx="10405743" cy="3450613"/>
          </a:xfrm>
        </p:spPr>
        <p:txBody>
          <a:bodyPr>
            <a:noAutofit/>
          </a:bodyPr>
          <a:lstStyle/>
          <a:p>
            <a:r>
              <a:rPr lang="tr-TR" dirty="0">
                <a:latin typeface="Calibri" panose="020F0502020204030204" pitchFamily="34" charset="0"/>
                <a:cs typeface="Calibri" panose="020F0502020204030204" pitchFamily="34" charset="0"/>
              </a:rPr>
              <a:t>Bazı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bir IP'nin dosyalanmasını karmaşık ve zaman alıcı bir idari görev olarak görüyordu. </a:t>
            </a:r>
          </a:p>
          <a:p>
            <a:r>
              <a:rPr lang="tr-TR" dirty="0">
                <a:latin typeface="Calibri" panose="020F0502020204030204" pitchFamily="34" charset="0"/>
                <a:cs typeface="Calibri" panose="020F0502020204030204" pitchFamily="34" charset="0"/>
              </a:rPr>
              <a:t>IP'yi yazmak ayrıca karmaşıklığı ve yardıma ihtiyaç duyulması hakkında soruları da gündeme getirdi. </a:t>
            </a:r>
          </a:p>
          <a:p>
            <a:r>
              <a:rPr lang="tr-TR" dirty="0">
                <a:latin typeface="Calibri" panose="020F0502020204030204" pitchFamily="34" charset="0"/>
                <a:cs typeface="Calibri" panose="020F0502020204030204" pitchFamily="34" charset="0"/>
              </a:rPr>
              <a:t>Doktorlardan biri, bir IP'nin dosyalanmasını görev kapsamının dışında önemli bir görev olarak deneyimlediğini söyledi.</a:t>
            </a:r>
          </a:p>
          <a:p>
            <a:r>
              <a:rPr lang="tr-TR" dirty="0">
                <a:latin typeface="Calibri" panose="020F0502020204030204" pitchFamily="34" charset="0"/>
                <a:cs typeface="Calibri" panose="020F0502020204030204" pitchFamily="34" charset="0"/>
              </a:rPr>
              <a:t>Ailelerle iyi iletişim, raporlama sürecinde önemli bir adım olarak gündeme getirildi. </a:t>
            </a:r>
          </a:p>
          <a:p>
            <a:endParaRPr lang="tr-TR" dirty="0"/>
          </a:p>
        </p:txBody>
      </p:sp>
    </p:spTree>
    <p:extLst>
      <p:ext uri="{BB962C8B-B14F-4D97-AF65-F5344CB8AC3E}">
        <p14:creationId xmlns:p14="http://schemas.microsoft.com/office/powerpoint/2010/main" val="3798887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DD23F2-5CC9-BCCA-F292-904D4349B6B3}"/>
              </a:ext>
            </a:extLst>
          </p:cNvPr>
          <p:cNvSpPr>
            <a:spLocks noGrp="1"/>
          </p:cNvSpPr>
          <p:nvPr>
            <p:ph idx="1"/>
          </p:nvPr>
        </p:nvSpPr>
        <p:spPr>
          <a:xfrm>
            <a:off x="1011753" y="2036280"/>
            <a:ext cx="10941435" cy="3450613"/>
          </a:xfrm>
        </p:spPr>
        <p:txBody>
          <a:bodyPr>
            <a:normAutofit/>
          </a:bodyPr>
          <a:lstStyle/>
          <a:p>
            <a:r>
              <a:rPr lang="tr-TR" sz="2000" dirty="0" err="1">
                <a:latin typeface="Calibri" panose="020F0502020204030204" pitchFamily="34" charset="0"/>
                <a:cs typeface="Calibri" panose="020F0502020204030204" pitchFamily="34" charset="0"/>
              </a:rPr>
              <a:t>GP'ler</a:t>
            </a:r>
            <a:r>
              <a:rPr lang="tr-TR" sz="2000" dirty="0">
                <a:latin typeface="Calibri" panose="020F0502020204030204" pitchFamily="34" charset="0"/>
                <a:cs typeface="Calibri" panose="020F0502020204030204" pitchFamily="34" charset="0"/>
              </a:rPr>
              <a:t>, raporun aile tarafından nasıl karşılanacağı ve misilleme riski konusunda endişelerini paylaştılar.</a:t>
            </a:r>
          </a:p>
          <a:p>
            <a:r>
              <a:rPr lang="tr-TR" sz="2000" dirty="0">
                <a:latin typeface="Calibri" panose="020F0502020204030204" pitchFamily="34" charset="0"/>
                <a:cs typeface="Calibri" panose="020F0502020204030204" pitchFamily="34" charset="0"/>
              </a:rPr>
              <a:t>Bazıları "ebeveynlerin kalitesini" eleştirdikleri şeklinde görüleceklerinden korkuyorlardı.</a:t>
            </a:r>
          </a:p>
          <a:p>
            <a:r>
              <a:rPr lang="tr-TR" sz="2000" dirty="0">
                <a:latin typeface="Calibri" panose="020F0502020204030204" pitchFamily="34" charset="0"/>
                <a:cs typeface="Calibri" panose="020F0502020204030204" pitchFamily="34" charset="0"/>
              </a:rPr>
              <a:t>Hekimin güvenliği için sonuçlarla ilgili korku da mevcuttu. </a:t>
            </a:r>
          </a:p>
          <a:p>
            <a:r>
              <a:rPr lang="tr-TR" sz="2000" dirty="0">
                <a:latin typeface="Calibri" panose="020F0502020204030204" pitchFamily="34" charset="0"/>
                <a:cs typeface="Calibri" panose="020F0502020204030204" pitchFamily="34" charset="0"/>
              </a:rPr>
              <a:t>Misilleme korkusu, </a:t>
            </a:r>
            <a:r>
              <a:rPr lang="tr-TR" sz="2000" dirty="0" err="1">
                <a:latin typeface="Calibri" panose="020F0502020204030204" pitchFamily="34" charset="0"/>
                <a:cs typeface="Calibri" panose="020F0502020204030204" pitchFamily="34" charset="0"/>
              </a:rPr>
              <a:t>GP'lerin</a:t>
            </a:r>
            <a:r>
              <a:rPr lang="tr-TR" sz="2000" dirty="0">
                <a:latin typeface="Calibri" panose="020F0502020204030204" pitchFamily="34" charset="0"/>
                <a:cs typeface="Calibri" panose="020F0502020204030204" pitchFamily="34" charset="0"/>
              </a:rPr>
              <a:t> raporlama yaparken anonim olamayacaklarını hissetmeleri gerçeğiyle daha da kötüleşti. Raporlama daha sonra bir kaygı kaynağı haline geldi.</a:t>
            </a:r>
            <a:endParaRPr lang="tr-TR" dirty="0"/>
          </a:p>
        </p:txBody>
      </p:sp>
    </p:spTree>
    <p:extLst>
      <p:ext uri="{BB962C8B-B14F-4D97-AF65-F5344CB8AC3E}">
        <p14:creationId xmlns:p14="http://schemas.microsoft.com/office/powerpoint/2010/main" val="99762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B0DD3D-A6D1-B8B6-6AB1-C8DD440AF705}"/>
              </a:ext>
            </a:extLst>
          </p:cNvPr>
          <p:cNvSpPr>
            <a:spLocks noGrp="1"/>
          </p:cNvSpPr>
          <p:nvPr>
            <p:ph type="title"/>
          </p:nvPr>
        </p:nvSpPr>
        <p:spPr>
          <a:xfrm>
            <a:off x="1129553" y="1164107"/>
            <a:ext cx="10972800" cy="1066800"/>
          </a:xfrm>
        </p:spPr>
        <p:txBody>
          <a:bodyPr>
            <a:normAutofit fontScale="90000"/>
          </a:bodyPr>
          <a:lstStyle/>
          <a:p>
            <a:r>
              <a:rPr lang="tr-TR" dirty="0">
                <a:solidFill>
                  <a:schemeClr val="accent2">
                    <a:lumMod val="50000"/>
                  </a:schemeClr>
                </a:solidFill>
              </a:rPr>
              <a:t>  </a:t>
            </a:r>
            <a:r>
              <a:rPr lang="tr-TR" sz="4000" b="1" dirty="0">
                <a:solidFill>
                  <a:schemeClr val="accent2">
                    <a:lumMod val="50000"/>
                  </a:schemeClr>
                </a:solidFill>
                <a:latin typeface="Calibri Light" pitchFamily="34" charset="0"/>
              </a:rPr>
              <a:t>GİRİŞ</a:t>
            </a:r>
            <a:br>
              <a:rPr lang="tr-TR" dirty="0"/>
            </a:br>
            <a:endParaRPr lang="tr-TR" dirty="0"/>
          </a:p>
        </p:txBody>
      </p:sp>
      <p:sp>
        <p:nvSpPr>
          <p:cNvPr id="3" name="İçerik Yer Tutucusu 2">
            <a:extLst>
              <a:ext uri="{FF2B5EF4-FFF2-40B4-BE49-F238E27FC236}">
                <a16:creationId xmlns:a16="http://schemas.microsoft.com/office/drawing/2014/main" id="{D0B0A50F-FED6-2CC6-0F4A-A353388783AA}"/>
              </a:ext>
            </a:extLst>
          </p:cNvPr>
          <p:cNvSpPr>
            <a:spLocks noGrp="1"/>
          </p:cNvSpPr>
          <p:nvPr>
            <p:ph idx="1"/>
          </p:nvPr>
        </p:nvSpPr>
        <p:spPr>
          <a:xfrm>
            <a:off x="1187471" y="2060376"/>
            <a:ext cx="10535342" cy="4351338"/>
          </a:xfrm>
        </p:spPr>
        <p:txBody>
          <a:bodyPr>
            <a:noAutofit/>
          </a:bodyPr>
          <a:lstStyle/>
          <a:p>
            <a:r>
              <a:rPr lang="tr-TR" dirty="0">
                <a:latin typeface="Calibri" panose="020F0502020204030204" pitchFamily="34" charset="0"/>
                <a:cs typeface="Calibri" panose="020F0502020204030204" pitchFamily="34" charset="0"/>
              </a:rPr>
              <a:t>1989'da Birleşmiş Milletler çocuk istismarını "çocuğun sağlığına, hayatta kalmasına, gelişimine veya onuruna gerçek veya potansiyel zarar veren her türlü fiziksel ve/veya duygusal kötü muamele, cinsel istismar, ihmal veya sömürü" olarak tanımladı.</a:t>
            </a:r>
          </a:p>
          <a:p>
            <a:r>
              <a:rPr lang="tr-TR" dirty="0">
                <a:latin typeface="Calibri" panose="020F0502020204030204" pitchFamily="34" charset="0"/>
                <a:cs typeface="Calibri" panose="020F0502020204030204" pitchFamily="34" charset="0"/>
              </a:rPr>
              <a:t>Çocuk istismarının çocuğun gelişimi üzerinde uzun vadeli bir etkisi vardır ve çocuğun daha sonraki yaşamını etkileyebilecek psikolojik (depresyon, bağımlılık, riskli davranışların benimsenmesi vb.) ve somatik (obezite, otoimmün hastalıklar, kanser vb.) etkilere sahiptir.</a:t>
            </a:r>
          </a:p>
          <a:p>
            <a:endParaRPr lang="tr-TR" dirty="0">
              <a:latin typeface="Calibri" panose="020F0502020204030204" pitchFamily="34" charset="0"/>
              <a:cs typeface="Calibri" panose="020F0502020204030204" pitchFamily="34" charset="0"/>
            </a:endParaRPr>
          </a:p>
          <a:p>
            <a:endParaRPr lang="tr-TR"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1524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21AFE29-B1FA-F160-704E-2901256E93D0}"/>
              </a:ext>
            </a:extLst>
          </p:cNvPr>
          <p:cNvSpPr>
            <a:spLocks noGrp="1"/>
          </p:cNvSpPr>
          <p:nvPr>
            <p:ph idx="1"/>
          </p:nvPr>
        </p:nvSpPr>
        <p:spPr>
          <a:xfrm>
            <a:off x="977442" y="2080092"/>
            <a:ext cx="10981677" cy="3450613"/>
          </a:xfrm>
        </p:spPr>
        <p:txBody>
          <a:bodyPr>
            <a:noAutofit/>
          </a:bodyPr>
          <a:lstStyle/>
          <a:p>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şüpheli istismar durumlarında diğer profesyonellerle işbirliği yapma ihtiyacını veya faydalarını paylaştılar.</a:t>
            </a:r>
          </a:p>
          <a:p>
            <a:r>
              <a:rPr lang="tr-TR" dirty="0">
                <a:latin typeface="Calibri" panose="020F0502020204030204" pitchFamily="34" charset="0"/>
                <a:cs typeface="Calibri" panose="020F0502020204030204" pitchFamily="34" charset="0"/>
              </a:rPr>
              <a:t>Görüşme yapılan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çoğunlukla çocuk koruma organizasyonundan memnun değildi. Aktörlerin yetersiz koordine edildiğini ve kusurlu bir sistemle meşgul olduklarını düşünüyorlardı. </a:t>
            </a:r>
            <a:endParaRPr lang="tr-TR"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603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3490D05-2126-9392-04B9-B6AE29268173}"/>
              </a:ext>
            </a:extLst>
          </p:cNvPr>
          <p:cNvSpPr>
            <a:spLocks noGrp="1"/>
          </p:cNvSpPr>
          <p:nvPr>
            <p:ph idx="1"/>
          </p:nvPr>
        </p:nvSpPr>
        <p:spPr>
          <a:xfrm>
            <a:off x="1181347" y="2159570"/>
            <a:ext cx="10151049" cy="3450613"/>
          </a:xfrm>
        </p:spPr>
        <p:txBody>
          <a:bodyPr/>
          <a:lstStyle/>
          <a:p>
            <a:r>
              <a:rPr lang="tr-TR" dirty="0">
                <a:latin typeface="Calibri" panose="020F0502020204030204" pitchFamily="34" charset="0"/>
                <a:cs typeface="Calibri" panose="020F0502020204030204" pitchFamily="34" charset="0"/>
              </a:rPr>
              <a:t>Zaten bir IP bildirmiş olan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bildirimden sonra herhangi bir geri bildirim almadıkları gerçeğinden yakındılar. </a:t>
            </a:r>
          </a:p>
          <a:p>
            <a:r>
              <a:rPr lang="tr-TR" dirty="0">
                <a:latin typeface="Calibri" panose="020F0502020204030204" pitchFamily="34" charset="0"/>
                <a:cs typeface="Calibri" panose="020F0502020204030204" pitchFamily="34" charset="0"/>
              </a:rPr>
              <a:t>Sonuç olarak,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genellikle alternatif çözümlere yöneldiler. </a:t>
            </a:r>
            <a:r>
              <a:rPr lang="tr-TR" dirty="0" err="1">
                <a:latin typeface="Calibri" panose="020F0502020204030204" pitchFamily="34" charset="0"/>
                <a:cs typeface="Calibri" panose="020F0502020204030204" pitchFamily="34" charset="0"/>
              </a:rPr>
              <a:t>CRIP'e</a:t>
            </a:r>
            <a:r>
              <a:rPr lang="tr-TR" dirty="0">
                <a:latin typeface="Calibri" panose="020F0502020204030204" pitchFamily="34" charset="0"/>
                <a:cs typeface="Calibri" panose="020F0502020204030204" pitchFamily="34" charset="0"/>
              </a:rPr>
              <a:t> bir IP bildirmek yerine, hastaları bildikleri kuruluşlara yönlendirdiler.</a:t>
            </a:r>
          </a:p>
          <a:p>
            <a:endParaRPr lang="tr-TR" dirty="0"/>
          </a:p>
        </p:txBody>
      </p:sp>
    </p:spTree>
    <p:extLst>
      <p:ext uri="{BB962C8B-B14F-4D97-AF65-F5344CB8AC3E}">
        <p14:creationId xmlns:p14="http://schemas.microsoft.com/office/powerpoint/2010/main" val="1980313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7F7742-794E-52B8-17E3-9127476B929F}"/>
              </a:ext>
            </a:extLst>
          </p:cNvPr>
          <p:cNvSpPr>
            <a:spLocks noGrp="1"/>
          </p:cNvSpPr>
          <p:nvPr>
            <p:ph type="title"/>
          </p:nvPr>
        </p:nvSpPr>
        <p:spPr>
          <a:xfrm>
            <a:off x="1219200" y="1234351"/>
            <a:ext cx="10972800" cy="1066800"/>
          </a:xfrm>
        </p:spPr>
        <p:txBody>
          <a:bodyPr>
            <a:normAutofit fontScale="90000"/>
          </a:bodyPr>
          <a:lstStyle/>
          <a:p>
            <a:r>
              <a:rPr lang="tr-TR" sz="4000" dirty="0"/>
              <a:t> </a:t>
            </a:r>
            <a:r>
              <a:rPr lang="tr-TR" sz="3600" b="1" dirty="0">
                <a:solidFill>
                  <a:schemeClr val="accent2">
                    <a:lumMod val="50000"/>
                  </a:schemeClr>
                </a:solidFill>
                <a:latin typeface="Calibri Light" pitchFamily="34" charset="0"/>
              </a:rPr>
              <a:t>TARTIŞMA</a:t>
            </a:r>
            <a:br>
              <a:rPr lang="tr-TR" dirty="0"/>
            </a:br>
            <a:endParaRPr lang="tr-TR" dirty="0"/>
          </a:p>
        </p:txBody>
      </p:sp>
      <p:sp>
        <p:nvSpPr>
          <p:cNvPr id="3" name="İçerik Yer Tutucusu 2">
            <a:extLst>
              <a:ext uri="{FF2B5EF4-FFF2-40B4-BE49-F238E27FC236}">
                <a16:creationId xmlns:a16="http://schemas.microsoft.com/office/drawing/2014/main" id="{3B7FB22A-E906-A4CC-5DD4-6792AC7770DB}"/>
              </a:ext>
            </a:extLst>
          </p:cNvPr>
          <p:cNvSpPr>
            <a:spLocks noGrp="1"/>
          </p:cNvSpPr>
          <p:nvPr>
            <p:ph idx="1"/>
          </p:nvPr>
        </p:nvSpPr>
        <p:spPr>
          <a:xfrm>
            <a:off x="1000018" y="2040707"/>
            <a:ext cx="11092666" cy="4351338"/>
          </a:xfrm>
        </p:spPr>
        <p:txBody>
          <a:bodyPr>
            <a:noAutofit/>
          </a:bodyPr>
          <a:lstStyle/>
          <a:p>
            <a:r>
              <a:rPr lang="tr-TR" dirty="0">
                <a:latin typeface="Calibri" panose="020F0502020204030204" pitchFamily="34" charset="0"/>
                <a:cs typeface="Calibri" panose="020F0502020204030204" pitchFamily="34" charset="0"/>
              </a:rPr>
              <a:t>Bu çalışma, çocuk istismarı konusunda eğitim almış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arasında IP raporlarının dosyalanmasında kalıcı engeller olduğunu vurgulamıştır. </a:t>
            </a:r>
          </a:p>
          <a:p>
            <a:r>
              <a:rPr lang="tr-TR" dirty="0" err="1">
                <a:latin typeface="Calibri" panose="020F0502020204030204" pitchFamily="34" charset="0"/>
                <a:cs typeface="Calibri" panose="020F0502020204030204" pitchFamily="34" charset="0"/>
              </a:rPr>
              <a:t>GP'lerin</a:t>
            </a:r>
            <a:r>
              <a:rPr lang="tr-TR" dirty="0">
                <a:latin typeface="Calibri" panose="020F0502020204030204" pitchFamily="34" charset="0"/>
                <a:cs typeface="Calibri" panose="020F0502020204030204" pitchFamily="34" charset="0"/>
              </a:rPr>
              <a:t> önemli endişeleri vardır, bunların arasında aile ve </a:t>
            </a:r>
            <a:r>
              <a:rPr lang="tr-TR" dirty="0" err="1">
                <a:latin typeface="Calibri" panose="020F0502020204030204" pitchFamily="34" charset="0"/>
                <a:cs typeface="Calibri" panose="020F0502020204030204" pitchFamily="34" charset="0"/>
              </a:rPr>
              <a:t>GP'lerin</a:t>
            </a:r>
            <a:r>
              <a:rPr lang="tr-TR" dirty="0">
                <a:latin typeface="Calibri" panose="020F0502020204030204" pitchFamily="34" charset="0"/>
                <a:cs typeface="Calibri" panose="020F0502020204030204" pitchFamily="34" charset="0"/>
              </a:rPr>
              <a:t> kendileri için doğacak sonuçlardan korkmaları da vardır. </a:t>
            </a:r>
          </a:p>
          <a:p>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kararın ağırlığını paylaşma ve destekle doğrudan temas kurma ihtiyacını dile getirmişlerdir.</a:t>
            </a:r>
          </a:p>
          <a:p>
            <a:r>
              <a:rPr lang="tr-TR" dirty="0">
                <a:latin typeface="Calibri" panose="020F0502020204030204" pitchFamily="34" charset="0"/>
                <a:cs typeface="Calibri" panose="020F0502020204030204" pitchFamily="34" charset="0"/>
              </a:rPr>
              <a:t>Eğitimin, </a:t>
            </a:r>
            <a:r>
              <a:rPr lang="tr-TR" dirty="0" err="1">
                <a:latin typeface="Calibri" panose="020F0502020204030204" pitchFamily="34" charset="0"/>
                <a:cs typeface="Calibri" panose="020F0502020204030204" pitchFamily="34" charset="0"/>
              </a:rPr>
              <a:t>GP'nin</a:t>
            </a:r>
            <a:r>
              <a:rPr lang="tr-TR" dirty="0">
                <a:latin typeface="Calibri" panose="020F0502020204030204" pitchFamily="34" charset="0"/>
                <a:cs typeface="Calibri" panose="020F0502020204030204" pitchFamily="34" charset="0"/>
              </a:rPr>
              <a:t> dosyalamasına yardımcı olmak için destek ve belirli temaslarda bulmanın bir yolu olduğu anlaşılmıştır.</a:t>
            </a:r>
          </a:p>
          <a:p>
            <a:pPr>
              <a:buFont typeface="Wingdings" panose="05000000000000000000" pitchFamily="2" charset="2"/>
              <a:buChar char="§"/>
            </a:pPr>
            <a:endParaRPr lang="tr-TR"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48958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835477-5F19-E4E3-C7CF-0FCA91500F63}"/>
              </a:ext>
            </a:extLst>
          </p:cNvPr>
          <p:cNvSpPr>
            <a:spLocks noGrp="1"/>
          </p:cNvSpPr>
          <p:nvPr>
            <p:ph type="title"/>
          </p:nvPr>
        </p:nvSpPr>
        <p:spPr>
          <a:xfrm>
            <a:off x="1379659" y="1391654"/>
            <a:ext cx="9603275" cy="1049235"/>
          </a:xfrm>
        </p:spPr>
        <p:txBody>
          <a:bodyPr>
            <a:normAutofit/>
          </a:bodyPr>
          <a:lstStyle/>
          <a:p>
            <a:r>
              <a:rPr lang="tr-TR" sz="2400" b="1" dirty="0">
                <a:solidFill>
                  <a:schemeClr val="accent1"/>
                </a:solidFill>
                <a:latin typeface="Calibri" panose="020F0502020204030204" pitchFamily="34" charset="0"/>
                <a:cs typeface="Calibri" panose="020F0502020204030204" pitchFamily="34" charset="0"/>
              </a:rPr>
              <a:t>Güçlü yönler ve sınırlamalar</a:t>
            </a:r>
            <a:br>
              <a:rPr lang="tr-TR" sz="2400" b="1" dirty="0">
                <a:latin typeface="Calibri" panose="020F0502020204030204" pitchFamily="34" charset="0"/>
                <a:cs typeface="Calibri" panose="020F0502020204030204" pitchFamily="34" charset="0"/>
              </a:rPr>
            </a:br>
            <a:endParaRPr lang="tr-TR" sz="2400" dirty="0"/>
          </a:p>
        </p:txBody>
      </p:sp>
      <p:sp>
        <p:nvSpPr>
          <p:cNvPr id="3" name="İçerik Yer Tutucusu 2">
            <a:extLst>
              <a:ext uri="{FF2B5EF4-FFF2-40B4-BE49-F238E27FC236}">
                <a16:creationId xmlns:a16="http://schemas.microsoft.com/office/drawing/2014/main" id="{3A52232E-BC55-4304-614B-9EDA25D00411}"/>
              </a:ext>
            </a:extLst>
          </p:cNvPr>
          <p:cNvSpPr>
            <a:spLocks noGrp="1"/>
          </p:cNvSpPr>
          <p:nvPr>
            <p:ph idx="1"/>
          </p:nvPr>
        </p:nvSpPr>
        <p:spPr>
          <a:xfrm>
            <a:off x="1001201" y="2090933"/>
            <a:ext cx="10771155" cy="3450613"/>
          </a:xfrm>
        </p:spPr>
        <p:txBody>
          <a:bodyPr>
            <a:noAutofit/>
          </a:bodyPr>
          <a:lstStyle/>
          <a:p>
            <a:r>
              <a:rPr lang="tr-TR" dirty="0">
                <a:latin typeface="Calibri" panose="020F0502020204030204" pitchFamily="34" charset="0"/>
                <a:cs typeface="Calibri" panose="020F0502020204030204" pitchFamily="34" charset="0"/>
              </a:rPr>
              <a:t>Görüşme yapılan </a:t>
            </a:r>
            <a:r>
              <a:rPr lang="tr-TR" dirty="0" err="1">
                <a:latin typeface="Calibri" panose="020F0502020204030204" pitchFamily="34" charset="0"/>
                <a:cs typeface="Calibri" panose="020F0502020204030204" pitchFamily="34" charset="0"/>
              </a:rPr>
              <a:t>GP'lerin</a:t>
            </a:r>
            <a:r>
              <a:rPr lang="tr-TR" dirty="0">
                <a:latin typeface="Calibri" panose="020F0502020204030204" pitchFamily="34" charset="0"/>
                <a:cs typeface="Calibri" panose="020F0502020204030204" pitchFamily="34" charset="0"/>
              </a:rPr>
              <a:t> aldığı eğitim heterojendi, bu da muhtemelen farklı deneyimler ve sonuçlar elde etmiş olmalarına neden oldu. </a:t>
            </a:r>
          </a:p>
          <a:p>
            <a:r>
              <a:rPr lang="tr-TR" dirty="0">
                <a:latin typeface="Calibri" panose="020F0502020204030204" pitchFamily="34" charset="0"/>
                <a:cs typeface="Calibri" panose="020F0502020204030204" pitchFamily="34" charset="0"/>
              </a:rPr>
              <a:t>Genel olarak eğitim sınırlı kaldı ve tek bir kısa eğitim oturumu veya bir iş deneyimi dönemi içerebilirdi. </a:t>
            </a:r>
          </a:p>
          <a:p>
            <a:r>
              <a:rPr lang="tr-TR" dirty="0">
                <a:latin typeface="Calibri" panose="020F0502020204030204" pitchFamily="34" charset="0"/>
                <a:cs typeface="Calibri" panose="020F0502020204030204" pitchFamily="34" charset="0"/>
              </a:rPr>
              <a:t>Çalışma, </a:t>
            </a:r>
            <a:r>
              <a:rPr lang="tr-TR" dirty="0" err="1">
                <a:latin typeface="Calibri" panose="020F0502020204030204" pitchFamily="34" charset="0"/>
                <a:cs typeface="Calibri" panose="020F0502020204030204" pitchFamily="34" charset="0"/>
              </a:rPr>
              <a:t>Bouches-du-Rhˆone</a:t>
            </a:r>
            <a:r>
              <a:rPr lang="tr-TR" dirty="0">
                <a:latin typeface="Calibri" panose="020F0502020204030204" pitchFamily="34" charset="0"/>
                <a:cs typeface="Calibri" panose="020F0502020204030204" pitchFamily="34" charset="0"/>
              </a:rPr>
              <a:t> bölümündeki </a:t>
            </a:r>
            <a:r>
              <a:rPr lang="tr-TR" dirty="0" err="1">
                <a:latin typeface="Calibri" panose="020F0502020204030204" pitchFamily="34" charset="0"/>
                <a:cs typeface="Calibri" panose="020F0502020204030204" pitchFamily="34" charset="0"/>
              </a:rPr>
              <a:t>GP'lerle</a:t>
            </a:r>
            <a:r>
              <a:rPr lang="tr-TR" dirty="0">
                <a:latin typeface="Calibri" panose="020F0502020204030204" pitchFamily="34" charset="0"/>
                <a:cs typeface="Calibri" panose="020F0502020204030204" pitchFamily="34" charset="0"/>
              </a:rPr>
              <a:t> sınırlıydı.</a:t>
            </a:r>
          </a:p>
          <a:p>
            <a:r>
              <a:rPr lang="tr-TR" dirty="0">
                <a:latin typeface="Calibri" panose="020F0502020204030204" pitchFamily="34" charset="0"/>
                <a:cs typeface="Calibri" panose="020F0502020204030204" pitchFamily="34" charset="0"/>
              </a:rPr>
              <a:t>Örneklem cinsiyet açısından çeşitlendirilmiş olsa da, görüşülen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çoğunlukla kadındı(6/10).</a:t>
            </a:r>
          </a:p>
          <a:p>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ister erkek ister kadın olsun, çocuk istismarını bildirmeyle ilgili sorulara aynı şekilde yaklaşıyor gibi görünüyordu.</a:t>
            </a:r>
          </a:p>
          <a:p>
            <a:endParaRPr lang="tr-TR" dirty="0"/>
          </a:p>
        </p:txBody>
      </p:sp>
    </p:spTree>
    <p:extLst>
      <p:ext uri="{BB962C8B-B14F-4D97-AF65-F5344CB8AC3E}">
        <p14:creationId xmlns:p14="http://schemas.microsoft.com/office/powerpoint/2010/main" val="2906876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3538FF7-2BCE-F570-1799-B81EB0C80C1A}"/>
              </a:ext>
            </a:extLst>
          </p:cNvPr>
          <p:cNvSpPr>
            <a:spLocks noGrp="1"/>
          </p:cNvSpPr>
          <p:nvPr>
            <p:ph idx="1"/>
          </p:nvPr>
        </p:nvSpPr>
        <p:spPr>
          <a:xfrm>
            <a:off x="949501" y="2058212"/>
            <a:ext cx="10845231" cy="3450613"/>
          </a:xfrm>
        </p:spPr>
        <p:txBody>
          <a:bodyPr>
            <a:noAutofit/>
          </a:bodyPr>
          <a:lstStyle/>
          <a:p>
            <a:r>
              <a:rPr lang="tr-TR" dirty="0">
                <a:latin typeface="Calibri" panose="020F0502020204030204" pitchFamily="34" charset="0"/>
                <a:cs typeface="Calibri" panose="020F0502020204030204" pitchFamily="34" charset="0"/>
              </a:rPr>
              <a:t>Literatürde, ana raporlama engeli, </a:t>
            </a:r>
            <a:r>
              <a:rPr lang="tr-TR" dirty="0" err="1">
                <a:latin typeface="Calibri" panose="020F0502020204030204" pitchFamily="34" charset="0"/>
                <a:cs typeface="Calibri" panose="020F0502020204030204" pitchFamily="34" charset="0"/>
              </a:rPr>
              <a:t>GP'lerin</a:t>
            </a:r>
            <a:r>
              <a:rPr lang="tr-TR" dirty="0">
                <a:latin typeface="Calibri" panose="020F0502020204030204" pitchFamily="34" charset="0"/>
                <a:cs typeface="Calibri" panose="020F0502020204030204" pitchFamily="34" charset="0"/>
              </a:rPr>
              <a:t> şüpheli çocuk istismarı durumlarında davranışla ilgili bilgi eksikliği olarak kabul edilir.</a:t>
            </a:r>
          </a:p>
          <a:p>
            <a:r>
              <a:rPr lang="tr-TR" dirty="0">
                <a:latin typeface="Calibri" panose="020F0502020204030204" pitchFamily="34" charset="0"/>
                <a:cs typeface="Calibri" panose="020F0502020204030204" pitchFamily="34" charset="0"/>
              </a:rPr>
              <a:t>Eğitime rağmen, bazı doktorlar anonim kalamayacaklarını düşünerek IP dosyalamaktan çekiniyordu. </a:t>
            </a:r>
          </a:p>
          <a:p>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raporlamanın sonuçlarından korkarken, hiçbiri raporlamamanın cezai sonuçlarından bahsetmedi. </a:t>
            </a:r>
          </a:p>
          <a:p>
            <a:endParaRPr lang="tr-TR"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6763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989BDBF-EE4E-E57A-B3F6-61E509B4E6E6}"/>
              </a:ext>
            </a:extLst>
          </p:cNvPr>
          <p:cNvSpPr>
            <a:spLocks noGrp="1"/>
          </p:cNvSpPr>
          <p:nvPr>
            <p:ph idx="1"/>
          </p:nvPr>
        </p:nvSpPr>
        <p:spPr>
          <a:xfrm>
            <a:off x="962094" y="2127585"/>
            <a:ext cx="10863461" cy="3450613"/>
          </a:xfrm>
        </p:spPr>
        <p:txBody>
          <a:bodyPr>
            <a:noAutofit/>
          </a:bodyPr>
          <a:lstStyle/>
          <a:p>
            <a:r>
              <a:rPr lang="tr-TR" dirty="0">
                <a:latin typeface="Calibri" panose="020F0502020204030204" pitchFamily="34" charset="0"/>
                <a:cs typeface="Calibri" panose="020F0502020204030204" pitchFamily="34" charset="0"/>
              </a:rPr>
              <a:t>Bu çalışma, </a:t>
            </a:r>
            <a:r>
              <a:rPr lang="tr-TR" dirty="0" err="1">
                <a:latin typeface="Calibri" panose="020F0502020204030204" pitchFamily="34" charset="0"/>
                <a:cs typeface="Calibri" panose="020F0502020204030204" pitchFamily="34" charset="0"/>
              </a:rPr>
              <a:t>GP'lerin</a:t>
            </a:r>
            <a:r>
              <a:rPr lang="tr-TR" dirty="0">
                <a:latin typeface="Calibri" panose="020F0502020204030204" pitchFamily="34" charset="0"/>
                <a:cs typeface="Calibri" panose="020F0502020204030204" pitchFamily="34" charset="0"/>
              </a:rPr>
              <a:t>, çocuklarla temas halinde olan diğer meslekler tarafından yapılan bildirimlere kıyasla, şüpheli çocuk istismarı için daha düşük bir IP bildirim oranına sahip olduğu gözlemiyle başlatıldı. </a:t>
            </a:r>
          </a:p>
          <a:p>
            <a:r>
              <a:rPr lang="tr-TR" dirty="0">
                <a:latin typeface="Calibri" panose="020F0502020204030204" pitchFamily="34" charset="0"/>
                <a:cs typeface="Calibri" panose="020F0502020204030204" pitchFamily="34" charset="0"/>
              </a:rPr>
              <a:t>Sonuçlarımız,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tarafından yapılan her bir rapora ilişkin kaliteli geri bildirimin, raporlama davranışları üzerinde olumlu bir güçlendirme sağlayabileceğini ve onlara raporlarının sonucuyla bir koordinasyon ve bağlantı hissi verebileceğini göstermektedir. </a:t>
            </a:r>
          </a:p>
        </p:txBody>
      </p:sp>
    </p:spTree>
    <p:extLst>
      <p:ext uri="{BB962C8B-B14F-4D97-AF65-F5344CB8AC3E}">
        <p14:creationId xmlns:p14="http://schemas.microsoft.com/office/powerpoint/2010/main" val="2773922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F73A150-1DD8-F0B1-6920-5715A65FA1F9}"/>
              </a:ext>
            </a:extLst>
          </p:cNvPr>
          <p:cNvSpPr>
            <a:spLocks noGrp="1"/>
          </p:cNvSpPr>
          <p:nvPr>
            <p:ph idx="1"/>
          </p:nvPr>
        </p:nvSpPr>
        <p:spPr>
          <a:xfrm>
            <a:off x="1040611" y="2087651"/>
            <a:ext cx="10939055" cy="3450613"/>
          </a:xfrm>
        </p:spPr>
        <p:txBody>
          <a:bodyPr/>
          <a:lstStyle/>
          <a:p>
            <a:pPr marL="342900" indent="-342900">
              <a:buFont typeface="Arial" panose="020B0604020202020204" pitchFamily="34" charset="0"/>
              <a:buChar char="•"/>
            </a:pPr>
            <a:r>
              <a:rPr lang="tr-TR" sz="2000" dirty="0">
                <a:latin typeface="Calibri" pitchFamily="34" charset="0"/>
              </a:rPr>
              <a:t>Özel eğitim almış </a:t>
            </a:r>
            <a:r>
              <a:rPr lang="tr-TR" sz="2000" dirty="0" err="1">
                <a:latin typeface="Calibri" pitchFamily="34" charset="0"/>
              </a:rPr>
              <a:t>GP'ler</a:t>
            </a:r>
            <a:r>
              <a:rPr lang="tr-TR" sz="2000" dirty="0">
                <a:latin typeface="Calibri" pitchFamily="34" charset="0"/>
              </a:rPr>
              <a:t> için bile, çocuk istismarını veya çocuk istismarından şüphelenilenleri bildirmek, </a:t>
            </a:r>
            <a:r>
              <a:rPr lang="tr-TR" sz="2000" dirty="0" err="1">
                <a:latin typeface="Calibri" pitchFamily="34" charset="0"/>
              </a:rPr>
              <a:t>GP'lerin</a:t>
            </a:r>
            <a:r>
              <a:rPr lang="tr-TR" sz="2000" dirty="0">
                <a:latin typeface="Calibri" pitchFamily="34" charset="0"/>
              </a:rPr>
              <a:t> ailenin tepkisinden endişe duyması, bildirimin teknik zorlukları ve IP'yi alan bildirim kuruluyla doğrudan temasın olmaması nedeniyle sınırlı kalmaktadır. </a:t>
            </a:r>
          </a:p>
          <a:p>
            <a:pPr marL="342900" indent="-342900">
              <a:buFont typeface="Arial" panose="020B0604020202020204" pitchFamily="34" charset="0"/>
              <a:buChar char="•"/>
            </a:pPr>
            <a:r>
              <a:rPr lang="tr-TR" sz="2000" dirty="0">
                <a:latin typeface="Calibri" pitchFamily="34" charset="0"/>
              </a:rPr>
              <a:t>Bu çalışma, </a:t>
            </a:r>
            <a:r>
              <a:rPr lang="tr-TR" sz="2000" dirty="0" err="1">
                <a:latin typeface="Calibri" pitchFamily="34" charset="0"/>
              </a:rPr>
              <a:t>GP'lerin</a:t>
            </a:r>
            <a:r>
              <a:rPr lang="tr-TR" sz="2000" dirty="0">
                <a:latin typeface="Calibri" pitchFamily="34" charset="0"/>
              </a:rPr>
              <a:t> tarama ve bildirim süreçlerinde desteklenmeleri gerektiğini vurgulamaktadır. </a:t>
            </a:r>
          </a:p>
          <a:p>
            <a:pPr marL="342900" indent="-342900">
              <a:buFont typeface="Arial" panose="020B0604020202020204" pitchFamily="34" charset="0"/>
              <a:buChar char="•"/>
            </a:pPr>
            <a:r>
              <a:rPr lang="tr-TR" dirty="0">
                <a:latin typeface="Calibri" pitchFamily="34" charset="0"/>
              </a:rPr>
              <a:t>B</a:t>
            </a:r>
            <a:r>
              <a:rPr lang="tr-TR" sz="2000" dirty="0">
                <a:latin typeface="Calibri" pitchFamily="34" charset="0"/>
              </a:rPr>
              <a:t>irinci basamak uygulayıcıları ile sevk ekipleri arasında yakın bağlantıları teşvik etme ihtiyacını vurgulamaktadır.</a:t>
            </a:r>
          </a:p>
          <a:p>
            <a:endParaRPr lang="tr-TR" dirty="0"/>
          </a:p>
        </p:txBody>
      </p:sp>
      <p:sp>
        <p:nvSpPr>
          <p:cNvPr id="4" name="Başlık 1">
            <a:extLst>
              <a:ext uri="{FF2B5EF4-FFF2-40B4-BE49-F238E27FC236}">
                <a16:creationId xmlns:a16="http://schemas.microsoft.com/office/drawing/2014/main" id="{68C3063E-1858-B9C2-E0CA-E74E826DC139}"/>
              </a:ext>
            </a:extLst>
          </p:cNvPr>
          <p:cNvSpPr>
            <a:spLocks noGrp="1"/>
          </p:cNvSpPr>
          <p:nvPr>
            <p:ph type="title"/>
          </p:nvPr>
        </p:nvSpPr>
        <p:spPr>
          <a:xfrm>
            <a:off x="1293812" y="1123361"/>
            <a:ext cx="9604375" cy="1049337"/>
          </a:xfrm>
        </p:spPr>
        <p:txBody>
          <a:bodyPr>
            <a:normAutofit fontScale="90000"/>
          </a:bodyPr>
          <a:lstStyle/>
          <a:p>
            <a:r>
              <a:rPr lang="tr-TR" dirty="0">
                <a:solidFill>
                  <a:schemeClr val="accent2">
                    <a:lumMod val="50000"/>
                  </a:schemeClr>
                </a:solidFill>
              </a:rPr>
              <a:t>  </a:t>
            </a:r>
            <a:r>
              <a:rPr lang="tr-TR" sz="4000" b="1" dirty="0">
                <a:solidFill>
                  <a:schemeClr val="accent2">
                    <a:lumMod val="50000"/>
                  </a:schemeClr>
                </a:solidFill>
                <a:latin typeface="Calibri Light" pitchFamily="34" charset="0"/>
              </a:rPr>
              <a:t>SONUÇ</a:t>
            </a:r>
            <a:br>
              <a:rPr lang="tr-TR" b="1" dirty="0">
                <a:latin typeface="Calibri Light" pitchFamily="34" charset="0"/>
              </a:rPr>
            </a:br>
            <a:endParaRPr lang="tr-TR" b="1" dirty="0">
              <a:latin typeface="Calibri Light" pitchFamily="34" charset="0"/>
            </a:endParaRPr>
          </a:p>
        </p:txBody>
      </p:sp>
    </p:spTree>
    <p:extLst>
      <p:ext uri="{BB962C8B-B14F-4D97-AF65-F5344CB8AC3E}">
        <p14:creationId xmlns:p14="http://schemas.microsoft.com/office/powerpoint/2010/main" val="3601023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013082-3321-5556-DC91-32337E74FD22}"/>
              </a:ext>
            </a:extLst>
          </p:cNvPr>
          <p:cNvSpPr>
            <a:spLocks noGrp="1"/>
          </p:cNvSpPr>
          <p:nvPr>
            <p:ph type="ctrTitle"/>
          </p:nvPr>
        </p:nvSpPr>
        <p:spPr/>
        <p:txBody>
          <a:bodyPr>
            <a:normAutofit/>
          </a:bodyPr>
          <a:lstStyle/>
          <a:p>
            <a:r>
              <a:rPr lang="tr-TR" sz="4000" b="1" i="1" dirty="0">
                <a:latin typeface="Calibri" pitchFamily="34" charset="0"/>
              </a:rPr>
              <a:t>Teşekkürler</a:t>
            </a:r>
            <a:endParaRPr lang="tr-TR" sz="4000" dirty="0"/>
          </a:p>
        </p:txBody>
      </p:sp>
    </p:spTree>
    <p:extLst>
      <p:ext uri="{BB962C8B-B14F-4D97-AF65-F5344CB8AC3E}">
        <p14:creationId xmlns:p14="http://schemas.microsoft.com/office/powerpoint/2010/main" val="4136373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13592" y="2254565"/>
            <a:ext cx="10383534" cy="3450613"/>
          </a:xfrm>
        </p:spPr>
        <p:txBody>
          <a:bodyPr/>
          <a:lstStyle/>
          <a:p>
            <a:r>
              <a:rPr lang="tr-TR" dirty="0">
                <a:latin typeface="Calibri" pitchFamily="34" charset="0"/>
              </a:rPr>
              <a:t>Yüksek gelirli ülkelerde 2009 yılında yapılan bir çalışmada, her yıl çocukların %4 ila %16'sının fiziksel istismara, %10'unun ise psikolojik istismara uğradığı tahmin edilmiştir. </a:t>
            </a:r>
          </a:p>
          <a:p>
            <a:r>
              <a:rPr lang="tr-TR" dirty="0">
                <a:latin typeface="Calibri" pitchFamily="34" charset="0"/>
              </a:rPr>
              <a:t>Çocuk cinsel istismarının yaygınlık tahminleri kızlarda %8 ila %31 ve erkeklerde %3 ila %17 arasında değişiyordu .</a:t>
            </a:r>
          </a:p>
          <a:p>
            <a:endParaRPr lang="tr-TR" dirty="0"/>
          </a:p>
        </p:txBody>
      </p:sp>
    </p:spTree>
    <p:extLst>
      <p:ext uri="{BB962C8B-B14F-4D97-AF65-F5344CB8AC3E}">
        <p14:creationId xmlns:p14="http://schemas.microsoft.com/office/powerpoint/2010/main" val="2875279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2275" y="2111215"/>
            <a:ext cx="10505650" cy="3450613"/>
          </a:xfrm>
        </p:spPr>
        <p:txBody>
          <a:bodyPr>
            <a:normAutofit/>
          </a:bodyPr>
          <a:lstStyle/>
          <a:p>
            <a:r>
              <a:rPr lang="tr-TR" dirty="0">
                <a:latin typeface="Calibri" panose="020F0502020204030204" pitchFamily="34" charset="0"/>
                <a:cs typeface="Calibri" panose="020F0502020204030204" pitchFamily="34" charset="0"/>
              </a:rPr>
              <a:t>Sağlık profesyonelleri de dahil olmak üzere, bir çocuğa yakın olan ve çocuk istismarı durumu veya çocuk istismarı riski konusunda endişeleri olan herhangi bir kişi, Fransa'da bir </a:t>
            </a:r>
            <a:r>
              <a:rPr lang="tr-TR" dirty="0" err="1">
                <a:latin typeface="Calibri" panose="020F0502020204030204" pitchFamily="34" charset="0"/>
                <a:cs typeface="Calibri" panose="020F0502020204030204" pitchFamily="34" charset="0"/>
              </a:rPr>
              <a:t>information</a:t>
            </a:r>
            <a:r>
              <a:rPr lang="tr-TR" dirty="0">
                <a:latin typeface="Calibri" panose="020F0502020204030204" pitchFamily="34" charset="0"/>
                <a:cs typeface="Calibri" panose="020F0502020204030204" pitchFamily="34" charset="0"/>
              </a:rPr>
              <a:t> </a:t>
            </a:r>
            <a:r>
              <a:rPr lang="tr-TR" dirty="0" err="1">
                <a:latin typeface="Calibri" panose="020F0502020204030204" pitchFamily="34" charset="0"/>
                <a:cs typeface="Calibri" panose="020F0502020204030204" pitchFamily="34" charset="0"/>
              </a:rPr>
              <a:t>p´eoccupante</a:t>
            </a:r>
            <a:r>
              <a:rPr lang="tr-TR" dirty="0">
                <a:latin typeface="Calibri" panose="020F0502020204030204" pitchFamily="34" charset="0"/>
                <a:cs typeface="Calibri" panose="020F0502020204030204" pitchFamily="34" charset="0"/>
              </a:rPr>
              <a:t> (endişe verici bilgi) (IP) raporu sunarak endişelerini resmi olarak bildirebilir. </a:t>
            </a:r>
          </a:p>
          <a:p>
            <a:r>
              <a:rPr lang="tr-TR" dirty="0">
                <a:latin typeface="Calibri" panose="020F0502020204030204" pitchFamily="34" charset="0"/>
                <a:cs typeface="Calibri" panose="020F0502020204030204" pitchFamily="34" charset="0"/>
              </a:rPr>
              <a:t>IP daha sonra departman çocuk koruma kurulu (CRIP) tarafından incelenir ve bir </a:t>
            </a:r>
            <a:r>
              <a:rPr lang="tr-TR" dirty="0" err="1">
                <a:latin typeface="Calibri" panose="020F0502020204030204" pitchFamily="34" charset="0"/>
                <a:cs typeface="Calibri" panose="020F0502020204030204" pitchFamily="34" charset="0"/>
              </a:rPr>
              <a:t>psikososyal</a:t>
            </a:r>
            <a:r>
              <a:rPr lang="tr-TR" dirty="0">
                <a:latin typeface="Calibri" panose="020F0502020204030204" pitchFamily="34" charset="0"/>
                <a:cs typeface="Calibri" panose="020F0502020204030204" pitchFamily="34" charset="0"/>
              </a:rPr>
              <a:t> soruşturma açılır. </a:t>
            </a:r>
            <a:endParaRPr lang="tr-TR" dirty="0"/>
          </a:p>
        </p:txBody>
      </p:sp>
    </p:spTree>
    <p:extLst>
      <p:ext uri="{BB962C8B-B14F-4D97-AF65-F5344CB8AC3E}">
        <p14:creationId xmlns:p14="http://schemas.microsoft.com/office/powerpoint/2010/main" val="2461813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0691" y="2014318"/>
            <a:ext cx="10734339" cy="3450613"/>
          </a:xfrm>
        </p:spPr>
        <p:txBody>
          <a:bodyPr>
            <a:normAutofit/>
          </a:bodyPr>
          <a:lstStyle/>
          <a:p>
            <a:r>
              <a:rPr lang="tr-TR" dirty="0">
                <a:latin typeface="Calibri" panose="020F0502020204030204" pitchFamily="34" charset="0"/>
                <a:cs typeface="Calibri" panose="020F0502020204030204" pitchFamily="34" charset="0"/>
              </a:rPr>
              <a:t>Fransa'da 2020 yılında, 300.000'den fazla çocukla ilgili vaka vardı . </a:t>
            </a:r>
          </a:p>
          <a:p>
            <a:r>
              <a:rPr lang="tr-TR" dirty="0">
                <a:latin typeface="Calibri" panose="020F0502020204030204" pitchFamily="34" charset="0"/>
                <a:cs typeface="Calibri" panose="020F0502020204030204" pitchFamily="34" charset="0"/>
              </a:rPr>
              <a:t>Fransız Ulusal Sağlık Otoritesi (HAS), küçük yaşlardan itibaren çocuklarla düzenli temas halinde olan sağlık profesyonellerini, istismarın erken tespitinde ön saflarda yer alan ve endişeleri yetkili makamlara bildirmekten sorumlu kişiler olarak görüyor. </a:t>
            </a:r>
          </a:p>
          <a:p>
            <a:r>
              <a:rPr lang="tr-TR" dirty="0">
                <a:latin typeface="Calibri" panose="020F0502020204030204" pitchFamily="34" charset="0"/>
                <a:cs typeface="Calibri" panose="020F0502020204030204" pitchFamily="34" charset="0"/>
              </a:rPr>
              <a:t>Ancak, sağlık profesyonelleri tarafından sunulan IP'lerin oranı, Fransa'daki diğer bildirim kaynaklarına (ulusal eğitim profesyonelleri, adli makamlar, diğer tıbbi-sosyal kuruluşlar, hayır kurumları, aile üyeleri ve anonim kaynaklar) kıyasla düşük kalmaya devam ediyor.</a:t>
            </a:r>
          </a:p>
        </p:txBody>
      </p:sp>
    </p:spTree>
    <p:extLst>
      <p:ext uri="{BB962C8B-B14F-4D97-AF65-F5344CB8AC3E}">
        <p14:creationId xmlns:p14="http://schemas.microsoft.com/office/powerpoint/2010/main" val="3555817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83083BB-DDEF-EFB9-BC6F-97025167B8C4}"/>
              </a:ext>
            </a:extLst>
          </p:cNvPr>
          <p:cNvSpPr>
            <a:spLocks noGrp="1"/>
          </p:cNvSpPr>
          <p:nvPr>
            <p:ph idx="1"/>
          </p:nvPr>
        </p:nvSpPr>
        <p:spPr>
          <a:xfrm>
            <a:off x="1064665" y="2088532"/>
            <a:ext cx="10765974" cy="3450613"/>
          </a:xfrm>
        </p:spPr>
        <p:txBody>
          <a:bodyPr>
            <a:normAutofit/>
          </a:bodyPr>
          <a:lstStyle/>
          <a:p>
            <a:r>
              <a:rPr lang="tr-TR" dirty="0">
                <a:latin typeface="Calibri" panose="020F0502020204030204" pitchFamily="34" charset="0"/>
                <a:cs typeface="Calibri" panose="020F0502020204030204" pitchFamily="34" charset="0"/>
              </a:rPr>
              <a:t>Literatürde,  pratisyenlerin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bir çocuk istismarı durumuyla veya şüphesiyle karşı karşıya kaldıklarında harekete geçmelerinin önündeki en büyük engellerden biri; hukuk ve istismar risk faktörleri hakkında bilgi eksikliğinden kaynaklanan, </a:t>
            </a:r>
            <a:r>
              <a:rPr lang="tr-TR" dirty="0" err="1">
                <a:latin typeface="Calibri" panose="020F0502020204030204" pitchFamily="34" charset="0"/>
                <a:cs typeface="Calibri" panose="020F0502020204030204" pitchFamily="34" charset="0"/>
              </a:rPr>
              <a:t>GP'nin</a:t>
            </a:r>
            <a:r>
              <a:rPr lang="tr-TR" dirty="0">
                <a:latin typeface="Calibri" panose="020F0502020204030204" pitchFamily="34" charset="0"/>
                <a:cs typeface="Calibri" panose="020F0502020204030204" pitchFamily="34" charset="0"/>
              </a:rPr>
              <a:t> nasıl bir yol izleyeceği konusundaki belirsizliğiydi. </a:t>
            </a:r>
          </a:p>
          <a:p>
            <a:r>
              <a:rPr lang="tr-TR" dirty="0">
                <a:latin typeface="Calibri" panose="020F0502020204030204" pitchFamily="34" charset="0"/>
                <a:cs typeface="Calibri" panose="020F0502020204030204" pitchFamily="34" charset="0"/>
              </a:rPr>
              <a:t>Bu çalışmanın amacı, çocuk istismarı veya şüphesiyle karşı karşıya kaldıklarında nasıl tepki verecekleri konusunda eğitim almış pratisyen hekimlerin uygulamalarını incelemekti.</a:t>
            </a:r>
          </a:p>
          <a:p>
            <a:endParaRPr lang="tr-TR" b="1" dirty="0"/>
          </a:p>
        </p:txBody>
      </p:sp>
    </p:spTree>
    <p:extLst>
      <p:ext uri="{BB962C8B-B14F-4D97-AF65-F5344CB8AC3E}">
        <p14:creationId xmlns:p14="http://schemas.microsoft.com/office/powerpoint/2010/main" val="251538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5941B0-FFC5-3FE6-4D86-CD0CA968EB24}"/>
              </a:ext>
            </a:extLst>
          </p:cNvPr>
          <p:cNvSpPr>
            <a:spLocks noGrp="1"/>
          </p:cNvSpPr>
          <p:nvPr>
            <p:ph type="title"/>
          </p:nvPr>
        </p:nvSpPr>
        <p:spPr>
          <a:xfrm>
            <a:off x="1124163" y="1122689"/>
            <a:ext cx="10972800" cy="1066800"/>
          </a:xfrm>
        </p:spPr>
        <p:txBody>
          <a:bodyPr>
            <a:normAutofit/>
          </a:bodyPr>
          <a:lstStyle/>
          <a:p>
            <a:r>
              <a:rPr lang="tr-TR" dirty="0">
                <a:latin typeface="Calibri Light" pitchFamily="34" charset="0"/>
              </a:rPr>
              <a:t>  </a:t>
            </a:r>
            <a:r>
              <a:rPr lang="tr-TR" sz="3600" b="1" dirty="0">
                <a:solidFill>
                  <a:schemeClr val="accent2">
                    <a:lumMod val="50000"/>
                  </a:schemeClr>
                </a:solidFill>
                <a:latin typeface="Calibri Light" pitchFamily="34" charset="0"/>
              </a:rPr>
              <a:t>MATERYAL VE </a:t>
            </a:r>
            <a:r>
              <a:rPr lang="tr-TR" sz="3600" b="1" dirty="0" err="1">
                <a:solidFill>
                  <a:schemeClr val="accent2">
                    <a:lumMod val="50000"/>
                  </a:schemeClr>
                </a:solidFill>
                <a:latin typeface="Calibri Light" pitchFamily="34" charset="0"/>
              </a:rPr>
              <a:t>mETODLAR</a:t>
            </a:r>
            <a:br>
              <a:rPr lang="tr-TR" dirty="0">
                <a:latin typeface="Calibri Light" pitchFamily="34" charset="0"/>
              </a:rPr>
            </a:br>
            <a:endParaRPr lang="tr-TR" dirty="0">
              <a:latin typeface="Calibri Light" pitchFamily="34" charset="0"/>
            </a:endParaRPr>
          </a:p>
        </p:txBody>
      </p:sp>
      <p:sp>
        <p:nvSpPr>
          <p:cNvPr id="3" name="İçerik Yer Tutucusu 2">
            <a:extLst>
              <a:ext uri="{FF2B5EF4-FFF2-40B4-BE49-F238E27FC236}">
                <a16:creationId xmlns:a16="http://schemas.microsoft.com/office/drawing/2014/main" id="{BF40C393-6D36-1D55-DFCE-BABF78FC70F5}"/>
              </a:ext>
            </a:extLst>
          </p:cNvPr>
          <p:cNvSpPr>
            <a:spLocks noGrp="1"/>
          </p:cNvSpPr>
          <p:nvPr>
            <p:ph idx="1"/>
          </p:nvPr>
        </p:nvSpPr>
        <p:spPr>
          <a:xfrm>
            <a:off x="1124164" y="2056381"/>
            <a:ext cx="10583928" cy="4351338"/>
          </a:xfrm>
        </p:spPr>
        <p:txBody>
          <a:bodyPr>
            <a:noAutofit/>
          </a:bodyPr>
          <a:lstStyle/>
          <a:p>
            <a:r>
              <a:rPr lang="tr-TR" dirty="0" err="1">
                <a:latin typeface="Calibri" panose="020F0502020204030204" pitchFamily="34" charset="0"/>
                <a:cs typeface="Calibri" panose="020F0502020204030204" pitchFamily="34" charset="0"/>
              </a:rPr>
              <a:t>GP'lerle</a:t>
            </a:r>
            <a:r>
              <a:rPr lang="tr-TR" dirty="0">
                <a:latin typeface="Calibri" panose="020F0502020204030204" pitchFamily="34" charset="0"/>
                <a:cs typeface="Calibri" panose="020F0502020204030204" pitchFamily="34" charset="0"/>
              </a:rPr>
              <a:t> yapılan görüşmelerle teori yaklaşımına dayalı nitel bir çalışma yürüttük. </a:t>
            </a:r>
          </a:p>
          <a:p>
            <a:r>
              <a:rPr lang="tr-TR" dirty="0">
                <a:latin typeface="Calibri" panose="020F0502020204030204" pitchFamily="34" charset="0"/>
                <a:cs typeface="Calibri" panose="020F0502020204030204" pitchFamily="34" charset="0"/>
              </a:rPr>
              <a:t>Sağlık profesyonellerinin IP'lere ilişkin davranışları ve görüşleri ile sağlık sistemiyle etkileşimleri hakkında daha derin bir anlayış elde etmek için temellendirilmiş bir teori yaklaşımı seçtik . </a:t>
            </a:r>
          </a:p>
          <a:p>
            <a:r>
              <a:rPr lang="tr-TR" dirty="0">
                <a:latin typeface="Calibri" panose="020F0502020204030204" pitchFamily="34" charset="0"/>
                <a:cs typeface="Calibri" panose="020F0502020204030204" pitchFamily="34" charset="0"/>
              </a:rPr>
              <a:t>Bireysel görüşmeler bu konuyu keşfetmenin en iyi yoluydu ve karşılıklı güvenle özgür ifadeye olanak sağlıyordu.</a:t>
            </a:r>
          </a:p>
        </p:txBody>
      </p:sp>
    </p:spTree>
    <p:extLst>
      <p:ext uri="{BB962C8B-B14F-4D97-AF65-F5344CB8AC3E}">
        <p14:creationId xmlns:p14="http://schemas.microsoft.com/office/powerpoint/2010/main" val="948858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05510" y="2086350"/>
            <a:ext cx="10712008" cy="3450613"/>
          </a:xfrm>
        </p:spPr>
        <p:txBody>
          <a:bodyPr>
            <a:normAutofit/>
          </a:bodyPr>
          <a:lstStyle/>
          <a:p>
            <a:r>
              <a:rPr lang="tr-TR" dirty="0">
                <a:latin typeface="Calibri" panose="020F0502020204030204" pitchFamily="34" charset="0"/>
                <a:cs typeface="Calibri" panose="020F0502020204030204" pitchFamily="34" charset="0"/>
              </a:rPr>
              <a:t>Fransa'nın güneyinde bulunan </a:t>
            </a:r>
            <a:r>
              <a:rPr lang="tr-TR" dirty="0" err="1">
                <a:latin typeface="Calibri" panose="020F0502020204030204" pitchFamily="34" charset="0"/>
                <a:cs typeface="Calibri" panose="020F0502020204030204" pitchFamily="34" charset="0"/>
              </a:rPr>
              <a:t>Bouches-du-Rhˆone'da</a:t>
            </a:r>
            <a:r>
              <a:rPr lang="tr-TR" dirty="0">
                <a:latin typeface="Calibri" panose="020F0502020204030204" pitchFamily="34" charset="0"/>
                <a:cs typeface="Calibri" panose="020F0502020204030204" pitchFamily="34" charset="0"/>
              </a:rPr>
              <a:t> çalışan ve şüpheli çocuk istismarının yönetimi konusunda eğitim almış </a:t>
            </a:r>
            <a:r>
              <a:rPr lang="tr-TR" dirty="0" err="1">
                <a:latin typeface="Calibri" panose="020F0502020204030204" pitchFamily="34" charset="0"/>
                <a:cs typeface="Calibri" panose="020F0502020204030204" pitchFamily="34" charset="0"/>
              </a:rPr>
              <a:t>GP'ler</a:t>
            </a:r>
            <a:r>
              <a:rPr lang="tr-TR" dirty="0">
                <a:latin typeface="Calibri" panose="020F0502020204030204" pitchFamily="34" charset="0"/>
                <a:cs typeface="Calibri" panose="020F0502020204030204" pitchFamily="34" charset="0"/>
              </a:rPr>
              <a:t> örneklem olarak seçildi. </a:t>
            </a:r>
          </a:p>
          <a:p>
            <a:r>
              <a:rPr lang="tr-TR" dirty="0">
                <a:latin typeface="Calibri" panose="020F0502020204030204" pitchFamily="34" charset="0"/>
                <a:cs typeface="Calibri" panose="020F0502020204030204" pitchFamily="34" charset="0"/>
              </a:rPr>
              <a:t>Gönüllüler sosyal ağlar aracılığıyla işe alındı: GP haber gruplarına çağrı gönderildi, araştırma ve amacı ana hatlarıyla belirtildi. </a:t>
            </a:r>
          </a:p>
          <a:p>
            <a:r>
              <a:rPr lang="tr-TR" dirty="0">
                <a:latin typeface="Calibri" panose="020F0502020204030204" pitchFamily="34" charset="0"/>
                <a:cs typeface="Calibri" panose="020F0502020204030204" pitchFamily="34" charset="0"/>
              </a:rPr>
              <a:t>Gönüllüler özel mesajlaşma yoluyla yanıt verdi ve dahil etme kriterlerini karşılayanlar çalışmaya katılmak üzere seçildi.</a:t>
            </a:r>
          </a:p>
          <a:p>
            <a:pPr>
              <a:buFont typeface="Wingdings" panose="05000000000000000000" pitchFamily="2" charset="2"/>
              <a:buChar char="§"/>
            </a:pPr>
            <a:endParaRPr lang="tr-TR" b="1" dirty="0">
              <a:latin typeface="Calibri" panose="020F0502020204030204" pitchFamily="34" charset="0"/>
              <a:cs typeface="Calibri" panose="020F0502020204030204" pitchFamily="34" charset="0"/>
            </a:endParaRPr>
          </a:p>
          <a:p>
            <a:endParaRPr lang="tr-TR" b="1" dirty="0"/>
          </a:p>
        </p:txBody>
      </p:sp>
    </p:spTree>
    <p:extLst>
      <p:ext uri="{BB962C8B-B14F-4D97-AF65-F5344CB8AC3E}">
        <p14:creationId xmlns:p14="http://schemas.microsoft.com/office/powerpoint/2010/main" val="492249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6F6613-8E9E-51F0-A3E3-0F31C1E19046}"/>
              </a:ext>
            </a:extLst>
          </p:cNvPr>
          <p:cNvSpPr>
            <a:spLocks noGrp="1"/>
          </p:cNvSpPr>
          <p:nvPr>
            <p:ph idx="1"/>
          </p:nvPr>
        </p:nvSpPr>
        <p:spPr>
          <a:xfrm>
            <a:off x="1224640" y="2233898"/>
            <a:ext cx="10282416" cy="3450613"/>
          </a:xfrm>
        </p:spPr>
        <p:txBody>
          <a:bodyPr>
            <a:noAutofit/>
          </a:bodyPr>
          <a:lstStyle/>
          <a:p>
            <a:r>
              <a:rPr lang="tr-TR" dirty="0">
                <a:latin typeface="Calibri" panose="020F0502020204030204" pitchFamily="34" charset="0"/>
                <a:cs typeface="Calibri" panose="020F0502020204030204" pitchFamily="34" charset="0"/>
              </a:rPr>
              <a:t>Örneklem, uygulayıcının cinsiyeti, yaşı, mezuniyet yılı, anne ve çocuk koruma hizmetlerinde çalışıp çalışmadığı açısından çeşitlilik gösteriyordu.</a:t>
            </a:r>
          </a:p>
          <a:p>
            <a:r>
              <a:rPr lang="tr-TR" dirty="0">
                <a:latin typeface="Calibri" panose="020F0502020204030204" pitchFamily="34" charset="0"/>
                <a:cs typeface="Calibri" panose="020F0502020204030204" pitchFamily="34" charset="0"/>
              </a:rPr>
              <a:t>2 Şubat ile 4 Kasım 2021 tarihleri ​​arasında, bir pratisyen hekim tarafından ses kaydıyla yarı yapılandırılmış görüşmeler gerçekleştirildi. </a:t>
            </a:r>
          </a:p>
          <a:p>
            <a:endParaRPr lang="tr-TR" sz="1200" dirty="0"/>
          </a:p>
        </p:txBody>
      </p:sp>
    </p:spTree>
    <p:extLst>
      <p:ext uri="{BB962C8B-B14F-4D97-AF65-F5344CB8AC3E}">
        <p14:creationId xmlns:p14="http://schemas.microsoft.com/office/powerpoint/2010/main" val="1222309202"/>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410</TotalTime>
  <Words>1393</Words>
  <Application>Microsoft Office PowerPoint</Application>
  <PresentationFormat>Geniş ekran</PresentationFormat>
  <Paragraphs>96</Paragraphs>
  <Slides>27</Slides>
  <Notes>12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27</vt:i4>
      </vt:variant>
    </vt:vector>
  </HeadingPairs>
  <TitlesOfParts>
    <vt:vector size="34" baseType="lpstr">
      <vt:lpstr>Aptos</vt:lpstr>
      <vt:lpstr>Arial</vt:lpstr>
      <vt:lpstr>Calibri</vt:lpstr>
      <vt:lpstr>Calibri Light</vt:lpstr>
      <vt:lpstr>Gill Sans MT</vt:lpstr>
      <vt:lpstr>Wingdings</vt:lpstr>
      <vt:lpstr>Galeri</vt:lpstr>
      <vt:lpstr>PowerPoint Sunusu</vt:lpstr>
      <vt:lpstr>  GİRİŞ </vt:lpstr>
      <vt:lpstr>PowerPoint Sunusu</vt:lpstr>
      <vt:lpstr>PowerPoint Sunusu</vt:lpstr>
      <vt:lpstr>PowerPoint Sunusu</vt:lpstr>
      <vt:lpstr>PowerPoint Sunusu</vt:lpstr>
      <vt:lpstr>  MATERYAL VE mETODLAR </vt:lpstr>
      <vt:lpstr>PowerPoint Sunusu</vt:lpstr>
      <vt:lpstr>PowerPoint Sunusu</vt:lpstr>
      <vt:lpstr>PowerPoint Sunusu</vt:lpstr>
      <vt:lpstr>PowerPoint Sunusu</vt:lpstr>
      <vt:lpstr>  BULGULAR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TARTIŞMA </vt:lpstr>
      <vt:lpstr>Güçlü yönler ve sınırlamalar </vt:lpstr>
      <vt:lpstr>PowerPoint Sunusu</vt:lpstr>
      <vt:lpstr>PowerPoint Sunusu</vt:lpstr>
      <vt:lpstr>  SONUÇ </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fatma yavuz</dc:creator>
  <cp:lastModifiedBy>FUJİ-W10</cp:lastModifiedBy>
  <cp:revision>92</cp:revision>
  <dcterms:created xsi:type="dcterms:W3CDTF">2025-03-05T20:20:26Z</dcterms:created>
  <dcterms:modified xsi:type="dcterms:W3CDTF">2025-03-11T08:05:32Z</dcterms:modified>
</cp:coreProperties>
</file>