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60" r:id="rId6"/>
    <p:sldId id="305" r:id="rId7"/>
    <p:sldId id="261" r:id="rId8"/>
    <p:sldId id="262" r:id="rId9"/>
    <p:sldId id="282" r:id="rId10"/>
    <p:sldId id="306" r:id="rId11"/>
    <p:sldId id="307" r:id="rId12"/>
    <p:sldId id="263" r:id="rId13"/>
    <p:sldId id="265" r:id="rId14"/>
    <p:sldId id="264" r:id="rId15"/>
    <p:sldId id="284" r:id="rId16"/>
    <p:sldId id="289" r:id="rId17"/>
    <p:sldId id="290" r:id="rId18"/>
    <p:sldId id="291" r:id="rId19"/>
    <p:sldId id="301" r:id="rId20"/>
    <p:sldId id="302" r:id="rId21"/>
    <p:sldId id="272" r:id="rId22"/>
    <p:sldId id="271" r:id="rId23"/>
    <p:sldId id="273" r:id="rId24"/>
    <p:sldId id="274" r:id="rId25"/>
    <p:sldId id="279" r:id="rId26"/>
    <p:sldId id="281" r:id="rId27"/>
    <p:sldId id="275" r:id="rId28"/>
    <p:sldId id="303" r:id="rId29"/>
    <p:sldId id="304" r:id="rId30"/>
    <p:sldId id="277" r:id="rId31"/>
    <p:sldId id="276" r:id="rId32"/>
    <p:sldId id="278" r:id="rId33"/>
    <p:sldId id="293" r:id="rId34"/>
    <p:sldId id="294" r:id="rId35"/>
    <p:sldId id="295" r:id="rId36"/>
    <p:sldId id="296" r:id="rId37"/>
    <p:sldId id="292" r:id="rId38"/>
    <p:sldId id="308" r:id="rId39"/>
    <p:sldId id="297" r:id="rId40"/>
    <p:sldId id="298" r:id="rId41"/>
    <p:sldId id="299" r:id="rId42"/>
    <p:sldId id="300" r:id="rId4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1577" autoAdjust="0"/>
  </p:normalViewPr>
  <p:slideViewPr>
    <p:cSldViewPr>
      <p:cViewPr>
        <p:scale>
          <a:sx n="114" d="100"/>
          <a:sy n="114" d="100"/>
        </p:scale>
        <p:origin x="-1554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C3CE9E-B018-48E6-9660-DB9C3EA4D91D}" type="datetimeFigureOut">
              <a:rPr lang="tr-TR" smtClean="0"/>
              <a:pPr/>
              <a:t>17.10.2017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99104C-F2E0-4F81-A028-C35BECC6D37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7851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9104C-F2E0-4F81-A028-C35BECC6D375}" type="slidenum">
              <a:rPr lang="tr-TR" smtClean="0"/>
              <a:pPr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18022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9104C-F2E0-4F81-A028-C35BECC6D375}" type="slidenum">
              <a:rPr lang="tr-TR" smtClean="0"/>
              <a:pPr/>
              <a:t>22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Dikdörtgen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23 Dikdörtgen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24 Dikdörtgen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25 Dikdörtgen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Dikdörtgen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29 Yuvarlatılmış Dikdörtgen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30 Yuvarlatılmış Dikdörtgen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Dikdörtgen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Dikdörtgen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0A5A6AA-76AD-46EC-AE8D-2590A3DBD91F}" type="datetimeFigureOut">
              <a:rPr lang="tr-TR" smtClean="0"/>
              <a:pPr/>
              <a:t>17.10.2017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tr-TR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651E8BD-4FFF-4E40-916D-E5227E36F7B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5A6AA-76AD-46EC-AE8D-2590A3DBD91F}" type="datetimeFigureOut">
              <a:rPr lang="tr-TR" smtClean="0"/>
              <a:pPr/>
              <a:t>17.10.2017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E8BD-4FFF-4E40-916D-E5227E36F7B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5A6AA-76AD-46EC-AE8D-2590A3DBD91F}" type="datetimeFigureOut">
              <a:rPr lang="tr-TR" smtClean="0"/>
              <a:pPr/>
              <a:t>17.10.2017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E8BD-4FFF-4E40-916D-E5227E36F7B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4000"/>
              </a:lnSpc>
              <a:spcAft>
                <a:spcPts val="1000"/>
              </a:spcAft>
              <a:defRPr sz="2000"/>
            </a:lvl1pPr>
            <a:lvl2pPr>
              <a:lnSpc>
                <a:spcPct val="114000"/>
              </a:lnSpc>
              <a:spcAft>
                <a:spcPts val="1000"/>
              </a:spcAft>
              <a:defRPr sz="2000"/>
            </a:lvl2pPr>
            <a:lvl3pPr>
              <a:lnSpc>
                <a:spcPct val="114000"/>
              </a:lnSpc>
              <a:spcAft>
                <a:spcPts val="1000"/>
              </a:spcAft>
              <a:defRPr sz="1800"/>
            </a:lvl3pPr>
            <a:lvl4pPr>
              <a:lnSpc>
                <a:spcPct val="114000"/>
              </a:lnSpc>
              <a:spcAft>
                <a:spcPts val="1000"/>
              </a:spcAft>
              <a:defRPr sz="1800"/>
            </a:lvl4pPr>
            <a:lvl5pPr>
              <a:lnSpc>
                <a:spcPct val="114000"/>
              </a:lnSpc>
              <a:spcAft>
                <a:spcPts val="1000"/>
              </a:spcAft>
              <a:defRPr sz="1600"/>
            </a:lvl5pPr>
          </a:lstStyle>
          <a:p>
            <a:pPr lvl="0" eaLnBrk="1" latinLnBrk="0" hangingPunct="1"/>
            <a:r>
              <a:rPr lang="tr-TR" dirty="0" smtClean="0"/>
              <a:t>Asıl metin stillerini düzenlemek için tıklatın</a:t>
            </a:r>
          </a:p>
          <a:p>
            <a:pPr lvl="1" eaLnBrk="1" latinLnBrk="0" hangingPunct="1"/>
            <a:r>
              <a:rPr lang="tr-TR" dirty="0" smtClean="0"/>
              <a:t>İkinci düzey</a:t>
            </a:r>
          </a:p>
          <a:p>
            <a:pPr lvl="2" eaLnBrk="1" latinLnBrk="0" hangingPunct="1"/>
            <a:r>
              <a:rPr lang="tr-TR" dirty="0" smtClean="0"/>
              <a:t>Üçüncü düzey</a:t>
            </a:r>
          </a:p>
          <a:p>
            <a:pPr lvl="3" eaLnBrk="1" latinLnBrk="0" hangingPunct="1"/>
            <a:r>
              <a:rPr lang="tr-TR" dirty="0" smtClean="0"/>
              <a:t>Dördüncü düzey</a:t>
            </a:r>
          </a:p>
          <a:p>
            <a:pPr lvl="4" eaLnBrk="1" latinLnBrk="0" hangingPunct="1"/>
            <a:r>
              <a:rPr lang="tr-TR" dirty="0" smtClean="0"/>
              <a:t>Beşinci düzey</a:t>
            </a:r>
            <a:endParaRPr kumimoji="0" lang="en-US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5A6AA-76AD-46EC-AE8D-2590A3DBD91F}" type="datetimeFigureOut">
              <a:rPr lang="tr-TR" smtClean="0"/>
              <a:pPr/>
              <a:t>17.10.2017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E8BD-4FFF-4E40-916D-E5227E36F7B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5A6AA-76AD-46EC-AE8D-2590A3DBD91F}" type="datetimeFigureOut">
              <a:rPr lang="tr-TR" smtClean="0"/>
              <a:pPr/>
              <a:t>17.10.2017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E8BD-4FFF-4E40-916D-E5227E36F7B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5A6AA-76AD-46EC-AE8D-2590A3DBD91F}" type="datetimeFigureOut">
              <a:rPr lang="tr-TR" smtClean="0"/>
              <a:pPr/>
              <a:t>17.10.2017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E8BD-4FFF-4E40-916D-E5227E36F7B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6" name="25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0A5A6AA-76AD-46EC-AE8D-2590A3DBD91F}" type="datetimeFigureOut">
              <a:rPr lang="tr-TR" smtClean="0"/>
              <a:pPr/>
              <a:t>17.10.2017</a:t>
            </a:fld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51E8BD-4FFF-4E40-916D-E5227E36F7BE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0A5A6AA-76AD-46EC-AE8D-2590A3DBD91F}" type="datetimeFigureOut">
              <a:rPr lang="tr-TR" smtClean="0"/>
              <a:pPr/>
              <a:t>17.10.2017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651E8BD-4FFF-4E40-916D-E5227E36F7B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5A6AA-76AD-46EC-AE8D-2590A3DBD91F}" type="datetimeFigureOut">
              <a:rPr lang="tr-TR" smtClean="0"/>
              <a:pPr/>
              <a:t>17.10.2017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E8BD-4FFF-4E40-916D-E5227E36F7B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5A6AA-76AD-46EC-AE8D-2590A3DBD91F}" type="datetimeFigureOut">
              <a:rPr lang="tr-TR" smtClean="0"/>
              <a:pPr/>
              <a:t>17.10.2017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E8BD-4FFF-4E40-916D-E5227E36F7B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5A6AA-76AD-46EC-AE8D-2590A3DBD91F}" type="datetimeFigureOut">
              <a:rPr lang="tr-TR" smtClean="0"/>
              <a:pPr/>
              <a:t>17.10.2017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E8BD-4FFF-4E40-916D-E5227E36F7B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Dikdörtgen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Dikdörtgen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29 Dikdörtgen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30 Dikdörtgen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Dikdörtgen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32 Yuvarlatılmış Dikdörtgen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33 Yuvarlatılmış Dikdörtgen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34 Dikdörtgen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35 Dikdörtgen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36 Dikdörtgen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37 Dikdörtgen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38 Dikdörtgen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39 Dikdörtgen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0A5A6AA-76AD-46EC-AE8D-2590A3DBD91F}" type="datetimeFigureOut">
              <a:rPr lang="tr-TR" smtClean="0"/>
              <a:pPr/>
              <a:t>17.10.2017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tr-TR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651E8BD-4FFF-4E40-916D-E5227E36F7BE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HİPERTANSİYON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539552" y="4589838"/>
            <a:ext cx="7992888" cy="1503458"/>
          </a:xfrm>
        </p:spPr>
        <p:txBody>
          <a:bodyPr>
            <a:normAutofit/>
          </a:bodyPr>
          <a:lstStyle/>
          <a:p>
            <a:pPr algn="ctr">
              <a:spcAft>
                <a:spcPts val="1200"/>
              </a:spcAft>
            </a:pPr>
            <a:r>
              <a:rPr lang="tr-TR" sz="2000" dirty="0" smtClean="0"/>
              <a:t>ARŞ. GÖR. DR. SELMAN DEMİRCİ</a:t>
            </a:r>
          </a:p>
          <a:p>
            <a:pPr algn="ctr">
              <a:spcAft>
                <a:spcPts val="1200"/>
              </a:spcAft>
            </a:pPr>
            <a:r>
              <a:rPr lang="tr-TR" sz="1800" dirty="0" smtClean="0"/>
              <a:t>KTÜ TIP FAKÜLTESİ AİLE HEKİMLİĞİ ANABİLİM DALI</a:t>
            </a:r>
          </a:p>
          <a:p>
            <a:pPr algn="ctr">
              <a:spcAft>
                <a:spcPts val="1200"/>
              </a:spcAft>
            </a:pPr>
            <a:r>
              <a:rPr lang="tr-TR" sz="1800" dirty="0" smtClean="0"/>
              <a:t>08.11.2016</a:t>
            </a:r>
          </a:p>
          <a:p>
            <a:pPr>
              <a:spcAft>
                <a:spcPts val="1200"/>
              </a:spcAft>
            </a:pPr>
            <a:endParaRPr lang="tr-T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1066800"/>
          </a:xfrm>
        </p:spPr>
        <p:txBody>
          <a:bodyPr/>
          <a:lstStyle/>
          <a:p>
            <a:pPr>
              <a:defRPr/>
            </a:pPr>
            <a:r>
              <a:rPr lang="tr-TR" dirty="0" smtClean="0"/>
              <a:t>Etiyolojik Sınıflandırma</a:t>
            </a:r>
            <a:endParaRPr lang="tr-TR" dirty="0"/>
          </a:p>
        </p:txBody>
      </p:sp>
      <p:sp>
        <p:nvSpPr>
          <p:cNvPr id="15362" name="2 İçerik Yer Tutucusu"/>
          <p:cNvSpPr>
            <a:spLocks noGrp="1"/>
          </p:cNvSpPr>
          <p:nvPr>
            <p:ph idx="1"/>
          </p:nvPr>
        </p:nvSpPr>
        <p:spPr bwMode="auto">
          <a:xfrm>
            <a:off x="827584" y="2133600"/>
            <a:ext cx="8106866" cy="4247728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r>
              <a:rPr lang="tr-TR" b="1" smtClean="0"/>
              <a:t>Primer (Esansiyel) Hipertansiyon (%95)</a:t>
            </a:r>
          </a:p>
          <a:p>
            <a:pPr lvl="1"/>
            <a:r>
              <a:rPr lang="tr-TR" b="1" smtClean="0"/>
              <a:t>Nedenleri;</a:t>
            </a:r>
          </a:p>
          <a:p>
            <a:pPr lvl="2" eaLnBrk="1" hangingPunct="1">
              <a:lnSpc>
                <a:spcPct val="80000"/>
              </a:lnSpc>
            </a:pPr>
            <a:r>
              <a:rPr lang="tr-TR" smtClean="0"/>
              <a:t>Genetik yatkınlık</a:t>
            </a:r>
          </a:p>
          <a:p>
            <a:pPr lvl="2" eaLnBrk="1" hangingPunct="1">
              <a:lnSpc>
                <a:spcPct val="80000"/>
              </a:lnSpc>
            </a:pPr>
            <a:r>
              <a:rPr lang="tr-TR" smtClean="0"/>
              <a:t>Aşırı tuz tüketimi</a:t>
            </a:r>
          </a:p>
          <a:p>
            <a:pPr lvl="2" eaLnBrk="1" hangingPunct="1">
              <a:lnSpc>
                <a:spcPct val="80000"/>
              </a:lnSpc>
            </a:pPr>
            <a:r>
              <a:rPr lang="tr-TR" smtClean="0"/>
              <a:t>Obezite</a:t>
            </a:r>
          </a:p>
          <a:p>
            <a:pPr lvl="2" eaLnBrk="1" hangingPunct="1">
              <a:lnSpc>
                <a:spcPct val="80000"/>
              </a:lnSpc>
            </a:pPr>
            <a:r>
              <a:rPr lang="tr-TR" smtClean="0"/>
              <a:t>Sempatik sinir sistemi fazla çalışması</a:t>
            </a:r>
          </a:p>
          <a:p>
            <a:pPr lvl="2" eaLnBrk="1" hangingPunct="1">
              <a:lnSpc>
                <a:spcPct val="80000"/>
              </a:lnSpc>
            </a:pPr>
            <a:r>
              <a:rPr lang="tr-TR" smtClean="0"/>
              <a:t>Renin-anjiotensin sisteminin rolü</a:t>
            </a:r>
          </a:p>
          <a:p>
            <a:pPr lvl="2" eaLnBrk="1" hangingPunct="1">
              <a:lnSpc>
                <a:spcPct val="80000"/>
              </a:lnSpc>
            </a:pPr>
            <a:r>
              <a:rPr lang="tr-TR" smtClean="0"/>
              <a:t>Tuz atılımındaki renal bozukluk</a:t>
            </a:r>
          </a:p>
          <a:p>
            <a:pPr lvl="2" eaLnBrk="1" hangingPunct="1">
              <a:lnSpc>
                <a:spcPct val="80000"/>
              </a:lnSpc>
            </a:pPr>
            <a:r>
              <a:rPr lang="tr-TR" smtClean="0"/>
              <a:t>İntraselüler sodyum ve kalsiyum artışı</a:t>
            </a:r>
          </a:p>
          <a:p>
            <a:pPr lvl="2" eaLnBrk="1" hangingPunct="1">
              <a:lnSpc>
                <a:spcPct val="80000"/>
              </a:lnSpc>
            </a:pPr>
            <a:r>
              <a:rPr lang="tr-TR" smtClean="0"/>
              <a:t>Düşük doğum ağırlığı</a:t>
            </a:r>
          </a:p>
          <a:p>
            <a:pPr lvl="2" eaLnBrk="1" hangingPunct="1">
              <a:lnSpc>
                <a:spcPct val="80000"/>
              </a:lnSpc>
            </a:pPr>
            <a:r>
              <a:rPr lang="tr-TR" smtClean="0"/>
              <a:t>Aceleci, sabırsız, stresli kişilik yapısı</a:t>
            </a:r>
          </a:p>
        </p:txBody>
      </p:sp>
    </p:spTree>
    <p:extLst>
      <p:ext uri="{BB962C8B-B14F-4D97-AF65-F5344CB8AC3E}">
        <p14:creationId xmlns:p14="http://schemas.microsoft.com/office/powerpoint/2010/main" val="193240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76056" y="1484784"/>
            <a:ext cx="3610744" cy="4968552"/>
          </a:xfrm>
        </p:spPr>
        <p:txBody>
          <a:bodyPr>
            <a:normAutofit/>
          </a:bodyPr>
          <a:lstStyle/>
          <a:p>
            <a:pPr marL="0" indent="0" fontAlgn="auto">
              <a:lnSpc>
                <a:spcPct val="114000"/>
              </a:lnSpc>
              <a:spcAft>
                <a:spcPts val="600"/>
              </a:spcAft>
              <a:defRPr/>
            </a:pPr>
            <a:r>
              <a:rPr lang="tr-TR" sz="1800" dirty="0" smtClean="0">
                <a:solidFill>
                  <a:schemeClr val="tx1"/>
                </a:solidFill>
                <a:latin typeface="+mn-lt"/>
              </a:rPr>
              <a:t>B. Endokrin nedenler</a:t>
            </a:r>
            <a:r>
              <a:rPr lang="tr-TR" sz="1800" dirty="0" smtClean="0">
                <a:solidFill>
                  <a:schemeClr val="accent2"/>
                </a:solidFill>
                <a:latin typeface="+mn-lt"/>
              </a:rPr>
              <a:t/>
            </a:r>
            <a:br>
              <a:rPr lang="tr-TR" sz="1800" dirty="0" smtClean="0">
                <a:solidFill>
                  <a:schemeClr val="accent2"/>
                </a:solidFill>
                <a:latin typeface="+mn-lt"/>
              </a:rPr>
            </a:br>
            <a:r>
              <a:rPr lang="tr-TR" sz="1800" dirty="0" smtClean="0">
                <a:solidFill>
                  <a:schemeClr val="accent2"/>
                </a:solidFill>
                <a:latin typeface="+mn-lt"/>
              </a:rPr>
              <a:t>Oral </a:t>
            </a:r>
            <a:r>
              <a:rPr lang="tr-TR" sz="1800" dirty="0" err="1" smtClean="0">
                <a:solidFill>
                  <a:schemeClr val="accent2"/>
                </a:solidFill>
                <a:latin typeface="+mn-lt"/>
              </a:rPr>
              <a:t>kontraseptifler</a:t>
            </a:r>
            <a:r>
              <a:rPr lang="tr-TR" sz="1800" dirty="0" smtClean="0">
                <a:solidFill>
                  <a:schemeClr val="accent2"/>
                </a:solidFill>
                <a:latin typeface="+mn-lt"/>
              </a:rPr>
              <a:t/>
            </a:r>
            <a:br>
              <a:rPr lang="tr-TR" sz="1800" dirty="0" smtClean="0">
                <a:solidFill>
                  <a:schemeClr val="accent2"/>
                </a:solidFill>
                <a:latin typeface="+mn-lt"/>
              </a:rPr>
            </a:br>
            <a:r>
              <a:rPr lang="tr-TR" sz="1800" dirty="0" err="1" smtClean="0">
                <a:solidFill>
                  <a:schemeClr val="accent2"/>
                </a:solidFill>
                <a:latin typeface="+mn-lt"/>
              </a:rPr>
              <a:t>Adrenokortikal</a:t>
            </a:r>
            <a:r>
              <a:rPr lang="tr-TR" sz="1800" dirty="0" smtClean="0">
                <a:solidFill>
                  <a:schemeClr val="accent2"/>
                </a:solidFill>
                <a:latin typeface="+mn-lt"/>
              </a:rPr>
              <a:t> </a:t>
            </a:r>
            <a:r>
              <a:rPr lang="tr-TR" sz="1800" dirty="0" err="1" smtClean="0">
                <a:solidFill>
                  <a:schemeClr val="accent2"/>
                </a:solidFill>
                <a:latin typeface="+mn-lt"/>
              </a:rPr>
              <a:t>Hiperfonksiyon</a:t>
            </a:r>
            <a:r>
              <a:rPr lang="tr-TR" sz="1800" dirty="0" smtClean="0">
                <a:solidFill>
                  <a:schemeClr val="accent2"/>
                </a:solidFill>
                <a:latin typeface="+mn-lt"/>
              </a:rPr>
              <a:t/>
            </a:r>
            <a:br>
              <a:rPr lang="tr-TR" sz="1800" dirty="0" smtClean="0">
                <a:solidFill>
                  <a:schemeClr val="accent2"/>
                </a:solidFill>
                <a:latin typeface="+mn-lt"/>
              </a:rPr>
            </a:br>
            <a:r>
              <a:rPr lang="tr-TR" sz="1800" dirty="0" err="1" smtClean="0">
                <a:solidFill>
                  <a:schemeClr val="accent2"/>
                </a:solidFill>
                <a:latin typeface="+mn-lt"/>
              </a:rPr>
              <a:t>Cushing</a:t>
            </a:r>
            <a:r>
              <a:rPr lang="tr-TR" sz="1800" dirty="0" smtClean="0">
                <a:solidFill>
                  <a:schemeClr val="accent2"/>
                </a:solidFill>
                <a:latin typeface="+mn-lt"/>
              </a:rPr>
              <a:t> sendromu</a:t>
            </a:r>
            <a:br>
              <a:rPr lang="tr-TR" sz="1800" dirty="0" smtClean="0">
                <a:solidFill>
                  <a:schemeClr val="accent2"/>
                </a:solidFill>
                <a:latin typeface="+mn-lt"/>
              </a:rPr>
            </a:br>
            <a:r>
              <a:rPr lang="tr-TR" sz="1800" dirty="0" err="1" smtClean="0">
                <a:solidFill>
                  <a:schemeClr val="accent2"/>
                </a:solidFill>
                <a:latin typeface="+mn-lt"/>
              </a:rPr>
              <a:t>Primer</a:t>
            </a:r>
            <a:r>
              <a:rPr lang="tr-TR" sz="1800" dirty="0" smtClean="0">
                <a:solidFill>
                  <a:schemeClr val="accent2"/>
                </a:solidFill>
                <a:latin typeface="+mn-lt"/>
              </a:rPr>
              <a:t> </a:t>
            </a:r>
            <a:r>
              <a:rPr lang="tr-TR" sz="1800" dirty="0" err="1" smtClean="0">
                <a:solidFill>
                  <a:schemeClr val="accent2"/>
                </a:solidFill>
                <a:latin typeface="+mn-lt"/>
              </a:rPr>
              <a:t>hiperaldosteronizm</a:t>
            </a:r>
            <a:r>
              <a:rPr lang="tr-TR" sz="1800" dirty="0" smtClean="0">
                <a:solidFill>
                  <a:schemeClr val="accent2"/>
                </a:solidFill>
                <a:latin typeface="+mn-lt"/>
              </a:rPr>
              <a:t/>
            </a:r>
            <a:br>
              <a:rPr lang="tr-TR" sz="1800" dirty="0" smtClean="0">
                <a:solidFill>
                  <a:schemeClr val="accent2"/>
                </a:solidFill>
                <a:latin typeface="+mn-lt"/>
              </a:rPr>
            </a:br>
            <a:r>
              <a:rPr lang="es-ES" sz="1800" dirty="0" smtClean="0">
                <a:solidFill>
                  <a:schemeClr val="accent2"/>
                </a:solidFill>
                <a:latin typeface="+mn-lt"/>
              </a:rPr>
              <a:t>Konjenital adrenal hiperplazi (17</a:t>
            </a:r>
            <a:r>
              <a:rPr lang="tr-TR" sz="1800" dirty="0" smtClean="0">
                <a:solidFill>
                  <a:schemeClr val="accent2"/>
                </a:solidFill>
                <a:latin typeface="+mn-lt"/>
              </a:rPr>
              <a:t> </a:t>
            </a:r>
            <a:r>
              <a:rPr lang="el-GR" sz="1800" dirty="0" smtClean="0">
                <a:solidFill>
                  <a:schemeClr val="accent2"/>
                </a:solidFill>
                <a:latin typeface="+mn-lt"/>
              </a:rPr>
              <a:t>α-</a:t>
            </a:r>
            <a:r>
              <a:rPr lang="tr-TR" sz="1800" dirty="0" err="1" smtClean="0">
                <a:solidFill>
                  <a:schemeClr val="accent2"/>
                </a:solidFill>
                <a:latin typeface="+mn-lt"/>
              </a:rPr>
              <a:t>hidroksilaz</a:t>
            </a:r>
            <a:r>
              <a:rPr lang="tr-TR" sz="1800" dirty="0" smtClean="0">
                <a:solidFill>
                  <a:schemeClr val="accent2"/>
                </a:solidFill>
                <a:latin typeface="+mn-lt"/>
              </a:rPr>
              <a:t> ve 11 </a:t>
            </a:r>
            <a:r>
              <a:rPr lang="el-GR" sz="1800" dirty="0" smtClean="0">
                <a:solidFill>
                  <a:schemeClr val="accent2"/>
                </a:solidFill>
                <a:latin typeface="+mn-lt"/>
              </a:rPr>
              <a:t>β-</a:t>
            </a:r>
            <a:r>
              <a:rPr lang="tr-TR" sz="1800" dirty="0" err="1" smtClean="0">
                <a:solidFill>
                  <a:schemeClr val="accent2"/>
                </a:solidFill>
                <a:latin typeface="+mn-lt"/>
              </a:rPr>
              <a:t>hidroksilaz</a:t>
            </a:r>
            <a:r>
              <a:rPr lang="tr-TR" sz="1800" dirty="0" smtClean="0">
                <a:solidFill>
                  <a:schemeClr val="accent2"/>
                </a:solidFill>
                <a:latin typeface="+mn-lt"/>
              </a:rPr>
              <a:t> eksikliği)</a:t>
            </a:r>
            <a:br>
              <a:rPr lang="tr-TR" sz="1800" dirty="0" smtClean="0">
                <a:solidFill>
                  <a:schemeClr val="accent2"/>
                </a:solidFill>
                <a:latin typeface="+mn-lt"/>
              </a:rPr>
            </a:br>
            <a:r>
              <a:rPr lang="tr-TR" sz="1800" dirty="0" err="1" smtClean="0">
                <a:solidFill>
                  <a:schemeClr val="accent2"/>
                </a:solidFill>
                <a:latin typeface="+mn-lt"/>
              </a:rPr>
              <a:t>Feokromositoma</a:t>
            </a:r>
            <a:r>
              <a:rPr lang="tr-TR" sz="1800" dirty="0" smtClean="0">
                <a:solidFill>
                  <a:schemeClr val="accent2"/>
                </a:solidFill>
                <a:latin typeface="+mn-lt"/>
              </a:rPr>
              <a:t/>
            </a:r>
            <a:br>
              <a:rPr lang="tr-TR" sz="1800" dirty="0" smtClean="0">
                <a:solidFill>
                  <a:schemeClr val="accent2"/>
                </a:solidFill>
                <a:latin typeface="+mn-lt"/>
              </a:rPr>
            </a:br>
            <a:r>
              <a:rPr lang="tr-TR" sz="1800" dirty="0" err="1" smtClean="0">
                <a:solidFill>
                  <a:schemeClr val="accent2"/>
                </a:solidFill>
                <a:latin typeface="+mn-lt"/>
              </a:rPr>
              <a:t>Miksodem</a:t>
            </a:r>
            <a:r>
              <a:rPr lang="tr-TR" sz="1800" dirty="0" smtClean="0">
                <a:solidFill>
                  <a:schemeClr val="accent2"/>
                </a:solidFill>
                <a:latin typeface="+mn-lt"/>
              </a:rPr>
              <a:t/>
            </a:r>
            <a:br>
              <a:rPr lang="tr-TR" sz="1800" dirty="0" smtClean="0">
                <a:solidFill>
                  <a:schemeClr val="accent2"/>
                </a:solidFill>
                <a:latin typeface="+mn-lt"/>
              </a:rPr>
            </a:br>
            <a:r>
              <a:rPr lang="tr-TR" sz="1800" dirty="0" smtClean="0">
                <a:solidFill>
                  <a:schemeClr val="accent2"/>
                </a:solidFill>
                <a:latin typeface="+mn-lt"/>
              </a:rPr>
              <a:t>Akromegali</a:t>
            </a:r>
            <a:br>
              <a:rPr lang="tr-TR" sz="1800" dirty="0" smtClean="0">
                <a:solidFill>
                  <a:schemeClr val="accent2"/>
                </a:solidFill>
                <a:latin typeface="+mn-lt"/>
              </a:rPr>
            </a:br>
            <a:r>
              <a:rPr lang="tr-TR" sz="1800" dirty="0" err="1" smtClean="0">
                <a:solidFill>
                  <a:schemeClr val="accent2"/>
                </a:solidFill>
                <a:latin typeface="+mn-lt"/>
              </a:rPr>
              <a:t>Hipotiroidi</a:t>
            </a:r>
            <a:r>
              <a:rPr lang="tr-TR" sz="1800" dirty="0" smtClean="0">
                <a:solidFill>
                  <a:schemeClr val="accent2"/>
                </a:solidFill>
                <a:latin typeface="+mn-lt"/>
              </a:rPr>
              <a:t>, </a:t>
            </a:r>
            <a:r>
              <a:rPr lang="tr-TR" sz="1800" dirty="0" err="1" smtClean="0">
                <a:solidFill>
                  <a:schemeClr val="accent2"/>
                </a:solidFill>
                <a:latin typeface="+mn-lt"/>
              </a:rPr>
              <a:t>hipertiroidi</a:t>
            </a:r>
            <a:r>
              <a:rPr lang="tr-TR" sz="1800" dirty="0" smtClean="0">
                <a:solidFill>
                  <a:schemeClr val="accent2"/>
                </a:solidFill>
                <a:latin typeface="+mn-lt"/>
              </a:rPr>
              <a:t/>
            </a:r>
            <a:br>
              <a:rPr lang="tr-TR" sz="1800" dirty="0" smtClean="0">
                <a:solidFill>
                  <a:schemeClr val="accent2"/>
                </a:solidFill>
                <a:latin typeface="+mn-lt"/>
              </a:rPr>
            </a:br>
            <a:r>
              <a:rPr lang="tr-TR" sz="1800" dirty="0" err="1" smtClean="0">
                <a:solidFill>
                  <a:schemeClr val="accent2"/>
                </a:solidFill>
                <a:latin typeface="+mn-lt"/>
              </a:rPr>
              <a:t>Hiperparatiroidi</a:t>
            </a:r>
            <a:r>
              <a:rPr lang="tr-TR" sz="1800" dirty="0" smtClean="0">
                <a:solidFill>
                  <a:schemeClr val="accent2"/>
                </a:solidFill>
                <a:latin typeface="+mn-lt"/>
              </a:rPr>
              <a:t/>
            </a:r>
            <a:br>
              <a:rPr lang="tr-TR" sz="1800" dirty="0" smtClean="0">
                <a:solidFill>
                  <a:schemeClr val="accent2"/>
                </a:solidFill>
                <a:latin typeface="+mn-lt"/>
              </a:rPr>
            </a:br>
            <a:endParaRPr lang="tr-TR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84784"/>
            <a:ext cx="4330824" cy="5089752"/>
          </a:xfrm>
        </p:spPr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ClrTx/>
              <a:buFont typeface="Arial" pitchFamily="34" charset="0"/>
              <a:buNone/>
              <a:defRPr/>
            </a:pPr>
            <a:endParaRPr lang="tr-TR" sz="1600" b="1" dirty="0" smtClean="0"/>
          </a:p>
          <a:p>
            <a:pPr marL="0" indent="0" fontAlgn="auto">
              <a:spcAft>
                <a:spcPts val="0"/>
              </a:spcAft>
              <a:buClrTx/>
              <a:buFont typeface="Arial" pitchFamily="34" charset="0"/>
              <a:buNone/>
              <a:defRPr/>
            </a:pPr>
            <a:r>
              <a:rPr lang="tr-TR" sz="1800" dirty="0" smtClean="0"/>
              <a:t>   A. </a:t>
            </a:r>
            <a:r>
              <a:rPr lang="tr-TR" sz="1800" dirty="0" err="1" smtClean="0"/>
              <a:t>Renal</a:t>
            </a:r>
            <a:r>
              <a:rPr lang="tr-TR" sz="1800" dirty="0" smtClean="0"/>
              <a:t> nedenler</a:t>
            </a:r>
          </a:p>
          <a:p>
            <a:pPr lvl="1" fontAlgn="auto">
              <a:spcAft>
                <a:spcPts val="0"/>
              </a:spcAft>
              <a:buClrTx/>
              <a:buFont typeface="Arial" pitchFamily="34" charset="0"/>
              <a:buChar char="–"/>
              <a:defRPr/>
            </a:pPr>
            <a:r>
              <a:rPr lang="tr-TR" sz="1800" dirty="0" smtClean="0"/>
              <a:t>Kronik </a:t>
            </a:r>
            <a:r>
              <a:rPr lang="tr-TR" sz="1800" dirty="0" err="1" smtClean="0"/>
              <a:t>piyelonefrit</a:t>
            </a:r>
            <a:endParaRPr lang="tr-TR" sz="1800" dirty="0" smtClean="0"/>
          </a:p>
          <a:p>
            <a:pPr lvl="1" fontAlgn="auto">
              <a:spcAft>
                <a:spcPts val="0"/>
              </a:spcAft>
              <a:buClrTx/>
              <a:buFont typeface="Arial" pitchFamily="34" charset="0"/>
              <a:buChar char="–"/>
              <a:defRPr/>
            </a:pPr>
            <a:r>
              <a:rPr lang="tr-TR" sz="1800" dirty="0" smtClean="0"/>
              <a:t>Akut ve kronik </a:t>
            </a:r>
            <a:r>
              <a:rPr lang="tr-TR" sz="1800" dirty="0" err="1" smtClean="0"/>
              <a:t>glomerülonefrit</a:t>
            </a:r>
            <a:endParaRPr lang="tr-TR" sz="1800" dirty="0" smtClean="0"/>
          </a:p>
          <a:p>
            <a:pPr lvl="1" fontAlgn="auto">
              <a:spcAft>
                <a:spcPts val="0"/>
              </a:spcAft>
              <a:buClrTx/>
              <a:buFont typeface="Arial" pitchFamily="34" charset="0"/>
              <a:buChar char="–"/>
              <a:defRPr/>
            </a:pPr>
            <a:r>
              <a:rPr lang="tr-TR" sz="1800" dirty="0" err="1" smtClean="0"/>
              <a:t>Polikistik</a:t>
            </a:r>
            <a:r>
              <a:rPr lang="tr-TR" sz="1800" dirty="0" smtClean="0"/>
              <a:t> böbrek hastalığı</a:t>
            </a:r>
          </a:p>
          <a:p>
            <a:pPr lvl="1" fontAlgn="auto">
              <a:spcAft>
                <a:spcPts val="0"/>
              </a:spcAft>
              <a:buClrTx/>
              <a:buFont typeface="Arial" pitchFamily="34" charset="0"/>
              <a:buChar char="–"/>
              <a:defRPr/>
            </a:pPr>
            <a:r>
              <a:rPr lang="tr-TR" sz="1800" dirty="0" err="1" smtClean="0"/>
              <a:t>Renal</a:t>
            </a:r>
            <a:r>
              <a:rPr lang="tr-TR" sz="1800" dirty="0" smtClean="0"/>
              <a:t> arter darlığı</a:t>
            </a:r>
          </a:p>
          <a:p>
            <a:pPr lvl="1" fontAlgn="auto">
              <a:spcAft>
                <a:spcPts val="0"/>
              </a:spcAft>
              <a:buClrTx/>
              <a:buFont typeface="Arial" pitchFamily="34" charset="0"/>
              <a:buChar char="–"/>
              <a:defRPr/>
            </a:pPr>
            <a:r>
              <a:rPr lang="tr-TR" sz="1800" dirty="0" err="1" smtClean="0"/>
              <a:t>Arteriolar</a:t>
            </a:r>
            <a:r>
              <a:rPr lang="tr-TR" sz="1800" dirty="0" smtClean="0"/>
              <a:t> </a:t>
            </a:r>
            <a:r>
              <a:rPr lang="tr-TR" sz="1800" dirty="0" err="1" smtClean="0"/>
              <a:t>nefroskleroz</a:t>
            </a:r>
            <a:endParaRPr lang="tr-TR" sz="1800" dirty="0" smtClean="0"/>
          </a:p>
          <a:p>
            <a:pPr lvl="1" fontAlgn="auto">
              <a:spcAft>
                <a:spcPts val="0"/>
              </a:spcAft>
              <a:buClrTx/>
              <a:buFont typeface="Arial" pitchFamily="34" charset="0"/>
              <a:buChar char="–"/>
              <a:defRPr/>
            </a:pPr>
            <a:r>
              <a:rPr lang="tr-TR" sz="1800" dirty="0" smtClean="0"/>
              <a:t>Diyabetik </a:t>
            </a:r>
            <a:r>
              <a:rPr lang="tr-TR" sz="1800" dirty="0" err="1" smtClean="0"/>
              <a:t>nefropati</a:t>
            </a:r>
            <a:endParaRPr lang="tr-TR" sz="1800" dirty="0" smtClean="0"/>
          </a:p>
          <a:p>
            <a:pPr lvl="1" fontAlgn="auto">
              <a:spcAft>
                <a:spcPts val="0"/>
              </a:spcAft>
              <a:buClrTx/>
              <a:buFont typeface="Arial" pitchFamily="34" charset="0"/>
              <a:buChar char="–"/>
              <a:defRPr/>
            </a:pPr>
            <a:r>
              <a:rPr lang="tr-TR" sz="1800" dirty="0" err="1" smtClean="0"/>
              <a:t>Renin</a:t>
            </a:r>
            <a:r>
              <a:rPr lang="tr-TR" sz="1800" dirty="0" smtClean="0"/>
              <a:t> salgılayan tümörler</a:t>
            </a:r>
          </a:p>
          <a:p>
            <a:pPr lvl="1" fontAlgn="auto">
              <a:spcAft>
                <a:spcPts val="0"/>
              </a:spcAft>
              <a:buClrTx/>
              <a:buFont typeface="Arial" pitchFamily="34" charset="0"/>
              <a:buChar char="–"/>
              <a:defRPr/>
            </a:pPr>
            <a:endParaRPr lang="tr-TR" sz="1800" dirty="0" smtClean="0"/>
          </a:p>
          <a:p>
            <a:pPr>
              <a:buNone/>
            </a:pPr>
            <a:r>
              <a:rPr lang="tr-TR" sz="1800" dirty="0" smtClean="0"/>
              <a:t>C. Uyku- </a:t>
            </a:r>
            <a:r>
              <a:rPr lang="tr-TR" sz="1800" dirty="0" err="1" smtClean="0"/>
              <a:t>apne</a:t>
            </a:r>
            <a:r>
              <a:rPr lang="tr-TR" sz="1800" dirty="0" smtClean="0"/>
              <a:t> sendromu</a:t>
            </a:r>
          </a:p>
          <a:p>
            <a:pPr>
              <a:buNone/>
            </a:pPr>
            <a:r>
              <a:rPr lang="tr-TR" sz="1800" dirty="0" smtClean="0"/>
              <a:t>D. Nörolojik nedenler</a:t>
            </a:r>
          </a:p>
          <a:p>
            <a:pPr>
              <a:buNone/>
            </a:pPr>
            <a:r>
              <a:rPr lang="tr-TR" sz="1800" dirty="0" smtClean="0"/>
              <a:t>E. Aorta </a:t>
            </a:r>
            <a:r>
              <a:rPr lang="tr-TR" sz="1800" dirty="0" err="1" smtClean="0"/>
              <a:t>koarktasyonu</a:t>
            </a:r>
            <a:endParaRPr lang="tr-TR" sz="1800" dirty="0"/>
          </a:p>
        </p:txBody>
      </p:sp>
      <p:sp>
        <p:nvSpPr>
          <p:cNvPr id="5" name="4 Dikdörtgen"/>
          <p:cNvSpPr/>
          <p:nvPr/>
        </p:nvSpPr>
        <p:spPr>
          <a:xfrm>
            <a:off x="539552" y="1340768"/>
            <a:ext cx="4392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err="1" smtClean="0"/>
              <a:t>Sekonder</a:t>
            </a:r>
            <a:r>
              <a:rPr lang="tr-TR" sz="2400" b="1" dirty="0" smtClean="0"/>
              <a:t> Hipertansiyon</a:t>
            </a:r>
            <a:endParaRPr lang="tr-TR" sz="2400" b="1" dirty="0"/>
          </a:p>
        </p:txBody>
      </p:sp>
      <p:sp>
        <p:nvSpPr>
          <p:cNvPr id="6" name="5 Dikdörtgen"/>
          <p:cNvSpPr/>
          <p:nvPr/>
        </p:nvSpPr>
        <p:spPr>
          <a:xfrm>
            <a:off x="467544" y="548680"/>
            <a:ext cx="64807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000" dirty="0" smtClean="0">
                <a:solidFill>
                  <a:schemeClr val="tx2"/>
                </a:solidFill>
              </a:rPr>
              <a:t>Etiyolojik Sınıflandırma</a:t>
            </a:r>
            <a:endParaRPr lang="tr-TR" sz="4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38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066800"/>
          </a:xfrm>
        </p:spPr>
        <p:txBody>
          <a:bodyPr>
            <a:normAutofit/>
          </a:bodyPr>
          <a:lstStyle/>
          <a:p>
            <a:r>
              <a:rPr lang="tr-TR" sz="3200" dirty="0" smtClean="0"/>
              <a:t>Kan Basıncı Düzeylerine Göre Tanımlama ve Sınıflandırma</a:t>
            </a:r>
            <a:endParaRPr lang="tr-TR" sz="3200" dirty="0"/>
          </a:p>
        </p:txBody>
      </p:sp>
      <p:pic>
        <p:nvPicPr>
          <p:cNvPr id="4" name="Picture 2" descr="C:\Users\yurtseverler\Desktop\esc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276871"/>
            <a:ext cx="7272808" cy="1715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Dikdörtgen"/>
          <p:cNvSpPr/>
          <p:nvPr/>
        </p:nvSpPr>
        <p:spPr>
          <a:xfrm>
            <a:off x="3047290" y="4116027"/>
            <a:ext cx="27363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3200" b="1" dirty="0" smtClean="0">
                <a:latin typeface="Calibri" pitchFamily="34" charset="0"/>
              </a:rPr>
              <a:t>JNC </a:t>
            </a:r>
            <a:r>
              <a:rPr lang="tr-TR" sz="3200" b="1" dirty="0" smtClean="0">
                <a:latin typeface="Calibri" pitchFamily="34" charset="0"/>
              </a:rPr>
              <a:t>7</a:t>
            </a:r>
            <a:endParaRPr lang="tr-TR" sz="3200" dirty="0">
              <a:latin typeface="Calibri" pitchFamily="34" charset="0"/>
            </a:endParaRPr>
          </a:p>
        </p:txBody>
      </p:sp>
      <p:sp>
        <p:nvSpPr>
          <p:cNvPr id="8" name="7 Dikdörtgen"/>
          <p:cNvSpPr/>
          <p:nvPr/>
        </p:nvSpPr>
        <p:spPr>
          <a:xfrm>
            <a:off x="3190718" y="1772816"/>
            <a:ext cx="289213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2800" b="1" dirty="0" smtClean="0"/>
              <a:t>2013 ESC/ESH</a:t>
            </a:r>
            <a:endParaRPr lang="tr-TR" sz="2800" b="1" dirty="0" smtClean="0"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>
              <a:defRPr/>
            </a:pPr>
            <a:endParaRPr lang="tr-TR" dirty="0">
              <a:latin typeface="Calibri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683710"/>
            <a:ext cx="5544616" cy="1986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Tanı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Erişkinlerde her klinik muayenede </a:t>
            </a:r>
            <a:r>
              <a:rPr lang="tr-TR" b="1" dirty="0" smtClean="0"/>
              <a:t>KB mutlaka ölçülmeli </a:t>
            </a:r>
            <a:r>
              <a:rPr lang="tr-TR" dirty="0" smtClean="0"/>
              <a:t>ve 30 saniyeden daha kısa olmamak koşulu ile </a:t>
            </a:r>
            <a:r>
              <a:rPr lang="tr-TR" b="1" dirty="0" smtClean="0"/>
              <a:t>nabız sayılmalı</a:t>
            </a:r>
            <a:r>
              <a:rPr lang="tr-TR" dirty="0" smtClean="0"/>
              <a:t>dır. </a:t>
            </a:r>
          </a:p>
          <a:p>
            <a:r>
              <a:rPr lang="tr-TR" dirty="0" smtClean="0"/>
              <a:t>Hastanın risk faktörlerini belirlemek ve </a:t>
            </a:r>
            <a:r>
              <a:rPr lang="tr-TR" dirty="0" err="1" smtClean="0"/>
              <a:t>sekonder</a:t>
            </a:r>
            <a:r>
              <a:rPr lang="tr-TR" dirty="0" smtClean="0"/>
              <a:t> hipertansiyon nedenlerini sorgulamak amacıyla; </a:t>
            </a:r>
          </a:p>
          <a:p>
            <a:pPr lvl="1"/>
            <a:r>
              <a:rPr lang="tr-TR" dirty="0" smtClean="0"/>
              <a:t>mutlaka </a:t>
            </a:r>
            <a:r>
              <a:rPr lang="tr-TR" dirty="0" smtClean="0">
                <a:solidFill>
                  <a:srgbClr val="FF0000"/>
                </a:solidFill>
              </a:rPr>
              <a:t>ayrıntılı tıbbi öyküsü </a:t>
            </a:r>
            <a:r>
              <a:rPr lang="tr-TR" dirty="0" smtClean="0"/>
              <a:t>alınmalı, </a:t>
            </a:r>
          </a:p>
          <a:p>
            <a:pPr lvl="1"/>
            <a:r>
              <a:rPr lang="tr-TR" dirty="0" smtClean="0"/>
              <a:t>sistemik </a:t>
            </a:r>
            <a:r>
              <a:rPr lang="tr-TR" dirty="0" smtClean="0">
                <a:solidFill>
                  <a:srgbClr val="FF0000"/>
                </a:solidFill>
              </a:rPr>
              <a:t>fiziksel muayene </a:t>
            </a:r>
            <a:r>
              <a:rPr lang="tr-TR" dirty="0" smtClean="0"/>
              <a:t>ve </a:t>
            </a:r>
          </a:p>
          <a:p>
            <a:pPr lvl="1"/>
            <a:r>
              <a:rPr lang="tr-TR" dirty="0" smtClean="0"/>
              <a:t>gerekli </a:t>
            </a:r>
            <a:r>
              <a:rPr lang="tr-TR" dirty="0" smtClean="0">
                <a:solidFill>
                  <a:srgbClr val="FF0000"/>
                </a:solidFill>
              </a:rPr>
              <a:t>laboratuvar incelemeleri</a:t>
            </a:r>
            <a:r>
              <a:rPr lang="tr-TR" dirty="0" smtClean="0"/>
              <a:t> yapılmalıdır 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Tıbbi Öykü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Hipertansiyonu olan hastalarda </a:t>
            </a:r>
          </a:p>
          <a:p>
            <a:pPr lvl="1"/>
            <a:r>
              <a:rPr lang="tr-TR" sz="1800" dirty="0" smtClean="0"/>
              <a:t>Daha önceki KB ölçümleri </a:t>
            </a:r>
          </a:p>
          <a:p>
            <a:pPr lvl="1"/>
            <a:r>
              <a:rPr lang="tr-TR" sz="1800" dirty="0" smtClean="0"/>
              <a:t>Geçirilmiş ve/veya eşlik eden hastalıklar </a:t>
            </a:r>
          </a:p>
          <a:p>
            <a:pPr lvl="1"/>
            <a:r>
              <a:rPr lang="tr-TR" sz="1800" dirty="0" smtClean="0"/>
              <a:t>Ailede kalp-damar hastalığı öyküsü </a:t>
            </a:r>
          </a:p>
          <a:p>
            <a:pPr lvl="1"/>
            <a:r>
              <a:rPr lang="tr-TR" sz="1800" dirty="0" smtClean="0"/>
              <a:t>Hipertansiyon tedavisi için kullanılmış/kullanılmakta olan ilaçlar </a:t>
            </a:r>
          </a:p>
          <a:p>
            <a:pPr lvl="1"/>
            <a:r>
              <a:rPr lang="tr-TR" sz="1800" dirty="0" err="1" smtClean="0"/>
              <a:t>Sekonder</a:t>
            </a:r>
            <a:r>
              <a:rPr lang="tr-TR" sz="1800" dirty="0" smtClean="0"/>
              <a:t> hipertansiyon nedenlerine ve organ hasarına yönelik belirtiler </a:t>
            </a:r>
          </a:p>
          <a:p>
            <a:pPr>
              <a:buNone/>
            </a:pPr>
            <a:r>
              <a:rPr lang="tr-TR" sz="1800" dirty="0" smtClean="0"/>
              <a:t>                                                     			</a:t>
            </a:r>
            <a:endParaRPr lang="tr-TR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Standart </a:t>
            </a:r>
            <a:r>
              <a:rPr lang="tr-TR" dirty="0" smtClean="0"/>
              <a:t>Kan Basıncı Ölçümü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441680"/>
          </a:xfrm>
        </p:spPr>
        <p:txBody>
          <a:bodyPr>
            <a:normAutofit lnSpcReduction="10000"/>
          </a:bodyPr>
          <a:lstStyle/>
          <a:p>
            <a:r>
              <a:rPr lang="tr-TR" sz="2000" dirty="0"/>
              <a:t>İki koldan </a:t>
            </a:r>
            <a:r>
              <a:rPr lang="tr-TR" sz="2000" dirty="0" smtClean="0"/>
              <a:t>yapılan </a:t>
            </a:r>
            <a:r>
              <a:rPr lang="tr-TR" sz="2000" dirty="0"/>
              <a:t>KB ölçümleri arasında fark varsa ölçümler tekrarlanmalı, fark devam ediyorsa sonraki ölçümler yüksek değer alınan koldan yapılmalıdır. </a:t>
            </a:r>
            <a:endParaRPr lang="tr-TR" sz="2000" dirty="0" smtClean="0"/>
          </a:p>
          <a:p>
            <a:r>
              <a:rPr lang="tr-TR" sz="2000" dirty="0" smtClean="0"/>
              <a:t>Ölçüm </a:t>
            </a:r>
            <a:r>
              <a:rPr lang="tr-TR" sz="2000" dirty="0"/>
              <a:t>öncesi </a:t>
            </a:r>
            <a:r>
              <a:rPr lang="tr-TR" sz="2000" dirty="0" smtClean="0"/>
              <a:t>hasta </a:t>
            </a:r>
            <a:r>
              <a:rPr lang="tr-TR" sz="2000" dirty="0"/>
              <a:t>oturur durumda en az 5 dakika </a:t>
            </a:r>
            <a:r>
              <a:rPr lang="tr-TR" sz="2000" dirty="0" smtClean="0"/>
              <a:t>dinlenmeli avuç </a:t>
            </a:r>
            <a:r>
              <a:rPr lang="tr-TR" sz="2000" dirty="0"/>
              <a:t>açık, kol kalp seviyesinde ve bir seferde en az iki ölçüm yapılarak (en az 2 dakika ara ile) ortalaması kaydedilmelidir. </a:t>
            </a:r>
            <a:endParaRPr lang="tr-TR" sz="2000" dirty="0" smtClean="0"/>
          </a:p>
          <a:p>
            <a:r>
              <a:rPr lang="tr-TR" sz="2000" dirty="0" smtClean="0"/>
              <a:t>Hastada </a:t>
            </a:r>
            <a:r>
              <a:rPr lang="tr-TR" sz="2000" dirty="0"/>
              <a:t>aritmi varsa otomatik cihazlarla KB ölçümü hatalı sonuç verebilir. Bu nedenle mutlaka </a:t>
            </a:r>
            <a:r>
              <a:rPr lang="tr-TR" sz="2000" dirty="0" err="1"/>
              <a:t>palpasyonla</a:t>
            </a:r>
            <a:r>
              <a:rPr lang="tr-TR" sz="2000" dirty="0"/>
              <a:t> nabız değerlendirilmeli ve düzensizlik varsa stetoskop kullanılarak KB ölçümü yapılmalıdır</a:t>
            </a:r>
            <a:r>
              <a:rPr lang="tr-TR" sz="2000" dirty="0" smtClean="0"/>
              <a:t>.</a:t>
            </a:r>
          </a:p>
          <a:p>
            <a:r>
              <a:rPr lang="tr-TR" sz="2000" dirty="0" smtClean="0"/>
              <a:t> </a:t>
            </a:r>
            <a:r>
              <a:rPr lang="tr-TR" sz="2000" dirty="0"/>
              <a:t>İlk değerlendirmede KB 140/90 </a:t>
            </a:r>
            <a:r>
              <a:rPr lang="tr-TR" sz="2000" dirty="0" err="1"/>
              <a:t>mmHg</a:t>
            </a:r>
            <a:r>
              <a:rPr lang="tr-TR" sz="2000" dirty="0"/>
              <a:t> ve üzerinde saptanan hastalar tanının doğrulanması için mutlaka ikinci kez muayeneye çağrılmalıdır. </a:t>
            </a:r>
            <a:r>
              <a:rPr lang="tr-TR" sz="2000" dirty="0" smtClean="0"/>
              <a:t> 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25366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Standart Kan Basıncı Ölçümü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000" dirty="0" smtClean="0"/>
              <a:t>Hastaya </a:t>
            </a:r>
            <a:r>
              <a:rPr lang="tr-TR" sz="2000" dirty="0"/>
              <a:t>sözlü, hatta gerekirse yazılı bilgiler verilmelidir ve böylece hastalığın önemini fark etmesi sağlanmalıdır. </a:t>
            </a:r>
            <a:endParaRPr lang="tr-TR" sz="2000" dirty="0" smtClean="0"/>
          </a:p>
          <a:p>
            <a:r>
              <a:rPr lang="tr-TR" sz="2000" dirty="0" smtClean="0"/>
              <a:t>İkinci </a:t>
            </a:r>
            <a:r>
              <a:rPr lang="tr-TR" sz="2000" dirty="0"/>
              <a:t>muayeneye kadar geçen sürede, eğer imkan varsa hastaların ev veya </a:t>
            </a:r>
            <a:r>
              <a:rPr lang="tr-TR" sz="2000" dirty="0" err="1"/>
              <a:t>ambulatuvar</a:t>
            </a:r>
            <a:r>
              <a:rPr lang="tr-TR" sz="2000" dirty="0"/>
              <a:t> KB ölçümleri yaparak daha doğru bir tanıya ulaşmaya çalışılmalıdır.</a:t>
            </a:r>
          </a:p>
        </p:txBody>
      </p:sp>
    </p:spTree>
    <p:extLst>
      <p:ext uri="{BB962C8B-B14F-4D97-AF65-F5344CB8AC3E}">
        <p14:creationId xmlns:p14="http://schemas.microsoft.com/office/powerpoint/2010/main" val="141908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Standart Kan Basıncı Ölçümü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KB Evre 1 düzeyinde olan hastalar 2–4 hafta içerisinde, Evre 2 düzeyinde olan hastalar ise en geç 1–2 hafta sonra ikinci muayeneye çağrılmalıdır. </a:t>
            </a:r>
            <a:endParaRPr lang="tr-TR" dirty="0" smtClean="0"/>
          </a:p>
          <a:p>
            <a:r>
              <a:rPr lang="tr-TR" dirty="0" smtClean="0"/>
              <a:t>Hastanın </a:t>
            </a:r>
            <a:r>
              <a:rPr lang="tr-TR" dirty="0"/>
              <a:t>ev/</a:t>
            </a:r>
            <a:r>
              <a:rPr lang="tr-TR" dirty="0" err="1"/>
              <a:t>ambulatuvar</a:t>
            </a:r>
            <a:r>
              <a:rPr lang="tr-TR" dirty="0"/>
              <a:t> KB ölçümleri sonrası gelmesi mümkün görünmüyorsa (hasta uyum göstermiyor, evde </a:t>
            </a:r>
            <a:r>
              <a:rPr lang="tr-TR" dirty="0" smtClean="0"/>
              <a:t>ölçüm </a:t>
            </a:r>
            <a:r>
              <a:rPr lang="tr-TR" dirty="0"/>
              <a:t>olanağı yok, ulaşım zorluğu var vb.) istenecek rutin laboratuvar tetkiklerinin sonuçlarını göstermeye geldiğinde (genellikle 1–2 gün sonra olur) ikinci KB ölçümleri </a:t>
            </a:r>
            <a:r>
              <a:rPr lang="tr-TR" dirty="0" smtClean="0"/>
              <a:t>yapılabilir.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7407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Standart Kan Basıncı Ölçümü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Klinikte birkaç kez yapılan ölçümlerin ortalaması Evre 3 hipertansiyon düzeyinde olan hastalarda, </a:t>
            </a:r>
            <a:endParaRPr lang="tr-TR" dirty="0" smtClean="0"/>
          </a:p>
          <a:p>
            <a:pPr lvl="1"/>
            <a:r>
              <a:rPr lang="tr-TR" dirty="0" smtClean="0"/>
              <a:t>Ev </a:t>
            </a:r>
            <a:r>
              <a:rPr lang="tr-TR" dirty="0"/>
              <a:t>veya </a:t>
            </a:r>
            <a:r>
              <a:rPr lang="tr-TR" dirty="0" err="1"/>
              <a:t>ambulatuvar</a:t>
            </a:r>
            <a:r>
              <a:rPr lang="tr-TR" dirty="0"/>
              <a:t> KB ölçümü önermeden, o klinik muayene sonrasında hemen </a:t>
            </a:r>
            <a:r>
              <a:rPr lang="tr-TR" dirty="0" err="1"/>
              <a:t>antihipertansif</a:t>
            </a:r>
            <a:r>
              <a:rPr lang="tr-TR" dirty="0"/>
              <a:t> ilaç tedavisine başlanmalıdır. </a:t>
            </a:r>
            <a:endParaRPr lang="tr-TR" dirty="0" smtClean="0"/>
          </a:p>
          <a:p>
            <a:pPr lvl="1"/>
            <a:r>
              <a:rPr lang="tr-TR" dirty="0" smtClean="0"/>
              <a:t>Hastalarda </a:t>
            </a:r>
            <a:r>
              <a:rPr lang="tr-TR" dirty="0"/>
              <a:t>hedef organ hasarı açısından klinik ipuçları mevcutsa yine vakit geçirmeden tedaviye başlanmalıdır.</a:t>
            </a:r>
          </a:p>
        </p:txBody>
      </p:sp>
    </p:spTree>
    <p:extLst>
      <p:ext uri="{BB962C8B-B14F-4D97-AF65-F5344CB8AC3E}">
        <p14:creationId xmlns:p14="http://schemas.microsoft.com/office/powerpoint/2010/main" val="88436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1066800"/>
          </a:xfrm>
        </p:spPr>
        <p:txBody>
          <a:bodyPr/>
          <a:lstStyle/>
          <a:p>
            <a:r>
              <a:rPr lang="tr-TR" dirty="0" smtClean="0"/>
              <a:t>Evde Kan Basıncı Ölçümü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2087152"/>
            <a:ext cx="8229600" cy="4325112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Evde </a:t>
            </a:r>
            <a:r>
              <a:rPr lang="tr-TR" dirty="0"/>
              <a:t>KB ölçümünde kol için uygun manşonlu mekanik veya elektronik tansiyon ölçüm aleti kullanılabilir</a:t>
            </a:r>
            <a:r>
              <a:rPr lang="tr-TR" dirty="0" smtClean="0"/>
              <a:t>.</a:t>
            </a:r>
          </a:p>
          <a:p>
            <a:r>
              <a:rPr lang="tr-TR" dirty="0" smtClean="0"/>
              <a:t> </a:t>
            </a:r>
            <a:r>
              <a:rPr lang="tr-TR" dirty="0"/>
              <a:t>Ev ölçümleri en az 5 gün, tercihen 7 gün yapılmalıdır. </a:t>
            </a:r>
            <a:endParaRPr lang="tr-TR" dirty="0" smtClean="0"/>
          </a:p>
          <a:p>
            <a:pPr lvl="1"/>
            <a:r>
              <a:rPr lang="tr-TR" dirty="0" smtClean="0"/>
              <a:t>Ölçümler </a:t>
            </a:r>
            <a:r>
              <a:rPr lang="tr-TR" dirty="0"/>
              <a:t>sabah ve akşam saatlerinde, </a:t>
            </a:r>
            <a:r>
              <a:rPr lang="tr-TR" dirty="0" smtClean="0"/>
              <a:t>	</a:t>
            </a:r>
          </a:p>
          <a:p>
            <a:pPr lvl="1"/>
            <a:r>
              <a:rPr lang="tr-TR" dirty="0"/>
              <a:t>E</a:t>
            </a:r>
            <a:r>
              <a:rPr lang="tr-TR" dirty="0" smtClean="0"/>
              <a:t>n </a:t>
            </a:r>
            <a:r>
              <a:rPr lang="tr-TR" dirty="0"/>
              <a:t>az 5 dakika oturur vaziyette istirahat sonrası ve ölçüm için önerilen standart önlemlere dikkat edilerek yapılmalıdır. </a:t>
            </a:r>
            <a:endParaRPr lang="tr-TR" dirty="0" smtClean="0"/>
          </a:p>
          <a:p>
            <a:r>
              <a:rPr lang="tr-TR" dirty="0" smtClean="0"/>
              <a:t>Beyaz </a:t>
            </a:r>
            <a:r>
              <a:rPr lang="tr-TR" dirty="0"/>
              <a:t>önlük etkisi veya maskeli hipertansiyon şüphesi varsa ev ölçümleri özellikle istenmelidir. </a:t>
            </a:r>
            <a:endParaRPr lang="tr-TR" dirty="0" smtClean="0"/>
          </a:p>
          <a:p>
            <a:pPr lvl="1"/>
            <a:r>
              <a:rPr lang="tr-TR" dirty="0" smtClean="0"/>
              <a:t>Evde </a:t>
            </a:r>
            <a:r>
              <a:rPr lang="tr-TR" dirty="0"/>
              <a:t>KB ölçüm değerleri ortalaması ≥135/85 </a:t>
            </a:r>
            <a:r>
              <a:rPr lang="tr-TR" dirty="0" err="1"/>
              <a:t>mmHg</a:t>
            </a:r>
            <a:r>
              <a:rPr lang="tr-TR" dirty="0"/>
              <a:t> ise hipertansiyon tanısı </a:t>
            </a:r>
            <a:r>
              <a:rPr lang="tr-TR" dirty="0" smtClean="0"/>
              <a:t>düşünülmelidir.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9783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066800"/>
          </a:xfrm>
        </p:spPr>
        <p:txBody>
          <a:bodyPr/>
          <a:lstStyle/>
          <a:p>
            <a:r>
              <a:rPr lang="tr-TR" dirty="0" smtClean="0"/>
              <a:t>Sunum Planı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83568" y="1844824"/>
            <a:ext cx="8013576" cy="4608512"/>
          </a:xfrm>
        </p:spPr>
        <p:txBody>
          <a:bodyPr>
            <a:normAutofit fontScale="92500" lnSpcReduction="10000"/>
          </a:bodyPr>
          <a:lstStyle/>
          <a:p>
            <a:r>
              <a:rPr lang="tr-TR" dirty="0" smtClean="0"/>
              <a:t>Amaç</a:t>
            </a:r>
          </a:p>
          <a:p>
            <a:r>
              <a:rPr lang="tr-TR" dirty="0" smtClean="0"/>
              <a:t>Öğrenim Hedefleri</a:t>
            </a:r>
          </a:p>
          <a:p>
            <a:r>
              <a:rPr lang="tr-TR" dirty="0" smtClean="0"/>
              <a:t>Epidemiyoloji</a:t>
            </a:r>
          </a:p>
          <a:p>
            <a:r>
              <a:rPr lang="tr-TR" dirty="0" smtClean="0"/>
              <a:t>Tanım</a:t>
            </a:r>
          </a:p>
          <a:p>
            <a:r>
              <a:rPr lang="tr-TR" dirty="0" smtClean="0"/>
              <a:t>Kan Basıncı Düzeyine Göre Sınıflandırma</a:t>
            </a:r>
          </a:p>
          <a:p>
            <a:r>
              <a:rPr lang="tr-TR" dirty="0" smtClean="0"/>
              <a:t>Tıbbi Öykü</a:t>
            </a:r>
          </a:p>
          <a:p>
            <a:r>
              <a:rPr lang="tr-TR" dirty="0" smtClean="0"/>
              <a:t>Etiyolojik Sınıflandırma</a:t>
            </a:r>
          </a:p>
          <a:p>
            <a:r>
              <a:rPr lang="tr-TR" dirty="0" smtClean="0"/>
              <a:t>Laboratuar Tetkikleri</a:t>
            </a:r>
          </a:p>
          <a:p>
            <a:r>
              <a:rPr lang="tr-TR" dirty="0" smtClean="0"/>
              <a:t>Tedavi</a:t>
            </a:r>
          </a:p>
          <a:p>
            <a:r>
              <a:rPr lang="tr-TR" dirty="0" smtClean="0"/>
              <a:t>Takip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066800"/>
          </a:xfrm>
        </p:spPr>
        <p:txBody>
          <a:bodyPr/>
          <a:lstStyle/>
          <a:p>
            <a:r>
              <a:rPr lang="tr-TR" dirty="0" err="1" smtClean="0"/>
              <a:t>Ambulatuvar</a:t>
            </a:r>
            <a:r>
              <a:rPr lang="tr-TR" dirty="0" smtClean="0"/>
              <a:t> KB Ölçümü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729712"/>
          </a:xfrm>
        </p:spPr>
        <p:txBody>
          <a:bodyPr>
            <a:normAutofit fontScale="55000" lnSpcReduction="20000"/>
          </a:bodyPr>
          <a:lstStyle/>
          <a:p>
            <a:r>
              <a:rPr lang="tr-TR" sz="3600" dirty="0" smtClean="0"/>
              <a:t>Özel </a:t>
            </a:r>
            <a:r>
              <a:rPr lang="tr-TR" sz="3600" dirty="0"/>
              <a:t>bir cihazın hasta üzerinde 24 saat süreyle </a:t>
            </a:r>
            <a:r>
              <a:rPr lang="tr-TR" sz="3600" dirty="0" smtClean="0"/>
              <a:t>taşınarak </a:t>
            </a:r>
            <a:r>
              <a:rPr lang="tr-TR" sz="3600" dirty="0"/>
              <a:t>günlük aktivite ve uyku sırasında KB kayıtlarının alınması ile yapılan </a:t>
            </a:r>
            <a:r>
              <a:rPr lang="tr-TR" sz="3600" dirty="0" err="1"/>
              <a:t>ambulatuvar</a:t>
            </a:r>
            <a:r>
              <a:rPr lang="tr-TR" sz="3600" dirty="0"/>
              <a:t> KB ölçümü, hipertansiyonun tanısında ve takibinde ideal bir yöntemdir ve </a:t>
            </a:r>
            <a:r>
              <a:rPr lang="tr-TR" sz="3600" dirty="0">
                <a:solidFill>
                  <a:srgbClr val="C00000"/>
                </a:solidFill>
              </a:rPr>
              <a:t>imkan olan her durumda </a:t>
            </a:r>
            <a:r>
              <a:rPr lang="tr-TR" sz="3600" dirty="0" smtClean="0"/>
              <a:t>kullanılmalıdır.</a:t>
            </a:r>
          </a:p>
          <a:p>
            <a:r>
              <a:rPr lang="tr-TR" sz="3600" dirty="0" smtClean="0"/>
              <a:t>Ancak </a:t>
            </a:r>
            <a:r>
              <a:rPr lang="tr-TR" sz="3600" dirty="0"/>
              <a:t>imkanlar kısıtlı ise şu durumlar için </a:t>
            </a:r>
            <a:r>
              <a:rPr lang="tr-TR" sz="3600" dirty="0" err="1"/>
              <a:t>ambulatuvar</a:t>
            </a:r>
            <a:r>
              <a:rPr lang="tr-TR" sz="3600" dirty="0"/>
              <a:t> ölçüm </a:t>
            </a:r>
            <a:r>
              <a:rPr lang="tr-TR" sz="3600" dirty="0" err="1"/>
              <a:t>endikedir</a:t>
            </a:r>
            <a:r>
              <a:rPr lang="tr-TR" sz="3600" dirty="0"/>
              <a:t>: </a:t>
            </a:r>
            <a:endParaRPr lang="tr-TR" sz="3600" dirty="0" smtClean="0"/>
          </a:p>
          <a:p>
            <a:pPr lvl="1"/>
            <a:r>
              <a:rPr lang="tr-TR" sz="2900" dirty="0" smtClean="0"/>
              <a:t>Muayene </a:t>
            </a:r>
            <a:r>
              <a:rPr lang="tr-TR" sz="2900" dirty="0"/>
              <a:t>sırasında ve evde ölçülen KB arasında belirgin uyumsuzluk olması, </a:t>
            </a:r>
            <a:endParaRPr lang="tr-TR" sz="2900" dirty="0" smtClean="0"/>
          </a:p>
          <a:p>
            <a:pPr lvl="1"/>
            <a:r>
              <a:rPr lang="tr-TR" sz="2900" dirty="0" err="1" smtClean="0"/>
              <a:t>Dipping</a:t>
            </a:r>
            <a:r>
              <a:rPr lang="tr-TR" sz="2900" dirty="0" smtClean="0"/>
              <a:t> </a:t>
            </a:r>
            <a:r>
              <a:rPr lang="tr-TR" sz="2900" dirty="0"/>
              <a:t>(normalde uykuda KB’nin düşmesi) </a:t>
            </a:r>
            <a:r>
              <a:rPr lang="tr-TR" sz="2900" dirty="0" smtClean="0"/>
              <a:t>varlığının </a:t>
            </a:r>
            <a:r>
              <a:rPr lang="tr-TR" sz="2900" dirty="0"/>
              <a:t>araştırılması, </a:t>
            </a:r>
            <a:endParaRPr lang="tr-TR" sz="2900" dirty="0" smtClean="0"/>
          </a:p>
          <a:p>
            <a:pPr lvl="1"/>
            <a:r>
              <a:rPr lang="tr-TR" sz="2900" dirty="0" err="1"/>
              <a:t>N</a:t>
            </a:r>
            <a:r>
              <a:rPr lang="tr-TR" sz="2900" dirty="0" err="1" smtClean="0"/>
              <a:t>okturnal</a:t>
            </a:r>
            <a:r>
              <a:rPr lang="tr-TR" sz="2900" dirty="0" smtClean="0"/>
              <a:t> </a:t>
            </a:r>
            <a:r>
              <a:rPr lang="tr-TR" sz="2900" dirty="0"/>
              <a:t>hipertansiyon şüphesi, </a:t>
            </a:r>
            <a:endParaRPr lang="tr-TR" sz="2900" dirty="0" smtClean="0"/>
          </a:p>
          <a:p>
            <a:pPr lvl="1"/>
            <a:r>
              <a:rPr lang="tr-TR" sz="2900" dirty="0" smtClean="0"/>
              <a:t>KB </a:t>
            </a:r>
            <a:r>
              <a:rPr lang="tr-TR" sz="2900" dirty="0"/>
              <a:t>değişkenliklerinin saptanması</a:t>
            </a:r>
            <a:r>
              <a:rPr lang="tr-TR" sz="2900" dirty="0" smtClean="0"/>
              <a:t>.</a:t>
            </a:r>
          </a:p>
          <a:p>
            <a:r>
              <a:rPr lang="tr-TR" sz="3600" dirty="0" smtClean="0"/>
              <a:t>Bireyin </a:t>
            </a:r>
            <a:r>
              <a:rPr lang="tr-TR" sz="3600" dirty="0"/>
              <a:t>uyanık </a:t>
            </a:r>
            <a:r>
              <a:rPr lang="tr-TR" sz="3600" dirty="0" smtClean="0"/>
              <a:t>olduğu </a:t>
            </a:r>
            <a:r>
              <a:rPr lang="tr-TR" sz="3600" dirty="0"/>
              <a:t>saatlerde yapılan </a:t>
            </a:r>
            <a:r>
              <a:rPr lang="tr-TR" sz="3600" dirty="0" err="1"/>
              <a:t>ambulatuvar</a:t>
            </a:r>
            <a:r>
              <a:rPr lang="tr-TR" sz="3600" dirty="0"/>
              <a:t> KB ölçüm değerleri ortalaması ≥135/85 </a:t>
            </a:r>
            <a:r>
              <a:rPr lang="tr-TR" sz="3600" dirty="0" err="1"/>
              <a:t>mmHg</a:t>
            </a:r>
            <a:r>
              <a:rPr lang="tr-TR" sz="3600" dirty="0"/>
              <a:t> ise hipertansiyon tanısı </a:t>
            </a:r>
            <a:r>
              <a:rPr lang="tr-TR" sz="3600" dirty="0" smtClean="0"/>
              <a:t>düşünülmelidir.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122564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552" y="620688"/>
            <a:ext cx="8229600" cy="1368152"/>
          </a:xfrm>
        </p:spPr>
        <p:txBody>
          <a:bodyPr/>
          <a:lstStyle/>
          <a:p>
            <a:r>
              <a:rPr lang="tr-TR" altLang="tr-TR" sz="2900" dirty="0"/>
              <a:t>Hipertansiyon Tanımlaması İçin Kan Basıncı (</a:t>
            </a:r>
            <a:r>
              <a:rPr lang="tr-TR" altLang="tr-TR" sz="2900" dirty="0" err="1"/>
              <a:t>mmHg</a:t>
            </a:r>
            <a:r>
              <a:rPr lang="tr-TR" altLang="tr-TR" sz="2900" dirty="0"/>
              <a:t>) Eşik Değeri ESC-ESH 2013</a:t>
            </a:r>
          </a:p>
        </p:txBody>
      </p:sp>
      <p:pic>
        <p:nvPicPr>
          <p:cNvPr id="71682" name="Picture 2" descr="C:\Users\yurtseverler\Desktop\esc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276872"/>
            <a:ext cx="7129064" cy="398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066800"/>
          </a:xfrm>
        </p:spPr>
        <p:txBody>
          <a:bodyPr/>
          <a:lstStyle/>
          <a:p>
            <a:r>
              <a:rPr lang="tr-TR" dirty="0" err="1" smtClean="0"/>
              <a:t>Laboratuvar</a:t>
            </a:r>
            <a:r>
              <a:rPr lang="tr-TR" dirty="0" smtClean="0"/>
              <a:t> Tetkikleri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371696"/>
            <a:ext cx="8229600" cy="3937624"/>
          </a:xfrm>
        </p:spPr>
        <p:txBody>
          <a:bodyPr>
            <a:normAutofit/>
          </a:bodyPr>
          <a:lstStyle/>
          <a:p>
            <a:r>
              <a:rPr lang="tr-TR" dirty="0" err="1" smtClean="0"/>
              <a:t>Sekonder</a:t>
            </a:r>
            <a:r>
              <a:rPr lang="tr-TR" dirty="0" smtClean="0"/>
              <a:t> hipertansiyon ve hedef organ hasarını araştırmak ve </a:t>
            </a:r>
            <a:r>
              <a:rPr lang="tr-TR" dirty="0" err="1" smtClean="0"/>
              <a:t>kardiyovasküler</a:t>
            </a:r>
            <a:r>
              <a:rPr lang="tr-TR" dirty="0" smtClean="0"/>
              <a:t> riski değerlendirmek amacıyla her hastada temel bazı </a:t>
            </a:r>
            <a:r>
              <a:rPr lang="tr-TR" dirty="0" err="1" smtClean="0"/>
              <a:t>laboratuvar</a:t>
            </a:r>
            <a:r>
              <a:rPr lang="tr-TR" dirty="0" smtClean="0"/>
              <a:t> tetkiklerinin yapılması gereklidir. </a:t>
            </a:r>
          </a:p>
          <a:p>
            <a:r>
              <a:rPr lang="tr-TR" dirty="0" smtClean="0"/>
              <a:t>Diyabeti olan </a:t>
            </a:r>
            <a:r>
              <a:rPr lang="tr-TR" dirty="0" err="1" smtClean="0"/>
              <a:t>hipertansiflerde</a:t>
            </a:r>
            <a:r>
              <a:rPr lang="tr-TR" dirty="0" smtClean="0"/>
              <a:t> idrar albümin atılım oranı mutlaka istenmeli ve yıllık olarak takip edilmelidir. </a:t>
            </a:r>
          </a:p>
          <a:p>
            <a:r>
              <a:rPr lang="tr-TR" dirty="0" err="1" smtClean="0"/>
              <a:t>Hipertansif</a:t>
            </a:r>
            <a:r>
              <a:rPr lang="tr-TR" dirty="0" smtClean="0"/>
              <a:t> hastalarda klinik duruma göre idrar albümin atılım oranı, şeker yükleme testi ve ekokardiyografi istenmesi önerilir.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Laboratuvar</a:t>
            </a:r>
            <a:r>
              <a:rPr lang="tr-TR" dirty="0" smtClean="0"/>
              <a:t> Tetkikleri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39552" y="2204864"/>
            <a:ext cx="8229600" cy="4181096"/>
          </a:xfrm>
        </p:spPr>
        <p:txBody>
          <a:bodyPr>
            <a:normAutofit fontScale="70000" lnSpcReduction="20000"/>
          </a:bodyPr>
          <a:lstStyle/>
          <a:p>
            <a:r>
              <a:rPr lang="tr-TR" dirty="0" smtClean="0"/>
              <a:t>Tam kan sayımı                                                  </a:t>
            </a:r>
          </a:p>
          <a:p>
            <a:r>
              <a:rPr lang="tr-TR" dirty="0" smtClean="0"/>
              <a:t>Tam idrar tetkiki </a:t>
            </a:r>
          </a:p>
          <a:p>
            <a:r>
              <a:rPr lang="tr-TR" dirty="0" smtClean="0"/>
              <a:t>Açlık kan </a:t>
            </a:r>
            <a:r>
              <a:rPr lang="tr-TR" dirty="0" err="1" smtClean="0"/>
              <a:t>glukozu</a:t>
            </a:r>
            <a:endParaRPr lang="tr-TR" dirty="0" smtClean="0"/>
          </a:p>
          <a:p>
            <a:r>
              <a:rPr lang="tr-TR" dirty="0" smtClean="0"/>
              <a:t>ALT, AST </a:t>
            </a:r>
          </a:p>
          <a:p>
            <a:r>
              <a:rPr lang="tr-TR" dirty="0" smtClean="0"/>
              <a:t>Kanda sodyum </a:t>
            </a:r>
          </a:p>
          <a:p>
            <a:r>
              <a:rPr lang="tr-TR" dirty="0" smtClean="0"/>
              <a:t>Potasyum</a:t>
            </a:r>
          </a:p>
          <a:p>
            <a:r>
              <a:rPr lang="tr-TR" dirty="0" err="1" smtClean="0"/>
              <a:t>Kreatinin</a:t>
            </a:r>
            <a:r>
              <a:rPr lang="tr-TR" dirty="0" smtClean="0"/>
              <a:t> ve </a:t>
            </a:r>
          </a:p>
          <a:p>
            <a:r>
              <a:rPr lang="tr-TR" dirty="0" smtClean="0"/>
              <a:t>Ürik asit değerleri</a:t>
            </a:r>
          </a:p>
          <a:p>
            <a:r>
              <a:rPr lang="tr-TR" dirty="0" smtClean="0"/>
              <a:t>Lipit profili </a:t>
            </a:r>
          </a:p>
          <a:p>
            <a:r>
              <a:rPr lang="tr-TR" dirty="0" smtClean="0"/>
              <a:t>Tahmini </a:t>
            </a:r>
            <a:r>
              <a:rPr lang="tr-TR" dirty="0" err="1" smtClean="0"/>
              <a:t>glomerüler</a:t>
            </a:r>
            <a:r>
              <a:rPr lang="tr-TR" dirty="0" smtClean="0"/>
              <a:t> </a:t>
            </a:r>
            <a:r>
              <a:rPr lang="tr-TR" dirty="0" err="1" smtClean="0"/>
              <a:t>filtrasyon</a:t>
            </a:r>
            <a:r>
              <a:rPr lang="tr-TR" dirty="0" smtClean="0"/>
              <a:t> hızı (</a:t>
            </a:r>
            <a:r>
              <a:rPr lang="tr-TR" dirty="0" err="1" smtClean="0"/>
              <a:t>estimated</a:t>
            </a:r>
            <a:r>
              <a:rPr lang="tr-TR" dirty="0" smtClean="0"/>
              <a:t> GFR=</a:t>
            </a:r>
            <a:r>
              <a:rPr lang="tr-TR" dirty="0" err="1" smtClean="0"/>
              <a:t>eGFR</a:t>
            </a:r>
            <a:r>
              <a:rPr lang="tr-TR" dirty="0" smtClean="0"/>
              <a:t>), </a:t>
            </a:r>
          </a:p>
          <a:p>
            <a:r>
              <a:rPr lang="tr-TR" dirty="0" smtClean="0"/>
              <a:t>12 derivasyonlu elektrokardiyografi (EKG).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Tedavi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Yaşam tarzı değişiklikleri</a:t>
            </a:r>
          </a:p>
          <a:p>
            <a:pPr lvl="1"/>
            <a:r>
              <a:rPr lang="tr-TR" dirty="0" smtClean="0"/>
              <a:t>İdeal vücut ağırlığı</a:t>
            </a:r>
          </a:p>
          <a:p>
            <a:pPr lvl="1"/>
            <a:r>
              <a:rPr lang="tr-TR" dirty="0" smtClean="0"/>
              <a:t>Tuz kısıtlaması (SALTURK, 15g-16g</a:t>
            </a:r>
            <a:r>
              <a:rPr lang="tr-TR" dirty="0" smtClean="0">
                <a:sym typeface="Wingdings" pitchFamily="2" charset="2"/>
              </a:rPr>
              <a:t>5-6g)</a:t>
            </a:r>
            <a:endParaRPr lang="tr-TR" dirty="0" smtClean="0"/>
          </a:p>
          <a:p>
            <a:pPr lvl="1"/>
            <a:r>
              <a:rPr lang="tr-TR" dirty="0" smtClean="0"/>
              <a:t>Sağlıklı beslenme</a:t>
            </a:r>
          </a:p>
          <a:p>
            <a:pPr lvl="1"/>
            <a:r>
              <a:rPr lang="tr-TR" dirty="0" smtClean="0"/>
              <a:t>Sigara bırakılması</a:t>
            </a:r>
          </a:p>
          <a:p>
            <a:pPr lvl="1"/>
            <a:r>
              <a:rPr lang="tr-TR" dirty="0" smtClean="0"/>
              <a:t>Alkol kısıtlanması</a:t>
            </a:r>
          </a:p>
          <a:p>
            <a:pPr lvl="1"/>
            <a:r>
              <a:rPr lang="tr-TR" dirty="0" smtClean="0"/>
              <a:t>Hareketli yaşam - Egzersiz</a:t>
            </a:r>
          </a:p>
          <a:p>
            <a:pPr lvl="1"/>
            <a:r>
              <a:rPr lang="tr-TR" dirty="0" smtClean="0"/>
              <a:t>Stres yönetimi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Başlık 1"/>
          <p:cNvSpPr>
            <a:spLocks noGrp="1"/>
          </p:cNvSpPr>
          <p:nvPr>
            <p:ph type="title" idx="4294967295"/>
          </p:nvPr>
        </p:nvSpPr>
        <p:spPr>
          <a:xfrm>
            <a:off x="611560" y="1196752"/>
            <a:ext cx="8229600" cy="1066800"/>
          </a:xfrm>
        </p:spPr>
        <p:txBody>
          <a:bodyPr/>
          <a:lstStyle/>
          <a:p>
            <a:r>
              <a:rPr lang="tr-TR" dirty="0" smtClean="0"/>
              <a:t>Tedavi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4294967295"/>
          </p:nvPr>
        </p:nvSpPr>
        <p:spPr>
          <a:xfrm>
            <a:off x="457200" y="2420888"/>
            <a:ext cx="8229600" cy="4103737"/>
          </a:xfrm>
        </p:spPr>
        <p:txBody>
          <a:bodyPr>
            <a:normAutofit/>
          </a:bodyPr>
          <a:lstStyle/>
          <a:p>
            <a:r>
              <a:rPr lang="tr-TR" sz="2400" dirty="0" err="1"/>
              <a:t>Antihipertansif</a:t>
            </a:r>
            <a:r>
              <a:rPr lang="tr-TR" sz="2400" dirty="0"/>
              <a:t> ilaç tedavisine başlamak için KB değeri ile birlikte risk faktörleri ve eşlik eden hastalıklar dikkate alınmalıdır. </a:t>
            </a:r>
            <a:endParaRPr lang="tr-TR" sz="2400" dirty="0" smtClean="0"/>
          </a:p>
          <a:p>
            <a:r>
              <a:rPr lang="tr-TR" sz="2400" dirty="0" smtClean="0"/>
              <a:t>Genel </a:t>
            </a:r>
            <a:r>
              <a:rPr lang="tr-TR" sz="2400" dirty="0"/>
              <a:t>popülasyonda tedaviye başlama için eşik </a:t>
            </a:r>
            <a:r>
              <a:rPr lang="tr-TR" sz="2400" dirty="0" smtClean="0"/>
              <a:t>değeri </a:t>
            </a:r>
            <a:r>
              <a:rPr lang="tr-TR" sz="2400" dirty="0" err="1"/>
              <a:t>sistolik</a:t>
            </a:r>
            <a:r>
              <a:rPr lang="tr-TR" sz="2400" dirty="0"/>
              <a:t> KB ≥140 </a:t>
            </a:r>
            <a:r>
              <a:rPr lang="tr-TR" sz="2400" dirty="0" err="1"/>
              <a:t>mmHg</a:t>
            </a:r>
            <a:r>
              <a:rPr lang="tr-TR" sz="2400" dirty="0"/>
              <a:t> veya </a:t>
            </a:r>
            <a:r>
              <a:rPr lang="tr-TR" sz="2400" dirty="0" err="1"/>
              <a:t>diyastolik</a:t>
            </a:r>
            <a:r>
              <a:rPr lang="tr-TR" sz="2400" dirty="0"/>
              <a:t> KB ≥90 </a:t>
            </a:r>
            <a:r>
              <a:rPr lang="tr-TR" sz="2400" dirty="0" err="1"/>
              <a:t>mmHg</a:t>
            </a:r>
            <a:r>
              <a:rPr lang="tr-TR" sz="2400" dirty="0"/>
              <a:t> iken yaşı ≥80 olanlarda eşik </a:t>
            </a:r>
            <a:r>
              <a:rPr lang="tr-TR" sz="2400" dirty="0" err="1"/>
              <a:t>sistolik</a:t>
            </a:r>
            <a:r>
              <a:rPr lang="tr-TR" sz="2400" dirty="0"/>
              <a:t> KB ≥160 </a:t>
            </a:r>
            <a:r>
              <a:rPr lang="tr-TR" sz="2400" dirty="0" err="1"/>
              <a:t>mmHg’dir</a:t>
            </a:r>
            <a:r>
              <a:rPr lang="tr-TR" sz="2400" dirty="0"/>
              <a:t>. </a:t>
            </a:r>
            <a:endParaRPr lang="tr-TR" sz="2400" dirty="0" smtClean="0"/>
          </a:p>
          <a:p>
            <a:r>
              <a:rPr lang="tr-TR" sz="2400" dirty="0" smtClean="0"/>
              <a:t>Hipertansiyon </a:t>
            </a:r>
            <a:r>
              <a:rPr lang="tr-TR" sz="2400" dirty="0"/>
              <a:t>tanısı konulduğunda, Evre 3 ve Evre 2 hipertansiyonu olanlarda ilaç tedavisine hemen başlanmalıdır. </a:t>
            </a:r>
          </a:p>
          <a:p>
            <a:endParaRPr lang="tr-TR" sz="2400" dirty="0" smtClean="0"/>
          </a:p>
        </p:txBody>
      </p:sp>
    </p:spTree>
    <p:extLst>
      <p:ext uri="{BB962C8B-B14F-4D97-AF65-F5344CB8AC3E}">
        <p14:creationId xmlns:p14="http://schemas.microsoft.com/office/powerpoint/2010/main" val="225736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Tedavi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513688"/>
          </a:xfrm>
        </p:spPr>
        <p:txBody>
          <a:bodyPr>
            <a:normAutofit lnSpcReduction="10000"/>
          </a:bodyPr>
          <a:lstStyle/>
          <a:p>
            <a:r>
              <a:rPr lang="tr-TR" sz="2400" dirty="0"/>
              <a:t>Evre 1 hipertansiyonda ise ilaç tedavisine </a:t>
            </a:r>
            <a:r>
              <a:rPr lang="tr-TR" sz="2400" dirty="0" err="1"/>
              <a:t>diyabetes</a:t>
            </a:r>
            <a:r>
              <a:rPr lang="tr-TR" sz="2400" dirty="0"/>
              <a:t> </a:t>
            </a:r>
            <a:r>
              <a:rPr lang="tr-TR" sz="2400" dirty="0" err="1"/>
              <a:t>mellitus</a:t>
            </a:r>
            <a:r>
              <a:rPr lang="tr-TR" sz="2400" dirty="0"/>
              <a:t>, kronik böbrek hastalığı ve koroner arter hastalığı varlığında hemen başlanır. </a:t>
            </a:r>
            <a:endParaRPr lang="tr-TR" sz="2400" dirty="0" smtClean="0"/>
          </a:p>
          <a:p>
            <a:r>
              <a:rPr lang="tr-TR" sz="2400" dirty="0" smtClean="0"/>
              <a:t>Bu </a:t>
            </a:r>
            <a:r>
              <a:rPr lang="tr-TR" sz="2400" dirty="0"/>
              <a:t>hastalıkların ve risklerin olmadığı durumda yaşam tarzı değişiklikleri önerilir. </a:t>
            </a:r>
          </a:p>
          <a:p>
            <a:pPr lvl="1"/>
            <a:r>
              <a:rPr lang="tr-TR" sz="2400" dirty="0"/>
              <a:t>Bir-üç ay sonra KB hâlâ Evre 1’de ise ilaç tedavisine başlanır. </a:t>
            </a:r>
          </a:p>
          <a:p>
            <a:pPr lvl="1"/>
            <a:r>
              <a:rPr lang="tr-TR" sz="2400" dirty="0" smtClean="0"/>
              <a:t>Ancak </a:t>
            </a:r>
            <a:r>
              <a:rPr lang="tr-TR" sz="2400" dirty="0"/>
              <a:t>hastanın günlük yaşam kalitesini etkileyen hipertansiyonla ilişkili semptomları varsa </a:t>
            </a:r>
            <a:r>
              <a:rPr lang="tr-TR" sz="2400" dirty="0" err="1"/>
              <a:t>antihipertansif</a:t>
            </a:r>
            <a:r>
              <a:rPr lang="tr-TR" sz="2400" dirty="0"/>
              <a:t> ilaç tedavisine daha erken başlanabilir</a:t>
            </a:r>
            <a:r>
              <a:rPr lang="tr-TR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660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/>
          <a:lstStyle/>
          <a:p>
            <a:r>
              <a:rPr lang="tr-TR" dirty="0" smtClean="0"/>
              <a:t>Tedavi</a:t>
            </a:r>
            <a:endParaRPr lang="tr-T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00808"/>
            <a:ext cx="7848871" cy="473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Tedavi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325112"/>
          </a:xfrm>
        </p:spPr>
        <p:txBody>
          <a:bodyPr>
            <a:noAutofit/>
          </a:bodyPr>
          <a:lstStyle/>
          <a:p>
            <a:r>
              <a:rPr lang="tr-TR" sz="2000" dirty="0" err="1"/>
              <a:t>Antihipertansif</a:t>
            </a:r>
            <a:r>
              <a:rPr lang="tr-TR" sz="2000" dirty="0"/>
              <a:t> ilaç tedavisinde beş grup ilaçtan [tarihsel gelişim sırasıyla </a:t>
            </a:r>
          </a:p>
          <a:p>
            <a:pPr lvl="1"/>
            <a:r>
              <a:rPr lang="tr-TR" sz="1800" dirty="0" err="1"/>
              <a:t>Diüretikler</a:t>
            </a:r>
            <a:r>
              <a:rPr lang="tr-TR" sz="1800" dirty="0"/>
              <a:t>, </a:t>
            </a:r>
          </a:p>
          <a:p>
            <a:pPr lvl="1"/>
            <a:r>
              <a:rPr lang="tr-TR" sz="1800" dirty="0"/>
              <a:t>Beta </a:t>
            </a:r>
            <a:r>
              <a:rPr lang="tr-TR" sz="1800" dirty="0" err="1"/>
              <a:t>Blokerler</a:t>
            </a:r>
            <a:r>
              <a:rPr lang="tr-TR" sz="1800" dirty="0"/>
              <a:t>, </a:t>
            </a:r>
          </a:p>
          <a:p>
            <a:pPr lvl="1"/>
            <a:r>
              <a:rPr lang="tr-TR" sz="1800" dirty="0"/>
              <a:t>Kalsiyum Kanal </a:t>
            </a:r>
            <a:r>
              <a:rPr lang="tr-TR" sz="1800" dirty="0" err="1"/>
              <a:t>Blokerleri</a:t>
            </a:r>
            <a:r>
              <a:rPr lang="tr-TR" sz="1800" dirty="0"/>
              <a:t>, </a:t>
            </a:r>
          </a:p>
          <a:p>
            <a:pPr lvl="1"/>
            <a:r>
              <a:rPr lang="tr-TR" sz="1800" dirty="0" err="1"/>
              <a:t>Anjiyotensin</a:t>
            </a:r>
            <a:r>
              <a:rPr lang="tr-TR" sz="1800" dirty="0"/>
              <a:t> Dönüştürücü Enzim (ACE) İnhibitörleri </a:t>
            </a:r>
          </a:p>
          <a:p>
            <a:pPr lvl="1"/>
            <a:r>
              <a:rPr lang="tr-TR" sz="1800" dirty="0" err="1"/>
              <a:t>Anjiyotensin</a:t>
            </a:r>
            <a:r>
              <a:rPr lang="tr-TR" sz="1800" dirty="0"/>
              <a:t> Reseptör </a:t>
            </a:r>
            <a:r>
              <a:rPr lang="tr-TR" sz="1800" dirty="0" err="1"/>
              <a:t>Blokerleri</a:t>
            </a:r>
            <a:r>
              <a:rPr lang="tr-TR" sz="1800" dirty="0"/>
              <a:t> (ARB)</a:t>
            </a:r>
          </a:p>
          <a:p>
            <a:pPr marL="109728" indent="0">
              <a:buNone/>
            </a:pPr>
            <a:r>
              <a:rPr lang="tr-TR" sz="2000" dirty="0"/>
              <a:t> herhangi biri seçilebilir. </a:t>
            </a:r>
          </a:p>
        </p:txBody>
      </p:sp>
    </p:spTree>
    <p:extLst>
      <p:ext uri="{BB962C8B-B14F-4D97-AF65-F5344CB8AC3E}">
        <p14:creationId xmlns:p14="http://schemas.microsoft.com/office/powerpoint/2010/main" val="249513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Tedavi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Tedaviye tek ilaçla başlandığında, KB hedef düzeye gelmezse tedaviye ikinci bir ilaç eklenir.</a:t>
            </a:r>
          </a:p>
          <a:p>
            <a:r>
              <a:rPr lang="tr-TR" dirty="0" smtClean="0"/>
              <a:t>Başlangıçta </a:t>
            </a:r>
            <a:r>
              <a:rPr lang="tr-TR" dirty="0" err="1" smtClean="0"/>
              <a:t>sistolik</a:t>
            </a:r>
            <a:r>
              <a:rPr lang="tr-TR" dirty="0" smtClean="0"/>
              <a:t> KB hedeften 20 </a:t>
            </a:r>
            <a:r>
              <a:rPr lang="tr-TR" dirty="0" err="1" smtClean="0"/>
              <a:t>mmHg</a:t>
            </a:r>
            <a:r>
              <a:rPr lang="tr-TR" dirty="0" smtClean="0"/>
              <a:t> ve </a:t>
            </a:r>
            <a:r>
              <a:rPr lang="tr-TR" dirty="0" err="1" smtClean="0"/>
              <a:t>diyastolik</a:t>
            </a:r>
            <a:r>
              <a:rPr lang="tr-TR" dirty="0" smtClean="0"/>
              <a:t> KB hedeften 10 </a:t>
            </a:r>
            <a:r>
              <a:rPr lang="tr-TR" dirty="0" err="1" smtClean="0"/>
              <a:t>mmHg</a:t>
            </a:r>
            <a:r>
              <a:rPr lang="tr-TR" dirty="0" smtClean="0"/>
              <a:t> yüksek ise (ör. Evre 2 ve üzeri hipertansiyon varlığı) doğrudan kombinasyon tedavisi başlanabilir. </a:t>
            </a:r>
          </a:p>
          <a:p>
            <a:r>
              <a:rPr lang="tr-TR" dirty="0" smtClean="0"/>
              <a:t>Birden </a:t>
            </a:r>
            <a:r>
              <a:rPr lang="tr-TR" dirty="0"/>
              <a:t>fazla ilaç kullanılıyorsa, en az birinin akşam saatlerinden sonra verilmesi önerilir.</a:t>
            </a:r>
          </a:p>
          <a:p>
            <a:r>
              <a:rPr lang="tr-TR" dirty="0" smtClean="0"/>
              <a:t>İlaç </a:t>
            </a:r>
            <a:r>
              <a:rPr lang="tr-TR" dirty="0"/>
              <a:t>seçiminde ilaç </a:t>
            </a:r>
            <a:r>
              <a:rPr lang="tr-TR" dirty="0" err="1"/>
              <a:t>kontrendikasyonları</a:t>
            </a:r>
            <a:r>
              <a:rPr lang="tr-TR" dirty="0"/>
              <a:t>, hasta cevabı ve </a:t>
            </a:r>
            <a:r>
              <a:rPr lang="tr-TR" dirty="0" err="1"/>
              <a:t>tolere</a:t>
            </a:r>
            <a:r>
              <a:rPr lang="tr-TR" dirty="0"/>
              <a:t> edilebilirlik dikkate alınmalıdır. </a:t>
            </a:r>
          </a:p>
        </p:txBody>
      </p:sp>
    </p:spTree>
    <p:extLst>
      <p:ext uri="{BB962C8B-B14F-4D97-AF65-F5344CB8AC3E}">
        <p14:creationId xmlns:p14="http://schemas.microsoft.com/office/powerpoint/2010/main" val="118472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Amaç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Hipertansiyon tanısı, tedavi ve takibi ile ilgili bilgi vermek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09" y="116632"/>
            <a:ext cx="8832982" cy="662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Özel Hasta Gruplarında Hipertansiyon Tedavisi</a:t>
            </a:r>
            <a:r>
              <a:rPr lang="tr-TR" dirty="0" smtClean="0"/>
              <a:t>-</a:t>
            </a:r>
            <a:r>
              <a:rPr lang="tr-TR" dirty="0"/>
              <a:t>Yaşlılar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Yaşlılarda </a:t>
            </a:r>
            <a:r>
              <a:rPr lang="tr-TR" dirty="0"/>
              <a:t>(≥65 yaş) öncelikli olarak kalsiyum kanal </a:t>
            </a:r>
            <a:r>
              <a:rPr lang="tr-TR" dirty="0" err="1"/>
              <a:t>blokerleri</a:t>
            </a:r>
            <a:r>
              <a:rPr lang="tr-TR" dirty="0"/>
              <a:t> veya </a:t>
            </a:r>
            <a:r>
              <a:rPr lang="tr-TR" dirty="0" err="1"/>
              <a:t>diüretikler</a:t>
            </a:r>
            <a:r>
              <a:rPr lang="tr-TR" dirty="0"/>
              <a:t>, daha sonra ACE inhibitörü veya ARB grubu ilaçlar önerilebilir. </a:t>
            </a:r>
            <a:endParaRPr lang="tr-TR" dirty="0" smtClean="0"/>
          </a:p>
          <a:p>
            <a:r>
              <a:rPr lang="tr-TR" dirty="0" smtClean="0"/>
              <a:t>Hipertansiyonu </a:t>
            </a:r>
            <a:r>
              <a:rPr lang="tr-TR" dirty="0"/>
              <a:t>olan ≥65 yaş bireylerde özel bir </a:t>
            </a:r>
            <a:r>
              <a:rPr lang="tr-TR" dirty="0" err="1"/>
              <a:t>endikasyon</a:t>
            </a:r>
            <a:r>
              <a:rPr lang="tr-TR" dirty="0"/>
              <a:t> olmadığı sürece beta-</a:t>
            </a:r>
            <a:r>
              <a:rPr lang="tr-TR" dirty="0" err="1"/>
              <a:t>blokerlerin</a:t>
            </a:r>
            <a:r>
              <a:rPr lang="tr-TR" dirty="0"/>
              <a:t> ilk seçenek kullanımından kaçınılmalıdır. </a:t>
            </a:r>
            <a:endParaRPr lang="tr-TR" dirty="0" smtClean="0"/>
          </a:p>
          <a:p>
            <a:r>
              <a:rPr lang="tr-TR" dirty="0" smtClean="0"/>
              <a:t>Hipertansiyonu </a:t>
            </a:r>
            <a:r>
              <a:rPr lang="tr-TR" dirty="0"/>
              <a:t>olan ve yaşı ≥80 olan hastalarda tedavi başlama eşiği </a:t>
            </a:r>
            <a:r>
              <a:rPr lang="tr-TR" dirty="0" err="1"/>
              <a:t>sistolik</a:t>
            </a:r>
            <a:r>
              <a:rPr lang="tr-TR" dirty="0"/>
              <a:t> KB ≥160 </a:t>
            </a:r>
            <a:r>
              <a:rPr lang="tr-TR" dirty="0" err="1"/>
              <a:t>mmHg</a:t>
            </a:r>
            <a:r>
              <a:rPr lang="tr-TR" dirty="0"/>
              <a:t>, tedavi hedefi 140-150 </a:t>
            </a:r>
            <a:r>
              <a:rPr lang="tr-TR" dirty="0" err="1"/>
              <a:t>mmHg’dir</a:t>
            </a:r>
            <a:r>
              <a:rPr lang="tr-T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9215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Diyabetikler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KB </a:t>
            </a:r>
            <a:r>
              <a:rPr lang="tr-TR" dirty="0"/>
              <a:t>&gt;120/80 </a:t>
            </a:r>
            <a:r>
              <a:rPr lang="tr-TR" dirty="0" err="1"/>
              <a:t>mmHg</a:t>
            </a:r>
            <a:r>
              <a:rPr lang="tr-TR" dirty="0"/>
              <a:t> olanlarda </a:t>
            </a:r>
            <a:r>
              <a:rPr lang="tr-TR" dirty="0" smtClean="0"/>
              <a:t>yaşam </a:t>
            </a:r>
            <a:r>
              <a:rPr lang="tr-TR" dirty="0"/>
              <a:t>tarzı değişiklikleri kuvvetle </a:t>
            </a:r>
            <a:r>
              <a:rPr lang="tr-TR" dirty="0" smtClean="0"/>
              <a:t>önerilmelidir. </a:t>
            </a:r>
          </a:p>
          <a:p>
            <a:r>
              <a:rPr lang="tr-TR" dirty="0" smtClean="0"/>
              <a:t>KB </a:t>
            </a:r>
            <a:r>
              <a:rPr lang="tr-TR" dirty="0"/>
              <a:t>&gt;140/90 </a:t>
            </a:r>
            <a:r>
              <a:rPr lang="tr-TR" dirty="0" err="1"/>
              <a:t>mmHg</a:t>
            </a:r>
            <a:r>
              <a:rPr lang="tr-TR" dirty="0"/>
              <a:t> ise ilaç tedavisine başlanmalı, tedavi hedefi </a:t>
            </a:r>
            <a:r>
              <a:rPr lang="tr-TR" dirty="0" err="1"/>
              <a:t>sistolik</a:t>
            </a:r>
            <a:r>
              <a:rPr lang="tr-TR" dirty="0"/>
              <a:t> KB 130–139 </a:t>
            </a:r>
            <a:r>
              <a:rPr lang="tr-TR" dirty="0" err="1"/>
              <a:t>mmHg</a:t>
            </a:r>
            <a:r>
              <a:rPr lang="tr-TR" dirty="0"/>
              <a:t> ve </a:t>
            </a:r>
            <a:r>
              <a:rPr lang="tr-TR" dirty="0" err="1"/>
              <a:t>diyastolik</a:t>
            </a:r>
            <a:r>
              <a:rPr lang="tr-TR" dirty="0"/>
              <a:t> KB 80-89 </a:t>
            </a:r>
            <a:r>
              <a:rPr lang="tr-TR" dirty="0" err="1"/>
              <a:t>mmHg</a:t>
            </a:r>
            <a:r>
              <a:rPr lang="tr-TR" dirty="0"/>
              <a:t> olmalıdır. </a:t>
            </a:r>
            <a:endParaRPr lang="tr-TR" dirty="0" smtClean="0"/>
          </a:p>
          <a:p>
            <a:r>
              <a:rPr lang="tr-TR" dirty="0" smtClean="0"/>
              <a:t>Koroner </a:t>
            </a:r>
            <a:r>
              <a:rPr lang="tr-TR" dirty="0"/>
              <a:t>arter hastalığı olan diyabetiklerde 130/80 </a:t>
            </a:r>
            <a:r>
              <a:rPr lang="tr-TR" dirty="0" err="1"/>
              <a:t>mmHg</a:t>
            </a:r>
            <a:r>
              <a:rPr lang="tr-TR" dirty="0"/>
              <a:t> altına inmek risklidir. </a:t>
            </a:r>
            <a:endParaRPr lang="tr-TR" dirty="0" smtClean="0"/>
          </a:p>
          <a:p>
            <a:r>
              <a:rPr lang="tr-TR" dirty="0" smtClean="0"/>
              <a:t>Genç </a:t>
            </a:r>
            <a:r>
              <a:rPr lang="tr-TR" dirty="0"/>
              <a:t>diyabetiklerde tedavi yükünü artırmaksızın KB’yi 130/80 </a:t>
            </a:r>
            <a:r>
              <a:rPr lang="tr-TR" dirty="0" err="1"/>
              <a:t>mmHg’nın</a:t>
            </a:r>
            <a:r>
              <a:rPr lang="tr-TR" dirty="0"/>
              <a:t> altına indirmek hedeflenebilir. </a:t>
            </a:r>
            <a:endParaRPr lang="tr-TR" dirty="0" smtClean="0"/>
          </a:p>
          <a:p>
            <a:r>
              <a:rPr lang="tr-TR" dirty="0" smtClean="0"/>
              <a:t>Diyabetiklerde </a:t>
            </a:r>
            <a:r>
              <a:rPr lang="tr-TR" dirty="0"/>
              <a:t>tedaviye ACE inhibitörü veya ARB grubu ilaçlar ile başlanması önerilir.</a:t>
            </a:r>
          </a:p>
        </p:txBody>
      </p:sp>
    </p:spTree>
    <p:extLst>
      <p:ext uri="{BB962C8B-B14F-4D97-AF65-F5344CB8AC3E}">
        <p14:creationId xmlns:p14="http://schemas.microsoft.com/office/powerpoint/2010/main" val="244588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Koroner Arter Hastaları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Koroner </a:t>
            </a:r>
            <a:r>
              <a:rPr lang="tr-TR" dirty="0"/>
              <a:t>arter hastalığı olan bireylerde 140/90 </a:t>
            </a:r>
            <a:r>
              <a:rPr lang="tr-TR" dirty="0" err="1"/>
              <a:t>mmHg</a:t>
            </a:r>
            <a:r>
              <a:rPr lang="tr-TR" dirty="0"/>
              <a:t> üstü tedavi edilmeli, 140/90 </a:t>
            </a:r>
            <a:r>
              <a:rPr lang="tr-TR" dirty="0" err="1"/>
              <a:t>mmHg</a:t>
            </a:r>
            <a:r>
              <a:rPr lang="tr-TR" dirty="0"/>
              <a:t> altına inilmeli, ancak 130/80 </a:t>
            </a:r>
            <a:r>
              <a:rPr lang="tr-TR" dirty="0" err="1"/>
              <a:t>mmHg’den</a:t>
            </a:r>
            <a:r>
              <a:rPr lang="tr-TR" dirty="0"/>
              <a:t> daha aşağı düşürülmemelidir. </a:t>
            </a:r>
            <a:endParaRPr lang="tr-TR" dirty="0" smtClean="0"/>
          </a:p>
          <a:p>
            <a:r>
              <a:rPr lang="tr-TR" dirty="0" smtClean="0"/>
              <a:t>Miyokart </a:t>
            </a:r>
            <a:r>
              <a:rPr lang="tr-TR" dirty="0" err="1"/>
              <a:t>iskemisi</a:t>
            </a:r>
            <a:r>
              <a:rPr lang="tr-TR" dirty="0"/>
              <a:t> riski ortaya çıkabileceği için izole </a:t>
            </a:r>
            <a:r>
              <a:rPr lang="tr-TR" dirty="0" err="1"/>
              <a:t>sistolik</a:t>
            </a:r>
            <a:r>
              <a:rPr lang="tr-TR" dirty="0"/>
              <a:t> hipertansiyonu olan bireylerde </a:t>
            </a:r>
            <a:r>
              <a:rPr lang="tr-TR" dirty="0" err="1"/>
              <a:t>diyastolik</a:t>
            </a:r>
            <a:r>
              <a:rPr lang="tr-TR" dirty="0"/>
              <a:t> KB’nin 60 </a:t>
            </a:r>
            <a:r>
              <a:rPr lang="tr-TR" dirty="0" err="1"/>
              <a:t>mmHg’nin</a:t>
            </a:r>
            <a:r>
              <a:rPr lang="tr-TR" dirty="0"/>
              <a:t> altına indirilmemesi </a:t>
            </a:r>
            <a:r>
              <a:rPr lang="tr-TR" dirty="0" smtClean="0"/>
              <a:t>önerilir.</a:t>
            </a:r>
          </a:p>
          <a:p>
            <a:r>
              <a:rPr lang="tr-TR" dirty="0" smtClean="0"/>
              <a:t>Koroner </a:t>
            </a:r>
            <a:r>
              <a:rPr lang="tr-TR" dirty="0"/>
              <a:t>arter hastalığı olan bireylerde tedavide tercih edilecek ilaç grupları beta </a:t>
            </a:r>
            <a:r>
              <a:rPr lang="tr-TR" dirty="0" err="1"/>
              <a:t>bloker</a:t>
            </a:r>
            <a:r>
              <a:rPr lang="tr-TR" dirty="0"/>
              <a:t>, ACE inhibitörü, ARB veya kalsiyum kanal </a:t>
            </a:r>
            <a:r>
              <a:rPr lang="tr-TR" dirty="0" err="1" smtClean="0"/>
              <a:t>blokerleridir</a:t>
            </a:r>
            <a:r>
              <a:rPr lang="tr-TR" dirty="0" smtClean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6675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Kronik Böbrek Hastaları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Kronik </a:t>
            </a:r>
            <a:r>
              <a:rPr lang="tr-TR" dirty="0"/>
              <a:t>böbrek hastalarında tedavi eşiği 140/90 </a:t>
            </a:r>
            <a:r>
              <a:rPr lang="tr-TR" dirty="0" err="1"/>
              <a:t>mmHg’dir</a:t>
            </a:r>
            <a:r>
              <a:rPr lang="tr-TR" dirty="0"/>
              <a:t>. </a:t>
            </a:r>
            <a:r>
              <a:rPr lang="tr-TR" dirty="0" err="1"/>
              <a:t>Albuminürisi</a:t>
            </a:r>
            <a:r>
              <a:rPr lang="tr-TR" dirty="0"/>
              <a:t> (&gt;30 mg/gün) olan hastalarda KB’nin 130/80 </a:t>
            </a:r>
            <a:r>
              <a:rPr lang="tr-TR" dirty="0" err="1"/>
              <a:t>mmHg</a:t>
            </a:r>
            <a:r>
              <a:rPr lang="tr-TR" dirty="0"/>
              <a:t> altına düşürülmesi hedeflenmelidir. </a:t>
            </a:r>
            <a:endParaRPr lang="tr-TR" dirty="0" smtClean="0"/>
          </a:p>
          <a:p>
            <a:r>
              <a:rPr lang="tr-TR" dirty="0" smtClean="0"/>
              <a:t>Ancak </a:t>
            </a:r>
            <a:r>
              <a:rPr lang="tr-TR" dirty="0"/>
              <a:t>koroner arter hastalığı olanlarda veya yaşlılarda KB’nin 130/80 </a:t>
            </a:r>
            <a:r>
              <a:rPr lang="tr-TR" dirty="0" err="1"/>
              <a:t>mmHg</a:t>
            </a:r>
            <a:r>
              <a:rPr lang="tr-TR" dirty="0"/>
              <a:t> altına düşürülmemesi önerilir. </a:t>
            </a:r>
            <a:endParaRPr lang="tr-TR" dirty="0" smtClean="0"/>
          </a:p>
          <a:p>
            <a:r>
              <a:rPr lang="tr-TR" dirty="0" smtClean="0"/>
              <a:t>Hastanın </a:t>
            </a:r>
            <a:r>
              <a:rPr lang="tr-TR" dirty="0"/>
              <a:t>yaşı, eşlik eden diyabet ve/veya </a:t>
            </a:r>
            <a:r>
              <a:rPr lang="tr-TR" dirty="0" err="1"/>
              <a:t>kardiyovasküler</a:t>
            </a:r>
            <a:r>
              <a:rPr lang="tr-TR" dirty="0"/>
              <a:t> hastalık varlığı, diyaliz durumu göz önünde bulundurularak tedavinin </a:t>
            </a:r>
            <a:r>
              <a:rPr lang="tr-TR" dirty="0" err="1"/>
              <a:t>bireselleştirilmesi</a:t>
            </a:r>
            <a:r>
              <a:rPr lang="tr-TR" dirty="0"/>
              <a:t> gerektiği </a:t>
            </a:r>
            <a:r>
              <a:rPr lang="tr-TR" dirty="0" smtClean="0"/>
              <a:t>unutulmamalıdır.</a:t>
            </a:r>
          </a:p>
          <a:p>
            <a:r>
              <a:rPr lang="tr-TR" dirty="0" smtClean="0"/>
              <a:t>Kronik </a:t>
            </a:r>
            <a:r>
              <a:rPr lang="tr-TR" dirty="0"/>
              <a:t>böbrek hastalarında tedaviye ACE inhibitörü veya ARB ile başlanması önerilir. 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407504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Takip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Bir </a:t>
            </a:r>
            <a:r>
              <a:rPr lang="tr-TR" dirty="0" err="1"/>
              <a:t>antihipertansif</a:t>
            </a:r>
            <a:r>
              <a:rPr lang="tr-TR" dirty="0"/>
              <a:t> ilaçtan beklenen etkinin önemli miktarı 3–4 hafta içinde çıkar. </a:t>
            </a:r>
            <a:endParaRPr lang="tr-TR" dirty="0" smtClean="0"/>
          </a:p>
          <a:p>
            <a:r>
              <a:rPr lang="tr-TR" dirty="0" smtClean="0"/>
              <a:t>Bu </a:t>
            </a:r>
            <a:r>
              <a:rPr lang="tr-TR" dirty="0"/>
              <a:t>nedenle </a:t>
            </a:r>
            <a:r>
              <a:rPr lang="tr-TR" dirty="0" err="1"/>
              <a:t>antihipertansif</a:t>
            </a:r>
            <a:r>
              <a:rPr lang="tr-TR" dirty="0"/>
              <a:t> ilaç tedavisi başlanan veya tedavi rejiminde </a:t>
            </a:r>
            <a:r>
              <a:rPr lang="tr-TR" dirty="0" smtClean="0"/>
              <a:t>değişiklik </a:t>
            </a:r>
            <a:r>
              <a:rPr lang="tr-TR" dirty="0"/>
              <a:t>yapılan hastalarda KB kontrolünün sağlanıp sağlanmadığı 3–4 hafta sonraki kontrolde değerlendirilmelidir. </a:t>
            </a:r>
            <a:endParaRPr lang="tr-TR" dirty="0" smtClean="0"/>
          </a:p>
          <a:p>
            <a:r>
              <a:rPr lang="tr-TR" dirty="0" smtClean="0"/>
              <a:t>İlaç </a:t>
            </a:r>
            <a:r>
              <a:rPr lang="tr-TR" dirty="0"/>
              <a:t>bu süre içerisinde hiç etki göstermezse, başka bir </a:t>
            </a:r>
            <a:r>
              <a:rPr lang="tr-TR" dirty="0" err="1"/>
              <a:t>antihipertansif</a:t>
            </a:r>
            <a:r>
              <a:rPr lang="tr-TR" dirty="0"/>
              <a:t> gruba veya kombinasyon tedavisine geçilmesi </a:t>
            </a:r>
            <a:r>
              <a:rPr lang="tr-TR" dirty="0" smtClean="0"/>
              <a:t>önerilir. </a:t>
            </a:r>
          </a:p>
          <a:p>
            <a:r>
              <a:rPr lang="tr-TR" dirty="0" smtClean="0"/>
              <a:t>Hastalar</a:t>
            </a:r>
            <a:r>
              <a:rPr lang="tr-TR" dirty="0"/>
              <a:t>, </a:t>
            </a:r>
            <a:r>
              <a:rPr lang="tr-TR" dirty="0" smtClean="0"/>
              <a:t>imkanları </a:t>
            </a:r>
            <a:r>
              <a:rPr lang="tr-TR" dirty="0"/>
              <a:t>varsa ev KB ölçümlerini yaptırarak kontrole </a:t>
            </a:r>
            <a:r>
              <a:rPr lang="tr-TR" dirty="0" smtClean="0"/>
              <a:t>çağrılmalıdır</a:t>
            </a:r>
            <a:r>
              <a:rPr lang="tr-TR" dirty="0"/>
              <a:t>. Kontrolde ilaçların yan etkileri de mutlaka </a:t>
            </a:r>
            <a:r>
              <a:rPr lang="tr-TR" dirty="0" smtClean="0"/>
              <a:t>değerlendirilmelidir.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2371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Sevk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Sekonder</a:t>
            </a:r>
            <a:r>
              <a:rPr lang="tr-TR" dirty="0"/>
              <a:t> </a:t>
            </a:r>
            <a:r>
              <a:rPr lang="tr-TR" dirty="0" smtClean="0"/>
              <a:t>hipertansiyon şüphesi</a:t>
            </a:r>
          </a:p>
          <a:p>
            <a:r>
              <a:rPr lang="tr-TR" dirty="0" smtClean="0"/>
              <a:t>Eğer </a:t>
            </a:r>
            <a:r>
              <a:rPr lang="tr-TR" dirty="0"/>
              <a:t>KB yeterli dozda verilen ve en az biri </a:t>
            </a:r>
            <a:r>
              <a:rPr lang="tr-TR" dirty="0" err="1"/>
              <a:t>diüretik</a:t>
            </a:r>
            <a:r>
              <a:rPr lang="tr-TR" dirty="0"/>
              <a:t> olan üç ilaçla kontrol edilemiyorsa, </a:t>
            </a:r>
            <a:r>
              <a:rPr lang="tr-TR" dirty="0" smtClean="0"/>
              <a:t>hastada </a:t>
            </a:r>
            <a:r>
              <a:rPr lang="tr-TR" dirty="0"/>
              <a:t>dirençli hipertansiyon var olduğu düşünülmeli ve bu durumda uzmana </a:t>
            </a:r>
            <a:r>
              <a:rPr lang="tr-TR" dirty="0">
                <a:solidFill>
                  <a:srgbClr val="C00000"/>
                </a:solidFill>
              </a:rPr>
              <a:t>sevk veya diğer tedaviler</a:t>
            </a:r>
            <a:r>
              <a:rPr lang="tr-TR" dirty="0"/>
              <a:t> gündeme alınmalıdır </a:t>
            </a:r>
            <a:r>
              <a:rPr lang="tr-TR" dirty="0" smtClean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8656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İlaç Uyumu ve Kontrol Oranlarının İyileştirilmesi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Hastanın hastalığını anlamasına yardımcı olunmalı ve bilgilendirme için gerekirse yazılı kaynaklar temin edilmelidir</a:t>
            </a:r>
            <a:r>
              <a:rPr lang="tr-TR" dirty="0" smtClean="0"/>
              <a:t>.</a:t>
            </a:r>
          </a:p>
          <a:p>
            <a:r>
              <a:rPr lang="tr-TR" dirty="0" smtClean="0"/>
              <a:t>Yaşam </a:t>
            </a:r>
            <a:r>
              <a:rPr lang="tr-TR" dirty="0"/>
              <a:t>tarzı önerilerinin ilaç tedavisi kadar önemli olduğu anlatılmalıdır. </a:t>
            </a:r>
          </a:p>
          <a:p>
            <a:r>
              <a:rPr lang="tr-TR" dirty="0" smtClean="0"/>
              <a:t>Hastalığın </a:t>
            </a:r>
            <a:r>
              <a:rPr lang="tr-TR" dirty="0"/>
              <a:t>kronik olduğu, ilaçların sürekli alınması ve düzenli kontrollere gelinmesi gerektiği anlatılmalıdır. </a:t>
            </a:r>
          </a:p>
        </p:txBody>
      </p:sp>
    </p:spTree>
    <p:extLst>
      <p:ext uri="{BB962C8B-B14F-4D97-AF65-F5344CB8AC3E}">
        <p14:creationId xmlns:p14="http://schemas.microsoft.com/office/powerpoint/2010/main" val="92547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Öğrenim Hedefleri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325112"/>
          </a:xfrm>
        </p:spPr>
        <p:txBody>
          <a:bodyPr>
            <a:noAutofit/>
          </a:bodyPr>
          <a:lstStyle/>
          <a:p>
            <a:r>
              <a:rPr lang="tr-TR" sz="2000" dirty="0" smtClean="0"/>
              <a:t>Hipertansiyon tanısında kullanılan JNC 8 ve ESC-ESH sınıflandırmasını sayabilmek</a:t>
            </a:r>
          </a:p>
          <a:p>
            <a:r>
              <a:rPr lang="tr-TR" sz="2000" dirty="0" err="1" smtClean="0"/>
              <a:t>Sekonder</a:t>
            </a:r>
            <a:r>
              <a:rPr lang="tr-TR" sz="2000" dirty="0" smtClean="0"/>
              <a:t> hipertansiyon sebeplerini sayabilmek</a:t>
            </a:r>
          </a:p>
          <a:p>
            <a:r>
              <a:rPr lang="tr-TR" sz="2000" dirty="0" smtClean="0"/>
              <a:t>Standart Kan basıncı ölçümü yapabilmek</a:t>
            </a:r>
          </a:p>
          <a:p>
            <a:r>
              <a:rPr lang="tr-TR" sz="2000" dirty="0" smtClean="0"/>
              <a:t>Kan Basıncı yüksekliği olan hastalarda istenmesi gereken laboratuvar tetkiklerini sayabilmek</a:t>
            </a:r>
          </a:p>
          <a:p>
            <a:r>
              <a:rPr lang="tr-TR" sz="2000" dirty="0" smtClean="0"/>
              <a:t>Farmakolojik tedaviye başlanacağında önerilen 5 </a:t>
            </a:r>
            <a:r>
              <a:rPr lang="tr-TR" sz="2000" dirty="0" err="1" smtClean="0"/>
              <a:t>antihipertansif</a:t>
            </a:r>
            <a:r>
              <a:rPr lang="tr-TR" sz="2000" dirty="0" smtClean="0"/>
              <a:t>  ilaç grubunu sayabilmek</a:t>
            </a:r>
          </a:p>
          <a:p>
            <a:r>
              <a:rPr lang="tr-TR" sz="2000" dirty="0"/>
              <a:t>İ</a:t>
            </a:r>
            <a:r>
              <a:rPr lang="tr-TR" sz="2000" dirty="0" smtClean="0"/>
              <a:t>laç uyumu ve kontrol oranlarının yükseltilmesi için </a:t>
            </a:r>
            <a:r>
              <a:rPr lang="tr-TR" sz="2000" dirty="0"/>
              <a:t>Uzlaşı Raporunda </a:t>
            </a:r>
            <a:r>
              <a:rPr lang="tr-TR" sz="2000" dirty="0" smtClean="0"/>
              <a:t>belirtilen önerileri sayabilmek</a:t>
            </a:r>
          </a:p>
          <a:p>
            <a:endParaRPr lang="tr-TR" sz="2000" dirty="0" smtClean="0"/>
          </a:p>
          <a:p>
            <a:endParaRPr lang="tr-T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İlaç Uyumu </a:t>
            </a:r>
            <a:r>
              <a:rPr lang="tr-TR" dirty="0" smtClean="0"/>
              <a:t>ve </a:t>
            </a:r>
            <a:r>
              <a:rPr lang="tr-TR" dirty="0"/>
              <a:t>Kontrol Oranlarının İyileştirilmesi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KB kontrolde olan hastalarda tıbbi başka bir gerekçe olmadıkça </a:t>
            </a:r>
            <a:r>
              <a:rPr lang="tr-TR" dirty="0" err="1"/>
              <a:t>antihipertansif</a:t>
            </a:r>
            <a:r>
              <a:rPr lang="tr-TR" dirty="0"/>
              <a:t> ilaç değişikliği yapılmamalıdır. Gereksiz ilaç değişiklikleri tedavi uyumunu bozmaktadır.</a:t>
            </a:r>
          </a:p>
          <a:p>
            <a:r>
              <a:rPr lang="tr-TR" dirty="0"/>
              <a:t>KB kontrolde olmayan hastaların tedavisine gerektiğinde ilaç eklemekten kaçınılmamalıdır.</a:t>
            </a:r>
          </a:p>
          <a:p>
            <a:r>
              <a:rPr lang="tr-TR" dirty="0"/>
              <a:t>Hastaya yeterince zaman ayrılmalı, hastanın kendini anlatmasına izin verilmeli ve hastayla iyi bir iletişim kurulmalıdır.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7541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Kaynaklar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Türk hipertansiyon uzlaşı </a:t>
            </a:r>
            <a:r>
              <a:rPr lang="tr-TR" dirty="0" smtClean="0"/>
              <a:t>raporu</a:t>
            </a:r>
          </a:p>
          <a:p>
            <a:r>
              <a:rPr lang="tr-TR" dirty="0"/>
              <a:t>2013 ESC-ESH Hipertansiyon Kılavuzu</a:t>
            </a:r>
          </a:p>
          <a:p>
            <a:r>
              <a:rPr lang="tr-TR" dirty="0"/>
              <a:t>Türk Kardiyoloji Derneği, </a:t>
            </a:r>
            <a:r>
              <a:rPr lang="tr-TR" dirty="0" err="1"/>
              <a:t>Arteriyel</a:t>
            </a:r>
            <a:r>
              <a:rPr lang="tr-TR" dirty="0"/>
              <a:t> Hipertansiyon Tedavisi 2007 Kılavuzu</a:t>
            </a:r>
          </a:p>
        </p:txBody>
      </p:sp>
    </p:spTree>
    <p:extLst>
      <p:ext uri="{BB962C8B-B14F-4D97-AF65-F5344CB8AC3E}">
        <p14:creationId xmlns:p14="http://schemas.microsoft.com/office/powerpoint/2010/main" val="91171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8" name="Picture 4" descr="teşekkürler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44"/>
            <a:ext cx="9071992" cy="6754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05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066800"/>
          </a:xfrm>
        </p:spPr>
        <p:txBody>
          <a:bodyPr/>
          <a:lstStyle/>
          <a:p>
            <a:r>
              <a:rPr lang="tr-TR" dirty="0" smtClean="0"/>
              <a:t>Epidemiyoloji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536" y="2420888"/>
            <a:ext cx="8229600" cy="3888432"/>
          </a:xfrm>
        </p:spPr>
        <p:txBody>
          <a:bodyPr>
            <a:normAutofit/>
          </a:bodyPr>
          <a:lstStyle/>
          <a:p>
            <a:r>
              <a:rPr lang="tr-TR" dirty="0" smtClean="0"/>
              <a:t>Hipertansiyon ve hipertansiyonun getirdiği sorunlar tüm dünyada yaklaşık bir milyardan fazla kişiyi ilgilendirmektedir.</a:t>
            </a:r>
          </a:p>
          <a:p>
            <a:r>
              <a:rPr lang="tr-TR" dirty="0" smtClean="0"/>
              <a:t>Hipertansiyon komplikasyonları dünyada her yıl 9.4 milyon ölüme neden olmaktadır.</a:t>
            </a:r>
          </a:p>
          <a:p>
            <a:r>
              <a:rPr lang="tr-TR" dirty="0" smtClean="0"/>
              <a:t>Kalp hastalıklarına bağlı ölümlerin %45’inden, </a:t>
            </a:r>
          </a:p>
          <a:p>
            <a:r>
              <a:rPr lang="tr-TR" dirty="0" smtClean="0"/>
              <a:t>İnmeye bağlı ölümlerin %51’inden hipertansiyon sorumludur. </a:t>
            </a:r>
          </a:p>
          <a:p>
            <a:pPr marL="109728" indent="0">
              <a:buNone/>
            </a:pP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066800"/>
          </a:xfrm>
        </p:spPr>
        <p:txBody>
          <a:bodyPr/>
          <a:lstStyle/>
          <a:p>
            <a:r>
              <a:rPr lang="tr-TR" dirty="0" smtClean="0"/>
              <a:t>Epidemiyoloji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729712"/>
          </a:xfrm>
        </p:spPr>
        <p:txBody>
          <a:bodyPr>
            <a:normAutofit/>
          </a:bodyPr>
          <a:lstStyle/>
          <a:p>
            <a:r>
              <a:rPr lang="tr-TR" dirty="0" smtClean="0"/>
              <a:t>Dünyada hipertansiyon </a:t>
            </a:r>
            <a:r>
              <a:rPr lang="tr-TR" dirty="0" err="1" smtClean="0"/>
              <a:t>prevalansı</a:t>
            </a:r>
            <a:r>
              <a:rPr lang="tr-TR" dirty="0" smtClean="0"/>
              <a:t> </a:t>
            </a:r>
            <a:endParaRPr lang="tr-TR" dirty="0" smtClean="0">
              <a:sym typeface="Wingdings" pitchFamily="2" charset="2"/>
            </a:endParaRPr>
          </a:p>
          <a:p>
            <a:pPr lvl="1"/>
            <a:r>
              <a:rPr lang="tr-TR" dirty="0" smtClean="0"/>
              <a:t>%35–46</a:t>
            </a:r>
          </a:p>
          <a:p>
            <a:r>
              <a:rPr lang="tr-TR" dirty="0" smtClean="0"/>
              <a:t>Türkiye’de hipertansiyon </a:t>
            </a:r>
            <a:r>
              <a:rPr lang="tr-TR" dirty="0" err="1" smtClean="0"/>
              <a:t>prevalansı</a:t>
            </a:r>
            <a:r>
              <a:rPr lang="tr-TR" dirty="0"/>
              <a:t> (</a:t>
            </a:r>
            <a:r>
              <a:rPr lang="tr-TR" dirty="0" smtClean="0"/>
              <a:t>PatenT2-2012 ) </a:t>
            </a:r>
          </a:p>
          <a:p>
            <a:pPr lvl="1"/>
            <a:r>
              <a:rPr lang="tr-TR" sz="2400" b="1" dirty="0" smtClean="0">
                <a:solidFill>
                  <a:srgbClr val="FF0000"/>
                </a:solidFill>
              </a:rPr>
              <a:t>%30.3 </a:t>
            </a:r>
            <a:endParaRPr lang="tr-TR" dirty="0" smtClean="0"/>
          </a:p>
          <a:p>
            <a:pPr lvl="2"/>
            <a:r>
              <a:rPr lang="tr-TR" dirty="0" smtClean="0"/>
              <a:t>Kadınlarda %32.3</a:t>
            </a:r>
          </a:p>
          <a:p>
            <a:pPr lvl="2"/>
            <a:r>
              <a:rPr lang="tr-TR" dirty="0" smtClean="0"/>
              <a:t>Erkeklerde %28.4</a:t>
            </a:r>
          </a:p>
        </p:txBody>
      </p:sp>
    </p:spTree>
    <p:extLst>
      <p:ext uri="{BB962C8B-B14F-4D97-AF65-F5344CB8AC3E}">
        <p14:creationId xmlns:p14="http://schemas.microsoft.com/office/powerpoint/2010/main" val="48051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PatenT-PatenT2 Sonuçları(2005-2012)</a:t>
            </a:r>
            <a:endParaRPr lang="tr-T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2399" y="2249488"/>
            <a:ext cx="6159202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Tanım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Erişkinlerde (&gt;18 yaş) hekim tarafından yapılan standart ölçüm ile </a:t>
            </a:r>
          </a:p>
          <a:p>
            <a:pPr lvl="1"/>
            <a:r>
              <a:rPr lang="tr-TR" dirty="0" err="1"/>
              <a:t>S</a:t>
            </a:r>
            <a:r>
              <a:rPr lang="tr-TR" dirty="0" err="1" smtClean="0"/>
              <a:t>istolik</a:t>
            </a:r>
            <a:r>
              <a:rPr lang="tr-TR" dirty="0" smtClean="0"/>
              <a:t> KB ≥140 </a:t>
            </a:r>
            <a:r>
              <a:rPr lang="tr-TR" dirty="0" err="1" smtClean="0"/>
              <a:t>mmHg</a:t>
            </a:r>
            <a:r>
              <a:rPr lang="tr-TR" dirty="0" smtClean="0"/>
              <a:t> ve/ veya </a:t>
            </a:r>
            <a:r>
              <a:rPr lang="tr-TR" dirty="0" err="1" smtClean="0"/>
              <a:t>diyastolik</a:t>
            </a:r>
            <a:r>
              <a:rPr lang="tr-TR" dirty="0" smtClean="0"/>
              <a:t> KB ≥90 </a:t>
            </a:r>
            <a:r>
              <a:rPr lang="tr-TR" dirty="0" err="1" smtClean="0"/>
              <a:t>mmHg</a:t>
            </a:r>
            <a:r>
              <a:rPr lang="tr-TR" dirty="0" smtClean="0"/>
              <a:t> </a:t>
            </a:r>
          </a:p>
          <a:p>
            <a:r>
              <a:rPr lang="tr-TR" dirty="0" err="1" smtClean="0"/>
              <a:t>Sistolik</a:t>
            </a:r>
            <a:r>
              <a:rPr lang="tr-TR" dirty="0" smtClean="0"/>
              <a:t> KB özellikle önemlidir ve çoğu hastada tanıda esastır. </a:t>
            </a:r>
          </a:p>
          <a:p>
            <a:r>
              <a:rPr lang="tr-TR" dirty="0" smtClean="0"/>
              <a:t>Yaşı ≥80 olanlarda </a:t>
            </a:r>
            <a:r>
              <a:rPr lang="tr-TR" dirty="0" err="1" smtClean="0"/>
              <a:t>sistolik</a:t>
            </a:r>
            <a:r>
              <a:rPr lang="tr-TR" dirty="0" smtClean="0"/>
              <a:t> </a:t>
            </a:r>
            <a:r>
              <a:rPr lang="tr-TR" dirty="0" err="1" smtClean="0"/>
              <a:t>KB’nin</a:t>
            </a:r>
            <a:r>
              <a:rPr lang="tr-TR" dirty="0" smtClean="0"/>
              <a:t> 150 </a:t>
            </a:r>
            <a:r>
              <a:rPr lang="tr-TR" dirty="0" err="1" smtClean="0"/>
              <a:t>mmHg’ye</a:t>
            </a:r>
            <a:r>
              <a:rPr lang="tr-TR" dirty="0" smtClean="0"/>
              <a:t> kadar kabul edilebilir olduğu bildirilmektedir.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4294967295"/>
          </p:nvPr>
        </p:nvSpPr>
        <p:spPr>
          <a:xfrm>
            <a:off x="1043608" y="1412775"/>
            <a:ext cx="7643192" cy="471338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2000" dirty="0" smtClean="0"/>
              <a:t>Hipertansiyon</a:t>
            </a:r>
            <a:endParaRPr lang="tr-TR" sz="2000" dirty="0"/>
          </a:p>
          <a:p>
            <a:pPr lvl="1">
              <a:lnSpc>
                <a:spcPct val="150000"/>
              </a:lnSpc>
            </a:pPr>
            <a:r>
              <a:rPr lang="tr-TR" sz="2000" dirty="0"/>
              <a:t>Koroner kalp hastalığı </a:t>
            </a:r>
          </a:p>
          <a:p>
            <a:pPr lvl="1">
              <a:lnSpc>
                <a:spcPct val="150000"/>
              </a:lnSpc>
            </a:pPr>
            <a:r>
              <a:rPr lang="tr-TR" sz="2000" dirty="0" smtClean="0"/>
              <a:t>İnme(SVO) </a:t>
            </a:r>
            <a:endParaRPr lang="tr-TR" sz="2000" dirty="0"/>
          </a:p>
          <a:p>
            <a:pPr lvl="1">
              <a:lnSpc>
                <a:spcPct val="150000"/>
              </a:lnSpc>
            </a:pPr>
            <a:r>
              <a:rPr lang="tr-TR" sz="2000" dirty="0" err="1"/>
              <a:t>Konjestif</a:t>
            </a:r>
            <a:r>
              <a:rPr lang="tr-TR" sz="2000" dirty="0"/>
              <a:t> kalp yetmezliği </a:t>
            </a:r>
          </a:p>
          <a:p>
            <a:pPr lvl="1">
              <a:lnSpc>
                <a:spcPct val="150000"/>
              </a:lnSpc>
            </a:pPr>
            <a:r>
              <a:rPr lang="tr-TR" sz="2000" dirty="0"/>
              <a:t>Son dönem böbrek hastalığı </a:t>
            </a:r>
          </a:p>
          <a:p>
            <a:pPr lvl="1">
              <a:lnSpc>
                <a:spcPct val="150000"/>
              </a:lnSpc>
            </a:pPr>
            <a:r>
              <a:rPr lang="tr-TR" sz="2000" dirty="0" err="1"/>
              <a:t>Periferik</a:t>
            </a:r>
            <a:r>
              <a:rPr lang="tr-TR" sz="2000" dirty="0"/>
              <a:t> damar hastalığı 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tr-TR" sz="2000" dirty="0"/>
              <a:t>    için değiştirilebilir en önemli risk faktörüdür.</a:t>
            </a:r>
          </a:p>
        </p:txBody>
      </p:sp>
    </p:spTree>
    <p:extLst>
      <p:ext uri="{BB962C8B-B14F-4D97-AF65-F5344CB8AC3E}">
        <p14:creationId xmlns:p14="http://schemas.microsoft.com/office/powerpoint/2010/main" val="4039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Şehir Hayatı">
  <a:themeElements>
    <a:clrScheme name="Şehir Hayatı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Şehir Hayatı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Şehir Hayatı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2457</TotalTime>
  <Words>1694</Words>
  <Application>Microsoft Office PowerPoint</Application>
  <PresentationFormat>Ekran Gösterisi (4:3)</PresentationFormat>
  <Paragraphs>214</Paragraphs>
  <Slides>42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42</vt:i4>
      </vt:variant>
    </vt:vector>
  </HeadingPairs>
  <TitlesOfParts>
    <vt:vector size="43" baseType="lpstr">
      <vt:lpstr>Şehir Hayatı</vt:lpstr>
      <vt:lpstr>HİPERTANSİYON</vt:lpstr>
      <vt:lpstr>Sunum Planı</vt:lpstr>
      <vt:lpstr>Amaç</vt:lpstr>
      <vt:lpstr>Öğrenim Hedefleri</vt:lpstr>
      <vt:lpstr>Epidemiyoloji</vt:lpstr>
      <vt:lpstr>Epidemiyoloji</vt:lpstr>
      <vt:lpstr>PatenT-PatenT2 Sonuçları(2005-2012)</vt:lpstr>
      <vt:lpstr>Tanım</vt:lpstr>
      <vt:lpstr>PowerPoint Sunusu</vt:lpstr>
      <vt:lpstr>Etiyolojik Sınıflandırma</vt:lpstr>
      <vt:lpstr>B. Endokrin nedenler Oral kontraseptifler Adrenokortikal Hiperfonksiyon Cushing sendromu Primer hiperaldosteronizm Konjenital adrenal hiperplazi (17 α-hidroksilaz ve 11 β-hidroksilaz eksikliği) Feokromositoma Miksodem Akromegali Hipotiroidi, hipertiroidi Hiperparatiroidi </vt:lpstr>
      <vt:lpstr>Kan Basıncı Düzeylerine Göre Tanımlama ve Sınıflandırma</vt:lpstr>
      <vt:lpstr>Tanı</vt:lpstr>
      <vt:lpstr>Tıbbi Öykü</vt:lpstr>
      <vt:lpstr>Standart Kan Basıncı Ölçümü</vt:lpstr>
      <vt:lpstr>Standart Kan Basıncı Ölçümü</vt:lpstr>
      <vt:lpstr>Standart Kan Basıncı Ölçümü</vt:lpstr>
      <vt:lpstr>Standart Kan Basıncı Ölçümü</vt:lpstr>
      <vt:lpstr>Evde Kan Basıncı Ölçümü</vt:lpstr>
      <vt:lpstr>Ambulatuvar KB Ölçümü</vt:lpstr>
      <vt:lpstr>Hipertansiyon Tanımlaması İçin Kan Basıncı (mmHg) Eşik Değeri ESC-ESH 2013</vt:lpstr>
      <vt:lpstr>Laboratuvar Tetkikleri</vt:lpstr>
      <vt:lpstr>Laboratuvar Tetkikleri</vt:lpstr>
      <vt:lpstr>Tedavi</vt:lpstr>
      <vt:lpstr>Tedavi</vt:lpstr>
      <vt:lpstr>Tedavi</vt:lpstr>
      <vt:lpstr>Tedavi</vt:lpstr>
      <vt:lpstr>Tedavi</vt:lpstr>
      <vt:lpstr>Tedavi</vt:lpstr>
      <vt:lpstr>PowerPoint Sunusu</vt:lpstr>
      <vt:lpstr>PowerPoint Sunusu</vt:lpstr>
      <vt:lpstr>PowerPoint Sunusu</vt:lpstr>
      <vt:lpstr>Özel Hasta Gruplarında Hipertansiyon Tedavisi-Yaşlılar</vt:lpstr>
      <vt:lpstr>Diyabetikler</vt:lpstr>
      <vt:lpstr>Koroner Arter Hastaları</vt:lpstr>
      <vt:lpstr>Kronik Böbrek Hastaları</vt:lpstr>
      <vt:lpstr>Takip</vt:lpstr>
      <vt:lpstr>Sevk</vt:lpstr>
      <vt:lpstr>İlaç Uyumu ve Kontrol Oranlarının İyileştirilmesi</vt:lpstr>
      <vt:lpstr>İlaç Uyumu ve Kontrol Oranlarının İyileştirilmesi</vt:lpstr>
      <vt:lpstr>Kaynaklar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HİPERTANSİYON</dc:title>
  <dc:creator>ahenger</dc:creator>
  <cp:lastModifiedBy>Win7</cp:lastModifiedBy>
  <cp:revision>36</cp:revision>
  <dcterms:created xsi:type="dcterms:W3CDTF">2016-10-31T07:39:06Z</dcterms:created>
  <dcterms:modified xsi:type="dcterms:W3CDTF">2017-10-17T13:05:41Z</dcterms:modified>
</cp:coreProperties>
</file>