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36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26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22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4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99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71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5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76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86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46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15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28D19-1FFB-47AD-A22E-77339AA243F8}" type="datetimeFigureOut">
              <a:rPr lang="tr-TR" smtClean="0"/>
              <a:t>07.05.2019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9234D-9D42-4C43-A284-BBE5E4F7EC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21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causes-and-diagnosis-of-iron-deficiency-and-iron-deficiency-anemia-in-adul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rmAutofit fontScale="90000"/>
          </a:bodyPr>
          <a:lstStyle/>
          <a:p>
            <a:pPr algn="r"/>
            <a:r>
              <a:rPr lang="tr-TR" b="1" dirty="0" smtClean="0"/>
              <a:t>DEMİR EKSİKLİĞİ ANEMİSİ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                           </a:t>
            </a:r>
            <a:r>
              <a:rPr lang="tr-TR" sz="2000" b="1" dirty="0" smtClean="0"/>
              <a:t>İNTÖRN DR. AYŞENUR </a:t>
            </a:r>
            <a:r>
              <a:rPr lang="tr-TR" sz="2000" b="1" dirty="0" smtClean="0"/>
              <a:t>DEĞERMENCİ</a:t>
            </a:r>
            <a:br>
              <a:rPr lang="tr-TR" sz="2000" b="1" dirty="0" smtClean="0"/>
            </a:br>
            <a:r>
              <a:rPr lang="tr-TR" sz="2000" b="1" dirty="0" smtClean="0"/>
              <a:t>KTÜ Tıp Fakültesi Aile Hekimliği Stajı</a:t>
            </a:r>
            <a:br>
              <a:rPr lang="tr-TR" sz="2000" b="1" dirty="0" smtClean="0"/>
            </a:br>
            <a:r>
              <a:rPr lang="tr-TR" sz="2000" b="1" dirty="0" smtClean="0"/>
              <a:t>07.05.2019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711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DEA - TANI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 err="1" smtClean="0"/>
              <a:t>Anamnez</a:t>
            </a:r>
            <a:r>
              <a:rPr lang="tr-TR" sz="2400" b="1" dirty="0" smtClean="0"/>
              <a:t>:</a:t>
            </a:r>
          </a:p>
          <a:p>
            <a:r>
              <a:rPr lang="tr-TR" sz="2400" b="1" dirty="0" smtClean="0"/>
              <a:t>Diyet</a:t>
            </a:r>
          </a:p>
          <a:p>
            <a:r>
              <a:rPr lang="tr-TR" sz="2400" b="1" dirty="0" smtClean="0"/>
              <a:t>Ailede anemi öyküsü</a:t>
            </a:r>
          </a:p>
          <a:p>
            <a:r>
              <a:rPr lang="tr-TR" sz="2400" b="1" dirty="0" smtClean="0"/>
              <a:t>Kan bağışı öyküsü</a:t>
            </a:r>
          </a:p>
          <a:p>
            <a:pPr marL="0" indent="0">
              <a:buNone/>
            </a:pPr>
            <a:r>
              <a:rPr lang="tr-TR" sz="2400" b="1" dirty="0" smtClean="0"/>
              <a:t>Semptom:</a:t>
            </a:r>
          </a:p>
          <a:p>
            <a:r>
              <a:rPr lang="tr-TR" sz="2400" b="1" dirty="0" smtClean="0"/>
              <a:t>Halsizlik ,yorgunluk</a:t>
            </a:r>
          </a:p>
          <a:p>
            <a:r>
              <a:rPr lang="tr-TR" sz="2400" b="1" dirty="0" smtClean="0"/>
              <a:t>Dikkat azalması</a:t>
            </a:r>
          </a:p>
          <a:p>
            <a:r>
              <a:rPr lang="tr-TR" sz="2400" b="1" dirty="0" smtClean="0"/>
              <a:t>Baş ağrısı </a:t>
            </a:r>
          </a:p>
          <a:p>
            <a:r>
              <a:rPr lang="tr-TR" sz="2400" b="1" dirty="0" smtClean="0"/>
              <a:t>Sinirlilik</a:t>
            </a:r>
          </a:p>
          <a:p>
            <a:r>
              <a:rPr lang="tr-TR" sz="2400" b="1" dirty="0" smtClean="0"/>
              <a:t>Efor kapasitesinde azalma ,efor </a:t>
            </a:r>
            <a:r>
              <a:rPr lang="tr-TR" sz="2400" b="1" dirty="0" err="1" smtClean="0"/>
              <a:t>dispnesi</a:t>
            </a:r>
            <a:r>
              <a:rPr lang="tr-TR" sz="2400" b="1" dirty="0" smtClean="0"/>
              <a:t> </a:t>
            </a:r>
          </a:p>
          <a:p>
            <a:r>
              <a:rPr lang="tr-TR" sz="2400" b="1" dirty="0" smtClean="0"/>
              <a:t>Baş dönmesi 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8483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64493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err="1" smtClean="0"/>
              <a:t>Fm</a:t>
            </a:r>
            <a:r>
              <a:rPr lang="tr-TR" sz="2400" b="1" dirty="0" smtClean="0"/>
              <a:t> Bulguları:</a:t>
            </a:r>
          </a:p>
          <a:p>
            <a:r>
              <a:rPr lang="tr-TR" sz="2400" b="1" dirty="0" smtClean="0"/>
              <a:t>Kaşık Tırnak</a:t>
            </a:r>
          </a:p>
          <a:p>
            <a:r>
              <a:rPr lang="tr-TR" sz="2400" b="1" dirty="0" err="1" smtClean="0"/>
              <a:t>Angular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Stomatit</a:t>
            </a:r>
            <a:endParaRPr lang="tr-TR" sz="2400" b="1" dirty="0" smtClean="0"/>
          </a:p>
          <a:p>
            <a:r>
              <a:rPr lang="tr-TR" sz="2400" b="1" dirty="0" smtClean="0"/>
              <a:t>Mukoza ve </a:t>
            </a:r>
            <a:r>
              <a:rPr lang="tr-TR" sz="2400" b="1" dirty="0" err="1" smtClean="0"/>
              <a:t>Konjuktivada</a:t>
            </a:r>
            <a:r>
              <a:rPr lang="tr-TR" sz="2400" b="1" dirty="0" smtClean="0"/>
              <a:t> Solukluk</a:t>
            </a:r>
          </a:p>
          <a:p>
            <a:r>
              <a:rPr lang="tr-TR" sz="2400" b="1" dirty="0" err="1" smtClean="0"/>
              <a:t>Pika</a:t>
            </a:r>
            <a:r>
              <a:rPr lang="tr-TR" sz="2400" b="1" dirty="0" smtClean="0"/>
              <a:t> </a:t>
            </a:r>
          </a:p>
          <a:p>
            <a:r>
              <a:rPr lang="tr-TR" sz="2400" b="1" dirty="0" smtClean="0"/>
              <a:t>Taşikardi</a:t>
            </a:r>
          </a:p>
          <a:p>
            <a:r>
              <a:rPr lang="tr-TR" sz="2400" b="1" dirty="0" smtClean="0"/>
              <a:t>Belirgin Kalp Tepe Atımı</a:t>
            </a:r>
          </a:p>
          <a:p>
            <a:r>
              <a:rPr lang="tr-TR" sz="2400" b="1" dirty="0" smtClean="0"/>
              <a:t>Kalpte </a:t>
            </a:r>
            <a:r>
              <a:rPr lang="tr-TR" sz="2400" b="1" dirty="0" err="1" smtClean="0"/>
              <a:t>Sistolik</a:t>
            </a:r>
            <a:r>
              <a:rPr lang="tr-TR" sz="2400" b="1" dirty="0" smtClean="0"/>
              <a:t> Üfürüm</a:t>
            </a:r>
          </a:p>
          <a:p>
            <a:endParaRPr lang="tr-TR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6672"/>
            <a:ext cx="259228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24944"/>
            <a:ext cx="259228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192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06489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532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12568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Demir eksikliğinin serum göstergeleri düşük </a:t>
            </a:r>
            <a:r>
              <a:rPr lang="tr-TR" sz="2800" b="1" dirty="0" err="1" smtClean="0"/>
              <a:t>ferritin</a:t>
            </a:r>
            <a:r>
              <a:rPr lang="tr-TR" sz="2800" b="1" dirty="0" smtClean="0"/>
              <a:t> , düşük </a:t>
            </a:r>
            <a:r>
              <a:rPr lang="tr-TR" sz="2800" b="1" dirty="0" err="1" smtClean="0"/>
              <a:t>demir,artmış</a:t>
            </a:r>
            <a:r>
              <a:rPr lang="tr-TR" sz="2800" b="1" dirty="0" smtClean="0"/>
              <a:t> total demir bağlama </a:t>
            </a:r>
            <a:r>
              <a:rPr lang="tr-TR" sz="2800" b="1" dirty="0" err="1" smtClean="0"/>
              <a:t>kapasitesi,artmış</a:t>
            </a:r>
            <a:r>
              <a:rPr lang="tr-TR" sz="2800" b="1" dirty="0" smtClean="0"/>
              <a:t> eritrosit </a:t>
            </a:r>
            <a:r>
              <a:rPr lang="tr-TR" sz="2800" b="1" dirty="0" err="1" smtClean="0"/>
              <a:t>protoporfirini</a:t>
            </a:r>
            <a:r>
              <a:rPr lang="tr-TR" sz="2800" b="1" dirty="0" smtClean="0"/>
              <a:t> ve artmış </a:t>
            </a:r>
            <a:r>
              <a:rPr lang="tr-TR" sz="2800" b="1" dirty="0" err="1" smtClean="0"/>
              <a:t>transferrin</a:t>
            </a:r>
            <a:r>
              <a:rPr lang="tr-TR" sz="2800" b="1" dirty="0" smtClean="0"/>
              <a:t> bağlayan reseptörlerdir.</a:t>
            </a:r>
          </a:p>
          <a:p>
            <a:r>
              <a:rPr lang="tr-TR" sz="2800" b="1" dirty="0" smtClean="0"/>
              <a:t>Serum </a:t>
            </a:r>
            <a:r>
              <a:rPr lang="tr-TR" sz="2800" b="1" dirty="0" err="1" smtClean="0"/>
              <a:t>ferritini</a:t>
            </a:r>
            <a:r>
              <a:rPr lang="tr-TR" sz="2800" b="1" dirty="0" smtClean="0"/>
              <a:t> demir eksikliğini gösteren en güçlü </a:t>
            </a:r>
            <a:r>
              <a:rPr lang="tr-TR" sz="2800" b="1" dirty="0" err="1" smtClean="0"/>
              <a:t>testtir.Tanı</a:t>
            </a:r>
            <a:r>
              <a:rPr lang="tr-TR" sz="2800" b="1" dirty="0" smtClean="0"/>
              <a:t> için sınır değeri 12-15 mg/l </a:t>
            </a:r>
            <a:r>
              <a:rPr lang="tr-TR" sz="2800" b="1" dirty="0" err="1" smtClean="0"/>
              <a:t>dir</a:t>
            </a:r>
            <a:r>
              <a:rPr lang="tr-TR" sz="2800" b="1" dirty="0" smtClean="0"/>
              <a:t> . Bu değer ek hastalık yoksa geçerlidir.</a:t>
            </a:r>
          </a:p>
          <a:p>
            <a:r>
              <a:rPr lang="tr-TR" sz="2800" b="1" dirty="0" smtClean="0"/>
              <a:t>Eşlik eden kronik hastalık varsa sınır &gt;50mg/l </a:t>
            </a:r>
            <a:r>
              <a:rPr lang="tr-TR" sz="2800" b="1" dirty="0" err="1" smtClean="0"/>
              <a:t>dir</a:t>
            </a:r>
            <a:r>
              <a:rPr lang="tr-TR" sz="2800" b="1" dirty="0" smtClean="0"/>
              <a:t>.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026125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84887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322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DEA - 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fontAlgn="base">
              <a:buNone/>
            </a:pPr>
            <a:r>
              <a:rPr lang="tr-TR" b="1" dirty="0"/>
              <a:t>Tedavinin temel amacı:</a:t>
            </a:r>
            <a:r>
              <a:rPr lang="en-US" b="1" dirty="0"/>
              <a:t>​</a:t>
            </a:r>
          </a:p>
          <a:p>
            <a:pPr marL="0" indent="0" fontAlgn="base">
              <a:buNone/>
            </a:pPr>
            <a:r>
              <a:rPr lang="tr-TR" b="1" dirty="0" smtClean="0"/>
              <a:t>   Hemoglobin </a:t>
            </a:r>
            <a:r>
              <a:rPr lang="tr-TR" b="1" dirty="0"/>
              <a:t>düzeyini normalleştirmek</a:t>
            </a:r>
            <a:r>
              <a:rPr lang="en-US" b="1" dirty="0"/>
              <a:t>​</a:t>
            </a:r>
          </a:p>
          <a:p>
            <a:pPr marL="0" indent="0" fontAlgn="base">
              <a:buNone/>
            </a:pPr>
            <a:r>
              <a:rPr lang="tr-TR" b="1" dirty="0" smtClean="0"/>
              <a:t>   Demir </a:t>
            </a:r>
            <a:r>
              <a:rPr lang="tr-TR" b="1" dirty="0"/>
              <a:t>depolarını yerine koymak</a:t>
            </a:r>
            <a:r>
              <a:rPr lang="en-US" dirty="0"/>
              <a:t>​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973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r-TR" b="1" dirty="0"/>
              <a:t> </a:t>
            </a:r>
            <a:r>
              <a:rPr lang="tr-TR" sz="2800" b="1" dirty="0"/>
              <a:t>Çocuklarda :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 smtClean="0"/>
              <a:t>DEA’nın</a:t>
            </a:r>
            <a:r>
              <a:rPr lang="tr-TR" sz="2800" b="1" dirty="0"/>
              <a:t> nedeni araştırılır( en sık DEA nedeni artan demir ihtiyacı )</a:t>
            </a:r>
            <a:r>
              <a:rPr lang="en-US" sz="2800" b="1" dirty="0"/>
              <a:t>​</a:t>
            </a:r>
          </a:p>
          <a:p>
            <a:pPr marL="0" indent="0" fontAlgn="base">
              <a:buNone/>
            </a:pPr>
            <a:endParaRPr lang="tr-TR" sz="2800" b="1" dirty="0"/>
          </a:p>
          <a:p>
            <a:pPr marL="0" indent="0" fontAlgn="base">
              <a:buNone/>
            </a:pPr>
            <a:r>
              <a:rPr lang="tr-TR" sz="2800" b="1" dirty="0" smtClean="0"/>
              <a:t> Aneminin </a:t>
            </a:r>
            <a:r>
              <a:rPr lang="tr-TR" sz="2800" b="1" dirty="0"/>
              <a:t>derinliğine göre;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smtClean="0"/>
              <a:t>3-6 </a:t>
            </a:r>
            <a:r>
              <a:rPr lang="tr-TR" sz="2800" b="1" dirty="0"/>
              <a:t>mg/ kg/gün </a:t>
            </a:r>
            <a:r>
              <a:rPr lang="tr-TR" sz="2800" b="1" dirty="0" err="1"/>
              <a:t>elementer</a:t>
            </a:r>
            <a:r>
              <a:rPr lang="tr-TR" sz="2800" b="1" dirty="0"/>
              <a:t> demir  (</a:t>
            </a:r>
            <a:r>
              <a:rPr lang="tr-TR" sz="2800" b="1" dirty="0" err="1"/>
              <a:t>ferröz</a:t>
            </a:r>
            <a:r>
              <a:rPr lang="tr-TR" sz="2800" b="1" dirty="0"/>
              <a:t> sülfat)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Günlük toplam doz iki veya üçe bölünerek</a:t>
            </a:r>
            <a:r>
              <a:rPr lang="en-US" sz="2800" b="1" dirty="0"/>
              <a:t>​</a:t>
            </a:r>
          </a:p>
          <a:p>
            <a:pPr marL="0" indent="0" fontAlgn="base">
              <a:buNone/>
            </a:pPr>
            <a:endParaRPr lang="tr-TR" sz="2800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7350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r-TR" sz="2800" b="1" dirty="0" smtClean="0"/>
              <a:t>Çocuklarda </a:t>
            </a:r>
            <a:r>
              <a:rPr lang="tr-TR" sz="2800" b="1" dirty="0"/>
              <a:t>;</a:t>
            </a:r>
            <a:r>
              <a:rPr lang="en-US" sz="2800" b="1" dirty="0"/>
              <a:t>​</a:t>
            </a:r>
          </a:p>
          <a:p>
            <a:pPr marL="0" indent="0" fontAlgn="base">
              <a:buNone/>
            </a:pPr>
            <a:r>
              <a:rPr lang="tr-TR" sz="2800" b="1" dirty="0" err="1" smtClean="0"/>
              <a:t>Proflaksi</a:t>
            </a:r>
            <a:r>
              <a:rPr lang="tr-TR" sz="2800" b="1" dirty="0"/>
              <a:t>:</a:t>
            </a:r>
            <a:r>
              <a:rPr lang="en-US" sz="2800" b="1" dirty="0" smtClean="0"/>
              <a:t>​</a:t>
            </a:r>
            <a:endParaRPr lang="tr-TR" sz="2800" b="1" dirty="0"/>
          </a:p>
          <a:p>
            <a:pPr fontAlgn="base"/>
            <a:r>
              <a:rPr lang="tr-TR" sz="2800" b="1" dirty="0"/>
              <a:t>&gt;4 ay </a:t>
            </a:r>
            <a:r>
              <a:rPr lang="tr-TR" sz="2800" b="1" dirty="0" smtClean="0"/>
              <a:t> </a:t>
            </a:r>
            <a:r>
              <a:rPr lang="tr-TR" sz="2800" b="1" dirty="0" smtClean="0">
                <a:sym typeface="Wingdings" pitchFamily="2" charset="2"/>
              </a:rPr>
              <a:t></a:t>
            </a:r>
            <a:r>
              <a:rPr lang="tr-TR" sz="2800" b="1" dirty="0"/>
              <a:t> 1 mg/kg/gün</a:t>
            </a:r>
            <a:r>
              <a:rPr lang="en-US" sz="2800" b="1" dirty="0" smtClean="0"/>
              <a:t>​</a:t>
            </a:r>
            <a:endParaRPr lang="tr-TR" sz="2800" b="1" dirty="0"/>
          </a:p>
          <a:p>
            <a:pPr fontAlgn="base"/>
            <a:r>
              <a:rPr lang="tr-TR" sz="2800" b="1" dirty="0"/>
              <a:t>Prematüre ve &lt;2500 g altında doğan bebekler ;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    2 aydan sonra  2 mg/kg/gün dozunda </a:t>
            </a:r>
            <a:r>
              <a:rPr lang="tr-TR" sz="2800" b="1" dirty="0" err="1"/>
              <a:t>elementer</a:t>
            </a:r>
            <a:r>
              <a:rPr lang="tr-TR" sz="2800" b="1" dirty="0"/>
              <a:t> demir</a:t>
            </a:r>
            <a:r>
              <a:rPr lang="en-US" sz="2800" b="1" dirty="0" smtClean="0"/>
              <a:t>​</a:t>
            </a:r>
            <a:r>
              <a:rPr lang="tr-TR" sz="2800" b="1" dirty="0" smtClean="0"/>
              <a:t>​</a:t>
            </a:r>
            <a:endParaRPr lang="tr-TR" sz="2800" b="1" dirty="0"/>
          </a:p>
          <a:p>
            <a:pPr fontAlgn="base"/>
            <a:r>
              <a:rPr lang="tr-TR" sz="2800" b="1" dirty="0"/>
              <a:t>1 yaşına kadar demir </a:t>
            </a:r>
            <a:r>
              <a:rPr lang="tr-TR" sz="2800" b="1" dirty="0" err="1"/>
              <a:t>profilaksisine</a:t>
            </a:r>
            <a:r>
              <a:rPr lang="tr-TR" sz="2800" b="1" dirty="0"/>
              <a:t> devam edilmesi önerilir. ​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7028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 fontAlgn="base">
              <a:buNone/>
            </a:pPr>
            <a:r>
              <a:rPr lang="tr-TR" sz="2800" b="1" dirty="0"/>
              <a:t>Çocuklarda :</a:t>
            </a:r>
            <a:r>
              <a:rPr lang="en-US" sz="2800" b="1" dirty="0"/>
              <a:t>​</a:t>
            </a:r>
          </a:p>
          <a:p>
            <a:pPr marL="0" indent="0" fontAlgn="base">
              <a:buNone/>
            </a:pPr>
            <a:r>
              <a:rPr lang="tr-TR" sz="2800" b="1" u="sng" dirty="0" smtClean="0"/>
              <a:t>Beslenme</a:t>
            </a:r>
            <a:r>
              <a:rPr lang="tr-TR" sz="2800" b="1" u="sng" dirty="0"/>
              <a:t>: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6 ay anne sütü,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6 aydan sonra demirden zengin gıdalar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İnek sütü 1 yaşından sonra ve &lt;500 ml/gün</a:t>
            </a:r>
            <a:r>
              <a:rPr lang="en-US" sz="2800" b="1" dirty="0"/>
              <a:t>​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9440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 fontAlgn="base">
              <a:buNone/>
            </a:pPr>
            <a:r>
              <a:rPr lang="tr-TR" sz="2800" b="1" dirty="0"/>
              <a:t>Yetişkinlerde: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Oral tedavi (demir sülfat, demir </a:t>
            </a:r>
            <a:r>
              <a:rPr lang="tr-TR" sz="2800" b="1" dirty="0" err="1"/>
              <a:t>fumarat</a:t>
            </a:r>
            <a:r>
              <a:rPr lang="tr-TR" sz="2800" b="1" dirty="0"/>
              <a:t>, demir </a:t>
            </a:r>
            <a:r>
              <a:rPr lang="tr-TR" sz="2800" b="1" dirty="0" err="1"/>
              <a:t>glukonat</a:t>
            </a:r>
            <a:r>
              <a:rPr lang="tr-TR" sz="2800" b="1" dirty="0"/>
              <a:t> ) tercih edilir.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Günlük doz genellikle 180 mg/gün </a:t>
            </a:r>
            <a:r>
              <a:rPr lang="tr-TR" sz="2800" b="1" dirty="0" err="1"/>
              <a:t>elementer</a:t>
            </a:r>
            <a:r>
              <a:rPr lang="tr-TR" sz="2800" b="1" dirty="0"/>
              <a:t> demir şeklindedir.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/>
              <a:t>Elementer</a:t>
            </a:r>
            <a:r>
              <a:rPr lang="tr-TR" sz="2800" b="1" dirty="0"/>
              <a:t> demir 100-200 mg/gün arasında değişebilir</a:t>
            </a:r>
            <a:r>
              <a:rPr lang="en-US" sz="2800" b="1" dirty="0"/>
              <a:t>​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013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HEMATOPOEZ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84887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2615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tr-TR" b="1" dirty="0"/>
              <a:t>Oral demir kullanımı: </a:t>
            </a:r>
            <a:r>
              <a:rPr lang="en-US" b="1" dirty="0"/>
              <a:t>​</a:t>
            </a:r>
          </a:p>
          <a:p>
            <a:pPr fontAlgn="base"/>
            <a:r>
              <a:rPr lang="tr-TR" b="1" dirty="0"/>
              <a:t>Aç olarak veya</a:t>
            </a:r>
            <a:r>
              <a:rPr lang="en-US" b="1" dirty="0"/>
              <a:t>​</a:t>
            </a:r>
          </a:p>
          <a:p>
            <a:pPr fontAlgn="base"/>
            <a:r>
              <a:rPr lang="tr-TR" b="1" dirty="0"/>
              <a:t>Yemekten 1,5-2 saat sonra</a:t>
            </a:r>
            <a:r>
              <a:rPr lang="en-US" b="1" dirty="0"/>
              <a:t>​</a:t>
            </a:r>
          </a:p>
          <a:p>
            <a:pPr fontAlgn="base"/>
            <a:r>
              <a:rPr lang="tr-TR" b="1" dirty="0"/>
              <a:t>Başka ilaçlarla arasında en az 2 saat olacak şekilde verilmeli</a:t>
            </a:r>
            <a:r>
              <a:rPr lang="en-US" b="1" dirty="0"/>
              <a:t>​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202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tr-TR" sz="2800" b="1" dirty="0" err="1"/>
              <a:t>Ferröz</a:t>
            </a:r>
            <a:r>
              <a:rPr lang="tr-TR" sz="2800" b="1" dirty="0"/>
              <a:t> (Fe++) demir tercih edilmeli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Emilimi daha iyi , daha etkili , daha ucuz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Ama yan etkileri daha fazla (GİS )</a:t>
            </a:r>
            <a:r>
              <a:rPr lang="en-US" sz="2800" b="1" dirty="0"/>
              <a:t>​</a:t>
            </a:r>
          </a:p>
          <a:p>
            <a:pPr marL="0" indent="0" fontAlgn="base">
              <a:buNone/>
            </a:pPr>
            <a:r>
              <a:rPr lang="tr-TR" sz="2800" b="1" dirty="0" err="1" smtClean="0"/>
              <a:t>Tolere</a:t>
            </a:r>
            <a:r>
              <a:rPr lang="tr-TR" sz="2800" b="1" dirty="0"/>
              <a:t> edilemiyorsa ;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 smtClean="0"/>
              <a:t>Enterik</a:t>
            </a:r>
            <a:r>
              <a:rPr lang="tr-TR" sz="2800" b="1" dirty="0"/>
              <a:t> formlar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 smtClean="0"/>
              <a:t>Ferrik</a:t>
            </a:r>
            <a:r>
              <a:rPr lang="tr-TR" sz="2800" b="1" dirty="0"/>
              <a:t> (Fe+++) demir</a:t>
            </a:r>
            <a:endParaRPr lang="en-US" sz="2800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4680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r-TR" sz="2800" b="1" dirty="0"/>
              <a:t>Oral demir tedavisi:</a:t>
            </a:r>
            <a:r>
              <a:rPr lang="en-US" sz="2800" b="1" dirty="0"/>
              <a:t>​</a:t>
            </a:r>
          </a:p>
          <a:p>
            <a:pPr marL="0" indent="0" fontAlgn="base">
              <a:buNone/>
            </a:pPr>
            <a:r>
              <a:rPr lang="tr-TR" sz="2800" b="1" dirty="0" smtClean="0"/>
              <a:t>GİS </a:t>
            </a:r>
            <a:r>
              <a:rPr lang="tr-TR" sz="2800" b="1" dirty="0"/>
              <a:t>Yan </a:t>
            </a:r>
            <a:r>
              <a:rPr lang="tr-TR" sz="2800" b="1" dirty="0" smtClean="0"/>
              <a:t>Etkiler</a:t>
            </a:r>
            <a:r>
              <a:rPr lang="tr-TR" sz="2800" b="1" dirty="0"/>
              <a:t>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smtClean="0"/>
              <a:t>Bulantı</a:t>
            </a:r>
            <a:r>
              <a:rPr lang="en-US" sz="2800" b="1" dirty="0" smtClean="0"/>
              <a:t>​</a:t>
            </a:r>
            <a:endParaRPr lang="en-US" sz="2800" b="1" dirty="0"/>
          </a:p>
          <a:p>
            <a:pPr fontAlgn="base"/>
            <a:r>
              <a:rPr lang="tr-TR" sz="2800" b="1" dirty="0" smtClean="0"/>
              <a:t>Kusma</a:t>
            </a:r>
            <a:r>
              <a:rPr lang="tr-TR" sz="2800" b="1" dirty="0"/>
              <a:t>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smtClean="0"/>
              <a:t>Hazımsızlık</a:t>
            </a:r>
            <a:endParaRPr lang="en-US" sz="2800" b="1" dirty="0"/>
          </a:p>
          <a:p>
            <a:pPr fontAlgn="base"/>
            <a:r>
              <a:rPr lang="tr-TR" sz="2800" b="1" dirty="0" smtClean="0"/>
              <a:t>Kabızlık</a:t>
            </a:r>
            <a:r>
              <a:rPr lang="en-US" sz="2800" b="1" dirty="0" smtClean="0"/>
              <a:t>​</a:t>
            </a:r>
            <a:endParaRPr lang="en-US" sz="2800" b="1" dirty="0"/>
          </a:p>
          <a:p>
            <a:pPr fontAlgn="base"/>
            <a:r>
              <a:rPr lang="tr-TR" sz="2800" b="1" dirty="0" smtClean="0"/>
              <a:t>İshal</a:t>
            </a:r>
            <a:endParaRPr lang="en-US" sz="2800" b="1" dirty="0"/>
          </a:p>
          <a:p>
            <a:pPr fontAlgn="base"/>
            <a:r>
              <a:rPr lang="tr-TR" sz="2800" b="1" dirty="0"/>
              <a:t>Koyu renk dışkı</a:t>
            </a:r>
            <a:endParaRPr lang="en-US" sz="2800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3021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r-TR" sz="2800" b="1" dirty="0"/>
              <a:t>Demir emilimini azaltanlar: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smtClean="0"/>
              <a:t>Antiasitler</a:t>
            </a:r>
            <a:endParaRPr lang="en-US" sz="2800" b="1" dirty="0"/>
          </a:p>
          <a:p>
            <a:pPr fontAlgn="base"/>
            <a:r>
              <a:rPr lang="tr-TR" sz="2800" b="1" dirty="0"/>
              <a:t>Proton pompa </a:t>
            </a:r>
            <a:r>
              <a:rPr lang="tr-TR" sz="2800" b="1" dirty="0" smtClean="0"/>
              <a:t>inhibitörleri</a:t>
            </a:r>
            <a:r>
              <a:rPr lang="en-US" sz="2800" b="1" dirty="0" smtClean="0"/>
              <a:t>​</a:t>
            </a:r>
            <a:endParaRPr lang="en-US" sz="2800" b="1" dirty="0"/>
          </a:p>
          <a:p>
            <a:pPr fontAlgn="base"/>
            <a:r>
              <a:rPr lang="tr-TR" sz="2800" b="1" dirty="0"/>
              <a:t> </a:t>
            </a:r>
            <a:r>
              <a:rPr lang="tr-TR" sz="2800" b="1" dirty="0" smtClean="0"/>
              <a:t>H2 </a:t>
            </a:r>
            <a:r>
              <a:rPr lang="tr-TR" sz="2800" b="1" dirty="0"/>
              <a:t>reseptör </a:t>
            </a:r>
            <a:r>
              <a:rPr lang="tr-TR" sz="2800" b="1" dirty="0" smtClean="0"/>
              <a:t>antagonistleri</a:t>
            </a:r>
            <a:r>
              <a:rPr lang="en-US" sz="2800" b="1" dirty="0" smtClean="0"/>
              <a:t>​</a:t>
            </a:r>
            <a:endParaRPr lang="en-US" sz="2800" b="1" dirty="0"/>
          </a:p>
          <a:p>
            <a:pPr fontAlgn="base"/>
            <a:r>
              <a:rPr lang="tr-TR" sz="2800" b="1" dirty="0" smtClean="0"/>
              <a:t>Magnezyum</a:t>
            </a:r>
            <a:r>
              <a:rPr lang="en-US" sz="2800" b="1" dirty="0" smtClean="0"/>
              <a:t>​</a:t>
            </a:r>
            <a:endParaRPr lang="en-US" sz="2800" b="1" dirty="0"/>
          </a:p>
          <a:p>
            <a:pPr fontAlgn="base"/>
            <a:r>
              <a:rPr lang="tr-TR" sz="2800" b="1" dirty="0" smtClean="0"/>
              <a:t>Kalsiyum</a:t>
            </a:r>
            <a:endParaRPr lang="en-US" sz="2800" b="1" dirty="0"/>
          </a:p>
          <a:p>
            <a:pPr fontAlgn="base"/>
            <a:r>
              <a:rPr lang="tr-TR" sz="2800" b="1" dirty="0"/>
              <a:t>Çinko</a:t>
            </a:r>
            <a:r>
              <a:rPr lang="tr-TR" sz="2800" b="1" dirty="0" smtClean="0"/>
              <a:t>​</a:t>
            </a:r>
          </a:p>
          <a:p>
            <a:pPr marL="0" indent="0" fontAlgn="base">
              <a:buNone/>
            </a:pPr>
            <a:endParaRPr lang="tr-TR" sz="2800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6637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r-TR" b="1" dirty="0"/>
              <a:t>Demir;</a:t>
            </a:r>
            <a:r>
              <a:rPr lang="en-US" b="1" dirty="0"/>
              <a:t>​</a:t>
            </a:r>
          </a:p>
          <a:p>
            <a:pPr fontAlgn="base"/>
            <a:r>
              <a:rPr lang="tr-TR" sz="2800" b="1" dirty="0" err="1" smtClean="0"/>
              <a:t>Bifosfonatlar</a:t>
            </a:r>
            <a:r>
              <a:rPr lang="tr-TR" sz="2800" b="1" dirty="0"/>
              <a:t>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 smtClean="0"/>
              <a:t>Tetrasiklin</a:t>
            </a:r>
            <a:endParaRPr lang="en-US" sz="2800" b="1" dirty="0"/>
          </a:p>
          <a:p>
            <a:pPr fontAlgn="base"/>
            <a:r>
              <a:rPr lang="tr-TR" sz="2800" b="1" dirty="0" err="1" smtClean="0"/>
              <a:t>Kinolon</a:t>
            </a:r>
            <a:r>
              <a:rPr lang="en-US" sz="2800" b="1" dirty="0" smtClean="0"/>
              <a:t>​</a:t>
            </a:r>
            <a:endParaRPr lang="en-US" sz="2800" b="1" dirty="0"/>
          </a:p>
          <a:p>
            <a:pPr fontAlgn="base"/>
            <a:r>
              <a:rPr lang="tr-TR" sz="2800" b="1" dirty="0" err="1" smtClean="0"/>
              <a:t>Levodopa</a:t>
            </a:r>
            <a:r>
              <a:rPr lang="tr-TR" sz="2800" b="1" dirty="0"/>
              <a:t>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 smtClean="0"/>
              <a:t>Metildopa</a:t>
            </a:r>
            <a:r>
              <a:rPr lang="tr-TR" sz="2800" b="1" dirty="0"/>
              <a:t>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 smtClean="0"/>
              <a:t>Levotiroksin</a:t>
            </a:r>
            <a:r>
              <a:rPr lang="tr-TR" sz="2800" b="1" dirty="0"/>
              <a:t>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/>
              <a:t>Penisilamin</a:t>
            </a:r>
            <a:r>
              <a:rPr lang="tr-TR" sz="2800" b="1" dirty="0"/>
              <a:t> gibi ilaçların emilimini azaltır.</a:t>
            </a:r>
            <a:r>
              <a:rPr lang="en-US" sz="2800" b="1" dirty="0"/>
              <a:t>​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974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tr-TR" b="1" dirty="0"/>
              <a:t>Oral demir tedavisi izlem:</a:t>
            </a:r>
            <a:r>
              <a:rPr lang="en-US" dirty="0"/>
              <a:t>​</a:t>
            </a:r>
          </a:p>
          <a:p>
            <a:pPr fontAlgn="base"/>
            <a:r>
              <a:rPr lang="tr-TR" sz="2800" b="1" dirty="0"/>
              <a:t>İlk düzelen </a:t>
            </a:r>
            <a:r>
              <a:rPr lang="tr-TR" sz="2800" b="1" u="sng" dirty="0"/>
              <a:t>halsizlik-yorgunluk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İlk </a:t>
            </a:r>
            <a:r>
              <a:rPr lang="tr-TR" sz="2800" b="1" dirty="0" err="1"/>
              <a:t>laboratuar</a:t>
            </a:r>
            <a:r>
              <a:rPr lang="tr-TR" sz="2800" b="1" dirty="0"/>
              <a:t> bulgusu </a:t>
            </a:r>
            <a:r>
              <a:rPr lang="tr-TR" sz="2800" b="1" u="sng" dirty="0" err="1" smtClean="0"/>
              <a:t>retikülositoz</a:t>
            </a:r>
            <a:r>
              <a:rPr lang="tr-TR" sz="2800" b="1" u="sng" dirty="0"/>
              <a:t> (5-7 gün sonra)</a:t>
            </a:r>
            <a:r>
              <a:rPr lang="tr-TR" sz="2800" b="1" dirty="0"/>
              <a:t>​</a:t>
            </a:r>
          </a:p>
          <a:p>
            <a:pPr fontAlgn="base"/>
            <a:r>
              <a:rPr lang="tr-TR" sz="2800" b="1" dirty="0" err="1"/>
              <a:t>Hb</a:t>
            </a:r>
            <a:r>
              <a:rPr lang="tr-TR" sz="2800" b="1" dirty="0"/>
              <a:t> </a:t>
            </a:r>
            <a:r>
              <a:rPr lang="tr-TR" sz="2800" b="1" u="sng" dirty="0"/>
              <a:t>2-4 hafta</a:t>
            </a:r>
            <a:r>
              <a:rPr lang="tr-TR" sz="2800" b="1" dirty="0"/>
              <a:t> içinde </a:t>
            </a:r>
            <a:r>
              <a:rPr lang="tr-TR" sz="2800" b="1" u="sng" dirty="0"/>
              <a:t>1-2 g/dl</a:t>
            </a:r>
            <a:r>
              <a:rPr lang="tr-TR" sz="2800" b="1" dirty="0"/>
              <a:t> artar.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Tedavinin başlanmasından </a:t>
            </a:r>
            <a:r>
              <a:rPr lang="tr-TR" sz="2800" b="1" u="sng" dirty="0"/>
              <a:t>2-4 hafta</a:t>
            </a:r>
            <a:r>
              <a:rPr lang="tr-TR" sz="2800" b="1" dirty="0"/>
              <a:t> sonra </a:t>
            </a:r>
            <a:r>
              <a:rPr lang="tr-TR" sz="2800" b="1" dirty="0" err="1"/>
              <a:t>hemogram</a:t>
            </a:r>
            <a:r>
              <a:rPr lang="tr-TR" sz="2800" b="1" dirty="0"/>
              <a:t> istenmelidir.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Anemi </a:t>
            </a:r>
            <a:r>
              <a:rPr lang="tr-TR" sz="2800" b="1" u="sng" dirty="0"/>
              <a:t>2-4 ay</a:t>
            </a:r>
            <a:r>
              <a:rPr lang="tr-TR" sz="2800" b="1" dirty="0"/>
              <a:t> içinde düzelir.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MCV genellikle </a:t>
            </a:r>
            <a:r>
              <a:rPr lang="tr-TR" sz="2800" b="1" u="sng" dirty="0"/>
              <a:t>3 ay</a:t>
            </a:r>
            <a:r>
              <a:rPr lang="tr-TR" sz="2800" b="1" dirty="0"/>
              <a:t> sonra normale döner.​</a:t>
            </a:r>
          </a:p>
          <a:p>
            <a:pPr fontAlgn="base"/>
            <a:r>
              <a:rPr lang="tr-TR" sz="2800" b="1" dirty="0"/>
              <a:t>En son düzelen </a:t>
            </a:r>
            <a:r>
              <a:rPr lang="tr-TR" sz="2800" b="1" u="sng" dirty="0" err="1"/>
              <a:t>Ferritin</a:t>
            </a:r>
            <a:r>
              <a:rPr lang="tr-TR" sz="2800" b="1" dirty="0"/>
              <a:t> (</a:t>
            </a:r>
            <a:r>
              <a:rPr lang="tr-TR" sz="2800" b="1" u="sng" dirty="0"/>
              <a:t>6-9 ayda</a:t>
            </a:r>
            <a:r>
              <a:rPr lang="tr-TR" sz="2800" b="1" dirty="0"/>
              <a:t>)</a:t>
            </a:r>
            <a:r>
              <a:rPr lang="en-US" sz="2800" b="1" dirty="0" smtClean="0"/>
              <a:t>​</a:t>
            </a:r>
            <a:endParaRPr lang="tr-TR" sz="2800" b="1" dirty="0" smtClean="0"/>
          </a:p>
          <a:p>
            <a:pPr fontAlgn="base"/>
            <a:r>
              <a:rPr lang="tr-TR" sz="2800" b="1" dirty="0" err="1"/>
              <a:t>Hb</a:t>
            </a:r>
            <a:r>
              <a:rPr lang="tr-TR" sz="2800" b="1" dirty="0"/>
              <a:t> normalleştikten sonra demir depolarını doldurmak için </a:t>
            </a:r>
            <a:r>
              <a:rPr lang="tr-TR" sz="2800" b="1" u="sng" dirty="0"/>
              <a:t>3 ay</a:t>
            </a:r>
            <a:r>
              <a:rPr lang="tr-TR" sz="2800" b="1" dirty="0"/>
              <a:t> daha demir tedavisine devam edilmelidir.​</a:t>
            </a:r>
            <a:endParaRPr lang="en-US" sz="2800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79872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tr-TR" b="1" dirty="0" err="1"/>
              <a:t>Parenteral</a:t>
            </a:r>
            <a:r>
              <a:rPr lang="tr-TR" b="1" dirty="0"/>
              <a:t> tedavi</a:t>
            </a:r>
            <a:r>
              <a:rPr lang="en-US" dirty="0"/>
              <a:t>​</a:t>
            </a:r>
          </a:p>
          <a:p>
            <a:pPr fontAlgn="base"/>
            <a:r>
              <a:rPr lang="tr-TR" sz="2800" b="1" dirty="0"/>
              <a:t>1-Oral tedaviye cevapsız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2-Oral tedaviyi </a:t>
            </a:r>
            <a:r>
              <a:rPr lang="tr-TR" sz="2800" b="1" dirty="0" err="1"/>
              <a:t>tolere</a:t>
            </a:r>
            <a:r>
              <a:rPr lang="tr-TR" sz="2800" b="1" dirty="0"/>
              <a:t> edemeyen hastalar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3-Kayıp fazla olan (aşırı kanama, </a:t>
            </a:r>
            <a:r>
              <a:rPr lang="tr-TR" sz="2800" b="1" dirty="0" err="1"/>
              <a:t>anjiodisplazi</a:t>
            </a:r>
            <a:r>
              <a:rPr lang="tr-TR" sz="2800" b="1" dirty="0"/>
              <a:t>…) </a:t>
            </a:r>
            <a:endParaRPr lang="en-US" sz="2800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9155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KAYNAKÇA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sz="2800" b="1" dirty="0"/>
              <a:t>Yetişkinde Demir Eksikliği Anemisi (DEA) Tanı ve Tedavi Kılavuzu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/>
              <a:t>Çocuklarda Demir Eksikliği Anemisi (DEA) Tanı ve Tedavi Kılavuzu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dirty="0" err="1" smtClean="0"/>
              <a:t>Up</a:t>
            </a:r>
            <a:r>
              <a:rPr lang="tr-TR" sz="2800" b="1" dirty="0"/>
              <a:t> </a:t>
            </a:r>
            <a:r>
              <a:rPr lang="tr-TR" sz="2800" b="1" dirty="0" err="1"/>
              <a:t>to</a:t>
            </a:r>
            <a:r>
              <a:rPr lang="tr-TR" sz="2800" b="1" dirty="0"/>
              <a:t> </a:t>
            </a:r>
            <a:r>
              <a:rPr lang="tr-TR" sz="2800" b="1" dirty="0" err="1"/>
              <a:t>date</a:t>
            </a:r>
            <a:r>
              <a:rPr lang="tr-TR" sz="2800" b="1" dirty="0"/>
              <a:t>.  </a:t>
            </a:r>
            <a:r>
              <a:rPr lang="en-US" sz="2800" b="1" dirty="0"/>
              <a:t>​</a:t>
            </a:r>
          </a:p>
          <a:p>
            <a:pPr fontAlgn="base"/>
            <a:r>
              <a:rPr lang="tr-TR" sz="2800" b="1" u="sng" dirty="0">
                <a:hlinkClick r:id="rId2"/>
              </a:rPr>
              <a:t>https://www.uptodate.com/contents/causes-and-diagnosis-of-iron-deficiency-and-iron-deficiency-anemia-in-adult</a:t>
            </a:r>
            <a:r>
              <a:rPr lang="tr-TR" sz="2800" b="1" dirty="0"/>
              <a:t> </a:t>
            </a:r>
            <a:endParaRPr lang="en-US" sz="28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54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                  </a:t>
            </a:r>
            <a:r>
              <a:rPr lang="tr-TR" sz="4400" b="1" i="1" dirty="0" smtClean="0"/>
              <a:t>TEŞEKKÜRLER…</a:t>
            </a:r>
            <a:endParaRPr lang="tr-TR" sz="4400" b="1" i="1" dirty="0"/>
          </a:p>
        </p:txBody>
      </p:sp>
    </p:spTree>
    <p:extLst>
      <p:ext uri="{BB962C8B-B14F-4D97-AF65-F5344CB8AC3E}">
        <p14:creationId xmlns:p14="http://schemas.microsoft.com/office/powerpoint/2010/main" val="312842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err="1" smtClean="0"/>
              <a:t>Eritropoez</a:t>
            </a:r>
            <a:r>
              <a:rPr lang="tr-TR" sz="2800" b="1" dirty="0" smtClean="0"/>
              <a:t> </a:t>
            </a:r>
          </a:p>
          <a:p>
            <a:r>
              <a:rPr lang="tr-TR" sz="2800" b="1" dirty="0" err="1" smtClean="0"/>
              <a:t>Eritropoietin</a:t>
            </a:r>
            <a:endParaRPr lang="tr-TR" sz="2800" b="1" dirty="0" smtClean="0"/>
          </a:p>
          <a:p>
            <a:r>
              <a:rPr lang="tr-TR" sz="2800" b="1" dirty="0" smtClean="0"/>
              <a:t>Vitamin B12</a:t>
            </a:r>
          </a:p>
          <a:p>
            <a:r>
              <a:rPr lang="tr-TR" sz="2800" b="1" dirty="0" smtClean="0"/>
              <a:t>Vitamin C</a:t>
            </a:r>
          </a:p>
          <a:p>
            <a:r>
              <a:rPr lang="tr-TR" sz="2800" b="1" dirty="0" smtClean="0">
                <a:solidFill>
                  <a:srgbClr val="FF0000"/>
                </a:solidFill>
              </a:rPr>
              <a:t>Demir</a:t>
            </a:r>
          </a:p>
          <a:p>
            <a:r>
              <a:rPr lang="tr-TR" sz="2800" b="1" dirty="0" smtClean="0"/>
              <a:t>Amino asit</a:t>
            </a:r>
            <a:endParaRPr lang="tr-TR" sz="2800" b="1" dirty="0"/>
          </a:p>
          <a:p>
            <a:r>
              <a:rPr lang="tr-TR" sz="2800" b="1" dirty="0" err="1" smtClean="0"/>
              <a:t>Folik</a:t>
            </a:r>
            <a:r>
              <a:rPr lang="tr-TR" sz="2800" b="1" dirty="0" smtClean="0"/>
              <a:t> Asit</a:t>
            </a:r>
          </a:p>
          <a:p>
            <a:r>
              <a:rPr lang="tr-TR" sz="2800" b="1" dirty="0" smtClean="0"/>
              <a:t>Vitamin B6 (</a:t>
            </a:r>
            <a:r>
              <a:rPr lang="tr-TR" sz="2800" b="1" dirty="0" err="1" smtClean="0"/>
              <a:t>Piridoksin</a:t>
            </a:r>
            <a:r>
              <a:rPr lang="tr-TR" sz="2800" b="1" dirty="0" smtClean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61819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Hemoglobin</a:t>
            </a:r>
            <a:endParaRPr lang="tr-TR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16151"/>
            <a:ext cx="727280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06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Anemi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   Hemoglobinin yaş ve cinsiyete göre normal kabul edilen değerin altında olmasıdır.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1975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992888" cy="612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094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Yaş ve Cinsiyete göre </a:t>
            </a:r>
            <a:r>
              <a:rPr lang="tr-TR" b="1" dirty="0" err="1" smtClean="0"/>
              <a:t>Hb</a:t>
            </a:r>
            <a:r>
              <a:rPr lang="tr-TR" b="1" dirty="0" smtClean="0"/>
              <a:t> Alt </a:t>
            </a:r>
            <a:r>
              <a:rPr lang="tr-TR" b="1" dirty="0"/>
              <a:t>D</a:t>
            </a:r>
            <a:r>
              <a:rPr lang="tr-TR" b="1" dirty="0" smtClean="0"/>
              <a:t>eğerleri</a:t>
            </a:r>
            <a:endParaRPr lang="tr-TR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192687" cy="45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/>
              <a:t>Günlük ihtiyaç:</a:t>
            </a:r>
          </a:p>
          <a:p>
            <a:r>
              <a:rPr lang="tr-TR" sz="2800" b="1" dirty="0" smtClean="0"/>
              <a:t>Erkek ve </a:t>
            </a:r>
            <a:r>
              <a:rPr lang="tr-TR" sz="2800" b="1" dirty="0" err="1" smtClean="0"/>
              <a:t>postmenapozal</a:t>
            </a:r>
            <a:r>
              <a:rPr lang="tr-TR" sz="2800" b="1" dirty="0" smtClean="0"/>
              <a:t> kadın : 1 mg</a:t>
            </a:r>
          </a:p>
          <a:p>
            <a:r>
              <a:rPr lang="tr-TR" sz="2800" b="1" dirty="0" err="1" smtClean="0"/>
              <a:t>Premenapozal</a:t>
            </a:r>
            <a:r>
              <a:rPr lang="tr-TR" sz="2800" b="1" dirty="0" smtClean="0"/>
              <a:t> ve emziren kadın :2 mg</a:t>
            </a:r>
          </a:p>
          <a:p>
            <a:r>
              <a:rPr lang="tr-TR" sz="2800" b="1" dirty="0" smtClean="0"/>
              <a:t>Gebeler :3-4 mg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90064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tr-TR" b="1" dirty="0" smtClean="0"/>
              <a:t>DEA - ETYOLOJİ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5084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sz="3300" b="1" dirty="0" smtClean="0"/>
              <a:t>1. Yetersiz Demir Alımı   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Diyet</a:t>
            </a:r>
          </a:p>
          <a:p>
            <a:pPr marL="0" indent="0">
              <a:buNone/>
            </a:pPr>
            <a:r>
              <a:rPr lang="tr-TR" sz="3300" b="1" dirty="0" smtClean="0"/>
              <a:t>2. Demir Emiliminde Azalma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</a:t>
            </a:r>
            <a:r>
              <a:rPr lang="tr-TR" sz="3300" b="1" dirty="0" err="1" smtClean="0"/>
              <a:t>Gastrik</a:t>
            </a:r>
            <a:r>
              <a:rPr lang="tr-TR" sz="3300" b="1" dirty="0" smtClean="0"/>
              <a:t> Rezeksiyon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</a:t>
            </a:r>
            <a:r>
              <a:rPr lang="tr-TR" sz="3300" b="1" dirty="0" err="1" smtClean="0"/>
              <a:t>Gluten</a:t>
            </a:r>
            <a:r>
              <a:rPr lang="tr-TR" sz="3300" b="1" dirty="0" smtClean="0"/>
              <a:t> </a:t>
            </a:r>
            <a:r>
              <a:rPr lang="tr-TR" sz="3300" b="1" dirty="0" err="1" smtClean="0"/>
              <a:t>Enteropatisi</a:t>
            </a:r>
            <a:endParaRPr lang="tr-TR" sz="3300" b="1" dirty="0" smtClean="0"/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</a:t>
            </a:r>
            <a:r>
              <a:rPr lang="tr-TR" sz="3300" b="1" dirty="0" err="1" smtClean="0"/>
              <a:t>Malabsorbsiyon</a:t>
            </a:r>
            <a:endParaRPr lang="tr-TR" sz="3300" b="1" dirty="0" smtClean="0"/>
          </a:p>
          <a:p>
            <a:pPr marL="0" indent="0">
              <a:buNone/>
            </a:pPr>
            <a:r>
              <a:rPr lang="tr-TR" sz="3300" b="1" dirty="0" smtClean="0"/>
              <a:t>3. Demir İhtiyacında Artma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Süt Çocukluğu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Gebelik 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Emzirme</a:t>
            </a:r>
          </a:p>
          <a:p>
            <a:pPr marL="0" indent="0">
              <a:buNone/>
            </a:pPr>
            <a:r>
              <a:rPr lang="tr-TR" sz="3300" b="1" dirty="0" smtClean="0"/>
              <a:t>4. Demir Kaybında Artış</a:t>
            </a:r>
          </a:p>
          <a:p>
            <a:pPr marL="0" indent="0">
              <a:buNone/>
            </a:pPr>
            <a:r>
              <a:rPr lang="tr-TR" sz="3300" b="1" dirty="0" smtClean="0"/>
              <a:t>        </a:t>
            </a:r>
            <a:r>
              <a:rPr lang="tr-TR" sz="3300" b="1" dirty="0" err="1" smtClean="0"/>
              <a:t>Gastrointestinal</a:t>
            </a:r>
            <a:r>
              <a:rPr lang="tr-TR" sz="3300" b="1" dirty="0" smtClean="0"/>
              <a:t> Kanamalar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 Aşırı </a:t>
            </a:r>
            <a:r>
              <a:rPr lang="tr-TR" sz="3300" b="1" dirty="0" err="1" smtClean="0"/>
              <a:t>Mensturel</a:t>
            </a:r>
            <a:r>
              <a:rPr lang="tr-TR" sz="3300" b="1" dirty="0" smtClean="0"/>
              <a:t> Kanama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 Hemodiyaliz</a:t>
            </a:r>
          </a:p>
          <a:p>
            <a:pPr marL="0" indent="0">
              <a:buNone/>
            </a:pPr>
            <a:r>
              <a:rPr lang="tr-TR" sz="3300" b="1" dirty="0"/>
              <a:t> </a:t>
            </a:r>
            <a:r>
              <a:rPr lang="tr-TR" sz="3300" b="1" dirty="0" smtClean="0"/>
              <a:t>        Sık Kan Bağışı</a:t>
            </a:r>
            <a:endParaRPr lang="tr-TR" sz="3300" b="1" dirty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43784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331</Words>
  <Application>Microsoft Office PowerPoint</Application>
  <PresentationFormat>Ekran Gösterisi (4:3)</PresentationFormat>
  <Paragraphs>137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DEMİR EKSİKLİĞİ ANEMİSİ                             İNTÖRN DR. AYŞENUR DEĞERMENCİ KTÜ Tıp Fakültesi Aile Hekimliği Stajı 07.05.2019</vt:lpstr>
      <vt:lpstr>HEMATOPOEZ</vt:lpstr>
      <vt:lpstr>PowerPoint Sunusu</vt:lpstr>
      <vt:lpstr>Hemoglobin</vt:lpstr>
      <vt:lpstr>Anemi</vt:lpstr>
      <vt:lpstr>PowerPoint Sunusu</vt:lpstr>
      <vt:lpstr>Yaş ve Cinsiyete göre Hb Alt Değerleri</vt:lpstr>
      <vt:lpstr>PowerPoint Sunusu</vt:lpstr>
      <vt:lpstr>DEA - ETYOLOJİ</vt:lpstr>
      <vt:lpstr>DEA - TANI</vt:lpstr>
      <vt:lpstr>PowerPoint Sunusu</vt:lpstr>
      <vt:lpstr>PowerPoint Sunusu</vt:lpstr>
      <vt:lpstr>PowerPoint Sunusu</vt:lpstr>
      <vt:lpstr>PowerPoint Sunusu</vt:lpstr>
      <vt:lpstr>DEA - Tedavi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  <vt:lpstr>PowerPoint Sunusu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Demir Eksikliği Anemisi Tedavisi</dc:title>
  <dc:creator>Leon</dc:creator>
  <cp:lastModifiedBy>Win7</cp:lastModifiedBy>
  <cp:revision>13</cp:revision>
  <dcterms:created xsi:type="dcterms:W3CDTF">2019-05-05T19:17:27Z</dcterms:created>
  <dcterms:modified xsi:type="dcterms:W3CDTF">2019-05-07T13:07:59Z</dcterms:modified>
</cp:coreProperties>
</file>