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93" r:id="rId3"/>
    <p:sldId id="285" r:id="rId4"/>
    <p:sldId id="286" r:id="rId5"/>
    <p:sldId id="287" r:id="rId6"/>
    <p:sldId id="288" r:id="rId7"/>
    <p:sldId id="257" r:id="rId8"/>
    <p:sldId id="258" r:id="rId9"/>
    <p:sldId id="289" r:id="rId10"/>
    <p:sldId id="290" r:id="rId11"/>
    <p:sldId id="259" r:id="rId12"/>
    <p:sldId id="260" r:id="rId13"/>
    <p:sldId id="262" r:id="rId14"/>
    <p:sldId id="263" r:id="rId15"/>
    <p:sldId id="264" r:id="rId16"/>
    <p:sldId id="266" r:id="rId17"/>
    <p:sldId id="265" r:id="rId18"/>
    <p:sldId id="268" r:id="rId19"/>
    <p:sldId id="267" r:id="rId20"/>
    <p:sldId id="269" r:id="rId21"/>
    <p:sldId id="261"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91" r:id="rId35"/>
    <p:sldId id="282" r:id="rId36"/>
    <p:sldId id="283" r:id="rId37"/>
    <p:sldId id="284" r:id="rId3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22162E5-8FFE-4407-8010-25574EC99275}" type="datetimeFigureOut">
              <a:rPr lang="tr-TR"/>
              <a:pPr>
                <a:defRPr/>
              </a:pPr>
              <a:t>09.05.2017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5510D4E-CF12-4447-AE5C-7FDC67A14D5A}" type="slidenum">
              <a:rPr lang="tr-TR"/>
              <a:pPr>
                <a:defRPr/>
              </a:pPr>
              <a:t>‹#›</a:t>
            </a:fld>
            <a:endParaRPr lang="tr-TR"/>
          </a:p>
        </p:txBody>
      </p:sp>
    </p:spTree>
    <p:extLst>
      <p:ext uri="{BB962C8B-B14F-4D97-AF65-F5344CB8AC3E}">
        <p14:creationId xmlns:p14="http://schemas.microsoft.com/office/powerpoint/2010/main" val="22563288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Slayt Görüntüsü Yer Tutucusu"/>
          <p:cNvSpPr>
            <a:spLocks noGrp="1" noRot="1" noChangeAspect="1"/>
          </p:cNvSpPr>
          <p:nvPr>
            <p:ph type="sldImg"/>
          </p:nvPr>
        </p:nvSpPr>
        <p:spPr bwMode="auto">
          <a:noFill/>
          <a:ln>
            <a:solidFill>
              <a:srgbClr val="000000"/>
            </a:solidFill>
            <a:miter lim="800000"/>
            <a:headEnd/>
            <a:tailEnd/>
          </a:ln>
        </p:spPr>
      </p:sp>
      <p:sp>
        <p:nvSpPr>
          <p:cNvPr id="2560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smtClean="0"/>
              <a:t>Diyet Müdahalelerinde kilo kaybı 6.ayda en yüksek seviyeye ulaşır</a:t>
            </a:r>
          </a:p>
          <a:p>
            <a:pPr eaLnBrk="1" hangingPunct="1">
              <a:spcBef>
                <a:spcPct val="0"/>
              </a:spcBef>
            </a:pPr>
            <a:r>
              <a:rPr lang="tr-TR" dirty="0" smtClean="0"/>
              <a:t>Temel toplam enerji harcamaları, iki kat etiketlenmiş su kullanılarak ölçülmüştür</a:t>
            </a:r>
          </a:p>
        </p:txBody>
      </p:sp>
      <p:sp>
        <p:nvSpPr>
          <p:cNvPr id="2560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5CF1B0-D6D9-4B40-B9CA-83FB078957BC}" type="slidenum">
              <a:rPr lang="tr-TR">
                <a:cs typeface="Arial" charset="0"/>
              </a:rPr>
              <a:pPr fontAlgn="base">
                <a:spcBef>
                  <a:spcPct val="0"/>
                </a:spcBef>
                <a:spcAft>
                  <a:spcPct val="0"/>
                </a:spcAft>
                <a:defRPr/>
              </a:pPr>
              <a:t>12</a:t>
            </a:fld>
            <a:endParaRPr lang="tr-TR">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Slayt Görüntüsü Yer Tutucusu"/>
          <p:cNvSpPr>
            <a:spLocks noGrp="1" noRot="1" noChangeAspect="1"/>
          </p:cNvSpPr>
          <p:nvPr>
            <p:ph type="sldImg"/>
          </p:nvPr>
        </p:nvSpPr>
        <p:spPr bwMode="auto">
          <a:noFill/>
          <a:ln>
            <a:solidFill>
              <a:srgbClr val="000000"/>
            </a:solidFill>
            <a:miter lim="800000"/>
            <a:headEnd/>
            <a:tailEnd/>
          </a:ln>
        </p:spPr>
      </p:sp>
      <p:sp>
        <p:nvSpPr>
          <p:cNvPr id="2867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Amerikan Kalp Birliğinin kılavuzlarına uygun olarak, enerji gereksiniminin % 30’u yağ ,% 55’i karbonhidrat ve % 15’i protein olacak şekilde besin  alımı sağlandı. </a:t>
            </a:r>
          </a:p>
          <a:p>
            <a:pPr eaLnBrk="1" hangingPunct="1">
              <a:spcBef>
                <a:spcPct val="0"/>
              </a:spcBef>
            </a:pPr>
            <a:endParaRPr lang="tr-TR" smtClean="0"/>
          </a:p>
        </p:txBody>
      </p:sp>
      <p:sp>
        <p:nvSpPr>
          <p:cNvPr id="28675"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096AFF-14DD-414E-84BC-0F8DB74216C2}" type="slidenum">
              <a:rPr lang="tr-TR">
                <a:cs typeface="Arial" charset="0"/>
              </a:rPr>
              <a:pPr fontAlgn="base">
                <a:spcBef>
                  <a:spcPct val="0"/>
                </a:spcBef>
                <a:spcAft>
                  <a:spcPct val="0"/>
                </a:spcAft>
                <a:defRPr/>
              </a:pPr>
              <a:t>14</a:t>
            </a:fld>
            <a:endParaRPr lang="tr-TR">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1 Slayt Görüntüsü Yer Tutucusu"/>
          <p:cNvSpPr>
            <a:spLocks noGrp="1" noRot="1" noChangeAspect="1"/>
          </p:cNvSpPr>
          <p:nvPr>
            <p:ph type="sldImg"/>
          </p:nvPr>
        </p:nvSpPr>
        <p:spPr bwMode="auto">
          <a:noFill/>
          <a:ln>
            <a:solidFill>
              <a:srgbClr val="000000"/>
            </a:solidFill>
            <a:miter lim="800000"/>
            <a:headEnd/>
            <a:tailEnd/>
          </a:ln>
        </p:spPr>
      </p:sp>
      <p:sp>
        <p:nvSpPr>
          <p:cNvPr id="30722"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Müdahale katılımcıları, kilo alımını engellemek için bilişsel davranış stratejileri öğrenmek için diyetisyenle her ay ayrı ayrı bir araya gelerek, iki kat etiketli suyun sonuçlarına dayanılarak kilo kontrolü için kişiselleştirilmiş enerji hedefleri aldılar.</a:t>
            </a:r>
          </a:p>
        </p:txBody>
      </p:sp>
      <p:sp>
        <p:nvSpPr>
          <p:cNvPr id="30723"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FD130E-79F1-41C3-A86F-E67DA7328C3C}" type="slidenum">
              <a:rPr lang="tr-TR">
                <a:cs typeface="Arial" charset="0"/>
              </a:rPr>
              <a:pPr fontAlgn="base">
                <a:spcBef>
                  <a:spcPct val="0"/>
                </a:spcBef>
                <a:spcAft>
                  <a:spcPct val="0"/>
                </a:spcAft>
                <a:defRPr/>
              </a:pPr>
              <a:t>15</a:t>
            </a:fld>
            <a:endParaRPr lang="tr-TR">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Slayt Görüntüsü Yer Tutucusu"/>
          <p:cNvSpPr>
            <a:spLocks noGrp="1" noRot="1" noChangeAspect="1"/>
          </p:cNvSpPr>
          <p:nvPr>
            <p:ph type="sldImg"/>
          </p:nvPr>
        </p:nvSpPr>
        <p:spPr bwMode="auto">
          <a:noFill/>
          <a:ln>
            <a:solidFill>
              <a:srgbClr val="000000"/>
            </a:solidFill>
            <a:miter lim="800000"/>
            <a:headEnd/>
            <a:tailEnd/>
          </a:ln>
        </p:spPr>
      </p:sp>
      <p:sp>
        <p:nvSpPr>
          <p:cNvPr id="3789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dissatisfied with diet:diyetten  memnun olmadığı          scheduling conflicts:zamanlama çakışması        personel reason:kişisel nedenler      </a:t>
            </a:r>
          </a:p>
          <a:p>
            <a:pPr eaLnBrk="1" hangingPunct="1">
              <a:spcBef>
                <a:spcPct val="0"/>
              </a:spcBef>
            </a:pPr>
            <a:r>
              <a:rPr lang="tr-TR" smtClean="0"/>
              <a:t>unable to contact:iletişim kurulamadı</a:t>
            </a:r>
          </a:p>
        </p:txBody>
      </p:sp>
      <p:sp>
        <p:nvSpPr>
          <p:cNvPr id="37891"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CFE8B95-7562-4FDC-9F8B-83515744DC44}" type="slidenum">
              <a:rPr lang="tr-TR">
                <a:cs typeface="Arial" charset="0"/>
              </a:rPr>
              <a:pPr fontAlgn="base">
                <a:spcBef>
                  <a:spcPct val="0"/>
                </a:spcBef>
                <a:spcAft>
                  <a:spcPct val="0"/>
                </a:spcAft>
                <a:defRPr/>
              </a:pPr>
              <a:t>21</a:t>
            </a:fld>
            <a:endParaRPr lang="tr-TR">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Slayt Görüntüsü Yer Tutucusu"/>
          <p:cNvSpPr>
            <a:spLocks noGrp="1" noRot="1" noChangeAspect="1"/>
          </p:cNvSpPr>
          <p:nvPr>
            <p:ph type="sldImg"/>
          </p:nvPr>
        </p:nvSpPr>
        <p:spPr bwMode="auto">
          <a:noFill/>
          <a:ln>
            <a:solidFill>
              <a:srgbClr val="000000"/>
            </a:solidFill>
            <a:miter lim="800000"/>
            <a:headEnd/>
            <a:tailEnd/>
          </a:ln>
        </p:spPr>
      </p:sp>
      <p:sp>
        <p:nvSpPr>
          <p:cNvPr id="39938"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smtClean="0"/>
              <a:t>Çalışmaya alınan 2 gruba önerilen kalori miktarlarıyla, katılımcıların gerçekte aldığı kalori miktarları karşılaştırılmış.</a:t>
            </a:r>
          </a:p>
        </p:txBody>
      </p:sp>
      <p:sp>
        <p:nvSpPr>
          <p:cNvPr id="39939"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66803F2-77F9-428B-82FB-55CA1D3E847E}" type="slidenum">
              <a:rPr lang="tr-TR">
                <a:cs typeface="Arial" charset="0"/>
              </a:rPr>
              <a:pPr fontAlgn="base">
                <a:spcBef>
                  <a:spcPct val="0"/>
                </a:spcBef>
                <a:spcAft>
                  <a:spcPct val="0"/>
                </a:spcAft>
                <a:defRPr/>
              </a:pPr>
              <a:t>22</a:t>
            </a:fld>
            <a:endParaRPr lang="tr-TR">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Slayt Görüntüsü Yer Tutucusu"/>
          <p:cNvSpPr>
            <a:spLocks noGrp="1" noRot="1" noChangeAspect="1"/>
          </p:cNvSpPr>
          <p:nvPr>
            <p:ph type="sldImg"/>
          </p:nvPr>
        </p:nvSpPr>
        <p:spPr bwMode="auto">
          <a:noFill/>
          <a:ln>
            <a:solidFill>
              <a:srgbClr val="000000"/>
            </a:solidFill>
            <a:miter lim="800000"/>
            <a:headEnd/>
            <a:tailEnd/>
          </a:ln>
        </p:spPr>
      </p:sp>
      <p:sp>
        <p:nvSpPr>
          <p:cNvPr id="49154"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smtClean="0"/>
              <a:t>Bununla birlikte, obez bireylerin daha küçük bir kesiminin günlük kısıtlama yerine bu enerji kısıtlamasını tercih edebileceği hala mümkündür. Davranışsal özelliklerin (örn., Yemek yemeden uzun süre devam edebilme yeteneği), bazı günler için açlıktan diğerlerine oranla daha </a:t>
            </a:r>
            <a:r>
              <a:rPr lang="tr-TR" dirty="0" err="1" smtClean="0"/>
              <a:t>tolere</a:t>
            </a:r>
            <a:r>
              <a:rPr lang="tr-TR" dirty="0" smtClean="0"/>
              <a:t> edilebilir hale getirilmesi incelenecektir.</a:t>
            </a:r>
          </a:p>
        </p:txBody>
      </p:sp>
      <p:sp>
        <p:nvSpPr>
          <p:cNvPr id="49155"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D66162-1404-4230-ACAB-BCE33F3C475E}" type="slidenum">
              <a:rPr lang="tr-TR">
                <a:cs typeface="Arial" charset="0"/>
              </a:rPr>
              <a:pPr fontAlgn="base">
                <a:spcBef>
                  <a:spcPct val="0"/>
                </a:spcBef>
                <a:spcAft>
                  <a:spcPct val="0"/>
                </a:spcAft>
                <a:defRPr/>
              </a:pPr>
              <a:t>30</a:t>
            </a:fld>
            <a:endParaRPr lang="tr-TR">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Slayt Görüntüsü Yer Tutucusu"/>
          <p:cNvSpPr>
            <a:spLocks noGrp="1" noRot="1" noChangeAspect="1"/>
          </p:cNvSpPr>
          <p:nvPr>
            <p:ph type="sldImg"/>
          </p:nvPr>
        </p:nvSpPr>
        <p:spPr bwMode="auto">
          <a:noFill/>
          <a:ln>
            <a:solidFill>
              <a:srgbClr val="000000"/>
            </a:solidFill>
            <a:miter lim="800000"/>
            <a:headEnd/>
            <a:tailEnd/>
          </a:ln>
        </p:spPr>
      </p:sp>
      <p:sp>
        <p:nvSpPr>
          <p:cNvPr id="53250"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tr-TR" dirty="0" smtClean="0"/>
              <a:t>Örneğin iştah hormonlarındaki (</a:t>
            </a:r>
            <a:r>
              <a:rPr lang="tr-TR" dirty="0" err="1" smtClean="0"/>
              <a:t>ghrelin</a:t>
            </a:r>
            <a:r>
              <a:rPr lang="tr-TR" dirty="0" smtClean="0"/>
              <a:t>, </a:t>
            </a:r>
            <a:r>
              <a:rPr lang="tr-TR" dirty="0" err="1" smtClean="0"/>
              <a:t>peptid</a:t>
            </a:r>
            <a:r>
              <a:rPr lang="tr-TR" dirty="0" smtClean="0"/>
              <a:t> YY ve </a:t>
            </a:r>
            <a:r>
              <a:rPr lang="tr-TR" dirty="0" err="1" smtClean="0"/>
              <a:t>glukagon</a:t>
            </a:r>
            <a:r>
              <a:rPr lang="tr-TR" dirty="0" smtClean="0"/>
              <a:t> benzeri </a:t>
            </a:r>
            <a:r>
              <a:rPr lang="tr-TR" dirty="0" err="1" smtClean="0"/>
              <a:t>peptid</a:t>
            </a:r>
            <a:r>
              <a:rPr lang="tr-TR" dirty="0" smtClean="0"/>
              <a:t>-1) modülasyonlarla bağlantılı olarak </a:t>
            </a:r>
            <a:r>
              <a:rPr lang="tr-TR" dirty="0" err="1" smtClean="0"/>
              <a:t>subjektif</a:t>
            </a:r>
            <a:r>
              <a:rPr lang="tr-TR" dirty="0" smtClean="0"/>
              <a:t> iştahtaki değişimleri ölçmek (açlık ve dolgunluk), günlük kalori kısıtlamasının neden daha kolay uyum sağladığına dair bazı fikir verebilir</a:t>
            </a:r>
          </a:p>
        </p:txBody>
      </p:sp>
      <p:sp>
        <p:nvSpPr>
          <p:cNvPr id="53251"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85BB2C4-7BDC-4288-99D3-1581C79B0718}" type="slidenum">
              <a:rPr lang="tr-TR">
                <a:cs typeface="Arial" charset="0"/>
              </a:rPr>
              <a:pPr fontAlgn="base">
                <a:spcBef>
                  <a:spcPct val="0"/>
                </a:spcBef>
                <a:spcAft>
                  <a:spcPct val="0"/>
                </a:spcAft>
                <a:defRPr/>
              </a:pPr>
              <a:t>33</a:t>
            </a:fld>
            <a:endParaRPr lang="tr-T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8 Oval"/>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13 Başlık"/>
          <p:cNvSpPr>
            <a:spLocks noGrp="1"/>
          </p:cNvSpPr>
          <p:nvPr>
            <p:ph type="ctrTitle"/>
          </p:nvPr>
        </p:nvSpPr>
        <p:spPr>
          <a:xfrm>
            <a:off x="1432560" y="359898"/>
            <a:ext cx="7406640" cy="1472184"/>
          </a:xfrm>
        </p:spPr>
        <p:txBody>
          <a:bodyPr anchor="b"/>
          <a:lstStyle>
            <a:lvl1pPr algn="l">
              <a:defRPr/>
            </a:lvl1pPr>
            <a:extLst/>
          </a:lstStyle>
          <a:p>
            <a:r>
              <a:rPr lang="tr-TR" smtClean="0"/>
              <a:t>Asıl başlık stili için tıklatın</a:t>
            </a:r>
            <a:endParaRPr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6" name="6 Veri Yer Tutucusu"/>
          <p:cNvSpPr>
            <a:spLocks noGrp="1"/>
          </p:cNvSpPr>
          <p:nvPr>
            <p:ph type="dt" sz="half" idx="10"/>
          </p:nvPr>
        </p:nvSpPr>
        <p:spPr/>
        <p:txBody>
          <a:bodyPr/>
          <a:lstStyle>
            <a:lvl1pPr>
              <a:defRPr/>
            </a:lvl1pPr>
            <a:extLst/>
          </a:lstStyle>
          <a:p>
            <a:pPr>
              <a:defRPr/>
            </a:pPr>
            <a:fld id="{3A5C589F-B981-4DAE-A513-DBBE2E1A26C1}" type="datetimeFigureOut">
              <a:rPr lang="tr-TR"/>
              <a:pPr>
                <a:defRPr/>
              </a:pPr>
              <a:t>09.05.2017</a:t>
            </a:fld>
            <a:endParaRPr lang="tr-TR"/>
          </a:p>
        </p:txBody>
      </p:sp>
      <p:sp>
        <p:nvSpPr>
          <p:cNvPr id="7" name="19 Altbilgi Yer Tutucusu"/>
          <p:cNvSpPr>
            <a:spLocks noGrp="1"/>
          </p:cNvSpPr>
          <p:nvPr>
            <p:ph type="ftr" sz="quarter" idx="11"/>
          </p:nvPr>
        </p:nvSpPr>
        <p:spPr/>
        <p:txBody>
          <a:bodyPr/>
          <a:lstStyle>
            <a:lvl1pPr>
              <a:defRPr/>
            </a:lvl1pPr>
            <a:extLst/>
          </a:lstStyle>
          <a:p>
            <a:pPr>
              <a:defRPr/>
            </a:pPr>
            <a:endParaRPr lang="tr-TR"/>
          </a:p>
        </p:txBody>
      </p:sp>
      <p:sp>
        <p:nvSpPr>
          <p:cNvPr id="8" name="9 Slayt Numarası Yer Tutucusu"/>
          <p:cNvSpPr>
            <a:spLocks noGrp="1"/>
          </p:cNvSpPr>
          <p:nvPr>
            <p:ph type="sldNum" sz="quarter" idx="12"/>
          </p:nvPr>
        </p:nvSpPr>
        <p:spPr/>
        <p:txBody>
          <a:bodyPr/>
          <a:lstStyle>
            <a:lvl1pPr>
              <a:defRPr/>
            </a:lvl1pPr>
            <a:extLst/>
          </a:lstStyle>
          <a:p>
            <a:pPr>
              <a:defRPr/>
            </a:pPr>
            <a:fld id="{66F2DDCE-4CC1-469A-ACF4-C5885E8368D5}"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fld id="{CDEA810B-510A-4BA5-93E8-BDB5649840A3}" type="datetimeFigureOut">
              <a:rPr lang="tr-TR"/>
              <a:pPr>
                <a:defRPr/>
              </a:pPr>
              <a:t>09.05.2017</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F1B588FE-7AA2-47DC-9E8D-427874436A44}"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lang="tr-TR" smtClean="0"/>
              <a:t>Asıl başlık stili için tıklatın</a:t>
            </a:r>
            <a:endParaRPr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fld id="{7D523D71-DD3B-4077-940B-AF2B32E3F0B4}" type="datetimeFigureOut">
              <a:rPr lang="tr-TR"/>
              <a:pPr>
                <a:defRPr/>
              </a:pPr>
              <a:t>09.05.2017</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B337D0D0-4A8C-4FD0-BA28-C9A2F02EBB75}"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lang="tr-TR" smtClean="0"/>
              <a:t>Asıl başlık stili için tıklatın</a:t>
            </a:r>
            <a:endParaRPr lang="en-US"/>
          </a:p>
        </p:txBody>
      </p:sp>
      <p:sp>
        <p:nvSpPr>
          <p:cNvPr id="3" name="2 İçerik Yer Tutucusu"/>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23 Veri Yer Tutucusu"/>
          <p:cNvSpPr>
            <a:spLocks noGrp="1"/>
          </p:cNvSpPr>
          <p:nvPr>
            <p:ph type="dt" sz="half" idx="10"/>
          </p:nvPr>
        </p:nvSpPr>
        <p:spPr/>
        <p:txBody>
          <a:bodyPr/>
          <a:lstStyle>
            <a:lvl1pPr>
              <a:defRPr/>
            </a:lvl1pPr>
          </a:lstStyle>
          <a:p>
            <a:pPr>
              <a:defRPr/>
            </a:pPr>
            <a:fld id="{D8F13334-CC32-4EFC-9A89-56C48E3B6C8F}" type="datetimeFigureOut">
              <a:rPr lang="tr-TR"/>
              <a:pPr>
                <a:defRPr/>
              </a:pPr>
              <a:t>09.05.2017</a:t>
            </a:fld>
            <a:endParaRPr lang="tr-TR"/>
          </a:p>
        </p:txBody>
      </p:sp>
      <p:sp>
        <p:nvSpPr>
          <p:cNvPr id="5" name="9 Altbilgi Yer Tutucusu"/>
          <p:cNvSpPr>
            <a:spLocks noGrp="1"/>
          </p:cNvSpPr>
          <p:nvPr>
            <p:ph type="ftr" sz="quarter" idx="11"/>
          </p:nvPr>
        </p:nvSpPr>
        <p:spPr/>
        <p:txBody>
          <a:bodyPr/>
          <a:lstStyle>
            <a:lvl1pPr>
              <a:defRPr/>
            </a:lvl1pPr>
          </a:lstStyle>
          <a:p>
            <a:pPr>
              <a:defRPr/>
            </a:pPr>
            <a:endParaRPr lang="tr-TR"/>
          </a:p>
        </p:txBody>
      </p:sp>
      <p:sp>
        <p:nvSpPr>
          <p:cNvPr id="6" name="21 Slayt Numarası Yer Tutucusu"/>
          <p:cNvSpPr>
            <a:spLocks noGrp="1"/>
          </p:cNvSpPr>
          <p:nvPr>
            <p:ph type="sldNum" sz="quarter" idx="12"/>
          </p:nvPr>
        </p:nvSpPr>
        <p:spPr/>
        <p:txBody>
          <a:bodyPr/>
          <a:lstStyle>
            <a:lvl1pPr>
              <a:defRPr/>
            </a:lvl1pPr>
          </a:lstStyle>
          <a:p>
            <a:pPr>
              <a:defRPr/>
            </a:pPr>
            <a:fld id="{32F0FBDB-9718-43E2-B3B1-0DC8B8A970A5}"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6 Dikdörtgen"/>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9 Dikdörtgen"/>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8 Oval"/>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tr-TR" smtClean="0"/>
              <a:t>Asıl başlık stili için tıklatın</a:t>
            </a:r>
            <a:endParaRPr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8" name="3 Veri Yer Tutucusu"/>
          <p:cNvSpPr>
            <a:spLocks noGrp="1"/>
          </p:cNvSpPr>
          <p:nvPr>
            <p:ph type="dt" sz="half" idx="10"/>
          </p:nvPr>
        </p:nvSpPr>
        <p:spPr/>
        <p:txBody>
          <a:bodyPr/>
          <a:lstStyle>
            <a:lvl1pPr>
              <a:defRPr/>
            </a:lvl1pPr>
            <a:extLst/>
          </a:lstStyle>
          <a:p>
            <a:pPr>
              <a:defRPr/>
            </a:pPr>
            <a:fld id="{32D9C6AB-515A-4988-876A-1D46467FA40C}" type="datetimeFigureOut">
              <a:rPr lang="tr-TR"/>
              <a:pPr>
                <a:defRPr/>
              </a:pPr>
              <a:t>09.05.2017</a:t>
            </a:fld>
            <a:endParaRPr lang="tr-TR"/>
          </a:p>
        </p:txBody>
      </p:sp>
      <p:sp>
        <p:nvSpPr>
          <p:cNvPr id="9" name="4 Altbilgi Yer Tutucusu"/>
          <p:cNvSpPr>
            <a:spLocks noGrp="1"/>
          </p:cNvSpPr>
          <p:nvPr>
            <p:ph type="ftr" sz="quarter" idx="11"/>
          </p:nvPr>
        </p:nvSpPr>
        <p:spPr/>
        <p:txBody>
          <a:bodyPr/>
          <a:lstStyle>
            <a:lvl1pPr>
              <a:defRPr/>
            </a:lvl1pPr>
            <a:extLst/>
          </a:lstStyle>
          <a:p>
            <a:pPr>
              <a:defRPr/>
            </a:pPr>
            <a:endParaRPr lang="tr-TR"/>
          </a:p>
        </p:txBody>
      </p:sp>
      <p:sp>
        <p:nvSpPr>
          <p:cNvPr id="10" name="5 Slayt Numarası Yer Tutucusu"/>
          <p:cNvSpPr>
            <a:spLocks noGrp="1"/>
          </p:cNvSpPr>
          <p:nvPr>
            <p:ph type="sldNum" sz="quarter" idx="12"/>
          </p:nvPr>
        </p:nvSpPr>
        <p:spPr/>
        <p:txBody>
          <a:bodyPr/>
          <a:lstStyle>
            <a:lvl1pPr>
              <a:defRPr/>
            </a:lvl1pPr>
            <a:extLst/>
          </a:lstStyle>
          <a:p>
            <a:pPr>
              <a:defRPr/>
            </a:pPr>
            <a:fld id="{3681EFBE-1301-4004-A809-429098500CE6}"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23 Veri Yer Tutucusu"/>
          <p:cNvSpPr>
            <a:spLocks noGrp="1"/>
          </p:cNvSpPr>
          <p:nvPr>
            <p:ph type="dt" sz="half" idx="10"/>
          </p:nvPr>
        </p:nvSpPr>
        <p:spPr/>
        <p:txBody>
          <a:bodyPr/>
          <a:lstStyle>
            <a:lvl1pPr>
              <a:defRPr/>
            </a:lvl1pPr>
          </a:lstStyle>
          <a:p>
            <a:pPr>
              <a:defRPr/>
            </a:pPr>
            <a:fld id="{3CCB3D25-383D-4709-97C6-EE826527833C}" type="datetimeFigureOut">
              <a:rPr lang="tr-TR"/>
              <a:pPr>
                <a:defRPr/>
              </a:pPr>
              <a:t>09.05.2017</a:t>
            </a:fld>
            <a:endParaRPr lang="tr-TR"/>
          </a:p>
        </p:txBody>
      </p:sp>
      <p:sp>
        <p:nvSpPr>
          <p:cNvPr id="6" name="9 Altbilgi Yer Tutucusu"/>
          <p:cNvSpPr>
            <a:spLocks noGrp="1"/>
          </p:cNvSpPr>
          <p:nvPr>
            <p:ph type="ftr" sz="quarter" idx="11"/>
          </p:nvPr>
        </p:nvSpPr>
        <p:spPr/>
        <p:txBody>
          <a:bodyPr/>
          <a:lstStyle>
            <a:lvl1pPr>
              <a:defRPr/>
            </a:lvl1pPr>
          </a:lstStyle>
          <a:p>
            <a:pPr>
              <a:defRPr/>
            </a:pPr>
            <a:endParaRPr lang="tr-TR"/>
          </a:p>
        </p:txBody>
      </p:sp>
      <p:sp>
        <p:nvSpPr>
          <p:cNvPr id="7" name="21 Slayt Numarası Yer Tutucusu"/>
          <p:cNvSpPr>
            <a:spLocks noGrp="1"/>
          </p:cNvSpPr>
          <p:nvPr>
            <p:ph type="sldNum" sz="quarter" idx="12"/>
          </p:nvPr>
        </p:nvSpPr>
        <p:spPr/>
        <p:txBody>
          <a:bodyPr/>
          <a:lstStyle>
            <a:lvl1pPr>
              <a:defRPr/>
            </a:lvl1pPr>
          </a:lstStyle>
          <a:p>
            <a:pPr>
              <a:defRPr/>
            </a:pPr>
            <a:fld id="{298045CF-D40D-4518-9DCA-EEFC146EBD28}"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lstStyle>
            <a:lvl1pPr algn="ctr">
              <a:defRPr sz="4500" b="1" cap="none" baseline="0"/>
            </a:lvl1pPr>
            <a:extLst/>
          </a:lstStyle>
          <a:p>
            <a:r>
              <a:rPr lang="tr-TR" smtClean="0"/>
              <a:t>Asıl başlık stili için tıklatın</a:t>
            </a:r>
            <a:endParaRPr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lvl1pPr>
              <a:defRPr/>
            </a:lvl1pPr>
            <a:extLst/>
          </a:lstStyle>
          <a:p>
            <a:pPr>
              <a:defRPr/>
            </a:pPr>
            <a:fld id="{8524FF2C-10E3-478F-A80F-18B6265A631C}" type="datetimeFigureOut">
              <a:rPr lang="tr-TR"/>
              <a:pPr>
                <a:defRPr/>
              </a:pPr>
              <a:t>09.05.2017</a:t>
            </a:fld>
            <a:endParaRPr lang="tr-TR"/>
          </a:p>
        </p:txBody>
      </p:sp>
      <p:sp>
        <p:nvSpPr>
          <p:cNvPr id="8" name="7 Altbilgi Yer Tutucusu"/>
          <p:cNvSpPr>
            <a:spLocks noGrp="1"/>
          </p:cNvSpPr>
          <p:nvPr>
            <p:ph type="ftr" sz="quarter" idx="11"/>
          </p:nvPr>
        </p:nvSpPr>
        <p:spPr/>
        <p:txBody>
          <a:bodyPr/>
          <a:lstStyle>
            <a:lvl1pPr>
              <a:defRPr/>
            </a:lvl1pPr>
            <a:extLst/>
          </a:lstStyle>
          <a:p>
            <a:pPr>
              <a:defRPr/>
            </a:pPr>
            <a:endParaRPr lang="tr-TR"/>
          </a:p>
        </p:txBody>
      </p:sp>
      <p:sp>
        <p:nvSpPr>
          <p:cNvPr id="9" name="8 Slayt Numarası Yer Tutucusu"/>
          <p:cNvSpPr>
            <a:spLocks noGrp="1"/>
          </p:cNvSpPr>
          <p:nvPr>
            <p:ph type="sldNum" sz="quarter" idx="12"/>
          </p:nvPr>
        </p:nvSpPr>
        <p:spPr/>
        <p:txBody>
          <a:bodyPr/>
          <a:lstStyle>
            <a:lvl1pPr>
              <a:defRPr/>
            </a:lvl1pPr>
            <a:extLst/>
          </a:lstStyle>
          <a:p>
            <a:pPr>
              <a:defRPr/>
            </a:pPr>
            <a:fld id="{20AC8A11-DE59-4170-9F12-15CFAE15BDCE}"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23 Veri Yer Tutucusu"/>
          <p:cNvSpPr>
            <a:spLocks noGrp="1"/>
          </p:cNvSpPr>
          <p:nvPr>
            <p:ph type="dt" sz="half" idx="10"/>
          </p:nvPr>
        </p:nvSpPr>
        <p:spPr/>
        <p:txBody>
          <a:bodyPr/>
          <a:lstStyle>
            <a:lvl1pPr>
              <a:defRPr/>
            </a:lvl1pPr>
          </a:lstStyle>
          <a:p>
            <a:pPr>
              <a:defRPr/>
            </a:pPr>
            <a:fld id="{6EBC1D36-61C9-4F73-B2E4-35126A44F0AC}" type="datetimeFigureOut">
              <a:rPr lang="tr-TR"/>
              <a:pPr>
                <a:defRPr/>
              </a:pPr>
              <a:t>09.05.2017</a:t>
            </a:fld>
            <a:endParaRPr lang="tr-TR"/>
          </a:p>
        </p:txBody>
      </p:sp>
      <p:sp>
        <p:nvSpPr>
          <p:cNvPr id="4" name="9 Altbilgi Yer Tutucusu"/>
          <p:cNvSpPr>
            <a:spLocks noGrp="1"/>
          </p:cNvSpPr>
          <p:nvPr>
            <p:ph type="ftr" sz="quarter" idx="11"/>
          </p:nvPr>
        </p:nvSpPr>
        <p:spPr/>
        <p:txBody>
          <a:bodyPr/>
          <a:lstStyle>
            <a:lvl1pPr>
              <a:defRPr/>
            </a:lvl1pPr>
          </a:lstStyle>
          <a:p>
            <a:pPr>
              <a:defRPr/>
            </a:pPr>
            <a:endParaRPr lang="tr-TR"/>
          </a:p>
        </p:txBody>
      </p:sp>
      <p:sp>
        <p:nvSpPr>
          <p:cNvPr id="5" name="21 Slayt Numarası Yer Tutucusu"/>
          <p:cNvSpPr>
            <a:spLocks noGrp="1"/>
          </p:cNvSpPr>
          <p:nvPr>
            <p:ph type="sldNum" sz="quarter" idx="12"/>
          </p:nvPr>
        </p:nvSpPr>
        <p:spPr/>
        <p:txBody>
          <a:bodyPr/>
          <a:lstStyle>
            <a:lvl1pPr>
              <a:defRPr/>
            </a:lvl1pPr>
          </a:lstStyle>
          <a:p>
            <a:pPr>
              <a:defRPr/>
            </a:pPr>
            <a:fld id="{90F396A2-1027-4091-BE28-741270D61DA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4 Dikdörtgen"/>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5 Dikdörtgen"/>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1 Veri Yer Tutucusu"/>
          <p:cNvSpPr>
            <a:spLocks noGrp="1"/>
          </p:cNvSpPr>
          <p:nvPr>
            <p:ph type="dt" sz="half" idx="10"/>
          </p:nvPr>
        </p:nvSpPr>
        <p:spPr/>
        <p:txBody>
          <a:bodyPr/>
          <a:lstStyle>
            <a:lvl1pPr>
              <a:defRPr/>
            </a:lvl1pPr>
            <a:extLst/>
          </a:lstStyle>
          <a:p>
            <a:pPr>
              <a:defRPr/>
            </a:pPr>
            <a:fld id="{254E74D1-9C43-41B4-9755-3181AD27ABCF}" type="datetimeFigureOut">
              <a:rPr lang="tr-TR"/>
              <a:pPr>
                <a:defRPr/>
              </a:pPr>
              <a:t>09.05.2017</a:t>
            </a:fld>
            <a:endParaRPr lang="tr-TR"/>
          </a:p>
        </p:txBody>
      </p:sp>
      <p:sp>
        <p:nvSpPr>
          <p:cNvPr id="5" name="2 Altbilgi Yer Tutucusu"/>
          <p:cNvSpPr>
            <a:spLocks noGrp="1"/>
          </p:cNvSpPr>
          <p:nvPr>
            <p:ph type="ftr" sz="quarter" idx="11"/>
          </p:nvPr>
        </p:nvSpPr>
        <p:spPr/>
        <p:txBody>
          <a:bodyPr/>
          <a:lstStyle>
            <a:lvl1pPr>
              <a:defRPr/>
            </a:lvl1pPr>
            <a:extLst/>
          </a:lstStyle>
          <a:p>
            <a:pPr>
              <a:defRPr/>
            </a:pPr>
            <a:endParaRPr lang="tr-TR"/>
          </a:p>
        </p:txBody>
      </p:sp>
      <p:sp>
        <p:nvSpPr>
          <p:cNvPr id="6" name="3 Slayt Numarası Yer Tutucusu"/>
          <p:cNvSpPr>
            <a:spLocks noGrp="1"/>
          </p:cNvSpPr>
          <p:nvPr>
            <p:ph type="sldNum" sz="quarter" idx="12"/>
          </p:nvPr>
        </p:nvSpPr>
        <p:spPr/>
        <p:txBody>
          <a:bodyPr/>
          <a:lstStyle>
            <a:lvl1pPr>
              <a:defRPr/>
            </a:lvl1pPr>
            <a:extLst/>
          </a:lstStyle>
          <a:p>
            <a:pPr>
              <a:defRPr/>
            </a:pPr>
            <a:fld id="{375F476C-BCBD-4B53-8C39-DC79906E6483}"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tr-TR" smtClean="0"/>
              <a:t>Asıl başlık stili için tıklatın</a:t>
            </a:r>
            <a:endParaRPr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lvl1pPr>
              <a:defRPr/>
            </a:lvl1pPr>
            <a:extLst/>
          </a:lstStyle>
          <a:p>
            <a:pPr>
              <a:defRPr/>
            </a:pPr>
            <a:fld id="{940A8A90-AC47-417A-9246-1D6692A45F76}" type="datetimeFigureOut">
              <a:rPr lang="tr-TR"/>
              <a:pPr>
                <a:defRPr/>
              </a:pPr>
              <a:t>09.05.2017</a:t>
            </a:fld>
            <a:endParaRPr lang="tr-TR"/>
          </a:p>
        </p:txBody>
      </p:sp>
      <p:sp>
        <p:nvSpPr>
          <p:cNvPr id="6" name="5 Altbilgi Yer Tutucusu"/>
          <p:cNvSpPr>
            <a:spLocks noGrp="1"/>
          </p:cNvSpPr>
          <p:nvPr>
            <p:ph type="ftr" sz="quarter" idx="11"/>
          </p:nvPr>
        </p:nvSpPr>
        <p:spPr/>
        <p:txBody>
          <a:bodyPr/>
          <a:lstStyle>
            <a:lvl1pPr>
              <a:defRPr/>
            </a:lvl1pPr>
            <a:extLst/>
          </a:lstStyle>
          <a:p>
            <a:pPr>
              <a:defRPr/>
            </a:pPr>
            <a:endParaRPr lang="tr-TR"/>
          </a:p>
        </p:txBody>
      </p:sp>
      <p:sp>
        <p:nvSpPr>
          <p:cNvPr id="7" name="6 Slayt Numarası Yer Tutucusu"/>
          <p:cNvSpPr>
            <a:spLocks noGrp="1"/>
          </p:cNvSpPr>
          <p:nvPr>
            <p:ph type="sldNum" sz="quarter" idx="12"/>
          </p:nvPr>
        </p:nvSpPr>
        <p:spPr/>
        <p:txBody>
          <a:bodyPr/>
          <a:lstStyle>
            <a:lvl1pPr>
              <a:defRPr/>
            </a:lvl1pPr>
            <a:extLst/>
          </a:lstStyle>
          <a:p>
            <a:pPr>
              <a:defRPr/>
            </a:pPr>
            <a:fld id="{4FCA2776-CBA2-4326-87B8-9D2F2AE6AC96}"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8 Akış Çizelgesi: İşlem"/>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9 Akış Çizelgesi: İşlem"/>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tr-TR" smtClean="0"/>
              <a:t>Asıl başlık stili için tıklatın</a:t>
            </a:r>
            <a:endParaRPr lang="en-US"/>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tr-TR" noProof="0" smtClean="0"/>
              <a:t>Resim eklemek için simgeyi tıklatın</a:t>
            </a:r>
            <a:endParaRPr lang="en-US" noProof="0"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8" name="4 Veri Yer Tutucusu"/>
          <p:cNvSpPr>
            <a:spLocks noGrp="1"/>
          </p:cNvSpPr>
          <p:nvPr>
            <p:ph type="dt" sz="half" idx="10"/>
          </p:nvPr>
        </p:nvSpPr>
        <p:spPr/>
        <p:txBody>
          <a:bodyPr/>
          <a:lstStyle>
            <a:lvl1pPr>
              <a:defRPr/>
            </a:lvl1pPr>
            <a:extLst/>
          </a:lstStyle>
          <a:p>
            <a:pPr>
              <a:defRPr/>
            </a:pPr>
            <a:fld id="{8881381C-A362-4715-BCE8-B29DF8B615A8}" type="datetimeFigureOut">
              <a:rPr lang="tr-TR"/>
              <a:pPr>
                <a:defRPr/>
              </a:pPr>
              <a:t>09.05.2017</a:t>
            </a:fld>
            <a:endParaRPr lang="tr-TR"/>
          </a:p>
        </p:txBody>
      </p:sp>
      <p:sp>
        <p:nvSpPr>
          <p:cNvPr id="9" name="5 Altbilgi Yer Tutucusu"/>
          <p:cNvSpPr>
            <a:spLocks noGrp="1"/>
          </p:cNvSpPr>
          <p:nvPr>
            <p:ph type="ftr" sz="quarter" idx="11"/>
          </p:nvPr>
        </p:nvSpPr>
        <p:spPr/>
        <p:txBody>
          <a:bodyPr/>
          <a:lstStyle>
            <a:lvl1pPr>
              <a:defRPr/>
            </a:lvl1pPr>
            <a:extLst/>
          </a:lstStyle>
          <a:p>
            <a:pPr>
              <a:defRPr/>
            </a:pPr>
            <a:endParaRPr lang="tr-TR"/>
          </a:p>
        </p:txBody>
      </p:sp>
      <p:sp>
        <p:nvSpPr>
          <p:cNvPr id="10" name="6 Slayt Numarası Yer Tutucusu"/>
          <p:cNvSpPr>
            <a:spLocks noGrp="1"/>
          </p:cNvSpPr>
          <p:nvPr>
            <p:ph type="sldNum" sz="quarter" idx="12"/>
          </p:nvPr>
        </p:nvSpPr>
        <p:spPr/>
        <p:txBody>
          <a:bodyPr/>
          <a:lstStyle>
            <a:lvl1pPr>
              <a:defRPr/>
            </a:lvl1pPr>
            <a:extLst/>
          </a:lstStyle>
          <a:p>
            <a:pPr>
              <a:defRPr/>
            </a:pPr>
            <a:fld id="{FD75B566-9201-44B2-B031-DB5DDD4C18EE}"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7 Oval"/>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11 Dikdörtgen"/>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4 Başlık Yer Tutucusu"/>
          <p:cNvSpPr>
            <a:spLocks noGrp="1"/>
          </p:cNvSpPr>
          <p:nvPr>
            <p:ph type="title"/>
          </p:nvPr>
        </p:nvSpPr>
        <p:spPr>
          <a:xfrm>
            <a:off x="1435100" y="274638"/>
            <a:ext cx="7499350" cy="1143000"/>
          </a:xfrm>
          <a:prstGeom prst="rect">
            <a:avLst/>
          </a:prstGeom>
        </p:spPr>
        <p:txBody>
          <a:bodyPr anchor="ctr">
            <a:normAutofit/>
          </a:bodyPr>
          <a:lstStyle>
            <a:extLst/>
          </a:lstStyle>
          <a:p>
            <a:r>
              <a:rPr lang="tr-TR" smtClean="0"/>
              <a:t>Asıl başlık stili için tıklatın</a:t>
            </a:r>
            <a:endParaRPr lang="en-US"/>
          </a:p>
        </p:txBody>
      </p:sp>
      <p:sp>
        <p:nvSpPr>
          <p:cNvPr id="1033" name="8 Metin Yer Tutucusu"/>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13213B0C-2FE0-4595-9A9A-C3168E64729D}" type="datetimeFigureOut">
              <a:rPr lang="tr-TR"/>
              <a:pPr>
                <a:defRPr/>
              </a:pPr>
              <a:t>09.05.2017</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tr-TR"/>
          </a:p>
        </p:txBody>
      </p:sp>
      <p:sp>
        <p:nvSpPr>
          <p:cNvPr id="22" name="21 Slayt Numarası Yer Tutucusu"/>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D93C1005-CA6F-45B9-844E-60F9E71456CB}" type="slidenum">
              <a:rPr lang="tr-TR"/>
              <a:pPr>
                <a:defRPr/>
              </a:pPr>
              <a:t>‹#›</a:t>
            </a:fld>
            <a:endParaRPr lang="tr-TR"/>
          </a:p>
        </p:txBody>
      </p:sp>
      <p:sp>
        <p:nvSpPr>
          <p:cNvPr id="15" name="14 Dikdörtgen"/>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7" r:id="rId2"/>
    <p:sldLayoutId id="2147483673" r:id="rId3"/>
    <p:sldLayoutId id="2147483668" r:id="rId4"/>
    <p:sldLayoutId id="2147483674" r:id="rId5"/>
    <p:sldLayoutId id="2147483669" r:id="rId6"/>
    <p:sldLayoutId id="2147483675" r:id="rId7"/>
    <p:sldLayoutId id="2147483676" r:id="rId8"/>
    <p:sldLayoutId id="2147483677" r:id="rId9"/>
    <p:sldLayoutId id="2147483670" r:id="rId10"/>
    <p:sldLayoutId id="2147483671"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371600" y="1371600"/>
            <a:ext cx="7407275" cy="2230438"/>
          </a:xfrm>
        </p:spPr>
        <p:txBody>
          <a:bodyPr vert="horz" wrap="square" lIns="91440" tIns="45720" rIns="91440" bIns="45720" numCol="1" anchorCtr="0" compatLnSpc="1">
            <a:prstTxWarp prst="textNoShape">
              <a:avLst/>
            </a:prstTxWarp>
            <a:normAutofit fontScale="90000"/>
          </a:bodyPr>
          <a:lstStyle/>
          <a:p>
            <a:pPr eaLnBrk="1" hangingPunct="1"/>
            <a:r>
              <a:rPr lang="tr-TR" sz="3600" dirty="0" err="1" smtClean="0">
                <a:effectLst/>
              </a:rPr>
              <a:t>Metabolik</a:t>
            </a:r>
            <a:r>
              <a:rPr lang="tr-TR" sz="3600" dirty="0" smtClean="0">
                <a:effectLst/>
              </a:rPr>
              <a:t> Sağlıklı Obez Yetişkinlerde Döngüsel Açlık Günü Diyetinin Zayıflama, Kilo kontrolü ve </a:t>
            </a:r>
            <a:r>
              <a:rPr lang="tr-TR" sz="3600" dirty="0" err="1" smtClean="0">
                <a:effectLst/>
              </a:rPr>
              <a:t>Kardiyovasküler</a:t>
            </a:r>
            <a:r>
              <a:rPr lang="tr-TR" sz="3600" dirty="0" smtClean="0">
                <a:effectLst/>
              </a:rPr>
              <a:t> Koruma Üzerine Etkisi</a:t>
            </a:r>
          </a:p>
        </p:txBody>
      </p:sp>
      <p:sp>
        <p:nvSpPr>
          <p:cNvPr id="3" name="2 Alt Başlık"/>
          <p:cNvSpPr>
            <a:spLocks noGrp="1"/>
          </p:cNvSpPr>
          <p:nvPr>
            <p:ph type="subTitle" idx="1"/>
          </p:nvPr>
        </p:nvSpPr>
        <p:spPr>
          <a:xfrm>
            <a:off x="1524000" y="4953000"/>
            <a:ext cx="7407275" cy="1752600"/>
          </a:xfrm>
        </p:spPr>
        <p:txBody>
          <a:bodyPr/>
          <a:lstStyle/>
          <a:p>
            <a:pPr marL="26988" eaLnBrk="1" hangingPunct="1"/>
            <a:r>
              <a:rPr lang="tr-TR" sz="2400" smtClean="0">
                <a:solidFill>
                  <a:schemeClr val="tx1"/>
                </a:solidFill>
              </a:rPr>
              <a:t>               </a:t>
            </a:r>
            <a:r>
              <a:rPr lang="tr-TR" sz="2000" smtClean="0">
                <a:solidFill>
                  <a:schemeClr val="tx1"/>
                </a:solidFill>
              </a:rPr>
              <a:t>Araş. Gör. Dr. Salih Z. KARSLIOĞLU</a:t>
            </a:r>
          </a:p>
          <a:p>
            <a:pPr marL="26988" eaLnBrk="1" hangingPunct="1"/>
            <a:r>
              <a:rPr lang="tr-TR" sz="2000" smtClean="0">
                <a:solidFill>
                  <a:schemeClr val="tx1"/>
                </a:solidFill>
              </a:rPr>
              <a:t>          KTÜ Tıp Fakültesi Aile Hekimliği Anabilim Dalı</a:t>
            </a:r>
          </a:p>
          <a:p>
            <a:pPr marL="26988" eaLnBrk="1" hangingPunct="1"/>
            <a:r>
              <a:rPr lang="tr-TR" sz="2000" smtClean="0">
                <a:solidFill>
                  <a:schemeClr val="tx1"/>
                </a:solidFill>
              </a:rPr>
              <a:t>                                   09.05.2017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YÖNTEM</a:t>
            </a:r>
            <a:endParaRPr lang="tr-TR" dirty="0">
              <a:solidFill>
                <a:schemeClr val="tx2">
                  <a:satMod val="130000"/>
                </a:schemeClr>
              </a:solidFill>
            </a:endParaRPr>
          </a:p>
        </p:txBody>
      </p:sp>
      <p:sp>
        <p:nvSpPr>
          <p:cNvPr id="22530" name="2 İçerik Yer Tutucusu"/>
          <p:cNvSpPr>
            <a:spLocks noGrp="1"/>
          </p:cNvSpPr>
          <p:nvPr>
            <p:ph idx="1"/>
          </p:nvPr>
        </p:nvSpPr>
        <p:spPr/>
        <p:txBody>
          <a:bodyPr/>
          <a:lstStyle/>
          <a:p>
            <a:pPr eaLnBrk="1" hangingPunct="1"/>
            <a:r>
              <a:rPr lang="tr-TR" sz="2800" dirty="0" smtClean="0"/>
              <a:t>Katılımcılar, </a:t>
            </a:r>
            <a:r>
              <a:rPr lang="tr-TR" sz="2800" dirty="0" smtClean="0">
                <a:latin typeface="Arial Unicode MS" panose="020B0604020202020204" pitchFamily="34" charset="-128"/>
                <a:ea typeface="Arial Unicode MS" panose="020B0604020202020204" pitchFamily="34" charset="-128"/>
                <a:cs typeface="Arial Unicode MS" panose="020B0604020202020204" pitchFamily="34" charset="-128"/>
              </a:rPr>
              <a:t>1</a:t>
            </a:r>
            <a:r>
              <a:rPr lang="tr-TR" sz="2800" dirty="0" smtClean="0"/>
              <a:t>8 ila 65 yaşları arasındaki erkek ve kadınlardan oluşmaktaydı.</a:t>
            </a:r>
          </a:p>
          <a:p>
            <a:pPr marL="82550" indent="0" eaLnBrk="1" hangingPunct="1">
              <a:buNone/>
            </a:pPr>
            <a:endParaRPr lang="tr-TR" sz="2800" dirty="0" smtClean="0"/>
          </a:p>
          <a:p>
            <a:pPr eaLnBrk="1" hangingPunct="1"/>
            <a:r>
              <a:rPr lang="tr-TR" sz="2800" dirty="0" smtClean="0"/>
              <a:t>Vücut kitle indeksi 25.0-39.9 arasındaydı. (kg/m2 ile hesaplandı)</a:t>
            </a:r>
          </a:p>
          <a:p>
            <a:pPr marL="82550" indent="0" eaLnBrk="1" hangingPunct="1">
              <a:buNone/>
            </a:pPr>
            <a:endParaRPr lang="tr-TR" sz="2800" dirty="0" smtClean="0"/>
          </a:p>
          <a:p>
            <a:pPr marL="82550" indent="0" eaLnBrk="1" hangingPunct="1">
              <a:buNone/>
            </a:pPr>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YÖNTEM</a:t>
            </a:r>
            <a:endParaRPr lang="tr-TR" dirty="0">
              <a:solidFill>
                <a:schemeClr val="tx2">
                  <a:satMod val="130000"/>
                </a:schemeClr>
              </a:solidFill>
            </a:endParaRPr>
          </a:p>
        </p:txBody>
      </p:sp>
      <p:sp>
        <p:nvSpPr>
          <p:cNvPr id="23554" name="2 İçerik Yer Tutucusu"/>
          <p:cNvSpPr>
            <a:spLocks noGrp="1"/>
          </p:cNvSpPr>
          <p:nvPr>
            <p:ph idx="1"/>
          </p:nvPr>
        </p:nvSpPr>
        <p:spPr/>
        <p:txBody>
          <a:bodyPr/>
          <a:lstStyle/>
          <a:p>
            <a:pPr eaLnBrk="1" hangingPunct="1"/>
            <a:r>
              <a:rPr lang="tr-TR" sz="2800" dirty="0" smtClean="0"/>
              <a:t>Katılımcılar döngüsel açlık günü(ADF) diyeti verilen, günlük düşük kalori(DCR) diyeti verilen ve hiç müdahale edilmeyen 3 gruba ayrıldı.</a:t>
            </a:r>
          </a:p>
          <a:p>
            <a:pPr marL="82550" indent="0" eaLnBrk="1" hangingPunct="1">
              <a:buNone/>
            </a:pPr>
            <a:endParaRPr lang="tr-TR" sz="2800" dirty="0" smtClean="0"/>
          </a:p>
          <a:p>
            <a:pPr eaLnBrk="1" hangingPunct="1"/>
            <a:r>
              <a:rPr lang="tr-TR" sz="2800" dirty="0" smtClean="0"/>
              <a:t>Gruplara ayırma cinsiyet, yaş (18-42 yaş ve 43-65 yaş) ve vücut kütle indeksine (25.0-32.5 ve 32.6- 39.9) göre tabakalı rastgele örnekleme prosedürü ile gerçekleştirildi</a:t>
            </a:r>
            <a:r>
              <a:rPr lang="tr-TR"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YÖNTEM</a:t>
            </a:r>
            <a:endParaRPr lang="tr-TR" dirty="0">
              <a:solidFill>
                <a:schemeClr val="tx2">
                  <a:satMod val="130000"/>
                </a:schemeClr>
              </a:solidFill>
            </a:endParaRPr>
          </a:p>
        </p:txBody>
      </p:sp>
      <p:sp>
        <p:nvSpPr>
          <p:cNvPr id="24578" name="2 İçerik Yer Tutucusu"/>
          <p:cNvSpPr>
            <a:spLocks noGrp="1"/>
          </p:cNvSpPr>
          <p:nvPr>
            <p:ph idx="1"/>
          </p:nvPr>
        </p:nvSpPr>
        <p:spPr/>
        <p:txBody>
          <a:bodyPr/>
          <a:lstStyle/>
          <a:p>
            <a:pPr eaLnBrk="1" hangingPunct="1"/>
            <a:r>
              <a:rPr lang="tr-TR" sz="2800" dirty="0" smtClean="0"/>
              <a:t>Aktif çalışma süresi 1 yıl olup başlangıç aşaması (1 ay), kilo kaybı dönemi (6 ay) ve kilo koruma dönemi (6 ay) </a:t>
            </a:r>
          </a:p>
          <a:p>
            <a:pPr eaLnBrk="1" hangingPunct="1"/>
            <a:r>
              <a:rPr lang="tr-TR" sz="2800" dirty="0" smtClean="0"/>
              <a:t>Başlangıç aşamasında, tüm katılımcılar her günkü diyetlerini yediler ve kilolarını sabit tuttular.</a:t>
            </a:r>
          </a:p>
          <a:p>
            <a:pPr eaLnBrk="1" hangingPunct="1"/>
            <a:r>
              <a:rPr lang="tr-TR" sz="2800" dirty="0" smtClean="0"/>
              <a:t>Tüm katılımcılara çalışma süresince fiziksel aktivite alışkanlıklarını değiştirmemeleri (</a:t>
            </a:r>
            <a:r>
              <a:rPr lang="tr-TR" sz="2800" dirty="0" err="1" smtClean="0"/>
              <a:t>örn</a:t>
            </a:r>
            <a:r>
              <a:rPr lang="tr-TR" sz="2800" dirty="0" smtClean="0"/>
              <a:t>. Bir spor salonuna yazılmamaları) söylendi.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KİLO KAYBI DÖNEMİ</a:t>
            </a:r>
            <a:endParaRPr lang="tr-TR" dirty="0">
              <a:solidFill>
                <a:schemeClr val="tx2">
                  <a:satMod val="130000"/>
                </a:schemeClr>
              </a:solidFill>
            </a:endParaRPr>
          </a:p>
        </p:txBody>
      </p:sp>
      <p:sp>
        <p:nvSpPr>
          <p:cNvPr id="26626" name="2 İçerik Yer Tutucusu"/>
          <p:cNvSpPr>
            <a:spLocks noGrp="1"/>
          </p:cNvSpPr>
          <p:nvPr>
            <p:ph idx="1"/>
          </p:nvPr>
        </p:nvSpPr>
        <p:spPr/>
        <p:txBody>
          <a:bodyPr/>
          <a:lstStyle/>
          <a:p>
            <a:pPr eaLnBrk="1" hangingPunct="1"/>
            <a:r>
              <a:rPr lang="tr-TR" sz="2800" dirty="0" smtClean="0"/>
              <a:t>İlk 3 ay her yiyeceği yeme hakkı verildi. Sonrasında diyetisyen takibinde devam edildi.</a:t>
            </a:r>
          </a:p>
          <a:p>
            <a:pPr marL="82550" indent="0" eaLnBrk="1" hangingPunct="1">
              <a:buNone/>
            </a:pPr>
            <a:endParaRPr lang="tr-TR" sz="2800" dirty="0" smtClean="0"/>
          </a:p>
          <a:p>
            <a:pPr eaLnBrk="1" hangingPunct="1"/>
            <a:r>
              <a:rPr lang="tr-TR" sz="2800" dirty="0" smtClean="0"/>
              <a:t>Kalori alımının bazal kalori ihtiyacından(BKİ) %25 oranında az olması istendi.</a:t>
            </a:r>
          </a:p>
          <a:p>
            <a:pPr marL="82550" indent="0" eaLnBrk="1" hangingPunct="1">
              <a:buNone/>
            </a:pPr>
            <a:endParaRPr lang="tr-TR" sz="2800" dirty="0" smtClean="0"/>
          </a:p>
          <a:p>
            <a:pPr eaLnBrk="1" hangingPunct="1"/>
            <a:r>
              <a:rPr lang="tr-TR" sz="2800" dirty="0" smtClean="0"/>
              <a:t>Her gün düşük kalori(DCR) grubundan kalorinin %75’ini 3 öğünde alması istendi.</a:t>
            </a:r>
          </a:p>
          <a:p>
            <a:pPr eaLnBrk="1" hangingPunct="1"/>
            <a:endParaRPr lang="tr-T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KİLO KAYBI DÖNEMİ</a:t>
            </a:r>
            <a:endParaRPr lang="tr-TR" dirty="0">
              <a:solidFill>
                <a:schemeClr val="tx2">
                  <a:satMod val="130000"/>
                </a:schemeClr>
              </a:solidFill>
            </a:endParaRPr>
          </a:p>
        </p:txBody>
      </p:sp>
      <p:sp>
        <p:nvSpPr>
          <p:cNvPr id="27650" name="2 İçerik Yer Tutucusu"/>
          <p:cNvSpPr>
            <a:spLocks noGrp="1"/>
          </p:cNvSpPr>
          <p:nvPr>
            <p:ph idx="1"/>
          </p:nvPr>
        </p:nvSpPr>
        <p:spPr/>
        <p:txBody>
          <a:bodyPr/>
          <a:lstStyle/>
          <a:p>
            <a:pPr eaLnBrk="1" hangingPunct="1"/>
            <a:r>
              <a:rPr lang="tr-TR" sz="2800" smtClean="0"/>
              <a:t>ADF grubundan 1. gün alması gereken kalorinin %25’ini öğle vaktinde(12-14 arası), 2. gün geri kalan %125’ini 3 öğünde alması istendi.</a:t>
            </a:r>
          </a:p>
          <a:p>
            <a:pPr eaLnBrk="1" hangingPunct="1"/>
            <a:r>
              <a:rPr lang="tr-TR" sz="2800" smtClean="0"/>
              <a:t>%25 + %125 = %150 (2 x %75)</a:t>
            </a:r>
          </a:p>
          <a:p>
            <a:pPr eaLnBrk="1" hangingPunct="1"/>
            <a:endParaRPr lang="tr-TR" smtClean="0"/>
          </a:p>
          <a:p>
            <a:pPr eaLnBrk="1" hangingPunct="1">
              <a:buFont typeface="Wingdings 2" pitchFamily="18" charset="2"/>
              <a:buNone/>
            </a:pPr>
            <a:r>
              <a:rPr lang="tr-TR" smtClean="0"/>
              <a:t>               +</a:t>
            </a:r>
          </a:p>
        </p:txBody>
      </p:sp>
      <p:pic>
        <p:nvPicPr>
          <p:cNvPr id="27651" name="3 Resim" descr="aç2.jpg"/>
          <p:cNvPicPr>
            <a:picLocks noChangeAspect="1"/>
          </p:cNvPicPr>
          <p:nvPr/>
        </p:nvPicPr>
        <p:blipFill>
          <a:blip r:embed="rId3" cstate="print"/>
          <a:srcRect/>
          <a:stretch>
            <a:fillRect/>
          </a:stretch>
        </p:blipFill>
        <p:spPr bwMode="auto">
          <a:xfrm>
            <a:off x="1331913" y="3573463"/>
            <a:ext cx="1800225" cy="1655762"/>
          </a:xfrm>
          <a:prstGeom prst="rect">
            <a:avLst/>
          </a:prstGeom>
          <a:noFill/>
          <a:ln w="9525">
            <a:noFill/>
            <a:miter lim="800000"/>
            <a:headEnd/>
            <a:tailEnd/>
          </a:ln>
        </p:spPr>
      </p:pic>
      <p:pic>
        <p:nvPicPr>
          <p:cNvPr id="27652" name="4 Resim" descr="tok.jpg"/>
          <p:cNvPicPr>
            <a:picLocks noChangeAspect="1"/>
          </p:cNvPicPr>
          <p:nvPr/>
        </p:nvPicPr>
        <p:blipFill>
          <a:blip r:embed="rId4" cstate="print"/>
          <a:srcRect/>
          <a:stretch>
            <a:fillRect/>
          </a:stretch>
        </p:blipFill>
        <p:spPr bwMode="auto">
          <a:xfrm>
            <a:off x="3779838" y="3573463"/>
            <a:ext cx="1944687" cy="1655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KİLO KORUMA DÖNEMİ</a:t>
            </a:r>
            <a:endParaRPr lang="tr-TR" dirty="0">
              <a:solidFill>
                <a:schemeClr val="tx2">
                  <a:satMod val="130000"/>
                </a:schemeClr>
              </a:solidFill>
            </a:endParaRPr>
          </a:p>
        </p:txBody>
      </p:sp>
      <p:sp>
        <p:nvSpPr>
          <p:cNvPr id="29698" name="2 İçerik Yer Tutucusu"/>
          <p:cNvSpPr>
            <a:spLocks noGrp="1"/>
          </p:cNvSpPr>
          <p:nvPr>
            <p:ph idx="1"/>
          </p:nvPr>
        </p:nvSpPr>
        <p:spPr/>
        <p:txBody>
          <a:bodyPr/>
          <a:lstStyle/>
          <a:p>
            <a:pPr eaLnBrk="1" hangingPunct="1"/>
            <a:r>
              <a:rPr lang="tr-TR" sz="2800" dirty="0" smtClean="0"/>
              <a:t>Toplam günlük kalori ihtiyacı </a:t>
            </a:r>
            <a:r>
              <a:rPr lang="tr-TR" sz="2800" dirty="0" smtClean="0"/>
              <a:t>hesaplandı</a:t>
            </a:r>
            <a:r>
              <a:rPr lang="tr-TR" sz="2800" dirty="0" smtClean="0"/>
              <a:t>.</a:t>
            </a:r>
          </a:p>
          <a:p>
            <a:pPr marL="82550" indent="0" eaLnBrk="1" hangingPunct="1">
              <a:buNone/>
            </a:pPr>
            <a:endParaRPr lang="tr-TR" sz="2800" dirty="0" smtClean="0"/>
          </a:p>
          <a:p>
            <a:pPr eaLnBrk="1" hangingPunct="1"/>
            <a:r>
              <a:rPr lang="tr-TR" sz="2800" dirty="0" smtClean="0"/>
              <a:t>Her 2 grubun da kilolarını korumaları istendi.</a:t>
            </a:r>
          </a:p>
          <a:p>
            <a:pPr marL="82550" indent="0" eaLnBrk="1" hangingPunct="1">
              <a:buNone/>
            </a:pPr>
            <a:endParaRPr lang="tr-TR" sz="2800" dirty="0" smtClean="0"/>
          </a:p>
          <a:p>
            <a:pPr eaLnBrk="1" hangingPunct="1"/>
            <a:r>
              <a:rPr lang="tr-TR" sz="2800" dirty="0" smtClean="0"/>
              <a:t>DCR grubundan her gün </a:t>
            </a:r>
            <a:r>
              <a:rPr lang="tr-TR" sz="2800" dirty="0" err="1" smtClean="0"/>
              <a:t>BKİ’nın</a:t>
            </a:r>
            <a:r>
              <a:rPr lang="tr-TR" sz="2800" dirty="0" smtClean="0"/>
              <a:t> %100’ünü 3 öğünde alması istendi.</a:t>
            </a:r>
          </a:p>
          <a:p>
            <a:pPr marL="82550" indent="0" eaLnBrk="1" hangingPunct="1">
              <a:buNone/>
            </a:pPr>
            <a:endParaRPr lang="tr-TR" sz="2800" dirty="0" smtClean="0"/>
          </a:p>
          <a:p>
            <a:pPr eaLnBrk="1" hangingPunct="1"/>
            <a:r>
              <a:rPr lang="tr-TR" sz="2800" dirty="0" smtClean="0"/>
              <a:t>ADF grubundan 1. gün </a:t>
            </a:r>
            <a:r>
              <a:rPr lang="tr-TR" sz="2800" dirty="0" err="1" smtClean="0"/>
              <a:t>BKİ’nın</a:t>
            </a:r>
            <a:r>
              <a:rPr lang="tr-TR" sz="2800" dirty="0" smtClean="0"/>
              <a:t> %50’sini öğle saatinde , 2.gün %150’sini 3 öğünde alması istendi.</a:t>
            </a:r>
          </a:p>
          <a:p>
            <a:pPr eaLnBrk="1" hangingPunct="1"/>
            <a:endParaRPr lang="tr-TR" dirty="0" smtClean="0"/>
          </a:p>
          <a:p>
            <a:pPr eaLnBrk="1" hangingPunct="1"/>
            <a:endParaRPr lang="tr-T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KONTROL GRUBU</a:t>
            </a:r>
            <a:endParaRPr lang="tr-TR" dirty="0">
              <a:solidFill>
                <a:schemeClr val="tx2">
                  <a:satMod val="130000"/>
                </a:schemeClr>
              </a:solidFill>
            </a:endParaRPr>
          </a:p>
        </p:txBody>
      </p:sp>
      <p:sp>
        <p:nvSpPr>
          <p:cNvPr id="31746" name="2 İçerik Yer Tutucusu"/>
          <p:cNvSpPr>
            <a:spLocks noGrp="1"/>
          </p:cNvSpPr>
          <p:nvPr>
            <p:ph idx="1"/>
          </p:nvPr>
        </p:nvSpPr>
        <p:spPr/>
        <p:txBody>
          <a:bodyPr/>
          <a:lstStyle/>
          <a:p>
            <a:pPr eaLnBrk="1" hangingPunct="1"/>
            <a:r>
              <a:rPr lang="tr-TR" sz="2800" dirty="0" smtClean="0"/>
              <a:t>Kontrol grubundakilere yeme ve fiziksel aktivite alışkanlıklarını değiştirmemeleri söylendi.</a:t>
            </a:r>
          </a:p>
          <a:p>
            <a:pPr marL="82550" indent="0" eaLnBrk="1" hangingPunct="1">
              <a:buNone/>
            </a:pPr>
            <a:endParaRPr lang="tr-TR" sz="2800" dirty="0" smtClean="0"/>
          </a:p>
          <a:p>
            <a:pPr eaLnBrk="1" hangingPunct="1"/>
            <a:r>
              <a:rPr lang="tr-TR" sz="2800" dirty="0" smtClean="0"/>
              <a:t>Diyetisyen danışmanlığı almadılar</a:t>
            </a:r>
          </a:p>
          <a:p>
            <a:pPr marL="82550" indent="0" eaLnBrk="1" hangingPunct="1">
              <a:buNone/>
            </a:pPr>
            <a:r>
              <a:rPr lang="tr-TR" sz="2800" dirty="0" smtClean="0"/>
              <a:t> </a:t>
            </a:r>
          </a:p>
          <a:p>
            <a:pPr eaLnBrk="1" hangingPunct="1"/>
            <a:r>
              <a:rPr lang="tr-TR" sz="2800" dirty="0" smtClean="0"/>
              <a:t>12 aylık çalışma sürecine devam edenlere 3 aylık ücretsiz zayıflama danışmanlığı ve 12 aylık spor salonu üyeliği hediye edildi.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SONUÇ ÖLÇÜTLERİ</a:t>
            </a:r>
            <a:endParaRPr lang="tr-TR" dirty="0">
              <a:solidFill>
                <a:schemeClr val="tx2">
                  <a:satMod val="130000"/>
                </a:schemeClr>
              </a:solidFill>
            </a:endParaRPr>
          </a:p>
        </p:txBody>
      </p:sp>
      <p:sp>
        <p:nvSpPr>
          <p:cNvPr id="3" name="2 İçerik Yer Tutucusu"/>
          <p:cNvSpPr>
            <a:spLocks noGrp="1"/>
          </p:cNvSpPr>
          <p:nvPr>
            <p:ph idx="1"/>
          </p:nvPr>
        </p:nvSpPr>
        <p:spPr/>
        <p:txBody>
          <a:bodyPr>
            <a:normAutofit/>
          </a:bodyPr>
          <a:lstStyle/>
          <a:p>
            <a:pPr marL="365760" indent="-283464" eaLnBrk="1" fontAlgn="auto" hangingPunct="1">
              <a:spcAft>
                <a:spcPts val="0"/>
              </a:spcAft>
              <a:buFont typeface="Wingdings 2"/>
              <a:buChar char=""/>
              <a:defRPr/>
            </a:pPr>
            <a:r>
              <a:rPr lang="tr-TR" sz="3000" dirty="0" smtClean="0"/>
              <a:t>Katılımcıların kiloları dijital terazide ölçüldü. </a:t>
            </a:r>
          </a:p>
          <a:p>
            <a:pPr marL="365760" indent="-283464" eaLnBrk="1" fontAlgn="auto" hangingPunct="1">
              <a:spcAft>
                <a:spcPts val="0"/>
              </a:spcAft>
              <a:buNone/>
              <a:defRPr/>
            </a:pPr>
            <a:endParaRPr lang="tr-TR" sz="3000" dirty="0" smtClean="0"/>
          </a:p>
          <a:p>
            <a:pPr marL="365760" indent="-283464" eaLnBrk="1" fontAlgn="auto" hangingPunct="1">
              <a:spcAft>
                <a:spcPts val="0"/>
              </a:spcAft>
              <a:buFont typeface="Wingdings 2"/>
              <a:buChar char=""/>
              <a:defRPr/>
            </a:pPr>
            <a:r>
              <a:rPr lang="tr-TR" sz="3000" dirty="0" smtClean="0"/>
              <a:t>10-12 saatlik açlık sonrası yağlı ve yağsız kütle 6 ayda 1 </a:t>
            </a:r>
            <a:r>
              <a:rPr lang="tr-TR" sz="3000" dirty="0" err="1" smtClean="0"/>
              <a:t>dual-energy</a:t>
            </a:r>
            <a:r>
              <a:rPr lang="tr-TR" sz="3000" dirty="0" smtClean="0"/>
              <a:t> x-ray </a:t>
            </a:r>
            <a:r>
              <a:rPr lang="tr-TR" sz="3000" dirty="0" err="1" smtClean="0"/>
              <a:t>absorptiometry</a:t>
            </a:r>
            <a:r>
              <a:rPr lang="tr-TR" sz="3000" dirty="0" smtClean="0"/>
              <a:t> (QDR 4500W;Hologic) ile ölçüldü.</a:t>
            </a:r>
          </a:p>
          <a:p>
            <a:pPr marL="365760" indent="-283464" eaLnBrk="1" fontAlgn="auto" hangingPunct="1">
              <a:spcAft>
                <a:spcPts val="0"/>
              </a:spcAft>
              <a:buNone/>
              <a:defRPr/>
            </a:pP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SONUÇ ÖLÇÜTLERİ</a:t>
            </a:r>
            <a:endParaRPr lang="tr-TR" dirty="0">
              <a:solidFill>
                <a:schemeClr val="tx2">
                  <a:satMod val="130000"/>
                </a:schemeClr>
              </a:solidFill>
            </a:endParaRPr>
          </a:p>
        </p:txBody>
      </p:sp>
      <p:sp>
        <p:nvSpPr>
          <p:cNvPr id="33794" name="2 İçerik Yer Tutucusu"/>
          <p:cNvSpPr>
            <a:spLocks noGrp="1"/>
          </p:cNvSpPr>
          <p:nvPr>
            <p:ph idx="1"/>
          </p:nvPr>
        </p:nvSpPr>
        <p:spPr/>
        <p:txBody>
          <a:bodyPr/>
          <a:lstStyle/>
          <a:p>
            <a:pPr eaLnBrk="1" hangingPunct="1"/>
            <a:r>
              <a:rPr lang="tr-TR" sz="2800" dirty="0" smtClean="0"/>
              <a:t>Diyet alımı ve diyet uyumu, her 3 ayda bir 7 günlük besin listesi ile değerlendirildi ve </a:t>
            </a:r>
            <a:r>
              <a:rPr lang="tr-TR" sz="2800" dirty="0" err="1" smtClean="0"/>
              <a:t>Nutritionist</a:t>
            </a:r>
            <a:r>
              <a:rPr lang="tr-TR" sz="2800" dirty="0" smtClean="0"/>
              <a:t> </a:t>
            </a:r>
            <a:r>
              <a:rPr lang="tr-TR" sz="2800" dirty="0" err="1" smtClean="0"/>
              <a:t>Prosoftware</a:t>
            </a:r>
            <a:r>
              <a:rPr lang="tr-TR" sz="2800" dirty="0" smtClean="0"/>
              <a:t> (</a:t>
            </a:r>
            <a:r>
              <a:rPr lang="tr-TR" sz="2800" dirty="0" err="1" smtClean="0"/>
              <a:t>Axxya</a:t>
            </a:r>
            <a:r>
              <a:rPr lang="tr-TR" sz="2800" dirty="0" smtClean="0"/>
              <a:t> </a:t>
            </a:r>
            <a:r>
              <a:rPr lang="tr-TR" sz="2800" dirty="0" err="1" smtClean="0"/>
              <a:t>SystemsLLC</a:t>
            </a:r>
            <a:r>
              <a:rPr lang="tr-TR" sz="2800" dirty="0" smtClean="0"/>
              <a:t>) kullanılarak analiz edildi. </a:t>
            </a:r>
          </a:p>
          <a:p>
            <a:pPr marL="82550" indent="0" eaLnBrk="1" hangingPunct="1">
              <a:buNone/>
            </a:pPr>
            <a:endParaRPr lang="tr-TR" sz="2800" dirty="0" smtClean="0"/>
          </a:p>
          <a:p>
            <a:pPr eaLnBrk="1" hangingPunct="1"/>
            <a:r>
              <a:rPr lang="tr-TR" sz="2800" dirty="0" smtClean="0"/>
              <a:t>Katılımcıların, gıda kayıtları yoluyla belirlenen gerçek enerji alımları, önerilen günlük enerji hedefinin en fazla 200 </a:t>
            </a:r>
            <a:r>
              <a:rPr lang="tr-TR" sz="2800" dirty="0" err="1" smtClean="0"/>
              <a:t>kcal</a:t>
            </a:r>
            <a:r>
              <a:rPr lang="tr-TR" sz="2800" dirty="0" smtClean="0"/>
              <a:t> uzağında ise uyumlu olduğu düşünüldü.</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SONUÇ ÖLÇÜTLERİ</a:t>
            </a:r>
            <a:endParaRPr lang="tr-TR" dirty="0">
              <a:solidFill>
                <a:schemeClr val="tx2">
                  <a:satMod val="130000"/>
                </a:schemeClr>
              </a:solidFill>
            </a:endParaRPr>
          </a:p>
        </p:txBody>
      </p:sp>
      <p:sp>
        <p:nvSpPr>
          <p:cNvPr id="34818" name="2 İçerik Yer Tutucusu"/>
          <p:cNvSpPr>
            <a:spLocks noGrp="1"/>
          </p:cNvSpPr>
          <p:nvPr>
            <p:ph idx="1"/>
          </p:nvPr>
        </p:nvSpPr>
        <p:spPr/>
        <p:txBody>
          <a:bodyPr/>
          <a:lstStyle/>
          <a:p>
            <a:pPr eaLnBrk="1" hangingPunct="1"/>
            <a:r>
              <a:rPr lang="tr-TR" sz="2800" dirty="0" smtClean="0"/>
              <a:t>Kan tahlilleri 6 ayda 1, 12 saat açlık sonrası görüldü.</a:t>
            </a:r>
          </a:p>
          <a:p>
            <a:pPr marL="82550" indent="0" eaLnBrk="1" hangingPunct="1">
              <a:buNone/>
            </a:pPr>
            <a:endParaRPr lang="tr-TR" sz="2800" dirty="0" smtClean="0"/>
          </a:p>
          <a:p>
            <a:pPr eaLnBrk="1" hangingPunct="1"/>
            <a:r>
              <a:rPr lang="tr-TR" sz="2800" dirty="0" err="1" smtClean="0"/>
              <a:t>Sekonder</a:t>
            </a:r>
            <a:r>
              <a:rPr lang="tr-TR" sz="2800" dirty="0" smtClean="0"/>
              <a:t> sonuçlar kalp hızı, kan basıncı, HDL, LDL, </a:t>
            </a:r>
            <a:r>
              <a:rPr lang="tr-TR" sz="2800" dirty="0" err="1" smtClean="0"/>
              <a:t>trigliserit</a:t>
            </a:r>
            <a:r>
              <a:rPr lang="tr-TR" sz="2800" dirty="0" smtClean="0"/>
              <a:t>, açlık kan şekeri(AKŞ),….</a:t>
            </a:r>
          </a:p>
          <a:p>
            <a:pPr marL="82550" indent="0" eaLnBrk="1" hangingPunct="1">
              <a:buNone/>
            </a:pPr>
            <a:endParaRPr lang="tr-TR" sz="2800" dirty="0" smtClean="0"/>
          </a:p>
          <a:p>
            <a:pPr eaLnBrk="1" hangingPunct="1"/>
            <a:r>
              <a:rPr lang="tr-TR" sz="2800" dirty="0" smtClean="0"/>
              <a:t>İnsülin direnci= insülin x </a:t>
            </a:r>
            <a:r>
              <a:rPr lang="tr-TR" sz="2800" dirty="0" err="1" smtClean="0"/>
              <a:t>glukoz</a:t>
            </a:r>
            <a:r>
              <a:rPr lang="tr-TR" sz="2800" dirty="0" smtClean="0"/>
              <a:t>/405</a:t>
            </a:r>
          </a:p>
          <a:p>
            <a:pPr eaLnBrk="1" hangingPunct="1"/>
            <a:endParaRPr lang="tr-TR" dirty="0" smtClean="0"/>
          </a:p>
          <a:p>
            <a:pPr eaLnBrk="1" hangingPunct="1"/>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381000"/>
            <a:ext cx="7848600" cy="586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8252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BULGULAR</a:t>
            </a:r>
            <a:endParaRPr lang="tr-TR" dirty="0">
              <a:solidFill>
                <a:schemeClr val="tx2">
                  <a:satMod val="130000"/>
                </a:schemeClr>
              </a:solidFill>
            </a:endParaRPr>
          </a:p>
        </p:txBody>
      </p:sp>
      <p:sp>
        <p:nvSpPr>
          <p:cNvPr id="35842" name="2 İçerik Yer Tutucusu"/>
          <p:cNvSpPr>
            <a:spLocks noGrp="1"/>
          </p:cNvSpPr>
          <p:nvPr>
            <p:ph idx="1"/>
          </p:nvPr>
        </p:nvSpPr>
        <p:spPr/>
        <p:txBody>
          <a:bodyPr/>
          <a:lstStyle/>
          <a:p>
            <a:pPr eaLnBrk="1" hangingPunct="1"/>
            <a:r>
              <a:rPr lang="tr-TR" sz="2800" dirty="0" smtClean="0"/>
              <a:t>222 birey taramaya alındı, fakat 100 tanesi kriterleri sağladı.</a:t>
            </a:r>
          </a:p>
          <a:p>
            <a:pPr marL="82550" indent="0" eaLnBrk="1" hangingPunct="1">
              <a:buNone/>
            </a:pPr>
            <a:endParaRPr lang="tr-TR" sz="2800" dirty="0" smtClean="0"/>
          </a:p>
          <a:p>
            <a:pPr eaLnBrk="1" hangingPunct="1"/>
            <a:r>
              <a:rPr lang="tr-TR" sz="2800" dirty="0" smtClean="0"/>
              <a:t>Bunlardan da sadece 69 tanesi çalışmayı tamamladı.</a:t>
            </a:r>
          </a:p>
          <a:p>
            <a:pPr marL="82550" indent="0" eaLnBrk="1" hangingPunct="1">
              <a:buNone/>
            </a:pPr>
            <a:endParaRPr lang="tr-TR" sz="2800" dirty="0" smtClean="0"/>
          </a:p>
          <a:p>
            <a:pPr eaLnBrk="1" hangingPunct="1"/>
            <a:r>
              <a:rPr lang="tr-TR" sz="2800" dirty="0" smtClean="0"/>
              <a:t>ADF grubundan ayrılanların sayısı, DCR ve kontrol grubuna göre daha fazlaydı.</a:t>
            </a:r>
          </a:p>
          <a:p>
            <a:pPr marL="82550" indent="0" eaLnBrk="1" hangingPunct="1">
              <a:buNone/>
            </a:pPr>
            <a:endParaRPr lang="tr-TR" dirty="0" smtClean="0"/>
          </a:p>
          <a:p>
            <a:pPr eaLnBrk="1" hangingPunct="1"/>
            <a:endParaRPr lang="tr-T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2"/>
          <p:cNvPicPr>
            <a:picLocks noGrp="1" noChangeAspect="1" noChangeArrowheads="1"/>
          </p:cNvPicPr>
          <p:nvPr>
            <p:ph idx="1"/>
          </p:nvPr>
        </p:nvPicPr>
        <p:blipFill>
          <a:blip r:embed="rId3" cstate="print"/>
          <a:srcRect/>
          <a:stretch>
            <a:fillRect/>
          </a:stretch>
        </p:blipFill>
        <p:spPr>
          <a:xfrm>
            <a:off x="1116013" y="188913"/>
            <a:ext cx="8027987" cy="6516687"/>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2"/>
          <p:cNvPicPr>
            <a:picLocks noGrp="1" noChangeAspect="1" noChangeArrowheads="1"/>
          </p:cNvPicPr>
          <p:nvPr>
            <p:ph idx="1"/>
          </p:nvPr>
        </p:nvPicPr>
        <p:blipFill>
          <a:blip r:embed="rId3" cstate="print"/>
          <a:srcRect/>
          <a:stretch>
            <a:fillRect/>
          </a:stretch>
        </p:blipFill>
        <p:spPr>
          <a:xfrm>
            <a:off x="1042988" y="476250"/>
            <a:ext cx="7948612" cy="5329238"/>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eaLnBrk="1" fontAlgn="auto" hangingPunct="1">
              <a:spcAft>
                <a:spcPts val="0"/>
              </a:spcAft>
              <a:defRPr/>
            </a:pPr>
            <a:r>
              <a:rPr lang="tr-TR" dirty="0" smtClean="0">
                <a:solidFill>
                  <a:schemeClr val="tx2">
                    <a:satMod val="130000"/>
                  </a:schemeClr>
                </a:solidFill>
              </a:rPr>
              <a:t>Fiziksel Aktivite ve Beslenme Alışkanlığı</a:t>
            </a:r>
            <a:endParaRPr lang="tr-TR" dirty="0">
              <a:solidFill>
                <a:schemeClr val="tx2">
                  <a:satMod val="130000"/>
                </a:schemeClr>
              </a:solidFill>
            </a:endParaRPr>
          </a:p>
        </p:txBody>
      </p:sp>
      <p:sp>
        <p:nvSpPr>
          <p:cNvPr id="40962" name="2 İçerik Yer Tutucusu"/>
          <p:cNvSpPr>
            <a:spLocks noGrp="1"/>
          </p:cNvSpPr>
          <p:nvPr>
            <p:ph idx="1"/>
          </p:nvPr>
        </p:nvSpPr>
        <p:spPr/>
        <p:txBody>
          <a:bodyPr/>
          <a:lstStyle/>
          <a:p>
            <a:pPr eaLnBrk="1" hangingPunct="1"/>
            <a:endParaRPr lang="tr-TR" sz="2800" dirty="0" smtClean="0"/>
          </a:p>
          <a:p>
            <a:pPr eaLnBrk="1" hangingPunct="1"/>
            <a:r>
              <a:rPr lang="tr-TR" sz="2800" dirty="0" smtClean="0"/>
              <a:t>Yağ, karbonhidrat ve proteinden alınan enerji alımı yüzdesi, herhangi bir grupta zamanla önemli bir farklılık göstermedi.</a:t>
            </a:r>
          </a:p>
          <a:p>
            <a:pPr marL="82550" indent="0" eaLnBrk="1" hangingPunct="1">
              <a:buNone/>
            </a:pPr>
            <a:endParaRPr lang="tr-TR" sz="2800" dirty="0" smtClean="0"/>
          </a:p>
          <a:p>
            <a:pPr eaLnBrk="1" hangingPunct="1"/>
            <a:r>
              <a:rPr lang="tr-TR" sz="2800" dirty="0" smtClean="0"/>
              <a:t>Fiziksel aktivite düzeyleri çalışma süresince değişmedi.(günlük adım sayıları ölçüldü)</a:t>
            </a:r>
          </a:p>
          <a:p>
            <a:pPr eaLnBrk="1" hangingPunct="1"/>
            <a:endParaRPr lang="tr-TR" dirty="0" smtClean="0"/>
          </a:p>
          <a:p>
            <a:pPr eaLnBrk="1" hangingPunct="1"/>
            <a:endParaRPr lang="tr-T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Kilo Kaybı ve Devamlılığı</a:t>
            </a:r>
            <a:endParaRPr lang="tr-TR" dirty="0">
              <a:solidFill>
                <a:schemeClr val="tx2">
                  <a:satMod val="130000"/>
                </a:schemeClr>
              </a:solidFill>
            </a:endParaRPr>
          </a:p>
        </p:txBody>
      </p:sp>
      <p:sp>
        <p:nvSpPr>
          <p:cNvPr id="3" name="2 İçerik Yer Tutucusu"/>
          <p:cNvSpPr>
            <a:spLocks noGrp="1"/>
          </p:cNvSpPr>
          <p:nvPr>
            <p:ph idx="1"/>
          </p:nvPr>
        </p:nvSpPr>
        <p:spPr/>
        <p:txBody>
          <a:bodyPr>
            <a:normAutofit lnSpcReduction="10000"/>
          </a:bodyPr>
          <a:lstStyle/>
          <a:p>
            <a:pPr marL="365760" indent="-283464" eaLnBrk="1" fontAlgn="auto" hangingPunct="1">
              <a:spcAft>
                <a:spcPts val="0"/>
              </a:spcAft>
              <a:buFont typeface="Wingdings 2"/>
              <a:buChar char=""/>
              <a:defRPr/>
            </a:pPr>
            <a:r>
              <a:rPr lang="tr-TR" sz="2800" dirty="0" smtClean="0"/>
              <a:t>Çalışmanın sonunda,  ADF grubu ile DCR grubu arasında kilo kaybı açısından anlamlı bir fark yoktu.</a:t>
            </a:r>
          </a:p>
          <a:p>
            <a:pPr marL="365760" indent="-283464" eaLnBrk="1" fontAlgn="auto" hangingPunct="1">
              <a:spcAft>
                <a:spcPts val="0"/>
              </a:spcAft>
              <a:buFont typeface="Wingdings 2"/>
              <a:buNone/>
              <a:defRPr/>
            </a:pPr>
            <a:endParaRPr lang="tr-TR" sz="2800" dirty="0" smtClean="0"/>
          </a:p>
          <a:p>
            <a:pPr marL="365760" indent="-283464" eaLnBrk="1" fontAlgn="auto" hangingPunct="1">
              <a:spcAft>
                <a:spcPts val="0"/>
              </a:spcAft>
              <a:buFont typeface="Wingdings 2"/>
              <a:buChar char=""/>
              <a:defRPr/>
            </a:pPr>
            <a:r>
              <a:rPr lang="tr-TR" sz="2800" dirty="0" smtClean="0"/>
              <a:t>Çalışmanın sonunda,  ADF </a:t>
            </a:r>
            <a:r>
              <a:rPr lang="tr-TR" sz="2800" dirty="0" err="1" smtClean="0"/>
              <a:t>gubunda</a:t>
            </a:r>
            <a:r>
              <a:rPr lang="tr-TR" sz="2800" dirty="0" smtClean="0"/>
              <a:t> ortalama kilo kaybı % -6.0(kontrol grubuna göre)</a:t>
            </a:r>
          </a:p>
          <a:p>
            <a:pPr marL="365760" indent="-283464" eaLnBrk="1" fontAlgn="auto" hangingPunct="1">
              <a:spcAft>
                <a:spcPts val="0"/>
              </a:spcAft>
              <a:buFont typeface="Wingdings 2"/>
              <a:buNone/>
              <a:defRPr/>
            </a:pPr>
            <a:endParaRPr lang="tr-TR" sz="2800" dirty="0" smtClean="0"/>
          </a:p>
          <a:p>
            <a:pPr marL="365760" indent="-283464" eaLnBrk="1" fontAlgn="auto" hangingPunct="1">
              <a:spcAft>
                <a:spcPts val="0"/>
              </a:spcAft>
              <a:buFont typeface="Wingdings 2"/>
              <a:buChar char=""/>
              <a:defRPr/>
            </a:pPr>
            <a:r>
              <a:rPr lang="tr-TR" sz="2800" dirty="0" smtClean="0"/>
              <a:t>DCR grubunda ortalama kilo kaybı % -5.3</a:t>
            </a:r>
          </a:p>
          <a:p>
            <a:pPr marL="365760" indent="-283464" eaLnBrk="1" fontAlgn="auto" hangingPunct="1">
              <a:spcAft>
                <a:spcPts val="0"/>
              </a:spcAft>
              <a:buFont typeface="Wingdings 2"/>
              <a:buNone/>
              <a:defRPr/>
            </a:pPr>
            <a:endParaRPr lang="tr-TR" sz="2800" dirty="0" smtClean="0"/>
          </a:p>
          <a:p>
            <a:pPr marL="365760" indent="-283464" eaLnBrk="1" fontAlgn="auto" hangingPunct="1">
              <a:spcAft>
                <a:spcPts val="0"/>
              </a:spcAft>
              <a:buFont typeface="Wingdings 2"/>
              <a:buChar char=""/>
              <a:defRPr/>
            </a:pPr>
            <a:r>
              <a:rPr lang="tr-TR" sz="2800" dirty="0" smtClean="0"/>
              <a:t>Yağlı ve yağsız vücut kütlelerindeki değişiklikler arasında da anlamlı fark görülmedi.</a:t>
            </a:r>
            <a:endParaRPr lang="tr-TR"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Kan Lipit Düzeyleri</a:t>
            </a:r>
            <a:endParaRPr lang="tr-TR" dirty="0">
              <a:solidFill>
                <a:schemeClr val="tx2">
                  <a:satMod val="130000"/>
                </a:schemeClr>
              </a:solidFill>
            </a:endParaRPr>
          </a:p>
        </p:txBody>
      </p:sp>
      <p:sp>
        <p:nvSpPr>
          <p:cNvPr id="43010" name="2 İçerik Yer Tutucusu"/>
          <p:cNvSpPr>
            <a:spLocks noGrp="1"/>
          </p:cNvSpPr>
          <p:nvPr>
            <p:ph idx="1"/>
          </p:nvPr>
        </p:nvSpPr>
        <p:spPr/>
        <p:txBody>
          <a:bodyPr/>
          <a:lstStyle/>
          <a:p>
            <a:pPr eaLnBrk="1" hangingPunct="1"/>
            <a:r>
              <a:rPr lang="tr-TR" sz="2800" dirty="0" smtClean="0"/>
              <a:t>12. ay sonunda Total kolesterol ve </a:t>
            </a:r>
            <a:r>
              <a:rPr lang="tr-TR" sz="2800" dirty="0" err="1" smtClean="0"/>
              <a:t>trigliserit</a:t>
            </a:r>
            <a:r>
              <a:rPr lang="tr-TR" sz="2800" dirty="0" smtClean="0"/>
              <a:t> seviyelerindeki değişiklikler gruplar arasında farklı değildi.</a:t>
            </a:r>
          </a:p>
          <a:p>
            <a:pPr eaLnBrk="1" hangingPunct="1">
              <a:buFont typeface="Wingdings 2" pitchFamily="18" charset="2"/>
              <a:buNone/>
            </a:pPr>
            <a:endParaRPr lang="tr-TR" sz="2800" dirty="0" smtClean="0"/>
          </a:p>
          <a:p>
            <a:pPr eaLnBrk="1" hangingPunct="1"/>
            <a:r>
              <a:rPr lang="tr-TR" sz="2800" dirty="0" smtClean="0"/>
              <a:t>6. ayın sonunda ADF grubundaki HDL artışı DCR grubuna göre anlamlı olarak yüksekti, fakat bu fark 12.ayın sonuna kadar devam etmedi.</a:t>
            </a:r>
          </a:p>
          <a:p>
            <a:pPr eaLnBrk="1" hangingPunct="1">
              <a:buFont typeface="Wingdings 2" pitchFamily="18" charset="2"/>
              <a:buNone/>
            </a:pPr>
            <a:endParaRPr lang="tr-TR" sz="2800" dirty="0" smtClean="0"/>
          </a:p>
          <a:p>
            <a:pPr eaLnBrk="1" hangingPunct="1"/>
            <a:r>
              <a:rPr lang="tr-TR" sz="2800" dirty="0" smtClean="0"/>
              <a:t>12 ay sonunda  ADF grubundaki LDL seviyeleri, DCR grubuna göre anlamlı olarak yüksekti.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err="1" smtClean="0">
                <a:solidFill>
                  <a:schemeClr val="tx2">
                    <a:satMod val="130000"/>
                  </a:schemeClr>
                </a:solidFill>
              </a:rPr>
              <a:t>Glukoz</a:t>
            </a:r>
            <a:r>
              <a:rPr lang="tr-TR" dirty="0" smtClean="0">
                <a:solidFill>
                  <a:schemeClr val="tx2">
                    <a:satMod val="130000"/>
                  </a:schemeClr>
                </a:solidFill>
              </a:rPr>
              <a:t> ve </a:t>
            </a:r>
            <a:r>
              <a:rPr lang="tr-TR" dirty="0" err="1" smtClean="0">
                <a:solidFill>
                  <a:schemeClr val="tx2">
                    <a:satMod val="130000"/>
                  </a:schemeClr>
                </a:solidFill>
              </a:rPr>
              <a:t>İnflamatuvar</a:t>
            </a:r>
            <a:r>
              <a:rPr lang="tr-TR" dirty="0" smtClean="0">
                <a:solidFill>
                  <a:schemeClr val="tx2">
                    <a:satMod val="130000"/>
                  </a:schemeClr>
                </a:solidFill>
              </a:rPr>
              <a:t> </a:t>
            </a:r>
            <a:r>
              <a:rPr lang="tr-TR" dirty="0" err="1" smtClean="0">
                <a:solidFill>
                  <a:schemeClr val="tx2">
                    <a:satMod val="130000"/>
                  </a:schemeClr>
                </a:solidFill>
              </a:rPr>
              <a:t>sitokinler</a:t>
            </a:r>
            <a:endParaRPr lang="tr-TR" dirty="0">
              <a:solidFill>
                <a:schemeClr val="tx2">
                  <a:satMod val="130000"/>
                </a:schemeClr>
              </a:solidFill>
            </a:endParaRPr>
          </a:p>
        </p:txBody>
      </p:sp>
      <p:sp>
        <p:nvSpPr>
          <p:cNvPr id="44034" name="2 İçerik Yer Tutucusu"/>
          <p:cNvSpPr>
            <a:spLocks noGrp="1"/>
          </p:cNvSpPr>
          <p:nvPr>
            <p:ph idx="1"/>
          </p:nvPr>
        </p:nvSpPr>
        <p:spPr/>
        <p:txBody>
          <a:bodyPr/>
          <a:lstStyle/>
          <a:p>
            <a:pPr eaLnBrk="1" hangingPunct="1"/>
            <a:r>
              <a:rPr lang="tr-TR" sz="2800" smtClean="0"/>
              <a:t>Gruplar arasında açlık kan glukozu, açlık insülini ve insülin direnci seviyeleri arasında anlamlı farklılık yoktu.</a:t>
            </a:r>
          </a:p>
          <a:p>
            <a:pPr eaLnBrk="1" hangingPunct="1">
              <a:buFont typeface="Wingdings 2" pitchFamily="18" charset="2"/>
              <a:buNone/>
            </a:pPr>
            <a:endParaRPr lang="tr-TR" sz="2800" smtClean="0"/>
          </a:p>
          <a:p>
            <a:pPr eaLnBrk="1" hangingPunct="1"/>
            <a:r>
              <a:rPr lang="tr-TR" sz="2800" smtClean="0"/>
              <a:t>Gruplar arasında CRP ve homosistein düzeyleri arasında da farklılık yoktu.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Picture 2"/>
          <p:cNvPicPr>
            <a:picLocks noGrp="1" noChangeAspect="1" noChangeArrowheads="1"/>
          </p:cNvPicPr>
          <p:nvPr>
            <p:ph idx="1"/>
          </p:nvPr>
        </p:nvPicPr>
        <p:blipFill>
          <a:blip r:embed="rId2" cstate="print"/>
          <a:srcRect/>
          <a:stretch>
            <a:fillRect/>
          </a:stretch>
        </p:blipFill>
        <p:spPr>
          <a:xfrm>
            <a:off x="1042988" y="404813"/>
            <a:ext cx="8101012" cy="5976937"/>
          </a:xfr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1" name="Picture 2"/>
          <p:cNvPicPr>
            <a:picLocks noGrp="1" noChangeAspect="1" noChangeArrowheads="1"/>
          </p:cNvPicPr>
          <p:nvPr>
            <p:ph idx="1"/>
          </p:nvPr>
        </p:nvPicPr>
        <p:blipFill>
          <a:blip r:embed="rId2" cstate="print"/>
          <a:srcRect/>
          <a:stretch>
            <a:fillRect/>
          </a:stretch>
        </p:blipFill>
        <p:spPr>
          <a:xfrm>
            <a:off x="1042988" y="476250"/>
            <a:ext cx="8101012" cy="1776413"/>
          </a:xfrm>
        </p:spPr>
      </p:pic>
      <p:pic>
        <p:nvPicPr>
          <p:cNvPr id="46082" name="Picture 3"/>
          <p:cNvPicPr>
            <a:picLocks noChangeAspect="1" noChangeArrowheads="1"/>
          </p:cNvPicPr>
          <p:nvPr/>
        </p:nvPicPr>
        <p:blipFill>
          <a:blip r:embed="rId3" cstate="print"/>
          <a:srcRect/>
          <a:stretch>
            <a:fillRect/>
          </a:stretch>
        </p:blipFill>
        <p:spPr bwMode="auto">
          <a:xfrm>
            <a:off x="1042988" y="2276475"/>
            <a:ext cx="8101012" cy="432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TARTIŞMA</a:t>
            </a:r>
            <a:endParaRPr lang="tr-TR" dirty="0">
              <a:solidFill>
                <a:schemeClr val="tx2">
                  <a:satMod val="130000"/>
                </a:schemeClr>
              </a:solidFill>
            </a:endParaRPr>
          </a:p>
        </p:txBody>
      </p:sp>
      <p:sp>
        <p:nvSpPr>
          <p:cNvPr id="47106" name="2 İçerik Yer Tutucusu"/>
          <p:cNvSpPr>
            <a:spLocks noGrp="1"/>
          </p:cNvSpPr>
          <p:nvPr>
            <p:ph idx="1"/>
          </p:nvPr>
        </p:nvSpPr>
        <p:spPr/>
        <p:txBody>
          <a:bodyPr/>
          <a:lstStyle/>
          <a:p>
            <a:pPr eaLnBrk="1" hangingPunct="1"/>
            <a:r>
              <a:rPr lang="tr-TR" sz="2800" dirty="0" smtClean="0"/>
              <a:t>Bu çalışma ADR diyetinin DCR diyetine göre </a:t>
            </a:r>
            <a:r>
              <a:rPr lang="tr-TR" sz="2800" dirty="0" err="1" smtClean="0"/>
              <a:t>kardiyovasküler</a:t>
            </a:r>
            <a:r>
              <a:rPr lang="tr-TR" sz="2800" dirty="0" smtClean="0"/>
              <a:t> risk göstergeleri, kilo kaybı, kilo koruması açışından üstünlük sağlamadığını gösterdi.</a:t>
            </a:r>
          </a:p>
          <a:p>
            <a:pPr eaLnBrk="1" hangingPunct="1">
              <a:buFont typeface="Wingdings 2" pitchFamily="18" charset="2"/>
              <a:buNone/>
            </a:pPr>
            <a:endParaRPr lang="tr-TR" sz="2800" dirty="0" smtClean="0"/>
          </a:p>
          <a:p>
            <a:pPr eaLnBrk="1" hangingPunct="1"/>
            <a:r>
              <a:rPr lang="tr-TR" sz="2800" dirty="0" smtClean="0"/>
              <a:t>ADR grubunda(%38) diyeti bırakanların oranı DCR grubundaki(%29) ve kontrol grubundakine(%26) göre daha yüksekti.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GİRİŞ</a:t>
            </a:r>
            <a:endParaRPr lang="tr-TR" dirty="0">
              <a:solidFill>
                <a:schemeClr val="tx2">
                  <a:satMod val="130000"/>
                </a:schemeClr>
              </a:solidFill>
            </a:endParaRPr>
          </a:p>
        </p:txBody>
      </p:sp>
      <p:sp>
        <p:nvSpPr>
          <p:cNvPr id="15362" name="2 İçerik Yer Tutucusu"/>
          <p:cNvSpPr>
            <a:spLocks noGrp="1"/>
          </p:cNvSpPr>
          <p:nvPr>
            <p:ph idx="1"/>
          </p:nvPr>
        </p:nvSpPr>
        <p:spPr/>
        <p:txBody>
          <a:bodyPr/>
          <a:lstStyle/>
          <a:p>
            <a:pPr eaLnBrk="1" hangingPunct="1"/>
            <a:r>
              <a:rPr lang="tr-TR" sz="2800" dirty="0" smtClean="0"/>
              <a:t>Zayıflamak için </a:t>
            </a:r>
            <a:r>
              <a:rPr lang="tr-TR" sz="2800" dirty="0" err="1" smtClean="0"/>
              <a:t>obez</a:t>
            </a:r>
            <a:r>
              <a:rPr lang="tr-TR" sz="2800" dirty="0" smtClean="0"/>
              <a:t> hastalara verilen birinci basamak tedavi, günlük kalori kısıtlamalarıdır. </a:t>
            </a:r>
          </a:p>
          <a:p>
            <a:pPr marL="82550" indent="0" eaLnBrk="1" hangingPunct="1">
              <a:buNone/>
            </a:pPr>
            <a:endParaRPr lang="tr-TR" sz="2800" dirty="0" smtClean="0"/>
          </a:p>
          <a:p>
            <a:pPr eaLnBrk="1" hangingPunct="1"/>
            <a:r>
              <a:rPr lang="tr-TR" sz="2800" dirty="0" smtClean="0"/>
              <a:t>Hastaların çoğu, her gün kalorisi kısıtlı tutulan diyetlere uymakta zorlanmaktadır.</a:t>
            </a:r>
          </a:p>
          <a:p>
            <a:pPr marL="82550" indent="0" eaLnBrk="1" hangingPunct="1">
              <a:buNone/>
            </a:pPr>
            <a:endParaRPr lang="tr-TR" sz="2800" dirty="0" smtClean="0"/>
          </a:p>
          <a:p>
            <a:pPr eaLnBrk="1" hangingPunct="1"/>
            <a:r>
              <a:rPr lang="tr-TR" sz="2800" dirty="0" smtClean="0"/>
              <a:t>Bu nedenle, günlük kalori kısıtlamasına uyum bir ay sonra azalmakta ve ilerleyen dönemlerde de azalmaya devam etmektedir.</a:t>
            </a:r>
            <a:r>
              <a:rPr lang="tr-TR" sz="2400" dirty="0" smtClean="0"/>
              <a:t> </a:t>
            </a:r>
          </a:p>
          <a:p>
            <a:pPr eaLnBrk="1" hangingPunct="1"/>
            <a:endParaRPr lang="tr-TR"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TARTIŞMA</a:t>
            </a:r>
            <a:endParaRPr lang="tr-TR" dirty="0">
              <a:solidFill>
                <a:schemeClr val="tx2">
                  <a:satMod val="130000"/>
                </a:schemeClr>
              </a:solidFill>
            </a:endParaRPr>
          </a:p>
        </p:txBody>
      </p:sp>
      <p:sp>
        <p:nvSpPr>
          <p:cNvPr id="48130" name="2 İçerik Yer Tutucusu"/>
          <p:cNvSpPr>
            <a:spLocks noGrp="1"/>
          </p:cNvSpPr>
          <p:nvPr>
            <p:ph idx="1"/>
          </p:nvPr>
        </p:nvSpPr>
        <p:spPr/>
        <p:txBody>
          <a:bodyPr/>
          <a:lstStyle/>
          <a:p>
            <a:pPr eaLnBrk="1" hangingPunct="1"/>
            <a:r>
              <a:rPr lang="tr-TR" sz="2800" dirty="0" smtClean="0"/>
              <a:t>ADR diyetinden memnuniyetsizlik oranı da DCR diyetine göre yüksekti.</a:t>
            </a:r>
          </a:p>
          <a:p>
            <a:pPr eaLnBrk="1" hangingPunct="1">
              <a:buFont typeface="Wingdings 2" pitchFamily="18" charset="2"/>
              <a:buNone/>
            </a:pPr>
            <a:endParaRPr lang="tr-TR" sz="2800" dirty="0" smtClean="0"/>
          </a:p>
          <a:p>
            <a:pPr eaLnBrk="1" hangingPunct="1"/>
            <a:r>
              <a:rPr lang="tr-TR" sz="2800" dirty="0" smtClean="0"/>
              <a:t>Bu sonuçlar ADR diyetinin DCR diyetine göre, uzun vadede </a:t>
            </a:r>
            <a:r>
              <a:rPr lang="tr-TR" sz="2800" dirty="0" err="1" smtClean="0"/>
              <a:t>sürdülebilirliğinin</a:t>
            </a:r>
            <a:r>
              <a:rPr lang="tr-TR" sz="2800" dirty="0" smtClean="0"/>
              <a:t> daha az olacağını gösterdi.</a:t>
            </a:r>
          </a:p>
          <a:p>
            <a:pPr eaLnBrk="1" hangingPunct="1"/>
            <a:endParaRPr lang="tr-T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TARTIŞMA</a:t>
            </a:r>
            <a:endParaRPr lang="tr-TR" dirty="0">
              <a:solidFill>
                <a:schemeClr val="tx2">
                  <a:satMod val="130000"/>
                </a:schemeClr>
              </a:solidFill>
            </a:endParaRPr>
          </a:p>
        </p:txBody>
      </p:sp>
      <p:sp>
        <p:nvSpPr>
          <p:cNvPr id="50178" name="2 İçerik Yer Tutucusu"/>
          <p:cNvSpPr>
            <a:spLocks noGrp="1"/>
          </p:cNvSpPr>
          <p:nvPr>
            <p:ph idx="1"/>
          </p:nvPr>
        </p:nvSpPr>
        <p:spPr/>
        <p:txBody>
          <a:bodyPr/>
          <a:lstStyle/>
          <a:p>
            <a:pPr eaLnBrk="1" hangingPunct="1"/>
            <a:r>
              <a:rPr lang="tr-TR" sz="2800" smtClean="0"/>
              <a:t>Bildiğimiz kadarıyla bu çalışma ADR diyeti ile yapılan en uzun süreli ve kapsamlı çalışmaydı.</a:t>
            </a:r>
          </a:p>
          <a:p>
            <a:pPr eaLnBrk="1" hangingPunct="1">
              <a:buFont typeface="Wingdings 2" pitchFamily="18" charset="2"/>
              <a:buNone/>
            </a:pPr>
            <a:endParaRPr lang="tr-TR" sz="2800" smtClean="0"/>
          </a:p>
          <a:p>
            <a:pPr eaLnBrk="1" hangingPunct="1"/>
            <a:r>
              <a:rPr lang="tr-TR" sz="2800" smtClean="0"/>
              <a:t>Önceki çalışmalarda 2-3 aylık takip sonrasında kilo kaybı %3-7 arasında olmuştur.</a:t>
            </a:r>
          </a:p>
          <a:p>
            <a:pPr eaLnBrk="1" hangingPunct="1"/>
            <a:endParaRPr lang="tr-TR"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TARTIŞMA</a:t>
            </a:r>
            <a:endParaRPr lang="tr-TR" dirty="0">
              <a:solidFill>
                <a:schemeClr val="tx2">
                  <a:satMod val="130000"/>
                </a:schemeClr>
              </a:solidFill>
            </a:endParaRPr>
          </a:p>
        </p:txBody>
      </p:sp>
      <p:sp>
        <p:nvSpPr>
          <p:cNvPr id="3" name="2 İçerik Yer Tutucusu"/>
          <p:cNvSpPr>
            <a:spLocks noGrp="1"/>
          </p:cNvSpPr>
          <p:nvPr>
            <p:ph idx="1"/>
          </p:nvPr>
        </p:nvSpPr>
        <p:spPr/>
        <p:txBody>
          <a:bodyPr>
            <a:normAutofit/>
          </a:bodyPr>
          <a:lstStyle/>
          <a:p>
            <a:pPr eaLnBrk="1" hangingPunct="1">
              <a:lnSpc>
                <a:spcPct val="90000"/>
              </a:lnSpc>
            </a:pPr>
            <a:r>
              <a:rPr lang="tr-TR" sz="3000" dirty="0" smtClean="0"/>
              <a:t>Besin listelerinden elde edilen veriler, katılımcıların diyet dışı gıdaları sıklıkla yediğini gösterdi. </a:t>
            </a:r>
          </a:p>
          <a:p>
            <a:pPr eaLnBrk="1" hangingPunct="1">
              <a:lnSpc>
                <a:spcPct val="90000"/>
              </a:lnSpc>
              <a:buFont typeface="Wingdings 2" pitchFamily="18" charset="2"/>
              <a:buNone/>
            </a:pPr>
            <a:endParaRPr lang="tr-TR" sz="3000" dirty="0" smtClean="0"/>
          </a:p>
          <a:p>
            <a:pPr eaLnBrk="1" hangingPunct="1">
              <a:lnSpc>
                <a:spcPct val="90000"/>
              </a:lnSpc>
            </a:pPr>
            <a:r>
              <a:rPr lang="tr-TR" sz="3000" dirty="0" smtClean="0"/>
              <a:t>Bu bulgu, kalori alımının yaklaşık 500 kaloriye kadar sınırlandırılmasının,  katılımcılar için zor olabileceğini düşündürmektedir.</a:t>
            </a:r>
          </a:p>
          <a:p>
            <a:pPr eaLnBrk="1" hangingPunct="1">
              <a:lnSpc>
                <a:spcPct val="90000"/>
              </a:lnSpc>
              <a:buFont typeface="Wingdings 2" pitchFamily="18" charset="2"/>
              <a:buNone/>
            </a:pPr>
            <a:endParaRPr lang="tr-TR" sz="30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TARTIŞMA</a:t>
            </a:r>
            <a:endParaRPr lang="tr-TR" dirty="0">
              <a:solidFill>
                <a:schemeClr val="tx2">
                  <a:satMod val="130000"/>
                </a:schemeClr>
              </a:solidFill>
            </a:endParaRPr>
          </a:p>
        </p:txBody>
      </p:sp>
      <p:sp>
        <p:nvSpPr>
          <p:cNvPr id="52226" name="2 İçerik Yer Tutucusu"/>
          <p:cNvSpPr>
            <a:spLocks noGrp="1"/>
          </p:cNvSpPr>
          <p:nvPr>
            <p:ph idx="1"/>
          </p:nvPr>
        </p:nvSpPr>
        <p:spPr/>
        <p:txBody>
          <a:bodyPr/>
          <a:lstStyle/>
          <a:p>
            <a:pPr eaLnBrk="1" hangingPunct="1"/>
            <a:r>
              <a:rPr lang="tr-TR" sz="2800" dirty="0" smtClean="0"/>
              <a:t>Gelecek çalışmalarda ADF diyetine uyum azlığının sebebi bilişsel mi, çevresel mi veya psikolojik mi olduğu araştırılabilir. </a:t>
            </a:r>
          </a:p>
          <a:p>
            <a:pPr eaLnBrk="1" hangingPunct="1">
              <a:buFont typeface="Wingdings 2" pitchFamily="18" charset="2"/>
              <a:buNone/>
            </a:pPr>
            <a:endParaRPr lang="tr-TR" sz="2800" dirty="0" smtClean="0"/>
          </a:p>
          <a:p>
            <a:pPr eaLnBrk="1" hangingPunct="1"/>
            <a:r>
              <a:rPr lang="tr-TR" sz="2800" dirty="0" smtClean="0"/>
              <a:t>Hipotezimizin aksine,  ADF diyeti DCR diyetine göre </a:t>
            </a:r>
            <a:r>
              <a:rPr lang="tr-TR" sz="2800" dirty="0" err="1" smtClean="0"/>
              <a:t>kardiyovasküler</a:t>
            </a:r>
            <a:r>
              <a:rPr lang="tr-TR" sz="2800" dirty="0" smtClean="0"/>
              <a:t> riskteki değişiklik açısından üstün değildi.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TARTIŞMA</a:t>
            </a:r>
            <a:endParaRPr lang="tr-TR" dirty="0">
              <a:solidFill>
                <a:schemeClr val="tx2">
                  <a:satMod val="130000"/>
                </a:schemeClr>
              </a:solidFill>
            </a:endParaRPr>
          </a:p>
        </p:txBody>
      </p:sp>
      <p:sp>
        <p:nvSpPr>
          <p:cNvPr id="54274" name="2 İçerik Yer Tutucusu"/>
          <p:cNvSpPr>
            <a:spLocks noGrp="1"/>
          </p:cNvSpPr>
          <p:nvPr>
            <p:ph idx="1"/>
          </p:nvPr>
        </p:nvSpPr>
        <p:spPr/>
        <p:txBody>
          <a:bodyPr/>
          <a:lstStyle/>
          <a:p>
            <a:pPr eaLnBrk="1" hangingPunct="1"/>
            <a:r>
              <a:rPr lang="tr-TR" sz="2800" smtClean="0"/>
              <a:t>Çalışmaya katılan bireyler metabolik olarak normal obez bireylerdi. </a:t>
            </a:r>
          </a:p>
          <a:p>
            <a:pPr eaLnBrk="1" hangingPunct="1">
              <a:buFont typeface="Wingdings 2" pitchFamily="18" charset="2"/>
              <a:buNone/>
            </a:pPr>
            <a:endParaRPr lang="tr-TR" sz="2800" smtClean="0"/>
          </a:p>
          <a:p>
            <a:pPr eaLnBrk="1" hangingPunct="1"/>
            <a:r>
              <a:rPr lang="tr-TR" sz="2800" smtClean="0"/>
              <a:t>Kan basıncı ve lipit düzeyleri normal olan bireylerde kardiovasküler riskte değişim olmaması beklenen bir durumdu.</a:t>
            </a:r>
          </a:p>
          <a:p>
            <a:pPr eaLnBrk="1" hangingPunct="1"/>
            <a:endParaRPr lang="tr-TR"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ÇALIŞMANIN SINIRLILIKLARI</a:t>
            </a:r>
            <a:endParaRPr lang="tr-TR" dirty="0">
              <a:solidFill>
                <a:schemeClr val="tx2">
                  <a:satMod val="130000"/>
                </a:schemeClr>
              </a:solidFill>
            </a:endParaRPr>
          </a:p>
        </p:txBody>
      </p:sp>
      <p:sp>
        <p:nvSpPr>
          <p:cNvPr id="55298" name="2 İçerik Yer Tutucusu"/>
          <p:cNvSpPr>
            <a:spLocks noGrp="1"/>
          </p:cNvSpPr>
          <p:nvPr>
            <p:ph idx="1"/>
          </p:nvPr>
        </p:nvSpPr>
        <p:spPr/>
        <p:txBody>
          <a:bodyPr/>
          <a:lstStyle/>
          <a:p>
            <a:pPr eaLnBrk="1" hangingPunct="1"/>
            <a:r>
              <a:rPr lang="tr-TR" sz="2800" dirty="0" smtClean="0"/>
              <a:t>Kilo kontrol evresinin kısa olması(6 ay)</a:t>
            </a:r>
          </a:p>
          <a:p>
            <a:pPr marL="82550" indent="0" eaLnBrk="1" hangingPunct="1">
              <a:buNone/>
            </a:pPr>
            <a:endParaRPr lang="tr-TR" sz="2800" dirty="0" smtClean="0"/>
          </a:p>
          <a:p>
            <a:pPr eaLnBrk="1" hangingPunct="1"/>
            <a:r>
              <a:rPr lang="tr-TR" sz="2800" dirty="0" smtClean="0"/>
              <a:t>Kontrol grubunun bazı konularda eksik olması</a:t>
            </a:r>
          </a:p>
          <a:p>
            <a:pPr lvl="1" eaLnBrk="1" hangingPunct="1"/>
            <a:r>
              <a:rPr lang="tr-TR" sz="2400" dirty="0" smtClean="0"/>
              <a:t>Yiyecek desteği almadı, danışmanlık almadı, çalışma personelinden daha az ilgi gördü, ilk enerji hesaplamasına dahil edilemedi</a:t>
            </a:r>
          </a:p>
          <a:p>
            <a:pPr marL="403225" lvl="1" indent="0" eaLnBrk="1" hangingPunct="1">
              <a:buNone/>
            </a:pPr>
            <a:endParaRPr lang="tr-TR" sz="2400" dirty="0" smtClean="0"/>
          </a:p>
          <a:p>
            <a:pPr eaLnBrk="1" hangingPunct="1"/>
            <a:r>
              <a:rPr lang="tr-TR" sz="2800" dirty="0" smtClean="0"/>
              <a:t>6. aydaki bırakma oranı beklenenden yüksek olduğu için, gruplar arasındaki  kilo kaybı farkını bulma gücümüz % 80'den % 60'a düştü.</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ÇALIŞMANIN SINIRLILIKLARI</a:t>
            </a:r>
            <a:endParaRPr lang="tr-TR" dirty="0">
              <a:solidFill>
                <a:schemeClr val="tx2">
                  <a:satMod val="130000"/>
                </a:schemeClr>
              </a:solidFill>
            </a:endParaRPr>
          </a:p>
        </p:txBody>
      </p:sp>
      <p:sp>
        <p:nvSpPr>
          <p:cNvPr id="56322" name="2 İçerik Yer Tutucusu"/>
          <p:cNvSpPr>
            <a:spLocks noGrp="1"/>
          </p:cNvSpPr>
          <p:nvPr>
            <p:ph idx="1"/>
          </p:nvPr>
        </p:nvSpPr>
        <p:spPr/>
        <p:txBody>
          <a:bodyPr/>
          <a:lstStyle/>
          <a:p>
            <a:pPr eaLnBrk="1" hangingPunct="1"/>
            <a:r>
              <a:rPr lang="tr-TR" sz="2800" dirty="0" smtClean="0"/>
              <a:t>Çalışmaya sadece </a:t>
            </a:r>
            <a:r>
              <a:rPr lang="tr-TR" sz="2800" dirty="0" err="1" smtClean="0"/>
              <a:t>metabolik</a:t>
            </a:r>
            <a:r>
              <a:rPr lang="tr-TR" sz="2800" dirty="0" smtClean="0"/>
              <a:t> problemi olmayan obez bireyler alınması, </a:t>
            </a:r>
            <a:r>
              <a:rPr lang="tr-TR" sz="2800" dirty="0" err="1" smtClean="0"/>
              <a:t>kardiyovasküler</a:t>
            </a:r>
            <a:r>
              <a:rPr lang="tr-TR" sz="2800" dirty="0" smtClean="0"/>
              <a:t> risk değişikliklerini görmemizi engelledi. </a:t>
            </a:r>
          </a:p>
          <a:p>
            <a:pPr eaLnBrk="1" hangingPunct="1">
              <a:buFont typeface="Wingdings 2" pitchFamily="18" charset="2"/>
              <a:buNone/>
            </a:pPr>
            <a:endParaRPr lang="tr-TR" sz="2800" dirty="0" smtClean="0"/>
          </a:p>
          <a:p>
            <a:pPr eaLnBrk="1" hangingPunct="1"/>
            <a:r>
              <a:rPr lang="tr-TR" sz="2800" dirty="0" smtClean="0"/>
              <a:t>Bu yüzden çalışmadaki sonuçlar genelleştirilemez.</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SONUÇ</a:t>
            </a:r>
            <a:endParaRPr lang="tr-TR" dirty="0">
              <a:solidFill>
                <a:schemeClr val="tx2">
                  <a:satMod val="130000"/>
                </a:schemeClr>
              </a:solidFill>
            </a:endParaRPr>
          </a:p>
        </p:txBody>
      </p:sp>
      <p:sp>
        <p:nvSpPr>
          <p:cNvPr id="57346" name="2 İçerik Yer Tutucusu"/>
          <p:cNvSpPr>
            <a:spLocks noGrp="1"/>
          </p:cNvSpPr>
          <p:nvPr>
            <p:ph idx="1"/>
          </p:nvPr>
        </p:nvSpPr>
        <p:spPr/>
        <p:txBody>
          <a:bodyPr/>
          <a:lstStyle/>
          <a:p>
            <a:pPr eaLnBrk="1" hangingPunct="1"/>
            <a:r>
              <a:rPr lang="tr-TR" sz="2800" smtClean="0"/>
              <a:t>ADF diyeti, uyum, kilo kaybı, kilo koruması veya kardiyovasküler risk değerleri açısından DCR diyetinden üstün değildir.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GİRİŞ</a:t>
            </a:r>
            <a:endParaRPr lang="tr-TR" dirty="0">
              <a:solidFill>
                <a:schemeClr val="tx2">
                  <a:satMod val="130000"/>
                </a:schemeClr>
              </a:solidFill>
            </a:endParaRPr>
          </a:p>
        </p:txBody>
      </p:sp>
      <p:sp>
        <p:nvSpPr>
          <p:cNvPr id="16386" name="2 İçerik Yer Tutucusu"/>
          <p:cNvSpPr>
            <a:spLocks noGrp="1"/>
          </p:cNvSpPr>
          <p:nvPr>
            <p:ph idx="1"/>
          </p:nvPr>
        </p:nvSpPr>
        <p:spPr/>
        <p:txBody>
          <a:bodyPr/>
          <a:lstStyle/>
          <a:p>
            <a:pPr eaLnBrk="1" hangingPunct="1"/>
            <a:r>
              <a:rPr lang="tr-TR" sz="2800" dirty="0" smtClean="0"/>
              <a:t>Bu sorundan dolayı bireylerin kalorilerinin 2 günde </a:t>
            </a:r>
            <a:r>
              <a:rPr lang="tr-TR" sz="2800" dirty="0" smtClean="0">
                <a:latin typeface="Arial" panose="020B0604020202020204" pitchFamily="34" charset="0"/>
                <a:cs typeface="Arial" panose="020B0604020202020204" pitchFamily="34" charset="0"/>
              </a:rPr>
              <a:t>1</a:t>
            </a:r>
            <a:r>
              <a:rPr lang="tr-TR" sz="2800" dirty="0" smtClean="0"/>
              <a:t> kısıtlandığı farklı bir yaklaşım geliştirildi.</a:t>
            </a:r>
          </a:p>
          <a:p>
            <a:pPr marL="82550" indent="0" eaLnBrk="1" hangingPunct="1">
              <a:buNone/>
            </a:pPr>
            <a:r>
              <a:rPr lang="tr-TR" sz="2800" dirty="0" smtClean="0"/>
              <a:t> </a:t>
            </a:r>
          </a:p>
          <a:p>
            <a:pPr eaLnBrk="1" hangingPunct="1"/>
            <a:r>
              <a:rPr lang="tr-TR" sz="2800" dirty="0" smtClean="0"/>
              <a:t>Bu strateji döngüsel açlık günleri olarak adlandırılmaktadır. </a:t>
            </a:r>
          </a:p>
          <a:p>
            <a:pPr marL="82550" indent="0" eaLnBrk="1" hangingPunct="1">
              <a:buNone/>
            </a:pPr>
            <a:endParaRPr lang="tr-TR" sz="2800" dirty="0" smtClean="0"/>
          </a:p>
          <a:p>
            <a:pPr eaLnBrk="1" hangingPunct="1"/>
            <a:r>
              <a:rPr lang="tr-TR" sz="2800" dirty="0" smtClean="0"/>
              <a:t>Kişilerin standart alımlarının % 25'ini (yaklaşık 500 </a:t>
            </a:r>
            <a:r>
              <a:rPr lang="tr-TR" sz="2800" dirty="0" err="1" smtClean="0"/>
              <a:t>kcal</a:t>
            </a:r>
            <a:r>
              <a:rPr lang="tr-TR" sz="2800" dirty="0" smtClean="0"/>
              <a:t>) tükettiği </a:t>
            </a:r>
            <a:r>
              <a:rPr lang="tr-TR" sz="2800" dirty="0" smtClean="0">
                <a:solidFill>
                  <a:srgbClr val="FF0000"/>
                </a:solidFill>
              </a:rPr>
              <a:t>yoğun bir diyet günü </a:t>
            </a:r>
            <a:r>
              <a:rPr lang="tr-TR" sz="2800" dirty="0" smtClean="0"/>
              <a:t>ve bireylerin yiyecekleri serbestçe tüketmelerine izin verilen bir </a:t>
            </a:r>
            <a:r>
              <a:rPr lang="tr-TR" sz="2800" dirty="0" smtClean="0">
                <a:solidFill>
                  <a:srgbClr val="FF0000"/>
                </a:solidFill>
              </a:rPr>
              <a:t>ziyafet günü </a:t>
            </a:r>
            <a:r>
              <a:rPr lang="tr-TR" sz="2800" dirty="0" smtClean="0"/>
              <a:t>ile dönüşümlü olarak uygulanır.</a:t>
            </a:r>
          </a:p>
          <a:p>
            <a:pPr eaLnBrk="1" hangingPunct="1"/>
            <a:endParaRPr lang="tr-T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GİRİŞ</a:t>
            </a:r>
            <a:endParaRPr lang="tr-TR" dirty="0">
              <a:solidFill>
                <a:schemeClr val="tx2">
                  <a:satMod val="130000"/>
                </a:schemeClr>
              </a:solidFill>
            </a:endParaRPr>
          </a:p>
        </p:txBody>
      </p:sp>
      <p:sp>
        <p:nvSpPr>
          <p:cNvPr id="17410" name="2 İçerik Yer Tutucusu"/>
          <p:cNvSpPr>
            <a:spLocks noGrp="1"/>
          </p:cNvSpPr>
          <p:nvPr>
            <p:ph idx="1"/>
          </p:nvPr>
        </p:nvSpPr>
        <p:spPr/>
        <p:txBody>
          <a:bodyPr/>
          <a:lstStyle/>
          <a:p>
            <a:pPr eaLnBrk="1" hangingPunct="1"/>
            <a:r>
              <a:rPr lang="tr-TR" sz="2800" dirty="0" smtClean="0"/>
              <a:t>Kısa süreli araştırmalar katılımcıların, döngüsel açlık günü diyetinden 2-3 ay sonra vücut ağırlığının % 3-7'sini kaybettiğini</a:t>
            </a:r>
          </a:p>
          <a:p>
            <a:pPr marL="82550" indent="0" eaLnBrk="1" hangingPunct="1">
              <a:buNone/>
            </a:pPr>
            <a:endParaRPr lang="tr-TR" sz="2800" dirty="0" smtClean="0"/>
          </a:p>
          <a:p>
            <a:pPr eaLnBrk="1" hangingPunct="1"/>
            <a:r>
              <a:rPr lang="tr-TR" sz="2800" dirty="0"/>
              <a:t>B</a:t>
            </a:r>
            <a:r>
              <a:rPr lang="tr-TR" sz="2800" dirty="0" smtClean="0"/>
              <a:t>u diyetin </a:t>
            </a:r>
            <a:r>
              <a:rPr lang="tr-TR" sz="2800" dirty="0" err="1" smtClean="0"/>
              <a:t>lipid</a:t>
            </a:r>
            <a:r>
              <a:rPr lang="tr-TR" sz="2800" dirty="0" smtClean="0"/>
              <a:t> profilleri, kan basıncı ve insülin duyarlılığında iyileşme sağladığını göstermektedir.</a:t>
            </a:r>
          </a:p>
          <a:p>
            <a:pPr eaLnBrk="1" hangingPunct="1"/>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GİRİŞ</a:t>
            </a:r>
            <a:endParaRPr lang="tr-TR" dirty="0">
              <a:solidFill>
                <a:schemeClr val="tx2">
                  <a:satMod val="130000"/>
                </a:schemeClr>
              </a:solidFill>
            </a:endParaRPr>
          </a:p>
        </p:txBody>
      </p:sp>
      <p:sp>
        <p:nvSpPr>
          <p:cNvPr id="18434" name="2 İçerik Yer Tutucusu"/>
          <p:cNvSpPr>
            <a:spLocks noGrp="1"/>
          </p:cNvSpPr>
          <p:nvPr>
            <p:ph idx="1"/>
          </p:nvPr>
        </p:nvSpPr>
        <p:spPr/>
        <p:txBody>
          <a:bodyPr/>
          <a:lstStyle/>
          <a:p>
            <a:pPr eaLnBrk="1" hangingPunct="1"/>
            <a:r>
              <a:rPr lang="tr-TR" sz="2800" dirty="0" smtClean="0"/>
              <a:t>Bu çalışmada döngüsel açlık günü ve günlük kalori kısıtlaması diyetlerinin </a:t>
            </a:r>
            <a:r>
              <a:rPr lang="tr-TR" sz="2800" dirty="0" err="1" smtClean="0"/>
              <a:t>kardiyovasküler</a:t>
            </a:r>
            <a:r>
              <a:rPr lang="tr-TR" sz="2800" dirty="0" smtClean="0"/>
              <a:t> risk faktörleri ve vücut ağırlığı üzerindeki etkilerini karşılaştırmak amaçlanmaktadır.</a:t>
            </a:r>
            <a:endParaRPr lang="tr-T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sz="4800" dirty="0" smtClean="0">
                <a:solidFill>
                  <a:schemeClr val="tx2">
                    <a:satMod val="130000"/>
                  </a:schemeClr>
                </a:solidFill>
              </a:rPr>
              <a:t>Çalışmadan dışlanma kriterleri</a:t>
            </a:r>
            <a:r>
              <a:rPr lang="tr-TR" dirty="0" smtClean="0">
                <a:solidFill>
                  <a:schemeClr val="tx2">
                    <a:satMod val="130000"/>
                  </a:schemeClr>
                </a:solidFill>
              </a:rPr>
              <a:t/>
            </a:r>
            <a:br>
              <a:rPr lang="tr-TR" dirty="0" smtClean="0">
                <a:solidFill>
                  <a:schemeClr val="tx2">
                    <a:satMod val="130000"/>
                  </a:schemeClr>
                </a:solidFill>
              </a:rPr>
            </a:br>
            <a:endParaRPr lang="tr-TR" dirty="0">
              <a:solidFill>
                <a:schemeClr val="tx2">
                  <a:satMod val="130000"/>
                </a:schemeClr>
              </a:solidFill>
            </a:endParaRPr>
          </a:p>
        </p:txBody>
      </p:sp>
      <p:sp>
        <p:nvSpPr>
          <p:cNvPr id="19458" name="2 İçerik Yer Tutucusu"/>
          <p:cNvSpPr>
            <a:spLocks noGrp="1"/>
          </p:cNvSpPr>
          <p:nvPr>
            <p:ph idx="1"/>
          </p:nvPr>
        </p:nvSpPr>
        <p:spPr/>
        <p:txBody>
          <a:bodyPr/>
          <a:lstStyle/>
          <a:p>
            <a:pPr eaLnBrk="1" hangingPunct="1"/>
            <a:r>
              <a:rPr lang="tr-TR" sz="2800" dirty="0" err="1" smtClean="0"/>
              <a:t>Kardiyovasküler</a:t>
            </a:r>
            <a:r>
              <a:rPr lang="tr-TR" sz="2800" dirty="0" smtClean="0"/>
              <a:t> hastalık, tip 1 veya 2 diyabet öyküsü</a:t>
            </a:r>
          </a:p>
          <a:p>
            <a:pPr eaLnBrk="1" hangingPunct="1"/>
            <a:r>
              <a:rPr lang="tr-TR" sz="2800" dirty="0" smtClean="0"/>
              <a:t>Çalışmanın başlangıcından önceki 3 ayda dengesiz kilo değişikliği (&gt; 4 kg kilo kaybı-alımı)</a:t>
            </a:r>
          </a:p>
          <a:p>
            <a:pPr eaLnBrk="1" hangingPunct="1"/>
            <a:r>
              <a:rPr lang="tr-TR" sz="2800" dirty="0" err="1" smtClean="0"/>
              <a:t>Perimenopoz</a:t>
            </a:r>
            <a:r>
              <a:rPr lang="tr-TR" sz="2800" dirty="0" smtClean="0"/>
              <a:t> veya düzensiz </a:t>
            </a:r>
            <a:r>
              <a:rPr lang="tr-TR" sz="2800" dirty="0" err="1" smtClean="0"/>
              <a:t>menstrüel</a:t>
            </a:r>
            <a:r>
              <a:rPr lang="tr-TR" sz="2800" dirty="0" smtClean="0"/>
              <a:t> </a:t>
            </a:r>
            <a:r>
              <a:rPr lang="tr-TR" sz="2800" dirty="0" err="1" smtClean="0"/>
              <a:t>siklusa</a:t>
            </a:r>
            <a:r>
              <a:rPr lang="tr-TR" sz="2800" dirty="0" smtClean="0"/>
              <a:t> neden olan durumlar</a:t>
            </a:r>
          </a:p>
          <a:p>
            <a:pPr eaLnBrk="1" hangingPunct="1"/>
            <a:r>
              <a:rPr lang="tr-TR" sz="2800" dirty="0" smtClean="0"/>
              <a:t>Çalışma sonuçlarını etkileyebilecek ilaçların kullanılması </a:t>
            </a:r>
          </a:p>
          <a:p>
            <a:pPr eaLnBrk="1" hangingPunct="1"/>
            <a:r>
              <a:rPr lang="tr-TR" sz="2800" dirty="0" smtClean="0"/>
              <a:t>Hamilelik </a:t>
            </a:r>
          </a:p>
          <a:p>
            <a:pPr eaLnBrk="1" hangingPunct="1"/>
            <a:r>
              <a:rPr lang="tr-TR" sz="2800" dirty="0" smtClean="0"/>
              <a:t>Sigara içiyor olmak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vert="horz" wrap="square" lIns="91440" tIns="45720" rIns="91440" bIns="45720" numCol="1" anchorCtr="0" compatLnSpc="1">
            <a:prstTxWarp prst="textNoShape">
              <a:avLst/>
            </a:prstTxWarp>
          </a:bodyPr>
          <a:lstStyle/>
          <a:p>
            <a:pPr eaLnBrk="1" hangingPunct="1"/>
            <a:r>
              <a:rPr lang="tr-TR" smtClean="0">
                <a:effectLst>
                  <a:outerShdw blurRad="38100" dist="38100" dir="2700000" algn="tl">
                    <a:srgbClr val="C0C0C0"/>
                  </a:outerShdw>
                </a:effectLst>
              </a:rPr>
              <a:t>ETİK KURUL</a:t>
            </a:r>
          </a:p>
        </p:txBody>
      </p:sp>
      <p:sp>
        <p:nvSpPr>
          <p:cNvPr id="20482" name="2 İçerik Yer Tutucusu"/>
          <p:cNvSpPr>
            <a:spLocks noGrp="1"/>
          </p:cNvSpPr>
          <p:nvPr>
            <p:ph idx="1"/>
          </p:nvPr>
        </p:nvSpPr>
        <p:spPr/>
        <p:txBody>
          <a:bodyPr/>
          <a:lstStyle/>
          <a:p>
            <a:pPr eaLnBrk="1" hangingPunct="1"/>
            <a:r>
              <a:rPr lang="tr-TR" sz="2800" smtClean="0"/>
              <a:t>Protokol Chicago'daki Illinois Üniversitesi'nde Araştırma Konularının Korunması Bürosu tarafından onaylandı ve tüm katılımcılardan yazılı bilgilendirilmiş onam alındı.</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smtClean="0">
                <a:solidFill>
                  <a:schemeClr val="tx2">
                    <a:satMod val="130000"/>
                  </a:schemeClr>
                </a:solidFill>
              </a:rPr>
              <a:t>YÖNTEM</a:t>
            </a:r>
            <a:endParaRPr lang="tr-TR" dirty="0">
              <a:solidFill>
                <a:schemeClr val="tx2">
                  <a:satMod val="130000"/>
                </a:schemeClr>
              </a:solidFill>
            </a:endParaRPr>
          </a:p>
        </p:txBody>
      </p:sp>
      <p:sp>
        <p:nvSpPr>
          <p:cNvPr id="21506" name="2 İçerik Yer Tutucusu"/>
          <p:cNvSpPr>
            <a:spLocks noGrp="1"/>
          </p:cNvSpPr>
          <p:nvPr>
            <p:ph idx="1"/>
          </p:nvPr>
        </p:nvSpPr>
        <p:spPr/>
        <p:txBody>
          <a:bodyPr/>
          <a:lstStyle/>
          <a:p>
            <a:pPr eaLnBrk="1" hangingPunct="1"/>
            <a:r>
              <a:rPr lang="tr-TR" sz="2800" dirty="0" smtClean="0"/>
              <a:t>Araştırma 1 Ekim 2011 ile 15 Ocak 2015 tarihleri arasında Chicago Illinois Üniversitesi'nde gerçekleştirildi.</a:t>
            </a:r>
          </a:p>
          <a:p>
            <a:pPr eaLnBrk="1" hangingPunct="1"/>
            <a:r>
              <a:rPr lang="tr-TR" sz="2800" dirty="0" smtClean="0"/>
              <a:t>Katılımcılar, üniversitenin çevresine yerleştirilen el ilanları yoluyla </a:t>
            </a:r>
            <a:r>
              <a:rPr lang="tr-TR" sz="2800" dirty="0" err="1" smtClean="0"/>
              <a:t>Şikago</a:t>
            </a:r>
            <a:r>
              <a:rPr lang="tr-TR" sz="2800" dirty="0" smtClean="0"/>
              <a:t> bölgesinden seçildi.</a:t>
            </a:r>
          </a:p>
          <a:p>
            <a:pPr eaLnBrk="1" hangingPunct="1"/>
            <a:r>
              <a:rPr lang="tr-TR" sz="2800" dirty="0" smtClean="0"/>
              <a:t>Anket</a:t>
            </a:r>
            <a:r>
              <a:rPr lang="tr-TR" sz="2800" dirty="0"/>
              <a:t> </a:t>
            </a:r>
            <a:r>
              <a:rPr lang="tr-TR" sz="2800" dirty="0" smtClean="0"/>
              <a:t>uygulandı</a:t>
            </a:r>
          </a:p>
          <a:p>
            <a:pPr eaLnBrk="1" hangingPunct="1"/>
            <a:r>
              <a:rPr lang="tr-TR" sz="2800" dirty="0" err="1" smtClean="0"/>
              <a:t>Katılımcuların</a:t>
            </a:r>
            <a:r>
              <a:rPr lang="tr-TR" sz="2800" dirty="0" smtClean="0"/>
              <a:t> vücut kütle indeksi hesaplandı</a:t>
            </a:r>
          </a:p>
          <a:p>
            <a:pPr eaLnBrk="1" hangingPunct="1"/>
            <a:r>
              <a:rPr lang="tr-TR" sz="2800" dirty="0"/>
              <a:t>G</a:t>
            </a:r>
            <a:r>
              <a:rPr lang="tr-TR" sz="2800" dirty="0" smtClean="0"/>
              <a:t>ebelik testi yapıldı</a:t>
            </a:r>
            <a:endParaRPr lang="tr-TR"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3005</TotalTime>
  <Words>1430</Words>
  <Application>Microsoft Office PowerPoint</Application>
  <PresentationFormat>Ekran Gösterisi (4:3)</PresentationFormat>
  <Paragraphs>170</Paragraphs>
  <Slides>37</Slides>
  <Notes>7</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Gündönümü</vt:lpstr>
      <vt:lpstr>Metabolik Sağlıklı Obez Yetişkinlerde Döngüsel Açlık Günü Diyetinin Zayıflama, Kilo kontrolü ve Kardiyovasküler Koruma Üzerine Etkisi</vt:lpstr>
      <vt:lpstr>PowerPoint Sunusu</vt:lpstr>
      <vt:lpstr>GİRİŞ</vt:lpstr>
      <vt:lpstr>GİRİŞ</vt:lpstr>
      <vt:lpstr>GİRİŞ</vt:lpstr>
      <vt:lpstr>GİRİŞ</vt:lpstr>
      <vt:lpstr>Çalışmadan dışlanma kriterleri </vt:lpstr>
      <vt:lpstr>ETİK KURUL</vt:lpstr>
      <vt:lpstr>YÖNTEM</vt:lpstr>
      <vt:lpstr>YÖNTEM</vt:lpstr>
      <vt:lpstr>YÖNTEM</vt:lpstr>
      <vt:lpstr>YÖNTEM</vt:lpstr>
      <vt:lpstr>KİLO KAYBI DÖNEMİ</vt:lpstr>
      <vt:lpstr>KİLO KAYBI DÖNEMİ</vt:lpstr>
      <vt:lpstr>KİLO KORUMA DÖNEMİ</vt:lpstr>
      <vt:lpstr>KONTROL GRUBU</vt:lpstr>
      <vt:lpstr>SONUÇ ÖLÇÜTLERİ</vt:lpstr>
      <vt:lpstr>SONUÇ ÖLÇÜTLERİ</vt:lpstr>
      <vt:lpstr>SONUÇ ÖLÇÜTLERİ</vt:lpstr>
      <vt:lpstr>BULGULAR</vt:lpstr>
      <vt:lpstr>PowerPoint Sunusu</vt:lpstr>
      <vt:lpstr>PowerPoint Sunusu</vt:lpstr>
      <vt:lpstr>Fiziksel Aktivite ve Beslenme Alışkanlığı</vt:lpstr>
      <vt:lpstr>Kilo Kaybı ve Devamlılığı</vt:lpstr>
      <vt:lpstr>Kan Lipit Düzeyleri</vt:lpstr>
      <vt:lpstr>Glukoz ve İnflamatuvar sitokinler</vt:lpstr>
      <vt:lpstr>PowerPoint Sunusu</vt:lpstr>
      <vt:lpstr>PowerPoint Sunusu</vt:lpstr>
      <vt:lpstr>TARTIŞMA</vt:lpstr>
      <vt:lpstr>TARTIŞMA</vt:lpstr>
      <vt:lpstr>TARTIŞMA</vt:lpstr>
      <vt:lpstr>TARTIŞMA</vt:lpstr>
      <vt:lpstr>TARTIŞMA</vt:lpstr>
      <vt:lpstr>TARTIŞMA</vt:lpstr>
      <vt:lpstr>ÇALIŞMANIN SINIRLILIKLARI</vt:lpstr>
      <vt:lpstr>ÇALIŞMANIN SINIRLILIKLARI</vt:lpstr>
      <vt:lpstr>SONUÇ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selami</dc:creator>
  <cp:lastModifiedBy>Win7</cp:lastModifiedBy>
  <cp:revision>243</cp:revision>
  <dcterms:created xsi:type="dcterms:W3CDTF">2017-05-04T19:50:39Z</dcterms:created>
  <dcterms:modified xsi:type="dcterms:W3CDTF">2017-05-09T09:42:55Z</dcterms:modified>
</cp:coreProperties>
</file>