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Lst>
  <p:sldSz cy="5143500" cx="9144000"/>
  <p:notesSz cx="6858000" cy="9144000"/>
  <p:embeddedFontLst>
    <p:embeddedFont>
      <p:font typeface="Roboto"/>
      <p:regular r:id="rId50"/>
      <p:bold r:id="rId51"/>
      <p:italic r:id="rId52"/>
      <p:boldItalic r:id="rId5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http://customooxmlschemas.google.com/">
      <go:slidesCustomData xmlns:go="http://customooxmlschemas.google.com/" r:id="rId54" roundtripDataSignature="AMtx7mjYPhT975sLwkB5lUVwDdeyWA5Xy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font" Target="fonts/Roboto-bold.fntdata"/><Relationship Id="rId50" Type="http://schemas.openxmlformats.org/officeDocument/2006/relationships/font" Target="fonts/Roboto-regular.fntdata"/><Relationship Id="rId53" Type="http://schemas.openxmlformats.org/officeDocument/2006/relationships/font" Target="fonts/Roboto-boldItalic.fntdata"/><Relationship Id="rId52"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54"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6" name="Google Shape;11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8" name="Google Shape;12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3ce816798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5" name="Google Shape;135;g23ce8167984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2" name="Google Shape;142;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8" name="Google Shape;148;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4" name="Google Shape;154;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1" name="Google Shape;161;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23ce8167984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g23ce8167984_0_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3" name="Google Shape;173;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3ce8167984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9" name="Google Shape;179;g23ce8167984_0_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23ce8167984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2" name="Google Shape;192;g23ce8167984_0_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8" name="Google Shape;198;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4" name="Google Shape;204;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23ce8167984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g23ce8167984_0_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7" name="Google Shape;217;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2" name="Google Shape;222;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7" name="Google Shape;227;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3" name="Google Shape;233;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0" name="Google Shape;240;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7" name="Google Shape;247;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4" name="Google Shape;254;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1" name="Google Shape;261;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23ce8167984_0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7" name="Google Shape;267;g23ce8167984_0_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3" name="Google Shape;273;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p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9" name="Google Shape;279;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p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6" name="Google Shape;286;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p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2" name="Google Shape;292;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1" name="Google Shape;7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6" name="Shape 296"/>
        <p:cNvGrpSpPr/>
        <p:nvPr/>
      </p:nvGrpSpPr>
      <p:grpSpPr>
        <a:xfrm>
          <a:off x="0" y="0"/>
          <a:ext cx="0" cy="0"/>
          <a:chOff x="0" y="0"/>
          <a:chExt cx="0" cy="0"/>
        </a:xfrm>
      </p:grpSpPr>
      <p:sp>
        <p:nvSpPr>
          <p:cNvPr id="297" name="Google Shape;297;g23ce8167984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8" name="Google Shape;298;g23ce8167984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2" name="Shape 302"/>
        <p:cNvGrpSpPr/>
        <p:nvPr/>
      </p:nvGrpSpPr>
      <p:grpSpPr>
        <a:xfrm>
          <a:off x="0" y="0"/>
          <a:ext cx="0" cy="0"/>
          <a:chOff x="0" y="0"/>
          <a:chExt cx="0" cy="0"/>
        </a:xfrm>
      </p:grpSpPr>
      <p:sp>
        <p:nvSpPr>
          <p:cNvPr id="303" name="Google Shape;303;p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4" name="Google Shape;304;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p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0" name="Google Shape;310;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p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5" name="Google Shape;315;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0" name="Google Shape;320;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2" name="Google Shape;92;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8" name="Google Shape;98;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39"/>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3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48"/>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48"/>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4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4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4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4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4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41"/>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4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42"/>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42"/>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4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4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4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44"/>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44"/>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4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45"/>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4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46"/>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46"/>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46"/>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46"/>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4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47"/>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4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3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3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t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5.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hyperlink" Target="https://www.researchgate.net/publication/35161766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ph type="ctrTitle"/>
          </p:nvPr>
        </p:nvSpPr>
        <p:spPr>
          <a:xfrm>
            <a:off x="279375" y="1703175"/>
            <a:ext cx="8520600" cy="466800"/>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990"/>
              <a:buNone/>
            </a:pPr>
            <a:r>
              <a:rPr b="1" lang="tr" sz="4380"/>
              <a:t>NÖRAL TERAPİLER</a:t>
            </a:r>
            <a:endParaRPr b="1" sz="4380"/>
          </a:p>
        </p:txBody>
      </p:sp>
      <p:sp>
        <p:nvSpPr>
          <p:cNvPr id="55" name="Google Shape;55;p1"/>
          <p:cNvSpPr txBox="1"/>
          <p:nvPr>
            <p:ph idx="1" type="subTitle"/>
          </p:nvPr>
        </p:nvSpPr>
        <p:spPr>
          <a:xfrm>
            <a:off x="1525975" y="3027375"/>
            <a:ext cx="8520600" cy="1230000"/>
          </a:xfrm>
          <a:prstGeom prst="rect">
            <a:avLst/>
          </a:prstGeom>
          <a:noFill/>
          <a:ln>
            <a:noFill/>
          </a:ln>
        </p:spPr>
        <p:txBody>
          <a:bodyPr anchorCtr="0" anchor="t" bIns="91425" lIns="91425" spcFirstLastPara="1" rIns="91425" wrap="square" tIns="91425">
            <a:normAutofit lnSpcReduction="10000"/>
          </a:bodyPr>
          <a:lstStyle/>
          <a:p>
            <a:pPr indent="0" lvl="0" marL="0" rtl="0" algn="ctr">
              <a:lnSpc>
                <a:spcPct val="100000"/>
              </a:lnSpc>
              <a:spcBef>
                <a:spcPts val="0"/>
              </a:spcBef>
              <a:spcAft>
                <a:spcPts val="0"/>
              </a:spcAft>
              <a:buSzPts val="2800"/>
              <a:buNone/>
            </a:pPr>
            <a:r>
              <a:rPr lang="tr" sz="1800">
                <a:solidFill>
                  <a:schemeClr val="dk1"/>
                </a:solidFill>
              </a:rPr>
              <a:t>KTÜ TIP FAKÜLTESİ  AİLE HEKİMLİĞİ ABD</a:t>
            </a:r>
            <a:endParaRPr sz="1800">
              <a:solidFill>
                <a:schemeClr val="dk1"/>
              </a:solidFill>
            </a:endParaRPr>
          </a:p>
          <a:p>
            <a:pPr indent="0" lvl="0" marL="0" rtl="0" algn="l">
              <a:lnSpc>
                <a:spcPct val="100000"/>
              </a:lnSpc>
              <a:spcBef>
                <a:spcPts val="0"/>
              </a:spcBef>
              <a:spcAft>
                <a:spcPts val="0"/>
              </a:spcAft>
              <a:buSzPts val="2800"/>
              <a:buNone/>
            </a:pPr>
            <a:r>
              <a:rPr lang="tr" sz="1800">
                <a:solidFill>
                  <a:schemeClr val="dk1"/>
                </a:solidFill>
              </a:rPr>
              <a:t>                                        ARŞ. GÖR. DR. KÜBRA GÜNER </a:t>
            </a:r>
            <a:r>
              <a:rPr lang="tr"/>
              <a:t> </a:t>
            </a:r>
            <a:endParaRPr/>
          </a:p>
          <a:p>
            <a:pPr indent="0" lvl="0" marL="0" rtl="0" algn="l">
              <a:lnSpc>
                <a:spcPct val="100000"/>
              </a:lnSpc>
              <a:spcBef>
                <a:spcPts val="0"/>
              </a:spcBef>
              <a:spcAft>
                <a:spcPts val="0"/>
              </a:spcAft>
              <a:buSzPts val="2800"/>
              <a:buNone/>
            </a:pPr>
            <a:r>
              <a:t/>
            </a:r>
            <a:endParaRPr/>
          </a:p>
        </p:txBody>
      </p:sp>
      <p:pic>
        <p:nvPicPr>
          <p:cNvPr id="56" name="Google Shape;56;p1"/>
          <p:cNvPicPr preferRelativeResize="0"/>
          <p:nvPr/>
        </p:nvPicPr>
        <p:blipFill>
          <a:blip r:embed="rId3">
            <a:alphaModFix/>
          </a:blip>
          <a:stretch>
            <a:fillRect/>
          </a:stretch>
        </p:blipFill>
        <p:spPr>
          <a:xfrm>
            <a:off x="6435500" y="98075"/>
            <a:ext cx="2364475" cy="1244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50000"/>
              </a:lnSpc>
              <a:spcBef>
                <a:spcPts val="0"/>
              </a:spcBef>
              <a:spcAft>
                <a:spcPts val="1700"/>
              </a:spcAft>
              <a:buClr>
                <a:schemeClr val="dk1"/>
              </a:buClr>
              <a:buSzPct val="73333"/>
              <a:buFont typeface="Arial"/>
              <a:buNone/>
            </a:pPr>
            <a:r>
              <a:rPr b="1" lang="tr" sz="1500">
                <a:solidFill>
                  <a:srgbClr val="353535"/>
                </a:solidFill>
                <a:highlight>
                  <a:schemeClr val="lt1"/>
                </a:highlight>
              </a:rPr>
              <a:t>NÖRALTERAPİ VE ETKİ MEKANİZMALARI</a:t>
            </a:r>
            <a:endParaRPr/>
          </a:p>
        </p:txBody>
      </p:sp>
      <p:sp>
        <p:nvSpPr>
          <p:cNvPr id="113" name="Google Shape;113;p1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85000" lnSpcReduction="20000"/>
          </a:bodyPr>
          <a:lstStyle/>
          <a:p>
            <a:pPr indent="-325755" lvl="0" marL="457200" rtl="0" algn="l">
              <a:lnSpc>
                <a:spcPct val="115000"/>
              </a:lnSpc>
              <a:spcBef>
                <a:spcPts val="0"/>
              </a:spcBef>
              <a:spcAft>
                <a:spcPts val="0"/>
              </a:spcAft>
              <a:buClr>
                <a:schemeClr val="dk1"/>
              </a:buClr>
              <a:buSzPct val="100000"/>
              <a:buChar char="●"/>
            </a:pPr>
            <a:r>
              <a:rPr lang="tr">
                <a:solidFill>
                  <a:schemeClr val="dk1"/>
                </a:solidFill>
              </a:rPr>
              <a:t>Nöralterapide özellikli yerlere uygulanan lokal anestezik enjeksiyonu ile vücutta 3 tane dolaşım düzenlenmiş olur;Kan lenf ve sinirsel ileti</a:t>
            </a:r>
            <a:endParaRPr>
              <a:solidFill>
                <a:schemeClr val="dk1"/>
              </a:solidFill>
            </a:endParaRPr>
          </a:p>
          <a:p>
            <a:pPr indent="0" lvl="0" marL="0" rtl="0" algn="l">
              <a:lnSpc>
                <a:spcPct val="115000"/>
              </a:lnSpc>
              <a:spcBef>
                <a:spcPts val="1200"/>
              </a:spcBef>
              <a:spcAft>
                <a:spcPts val="0"/>
              </a:spcAft>
              <a:buSzPct val="117647"/>
              <a:buNone/>
            </a:pPr>
            <a:r>
              <a:t/>
            </a:r>
            <a:endParaRPr>
              <a:solidFill>
                <a:schemeClr val="dk1"/>
              </a:solidFill>
            </a:endParaRPr>
          </a:p>
          <a:p>
            <a:pPr indent="-325755" lvl="0" marL="457200" rtl="0" algn="l">
              <a:lnSpc>
                <a:spcPct val="115000"/>
              </a:lnSpc>
              <a:spcBef>
                <a:spcPts val="1200"/>
              </a:spcBef>
              <a:spcAft>
                <a:spcPts val="0"/>
              </a:spcAft>
              <a:buClr>
                <a:schemeClr val="dk1"/>
              </a:buClr>
              <a:buSzPct val="100000"/>
              <a:buChar char="●"/>
            </a:pPr>
            <a:r>
              <a:rPr lang="tr">
                <a:solidFill>
                  <a:schemeClr val="dk1"/>
                </a:solidFill>
              </a:rPr>
              <a:t>Bir dokunun kan dolaşımı yani perfüzyonu artınca o doku beslenir;lenf dolaşımı artınca metabolitlerden arındırılır ve sinir iletisi artan düzenlenen doku ise daha düzenli çalışır.Dokunun iyileşme kapasitesi artar.</a:t>
            </a:r>
            <a:endParaRPr>
              <a:solidFill>
                <a:schemeClr val="dk1"/>
              </a:solidFill>
            </a:endParaRPr>
          </a:p>
          <a:p>
            <a:pPr indent="0" lvl="0" marL="0" rtl="0" algn="l">
              <a:lnSpc>
                <a:spcPct val="115000"/>
              </a:lnSpc>
              <a:spcBef>
                <a:spcPts val="1200"/>
              </a:spcBef>
              <a:spcAft>
                <a:spcPts val="0"/>
              </a:spcAft>
              <a:buSzPct val="117647"/>
              <a:buNone/>
            </a:pPr>
            <a:r>
              <a:t/>
            </a:r>
            <a:endParaRPr>
              <a:solidFill>
                <a:schemeClr val="dk1"/>
              </a:solidFill>
            </a:endParaRPr>
          </a:p>
          <a:p>
            <a:pPr indent="-325755" lvl="0" marL="457200" rtl="0" algn="l">
              <a:lnSpc>
                <a:spcPct val="115000"/>
              </a:lnSpc>
              <a:spcBef>
                <a:spcPts val="1200"/>
              </a:spcBef>
              <a:spcAft>
                <a:spcPts val="0"/>
              </a:spcAft>
              <a:buClr>
                <a:schemeClr val="dk1"/>
              </a:buClr>
              <a:buSzPct val="100000"/>
              <a:buChar char="●"/>
            </a:pPr>
            <a:r>
              <a:rPr lang="tr">
                <a:solidFill>
                  <a:schemeClr val="dk1"/>
                </a:solidFill>
              </a:rPr>
              <a:t>NT enjeksiyonunda doku perfüzyonuna olumlu etkileri olduğu için lokal anestezikler kullanılmaktadır. Ayrıca lokal anesteziklerin nörotransmitterleri etkileyip nörojenik kaynaklı inflamasyonu azaltarak anti-inflamatuar etkisinin olduğu da bilinmektedir</a:t>
            </a:r>
            <a:endParaRPr>
              <a:solidFill>
                <a:schemeClr val="dk1"/>
              </a:solidFill>
            </a:endParaRPr>
          </a:p>
          <a:p>
            <a:pPr indent="0" lvl="0" marL="457200" rtl="0" algn="l">
              <a:lnSpc>
                <a:spcPct val="115000"/>
              </a:lnSpc>
              <a:spcBef>
                <a:spcPts val="1200"/>
              </a:spcBef>
              <a:spcAft>
                <a:spcPts val="1200"/>
              </a:spcAft>
              <a:buSzPct val="117647"/>
              <a:buNone/>
            </a:pPr>
            <a:r>
              <a:t/>
            </a:r>
            <a:endParaRPr>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1"/>
          <p:cNvSpPr txBox="1"/>
          <p:nvPr>
            <p:ph type="title"/>
          </p:nvPr>
        </p:nvSpPr>
        <p:spPr>
          <a:xfrm>
            <a:off x="311700" y="619000"/>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51562"/>
              <a:buFont typeface="Arial"/>
              <a:buNone/>
            </a:pPr>
            <a:r>
              <a:rPr b="1" lang="tr" sz="1920"/>
              <a:t>NÖRALTERAPİDE TEDAVİ PROTOKOLÜ</a:t>
            </a:r>
            <a:endParaRPr/>
          </a:p>
        </p:txBody>
      </p:sp>
      <p:sp>
        <p:nvSpPr>
          <p:cNvPr id="119" name="Google Shape;119;p11"/>
          <p:cNvSpPr txBox="1"/>
          <p:nvPr>
            <p:ph idx="1" type="body"/>
          </p:nvPr>
        </p:nvSpPr>
        <p:spPr>
          <a:xfrm>
            <a:off x="376950" y="1674450"/>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lang="tr" sz="2100">
                <a:solidFill>
                  <a:schemeClr val="dk1"/>
                </a:solidFill>
              </a:rPr>
              <a:t>Lokal uygulama, segmental uygulama, bölgesel uygulama bozucu alan tedavisi ve ganglion tedavisi olmak üzere  uygulama yöntemleri bulunmaktadır.</a:t>
            </a:r>
            <a:endParaRPr sz="2100">
              <a:solidFill>
                <a:schemeClr val="dk1"/>
              </a:solidFill>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990"/>
              <a:buNone/>
            </a:pPr>
            <a:r>
              <a:rPr b="1" lang="tr" sz="1920"/>
              <a:t>NÖRAL TERAPİDE TEDAVİ PROTOKOLÜ NASIL?</a:t>
            </a:r>
            <a:endParaRPr b="1" sz="1920"/>
          </a:p>
        </p:txBody>
      </p:sp>
      <p:sp>
        <p:nvSpPr>
          <p:cNvPr id="125" name="Google Shape;125;p1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l">
              <a:lnSpc>
                <a:spcPct val="115000"/>
              </a:lnSpc>
              <a:spcBef>
                <a:spcPts val="0"/>
              </a:spcBef>
              <a:spcAft>
                <a:spcPts val="0"/>
              </a:spcAft>
              <a:buSzPct val="132352"/>
              <a:buNone/>
            </a:pPr>
            <a:r>
              <a:rPr lang="tr" sz="1600">
                <a:solidFill>
                  <a:schemeClr val="dk1"/>
                </a:solidFill>
              </a:rPr>
              <a:t>1-Kapsamlı Anamnez ve Muayene</a:t>
            </a:r>
            <a:endParaRPr sz="1600">
              <a:solidFill>
                <a:schemeClr val="dk1"/>
              </a:solidFill>
            </a:endParaRPr>
          </a:p>
          <a:p>
            <a:pPr indent="0" lvl="0" marL="0" rtl="0" algn="l">
              <a:lnSpc>
                <a:spcPct val="115000"/>
              </a:lnSpc>
              <a:spcBef>
                <a:spcPts val="1200"/>
              </a:spcBef>
              <a:spcAft>
                <a:spcPts val="0"/>
              </a:spcAft>
              <a:buSzPct val="132352"/>
              <a:buNone/>
            </a:pPr>
            <a:r>
              <a:rPr lang="tr" sz="1600">
                <a:solidFill>
                  <a:schemeClr val="dk1"/>
                </a:solidFill>
              </a:rPr>
              <a:t>Nöral terapide hastadan alınan anamnez bazı yönleriyle farklılık gösterir.Bu kapsamda alınan genel anamneze ek olarak,kişiyi nöralterapi yaklaşımı ile değerlendirecek özel bir öykü alma zorunluluğu vardır.</a:t>
            </a:r>
            <a:endParaRPr sz="1600">
              <a:solidFill>
                <a:schemeClr val="dk1"/>
              </a:solidFill>
            </a:endParaRPr>
          </a:p>
          <a:p>
            <a:pPr indent="0" lvl="0" marL="0" rtl="0" algn="l">
              <a:lnSpc>
                <a:spcPct val="115000"/>
              </a:lnSpc>
              <a:spcBef>
                <a:spcPts val="1200"/>
              </a:spcBef>
              <a:spcAft>
                <a:spcPts val="0"/>
              </a:spcAft>
              <a:buSzPct val="132352"/>
              <a:buNone/>
            </a:pPr>
            <a:r>
              <a:t/>
            </a:r>
            <a:endParaRPr i="1" sz="1600">
              <a:solidFill>
                <a:schemeClr val="dk1"/>
              </a:solidFill>
            </a:endParaRPr>
          </a:p>
          <a:p>
            <a:pPr indent="0" lvl="0" marL="0" rtl="0" algn="l">
              <a:lnSpc>
                <a:spcPct val="115000"/>
              </a:lnSpc>
              <a:spcBef>
                <a:spcPts val="1200"/>
              </a:spcBef>
              <a:spcAft>
                <a:spcPts val="0"/>
              </a:spcAft>
              <a:buSzPct val="132352"/>
              <a:buNone/>
            </a:pPr>
            <a:r>
              <a:rPr lang="tr" sz="1600">
                <a:solidFill>
                  <a:schemeClr val="dk1"/>
                </a:solidFill>
              </a:rPr>
              <a:t>2-Lokal /Yüzeyel tedavi</a:t>
            </a:r>
            <a:endParaRPr sz="1600">
              <a:solidFill>
                <a:schemeClr val="dk1"/>
              </a:solidFill>
            </a:endParaRPr>
          </a:p>
          <a:p>
            <a:pPr indent="0" lvl="0" marL="0" rtl="0" algn="l">
              <a:lnSpc>
                <a:spcPct val="115000"/>
              </a:lnSpc>
              <a:spcBef>
                <a:spcPts val="1200"/>
              </a:spcBef>
              <a:spcAft>
                <a:spcPts val="0"/>
              </a:spcAft>
              <a:buClr>
                <a:schemeClr val="dk1"/>
              </a:buClr>
              <a:buSzPct val="68750"/>
              <a:buFont typeface="Arial"/>
              <a:buNone/>
            </a:pPr>
            <a:r>
              <a:rPr lang="tr" sz="1600">
                <a:solidFill>
                  <a:schemeClr val="dk1"/>
                </a:solidFill>
              </a:rPr>
              <a:t>Lokal tedavi, ilk yaklaşım seçeneğidir. Fiziksel muayenede tespit edilen şikayetin olduğu alana enjeksiyon yapılır. Aynı zamanda akupunktur noktalarına da yapılabilmektedir.</a:t>
            </a:r>
            <a:endParaRPr sz="1600">
              <a:solidFill>
                <a:schemeClr val="dk1"/>
              </a:solidFill>
            </a:endParaRPr>
          </a:p>
          <a:p>
            <a:pPr indent="0" lvl="0" marL="0" rtl="0" algn="l">
              <a:lnSpc>
                <a:spcPct val="115000"/>
              </a:lnSpc>
              <a:spcBef>
                <a:spcPts val="1200"/>
              </a:spcBef>
              <a:spcAft>
                <a:spcPts val="0"/>
              </a:spcAft>
              <a:buClr>
                <a:schemeClr val="dk1"/>
              </a:buClr>
              <a:buSzPct val="87010"/>
              <a:buFont typeface="Arial"/>
              <a:buNone/>
            </a:pPr>
            <a:r>
              <a:rPr lang="tr">
                <a:solidFill>
                  <a:schemeClr val="dk1"/>
                </a:solidFill>
              </a:rPr>
              <a:t>Ağrıyı ve lokal enflamas-yonu kontrol altına almak ve iyileşme sürecini uyarmak,bu alandan kaynaklanan ağrılı uyaranın medulla spina-is (MS), sempatik gangliyonlar ve üst merkezlere iletil-mesini bloke etmek amacıyla kullanılır.</a:t>
            </a:r>
            <a:endParaRPr sz="1600">
              <a:solidFill>
                <a:schemeClr val="dk1"/>
              </a:solidFill>
            </a:endParaRPr>
          </a:p>
          <a:p>
            <a:pPr indent="0" lvl="0" marL="0" rtl="0" algn="l">
              <a:lnSpc>
                <a:spcPct val="115000"/>
              </a:lnSpc>
              <a:spcBef>
                <a:spcPts val="1200"/>
              </a:spcBef>
              <a:spcAft>
                <a:spcPts val="1200"/>
              </a:spcAft>
              <a:buSzPct val="132352"/>
              <a:buNone/>
            </a:pPr>
            <a:r>
              <a:t/>
            </a:r>
            <a:endParaRPr sz="1600">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3"/>
          <p:cNvSpPr txBox="1"/>
          <p:nvPr>
            <p:ph type="title"/>
          </p:nvPr>
        </p:nvSpPr>
        <p:spPr>
          <a:xfrm>
            <a:off x="213850" y="340550"/>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51562"/>
              <a:buFont typeface="Arial"/>
              <a:buNone/>
            </a:pPr>
            <a:r>
              <a:rPr b="1" lang="tr" sz="1920"/>
              <a:t>NÖRALTERAPİDE TEDAVİ PROTOKOLÜ</a:t>
            </a:r>
            <a:endParaRPr/>
          </a:p>
        </p:txBody>
      </p:sp>
      <p:sp>
        <p:nvSpPr>
          <p:cNvPr id="131" name="Google Shape;131;p13"/>
          <p:cNvSpPr txBox="1"/>
          <p:nvPr>
            <p:ph idx="1" type="body"/>
          </p:nvPr>
        </p:nvSpPr>
        <p:spPr>
          <a:xfrm>
            <a:off x="72475" y="1239800"/>
            <a:ext cx="8520600" cy="3416400"/>
          </a:xfrm>
          <a:prstGeom prst="rect">
            <a:avLst/>
          </a:prstGeom>
          <a:noFill/>
          <a:ln>
            <a:noFill/>
          </a:ln>
        </p:spPr>
        <p:txBody>
          <a:bodyPr anchorCtr="0" anchor="t" bIns="91425" lIns="91425" spcFirstLastPara="1" rIns="91425" wrap="square" tIns="91425">
            <a:normAutofit fontScale="25000" lnSpcReduction="20000"/>
          </a:bodyPr>
          <a:lstStyle/>
          <a:p>
            <a:pPr indent="0" lvl="0" marL="0" rtl="0" algn="l">
              <a:lnSpc>
                <a:spcPct val="115000"/>
              </a:lnSpc>
              <a:spcBef>
                <a:spcPts val="0"/>
              </a:spcBef>
              <a:spcAft>
                <a:spcPts val="0"/>
              </a:spcAft>
              <a:buSzPct val="193184"/>
              <a:buNone/>
            </a:pPr>
            <a:r>
              <a:t/>
            </a:r>
            <a:endParaRPr sz="3727">
              <a:solidFill>
                <a:schemeClr val="dk1"/>
              </a:solidFill>
            </a:endParaRPr>
          </a:p>
          <a:p>
            <a:pPr indent="0" lvl="0" marL="0" rtl="0" algn="l">
              <a:lnSpc>
                <a:spcPct val="115000"/>
              </a:lnSpc>
              <a:spcBef>
                <a:spcPts val="0"/>
              </a:spcBef>
              <a:spcAft>
                <a:spcPts val="0"/>
              </a:spcAft>
              <a:buSzPct val="193184"/>
              <a:buNone/>
            </a:pPr>
            <a:r>
              <a:t/>
            </a:r>
            <a:endParaRPr sz="3727">
              <a:solidFill>
                <a:schemeClr val="dk1"/>
              </a:solidFill>
            </a:endParaRPr>
          </a:p>
          <a:p>
            <a:pPr indent="-326001" lvl="0" marL="457200" rtl="0" algn="l">
              <a:lnSpc>
                <a:spcPct val="115000"/>
              </a:lnSpc>
              <a:spcBef>
                <a:spcPts val="1200"/>
              </a:spcBef>
              <a:spcAft>
                <a:spcPts val="0"/>
              </a:spcAft>
              <a:buClr>
                <a:schemeClr val="dk1"/>
              </a:buClr>
              <a:buSzPct val="100000"/>
              <a:buChar char="●"/>
            </a:pPr>
            <a:r>
              <a:rPr lang="tr" sz="6133">
                <a:solidFill>
                  <a:schemeClr val="dk1"/>
                </a:solidFill>
              </a:rPr>
              <a:t>Lokal enjeksiyonun etkisiz olduğu durumlarda problemin olduğu bölgenin içinde bulunduğu nöroanatomik segmente de enjeksiyon uygulanır.Böylece yalnızca segmental enjeksiyonun yapıldığı alan değil, o segmentte bulunan tüm diğer yapılar da etkilenir.</a:t>
            </a:r>
            <a:endParaRPr sz="6133">
              <a:solidFill>
                <a:schemeClr val="dk1"/>
              </a:solidFill>
            </a:endParaRPr>
          </a:p>
          <a:p>
            <a:pPr indent="0" lvl="0" marL="0" rtl="0" algn="l">
              <a:lnSpc>
                <a:spcPct val="115000"/>
              </a:lnSpc>
              <a:spcBef>
                <a:spcPts val="1200"/>
              </a:spcBef>
              <a:spcAft>
                <a:spcPts val="0"/>
              </a:spcAft>
              <a:buSzPct val="154772"/>
              <a:buNone/>
            </a:pPr>
            <a:r>
              <a:t/>
            </a:r>
            <a:endParaRPr sz="4652">
              <a:solidFill>
                <a:schemeClr val="dk1"/>
              </a:solidFill>
            </a:endParaRPr>
          </a:p>
          <a:p>
            <a:pPr indent="0" lvl="0" marL="0" rtl="0" algn="l">
              <a:lnSpc>
                <a:spcPct val="115000"/>
              </a:lnSpc>
              <a:spcBef>
                <a:spcPts val="1200"/>
              </a:spcBef>
              <a:spcAft>
                <a:spcPts val="0"/>
              </a:spcAft>
              <a:buSzPct val="154772"/>
              <a:buNone/>
            </a:pPr>
            <a:r>
              <a:t/>
            </a:r>
            <a:endParaRPr sz="4652">
              <a:solidFill>
                <a:schemeClr val="dk1"/>
              </a:solidFill>
            </a:endParaRPr>
          </a:p>
          <a:p>
            <a:pPr indent="-326981" lvl="0" marL="457200" rtl="0" algn="l">
              <a:lnSpc>
                <a:spcPct val="115000"/>
              </a:lnSpc>
              <a:spcBef>
                <a:spcPts val="1200"/>
              </a:spcBef>
              <a:spcAft>
                <a:spcPts val="0"/>
              </a:spcAft>
              <a:buClr>
                <a:schemeClr val="dk1"/>
              </a:buClr>
              <a:buSzPct val="100000"/>
              <a:buChar char="●"/>
            </a:pPr>
            <a:r>
              <a:rPr lang="tr" sz="6191">
                <a:solidFill>
                  <a:schemeClr val="dk1"/>
                </a:solidFill>
              </a:rPr>
              <a:t>Segment tanımı dermatomla aynı değildir,segment dernatomu da kapsar.</a:t>
            </a:r>
            <a:endParaRPr sz="6191">
              <a:solidFill>
                <a:schemeClr val="dk1"/>
              </a:solidFill>
            </a:endParaRPr>
          </a:p>
          <a:p>
            <a:pPr indent="0" lvl="0" marL="0" rtl="0" algn="l">
              <a:lnSpc>
                <a:spcPct val="115000"/>
              </a:lnSpc>
              <a:spcBef>
                <a:spcPts val="1200"/>
              </a:spcBef>
              <a:spcAft>
                <a:spcPts val="0"/>
              </a:spcAft>
              <a:buSzPct val="186915"/>
              <a:buNone/>
            </a:pPr>
            <a:r>
              <a:t/>
            </a:r>
            <a:endParaRPr sz="3852">
              <a:solidFill>
                <a:schemeClr val="dk1"/>
              </a:solidFill>
            </a:endParaRPr>
          </a:p>
          <a:p>
            <a:pPr indent="0" lvl="0" marL="0" rtl="0" algn="l">
              <a:lnSpc>
                <a:spcPct val="115000"/>
              </a:lnSpc>
              <a:spcBef>
                <a:spcPts val="1200"/>
              </a:spcBef>
              <a:spcAft>
                <a:spcPts val="0"/>
              </a:spcAft>
              <a:buSzPct val="127028"/>
              <a:buNone/>
            </a:pPr>
            <a:r>
              <a:t/>
            </a:r>
            <a:endParaRPr sz="5668">
              <a:solidFill>
                <a:schemeClr val="dk1"/>
              </a:solidFill>
            </a:endParaRPr>
          </a:p>
          <a:p>
            <a:pPr indent="0" lvl="0" marL="0" rtl="0" algn="l">
              <a:lnSpc>
                <a:spcPct val="115000"/>
              </a:lnSpc>
              <a:spcBef>
                <a:spcPts val="1200"/>
              </a:spcBef>
              <a:spcAft>
                <a:spcPts val="0"/>
              </a:spcAft>
              <a:buSzPct val="132061"/>
              <a:buNone/>
            </a:pPr>
            <a:r>
              <a:t/>
            </a:r>
            <a:endParaRPr sz="5452">
              <a:solidFill>
                <a:schemeClr val="dk1"/>
              </a:solidFill>
            </a:endParaRPr>
          </a:p>
          <a:p>
            <a:pPr indent="0" lvl="0" marL="0" rtl="0" algn="l">
              <a:lnSpc>
                <a:spcPct val="115000"/>
              </a:lnSpc>
              <a:spcBef>
                <a:spcPts val="1200"/>
              </a:spcBef>
              <a:spcAft>
                <a:spcPts val="0"/>
              </a:spcAft>
              <a:buSzPct val="132061"/>
              <a:buNone/>
            </a:pPr>
            <a:r>
              <a:t/>
            </a:r>
            <a:endParaRPr sz="5452">
              <a:solidFill>
                <a:schemeClr val="dk1"/>
              </a:solidFill>
            </a:endParaRPr>
          </a:p>
          <a:p>
            <a:pPr indent="0" lvl="0" marL="0" rtl="0" algn="l">
              <a:lnSpc>
                <a:spcPct val="115000"/>
              </a:lnSpc>
              <a:spcBef>
                <a:spcPts val="1200"/>
              </a:spcBef>
              <a:spcAft>
                <a:spcPts val="0"/>
              </a:spcAft>
              <a:buClr>
                <a:schemeClr val="dk1"/>
              </a:buClr>
              <a:buSzPct val="61109"/>
              <a:buFont typeface="Arial"/>
              <a:buNone/>
            </a:pPr>
            <a:r>
              <a:t/>
            </a:r>
            <a:endParaRPr/>
          </a:p>
          <a:p>
            <a:pPr indent="0" lvl="0" marL="0" rtl="0" algn="l">
              <a:lnSpc>
                <a:spcPct val="115000"/>
              </a:lnSpc>
              <a:spcBef>
                <a:spcPts val="1200"/>
              </a:spcBef>
              <a:spcAft>
                <a:spcPts val="1200"/>
              </a:spcAft>
              <a:buSzPts val="1800"/>
              <a:buNone/>
            </a:pPr>
            <a:r>
              <a:t/>
            </a:r>
            <a:endParaRPr/>
          </a:p>
        </p:txBody>
      </p:sp>
      <p:sp>
        <p:nvSpPr>
          <p:cNvPr id="132" name="Google Shape;132;p13"/>
          <p:cNvSpPr txBox="1"/>
          <p:nvPr/>
        </p:nvSpPr>
        <p:spPr>
          <a:xfrm>
            <a:off x="333450" y="848000"/>
            <a:ext cx="6263400" cy="4353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200"/>
              </a:spcAft>
              <a:buClr>
                <a:schemeClr val="dk1"/>
              </a:buClr>
              <a:buSzPts val="1100"/>
              <a:buFont typeface="Arial"/>
              <a:buNone/>
            </a:pPr>
            <a:r>
              <a:rPr b="0" i="0" lang="tr" sz="1627" u="none" cap="none" strike="noStrike">
                <a:solidFill>
                  <a:schemeClr val="dk1"/>
                </a:solidFill>
                <a:latin typeface="Arial"/>
                <a:ea typeface="Arial"/>
                <a:cs typeface="Arial"/>
                <a:sym typeface="Arial"/>
              </a:rPr>
              <a:t>3-Segmental ve Derin Enjeksiyonlar</a:t>
            </a:r>
            <a:endParaRPr b="0" i="0" sz="500" u="none" cap="none" strike="noStrike">
              <a:solidFill>
                <a:srgbClr val="000000"/>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g23ce8167984_0_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51560"/>
              <a:buFont typeface="Arial"/>
              <a:buNone/>
            </a:pPr>
            <a:r>
              <a:rPr b="1" lang="tr" sz="1920"/>
              <a:t>NÖRALTERAPİDE TEDAVİ PROTOKOLÜ</a:t>
            </a:r>
            <a:endParaRPr/>
          </a:p>
        </p:txBody>
      </p:sp>
      <p:sp>
        <p:nvSpPr>
          <p:cNvPr id="138" name="Google Shape;138;g23ce8167984_0_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25000" lnSpcReduction="20000"/>
          </a:bodyPr>
          <a:lstStyle/>
          <a:p>
            <a:pPr indent="0" lvl="0" marL="0" rtl="0" algn="l">
              <a:lnSpc>
                <a:spcPct val="115000"/>
              </a:lnSpc>
              <a:spcBef>
                <a:spcPts val="1200"/>
              </a:spcBef>
              <a:spcAft>
                <a:spcPts val="0"/>
              </a:spcAft>
              <a:buSzPct val="127028"/>
              <a:buNone/>
            </a:pPr>
            <a:r>
              <a:t/>
            </a:r>
            <a:endParaRPr sz="5668">
              <a:solidFill>
                <a:schemeClr val="dk1"/>
              </a:solidFill>
            </a:endParaRPr>
          </a:p>
          <a:p>
            <a:pPr indent="-331282" lvl="0" marL="457200" rtl="0" algn="l">
              <a:lnSpc>
                <a:spcPct val="115000"/>
              </a:lnSpc>
              <a:spcBef>
                <a:spcPts val="1200"/>
              </a:spcBef>
              <a:spcAft>
                <a:spcPts val="0"/>
              </a:spcAft>
              <a:buClr>
                <a:schemeClr val="dk1"/>
              </a:buClr>
              <a:buSzPct val="100000"/>
              <a:buChar char="●"/>
            </a:pPr>
            <a:r>
              <a:rPr lang="tr" sz="6468">
                <a:solidFill>
                  <a:schemeClr val="dk1"/>
                </a:solidFill>
              </a:rPr>
              <a:t>Örneğin bir segmente yapılan uyarı sadece uygulama yapılan yerle kalmayıp segment içinde bulunan organ ,adale ve diğer yapıları da olumlu etkilemekte ve o bölgenin kanlanmasını artırmaktadır.</a:t>
            </a:r>
            <a:endParaRPr sz="6468">
              <a:solidFill>
                <a:schemeClr val="dk1"/>
              </a:solidFill>
            </a:endParaRPr>
          </a:p>
          <a:p>
            <a:pPr indent="0" lvl="0" marL="0" rtl="0" algn="l">
              <a:lnSpc>
                <a:spcPct val="115000"/>
              </a:lnSpc>
              <a:spcBef>
                <a:spcPts val="1200"/>
              </a:spcBef>
              <a:spcAft>
                <a:spcPts val="0"/>
              </a:spcAft>
              <a:buSzPct val="111317"/>
              <a:buNone/>
            </a:pPr>
            <a:r>
              <a:t/>
            </a:r>
            <a:endParaRPr sz="6468">
              <a:solidFill>
                <a:schemeClr val="dk1"/>
              </a:solidFill>
            </a:endParaRPr>
          </a:p>
          <a:p>
            <a:pPr indent="-327864" lvl="0" marL="457200" rtl="0" algn="l">
              <a:lnSpc>
                <a:spcPct val="115000"/>
              </a:lnSpc>
              <a:spcBef>
                <a:spcPts val="1200"/>
              </a:spcBef>
              <a:spcAft>
                <a:spcPts val="0"/>
              </a:spcAft>
              <a:buClr>
                <a:schemeClr val="dk1"/>
              </a:buClr>
              <a:buSzPct val="100000"/>
              <a:buChar char="●"/>
            </a:pPr>
            <a:r>
              <a:rPr lang="tr" sz="6252">
                <a:solidFill>
                  <a:schemeClr val="dk1"/>
                </a:solidFill>
              </a:rPr>
              <a:t>Bir segment, bir spinal sinir tarafından innerve edilen tüm anatomik yapıları; cilt,cilt altı, eklem, eklem kapsülü, kas, fasiya, kemik ve iç organları içermektedir. Yani bir segmental alanda dermatom, myotom, sklerotom ve nörotom bulunur.</a:t>
            </a:r>
            <a:endParaRPr sz="6252">
              <a:solidFill>
                <a:schemeClr val="dk1"/>
              </a:solidFill>
            </a:endParaRPr>
          </a:p>
          <a:p>
            <a:pPr indent="0" lvl="0" marL="0" rtl="0" algn="l">
              <a:lnSpc>
                <a:spcPct val="115000"/>
              </a:lnSpc>
              <a:spcBef>
                <a:spcPts val="1200"/>
              </a:spcBef>
              <a:spcAft>
                <a:spcPts val="0"/>
              </a:spcAft>
              <a:buSzPct val="127028"/>
              <a:buNone/>
            </a:pPr>
            <a:r>
              <a:t/>
            </a:r>
            <a:endParaRPr sz="5668">
              <a:solidFill>
                <a:schemeClr val="dk1"/>
              </a:solidFill>
            </a:endParaRPr>
          </a:p>
          <a:p>
            <a:pPr indent="0" lvl="0" marL="0" rtl="0" algn="l">
              <a:lnSpc>
                <a:spcPct val="115000"/>
              </a:lnSpc>
              <a:spcBef>
                <a:spcPts val="1200"/>
              </a:spcBef>
              <a:spcAft>
                <a:spcPts val="0"/>
              </a:spcAft>
              <a:buSzPct val="127028"/>
              <a:buNone/>
            </a:pPr>
            <a:r>
              <a:t/>
            </a:r>
            <a:endParaRPr sz="5668">
              <a:solidFill>
                <a:schemeClr val="dk1"/>
              </a:solidFill>
            </a:endParaRPr>
          </a:p>
          <a:p>
            <a:pPr indent="0" lvl="0" marL="0" rtl="0" algn="l">
              <a:lnSpc>
                <a:spcPct val="115000"/>
              </a:lnSpc>
              <a:spcBef>
                <a:spcPts val="1200"/>
              </a:spcBef>
              <a:spcAft>
                <a:spcPts val="0"/>
              </a:spcAft>
              <a:buSzPct val="127028"/>
              <a:buNone/>
            </a:pPr>
            <a:r>
              <a:t/>
            </a:r>
            <a:endParaRPr sz="5668">
              <a:solidFill>
                <a:schemeClr val="dk1"/>
              </a:solidFill>
            </a:endParaRPr>
          </a:p>
          <a:p>
            <a:pPr indent="0" lvl="0" marL="0" rtl="0" algn="l">
              <a:lnSpc>
                <a:spcPct val="115000"/>
              </a:lnSpc>
              <a:spcBef>
                <a:spcPts val="1200"/>
              </a:spcBef>
              <a:spcAft>
                <a:spcPts val="0"/>
              </a:spcAft>
              <a:buSzPct val="127028"/>
              <a:buNone/>
            </a:pPr>
            <a:r>
              <a:t/>
            </a:r>
            <a:endParaRPr sz="5668">
              <a:solidFill>
                <a:schemeClr val="dk1"/>
              </a:solidFill>
            </a:endParaRPr>
          </a:p>
        </p:txBody>
      </p:sp>
      <p:sp>
        <p:nvSpPr>
          <p:cNvPr id="139" name="Google Shape;139;g23ce8167984_0_0"/>
          <p:cNvSpPr txBox="1"/>
          <p:nvPr/>
        </p:nvSpPr>
        <p:spPr>
          <a:xfrm>
            <a:off x="660900" y="950625"/>
            <a:ext cx="5214900" cy="4350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200"/>
              </a:spcAft>
              <a:buClr>
                <a:schemeClr val="dk1"/>
              </a:buClr>
              <a:buSzPts val="1100"/>
              <a:buFont typeface="Arial"/>
              <a:buNone/>
            </a:pPr>
            <a:r>
              <a:rPr b="0" i="0" lang="tr" sz="1627" u="none" cap="none" strike="noStrike">
                <a:solidFill>
                  <a:schemeClr val="dk1"/>
                </a:solidFill>
                <a:latin typeface="Arial"/>
                <a:ea typeface="Arial"/>
                <a:cs typeface="Arial"/>
                <a:sym typeface="Arial"/>
              </a:rPr>
              <a:t>3-Segmental ve Derin Enjeksiyonlar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15000"/>
              </a:lnSpc>
              <a:spcBef>
                <a:spcPts val="0"/>
              </a:spcBef>
              <a:spcAft>
                <a:spcPts val="1200"/>
              </a:spcAft>
              <a:buClr>
                <a:schemeClr val="dk1"/>
              </a:buClr>
              <a:buSzPct val="63240"/>
              <a:buFont typeface="Arial"/>
              <a:buNone/>
            </a:pPr>
            <a:r>
              <a:rPr lang="tr" sz="1737">
                <a:solidFill>
                  <a:srgbClr val="111111"/>
                </a:solidFill>
              </a:rPr>
              <a:t>3-Segmental ve Derin Enjeksiyonlar</a:t>
            </a:r>
            <a:endParaRPr sz="2911">
              <a:solidFill>
                <a:srgbClr val="111111"/>
              </a:solidFill>
            </a:endParaRPr>
          </a:p>
        </p:txBody>
      </p:sp>
      <p:sp>
        <p:nvSpPr>
          <p:cNvPr id="145" name="Google Shape;145;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chemeClr val="dk1"/>
              </a:buClr>
              <a:buSzPts val="1800"/>
              <a:buChar char="●"/>
            </a:pPr>
            <a:r>
              <a:rPr lang="tr">
                <a:solidFill>
                  <a:schemeClr val="dk1"/>
                </a:solidFill>
              </a:rPr>
              <a:t>Vücudumuzda sekiz servikal, 12 torakal, beş lomber ve beş sakral segment olmak üzere toplam 30 segment bulunmaktadır. </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tr">
                <a:solidFill>
                  <a:schemeClr val="dk1"/>
                </a:solidFill>
              </a:rPr>
              <a:t>Her segment, segment içindeki herhangi bir anatomik yapının uyarılması sonucunda bir bütün olarak yanıt verir. </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tr">
                <a:solidFill>
                  <a:schemeClr val="dk1"/>
                </a:solidFill>
              </a:rPr>
              <a:t>Herhangi bir segmentteki tedavi edici uygulama o segmentin tüm bileşenlerini etkiler. </a:t>
            </a:r>
            <a:endParaRPr>
              <a:solidFill>
                <a:schemeClr val="dk1"/>
              </a:solidFill>
            </a:endParaRPr>
          </a:p>
          <a:p>
            <a:pPr indent="-342900" lvl="0" marL="457200" rtl="0" algn="l">
              <a:lnSpc>
                <a:spcPct val="115000"/>
              </a:lnSpc>
              <a:spcBef>
                <a:spcPts val="0"/>
              </a:spcBef>
              <a:spcAft>
                <a:spcPts val="0"/>
              </a:spcAft>
              <a:buClr>
                <a:schemeClr val="dk1"/>
              </a:buClr>
              <a:buSzPts val="1800"/>
              <a:buChar char="●"/>
            </a:pPr>
            <a:r>
              <a:rPr lang="tr">
                <a:solidFill>
                  <a:schemeClr val="dk1"/>
                </a:solidFill>
              </a:rPr>
              <a:t>Bu anlamda cilt altı enjeksiyon ile dermatomal alan içerisindeki tüm anatomik yapılar kolaylıkla uyarılabilmektedir.</a:t>
            </a:r>
            <a:endParaRPr>
              <a:solidFill>
                <a:schemeClr val="dk1"/>
              </a:solidFill>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57291"/>
              <a:buFont typeface="Arial"/>
              <a:buNone/>
            </a:pPr>
            <a:r>
              <a:rPr b="1" lang="tr" sz="1920"/>
              <a:t>NÖRALTERAPİDE TEDAVİ PROTOKOLÜ</a:t>
            </a:r>
            <a:endParaRPr/>
          </a:p>
        </p:txBody>
      </p:sp>
      <p:sp>
        <p:nvSpPr>
          <p:cNvPr id="151" name="Google Shape;151;p1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92500" lnSpcReduction="20000"/>
          </a:bodyPr>
          <a:lstStyle/>
          <a:p>
            <a:pPr indent="0" lvl="0" marL="0" rtl="0" algn="l">
              <a:lnSpc>
                <a:spcPct val="115000"/>
              </a:lnSpc>
              <a:spcBef>
                <a:spcPts val="0"/>
              </a:spcBef>
              <a:spcAft>
                <a:spcPts val="0"/>
              </a:spcAft>
              <a:buSzPct val="108107"/>
              <a:buNone/>
            </a:pPr>
            <a:r>
              <a:rPr lang="tr">
                <a:solidFill>
                  <a:schemeClr val="dk1"/>
                </a:solidFill>
              </a:rPr>
              <a:t>4-Ganglion Tedavisi</a:t>
            </a:r>
            <a:endParaRPr>
              <a:solidFill>
                <a:schemeClr val="dk1"/>
              </a:solidFill>
            </a:endParaRPr>
          </a:p>
          <a:p>
            <a:pPr indent="0" lvl="0" marL="0" rtl="0" algn="l">
              <a:lnSpc>
                <a:spcPct val="115000"/>
              </a:lnSpc>
              <a:spcBef>
                <a:spcPts val="1200"/>
              </a:spcBef>
              <a:spcAft>
                <a:spcPts val="0"/>
              </a:spcAft>
              <a:buSzPct val="108107"/>
              <a:buNone/>
            </a:pPr>
            <a:r>
              <a:rPr lang="tr">
                <a:solidFill>
                  <a:schemeClr val="dk1"/>
                </a:solidFill>
              </a:rPr>
              <a:t>Tedaviye cevap alınamayan durumlarda üst etki yapan organlara müdahale etmek gerekir.Bu anlamda rahatsızlığın olduğu ganglion noktaları da uyarılarak tedaviye dahil edilir.</a:t>
            </a:r>
            <a:endParaRPr>
              <a:solidFill>
                <a:schemeClr val="dk1"/>
              </a:solidFill>
            </a:endParaRPr>
          </a:p>
          <a:p>
            <a:pPr indent="0" lvl="0" marL="0" rtl="0" algn="l">
              <a:lnSpc>
                <a:spcPct val="115000"/>
              </a:lnSpc>
              <a:spcBef>
                <a:spcPts val="1200"/>
              </a:spcBef>
              <a:spcAft>
                <a:spcPts val="0"/>
              </a:spcAft>
              <a:buSzPct val="108107"/>
              <a:buNone/>
            </a:pPr>
            <a:r>
              <a:t/>
            </a:r>
            <a:endParaRPr>
              <a:solidFill>
                <a:schemeClr val="dk1"/>
              </a:solidFill>
            </a:endParaRPr>
          </a:p>
          <a:p>
            <a:pPr indent="0" lvl="0" marL="0" rtl="0" algn="l">
              <a:lnSpc>
                <a:spcPct val="115000"/>
              </a:lnSpc>
              <a:spcBef>
                <a:spcPts val="1200"/>
              </a:spcBef>
              <a:spcAft>
                <a:spcPts val="0"/>
              </a:spcAft>
              <a:buSzPct val="108107"/>
              <a:buNone/>
            </a:pPr>
            <a:r>
              <a:rPr lang="tr">
                <a:solidFill>
                  <a:schemeClr val="dk1"/>
                </a:solidFill>
              </a:rPr>
              <a:t>5-Bozucu Alan Tedavisi</a:t>
            </a:r>
            <a:endParaRPr>
              <a:solidFill>
                <a:schemeClr val="dk1"/>
              </a:solidFill>
            </a:endParaRPr>
          </a:p>
          <a:p>
            <a:pPr indent="0" lvl="0" marL="0" rtl="0" algn="l">
              <a:lnSpc>
                <a:spcPct val="115000"/>
              </a:lnSpc>
              <a:spcBef>
                <a:spcPts val="1200"/>
              </a:spcBef>
              <a:spcAft>
                <a:spcPts val="0"/>
              </a:spcAft>
              <a:buClr>
                <a:schemeClr val="dk1"/>
              </a:buClr>
              <a:buSzPct val="61109"/>
              <a:buFont typeface="Arial"/>
              <a:buNone/>
            </a:pPr>
            <a:r>
              <a:rPr lang="tr">
                <a:solidFill>
                  <a:schemeClr val="dk1"/>
                </a:solidFill>
              </a:rPr>
              <a:t>Bozucu alan , travmadan veya bedenin önceden geçirdiği bir rahatsızlıktan veya operasyondan sonra , iyileşmenin gerçekleşmemesi sonucunda , bunların bedende meydana getirdiği hasarlı etkilerdir.</a:t>
            </a:r>
            <a:endParaRPr>
              <a:solidFill>
                <a:schemeClr val="dk1"/>
              </a:solidFill>
            </a:endParaRPr>
          </a:p>
          <a:p>
            <a:pPr indent="0" lvl="0" marL="0" rtl="0" algn="l">
              <a:lnSpc>
                <a:spcPct val="115000"/>
              </a:lnSpc>
              <a:spcBef>
                <a:spcPts val="1200"/>
              </a:spcBef>
              <a:spcAft>
                <a:spcPts val="1200"/>
              </a:spcAft>
              <a:buSzPct val="108107"/>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57291"/>
              <a:buFont typeface="Arial"/>
              <a:buNone/>
            </a:pPr>
            <a:r>
              <a:rPr b="1" lang="tr" sz="1920"/>
              <a:t>NÖRALTERAPİDE TEDAVİ PROTOKOLÜ</a:t>
            </a:r>
            <a:endParaRPr/>
          </a:p>
          <a:p>
            <a:pPr indent="0" lvl="0" marL="0" rtl="0" algn="l">
              <a:lnSpc>
                <a:spcPct val="100000"/>
              </a:lnSpc>
              <a:spcBef>
                <a:spcPts val="0"/>
              </a:spcBef>
              <a:spcAft>
                <a:spcPts val="0"/>
              </a:spcAft>
              <a:buSzPct val="111111"/>
              <a:buNone/>
            </a:pPr>
            <a:r>
              <a:t/>
            </a:r>
            <a:endParaRPr/>
          </a:p>
        </p:txBody>
      </p:sp>
      <p:sp>
        <p:nvSpPr>
          <p:cNvPr id="157" name="Google Shape;157;p16"/>
          <p:cNvSpPr txBox="1"/>
          <p:nvPr>
            <p:ph idx="1" type="body"/>
          </p:nvPr>
        </p:nvSpPr>
        <p:spPr>
          <a:xfrm>
            <a:off x="311700" y="1108350"/>
            <a:ext cx="8520600" cy="4123800"/>
          </a:xfrm>
          <a:prstGeom prst="rect">
            <a:avLst/>
          </a:prstGeom>
          <a:noFill/>
          <a:ln>
            <a:noFill/>
          </a:ln>
        </p:spPr>
        <p:txBody>
          <a:bodyPr anchorCtr="0" anchor="t" bIns="91425" lIns="91425" spcFirstLastPara="1" rIns="91425" wrap="square" tIns="91425">
            <a:normAutofit fontScale="62500"/>
          </a:bodyPr>
          <a:lstStyle/>
          <a:p>
            <a:pPr indent="0" lvl="0" marL="0" rtl="0" algn="l">
              <a:lnSpc>
                <a:spcPct val="133333"/>
              </a:lnSpc>
              <a:spcBef>
                <a:spcPts val="2400"/>
              </a:spcBef>
              <a:spcAft>
                <a:spcPts val="0"/>
              </a:spcAft>
              <a:buClr>
                <a:schemeClr val="dk1"/>
              </a:buClr>
              <a:buSzPct val="60318"/>
              <a:buFont typeface="Arial"/>
              <a:buNone/>
            </a:pPr>
            <a:r>
              <a:t/>
            </a:r>
            <a:endParaRPr b="1" sz="1823">
              <a:solidFill>
                <a:srgbClr val="111111"/>
              </a:solidFill>
              <a:highlight>
                <a:srgbClr val="FFFFFF"/>
              </a:highlight>
            </a:endParaRPr>
          </a:p>
          <a:p>
            <a:pPr indent="-321953" lvl="0" marL="457200" rtl="0" algn="l">
              <a:lnSpc>
                <a:spcPct val="161111"/>
              </a:lnSpc>
              <a:spcBef>
                <a:spcPts val="2400"/>
              </a:spcBef>
              <a:spcAft>
                <a:spcPts val="0"/>
              </a:spcAft>
              <a:buClr>
                <a:srgbClr val="111111"/>
              </a:buClr>
              <a:buSzPct val="100000"/>
              <a:buChar char="●"/>
            </a:pPr>
            <a:r>
              <a:rPr lang="tr" sz="2352">
                <a:solidFill>
                  <a:srgbClr val="111111"/>
                </a:solidFill>
                <a:highlight>
                  <a:srgbClr val="FFFFFF"/>
                </a:highlight>
              </a:rPr>
              <a:t>Nöral terapi, lokal anestezikler, genellikle prokain veya lidokain ve bazen alerji sorunlarıyla karşılaşılırsa karbokain ile yapılır. Bu anestezikler asla epinefrin içermemelidir. </a:t>
            </a:r>
            <a:endParaRPr sz="2352">
              <a:solidFill>
                <a:srgbClr val="111111"/>
              </a:solidFill>
              <a:highlight>
                <a:srgbClr val="FFFFFF"/>
              </a:highlight>
            </a:endParaRPr>
          </a:p>
          <a:p>
            <a:pPr indent="0" lvl="0" marL="0" rtl="0" algn="l">
              <a:lnSpc>
                <a:spcPct val="161111"/>
              </a:lnSpc>
              <a:spcBef>
                <a:spcPts val="2400"/>
              </a:spcBef>
              <a:spcAft>
                <a:spcPts val="0"/>
              </a:spcAft>
              <a:buSzPct val="163822"/>
              <a:buNone/>
            </a:pPr>
            <a:r>
              <a:t/>
            </a:r>
            <a:endParaRPr sz="1758">
              <a:solidFill>
                <a:srgbClr val="111111"/>
              </a:solidFill>
              <a:highlight>
                <a:srgbClr val="FFFFFF"/>
              </a:highlight>
            </a:endParaRPr>
          </a:p>
          <a:p>
            <a:pPr indent="-304743" lvl="0" marL="457200" rtl="0" algn="l">
              <a:lnSpc>
                <a:spcPct val="161111"/>
              </a:lnSpc>
              <a:spcBef>
                <a:spcPts val="2400"/>
              </a:spcBef>
              <a:spcAft>
                <a:spcPts val="0"/>
              </a:spcAft>
              <a:buClr>
                <a:srgbClr val="111111"/>
              </a:buClr>
              <a:buSzPct val="83270"/>
              <a:buChar char="●"/>
            </a:pPr>
            <a:r>
              <a:rPr lang="tr" sz="2304">
                <a:solidFill>
                  <a:srgbClr val="111111"/>
                </a:solidFill>
                <a:highlight>
                  <a:srgbClr val="FFFFFF"/>
                </a:highlight>
              </a:rPr>
              <a:t>Y</a:t>
            </a:r>
            <a:r>
              <a:rPr lang="tr" sz="2282">
                <a:solidFill>
                  <a:srgbClr val="111111"/>
                </a:solidFill>
                <a:highlight>
                  <a:srgbClr val="FFFFFF"/>
                </a:highlight>
              </a:rPr>
              <a:t>üzeysel infiltrasyon (yara izleri) için kullandığım standart solüsyon, pH'ı tamponlamak ve enjeksiyon ağrısını azaltmak için az miktarda sodyum bikarbonat ile %1 prokain veya %1 lidokaindir, ancak sodyum bikarbonat isteğe bağlıdır.</a:t>
            </a:r>
            <a:endParaRPr sz="2282">
              <a:solidFill>
                <a:srgbClr val="111111"/>
              </a:solidFill>
              <a:highlight>
                <a:srgbClr val="FFFFFF"/>
              </a:highlight>
            </a:endParaRPr>
          </a:p>
          <a:p>
            <a:pPr indent="0" lvl="0" marL="0" rtl="0" algn="l">
              <a:lnSpc>
                <a:spcPct val="115000"/>
              </a:lnSpc>
              <a:spcBef>
                <a:spcPts val="2400"/>
              </a:spcBef>
              <a:spcAft>
                <a:spcPts val="1200"/>
              </a:spcAft>
              <a:buSzPct val="159999"/>
              <a:buNone/>
            </a:pPr>
            <a:r>
              <a:t/>
            </a:r>
            <a:endParaRPr/>
          </a:p>
        </p:txBody>
      </p:sp>
      <p:sp>
        <p:nvSpPr>
          <p:cNvPr id="158" name="Google Shape;158;p16"/>
          <p:cNvSpPr txBox="1"/>
          <p:nvPr/>
        </p:nvSpPr>
        <p:spPr>
          <a:xfrm>
            <a:off x="404525" y="1108350"/>
            <a:ext cx="6263400" cy="427800"/>
          </a:xfrm>
          <a:prstGeom prst="rect">
            <a:avLst/>
          </a:prstGeom>
          <a:noFill/>
          <a:ln>
            <a:noFill/>
          </a:ln>
        </p:spPr>
        <p:txBody>
          <a:bodyPr anchorCtr="0" anchor="t" bIns="91425" lIns="91425" spcFirstLastPara="1" rIns="91425" wrap="square" tIns="91425">
            <a:spAutoFit/>
          </a:bodyPr>
          <a:lstStyle/>
          <a:p>
            <a:pPr indent="0" lvl="0" marL="0" marR="0" rtl="0" algn="l">
              <a:lnSpc>
                <a:spcPct val="133333"/>
              </a:lnSpc>
              <a:spcBef>
                <a:spcPts val="2400"/>
              </a:spcBef>
              <a:spcAft>
                <a:spcPts val="2400"/>
              </a:spcAft>
              <a:buClr>
                <a:schemeClr val="dk1"/>
              </a:buClr>
              <a:buSzPts val="1100"/>
              <a:buFont typeface="Arial"/>
              <a:buNone/>
            </a:pPr>
            <a:r>
              <a:rPr b="1" i="0" lang="tr" sz="1580" u="none" cap="none" strike="noStrike">
                <a:solidFill>
                  <a:srgbClr val="14161A"/>
                </a:solidFill>
                <a:highlight>
                  <a:schemeClr val="lt1"/>
                </a:highlight>
                <a:latin typeface="Arial"/>
                <a:ea typeface="Arial"/>
                <a:cs typeface="Arial"/>
                <a:sym typeface="Arial"/>
              </a:rPr>
              <a:t>Tedavi Maddeler</a:t>
            </a:r>
            <a:r>
              <a:rPr b="1" i="0" lang="tr" sz="1420" u="none" cap="none" strike="noStrike">
                <a:solidFill>
                  <a:srgbClr val="14161A"/>
                </a:solidFill>
                <a:highlight>
                  <a:schemeClr val="lt1"/>
                </a:highlight>
                <a:latin typeface="Arial"/>
                <a:ea typeface="Arial"/>
                <a:cs typeface="Arial"/>
                <a:sym typeface="Arial"/>
              </a:rPr>
              <a:t>i</a:t>
            </a:r>
            <a:endParaRPr b="0" i="0" sz="1200" u="none" cap="none" strike="noStrik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17"/>
          <p:cNvSpPr txBox="1"/>
          <p:nvPr>
            <p:ph idx="1" type="body"/>
          </p:nvPr>
        </p:nvSpPr>
        <p:spPr>
          <a:xfrm>
            <a:off x="311700" y="653775"/>
            <a:ext cx="8520600" cy="4245600"/>
          </a:xfrm>
          <a:prstGeom prst="rect">
            <a:avLst/>
          </a:prstGeom>
          <a:noFill/>
          <a:ln>
            <a:noFill/>
          </a:ln>
        </p:spPr>
        <p:txBody>
          <a:bodyPr anchorCtr="0" anchor="t" bIns="91425" lIns="91425" spcFirstLastPara="1" rIns="91425" wrap="square" tIns="91425">
            <a:normAutofit fontScale="25000" lnSpcReduction="20000"/>
          </a:bodyPr>
          <a:lstStyle/>
          <a:p>
            <a:pPr indent="0" lvl="0" marL="0" rtl="0" algn="l">
              <a:lnSpc>
                <a:spcPct val="140000"/>
              </a:lnSpc>
              <a:spcBef>
                <a:spcPts val="0"/>
              </a:spcBef>
              <a:spcAft>
                <a:spcPts val="0"/>
              </a:spcAft>
              <a:buClr>
                <a:schemeClr val="dk1"/>
              </a:buClr>
              <a:buSzPct val="57893"/>
              <a:buFont typeface="Arial"/>
              <a:buNone/>
            </a:pPr>
            <a:r>
              <a:t/>
            </a:r>
            <a:endParaRPr sz="1900">
              <a:solidFill>
                <a:schemeClr val="dk1"/>
              </a:solidFill>
              <a:highlight>
                <a:srgbClr val="FFFFFF"/>
              </a:highlight>
            </a:endParaRPr>
          </a:p>
          <a:p>
            <a:pPr indent="0" lvl="0" marL="0" rtl="0" algn="l">
              <a:lnSpc>
                <a:spcPct val="140000"/>
              </a:lnSpc>
              <a:spcBef>
                <a:spcPts val="400"/>
              </a:spcBef>
              <a:spcAft>
                <a:spcPts val="0"/>
              </a:spcAft>
              <a:buClr>
                <a:schemeClr val="dk1"/>
              </a:buClr>
              <a:buSzPct val="25226"/>
              <a:buFont typeface="Arial"/>
              <a:buNone/>
            </a:pPr>
            <a:r>
              <a:t/>
            </a:r>
            <a:endParaRPr sz="4360">
              <a:solidFill>
                <a:srgbClr val="353535"/>
              </a:solidFill>
              <a:highlight>
                <a:srgbClr val="FFFFFF"/>
              </a:highlight>
            </a:endParaRPr>
          </a:p>
          <a:p>
            <a:pPr indent="-335403" lvl="0" marL="457200" rtl="0" algn="l">
              <a:lnSpc>
                <a:spcPct val="140000"/>
              </a:lnSpc>
              <a:spcBef>
                <a:spcPts val="400"/>
              </a:spcBef>
              <a:spcAft>
                <a:spcPts val="0"/>
              </a:spcAft>
              <a:buClr>
                <a:srgbClr val="111111"/>
              </a:buClr>
              <a:buSzPct val="100000"/>
              <a:buChar char="●"/>
            </a:pPr>
            <a:r>
              <a:rPr lang="tr" sz="6725">
                <a:solidFill>
                  <a:srgbClr val="111111"/>
                </a:solidFill>
                <a:highlight>
                  <a:srgbClr val="FFFFFF"/>
                </a:highlight>
              </a:rPr>
              <a:t>Nöralterapi, sinir tedavisi, iğneler ve enjeksiyonlar anahtar kelimelerini içerir. Ancak nöral terapide amaç bu olduğu için iğneler sadece uyarmak için yapılır ve iğneler sinirlere yapıştırılmaz. Otonom sinir sistemi her yerdedir.</a:t>
            </a:r>
            <a:endParaRPr sz="6725">
              <a:solidFill>
                <a:srgbClr val="111111"/>
              </a:solidFill>
              <a:highlight>
                <a:srgbClr val="FFFFFF"/>
              </a:highlight>
            </a:endParaRPr>
          </a:p>
          <a:p>
            <a:pPr indent="0" lvl="0" marL="0" rtl="0" algn="l">
              <a:lnSpc>
                <a:spcPct val="140000"/>
              </a:lnSpc>
              <a:spcBef>
                <a:spcPts val="400"/>
              </a:spcBef>
              <a:spcAft>
                <a:spcPts val="0"/>
              </a:spcAft>
              <a:buSzPct val="107063"/>
              <a:buNone/>
            </a:pPr>
            <a:r>
              <a:t/>
            </a:r>
            <a:endParaRPr sz="6725">
              <a:solidFill>
                <a:srgbClr val="111111"/>
              </a:solidFill>
              <a:highlight>
                <a:srgbClr val="FFFFFF"/>
              </a:highlight>
            </a:endParaRPr>
          </a:p>
          <a:p>
            <a:pPr indent="0" lvl="0" marL="0" rtl="0" algn="l">
              <a:lnSpc>
                <a:spcPct val="140000"/>
              </a:lnSpc>
              <a:spcBef>
                <a:spcPts val="400"/>
              </a:spcBef>
              <a:spcAft>
                <a:spcPts val="0"/>
              </a:spcAft>
              <a:buSzPct val="107063"/>
              <a:buNone/>
            </a:pPr>
            <a:r>
              <a:t/>
            </a:r>
            <a:endParaRPr sz="6725">
              <a:solidFill>
                <a:srgbClr val="111111"/>
              </a:solidFill>
              <a:highlight>
                <a:srgbClr val="FFFFFF"/>
              </a:highlight>
            </a:endParaRPr>
          </a:p>
          <a:p>
            <a:pPr indent="-332350" lvl="0" marL="457200" rtl="0" algn="l">
              <a:lnSpc>
                <a:spcPct val="115000"/>
              </a:lnSpc>
              <a:spcBef>
                <a:spcPts val="400"/>
              </a:spcBef>
              <a:spcAft>
                <a:spcPts val="0"/>
              </a:spcAft>
              <a:buClr>
                <a:srgbClr val="111111"/>
              </a:buClr>
              <a:buSzPct val="100000"/>
              <a:buChar char="●"/>
            </a:pPr>
            <a:r>
              <a:rPr lang="tr" sz="6533">
                <a:solidFill>
                  <a:srgbClr val="111111"/>
                </a:solidFill>
                <a:highlight>
                  <a:srgbClr val="FFFFFF"/>
                </a:highlight>
              </a:rPr>
              <a:t>Genellikle cilt üzerine minik iğneler batırmak yeterli olurken bazen organlar ve vücuttaki yara izleri için ek uygulamalara ihtiyaç duyulmaktadır.</a:t>
            </a:r>
            <a:endParaRPr sz="6533">
              <a:solidFill>
                <a:srgbClr val="111111"/>
              </a:solidFill>
              <a:highlight>
                <a:srgbClr val="FFFFFF"/>
              </a:highlight>
            </a:endParaRPr>
          </a:p>
          <a:p>
            <a:pPr indent="0" lvl="0" marL="0" rtl="0" algn="l">
              <a:lnSpc>
                <a:spcPct val="115000"/>
              </a:lnSpc>
              <a:spcBef>
                <a:spcPts val="1800"/>
              </a:spcBef>
              <a:spcAft>
                <a:spcPts val="0"/>
              </a:spcAft>
              <a:buSzPct val="110209"/>
              <a:buNone/>
            </a:pPr>
            <a:r>
              <a:t/>
            </a:r>
            <a:endParaRPr sz="6533">
              <a:solidFill>
                <a:srgbClr val="111111"/>
              </a:solidFill>
              <a:highlight>
                <a:srgbClr val="FFFFFF"/>
              </a:highlight>
            </a:endParaRPr>
          </a:p>
          <a:p>
            <a:pPr indent="0" lvl="0" marL="457200" rtl="0" algn="l">
              <a:lnSpc>
                <a:spcPct val="115000"/>
              </a:lnSpc>
              <a:spcBef>
                <a:spcPts val="1800"/>
              </a:spcBef>
              <a:spcAft>
                <a:spcPts val="0"/>
              </a:spcAft>
              <a:buSzPct val="125588"/>
              <a:buNone/>
            </a:pPr>
            <a:r>
              <a:t/>
            </a:r>
            <a:endParaRPr sz="5733">
              <a:solidFill>
                <a:srgbClr val="111111"/>
              </a:solidFill>
              <a:highlight>
                <a:srgbClr val="FFFFFF"/>
              </a:highlight>
            </a:endParaRPr>
          </a:p>
          <a:p>
            <a:pPr indent="0" lvl="0" marL="0" rtl="0" algn="l">
              <a:lnSpc>
                <a:spcPct val="115000"/>
              </a:lnSpc>
              <a:spcBef>
                <a:spcPts val="1800"/>
              </a:spcBef>
              <a:spcAft>
                <a:spcPts val="0"/>
              </a:spcAft>
              <a:buSzPct val="125588"/>
              <a:buNone/>
            </a:pPr>
            <a:r>
              <a:t/>
            </a:r>
            <a:endParaRPr sz="5733">
              <a:solidFill>
                <a:srgbClr val="111111"/>
              </a:solidFill>
              <a:highlight>
                <a:srgbClr val="FFFFFF"/>
              </a:highlight>
            </a:endParaRPr>
          </a:p>
          <a:p>
            <a:pPr indent="0" lvl="0" marL="457200" rtl="0" algn="l">
              <a:lnSpc>
                <a:spcPct val="115000"/>
              </a:lnSpc>
              <a:spcBef>
                <a:spcPts val="1800"/>
              </a:spcBef>
              <a:spcAft>
                <a:spcPts val="0"/>
              </a:spcAft>
              <a:buSzPct val="122699"/>
              <a:buNone/>
            </a:pPr>
            <a:r>
              <a:t/>
            </a:r>
            <a:endParaRPr sz="5868">
              <a:solidFill>
                <a:srgbClr val="111111"/>
              </a:solidFill>
              <a:highlight>
                <a:srgbClr val="FFFFFF"/>
              </a:highlight>
            </a:endParaRPr>
          </a:p>
          <a:p>
            <a:pPr indent="0" lvl="0" marL="0" rtl="0" algn="l">
              <a:lnSpc>
                <a:spcPct val="115000"/>
              </a:lnSpc>
              <a:spcBef>
                <a:spcPts val="1800"/>
              </a:spcBef>
              <a:spcAft>
                <a:spcPts val="1200"/>
              </a:spcAft>
              <a:buSzPts val="1800"/>
              <a:buNone/>
            </a:pPr>
            <a:r>
              <a:t/>
            </a:r>
            <a:endParaRPr/>
          </a:p>
        </p:txBody>
      </p:sp>
      <p:sp>
        <p:nvSpPr>
          <p:cNvPr id="164" name="Google Shape;164;p17"/>
          <p:cNvSpPr txBox="1"/>
          <p:nvPr/>
        </p:nvSpPr>
        <p:spPr>
          <a:xfrm>
            <a:off x="246450" y="207375"/>
            <a:ext cx="6263400" cy="446400"/>
          </a:xfrm>
          <a:prstGeom prst="rect">
            <a:avLst/>
          </a:prstGeom>
          <a:noFill/>
          <a:ln>
            <a:noFill/>
          </a:ln>
        </p:spPr>
        <p:txBody>
          <a:bodyPr anchorCtr="0" anchor="t" bIns="91425" lIns="91425" spcFirstLastPara="1" rIns="91425" wrap="square" tIns="91425">
            <a:spAutoFit/>
          </a:bodyPr>
          <a:lstStyle/>
          <a:p>
            <a:pPr indent="0" lvl="0" marL="0" marR="0" rtl="0" algn="l">
              <a:lnSpc>
                <a:spcPct val="140000"/>
              </a:lnSpc>
              <a:spcBef>
                <a:spcPts val="0"/>
              </a:spcBef>
              <a:spcAft>
                <a:spcPts val="400"/>
              </a:spcAft>
              <a:buClr>
                <a:schemeClr val="dk1"/>
              </a:buClr>
              <a:buSzPts val="1100"/>
              <a:buFont typeface="Arial"/>
              <a:buNone/>
            </a:pPr>
            <a:r>
              <a:rPr b="1" i="0" lang="tr" sz="1700" u="none" cap="none" strike="noStrike">
                <a:solidFill>
                  <a:schemeClr val="dk1"/>
                </a:solidFill>
                <a:highlight>
                  <a:schemeClr val="lt1"/>
                </a:highlight>
                <a:latin typeface="Arial"/>
                <a:ea typeface="Arial"/>
                <a:cs typeface="Arial"/>
                <a:sym typeface="Arial"/>
              </a:rPr>
              <a:t>Nöralterapi Nasıl Uygulanır?</a:t>
            </a:r>
            <a:endParaRPr b="1" i="0" sz="12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g23ce8167984_0_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40000"/>
              </a:lnSpc>
              <a:spcBef>
                <a:spcPts val="0"/>
              </a:spcBef>
              <a:spcAft>
                <a:spcPts val="400"/>
              </a:spcAft>
              <a:buClr>
                <a:schemeClr val="dk1"/>
              </a:buClr>
              <a:buSzPct val="64705"/>
              <a:buFont typeface="Arial"/>
              <a:buNone/>
            </a:pPr>
            <a:r>
              <a:rPr b="1" lang="tr" sz="1700">
                <a:highlight>
                  <a:schemeClr val="lt1"/>
                </a:highlight>
              </a:rPr>
              <a:t>Nöralterapi Nasıl Uygulanır?</a:t>
            </a:r>
            <a:endParaRPr/>
          </a:p>
        </p:txBody>
      </p:sp>
      <p:sp>
        <p:nvSpPr>
          <p:cNvPr id="170" name="Google Shape;170;g23ce8167984_0_6"/>
          <p:cNvSpPr txBox="1"/>
          <p:nvPr>
            <p:ph idx="1" type="body"/>
          </p:nvPr>
        </p:nvSpPr>
        <p:spPr>
          <a:xfrm>
            <a:off x="311700" y="1206800"/>
            <a:ext cx="8520600" cy="3416400"/>
          </a:xfrm>
          <a:prstGeom prst="rect">
            <a:avLst/>
          </a:prstGeom>
          <a:noFill/>
          <a:ln>
            <a:noFill/>
          </a:ln>
        </p:spPr>
        <p:txBody>
          <a:bodyPr anchorCtr="0" anchor="t" bIns="91425" lIns="91425" spcFirstLastPara="1" rIns="91425" wrap="square" tIns="91425">
            <a:normAutofit fontScale="25000" lnSpcReduction="20000"/>
          </a:bodyPr>
          <a:lstStyle/>
          <a:p>
            <a:pPr indent="-338700" lvl="0" marL="457200" rtl="0" algn="l">
              <a:lnSpc>
                <a:spcPct val="115000"/>
              </a:lnSpc>
              <a:spcBef>
                <a:spcPts val="1800"/>
              </a:spcBef>
              <a:spcAft>
                <a:spcPts val="0"/>
              </a:spcAft>
              <a:buClr>
                <a:srgbClr val="111111"/>
              </a:buClr>
              <a:buSzPct val="100000"/>
              <a:buChar char="●"/>
            </a:pPr>
            <a:r>
              <a:rPr lang="tr" sz="6933">
                <a:solidFill>
                  <a:srgbClr val="111111"/>
                </a:solidFill>
                <a:highlight>
                  <a:schemeClr val="lt1"/>
                </a:highlight>
              </a:rPr>
              <a:t>Daha önce de söylediğimiz gibi amaç ilaç enjekte etmek değil, sadece otonom sinir sisteminde pozitif uyarılar oluşturmaktır. </a:t>
            </a:r>
            <a:endParaRPr sz="6933">
              <a:solidFill>
                <a:srgbClr val="111111"/>
              </a:solidFill>
              <a:highlight>
                <a:schemeClr val="lt1"/>
              </a:highlight>
            </a:endParaRPr>
          </a:p>
          <a:p>
            <a:pPr indent="0" lvl="0" marL="0" rtl="0" algn="l">
              <a:lnSpc>
                <a:spcPct val="115000"/>
              </a:lnSpc>
              <a:spcBef>
                <a:spcPts val="1800"/>
              </a:spcBef>
              <a:spcAft>
                <a:spcPts val="0"/>
              </a:spcAft>
              <a:buSzPct val="103851"/>
              <a:buNone/>
            </a:pPr>
            <a:r>
              <a:t/>
            </a:r>
            <a:endParaRPr sz="6933">
              <a:solidFill>
                <a:srgbClr val="111111"/>
              </a:solidFill>
              <a:highlight>
                <a:schemeClr val="lt1"/>
              </a:highlight>
            </a:endParaRPr>
          </a:p>
          <a:p>
            <a:pPr indent="-340807" lvl="0" marL="457200" rtl="0" algn="l">
              <a:lnSpc>
                <a:spcPct val="115000"/>
              </a:lnSpc>
              <a:spcBef>
                <a:spcPts val="1800"/>
              </a:spcBef>
              <a:spcAft>
                <a:spcPts val="0"/>
              </a:spcAft>
              <a:buClr>
                <a:srgbClr val="111111"/>
              </a:buClr>
              <a:buSzPct val="100000"/>
              <a:buChar char="●"/>
            </a:pPr>
            <a:r>
              <a:rPr lang="tr" sz="7068">
                <a:solidFill>
                  <a:srgbClr val="111111"/>
                </a:solidFill>
                <a:highlight>
                  <a:schemeClr val="lt1"/>
                </a:highlight>
              </a:rPr>
              <a:t>Nöralterapi iğne tedavisi olarak algılanmamalıdır. Şiddetli iğne fobisi olan hastalarda bile uygulanabilir. Sinirlere değil deriye yapılan enjeksiyonlarda kısa aktif lokal anestezik prokainin biyoelektrik etkisi kullanılır.</a:t>
            </a:r>
            <a:endParaRPr sz="6933">
              <a:solidFill>
                <a:srgbClr val="111111"/>
              </a:solidFill>
              <a:highlight>
                <a:schemeClr val="lt1"/>
              </a:highlight>
            </a:endParaRPr>
          </a:p>
          <a:p>
            <a:pPr indent="0" lvl="0" marL="0" rtl="0" algn="l">
              <a:lnSpc>
                <a:spcPct val="115000"/>
              </a:lnSpc>
              <a:spcBef>
                <a:spcPts val="1800"/>
              </a:spcBef>
              <a:spcAft>
                <a:spcPts val="0"/>
              </a:spcAft>
              <a:buSzPct val="103851"/>
              <a:buNone/>
            </a:pPr>
            <a:r>
              <a:t/>
            </a:r>
            <a:endParaRPr sz="6933">
              <a:solidFill>
                <a:srgbClr val="111111"/>
              </a:solidFill>
              <a:highlight>
                <a:schemeClr val="lt1"/>
              </a:highlight>
            </a:endParaRPr>
          </a:p>
          <a:p>
            <a:pPr indent="0" lvl="0" marL="0" rtl="0" algn="l">
              <a:lnSpc>
                <a:spcPct val="115000"/>
              </a:lnSpc>
              <a:spcBef>
                <a:spcPts val="1800"/>
              </a:spcBef>
              <a:spcAft>
                <a:spcPts val="0"/>
              </a:spcAft>
              <a:buSzPct val="125588"/>
              <a:buNone/>
            </a:pPr>
            <a:r>
              <a:t/>
            </a:r>
            <a:endParaRPr sz="5733">
              <a:solidFill>
                <a:srgbClr val="111111"/>
              </a:solidFill>
              <a:highlight>
                <a:schemeClr val="lt1"/>
              </a:highlight>
            </a:endParaRPr>
          </a:p>
          <a:p>
            <a:pPr indent="0" lvl="0" marL="0" rtl="0" algn="l">
              <a:lnSpc>
                <a:spcPct val="115000"/>
              </a:lnSpc>
              <a:spcBef>
                <a:spcPts val="1800"/>
              </a:spcBef>
              <a:spcAft>
                <a:spcPts val="0"/>
              </a:spcAft>
              <a:buSzPct val="125588"/>
              <a:buNone/>
            </a:pPr>
            <a:r>
              <a:t/>
            </a:r>
            <a:endParaRPr sz="5733">
              <a:solidFill>
                <a:srgbClr val="111111"/>
              </a:solidFill>
              <a:highlight>
                <a:schemeClr val="lt1"/>
              </a:highlight>
            </a:endParaRPr>
          </a:p>
          <a:p>
            <a:pPr indent="0" lvl="0" marL="0" rtl="0" algn="l">
              <a:lnSpc>
                <a:spcPct val="115000"/>
              </a:lnSpc>
              <a:spcBef>
                <a:spcPts val="1800"/>
              </a:spcBef>
              <a:spcAft>
                <a:spcPts val="0"/>
              </a:spcAft>
              <a:buSzPct val="125588"/>
              <a:buNone/>
            </a:pPr>
            <a:r>
              <a:t/>
            </a:r>
            <a:endParaRPr sz="5733">
              <a:solidFill>
                <a:srgbClr val="111111"/>
              </a:solidFill>
              <a:highlight>
                <a:schemeClr val="lt1"/>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tr"/>
              <a:t>AMAÇ</a:t>
            </a:r>
            <a:endParaRPr b="1"/>
          </a:p>
        </p:txBody>
      </p:sp>
      <p:sp>
        <p:nvSpPr>
          <p:cNvPr id="62" name="Google Shape;62;p2"/>
          <p:cNvSpPr txBox="1"/>
          <p:nvPr>
            <p:ph idx="1" type="body"/>
          </p:nvPr>
        </p:nvSpPr>
        <p:spPr>
          <a:xfrm>
            <a:off x="311700" y="1315575"/>
            <a:ext cx="8520600" cy="3416400"/>
          </a:xfrm>
          <a:prstGeom prst="rect">
            <a:avLst/>
          </a:prstGeom>
          <a:noFill/>
          <a:ln>
            <a:noFill/>
          </a:ln>
        </p:spPr>
        <p:txBody>
          <a:bodyPr anchorCtr="0" anchor="t" bIns="91425" lIns="91425" spcFirstLastPara="1" rIns="91425" wrap="square" tIns="91425">
            <a:normAutofit/>
          </a:bodyPr>
          <a:lstStyle/>
          <a:p>
            <a:pPr indent="0" lvl="0" marL="457200" rtl="0" algn="l">
              <a:lnSpc>
                <a:spcPct val="115000"/>
              </a:lnSpc>
              <a:spcBef>
                <a:spcPts val="0"/>
              </a:spcBef>
              <a:spcAft>
                <a:spcPts val="0"/>
              </a:spcAft>
              <a:buSzPts val="1800"/>
              <a:buNone/>
            </a:pPr>
            <a:r>
              <a:t/>
            </a:r>
            <a:endParaRPr>
              <a:solidFill>
                <a:schemeClr val="dk1"/>
              </a:solidFill>
            </a:endParaRPr>
          </a:p>
          <a:p>
            <a:pPr indent="-342900" lvl="0" marL="457200" rtl="0" algn="l">
              <a:lnSpc>
                <a:spcPct val="115000"/>
              </a:lnSpc>
              <a:spcBef>
                <a:spcPts val="1200"/>
              </a:spcBef>
              <a:spcAft>
                <a:spcPts val="0"/>
              </a:spcAft>
              <a:buClr>
                <a:schemeClr val="dk1"/>
              </a:buClr>
              <a:buSzPts val="1800"/>
              <a:buChar char="●"/>
            </a:pPr>
            <a:r>
              <a:rPr lang="tr">
                <a:solidFill>
                  <a:schemeClr val="dk1"/>
                </a:solidFill>
              </a:rPr>
              <a:t>Nöral terapi hakkında bilgi vermek</a:t>
            </a:r>
            <a:endParaRPr>
              <a:solidFill>
                <a:schemeClr val="dk1"/>
              </a:solidFill>
            </a:endParaRPr>
          </a:p>
          <a:p>
            <a:pPr indent="0" lvl="0" marL="0" rtl="0" algn="l">
              <a:lnSpc>
                <a:spcPct val="115000"/>
              </a:lnSpc>
              <a:spcBef>
                <a:spcPts val="1200"/>
              </a:spcBef>
              <a:spcAft>
                <a:spcPts val="0"/>
              </a:spcAft>
              <a:buSzPts val="1800"/>
              <a:buNone/>
            </a:pPr>
            <a:r>
              <a:t/>
            </a:r>
            <a:endParaRPr>
              <a:solidFill>
                <a:schemeClr val="dk1"/>
              </a:solidFill>
            </a:endParaRPr>
          </a:p>
          <a:p>
            <a:pPr indent="0" lvl="0" marL="0" rtl="0" algn="l">
              <a:lnSpc>
                <a:spcPct val="115000"/>
              </a:lnSpc>
              <a:spcBef>
                <a:spcPts val="1200"/>
              </a:spcBef>
              <a:spcAft>
                <a:spcPts val="1200"/>
              </a:spcAft>
              <a:buSzPts val="1800"/>
              <a:buNone/>
            </a:pPr>
            <a:r>
              <a:t/>
            </a:r>
            <a:endParaRPr>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8"/>
          <p:cNvSpPr txBox="1"/>
          <p:nvPr>
            <p:ph type="title"/>
          </p:nvPr>
        </p:nvSpPr>
        <p:spPr>
          <a:xfrm>
            <a:off x="224700" y="29277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500"/>
              </a:spcAft>
              <a:buClr>
                <a:schemeClr val="dk1"/>
              </a:buClr>
              <a:buSzPts val="1100"/>
              <a:buFont typeface="Arial"/>
              <a:buNone/>
            </a:pPr>
            <a:r>
              <a:rPr b="1" lang="tr" sz="1500">
                <a:solidFill>
                  <a:srgbClr val="3B4964"/>
                </a:solidFill>
                <a:highlight>
                  <a:schemeClr val="lt1"/>
                </a:highlight>
                <a:latin typeface="Roboto"/>
                <a:ea typeface="Roboto"/>
                <a:cs typeface="Roboto"/>
                <a:sym typeface="Roboto"/>
              </a:rPr>
              <a:t>Nöralterapi Nasıl Uygulanır?</a:t>
            </a:r>
            <a:endParaRPr b="1" sz="3100"/>
          </a:p>
        </p:txBody>
      </p:sp>
      <p:sp>
        <p:nvSpPr>
          <p:cNvPr id="176" name="Google Shape;176;p18"/>
          <p:cNvSpPr txBox="1"/>
          <p:nvPr>
            <p:ph idx="1" type="body"/>
          </p:nvPr>
        </p:nvSpPr>
        <p:spPr>
          <a:xfrm>
            <a:off x="311700" y="667700"/>
            <a:ext cx="8520600" cy="45345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Clr>
                <a:schemeClr val="dk1"/>
              </a:buClr>
              <a:buSzPts val="1099"/>
              <a:buFont typeface="Arial"/>
              <a:buNone/>
            </a:pPr>
            <a:r>
              <a:t/>
            </a:r>
            <a:endParaRPr b="1" sz="1342">
              <a:solidFill>
                <a:srgbClr val="3B4964"/>
              </a:solidFill>
              <a:highlight>
                <a:srgbClr val="FFFFFF"/>
              </a:highlight>
              <a:latin typeface="Roboto"/>
              <a:ea typeface="Roboto"/>
              <a:cs typeface="Roboto"/>
              <a:sym typeface="Roboto"/>
            </a:endParaRPr>
          </a:p>
          <a:p>
            <a:pPr indent="-351812" lvl="0" marL="457200" rtl="0" algn="l">
              <a:lnSpc>
                <a:spcPct val="115000"/>
              </a:lnSpc>
              <a:spcBef>
                <a:spcPts val="1500"/>
              </a:spcBef>
              <a:spcAft>
                <a:spcPts val="0"/>
              </a:spcAft>
              <a:buClr>
                <a:srgbClr val="111111"/>
              </a:buClr>
              <a:buSzPts val="1940"/>
              <a:buFont typeface="Roboto"/>
              <a:buChar char="●"/>
            </a:pPr>
            <a:r>
              <a:rPr lang="tr" sz="1940">
                <a:solidFill>
                  <a:srgbClr val="111111"/>
                </a:solidFill>
                <a:highlight>
                  <a:srgbClr val="FFFFFF"/>
                </a:highlight>
                <a:latin typeface="Roboto"/>
                <a:ea typeface="Roboto"/>
                <a:cs typeface="Roboto"/>
                <a:sym typeface="Roboto"/>
              </a:rPr>
              <a:t>Nöral terapi bir enjeksiyon tedavisi gibi algılanabilir ama amaç ilaç aşılamak değildir. Buradaki en önemli terapötik özellik girişim alanı yaklaşımı ile hekimin hastalığın kaynağını bulmasıdır.</a:t>
            </a:r>
            <a:endParaRPr sz="1940">
              <a:solidFill>
                <a:srgbClr val="111111"/>
              </a:solidFill>
              <a:highlight>
                <a:srgbClr val="FFFFFF"/>
              </a:highlight>
              <a:latin typeface="Roboto"/>
              <a:ea typeface="Roboto"/>
              <a:cs typeface="Roboto"/>
              <a:sym typeface="Roboto"/>
            </a:endParaRPr>
          </a:p>
          <a:p>
            <a:pPr indent="0" lvl="0" marL="0" rtl="0" algn="l">
              <a:lnSpc>
                <a:spcPct val="115000"/>
              </a:lnSpc>
              <a:spcBef>
                <a:spcPts val="1500"/>
              </a:spcBef>
              <a:spcAft>
                <a:spcPts val="0"/>
              </a:spcAft>
              <a:buSzPts val="2571"/>
              <a:buNone/>
            </a:pPr>
            <a:r>
              <a:t/>
            </a:r>
            <a:endParaRPr sz="1795">
              <a:solidFill>
                <a:srgbClr val="111111"/>
              </a:solidFill>
              <a:highlight>
                <a:srgbClr val="FFFFFF"/>
              </a:highlight>
              <a:latin typeface="Roboto"/>
              <a:ea typeface="Roboto"/>
              <a:cs typeface="Roboto"/>
              <a:sym typeface="Roboto"/>
            </a:endParaRPr>
          </a:p>
          <a:p>
            <a:pPr indent="-351812" lvl="0" marL="457200" rtl="0" algn="l">
              <a:lnSpc>
                <a:spcPct val="115000"/>
              </a:lnSpc>
              <a:spcBef>
                <a:spcPts val="1500"/>
              </a:spcBef>
              <a:spcAft>
                <a:spcPts val="0"/>
              </a:spcAft>
              <a:buClr>
                <a:srgbClr val="111111"/>
              </a:buClr>
              <a:buSzPts val="1940"/>
              <a:buFont typeface="Roboto"/>
              <a:buChar char="●"/>
            </a:pPr>
            <a:r>
              <a:rPr lang="tr" sz="1940">
                <a:solidFill>
                  <a:srgbClr val="111111"/>
                </a:solidFill>
                <a:highlight>
                  <a:srgbClr val="FFFFFF"/>
                </a:highlight>
                <a:latin typeface="Roboto"/>
                <a:ea typeface="Roboto"/>
                <a:cs typeface="Roboto"/>
                <a:sym typeface="Roboto"/>
              </a:rPr>
              <a:t>Nöralterapide lokal anestezik enjeksiyon yoluyla uygulanır. Uygulama alanları cilt altı, kas dokusu, vücuttaki ameliyat ve yara izleri, eklem içi ve ağrılı noktalardır. Sinir içine enjeksiyon uygulanmaz.</a:t>
            </a:r>
            <a:endParaRPr sz="1940">
              <a:solidFill>
                <a:srgbClr val="111111"/>
              </a:solidFill>
              <a:highlight>
                <a:srgbClr val="FFFFFF"/>
              </a:highlight>
              <a:latin typeface="Roboto"/>
              <a:ea typeface="Roboto"/>
              <a:cs typeface="Roboto"/>
              <a:sym typeface="Roboto"/>
            </a:endParaRPr>
          </a:p>
          <a:p>
            <a:pPr indent="0" lvl="0" marL="0" rtl="0" algn="l">
              <a:lnSpc>
                <a:spcPct val="115000"/>
              </a:lnSpc>
              <a:spcBef>
                <a:spcPts val="1500"/>
              </a:spcBef>
              <a:spcAft>
                <a:spcPts val="0"/>
              </a:spcAft>
              <a:buSzPts val="2571"/>
              <a:buNone/>
            </a:pPr>
            <a:r>
              <a:t/>
            </a:r>
            <a:endParaRPr sz="1654">
              <a:solidFill>
                <a:srgbClr val="111111"/>
              </a:solidFill>
              <a:highlight>
                <a:srgbClr val="FFFFFF"/>
              </a:highlight>
              <a:latin typeface="Roboto"/>
              <a:ea typeface="Roboto"/>
              <a:cs typeface="Roboto"/>
              <a:sym typeface="Roboto"/>
            </a:endParaRPr>
          </a:p>
          <a:p>
            <a:pPr indent="0" lvl="0" marL="457200" rtl="0" algn="l">
              <a:lnSpc>
                <a:spcPct val="115000"/>
              </a:lnSpc>
              <a:spcBef>
                <a:spcPts val="1500"/>
              </a:spcBef>
              <a:spcAft>
                <a:spcPts val="0"/>
              </a:spcAft>
              <a:buSzPts val="1800"/>
              <a:buNone/>
            </a:pPr>
            <a:r>
              <a:t/>
            </a:r>
            <a:endParaRPr sz="1957">
              <a:solidFill>
                <a:srgbClr val="111111"/>
              </a:solidFill>
              <a:highlight>
                <a:srgbClr val="FFFFFF"/>
              </a:highlight>
              <a:latin typeface="Roboto"/>
              <a:ea typeface="Roboto"/>
              <a:cs typeface="Roboto"/>
              <a:sym typeface="Roboto"/>
            </a:endParaRPr>
          </a:p>
          <a:p>
            <a:pPr indent="0" lvl="0" marL="0" rtl="0" algn="l">
              <a:lnSpc>
                <a:spcPct val="115000"/>
              </a:lnSpc>
              <a:spcBef>
                <a:spcPts val="1500"/>
              </a:spcBef>
              <a:spcAft>
                <a:spcPts val="1200"/>
              </a:spcAft>
              <a:buSzPts val="2571"/>
              <a:buNone/>
            </a:pPr>
            <a:r>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g23ce8167984_0_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73333"/>
              <a:buFont typeface="Arial"/>
              <a:buNone/>
            </a:pPr>
            <a:r>
              <a:rPr b="1" lang="tr" sz="1500">
                <a:solidFill>
                  <a:srgbClr val="3B4964"/>
                </a:solidFill>
                <a:highlight>
                  <a:schemeClr val="lt1"/>
                </a:highlight>
                <a:latin typeface="Roboto"/>
                <a:ea typeface="Roboto"/>
                <a:cs typeface="Roboto"/>
                <a:sym typeface="Roboto"/>
              </a:rPr>
              <a:t>Nöralterapi Nasıl Uygulanır?</a:t>
            </a:r>
            <a:endParaRPr b="1" sz="3100"/>
          </a:p>
          <a:p>
            <a:pPr indent="0" lvl="0" marL="0" rtl="0" algn="l">
              <a:lnSpc>
                <a:spcPct val="100000"/>
              </a:lnSpc>
              <a:spcBef>
                <a:spcPts val="1500"/>
              </a:spcBef>
              <a:spcAft>
                <a:spcPts val="0"/>
              </a:spcAft>
              <a:buSzPct val="111111"/>
              <a:buNone/>
            </a:pPr>
            <a:r>
              <a:t/>
            </a:r>
            <a:endParaRPr/>
          </a:p>
        </p:txBody>
      </p:sp>
      <p:sp>
        <p:nvSpPr>
          <p:cNvPr id="182" name="Google Shape;182;g23ce8167984_0_1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20000"/>
          </a:bodyPr>
          <a:lstStyle/>
          <a:p>
            <a:pPr indent="-351811" lvl="0" marL="457200" rtl="0" algn="l">
              <a:lnSpc>
                <a:spcPct val="115000"/>
              </a:lnSpc>
              <a:spcBef>
                <a:spcPts val="1500"/>
              </a:spcBef>
              <a:spcAft>
                <a:spcPts val="0"/>
              </a:spcAft>
              <a:buClr>
                <a:srgbClr val="111111"/>
              </a:buClr>
              <a:buSzPts val="1940"/>
              <a:buFont typeface="Roboto"/>
              <a:buChar char="●"/>
            </a:pPr>
            <a:r>
              <a:rPr lang="tr" sz="1940">
                <a:solidFill>
                  <a:srgbClr val="111111"/>
                </a:solidFill>
                <a:highlight>
                  <a:schemeClr val="lt1"/>
                </a:highlight>
                <a:latin typeface="Roboto"/>
                <a:ea typeface="Roboto"/>
                <a:cs typeface="Roboto"/>
                <a:sym typeface="Roboto"/>
              </a:rPr>
              <a:t>Nöralterapide en önemli konu lokal anesteziğin uygulanacağı bölgenin iğne ile belirlenmesidir. Bu alan tespiti nöral terapiyi diğer standart lokal anestezik enjeksiyon uygulamaları ve benzeri tedavilerden ayıran en önemli özelliktir.</a:t>
            </a:r>
            <a:endParaRPr sz="1940">
              <a:solidFill>
                <a:srgbClr val="111111"/>
              </a:solidFill>
              <a:highlight>
                <a:schemeClr val="lt1"/>
              </a:highlight>
              <a:latin typeface="Roboto"/>
              <a:ea typeface="Roboto"/>
              <a:cs typeface="Roboto"/>
              <a:sym typeface="Roboto"/>
            </a:endParaRPr>
          </a:p>
          <a:p>
            <a:pPr indent="0" lvl="0" marL="0" rtl="0" algn="l">
              <a:lnSpc>
                <a:spcPct val="115000"/>
              </a:lnSpc>
              <a:spcBef>
                <a:spcPts val="1500"/>
              </a:spcBef>
              <a:spcAft>
                <a:spcPts val="0"/>
              </a:spcAft>
              <a:buClr>
                <a:schemeClr val="dk1"/>
              </a:buClr>
              <a:buSzPts val="2571"/>
              <a:buFont typeface="Arial"/>
              <a:buNone/>
            </a:pPr>
            <a:r>
              <a:t/>
            </a:r>
            <a:endParaRPr sz="1654">
              <a:solidFill>
                <a:srgbClr val="111111"/>
              </a:solidFill>
              <a:highlight>
                <a:schemeClr val="lt1"/>
              </a:highlight>
              <a:latin typeface="Roboto"/>
              <a:ea typeface="Roboto"/>
              <a:cs typeface="Roboto"/>
              <a:sym typeface="Roboto"/>
            </a:endParaRPr>
          </a:p>
          <a:p>
            <a:pPr indent="-352954" lvl="0" marL="457200" rtl="0" algn="l">
              <a:lnSpc>
                <a:spcPct val="115000"/>
              </a:lnSpc>
              <a:spcBef>
                <a:spcPts val="1500"/>
              </a:spcBef>
              <a:spcAft>
                <a:spcPts val="0"/>
              </a:spcAft>
              <a:buClr>
                <a:srgbClr val="111111"/>
              </a:buClr>
              <a:buSzPts val="1957"/>
              <a:buFont typeface="Roboto"/>
              <a:buChar char="●"/>
            </a:pPr>
            <a:r>
              <a:rPr lang="tr" sz="1957">
                <a:solidFill>
                  <a:srgbClr val="111111"/>
                </a:solidFill>
                <a:highlight>
                  <a:schemeClr val="lt1"/>
                </a:highlight>
                <a:latin typeface="Roboto"/>
                <a:ea typeface="Roboto"/>
                <a:cs typeface="Roboto"/>
                <a:sym typeface="Roboto"/>
              </a:rPr>
              <a:t>Nöralterapi tedavisi seanslar halinde uygulanır ve iki seans arasında en az üç gün geçmesi önerilir. Nöralterapide lokal anestezikler ile lidokain ve prokain kullanılması önerilir. Yüksek doz tehlikesi ve olası yan etkileri nedeniyle ilaçların azaltılmış dozlarda (%0,5 – %1 gibi) kullanılması önerilir.</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9"/>
          <p:cNvSpPr txBox="1"/>
          <p:nvPr>
            <p:ph type="title"/>
          </p:nvPr>
        </p:nvSpPr>
        <p:spPr>
          <a:xfrm>
            <a:off x="3684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40000"/>
              </a:lnSpc>
              <a:spcBef>
                <a:spcPts val="0"/>
              </a:spcBef>
              <a:spcAft>
                <a:spcPts val="0"/>
              </a:spcAft>
              <a:buClr>
                <a:schemeClr val="dk1"/>
              </a:buClr>
              <a:buSzPct val="61109"/>
              <a:buFont typeface="Arial"/>
              <a:buNone/>
            </a:pPr>
            <a:r>
              <a:rPr b="1" lang="tr" sz="1800">
                <a:highlight>
                  <a:srgbClr val="FFFFFF"/>
                </a:highlight>
              </a:rPr>
              <a:t>Nöral Terapinin Yan Etkileri Var mı?</a:t>
            </a:r>
            <a:endParaRPr b="1" sz="1800">
              <a:highlight>
                <a:srgbClr val="FFFFFF"/>
              </a:highlight>
            </a:endParaRPr>
          </a:p>
          <a:p>
            <a:pPr indent="0" lvl="0" marL="0" rtl="0" algn="l">
              <a:lnSpc>
                <a:spcPct val="115000"/>
              </a:lnSpc>
              <a:spcBef>
                <a:spcPts val="400"/>
              </a:spcBef>
              <a:spcAft>
                <a:spcPts val="0"/>
              </a:spcAft>
              <a:buClr>
                <a:schemeClr val="dk1"/>
              </a:buClr>
              <a:buSzPct val="100000"/>
              <a:buFont typeface="Arial"/>
              <a:buNone/>
            </a:pPr>
            <a:r>
              <a:t/>
            </a:r>
            <a:endParaRPr sz="1100"/>
          </a:p>
          <a:p>
            <a:pPr indent="0" lvl="0" marL="0" rtl="0" algn="l">
              <a:lnSpc>
                <a:spcPct val="100000"/>
              </a:lnSpc>
              <a:spcBef>
                <a:spcPts val="0"/>
              </a:spcBef>
              <a:spcAft>
                <a:spcPts val="0"/>
              </a:spcAft>
              <a:buSzPct val="111111"/>
              <a:buNone/>
            </a:pPr>
            <a:r>
              <a:t/>
            </a:r>
            <a:endParaRPr/>
          </a:p>
        </p:txBody>
      </p:sp>
      <p:sp>
        <p:nvSpPr>
          <p:cNvPr id="188" name="Google Shape;188;p19"/>
          <p:cNvSpPr txBox="1"/>
          <p:nvPr>
            <p:ph idx="1" type="body"/>
          </p:nvPr>
        </p:nvSpPr>
        <p:spPr>
          <a:xfrm>
            <a:off x="311700" y="1484775"/>
            <a:ext cx="8520600" cy="2996700"/>
          </a:xfrm>
          <a:prstGeom prst="rect">
            <a:avLst/>
          </a:prstGeom>
          <a:noFill/>
          <a:ln>
            <a:noFill/>
          </a:ln>
        </p:spPr>
        <p:txBody>
          <a:bodyPr anchorCtr="0" anchor="t" bIns="91425" lIns="91425" spcFirstLastPara="1" rIns="91425" wrap="square" tIns="91425">
            <a:normAutofit fontScale="32500"/>
          </a:bodyPr>
          <a:lstStyle/>
          <a:p>
            <a:pPr indent="0" lvl="0" marL="0" rtl="0" algn="l">
              <a:lnSpc>
                <a:spcPct val="115000"/>
              </a:lnSpc>
              <a:spcBef>
                <a:spcPts val="0"/>
              </a:spcBef>
              <a:spcAft>
                <a:spcPts val="0"/>
              </a:spcAft>
              <a:buSzPts val="2340"/>
              <a:buNone/>
            </a:pPr>
            <a:r>
              <a:t/>
            </a:r>
            <a:endParaRPr sz="1250">
              <a:solidFill>
                <a:srgbClr val="424242"/>
              </a:solidFill>
              <a:highlight>
                <a:srgbClr val="FFFFFF"/>
              </a:highlight>
            </a:endParaRPr>
          </a:p>
          <a:p>
            <a:pPr indent="0" lvl="0" marL="0" rtl="0" algn="l">
              <a:lnSpc>
                <a:spcPct val="115000"/>
              </a:lnSpc>
              <a:spcBef>
                <a:spcPts val="1200"/>
              </a:spcBef>
              <a:spcAft>
                <a:spcPts val="0"/>
              </a:spcAft>
              <a:buSzPct val="148576"/>
              <a:buNone/>
            </a:pPr>
            <a:r>
              <a:t/>
            </a:r>
            <a:endParaRPr sz="4846">
              <a:solidFill>
                <a:srgbClr val="424242"/>
              </a:solidFill>
              <a:highlight>
                <a:srgbClr val="FFFFFF"/>
              </a:highlight>
            </a:endParaRPr>
          </a:p>
          <a:p>
            <a:pPr indent="-333308" lvl="0" marL="457200" rtl="0" algn="l">
              <a:lnSpc>
                <a:spcPct val="115000"/>
              </a:lnSpc>
              <a:spcBef>
                <a:spcPts val="1200"/>
              </a:spcBef>
              <a:spcAft>
                <a:spcPts val="0"/>
              </a:spcAft>
              <a:buClr>
                <a:srgbClr val="111111"/>
              </a:buClr>
              <a:buSzPct val="100000"/>
              <a:buChar char="●"/>
            </a:pPr>
            <a:r>
              <a:rPr lang="tr" sz="5072">
                <a:solidFill>
                  <a:srgbClr val="111111"/>
                </a:solidFill>
                <a:highlight>
                  <a:srgbClr val="FFFFFF"/>
                </a:highlight>
              </a:rPr>
              <a:t>Doğal bir tedavi olarak kabul edilen nöral terapi, bir ilaç tedavisi değildir.</a:t>
            </a:r>
            <a:endParaRPr sz="5072">
              <a:solidFill>
                <a:srgbClr val="111111"/>
              </a:solidFill>
              <a:highlight>
                <a:srgbClr val="FFFFFF"/>
              </a:highlight>
            </a:endParaRPr>
          </a:p>
          <a:p>
            <a:pPr indent="0" lvl="0" marL="0" rtl="0" algn="l">
              <a:lnSpc>
                <a:spcPct val="115000"/>
              </a:lnSpc>
              <a:spcBef>
                <a:spcPts val="1200"/>
              </a:spcBef>
              <a:spcAft>
                <a:spcPts val="0"/>
              </a:spcAft>
              <a:buSzPct val="109196"/>
              <a:buNone/>
            </a:pPr>
            <a:r>
              <a:t/>
            </a:r>
            <a:endParaRPr sz="5072">
              <a:solidFill>
                <a:srgbClr val="111111"/>
              </a:solidFill>
              <a:highlight>
                <a:srgbClr val="FFFFFF"/>
              </a:highlight>
            </a:endParaRPr>
          </a:p>
          <a:p>
            <a:pPr indent="-333308" lvl="0" marL="457200" rtl="0" algn="l">
              <a:lnSpc>
                <a:spcPct val="115000"/>
              </a:lnSpc>
              <a:spcBef>
                <a:spcPts val="0"/>
              </a:spcBef>
              <a:spcAft>
                <a:spcPts val="0"/>
              </a:spcAft>
              <a:buClr>
                <a:srgbClr val="111111"/>
              </a:buClr>
              <a:buSzPct val="100000"/>
              <a:buChar char="●"/>
            </a:pPr>
            <a:r>
              <a:rPr lang="tr" sz="5072">
                <a:solidFill>
                  <a:srgbClr val="111111"/>
                </a:solidFill>
                <a:highlight>
                  <a:srgbClr val="FFFFFF"/>
                </a:highlight>
              </a:rPr>
              <a:t>Otonom sinir sistemi üzerinde lokal anestezik stimülasyonunu kullanır.</a:t>
            </a:r>
            <a:endParaRPr sz="5072">
              <a:solidFill>
                <a:srgbClr val="111111"/>
              </a:solidFill>
              <a:highlight>
                <a:srgbClr val="FFFFFF"/>
              </a:highlight>
            </a:endParaRPr>
          </a:p>
          <a:p>
            <a:pPr indent="0" lvl="0" marL="0" rtl="0" algn="l">
              <a:lnSpc>
                <a:spcPct val="115000"/>
              </a:lnSpc>
              <a:spcBef>
                <a:spcPts val="0"/>
              </a:spcBef>
              <a:spcAft>
                <a:spcPts val="0"/>
              </a:spcAft>
              <a:buSzPct val="109196"/>
              <a:buNone/>
            </a:pPr>
            <a:r>
              <a:t/>
            </a:r>
            <a:endParaRPr sz="5072">
              <a:solidFill>
                <a:srgbClr val="111111"/>
              </a:solidFill>
              <a:highlight>
                <a:srgbClr val="FFFFFF"/>
              </a:highlight>
            </a:endParaRPr>
          </a:p>
          <a:p>
            <a:pPr indent="-333308" lvl="0" marL="457200" rtl="0" algn="l">
              <a:lnSpc>
                <a:spcPct val="115000"/>
              </a:lnSpc>
              <a:spcBef>
                <a:spcPts val="0"/>
              </a:spcBef>
              <a:spcAft>
                <a:spcPts val="0"/>
              </a:spcAft>
              <a:buClr>
                <a:srgbClr val="111111"/>
              </a:buClr>
              <a:buSzPct val="100000"/>
              <a:buChar char="●"/>
            </a:pPr>
            <a:r>
              <a:rPr lang="tr" sz="5072">
                <a:solidFill>
                  <a:srgbClr val="111111"/>
                </a:solidFill>
                <a:highlight>
                  <a:srgbClr val="FFFFFF"/>
                </a:highlight>
              </a:rPr>
              <a:t>İğne batırıldığı anda bu uyarım sinir ağı aracılığıyla yayılır ve biyo-elektriksel olarak hasarları onarır.</a:t>
            </a:r>
            <a:endParaRPr sz="5072">
              <a:solidFill>
                <a:srgbClr val="111111"/>
              </a:solidFill>
              <a:highlight>
                <a:srgbClr val="FFFFFF"/>
              </a:highlight>
            </a:endParaRPr>
          </a:p>
          <a:p>
            <a:pPr indent="0" lvl="0" marL="0" rtl="0" algn="l">
              <a:lnSpc>
                <a:spcPct val="115000"/>
              </a:lnSpc>
              <a:spcBef>
                <a:spcPts val="0"/>
              </a:spcBef>
              <a:spcAft>
                <a:spcPts val="0"/>
              </a:spcAft>
              <a:buSzPts val="2340"/>
              <a:buNone/>
            </a:pPr>
            <a:r>
              <a:t/>
            </a:r>
            <a:endParaRPr sz="1150">
              <a:solidFill>
                <a:srgbClr val="424242"/>
              </a:solidFill>
              <a:highlight>
                <a:srgbClr val="FFFFFF"/>
              </a:highlight>
            </a:endParaRPr>
          </a:p>
          <a:p>
            <a:pPr indent="0" lvl="0" marL="0" rtl="0" algn="l">
              <a:lnSpc>
                <a:spcPct val="115000"/>
              </a:lnSpc>
              <a:spcBef>
                <a:spcPts val="1200"/>
              </a:spcBef>
              <a:spcAft>
                <a:spcPts val="1200"/>
              </a:spcAft>
              <a:buSzPts val="2340"/>
              <a:buNone/>
            </a:pPr>
            <a:r>
              <a:t/>
            </a:r>
            <a:endParaRPr sz="1150">
              <a:solidFill>
                <a:srgbClr val="424242"/>
              </a:solidFill>
              <a:highlight>
                <a:srgbClr val="FFFFFF"/>
              </a:highlight>
            </a:endParaRPr>
          </a:p>
        </p:txBody>
      </p:sp>
      <p:sp>
        <p:nvSpPr>
          <p:cNvPr id="189" name="Google Shape;189;p19"/>
          <p:cNvSpPr txBox="1"/>
          <p:nvPr/>
        </p:nvSpPr>
        <p:spPr>
          <a:xfrm>
            <a:off x="311700" y="1017725"/>
            <a:ext cx="8634000" cy="705600"/>
          </a:xfrm>
          <a:prstGeom prst="rect">
            <a:avLst/>
          </a:prstGeom>
          <a:noFill/>
          <a:ln>
            <a:noFill/>
          </a:ln>
        </p:spPr>
        <p:txBody>
          <a:bodyPr anchorCtr="0" anchor="t" bIns="91425" lIns="91425" spcFirstLastPara="1" rIns="91425" wrap="square" tIns="91425">
            <a:spAutoFit/>
          </a:bodyPr>
          <a:lstStyle/>
          <a:p>
            <a:pPr indent="-317500" lvl="0" marL="457200" marR="0" rtl="0" algn="l">
              <a:lnSpc>
                <a:spcPct val="115000"/>
              </a:lnSpc>
              <a:spcBef>
                <a:spcPts val="0"/>
              </a:spcBef>
              <a:spcAft>
                <a:spcPts val="0"/>
              </a:spcAft>
              <a:buClr>
                <a:srgbClr val="111111"/>
              </a:buClr>
              <a:buSzPts val="1400"/>
              <a:buFont typeface="Arial"/>
              <a:buChar char="●"/>
            </a:pPr>
            <a:r>
              <a:rPr b="0" i="0" lang="tr" sz="1574" u="none" cap="none" strike="noStrike">
                <a:solidFill>
                  <a:srgbClr val="111111"/>
                </a:solidFill>
                <a:highlight>
                  <a:schemeClr val="lt1"/>
                </a:highlight>
                <a:latin typeface="Arial"/>
                <a:ea typeface="Arial"/>
                <a:cs typeface="Arial"/>
                <a:sym typeface="Arial"/>
              </a:rPr>
              <a:t>Nöralterapi düşünen hastalarda “Ne enjekte ediliyor?” gibi sorular gelebilir. veya “İğneler sinirlere zarar verir mi?</a:t>
            </a:r>
            <a:r>
              <a:rPr b="0" i="0" lang="tr" sz="1150" u="none" cap="none" strike="noStrike">
                <a:solidFill>
                  <a:srgbClr val="111111"/>
                </a:solidFill>
                <a:highlight>
                  <a:schemeClr val="lt1"/>
                </a:highlight>
                <a:latin typeface="Arial"/>
                <a:ea typeface="Arial"/>
                <a:cs typeface="Arial"/>
                <a:sym typeface="Arial"/>
              </a:rPr>
              <a:t>” </a:t>
            </a:r>
            <a:endParaRPr b="0" i="0" sz="1300" u="none" cap="none" strike="noStrike">
              <a:solidFill>
                <a:srgbClr val="11111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23ce8167984_0_3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40000"/>
              </a:lnSpc>
              <a:spcBef>
                <a:spcPts val="0"/>
              </a:spcBef>
              <a:spcAft>
                <a:spcPts val="0"/>
              </a:spcAft>
              <a:buClr>
                <a:schemeClr val="dk1"/>
              </a:buClr>
              <a:buSzPct val="61110"/>
              <a:buFont typeface="Arial"/>
              <a:buNone/>
            </a:pPr>
            <a:r>
              <a:rPr b="1" lang="tr" sz="1800">
                <a:highlight>
                  <a:schemeClr val="lt1"/>
                </a:highlight>
              </a:rPr>
              <a:t>Nöral Terapinin Yan Etkileri Var mı?</a:t>
            </a:r>
            <a:endParaRPr b="1" sz="1800">
              <a:highlight>
                <a:schemeClr val="lt1"/>
              </a:highlight>
            </a:endParaRPr>
          </a:p>
          <a:p>
            <a:pPr indent="0" lvl="0" marL="0" rtl="0" algn="l">
              <a:lnSpc>
                <a:spcPct val="100000"/>
              </a:lnSpc>
              <a:spcBef>
                <a:spcPts val="0"/>
              </a:spcBef>
              <a:spcAft>
                <a:spcPts val="0"/>
              </a:spcAft>
              <a:buSzPct val="111111"/>
              <a:buNone/>
            </a:pPr>
            <a:r>
              <a:t/>
            </a:r>
            <a:endParaRPr/>
          </a:p>
        </p:txBody>
      </p:sp>
      <p:sp>
        <p:nvSpPr>
          <p:cNvPr id="195" name="Google Shape;195;g23ce8167984_0_3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25000" lnSpcReduction="20000"/>
          </a:bodyPr>
          <a:lstStyle/>
          <a:p>
            <a:pPr indent="-327089" lvl="0" marL="457200" rtl="0" algn="l">
              <a:lnSpc>
                <a:spcPct val="115000"/>
              </a:lnSpc>
              <a:spcBef>
                <a:spcPts val="0"/>
              </a:spcBef>
              <a:spcAft>
                <a:spcPts val="0"/>
              </a:spcAft>
              <a:buClr>
                <a:srgbClr val="424242"/>
              </a:buClr>
              <a:buSzPct val="100000"/>
              <a:buChar char="●"/>
            </a:pPr>
            <a:r>
              <a:rPr lang="tr" sz="6204">
                <a:solidFill>
                  <a:srgbClr val="111111"/>
                </a:solidFill>
                <a:highlight>
                  <a:schemeClr val="lt1"/>
                </a:highlight>
              </a:rPr>
              <a:t>Nöralterapi diğer iğne tedavileri ile karıştırılmamalıdır. Çünkü diğerleri dokulara ilaç enjekte ederken, nöral terapide pozitif uyarı oluşturmak için iğneler çoğunlukla cilde uygulanır.</a:t>
            </a:r>
            <a:endParaRPr sz="6204">
              <a:solidFill>
                <a:srgbClr val="111111"/>
              </a:solidFill>
              <a:highlight>
                <a:schemeClr val="lt1"/>
              </a:highlight>
            </a:endParaRPr>
          </a:p>
          <a:p>
            <a:pPr indent="0" lvl="0" marL="0" rtl="0" algn="l">
              <a:lnSpc>
                <a:spcPct val="115000"/>
              </a:lnSpc>
              <a:spcBef>
                <a:spcPts val="0"/>
              </a:spcBef>
              <a:spcAft>
                <a:spcPts val="0"/>
              </a:spcAft>
              <a:buSzPct val="116054"/>
              <a:buNone/>
            </a:pPr>
            <a:r>
              <a:t/>
            </a:r>
            <a:endParaRPr sz="6204">
              <a:solidFill>
                <a:srgbClr val="111111"/>
              </a:solidFill>
              <a:highlight>
                <a:schemeClr val="lt1"/>
              </a:highlight>
            </a:endParaRPr>
          </a:p>
          <a:p>
            <a:pPr indent="-327089" lvl="0" marL="457200" rtl="0" algn="l">
              <a:lnSpc>
                <a:spcPct val="115000"/>
              </a:lnSpc>
              <a:spcBef>
                <a:spcPts val="0"/>
              </a:spcBef>
              <a:spcAft>
                <a:spcPts val="0"/>
              </a:spcAft>
              <a:buClr>
                <a:srgbClr val="111111"/>
              </a:buClr>
              <a:buSzPct val="100000"/>
              <a:buChar char="●"/>
            </a:pPr>
            <a:r>
              <a:rPr lang="tr" sz="6204">
                <a:solidFill>
                  <a:srgbClr val="111111"/>
                </a:solidFill>
                <a:highlight>
                  <a:schemeClr val="lt1"/>
                </a:highlight>
              </a:rPr>
              <a:t>Nöral terapide sadece lokal anestezikler, prokain ve lidokain kullanılır. Ancak anestezik etkiler için değil. Sadece biyo-elektrik etkisini kullanır.</a:t>
            </a:r>
            <a:endParaRPr sz="6204">
              <a:solidFill>
                <a:srgbClr val="111111"/>
              </a:solidFill>
              <a:highlight>
                <a:schemeClr val="lt1"/>
              </a:highlight>
            </a:endParaRPr>
          </a:p>
          <a:p>
            <a:pPr indent="0" lvl="0" marL="0" rtl="0" algn="l">
              <a:lnSpc>
                <a:spcPct val="115000"/>
              </a:lnSpc>
              <a:spcBef>
                <a:spcPts val="0"/>
              </a:spcBef>
              <a:spcAft>
                <a:spcPts val="0"/>
              </a:spcAft>
              <a:buSzPct val="116054"/>
              <a:buNone/>
            </a:pPr>
            <a:r>
              <a:t/>
            </a:r>
            <a:endParaRPr sz="6204">
              <a:solidFill>
                <a:srgbClr val="111111"/>
              </a:solidFill>
              <a:highlight>
                <a:schemeClr val="lt1"/>
              </a:highlight>
            </a:endParaRPr>
          </a:p>
          <a:p>
            <a:pPr indent="-327089" lvl="0" marL="457200" rtl="0" algn="l">
              <a:lnSpc>
                <a:spcPct val="115000"/>
              </a:lnSpc>
              <a:spcBef>
                <a:spcPts val="0"/>
              </a:spcBef>
              <a:spcAft>
                <a:spcPts val="0"/>
              </a:spcAft>
              <a:buClr>
                <a:srgbClr val="111111"/>
              </a:buClr>
              <a:buSzPct val="100000"/>
              <a:buChar char="●"/>
            </a:pPr>
            <a:r>
              <a:rPr lang="tr" sz="6204">
                <a:solidFill>
                  <a:srgbClr val="111111"/>
                </a:solidFill>
                <a:highlight>
                  <a:schemeClr val="lt1"/>
                </a:highlight>
              </a:rPr>
              <a:t>Prokain en kısa aktif lokal anesteziktir. Etkisi sadece 15-20 dakika sürer. </a:t>
            </a:r>
            <a:endParaRPr sz="6204">
              <a:solidFill>
                <a:srgbClr val="111111"/>
              </a:solidFill>
              <a:highlight>
                <a:schemeClr val="lt1"/>
              </a:highlight>
            </a:endParaRPr>
          </a:p>
          <a:p>
            <a:pPr indent="0" lvl="0" marL="0" rtl="0" algn="l">
              <a:lnSpc>
                <a:spcPct val="115000"/>
              </a:lnSpc>
              <a:spcBef>
                <a:spcPts val="0"/>
              </a:spcBef>
              <a:spcAft>
                <a:spcPts val="0"/>
              </a:spcAft>
              <a:buSzPct val="116054"/>
              <a:buNone/>
            </a:pPr>
            <a:r>
              <a:t/>
            </a:r>
            <a:endParaRPr sz="6204">
              <a:solidFill>
                <a:srgbClr val="111111"/>
              </a:solidFill>
              <a:highlight>
                <a:schemeClr val="lt1"/>
              </a:highlight>
            </a:endParaRPr>
          </a:p>
          <a:p>
            <a:pPr indent="-314335" lvl="0" marL="457200" rtl="0" algn="l">
              <a:lnSpc>
                <a:spcPct val="237500"/>
              </a:lnSpc>
              <a:spcBef>
                <a:spcPts val="0"/>
              </a:spcBef>
              <a:spcAft>
                <a:spcPts val="0"/>
              </a:spcAft>
              <a:buClr>
                <a:srgbClr val="111111"/>
              </a:buClr>
              <a:buSzPct val="96068"/>
              <a:buChar char="●"/>
            </a:pPr>
            <a:r>
              <a:rPr lang="tr" sz="5615">
                <a:solidFill>
                  <a:srgbClr val="111111"/>
                </a:solidFill>
                <a:highlight>
                  <a:schemeClr val="lt1"/>
                </a:highlight>
                <a:latin typeface="Roboto"/>
                <a:ea typeface="Roboto"/>
                <a:cs typeface="Roboto"/>
                <a:sym typeface="Roboto"/>
              </a:rPr>
              <a:t>Seksen yılı aşkın süredir</a:t>
            </a:r>
            <a:r>
              <a:rPr lang="tr" sz="5215">
                <a:solidFill>
                  <a:srgbClr val="111111"/>
                </a:solidFill>
                <a:highlight>
                  <a:schemeClr val="lt1"/>
                </a:highlight>
                <a:latin typeface="Roboto"/>
                <a:ea typeface="Roboto"/>
                <a:cs typeface="Roboto"/>
                <a:sym typeface="Roboto"/>
              </a:rPr>
              <a:t> batıda sıklıkla kullanılan bu tedavi yönteminde herhangi bir yan etkiye rastlanmamıştır.</a:t>
            </a:r>
            <a:endParaRPr sz="5063">
              <a:solidFill>
                <a:srgbClr val="111111"/>
              </a:solidFill>
              <a:highlight>
                <a:schemeClr val="lt1"/>
              </a:highlight>
            </a:endParaRPr>
          </a:p>
          <a:p>
            <a:pPr indent="0" lvl="0" marL="0" rtl="0" algn="l">
              <a:lnSpc>
                <a:spcPct val="115000"/>
              </a:lnSpc>
              <a:spcBef>
                <a:spcPts val="0"/>
              </a:spcBef>
              <a:spcAft>
                <a:spcPts val="0"/>
              </a:spcAft>
              <a:buSzPts val="1800"/>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990"/>
              <a:buNone/>
            </a:pPr>
            <a:r>
              <a:rPr b="1" lang="tr" sz="2320"/>
              <a:t>Nöral Terapi Kullanım Alanları</a:t>
            </a:r>
            <a:endParaRPr b="1" sz="2320"/>
          </a:p>
        </p:txBody>
      </p:sp>
      <p:sp>
        <p:nvSpPr>
          <p:cNvPr id="201" name="Google Shape;201;p2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lang="tr">
                <a:solidFill>
                  <a:schemeClr val="dk1"/>
                </a:solidFill>
              </a:rPr>
              <a:t>Akut ve kronik ağrı, fonksiyonel anormallikler, kas iskelet sistemi rahatsızlıkları NT için temel göstergelerdir .</a:t>
            </a:r>
            <a:endParaRPr>
              <a:solidFill>
                <a:schemeClr val="dk1"/>
              </a:solidFill>
            </a:endParaRPr>
          </a:p>
          <a:p>
            <a:pPr indent="-368300" lvl="0" marL="457200" rtl="0" algn="l">
              <a:lnSpc>
                <a:spcPct val="115000"/>
              </a:lnSpc>
              <a:spcBef>
                <a:spcPts val="1200"/>
              </a:spcBef>
              <a:spcAft>
                <a:spcPts val="0"/>
              </a:spcAft>
              <a:buClr>
                <a:schemeClr val="dk1"/>
              </a:buClr>
              <a:buSzPts val="2200"/>
              <a:buChar char="●"/>
            </a:pPr>
            <a:r>
              <a:rPr lang="tr" sz="1550">
                <a:solidFill>
                  <a:schemeClr val="dk1"/>
                </a:solidFill>
                <a:highlight>
                  <a:schemeClr val="lt1"/>
                </a:highlight>
              </a:rPr>
              <a:t>Nöralterapi daha çok ilaçlarda çare bulamayan hastalar tarafından tercih edilmektedir.. Nöralterapi çocuklar ve yaşlılar dahil hemen hemen herkese uygulanabilir.</a:t>
            </a:r>
            <a:endParaRPr sz="1550">
              <a:solidFill>
                <a:schemeClr val="dk1"/>
              </a:solidFill>
              <a:highlight>
                <a:schemeClr val="lt1"/>
              </a:highlight>
            </a:endParaRPr>
          </a:p>
          <a:p>
            <a:pPr indent="-327025" lvl="0" marL="457200" rtl="0" algn="l">
              <a:lnSpc>
                <a:spcPct val="115000"/>
              </a:lnSpc>
              <a:spcBef>
                <a:spcPts val="0"/>
              </a:spcBef>
              <a:spcAft>
                <a:spcPts val="0"/>
              </a:spcAft>
              <a:buClr>
                <a:schemeClr val="dk1"/>
              </a:buClr>
              <a:buSzPts val="1550"/>
              <a:buChar char="●"/>
            </a:pPr>
            <a:r>
              <a:rPr lang="tr" sz="1550">
                <a:solidFill>
                  <a:schemeClr val="dk1"/>
                </a:solidFill>
                <a:highlight>
                  <a:schemeClr val="lt1"/>
                </a:highlight>
              </a:rPr>
              <a:t>Hipertansiyon, diabetes mellitus, kardiyak hastalıklar ve bu hastalıklara ilişkin kullanılan ilaçlar NT`ye engel değildir.</a:t>
            </a:r>
            <a:endParaRPr sz="1550">
              <a:solidFill>
                <a:schemeClr val="dk1"/>
              </a:solidFill>
              <a:highlight>
                <a:schemeClr val="lt1"/>
              </a:highlight>
            </a:endParaRPr>
          </a:p>
          <a:p>
            <a:pPr indent="-327025" lvl="0" marL="457200" rtl="0" algn="l">
              <a:lnSpc>
                <a:spcPct val="115000"/>
              </a:lnSpc>
              <a:spcBef>
                <a:spcPts val="0"/>
              </a:spcBef>
              <a:spcAft>
                <a:spcPts val="0"/>
              </a:spcAft>
              <a:buClr>
                <a:schemeClr val="dk1"/>
              </a:buClr>
              <a:buSzPts val="1550"/>
              <a:buChar char="●"/>
            </a:pPr>
            <a:r>
              <a:rPr lang="tr" sz="1550">
                <a:solidFill>
                  <a:schemeClr val="dk1"/>
                </a:solidFill>
                <a:highlight>
                  <a:schemeClr val="lt1"/>
                </a:highlight>
              </a:rPr>
              <a:t> Kortizon  kullanımında immün sistem suprese edildiği için tedavinin etkinliği azalır.</a:t>
            </a:r>
            <a:endParaRPr sz="1550">
              <a:solidFill>
                <a:schemeClr val="dk1"/>
              </a:solidFill>
              <a:highlight>
                <a:schemeClr val="lt1"/>
              </a:highlight>
            </a:endParaRPr>
          </a:p>
          <a:p>
            <a:pPr indent="-327025" lvl="0" marL="457200" rtl="0" algn="l">
              <a:lnSpc>
                <a:spcPct val="115000"/>
              </a:lnSpc>
              <a:spcBef>
                <a:spcPts val="0"/>
              </a:spcBef>
              <a:spcAft>
                <a:spcPts val="0"/>
              </a:spcAft>
              <a:buClr>
                <a:schemeClr val="dk1"/>
              </a:buClr>
              <a:buSzPts val="1550"/>
              <a:buChar char="●"/>
            </a:pPr>
            <a:r>
              <a:rPr lang="tr" sz="1550">
                <a:solidFill>
                  <a:schemeClr val="dk1"/>
                </a:solidFill>
                <a:highlight>
                  <a:schemeClr val="lt1"/>
                </a:highlight>
              </a:rPr>
              <a:t>Bazı uygulamalarda antikoagülan (kan sulandırıcı) kullanan hastalar daha fazla dikkat gerektirmektedir.</a:t>
            </a:r>
            <a:endParaRPr sz="1550">
              <a:solidFill>
                <a:schemeClr val="dk1"/>
              </a:solidFill>
              <a:highlight>
                <a:schemeClr val="lt1"/>
              </a:highlight>
            </a:endParaRPr>
          </a:p>
          <a:p>
            <a:pPr indent="0" lvl="0" marL="457200" rtl="0" algn="l">
              <a:lnSpc>
                <a:spcPct val="115000"/>
              </a:lnSpc>
              <a:spcBef>
                <a:spcPts val="1800"/>
              </a:spcBef>
              <a:spcAft>
                <a:spcPts val="1800"/>
              </a:spcAft>
              <a:buSzPts val="1800"/>
              <a:buNone/>
            </a:pPr>
            <a:r>
              <a:t/>
            </a:r>
            <a:endParaRPr sz="1150">
              <a:solidFill>
                <a:schemeClr val="dk1"/>
              </a:solidFill>
              <a:highlight>
                <a:schemeClr val="lt1"/>
              </a:highlight>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1"/>
          <p:cNvSpPr txBox="1"/>
          <p:nvPr>
            <p:ph idx="1" type="body"/>
          </p:nvPr>
        </p:nvSpPr>
        <p:spPr>
          <a:xfrm>
            <a:off x="400525" y="542350"/>
            <a:ext cx="8520600" cy="4945200"/>
          </a:xfrm>
          <a:prstGeom prst="rect">
            <a:avLst/>
          </a:prstGeom>
          <a:noFill/>
          <a:ln>
            <a:noFill/>
          </a:ln>
        </p:spPr>
        <p:txBody>
          <a:bodyPr anchorCtr="0" anchor="t" bIns="91425" lIns="91425" spcFirstLastPara="1" rIns="91425" wrap="square" tIns="91425">
            <a:normAutofit fontScale="47500" lnSpcReduction="20000"/>
          </a:bodyPr>
          <a:lstStyle/>
          <a:p>
            <a:pPr indent="0" lvl="0" marL="0" rtl="0" algn="l">
              <a:lnSpc>
                <a:spcPct val="140000"/>
              </a:lnSpc>
              <a:spcBef>
                <a:spcPts val="0"/>
              </a:spcBef>
              <a:spcAft>
                <a:spcPts val="0"/>
              </a:spcAft>
              <a:buClr>
                <a:schemeClr val="dk1"/>
              </a:buClr>
              <a:buSzPct val="78120"/>
              <a:buFont typeface="Arial"/>
              <a:buNone/>
            </a:pPr>
            <a:r>
              <a:t/>
            </a:r>
            <a:endParaRPr b="1" sz="1408">
              <a:solidFill>
                <a:srgbClr val="424242"/>
              </a:solidFill>
              <a:highlight>
                <a:srgbClr val="FFFFFF"/>
              </a:highlight>
            </a:endParaRPr>
          </a:p>
          <a:p>
            <a:pPr indent="0" lvl="0" marL="0" rtl="0" algn="l">
              <a:lnSpc>
                <a:spcPct val="115000"/>
              </a:lnSpc>
              <a:spcBef>
                <a:spcPts val="400"/>
              </a:spcBef>
              <a:spcAft>
                <a:spcPts val="0"/>
              </a:spcAft>
              <a:buClr>
                <a:schemeClr val="dk1"/>
              </a:buClr>
              <a:buSzPct val="86774"/>
              <a:buFont typeface="Arial"/>
              <a:buNone/>
            </a:pPr>
            <a:r>
              <a:t/>
            </a:r>
            <a:endParaRPr b="1" sz="1267">
              <a:solidFill>
                <a:srgbClr val="111111"/>
              </a:solidFill>
              <a:highlight>
                <a:srgbClr val="FFFFFF"/>
              </a:highlight>
            </a:endParaRPr>
          </a:p>
          <a:p>
            <a:pPr indent="0" lvl="0" marL="0" rtl="0" algn="l">
              <a:lnSpc>
                <a:spcPct val="115000"/>
              </a:lnSpc>
              <a:spcBef>
                <a:spcPts val="1800"/>
              </a:spcBef>
              <a:spcAft>
                <a:spcPts val="0"/>
              </a:spcAft>
              <a:buSzPct val="177913"/>
              <a:buNone/>
            </a:pPr>
            <a:r>
              <a:rPr b="1" lang="tr" sz="3113">
                <a:solidFill>
                  <a:srgbClr val="111111"/>
                </a:solidFill>
                <a:highlight>
                  <a:srgbClr val="FFFFFF"/>
                </a:highlight>
              </a:rPr>
              <a:t>Acı  Yönetimi</a:t>
            </a:r>
            <a:endParaRPr b="1" sz="3113">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Migren</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Gerilim tipi baş ağrısı</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Baş zonklaması</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Trigeminal nöralji</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Fibromiyalji (yumuşak doku romatizması)</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Bel-boyun-sırt ağrıları ve fıtıkları, omurga kireçlenmeleri</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Tüm nevraljiler (postherpetik nevralji, nöropatik ağrı, sinir travmaları)</a:t>
            </a:r>
            <a:endParaRPr sz="3141">
              <a:solidFill>
                <a:srgbClr val="111111"/>
              </a:solidFill>
              <a:highlight>
                <a:srgbClr val="FFFFFF"/>
              </a:highlight>
            </a:endParaRPr>
          </a:p>
          <a:p>
            <a:pPr indent="0" lvl="0" marL="0" rtl="0" algn="l">
              <a:lnSpc>
                <a:spcPct val="115000"/>
              </a:lnSpc>
              <a:spcBef>
                <a:spcPts val="0"/>
              </a:spcBef>
              <a:spcAft>
                <a:spcPts val="0"/>
              </a:spcAft>
              <a:buSzPct val="176327"/>
              <a:buNone/>
            </a:pPr>
            <a:r>
              <a:t/>
            </a:r>
            <a:endParaRPr sz="3141">
              <a:solidFill>
                <a:srgbClr val="111111"/>
              </a:solidFill>
              <a:highlight>
                <a:srgbClr val="FFFFFF"/>
              </a:highlight>
            </a:endParaRPr>
          </a:p>
          <a:p>
            <a:pPr indent="0" lvl="0" marL="0" rtl="0" algn="l">
              <a:lnSpc>
                <a:spcPct val="115000"/>
              </a:lnSpc>
              <a:spcBef>
                <a:spcPts val="0"/>
              </a:spcBef>
              <a:spcAft>
                <a:spcPts val="0"/>
              </a:spcAft>
              <a:buClr>
                <a:schemeClr val="dk1"/>
              </a:buClr>
              <a:buSzPct val="35019"/>
              <a:buFont typeface="Arial"/>
              <a:buNone/>
            </a:pPr>
            <a:r>
              <a:rPr b="1" lang="tr" sz="3141">
                <a:solidFill>
                  <a:srgbClr val="111111"/>
                </a:solidFill>
                <a:highlight>
                  <a:srgbClr val="FFFFFF"/>
                </a:highlight>
              </a:rPr>
              <a:t>Nörolojik Hastalıklar</a:t>
            </a:r>
            <a:endParaRPr b="1" sz="3141">
              <a:solidFill>
                <a:srgbClr val="111111"/>
              </a:solidFill>
              <a:highlight>
                <a:srgbClr val="FFFFFF"/>
              </a:highlight>
            </a:endParaRPr>
          </a:p>
          <a:p>
            <a:pPr indent="-323454" lvl="0" marL="457200" rtl="0" algn="l">
              <a:lnSpc>
                <a:spcPct val="115000"/>
              </a:lnSpc>
              <a:spcBef>
                <a:spcPts val="1800"/>
              </a:spcBef>
              <a:spcAft>
                <a:spcPts val="0"/>
              </a:spcAft>
              <a:buClr>
                <a:srgbClr val="111111"/>
              </a:buClr>
              <a:buSzPct val="100000"/>
              <a:buChar char="●"/>
            </a:pPr>
            <a:r>
              <a:rPr lang="tr" sz="3141">
                <a:solidFill>
                  <a:srgbClr val="111111"/>
                </a:solidFill>
                <a:highlight>
                  <a:srgbClr val="FFFFFF"/>
                </a:highlight>
              </a:rPr>
              <a:t>Tüm baş ağrıları</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Baş dönmesi (vertigo), kulak çınlaması (tinnitus), Meniere hastalığı</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periferik yüz felci</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Karpal tünel sendromu (bileklerde sinir sıkışması), ulnar tünel sendromu</a:t>
            </a:r>
            <a:endParaRPr sz="3141">
              <a:solidFill>
                <a:srgbClr val="111111"/>
              </a:solidFill>
              <a:highlight>
                <a:srgbClr val="FFFFFF"/>
              </a:highlight>
            </a:endParaRPr>
          </a:p>
          <a:p>
            <a:pPr indent="-323454" lvl="0" marL="457200" rtl="0" algn="l">
              <a:lnSpc>
                <a:spcPct val="115000"/>
              </a:lnSpc>
              <a:spcBef>
                <a:spcPts val="0"/>
              </a:spcBef>
              <a:spcAft>
                <a:spcPts val="0"/>
              </a:spcAft>
              <a:buClr>
                <a:srgbClr val="111111"/>
              </a:buClr>
              <a:buSzPct val="100000"/>
              <a:buChar char="●"/>
            </a:pPr>
            <a:r>
              <a:rPr lang="tr" sz="3141">
                <a:solidFill>
                  <a:srgbClr val="111111"/>
                </a:solidFill>
                <a:highlight>
                  <a:srgbClr val="FFFFFF"/>
                </a:highlight>
              </a:rPr>
              <a:t>Diğer nörolojik hastalıklar</a:t>
            </a:r>
            <a:endParaRPr sz="3141">
              <a:solidFill>
                <a:srgbClr val="111111"/>
              </a:solidFill>
              <a:highlight>
                <a:srgbClr val="FFFFFF"/>
              </a:highlight>
            </a:endParaRPr>
          </a:p>
          <a:p>
            <a:pPr indent="0" lvl="0" marL="0" rtl="0" algn="l">
              <a:lnSpc>
                <a:spcPct val="115000"/>
              </a:lnSpc>
              <a:spcBef>
                <a:spcPts val="0"/>
              </a:spcBef>
              <a:spcAft>
                <a:spcPts val="0"/>
              </a:spcAft>
              <a:buSzPct val="168701"/>
              <a:buNone/>
            </a:pPr>
            <a:r>
              <a:t/>
            </a:r>
            <a:endParaRPr sz="3283">
              <a:solidFill>
                <a:srgbClr val="111111"/>
              </a:solidFill>
              <a:highlight>
                <a:srgbClr val="FFFFFF"/>
              </a:highlight>
            </a:endParaRPr>
          </a:p>
          <a:p>
            <a:pPr indent="0" lvl="0" marL="457200" rtl="0" algn="l">
              <a:lnSpc>
                <a:spcPct val="115000"/>
              </a:lnSpc>
              <a:spcBef>
                <a:spcPts val="0"/>
              </a:spcBef>
              <a:spcAft>
                <a:spcPts val="0"/>
              </a:spcAft>
              <a:buSzPct val="107870"/>
              <a:buNone/>
            </a:pPr>
            <a:r>
              <a:t/>
            </a:r>
            <a:endParaRPr sz="3513">
              <a:solidFill>
                <a:srgbClr val="111111"/>
              </a:solidFill>
            </a:endParaRPr>
          </a:p>
        </p:txBody>
      </p:sp>
      <p:sp>
        <p:nvSpPr>
          <p:cNvPr id="207" name="Google Shape;207;p21"/>
          <p:cNvSpPr txBox="1"/>
          <p:nvPr/>
        </p:nvSpPr>
        <p:spPr>
          <a:xfrm>
            <a:off x="448025" y="265325"/>
            <a:ext cx="6263400" cy="393600"/>
          </a:xfrm>
          <a:prstGeom prst="rect">
            <a:avLst/>
          </a:prstGeom>
          <a:noFill/>
          <a:ln>
            <a:noFill/>
          </a:ln>
        </p:spPr>
        <p:txBody>
          <a:bodyPr anchorCtr="0" anchor="t" bIns="91425" lIns="91425" spcFirstLastPara="1" rIns="91425" wrap="square" tIns="91425">
            <a:spAutoFit/>
          </a:bodyPr>
          <a:lstStyle/>
          <a:p>
            <a:pPr indent="0" lvl="0" marL="0" marR="0" rtl="0" algn="l">
              <a:lnSpc>
                <a:spcPct val="140000"/>
              </a:lnSpc>
              <a:spcBef>
                <a:spcPts val="0"/>
              </a:spcBef>
              <a:spcAft>
                <a:spcPts val="400"/>
              </a:spcAft>
              <a:buClr>
                <a:schemeClr val="dk1"/>
              </a:buClr>
              <a:buSzPts val="1100"/>
              <a:buFont typeface="Arial"/>
              <a:buNone/>
            </a:pPr>
            <a:r>
              <a:rPr b="1" i="0" lang="tr" sz="1358" u="none" cap="none" strike="noStrike">
                <a:solidFill>
                  <a:srgbClr val="376066"/>
                </a:solidFill>
                <a:highlight>
                  <a:schemeClr val="lt1"/>
                </a:highlight>
                <a:latin typeface="Arial"/>
                <a:ea typeface="Arial"/>
                <a:cs typeface="Arial"/>
                <a:sym typeface="Arial"/>
              </a:rPr>
              <a:t>Nöral Terapinin Etkili Olduğu Hastalıklar</a:t>
            </a:r>
            <a:endParaRPr b="1" i="0" sz="700" u="none" cap="none" strike="noStrike">
              <a:solidFill>
                <a:srgbClr val="000000"/>
              </a:solidFill>
              <a:latin typeface="Arial"/>
              <a:ea typeface="Arial"/>
              <a:cs typeface="Arial"/>
              <a:sym typeface="Arial"/>
            </a:endParaRPr>
          </a:p>
        </p:txBody>
      </p:sp>
      <p:pic>
        <p:nvPicPr>
          <p:cNvPr id="208" name="Google Shape;208;p21"/>
          <p:cNvPicPr preferRelativeResize="0"/>
          <p:nvPr/>
        </p:nvPicPr>
        <p:blipFill>
          <a:blip r:embed="rId3">
            <a:alphaModFix/>
          </a:blip>
          <a:stretch>
            <a:fillRect/>
          </a:stretch>
        </p:blipFill>
        <p:spPr>
          <a:xfrm>
            <a:off x="5893975" y="265325"/>
            <a:ext cx="2724925" cy="17907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g23ce8167984_0_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40000"/>
              </a:lnSpc>
              <a:spcBef>
                <a:spcPts val="0"/>
              </a:spcBef>
              <a:spcAft>
                <a:spcPts val="0"/>
              </a:spcAft>
              <a:buClr>
                <a:schemeClr val="dk1"/>
              </a:buClr>
              <a:buSzPts val="990"/>
              <a:buFont typeface="Arial"/>
              <a:buNone/>
            </a:pPr>
            <a:r>
              <a:rPr b="1" lang="tr" sz="1532">
                <a:solidFill>
                  <a:srgbClr val="376066"/>
                </a:solidFill>
                <a:highlight>
                  <a:schemeClr val="lt1"/>
                </a:highlight>
              </a:rPr>
              <a:t>Nöral Terapinin Etkili Olduğu Hastalıklar</a:t>
            </a:r>
            <a:endParaRPr b="1" sz="939"/>
          </a:p>
          <a:p>
            <a:pPr indent="0" lvl="0" marL="0" rtl="0" algn="l">
              <a:lnSpc>
                <a:spcPct val="100000"/>
              </a:lnSpc>
              <a:spcBef>
                <a:spcPts val="400"/>
              </a:spcBef>
              <a:spcAft>
                <a:spcPts val="0"/>
              </a:spcAft>
              <a:buSzPts val="990"/>
              <a:buNone/>
            </a:pPr>
            <a:r>
              <a:t/>
            </a:r>
            <a:endParaRPr sz="2520"/>
          </a:p>
        </p:txBody>
      </p:sp>
      <p:sp>
        <p:nvSpPr>
          <p:cNvPr id="214" name="Google Shape;214;g23ce8167984_0_21"/>
          <p:cNvSpPr txBox="1"/>
          <p:nvPr>
            <p:ph idx="1" type="body"/>
          </p:nvPr>
        </p:nvSpPr>
        <p:spPr>
          <a:xfrm>
            <a:off x="311700" y="1249375"/>
            <a:ext cx="8520600" cy="3319500"/>
          </a:xfrm>
          <a:prstGeom prst="rect">
            <a:avLst/>
          </a:prstGeom>
          <a:noFill/>
          <a:ln>
            <a:noFill/>
          </a:ln>
        </p:spPr>
        <p:txBody>
          <a:bodyPr anchorCtr="0" anchor="t" bIns="91425" lIns="91425" spcFirstLastPara="1" rIns="91425" wrap="square" tIns="91425">
            <a:normAutofit/>
          </a:bodyPr>
          <a:lstStyle/>
          <a:p>
            <a:pPr indent="0" lvl="0" marL="0" rtl="0" algn="l">
              <a:lnSpc>
                <a:spcPct val="95000"/>
              </a:lnSpc>
              <a:spcBef>
                <a:spcPts val="0"/>
              </a:spcBef>
              <a:spcAft>
                <a:spcPts val="0"/>
              </a:spcAft>
              <a:buClr>
                <a:schemeClr val="dk1"/>
              </a:buClr>
              <a:buSzPts val="1100"/>
              <a:buFont typeface="Arial"/>
              <a:buNone/>
            </a:pPr>
            <a:r>
              <a:rPr b="1" lang="tr" sz="2295">
                <a:solidFill>
                  <a:srgbClr val="111111"/>
                </a:solidFill>
                <a:highlight>
                  <a:schemeClr val="lt1"/>
                </a:highlight>
              </a:rPr>
              <a:t>Diğer Hastalıklar</a:t>
            </a:r>
            <a:endParaRPr b="1" sz="2295">
              <a:solidFill>
                <a:srgbClr val="111111"/>
              </a:solidFill>
              <a:highlight>
                <a:schemeClr val="lt1"/>
              </a:highlight>
            </a:endParaRPr>
          </a:p>
          <a:p>
            <a:pPr indent="-373042" lvl="0" marL="457200" rtl="0" algn="l">
              <a:lnSpc>
                <a:spcPct val="95000"/>
              </a:lnSpc>
              <a:spcBef>
                <a:spcPts val="1800"/>
              </a:spcBef>
              <a:spcAft>
                <a:spcPts val="0"/>
              </a:spcAft>
              <a:buClr>
                <a:srgbClr val="111111"/>
              </a:buClr>
              <a:buSzPts val="2273"/>
              <a:buChar char="●"/>
            </a:pPr>
            <a:r>
              <a:rPr lang="tr" sz="2273">
                <a:solidFill>
                  <a:srgbClr val="111111"/>
                </a:solidFill>
                <a:highlight>
                  <a:schemeClr val="lt1"/>
                </a:highlight>
              </a:rPr>
              <a:t>Hormonal bozukluklar, adet düzensizlikleri, erken menopoz</a:t>
            </a:r>
            <a:endParaRPr sz="2273">
              <a:solidFill>
                <a:srgbClr val="111111"/>
              </a:solidFill>
              <a:highlight>
                <a:schemeClr val="lt1"/>
              </a:highlight>
            </a:endParaRPr>
          </a:p>
          <a:p>
            <a:pPr indent="-373042" lvl="0" marL="457200" rtl="0" algn="l">
              <a:lnSpc>
                <a:spcPct val="95000"/>
              </a:lnSpc>
              <a:spcBef>
                <a:spcPts val="0"/>
              </a:spcBef>
              <a:spcAft>
                <a:spcPts val="0"/>
              </a:spcAft>
              <a:buClr>
                <a:srgbClr val="111111"/>
              </a:buClr>
              <a:buSzPts val="2273"/>
              <a:buChar char="●"/>
            </a:pPr>
            <a:r>
              <a:rPr lang="tr" sz="2273">
                <a:solidFill>
                  <a:srgbClr val="111111"/>
                </a:solidFill>
                <a:highlight>
                  <a:schemeClr val="lt1"/>
                </a:highlight>
              </a:rPr>
              <a:t>Tiroid problemleri</a:t>
            </a:r>
            <a:endParaRPr sz="2273">
              <a:solidFill>
                <a:srgbClr val="111111"/>
              </a:solidFill>
              <a:highlight>
                <a:schemeClr val="lt1"/>
              </a:highlight>
            </a:endParaRPr>
          </a:p>
          <a:p>
            <a:pPr indent="-373042" lvl="0" marL="457200" rtl="0" algn="l">
              <a:lnSpc>
                <a:spcPct val="95000"/>
              </a:lnSpc>
              <a:spcBef>
                <a:spcPts val="0"/>
              </a:spcBef>
              <a:spcAft>
                <a:spcPts val="0"/>
              </a:spcAft>
              <a:buClr>
                <a:srgbClr val="111111"/>
              </a:buClr>
              <a:buSzPts val="2273"/>
              <a:buChar char="●"/>
            </a:pPr>
            <a:r>
              <a:rPr lang="tr" sz="2273">
                <a:solidFill>
                  <a:srgbClr val="111111"/>
                </a:solidFill>
                <a:highlight>
                  <a:schemeClr val="lt1"/>
                </a:highlight>
              </a:rPr>
              <a:t>Ameliyat izleri</a:t>
            </a:r>
            <a:endParaRPr sz="2273">
              <a:solidFill>
                <a:srgbClr val="111111"/>
              </a:solidFill>
              <a:highlight>
                <a:schemeClr val="lt1"/>
              </a:highlight>
            </a:endParaRPr>
          </a:p>
          <a:p>
            <a:pPr indent="-373042" lvl="0" marL="457200" rtl="0" algn="l">
              <a:lnSpc>
                <a:spcPct val="95000"/>
              </a:lnSpc>
              <a:spcBef>
                <a:spcPts val="0"/>
              </a:spcBef>
              <a:spcAft>
                <a:spcPts val="0"/>
              </a:spcAft>
              <a:buClr>
                <a:srgbClr val="111111"/>
              </a:buClr>
              <a:buSzPts val="2273"/>
              <a:buChar char="●"/>
            </a:pPr>
            <a:r>
              <a:rPr lang="tr" sz="2273">
                <a:solidFill>
                  <a:srgbClr val="111111"/>
                </a:solidFill>
                <a:highlight>
                  <a:schemeClr val="lt1"/>
                </a:highlight>
              </a:rPr>
              <a:t>Bademcik iltihabı gibi tekrarlayan enfeksiyonlar</a:t>
            </a:r>
            <a:endParaRPr sz="2273">
              <a:solidFill>
                <a:srgbClr val="111111"/>
              </a:solidFill>
              <a:highlight>
                <a:schemeClr val="lt1"/>
              </a:highlight>
            </a:endParaRPr>
          </a:p>
          <a:p>
            <a:pPr indent="-373042" lvl="0" marL="457200" rtl="0" algn="l">
              <a:lnSpc>
                <a:spcPct val="95000"/>
              </a:lnSpc>
              <a:spcBef>
                <a:spcPts val="0"/>
              </a:spcBef>
              <a:spcAft>
                <a:spcPts val="0"/>
              </a:spcAft>
              <a:buClr>
                <a:srgbClr val="111111"/>
              </a:buClr>
              <a:buSzPts val="2273"/>
              <a:buChar char="●"/>
            </a:pPr>
            <a:r>
              <a:rPr lang="tr" sz="2273">
                <a:solidFill>
                  <a:srgbClr val="111111"/>
                </a:solidFill>
                <a:highlight>
                  <a:schemeClr val="lt1"/>
                </a:highlight>
              </a:rPr>
              <a:t>Diz ve omuz ağrısı, tendinit, spor yaralanmaları</a:t>
            </a:r>
            <a:endParaRPr sz="2273">
              <a:solidFill>
                <a:srgbClr val="111111"/>
              </a:solidFill>
              <a:highlight>
                <a:schemeClr val="lt1"/>
              </a:highlight>
            </a:endParaRPr>
          </a:p>
          <a:p>
            <a:pPr indent="-373042" lvl="0" marL="457200" rtl="0" algn="l">
              <a:lnSpc>
                <a:spcPct val="95000"/>
              </a:lnSpc>
              <a:spcBef>
                <a:spcPts val="0"/>
              </a:spcBef>
              <a:spcAft>
                <a:spcPts val="0"/>
              </a:spcAft>
              <a:buClr>
                <a:srgbClr val="111111"/>
              </a:buClr>
              <a:buSzPts val="2273"/>
              <a:buChar char="●"/>
            </a:pPr>
            <a:r>
              <a:rPr lang="tr" sz="2273">
                <a:solidFill>
                  <a:srgbClr val="111111"/>
                </a:solidFill>
                <a:highlight>
                  <a:schemeClr val="lt1"/>
                </a:highlight>
              </a:rPr>
              <a:t>Fibromiyalji ve diğer romatizmal hastalıklar</a:t>
            </a:r>
            <a:endParaRPr sz="79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pic>
        <p:nvPicPr>
          <p:cNvPr id="219" name="Google Shape;219;p22"/>
          <p:cNvPicPr preferRelativeResize="0"/>
          <p:nvPr/>
        </p:nvPicPr>
        <p:blipFill rotWithShape="1">
          <a:blip r:embed="rId3">
            <a:alphaModFix/>
          </a:blip>
          <a:srcRect b="0" l="0" r="0" t="0"/>
          <a:stretch/>
        </p:blipFill>
        <p:spPr>
          <a:xfrm>
            <a:off x="556750" y="0"/>
            <a:ext cx="7382125" cy="4856424"/>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pic>
        <p:nvPicPr>
          <p:cNvPr id="224" name="Google Shape;224;p23"/>
          <p:cNvPicPr preferRelativeResize="0"/>
          <p:nvPr/>
        </p:nvPicPr>
        <p:blipFill rotWithShape="1">
          <a:blip r:embed="rId3">
            <a:alphaModFix/>
          </a:blip>
          <a:srcRect b="0" l="0" r="0" t="0"/>
          <a:stretch/>
        </p:blipFill>
        <p:spPr>
          <a:xfrm>
            <a:off x="838950" y="352325"/>
            <a:ext cx="7466099" cy="4791174"/>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500"/>
              </a:spcAft>
              <a:buClr>
                <a:schemeClr val="dk1"/>
              </a:buClr>
              <a:buSzPts val="1100"/>
              <a:buFont typeface="Arial"/>
              <a:buNone/>
            </a:pPr>
            <a:r>
              <a:rPr b="1" lang="tr" sz="1400">
                <a:highlight>
                  <a:schemeClr val="lt1"/>
                </a:highlight>
                <a:latin typeface="Roboto"/>
                <a:ea typeface="Roboto"/>
                <a:cs typeface="Roboto"/>
                <a:sym typeface="Roboto"/>
              </a:rPr>
              <a:t>Nöral Terapi Hangi Durumlarda Uygulanmaz?</a:t>
            </a:r>
            <a:endParaRPr b="1" sz="3000"/>
          </a:p>
        </p:txBody>
      </p:sp>
      <p:sp>
        <p:nvSpPr>
          <p:cNvPr id="230" name="Google Shape;230;p24"/>
          <p:cNvSpPr txBox="1"/>
          <p:nvPr>
            <p:ph idx="1" type="body"/>
          </p:nvPr>
        </p:nvSpPr>
        <p:spPr>
          <a:xfrm>
            <a:off x="311700" y="384950"/>
            <a:ext cx="8520600" cy="4183800"/>
          </a:xfrm>
          <a:prstGeom prst="rect">
            <a:avLst/>
          </a:prstGeom>
          <a:noFill/>
          <a:ln>
            <a:noFill/>
          </a:ln>
        </p:spPr>
        <p:txBody>
          <a:bodyPr anchorCtr="0" anchor="t" bIns="91425" lIns="91425" spcFirstLastPara="1" rIns="91425" wrap="square" tIns="91425">
            <a:normAutofit fontScale="47500" lnSpcReduction="20000"/>
          </a:bodyPr>
          <a:lstStyle/>
          <a:p>
            <a:pPr indent="0" lvl="0" marL="0" rtl="0" algn="l">
              <a:lnSpc>
                <a:spcPct val="115000"/>
              </a:lnSpc>
              <a:spcBef>
                <a:spcPts val="0"/>
              </a:spcBef>
              <a:spcAft>
                <a:spcPts val="0"/>
              </a:spcAft>
              <a:buClr>
                <a:schemeClr val="dk1"/>
              </a:buClr>
              <a:buSzPct val="66342"/>
              <a:buFont typeface="Arial"/>
              <a:buNone/>
            </a:pPr>
            <a:r>
              <a:t/>
            </a:r>
            <a:endParaRPr sz="1658">
              <a:solidFill>
                <a:srgbClr val="353535"/>
              </a:solidFill>
              <a:highlight>
                <a:srgbClr val="FFFFFF"/>
              </a:highlight>
              <a:latin typeface="Roboto"/>
              <a:ea typeface="Roboto"/>
              <a:cs typeface="Roboto"/>
              <a:sym typeface="Roboto"/>
            </a:endParaRPr>
          </a:p>
          <a:p>
            <a:pPr indent="0" lvl="0" marL="0" rtl="0" algn="l">
              <a:lnSpc>
                <a:spcPct val="115000"/>
              </a:lnSpc>
              <a:spcBef>
                <a:spcPts val="1500"/>
              </a:spcBef>
              <a:spcAft>
                <a:spcPts val="0"/>
              </a:spcAft>
              <a:buClr>
                <a:schemeClr val="dk1"/>
              </a:buClr>
              <a:buSzPct val="66342"/>
              <a:buFont typeface="Arial"/>
              <a:buNone/>
            </a:pPr>
            <a:r>
              <a:t/>
            </a:r>
            <a:endParaRPr sz="1658">
              <a:solidFill>
                <a:srgbClr val="111111"/>
              </a:solidFill>
              <a:highlight>
                <a:srgbClr val="FFFFFF"/>
              </a:highlight>
              <a:latin typeface="Roboto"/>
              <a:ea typeface="Roboto"/>
              <a:cs typeface="Roboto"/>
              <a:sym typeface="Roboto"/>
            </a:endParaRPr>
          </a:p>
          <a:p>
            <a:pPr indent="-300882" lvl="0" marL="457200" rtl="0" algn="l">
              <a:lnSpc>
                <a:spcPct val="237500"/>
              </a:lnSpc>
              <a:spcBef>
                <a:spcPts val="1500"/>
              </a:spcBef>
              <a:spcAft>
                <a:spcPts val="0"/>
              </a:spcAft>
              <a:buClr>
                <a:schemeClr val="dk1"/>
              </a:buClr>
              <a:buSzPct val="100000"/>
              <a:buFont typeface="Roboto"/>
              <a:buChar char="●"/>
            </a:pPr>
            <a:r>
              <a:rPr lang="tr" sz="2393">
                <a:solidFill>
                  <a:schemeClr val="dk1"/>
                </a:solidFill>
                <a:highlight>
                  <a:srgbClr val="FFFFFF"/>
                </a:highlight>
                <a:latin typeface="Roboto"/>
                <a:ea typeface="Roboto"/>
                <a:cs typeface="Roboto"/>
                <a:sym typeface="Roboto"/>
              </a:rPr>
              <a:t>İkinci ve üçüncü derece atriyoventriküler bloklar, bradikardi</a:t>
            </a:r>
            <a:endParaRPr sz="2393">
              <a:solidFill>
                <a:schemeClr val="dk1"/>
              </a:solidFill>
              <a:highlight>
                <a:srgbClr val="FFFFFF"/>
              </a:highlight>
              <a:latin typeface="Roboto"/>
              <a:ea typeface="Roboto"/>
              <a:cs typeface="Roboto"/>
              <a:sym typeface="Roboto"/>
            </a:endParaRPr>
          </a:p>
          <a:p>
            <a:pPr indent="-305163" lvl="0" marL="457200" rtl="0" algn="l">
              <a:lnSpc>
                <a:spcPct val="237500"/>
              </a:lnSpc>
              <a:spcBef>
                <a:spcPts val="0"/>
              </a:spcBef>
              <a:spcAft>
                <a:spcPts val="0"/>
              </a:spcAft>
              <a:buClr>
                <a:schemeClr val="dk1"/>
              </a:buClr>
              <a:buSzPct val="100000"/>
              <a:buFont typeface="Roboto"/>
              <a:buChar char="●"/>
            </a:pPr>
            <a:r>
              <a:rPr lang="tr" sz="2536">
                <a:solidFill>
                  <a:schemeClr val="dk1"/>
                </a:solidFill>
                <a:highlight>
                  <a:srgbClr val="FFFFFF"/>
                </a:highlight>
                <a:latin typeface="Roboto"/>
                <a:ea typeface="Roboto"/>
                <a:cs typeface="Roboto"/>
                <a:sym typeface="Roboto"/>
              </a:rPr>
              <a:t>Akut cerrahi endikasyonu olan hastalar</a:t>
            </a:r>
            <a:endParaRPr sz="2536">
              <a:solidFill>
                <a:schemeClr val="dk1"/>
              </a:solidFill>
              <a:highlight>
                <a:srgbClr val="FFFFFF"/>
              </a:highlight>
              <a:latin typeface="Roboto"/>
              <a:ea typeface="Roboto"/>
              <a:cs typeface="Roboto"/>
              <a:sym typeface="Roboto"/>
            </a:endParaRPr>
          </a:p>
          <a:p>
            <a:pPr indent="-301759" lvl="0" marL="457200" rtl="0" algn="l">
              <a:lnSpc>
                <a:spcPct val="237500"/>
              </a:lnSpc>
              <a:spcBef>
                <a:spcPts val="0"/>
              </a:spcBef>
              <a:spcAft>
                <a:spcPts val="0"/>
              </a:spcAft>
              <a:buClr>
                <a:schemeClr val="dk1"/>
              </a:buClr>
              <a:buSzPct val="100000"/>
              <a:buFont typeface="Roboto"/>
              <a:buChar char="●"/>
            </a:pPr>
            <a:r>
              <a:rPr lang="tr" sz="2421">
                <a:solidFill>
                  <a:schemeClr val="dk1"/>
                </a:solidFill>
                <a:highlight>
                  <a:srgbClr val="FFFFFF"/>
                </a:highlight>
                <a:latin typeface="Roboto"/>
                <a:ea typeface="Roboto"/>
                <a:cs typeface="Roboto"/>
                <a:sym typeface="Roboto"/>
              </a:rPr>
              <a:t>Dekompanse kalp yetmezliği</a:t>
            </a:r>
            <a:endParaRPr sz="2421">
              <a:solidFill>
                <a:schemeClr val="dk1"/>
              </a:solidFill>
              <a:highlight>
                <a:srgbClr val="FFFFFF"/>
              </a:highlight>
              <a:latin typeface="Roboto"/>
              <a:ea typeface="Roboto"/>
              <a:cs typeface="Roboto"/>
              <a:sym typeface="Roboto"/>
            </a:endParaRPr>
          </a:p>
          <a:p>
            <a:pPr indent="-305163" lvl="0" marL="457200" rtl="0" algn="l">
              <a:lnSpc>
                <a:spcPct val="237500"/>
              </a:lnSpc>
              <a:spcBef>
                <a:spcPts val="0"/>
              </a:spcBef>
              <a:spcAft>
                <a:spcPts val="0"/>
              </a:spcAft>
              <a:buClr>
                <a:schemeClr val="dk1"/>
              </a:buClr>
              <a:buSzPct val="100000"/>
              <a:buFont typeface="Roboto"/>
              <a:buChar char="●"/>
            </a:pPr>
            <a:r>
              <a:rPr lang="tr" sz="2536">
                <a:solidFill>
                  <a:schemeClr val="dk1"/>
                </a:solidFill>
                <a:highlight>
                  <a:srgbClr val="FFFFFF"/>
                </a:highlight>
                <a:latin typeface="Roboto"/>
                <a:ea typeface="Roboto"/>
                <a:cs typeface="Roboto"/>
                <a:sym typeface="Roboto"/>
              </a:rPr>
              <a:t>Miyastenia gravis.</a:t>
            </a:r>
            <a:endParaRPr sz="2536">
              <a:solidFill>
                <a:schemeClr val="dk1"/>
              </a:solidFill>
              <a:highlight>
                <a:srgbClr val="FFFFFF"/>
              </a:highlight>
              <a:latin typeface="Roboto"/>
              <a:ea typeface="Roboto"/>
              <a:cs typeface="Roboto"/>
              <a:sym typeface="Roboto"/>
            </a:endParaRPr>
          </a:p>
          <a:p>
            <a:pPr indent="-305163" lvl="0" marL="457200" rtl="0" algn="l">
              <a:lnSpc>
                <a:spcPct val="237500"/>
              </a:lnSpc>
              <a:spcBef>
                <a:spcPts val="0"/>
              </a:spcBef>
              <a:spcAft>
                <a:spcPts val="0"/>
              </a:spcAft>
              <a:buClr>
                <a:schemeClr val="dk1"/>
              </a:buClr>
              <a:buSzPct val="100000"/>
              <a:buFont typeface="Roboto"/>
              <a:buChar char="●"/>
            </a:pPr>
            <a:r>
              <a:rPr lang="tr" sz="2536">
                <a:solidFill>
                  <a:schemeClr val="dk1"/>
                </a:solidFill>
                <a:highlight>
                  <a:srgbClr val="FFFFFF"/>
                </a:highlight>
                <a:latin typeface="Roboto"/>
                <a:ea typeface="Roboto"/>
                <a:cs typeface="Roboto"/>
                <a:sym typeface="Roboto"/>
              </a:rPr>
              <a:t>Antikoagülan ilaç kullananlar</a:t>
            </a:r>
            <a:endParaRPr sz="2536">
              <a:solidFill>
                <a:schemeClr val="dk1"/>
              </a:solidFill>
              <a:highlight>
                <a:srgbClr val="FFFFFF"/>
              </a:highlight>
              <a:latin typeface="Roboto"/>
              <a:ea typeface="Roboto"/>
              <a:cs typeface="Roboto"/>
              <a:sym typeface="Roboto"/>
            </a:endParaRPr>
          </a:p>
          <a:p>
            <a:pPr indent="-305163" lvl="0" marL="457200" rtl="0" algn="l">
              <a:lnSpc>
                <a:spcPct val="237500"/>
              </a:lnSpc>
              <a:spcBef>
                <a:spcPts val="0"/>
              </a:spcBef>
              <a:spcAft>
                <a:spcPts val="0"/>
              </a:spcAft>
              <a:buClr>
                <a:schemeClr val="dk1"/>
              </a:buClr>
              <a:buSzPct val="100000"/>
              <a:buFont typeface="Roboto"/>
              <a:buChar char="●"/>
            </a:pPr>
            <a:r>
              <a:rPr lang="tr" sz="2536">
                <a:solidFill>
                  <a:schemeClr val="dk1"/>
                </a:solidFill>
                <a:highlight>
                  <a:srgbClr val="FFFFFF"/>
                </a:highlight>
                <a:latin typeface="Roboto"/>
                <a:ea typeface="Roboto"/>
                <a:cs typeface="Roboto"/>
                <a:sym typeface="Roboto"/>
              </a:rPr>
              <a:t>Maligniteler ve sepsis</a:t>
            </a:r>
            <a:endParaRPr sz="2536">
              <a:solidFill>
                <a:schemeClr val="dk1"/>
              </a:solidFill>
              <a:highlight>
                <a:srgbClr val="FFFFFF"/>
              </a:highlight>
              <a:latin typeface="Roboto"/>
              <a:ea typeface="Roboto"/>
              <a:cs typeface="Roboto"/>
              <a:sym typeface="Roboto"/>
            </a:endParaRPr>
          </a:p>
          <a:p>
            <a:pPr indent="-305163" lvl="0" marL="457200" rtl="0" algn="l">
              <a:lnSpc>
                <a:spcPct val="237500"/>
              </a:lnSpc>
              <a:spcBef>
                <a:spcPts val="0"/>
              </a:spcBef>
              <a:spcAft>
                <a:spcPts val="0"/>
              </a:spcAft>
              <a:buClr>
                <a:schemeClr val="dk1"/>
              </a:buClr>
              <a:buSzPct val="100000"/>
              <a:buFont typeface="Roboto"/>
              <a:buChar char="●"/>
            </a:pPr>
            <a:r>
              <a:rPr lang="tr" sz="2536">
                <a:solidFill>
                  <a:schemeClr val="dk1"/>
                </a:solidFill>
                <a:highlight>
                  <a:srgbClr val="FFFFFF"/>
                </a:highlight>
                <a:latin typeface="Roboto"/>
                <a:ea typeface="Roboto"/>
                <a:cs typeface="Roboto"/>
                <a:sym typeface="Roboto"/>
              </a:rPr>
              <a:t>Prokain ve lidokaine karşı alerjik reaksiyonu olanlarda</a:t>
            </a:r>
            <a:endParaRPr sz="2536">
              <a:solidFill>
                <a:schemeClr val="dk1"/>
              </a:solidFill>
              <a:highlight>
                <a:srgbClr val="FFFFFF"/>
              </a:highlight>
              <a:latin typeface="Roboto"/>
              <a:ea typeface="Roboto"/>
              <a:cs typeface="Roboto"/>
              <a:sym typeface="Roboto"/>
            </a:endParaRPr>
          </a:p>
          <a:p>
            <a:pPr indent="-305163" lvl="0" marL="457200" rtl="0" algn="l">
              <a:lnSpc>
                <a:spcPct val="237500"/>
              </a:lnSpc>
              <a:spcBef>
                <a:spcPts val="0"/>
              </a:spcBef>
              <a:spcAft>
                <a:spcPts val="0"/>
              </a:spcAft>
              <a:buClr>
                <a:schemeClr val="dk1"/>
              </a:buClr>
              <a:buSzPct val="100000"/>
              <a:buFont typeface="Roboto"/>
              <a:buChar char="●"/>
            </a:pPr>
            <a:r>
              <a:rPr lang="tr" sz="2536">
                <a:solidFill>
                  <a:schemeClr val="dk1"/>
                </a:solidFill>
                <a:highlight>
                  <a:srgbClr val="FFFFFF"/>
                </a:highlight>
                <a:latin typeface="Roboto"/>
                <a:ea typeface="Roboto"/>
                <a:cs typeface="Roboto"/>
                <a:sym typeface="Roboto"/>
              </a:rPr>
              <a:t>Hamilelik</a:t>
            </a:r>
            <a:endParaRPr sz="2536">
              <a:solidFill>
                <a:schemeClr val="dk1"/>
              </a:solidFill>
              <a:highlight>
                <a:srgbClr val="FFFFFF"/>
              </a:highlight>
              <a:latin typeface="Roboto"/>
              <a:ea typeface="Roboto"/>
              <a:cs typeface="Roboto"/>
              <a:sym typeface="Roboto"/>
            </a:endParaRPr>
          </a:p>
          <a:p>
            <a:pPr indent="0" lvl="0" marL="0" rtl="0" algn="l">
              <a:lnSpc>
                <a:spcPct val="115000"/>
              </a:lnSpc>
              <a:spcBef>
                <a:spcPts val="0"/>
              </a:spcBef>
              <a:spcAft>
                <a:spcPts val="1200"/>
              </a:spcAft>
              <a:buSzPct val="181818"/>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39285"/>
              <a:buFont typeface="Arial"/>
              <a:buNone/>
            </a:pPr>
            <a:r>
              <a:rPr b="1" lang="tr"/>
              <a:t>ÖĞRENİM HEDEFLERİ</a:t>
            </a:r>
            <a:endParaRPr b="1"/>
          </a:p>
        </p:txBody>
      </p:sp>
      <p:sp>
        <p:nvSpPr>
          <p:cNvPr id="68" name="Google Shape;68;p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20000"/>
          </a:bodyPr>
          <a:lstStyle/>
          <a:p>
            <a:pPr indent="-342900" lvl="0" marL="457200" rtl="0" algn="l">
              <a:lnSpc>
                <a:spcPct val="115000"/>
              </a:lnSpc>
              <a:spcBef>
                <a:spcPts val="0"/>
              </a:spcBef>
              <a:spcAft>
                <a:spcPts val="0"/>
              </a:spcAft>
              <a:buClr>
                <a:schemeClr val="dk1"/>
              </a:buClr>
              <a:buSzPts val="1800"/>
              <a:buChar char="●"/>
            </a:pPr>
            <a:r>
              <a:rPr lang="tr">
                <a:solidFill>
                  <a:schemeClr val="dk1"/>
                </a:solidFill>
              </a:rPr>
              <a:t>Nöral terapi tanımını yapabilmek</a:t>
            </a:r>
            <a:endParaRPr>
              <a:solidFill>
                <a:schemeClr val="dk1"/>
              </a:solidFill>
            </a:endParaRPr>
          </a:p>
          <a:p>
            <a:pPr indent="0" lvl="0" marL="0" rtl="0" algn="l">
              <a:lnSpc>
                <a:spcPct val="115000"/>
              </a:lnSpc>
              <a:spcBef>
                <a:spcPts val="1200"/>
              </a:spcBef>
              <a:spcAft>
                <a:spcPts val="0"/>
              </a:spcAft>
              <a:buSzPts val="1800"/>
              <a:buNone/>
            </a:pPr>
            <a:r>
              <a:t/>
            </a:r>
            <a:endParaRPr>
              <a:solidFill>
                <a:schemeClr val="dk1"/>
              </a:solidFill>
            </a:endParaRPr>
          </a:p>
          <a:p>
            <a:pPr indent="-342900" lvl="0" marL="457200" rtl="0" algn="l">
              <a:lnSpc>
                <a:spcPct val="115000"/>
              </a:lnSpc>
              <a:spcBef>
                <a:spcPts val="1200"/>
              </a:spcBef>
              <a:spcAft>
                <a:spcPts val="0"/>
              </a:spcAft>
              <a:buClr>
                <a:schemeClr val="dk1"/>
              </a:buClr>
              <a:buSzPts val="1800"/>
              <a:buChar char="●"/>
            </a:pPr>
            <a:r>
              <a:rPr lang="tr">
                <a:solidFill>
                  <a:schemeClr val="dk1"/>
                </a:solidFill>
              </a:rPr>
              <a:t>Nöral terapi etki mekanizmasını öğrenmek</a:t>
            </a:r>
            <a:endParaRPr>
              <a:solidFill>
                <a:schemeClr val="dk1"/>
              </a:solidFill>
            </a:endParaRPr>
          </a:p>
          <a:p>
            <a:pPr indent="0" lvl="0" marL="0" rtl="0" algn="l">
              <a:lnSpc>
                <a:spcPct val="115000"/>
              </a:lnSpc>
              <a:spcBef>
                <a:spcPts val="1200"/>
              </a:spcBef>
              <a:spcAft>
                <a:spcPts val="0"/>
              </a:spcAft>
              <a:buSzPts val="1800"/>
              <a:buNone/>
            </a:pPr>
            <a:r>
              <a:t/>
            </a:r>
            <a:endParaRPr>
              <a:solidFill>
                <a:schemeClr val="dk1"/>
              </a:solidFill>
            </a:endParaRPr>
          </a:p>
          <a:p>
            <a:pPr indent="-342900" lvl="0" marL="457200" rtl="0" algn="l">
              <a:lnSpc>
                <a:spcPct val="115000"/>
              </a:lnSpc>
              <a:spcBef>
                <a:spcPts val="1200"/>
              </a:spcBef>
              <a:spcAft>
                <a:spcPts val="0"/>
              </a:spcAft>
              <a:buClr>
                <a:schemeClr val="dk1"/>
              </a:buClr>
              <a:buSzPts val="1800"/>
              <a:buChar char="●"/>
            </a:pPr>
            <a:r>
              <a:rPr lang="tr">
                <a:solidFill>
                  <a:schemeClr val="dk1"/>
                </a:solidFill>
              </a:rPr>
              <a:t>Nöral terapi uygulama  alanlarını sayabilmek</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t/>
            </a:r>
            <a:endParaRPr>
              <a:solidFill>
                <a:schemeClr val="dk1"/>
              </a:solidFill>
            </a:endParaRPr>
          </a:p>
          <a:p>
            <a:pPr indent="-342900" lvl="0" marL="457200" rtl="0" algn="l">
              <a:lnSpc>
                <a:spcPct val="115000"/>
              </a:lnSpc>
              <a:spcBef>
                <a:spcPts val="1200"/>
              </a:spcBef>
              <a:spcAft>
                <a:spcPts val="0"/>
              </a:spcAft>
              <a:buClr>
                <a:schemeClr val="dk1"/>
              </a:buClr>
              <a:buSzPts val="1800"/>
              <a:buChar char="●"/>
            </a:pPr>
            <a:r>
              <a:rPr lang="tr">
                <a:solidFill>
                  <a:schemeClr val="dk1"/>
                </a:solidFill>
              </a:rPr>
              <a:t>Nöral terapi endikasyon ve kontrendikasyonlarını öğrenmek</a:t>
            </a:r>
            <a:endParaRPr>
              <a:solidFill>
                <a:schemeClr val="dk1"/>
              </a:solidFill>
            </a:endParaRPr>
          </a:p>
          <a:p>
            <a:pPr indent="0" lvl="0" marL="457200" rtl="0" algn="l">
              <a:lnSpc>
                <a:spcPct val="115000"/>
              </a:lnSpc>
              <a:spcBef>
                <a:spcPts val="1200"/>
              </a:spcBef>
              <a:spcAft>
                <a:spcPts val="1200"/>
              </a:spcAft>
              <a:buSzPts val="1800"/>
              <a:buNone/>
            </a:pPr>
            <a:r>
              <a:t/>
            </a:r>
            <a:endParaRPr>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990"/>
              <a:buNone/>
            </a:pPr>
            <a:r>
              <a:rPr b="1" lang="tr" sz="2020"/>
              <a:t>NÖRALTERAPİ UYGULAMA ALANLARI</a:t>
            </a:r>
            <a:endParaRPr b="1" sz="2020"/>
          </a:p>
        </p:txBody>
      </p:sp>
      <p:sp>
        <p:nvSpPr>
          <p:cNvPr id="236" name="Google Shape;236;p25"/>
          <p:cNvSpPr txBox="1"/>
          <p:nvPr>
            <p:ph idx="1" type="body"/>
          </p:nvPr>
        </p:nvSpPr>
        <p:spPr>
          <a:xfrm>
            <a:off x="311700" y="1727100"/>
            <a:ext cx="8520600" cy="3416400"/>
          </a:xfrm>
          <a:prstGeom prst="rect">
            <a:avLst/>
          </a:prstGeom>
          <a:noFill/>
          <a:ln>
            <a:noFill/>
          </a:ln>
        </p:spPr>
        <p:txBody>
          <a:bodyPr anchorCtr="0" anchor="t" bIns="91425" lIns="91425" spcFirstLastPara="1" rIns="91425" wrap="square" tIns="91425">
            <a:normAutofit fontScale="92500" lnSpcReduction="10000"/>
          </a:bodyPr>
          <a:lstStyle/>
          <a:p>
            <a:pPr indent="-322580" lvl="0" marL="457200" rtl="0" algn="l">
              <a:lnSpc>
                <a:spcPct val="115000"/>
              </a:lnSpc>
              <a:spcBef>
                <a:spcPts val="0"/>
              </a:spcBef>
              <a:spcAft>
                <a:spcPts val="0"/>
              </a:spcAft>
              <a:buClr>
                <a:schemeClr val="dk1"/>
              </a:buClr>
              <a:buSzPct val="100000"/>
              <a:buChar char="●"/>
            </a:pPr>
            <a:r>
              <a:rPr lang="tr" sz="1600">
                <a:solidFill>
                  <a:schemeClr val="dk1"/>
                </a:solidFill>
              </a:rPr>
              <a:t>Nöralterapi, fiziksel tıp ve rehabilitasyon pratiğinde yaygın olarak kullanılan bir tedavi yöntemi olmaya başlamıştır.Özellikle kronik ağrılı durumlarda etkili olduğuna dair klinik deneyimler mevcuttur.</a:t>
            </a:r>
            <a:endParaRPr sz="1600">
              <a:solidFill>
                <a:schemeClr val="dk1"/>
              </a:solidFill>
            </a:endParaRPr>
          </a:p>
          <a:p>
            <a:pPr indent="0" lvl="0" marL="0" rtl="0" algn="l">
              <a:lnSpc>
                <a:spcPct val="115000"/>
              </a:lnSpc>
              <a:spcBef>
                <a:spcPts val="0"/>
              </a:spcBef>
              <a:spcAft>
                <a:spcPts val="0"/>
              </a:spcAft>
              <a:buSzPct val="121621"/>
              <a:buNone/>
            </a:pPr>
            <a:r>
              <a:t/>
            </a:r>
            <a:endParaRPr sz="1600">
              <a:solidFill>
                <a:schemeClr val="dk1"/>
              </a:solidFill>
            </a:endParaRPr>
          </a:p>
          <a:p>
            <a:pPr indent="-322580" lvl="0" marL="457200" rtl="0" algn="l">
              <a:lnSpc>
                <a:spcPct val="115000"/>
              </a:lnSpc>
              <a:spcBef>
                <a:spcPts val="0"/>
              </a:spcBef>
              <a:spcAft>
                <a:spcPts val="0"/>
              </a:spcAft>
              <a:buClr>
                <a:schemeClr val="dk1"/>
              </a:buClr>
              <a:buSzPct val="100000"/>
              <a:buChar char="●"/>
            </a:pPr>
            <a:r>
              <a:rPr lang="tr" sz="1600">
                <a:solidFill>
                  <a:schemeClr val="dk1"/>
                </a:solidFill>
              </a:rPr>
              <a:t>Aşağıda belirtilen durumlarda nöralterapi etkinliğini gösteren klinik kanıtlar bulunmaktadır.</a:t>
            </a:r>
            <a:endParaRPr sz="1600">
              <a:solidFill>
                <a:schemeClr val="dk1"/>
              </a:solidFill>
            </a:endParaRPr>
          </a:p>
          <a:p>
            <a:pPr indent="0" lvl="0" marL="0" rtl="0" algn="l">
              <a:lnSpc>
                <a:spcPct val="115000"/>
              </a:lnSpc>
              <a:spcBef>
                <a:spcPts val="1200"/>
              </a:spcBef>
              <a:spcAft>
                <a:spcPts val="0"/>
              </a:spcAft>
              <a:buSzPct val="112500"/>
              <a:buNone/>
            </a:pPr>
            <a:r>
              <a:rPr lang="tr" sz="1600">
                <a:solidFill>
                  <a:schemeClr val="dk1"/>
                </a:solidFill>
              </a:rPr>
              <a:t>           -Miyofasiyal ağrı</a:t>
            </a:r>
            <a:endParaRPr sz="1600">
              <a:solidFill>
                <a:schemeClr val="dk1"/>
              </a:solidFill>
            </a:endParaRPr>
          </a:p>
          <a:p>
            <a:pPr indent="0" lvl="0" marL="0" rtl="0" algn="l">
              <a:lnSpc>
                <a:spcPct val="115000"/>
              </a:lnSpc>
              <a:spcBef>
                <a:spcPts val="1200"/>
              </a:spcBef>
              <a:spcAft>
                <a:spcPts val="0"/>
              </a:spcAft>
              <a:buSzPct val="112500"/>
              <a:buNone/>
            </a:pPr>
            <a:r>
              <a:rPr lang="tr" sz="1600">
                <a:solidFill>
                  <a:schemeClr val="dk1"/>
                </a:solidFill>
              </a:rPr>
              <a:t>           -Bel ağrısı</a:t>
            </a:r>
            <a:endParaRPr sz="1600">
              <a:solidFill>
                <a:schemeClr val="dk1"/>
              </a:solidFill>
            </a:endParaRPr>
          </a:p>
          <a:p>
            <a:pPr indent="0" lvl="0" marL="0" rtl="0" algn="l">
              <a:lnSpc>
                <a:spcPct val="115000"/>
              </a:lnSpc>
              <a:spcBef>
                <a:spcPts val="1200"/>
              </a:spcBef>
              <a:spcAft>
                <a:spcPts val="0"/>
              </a:spcAft>
              <a:buSzPct val="112500"/>
              <a:buNone/>
            </a:pPr>
            <a:r>
              <a:rPr lang="tr" sz="1600">
                <a:solidFill>
                  <a:schemeClr val="dk1"/>
                </a:solidFill>
              </a:rPr>
              <a:t>           -Post Herpetik Nevralji</a:t>
            </a:r>
            <a:endParaRPr sz="1600">
              <a:solidFill>
                <a:schemeClr val="dk1"/>
              </a:solidFill>
            </a:endParaRPr>
          </a:p>
          <a:p>
            <a:pPr indent="0" lvl="0" marL="0" rtl="0" algn="l">
              <a:lnSpc>
                <a:spcPct val="115000"/>
              </a:lnSpc>
              <a:spcBef>
                <a:spcPts val="1200"/>
              </a:spcBef>
              <a:spcAft>
                <a:spcPts val="0"/>
              </a:spcAft>
              <a:buSzPct val="112500"/>
              <a:buNone/>
            </a:pPr>
            <a:r>
              <a:rPr lang="tr" sz="1600">
                <a:solidFill>
                  <a:schemeClr val="dk1"/>
                </a:solidFill>
              </a:rPr>
              <a:t>           -Fantom Ağrısı</a:t>
            </a:r>
            <a:endParaRPr sz="1600">
              <a:solidFill>
                <a:schemeClr val="dk1"/>
              </a:solidFill>
            </a:endParaRPr>
          </a:p>
          <a:p>
            <a:pPr indent="0" lvl="0" marL="0" rtl="0" algn="l">
              <a:lnSpc>
                <a:spcPct val="115000"/>
              </a:lnSpc>
              <a:spcBef>
                <a:spcPts val="1200"/>
              </a:spcBef>
              <a:spcAft>
                <a:spcPts val="1200"/>
              </a:spcAft>
              <a:buSzPct val="100000"/>
              <a:buNone/>
            </a:pPr>
            <a:r>
              <a:t/>
            </a:r>
            <a:endParaRPr/>
          </a:p>
        </p:txBody>
      </p:sp>
      <p:sp>
        <p:nvSpPr>
          <p:cNvPr id="237" name="Google Shape;237;p25"/>
          <p:cNvSpPr txBox="1"/>
          <p:nvPr/>
        </p:nvSpPr>
        <p:spPr>
          <a:xfrm>
            <a:off x="448025" y="1113525"/>
            <a:ext cx="71025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200"/>
              </a:spcAft>
              <a:buClr>
                <a:schemeClr val="dk1"/>
              </a:buClr>
              <a:buSzPts val="1100"/>
              <a:buFont typeface="Arial"/>
              <a:buNone/>
            </a:pPr>
            <a:r>
              <a:rPr b="1" i="0" lang="tr" sz="1400" u="none" cap="none" strike="noStrike">
                <a:solidFill>
                  <a:srgbClr val="353535"/>
                </a:solidFill>
                <a:latin typeface="Arial"/>
                <a:ea typeface="Arial"/>
                <a:cs typeface="Arial"/>
                <a:sym typeface="Arial"/>
              </a:rPr>
              <a:t>FİZİKSEL TIP VE REHABİLİTASYON ALANINDA NÖRALTERAPİ UYGULAMALARI</a:t>
            </a:r>
            <a:endParaRPr b="1" i="0" sz="1600" u="none" cap="none" strike="noStrike">
              <a:solidFill>
                <a:srgbClr val="353535"/>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26"/>
          <p:cNvSpPr txBox="1"/>
          <p:nvPr>
            <p:ph type="title"/>
          </p:nvPr>
        </p:nvSpPr>
        <p:spPr>
          <a:xfrm>
            <a:off x="0" y="37257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990"/>
              <a:buFont typeface="Arial"/>
              <a:buNone/>
            </a:pPr>
            <a:r>
              <a:rPr b="1" lang="tr" sz="1380">
                <a:solidFill>
                  <a:srgbClr val="353535"/>
                </a:solidFill>
              </a:rPr>
              <a:t>FİZİKSEL TIP VE REHABİLİTASYON ALANINDA NÖRALTERAPİ UYGULAMALARI</a:t>
            </a:r>
            <a:endParaRPr b="1" sz="1560">
              <a:solidFill>
                <a:srgbClr val="353535"/>
              </a:solidFill>
            </a:endParaRPr>
          </a:p>
          <a:p>
            <a:pPr indent="0" lvl="0" marL="0" rtl="0" algn="l">
              <a:lnSpc>
                <a:spcPct val="100000"/>
              </a:lnSpc>
              <a:spcBef>
                <a:spcPts val="1200"/>
              </a:spcBef>
              <a:spcAft>
                <a:spcPts val="0"/>
              </a:spcAft>
              <a:buSzPts val="2800"/>
              <a:buNone/>
            </a:pPr>
            <a:r>
              <a:t/>
            </a:r>
            <a:endParaRPr sz="2520"/>
          </a:p>
        </p:txBody>
      </p:sp>
      <p:sp>
        <p:nvSpPr>
          <p:cNvPr id="243" name="Google Shape;243;p26"/>
          <p:cNvSpPr txBox="1"/>
          <p:nvPr>
            <p:ph idx="1" type="body"/>
          </p:nvPr>
        </p:nvSpPr>
        <p:spPr>
          <a:xfrm>
            <a:off x="311700" y="1324475"/>
            <a:ext cx="8520600" cy="3416400"/>
          </a:xfrm>
          <a:prstGeom prst="rect">
            <a:avLst/>
          </a:prstGeom>
          <a:noFill/>
          <a:ln>
            <a:noFill/>
          </a:ln>
        </p:spPr>
        <p:txBody>
          <a:bodyPr anchorCtr="0" anchor="t" bIns="91425" lIns="91425" spcFirstLastPara="1" rIns="91425" wrap="square" tIns="91425">
            <a:normAutofit fontScale="25000" lnSpcReduction="20000"/>
          </a:bodyPr>
          <a:lstStyle/>
          <a:p>
            <a:pPr indent="-325775" lvl="0" marL="457200" rtl="0" algn="l">
              <a:lnSpc>
                <a:spcPct val="115000"/>
              </a:lnSpc>
              <a:spcBef>
                <a:spcPts val="0"/>
              </a:spcBef>
              <a:spcAft>
                <a:spcPts val="0"/>
              </a:spcAft>
              <a:buClr>
                <a:srgbClr val="353535"/>
              </a:buClr>
              <a:buSzPct val="100000"/>
              <a:buChar char="●"/>
            </a:pPr>
            <a:r>
              <a:rPr b="1" lang="tr" sz="6115">
                <a:solidFill>
                  <a:srgbClr val="353535"/>
                </a:solidFill>
              </a:rPr>
              <a:t>Miyofasiyal ağrı:</a:t>
            </a:r>
            <a:r>
              <a:rPr lang="tr" sz="6115">
                <a:solidFill>
                  <a:srgbClr val="111111"/>
                </a:solidFill>
              </a:rPr>
              <a:t>Kaslardaki tetik nokta oluşumuna bağlı ortaya çıkan ağrılardır. Terapötik amaçlı lokal anestezik kullanımının miyofasyal ağrıda etkili olduğunu gösteren yayınlar mevcuttur.</a:t>
            </a:r>
            <a:endParaRPr sz="6115">
              <a:solidFill>
                <a:srgbClr val="111111"/>
              </a:solidFill>
            </a:endParaRPr>
          </a:p>
          <a:p>
            <a:pPr indent="0" lvl="0" marL="0" rtl="0" algn="l">
              <a:lnSpc>
                <a:spcPct val="115000"/>
              </a:lnSpc>
              <a:spcBef>
                <a:spcPts val="1200"/>
              </a:spcBef>
              <a:spcAft>
                <a:spcPts val="0"/>
              </a:spcAft>
              <a:buSzPct val="117743"/>
              <a:buNone/>
            </a:pPr>
            <a:r>
              <a:t/>
            </a:r>
            <a:endParaRPr sz="6115">
              <a:solidFill>
                <a:srgbClr val="111111"/>
              </a:solidFill>
            </a:endParaRPr>
          </a:p>
          <a:p>
            <a:pPr indent="0" lvl="0" marL="457200" rtl="0" algn="l">
              <a:lnSpc>
                <a:spcPct val="115000"/>
              </a:lnSpc>
              <a:spcBef>
                <a:spcPts val="1200"/>
              </a:spcBef>
              <a:spcAft>
                <a:spcPts val="0"/>
              </a:spcAft>
              <a:buSzPct val="117743"/>
              <a:buNone/>
            </a:pPr>
            <a:r>
              <a:rPr lang="tr" sz="6115">
                <a:solidFill>
                  <a:srgbClr val="111111"/>
                </a:solidFill>
              </a:rPr>
              <a:t>-Bir çalışmada Peng ve ark.trapez kası miyofasiyal ağrı sendromu olan 120 hastayı değerlendirdikleri çalışmada, trapez kası inervasyon zonuna yapılan lidokain enjeksiyonunun boyun ağrısını azalttığını ve bu etkinin altı ay sonrasında devam ettiğini bildirmişlerdir.</a:t>
            </a:r>
            <a:endParaRPr sz="6115">
              <a:solidFill>
                <a:srgbClr val="111111"/>
              </a:solidFill>
            </a:endParaRPr>
          </a:p>
          <a:p>
            <a:pPr indent="0" lvl="0" marL="0" rtl="0" algn="l">
              <a:lnSpc>
                <a:spcPct val="115000"/>
              </a:lnSpc>
              <a:spcBef>
                <a:spcPts val="1200"/>
              </a:spcBef>
              <a:spcAft>
                <a:spcPts val="0"/>
              </a:spcAft>
              <a:buSzPct val="117743"/>
              <a:buNone/>
            </a:pPr>
            <a:r>
              <a:t/>
            </a:r>
            <a:endParaRPr sz="6115">
              <a:solidFill>
                <a:srgbClr val="111111"/>
              </a:solidFill>
            </a:endParaRPr>
          </a:p>
          <a:p>
            <a:pPr indent="0" lvl="0" marL="457200" rtl="0" algn="l">
              <a:lnSpc>
                <a:spcPct val="115000"/>
              </a:lnSpc>
              <a:spcBef>
                <a:spcPts val="1200"/>
              </a:spcBef>
              <a:spcAft>
                <a:spcPts val="0"/>
              </a:spcAft>
              <a:buSzPct val="117743"/>
              <a:buNone/>
            </a:pPr>
            <a:r>
              <a:rPr lang="tr" sz="6115">
                <a:solidFill>
                  <a:srgbClr val="111111"/>
                </a:solidFill>
              </a:rPr>
              <a:t>-Bir başka çalışmada ise faringeal irritasyonun dirençli boyun ağrısına neden olabileceği ve bu hastalarda faringeal bölgeye yapılan enjeksiyonlar sonrasında boyun ağrısının azaldığı bildirilmiştir.</a:t>
            </a:r>
            <a:endParaRPr sz="6115">
              <a:solidFill>
                <a:srgbClr val="111111"/>
              </a:solidFill>
            </a:endParaRPr>
          </a:p>
          <a:p>
            <a:pPr indent="0" lvl="0" marL="457200" rtl="0" algn="l">
              <a:lnSpc>
                <a:spcPct val="115000"/>
              </a:lnSpc>
              <a:spcBef>
                <a:spcPts val="1200"/>
              </a:spcBef>
              <a:spcAft>
                <a:spcPts val="0"/>
              </a:spcAft>
              <a:buClr>
                <a:schemeClr val="dk1"/>
              </a:buClr>
              <a:buSzPts val="275"/>
              <a:buFont typeface="Arial"/>
              <a:buNone/>
            </a:pPr>
            <a:r>
              <a:t/>
            </a:r>
            <a:endParaRPr sz="5315"/>
          </a:p>
          <a:p>
            <a:pPr indent="0" lvl="0" marL="457200" rtl="0" algn="l">
              <a:lnSpc>
                <a:spcPct val="115000"/>
              </a:lnSpc>
              <a:spcBef>
                <a:spcPts val="1200"/>
              </a:spcBef>
              <a:spcAft>
                <a:spcPts val="0"/>
              </a:spcAft>
              <a:buSzPts val="1800"/>
              <a:buNone/>
            </a:pPr>
            <a:r>
              <a:t/>
            </a:r>
            <a:endParaRPr sz="1500"/>
          </a:p>
          <a:p>
            <a:pPr indent="0" lvl="0" marL="457200" rtl="0" algn="l">
              <a:lnSpc>
                <a:spcPct val="115000"/>
              </a:lnSpc>
              <a:spcBef>
                <a:spcPts val="1200"/>
              </a:spcBef>
              <a:spcAft>
                <a:spcPts val="0"/>
              </a:spcAft>
              <a:buSzPts val="1800"/>
              <a:buNone/>
            </a:pPr>
            <a:r>
              <a:t/>
            </a:r>
            <a:endParaRPr/>
          </a:p>
          <a:p>
            <a:pPr indent="0" lvl="0" marL="0" rtl="0" algn="l">
              <a:lnSpc>
                <a:spcPct val="115000"/>
              </a:lnSpc>
              <a:spcBef>
                <a:spcPts val="1200"/>
              </a:spcBef>
              <a:spcAft>
                <a:spcPts val="0"/>
              </a:spcAft>
              <a:buSzPts val="1800"/>
              <a:buNone/>
            </a:pPr>
            <a:r>
              <a:t/>
            </a:r>
            <a:endParaRPr/>
          </a:p>
          <a:p>
            <a:pPr indent="0" lvl="0" marL="457200" rtl="0" algn="l">
              <a:lnSpc>
                <a:spcPct val="115000"/>
              </a:lnSpc>
              <a:spcBef>
                <a:spcPts val="1200"/>
              </a:spcBef>
              <a:spcAft>
                <a:spcPts val="0"/>
              </a:spcAft>
              <a:buSzPts val="1800"/>
              <a:buNone/>
            </a:pPr>
            <a:r>
              <a:t/>
            </a:r>
            <a:endParaRPr/>
          </a:p>
          <a:p>
            <a:pPr indent="0" lvl="0" marL="0" rtl="0" algn="l">
              <a:lnSpc>
                <a:spcPct val="115000"/>
              </a:lnSpc>
              <a:spcBef>
                <a:spcPts val="1200"/>
              </a:spcBef>
              <a:spcAft>
                <a:spcPts val="1200"/>
              </a:spcAft>
              <a:buSzPts val="1800"/>
              <a:buNone/>
            </a:pPr>
            <a:r>
              <a:t/>
            </a:r>
            <a:endParaRPr/>
          </a:p>
        </p:txBody>
      </p:sp>
      <p:pic>
        <p:nvPicPr>
          <p:cNvPr id="244" name="Google Shape;244;p26"/>
          <p:cNvPicPr preferRelativeResize="0"/>
          <p:nvPr/>
        </p:nvPicPr>
        <p:blipFill>
          <a:blip r:embed="rId3">
            <a:alphaModFix/>
          </a:blip>
          <a:stretch>
            <a:fillRect/>
          </a:stretch>
        </p:blipFill>
        <p:spPr>
          <a:xfrm>
            <a:off x="7102900" y="-12075"/>
            <a:ext cx="2041100" cy="13420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b="1" lang="tr" sz="1400">
                <a:solidFill>
                  <a:srgbClr val="353535"/>
                </a:solidFill>
              </a:rPr>
              <a:t>FİZİKSEL TIP VE REHABİLİTASYON ALANINDA NÖRALTERAPİ UYGULAMALARI</a:t>
            </a:r>
            <a:endParaRPr b="1" sz="3000"/>
          </a:p>
        </p:txBody>
      </p:sp>
      <p:sp>
        <p:nvSpPr>
          <p:cNvPr id="250" name="Google Shape;250;p27"/>
          <p:cNvSpPr txBox="1"/>
          <p:nvPr>
            <p:ph idx="1" type="body"/>
          </p:nvPr>
        </p:nvSpPr>
        <p:spPr>
          <a:xfrm>
            <a:off x="311700" y="11015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tr" sz="1500">
                <a:solidFill>
                  <a:srgbClr val="353535"/>
                </a:solidFill>
              </a:rPr>
              <a:t>Bel ağrısı:</a:t>
            </a:r>
            <a:r>
              <a:rPr lang="tr" sz="1500">
                <a:solidFill>
                  <a:srgbClr val="353535"/>
                </a:solidFill>
              </a:rPr>
              <a:t> </a:t>
            </a:r>
            <a:r>
              <a:rPr lang="tr" sz="1500">
                <a:solidFill>
                  <a:srgbClr val="111111"/>
                </a:solidFill>
              </a:rPr>
              <a:t>Kronik bel ağrısı toplumda yaygın olarak görülmektedir. İş gücü kaybının önemli nedenlerinden biridir. Kronik bel ağrılarının psikojenik yönü de bulunmaktadır, ağrıya depresyon ve anksiyete de eşlik edebilmektedir.</a:t>
            </a:r>
            <a:endParaRPr sz="1500">
              <a:solidFill>
                <a:srgbClr val="111111"/>
              </a:solidFill>
            </a:endParaRPr>
          </a:p>
          <a:p>
            <a:pPr indent="0" lvl="0" marL="0" rtl="0" algn="l">
              <a:lnSpc>
                <a:spcPct val="115000"/>
              </a:lnSpc>
              <a:spcBef>
                <a:spcPts val="1200"/>
              </a:spcBef>
              <a:spcAft>
                <a:spcPts val="0"/>
              </a:spcAft>
              <a:buSzPts val="1800"/>
              <a:buNone/>
            </a:pPr>
            <a:r>
              <a:t/>
            </a:r>
            <a:endParaRPr sz="1500">
              <a:solidFill>
                <a:srgbClr val="111111"/>
              </a:solidFill>
            </a:endParaRPr>
          </a:p>
          <a:p>
            <a:pPr indent="0" lvl="0" marL="0" rtl="0" algn="l">
              <a:lnSpc>
                <a:spcPct val="115000"/>
              </a:lnSpc>
              <a:spcBef>
                <a:spcPts val="1200"/>
              </a:spcBef>
              <a:spcAft>
                <a:spcPts val="0"/>
              </a:spcAft>
              <a:buSzPts val="1800"/>
              <a:buNone/>
            </a:pPr>
            <a:r>
              <a:rPr lang="tr" sz="1900">
                <a:solidFill>
                  <a:srgbClr val="111111"/>
                </a:solidFill>
              </a:rPr>
              <a:t>-</a:t>
            </a:r>
            <a:r>
              <a:rPr lang="tr" sz="1412">
                <a:solidFill>
                  <a:srgbClr val="111111"/>
                </a:solidFill>
              </a:rPr>
              <a:t>Atalay ve ark.kronik bel ağrılarının tedavisinde fizik tedavi (15 seans “hotpack”, TENS, ultrason) ile lidokainin kullanıldığı lokal, segmental ve bozucu alan enjeksiyonlarının uygulandığı beş seanslık nöralterapi uygulamasını karşılaştırmışlar ve her iki yöntemin de kronik bel ağrısında ağrı, fonksiyon,yaşam kalitesi, depresyon ve anksiyete </a:t>
            </a:r>
            <a:r>
              <a:rPr lang="tr" sz="1304">
                <a:solidFill>
                  <a:srgbClr val="111111"/>
                </a:solidFill>
              </a:rPr>
              <a:t>üzerine etkili olduğunu bildirmiştir.</a:t>
            </a:r>
            <a:endParaRPr sz="1304">
              <a:solidFill>
                <a:srgbClr val="111111"/>
              </a:solidFill>
            </a:endParaRPr>
          </a:p>
          <a:p>
            <a:pPr indent="0" lvl="0" marL="0" rtl="0" algn="l">
              <a:lnSpc>
                <a:spcPct val="115000"/>
              </a:lnSpc>
              <a:spcBef>
                <a:spcPts val="1200"/>
              </a:spcBef>
              <a:spcAft>
                <a:spcPts val="1200"/>
              </a:spcAft>
              <a:buSzPts val="1800"/>
              <a:buNone/>
            </a:pPr>
            <a:r>
              <a:t/>
            </a:r>
            <a:endParaRPr b="1" sz="1500">
              <a:solidFill>
                <a:srgbClr val="353535"/>
              </a:solidFill>
            </a:endParaRPr>
          </a:p>
        </p:txBody>
      </p:sp>
      <p:pic>
        <p:nvPicPr>
          <p:cNvPr id="251" name="Google Shape;251;p27"/>
          <p:cNvPicPr preferRelativeResize="0"/>
          <p:nvPr/>
        </p:nvPicPr>
        <p:blipFill>
          <a:blip r:embed="rId3">
            <a:alphaModFix/>
          </a:blip>
          <a:stretch>
            <a:fillRect/>
          </a:stretch>
        </p:blipFill>
        <p:spPr>
          <a:xfrm>
            <a:off x="7079325" y="3539900"/>
            <a:ext cx="1847850" cy="1451375"/>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28"/>
          <p:cNvSpPr txBox="1"/>
          <p:nvPr>
            <p:ph type="title"/>
          </p:nvPr>
        </p:nvSpPr>
        <p:spPr>
          <a:xfrm>
            <a:off x="311700" y="368900"/>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b="1" lang="tr" sz="1400">
                <a:solidFill>
                  <a:srgbClr val="353535"/>
                </a:solidFill>
              </a:rPr>
              <a:t>FİZİKSEL TIP VE REHABİLİTASYON ALANINDA NÖRALTERAPİ UYGULAMALARI</a:t>
            </a:r>
            <a:endParaRPr b="1" sz="3000"/>
          </a:p>
        </p:txBody>
      </p:sp>
      <p:sp>
        <p:nvSpPr>
          <p:cNvPr id="257" name="Google Shape;257;p28"/>
          <p:cNvSpPr txBox="1"/>
          <p:nvPr>
            <p:ph idx="1" type="body"/>
          </p:nvPr>
        </p:nvSpPr>
        <p:spPr>
          <a:xfrm>
            <a:off x="311700" y="1369950"/>
            <a:ext cx="8520600" cy="34164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SzPts val="1800"/>
              <a:buNone/>
            </a:pPr>
            <a:r>
              <a:rPr lang="tr" sz="1700">
                <a:solidFill>
                  <a:srgbClr val="353535"/>
                </a:solidFill>
              </a:rPr>
              <a:t>-</a:t>
            </a:r>
            <a:r>
              <a:rPr lang="tr" sz="1700">
                <a:solidFill>
                  <a:srgbClr val="111111"/>
                </a:solidFill>
              </a:rPr>
              <a:t>Kronik ağrısı olan 280 hastayı değerlendirmişler ve nöralterapinin kronik ağrı tedavisinde etkin bir yöntem olduğunu,bunun yanı sıra lokal anesteziklerin ucuz olması,konsültasyon ihtiyacını, analjezik kullanımını azalttığını ve yan etki profilinin düşük olması sayesinde tedavi maliyetini önemli ölçüde azalttığını, hasta memnuniyetini ise belirgin olarak artırdığını göstermişlerdir.</a:t>
            </a:r>
            <a:endParaRPr sz="1700">
              <a:solidFill>
                <a:srgbClr val="111111"/>
              </a:solidFill>
            </a:endParaRPr>
          </a:p>
          <a:p>
            <a:pPr indent="0" lvl="0" marL="0" rtl="0" algn="l">
              <a:lnSpc>
                <a:spcPct val="115000"/>
              </a:lnSpc>
              <a:spcBef>
                <a:spcPts val="1200"/>
              </a:spcBef>
              <a:spcAft>
                <a:spcPts val="0"/>
              </a:spcAft>
              <a:buSzPts val="1800"/>
              <a:buNone/>
            </a:pPr>
            <a:r>
              <a:t/>
            </a:r>
            <a:endParaRPr sz="1700">
              <a:solidFill>
                <a:srgbClr val="111111"/>
              </a:solidFill>
            </a:endParaRPr>
          </a:p>
          <a:p>
            <a:pPr indent="0" lvl="0" marL="0" rtl="0" algn="l">
              <a:lnSpc>
                <a:spcPct val="115000"/>
              </a:lnSpc>
              <a:spcBef>
                <a:spcPts val="1200"/>
              </a:spcBef>
              <a:spcAft>
                <a:spcPts val="0"/>
              </a:spcAft>
              <a:buSzPts val="1800"/>
              <a:buNone/>
            </a:pPr>
            <a:r>
              <a:rPr lang="tr" sz="1700">
                <a:solidFill>
                  <a:srgbClr val="111111"/>
                </a:solidFill>
              </a:rPr>
              <a:t>-Yayımlanan olgu sunumunda, lomber disk herniasyonu ve piriformis kası spazmına bağlı dirençli bel ve bacak ağrısı olan hastanın nöralterapi teknikleri ile başarılı bir şekilde tedavi edildiği bildirilmiştir.</a:t>
            </a:r>
            <a:endParaRPr sz="1700">
              <a:solidFill>
                <a:srgbClr val="111111"/>
              </a:solidFill>
            </a:endParaRPr>
          </a:p>
          <a:p>
            <a:pPr indent="0" lvl="0" marL="0" rtl="0" algn="l">
              <a:lnSpc>
                <a:spcPct val="115000"/>
              </a:lnSpc>
              <a:spcBef>
                <a:spcPts val="1200"/>
              </a:spcBef>
              <a:spcAft>
                <a:spcPts val="1200"/>
              </a:spcAft>
              <a:buSzPts val="1800"/>
              <a:buNone/>
            </a:pPr>
            <a:r>
              <a:t/>
            </a:r>
            <a:endParaRPr sz="1600">
              <a:solidFill>
                <a:srgbClr val="353535"/>
              </a:solidFill>
            </a:endParaRPr>
          </a:p>
        </p:txBody>
      </p:sp>
      <p:sp>
        <p:nvSpPr>
          <p:cNvPr id="258" name="Google Shape;258;p28"/>
          <p:cNvSpPr txBox="1"/>
          <p:nvPr/>
        </p:nvSpPr>
        <p:spPr>
          <a:xfrm>
            <a:off x="311700" y="941600"/>
            <a:ext cx="6263400" cy="415500"/>
          </a:xfrm>
          <a:prstGeom prst="rect">
            <a:avLst/>
          </a:prstGeom>
          <a:noFill/>
          <a:ln>
            <a:noFill/>
          </a:ln>
        </p:spPr>
        <p:txBody>
          <a:bodyPr anchorCtr="0" anchor="t" bIns="91425" lIns="91425" spcFirstLastPara="1" rIns="91425" wrap="square" tIns="91425">
            <a:spAutoFit/>
          </a:bodyPr>
          <a:lstStyle/>
          <a:p>
            <a:pPr indent="0" lvl="0" marL="0" marR="0" rtl="0" algn="l">
              <a:lnSpc>
                <a:spcPct val="115000"/>
              </a:lnSpc>
              <a:spcBef>
                <a:spcPts val="0"/>
              </a:spcBef>
              <a:spcAft>
                <a:spcPts val="1200"/>
              </a:spcAft>
              <a:buClr>
                <a:schemeClr val="dk1"/>
              </a:buClr>
              <a:buSzPts val="1100"/>
              <a:buFont typeface="Arial"/>
              <a:buNone/>
            </a:pPr>
            <a:r>
              <a:rPr b="1" i="0" lang="tr" sz="1500" u="none" cap="none" strike="noStrike">
                <a:solidFill>
                  <a:srgbClr val="353535"/>
                </a:solidFill>
                <a:latin typeface="Arial"/>
                <a:ea typeface="Arial"/>
                <a:cs typeface="Arial"/>
                <a:sym typeface="Arial"/>
              </a:rPr>
              <a:t>Bel ağrısı:</a:t>
            </a:r>
            <a:r>
              <a:rPr b="0" i="0" lang="tr" sz="1500" u="none" cap="none" strike="noStrike">
                <a:solidFill>
                  <a:srgbClr val="353535"/>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b="1" lang="tr" sz="1400">
                <a:solidFill>
                  <a:srgbClr val="353535"/>
                </a:solidFill>
              </a:rPr>
              <a:t>FİZİKSEL TIP VE REHABİLİTASYON ALANINDA NÖRALTERAPİ UYGULAMALARI</a:t>
            </a:r>
            <a:endParaRPr b="1" sz="3000"/>
          </a:p>
        </p:txBody>
      </p:sp>
      <p:sp>
        <p:nvSpPr>
          <p:cNvPr id="264" name="Google Shape;264;p2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tr" sz="1500">
                <a:solidFill>
                  <a:srgbClr val="353535"/>
                </a:solidFill>
              </a:rPr>
              <a:t>Post Herpetik Nevralji:</a:t>
            </a:r>
            <a:r>
              <a:rPr lang="tr" sz="1500">
                <a:solidFill>
                  <a:srgbClr val="111111"/>
                </a:solidFill>
              </a:rPr>
              <a:t>Post herpetik nevralji de lokal anestezik enjeksiyonu ile başarılı şekilde tedavi edilebilen bir hastalıktır.</a:t>
            </a:r>
            <a:endParaRPr sz="1500">
              <a:solidFill>
                <a:srgbClr val="111111"/>
              </a:solidFill>
            </a:endParaRPr>
          </a:p>
          <a:p>
            <a:pPr indent="0" lvl="0" marL="0" rtl="0" algn="l">
              <a:lnSpc>
                <a:spcPct val="115000"/>
              </a:lnSpc>
              <a:spcBef>
                <a:spcPts val="0"/>
              </a:spcBef>
              <a:spcAft>
                <a:spcPts val="0"/>
              </a:spcAft>
              <a:buSzPts val="1800"/>
              <a:buNone/>
            </a:pPr>
            <a:r>
              <a:t/>
            </a:r>
            <a:endParaRPr sz="1500">
              <a:solidFill>
                <a:srgbClr val="111111"/>
              </a:solidFill>
            </a:endParaRPr>
          </a:p>
          <a:p>
            <a:pPr indent="0" lvl="0" marL="0" rtl="0" algn="l">
              <a:lnSpc>
                <a:spcPct val="115000"/>
              </a:lnSpc>
              <a:spcBef>
                <a:spcPts val="1200"/>
              </a:spcBef>
              <a:spcAft>
                <a:spcPts val="0"/>
              </a:spcAft>
              <a:buSzPts val="1800"/>
              <a:buNone/>
            </a:pPr>
            <a:r>
              <a:rPr lang="tr" sz="1500">
                <a:solidFill>
                  <a:srgbClr val="111111"/>
                </a:solidFill>
              </a:rPr>
              <a:t>-Bu konu ile ilgili yapılan çalışmalarda, paravertebral prokain uygulamasının ve lokal anestezik ile birlikte steroidin epidural enjeksiyonunun post herpetik nevraljide etkili olduğu gösterilmiştir.</a:t>
            </a:r>
            <a:endParaRPr sz="1500">
              <a:solidFill>
                <a:srgbClr val="111111"/>
              </a:solidFill>
            </a:endParaRPr>
          </a:p>
          <a:p>
            <a:pPr indent="0" lvl="0" marL="0" rtl="0" algn="l">
              <a:lnSpc>
                <a:spcPct val="115000"/>
              </a:lnSpc>
              <a:spcBef>
                <a:spcPts val="1200"/>
              </a:spcBef>
              <a:spcAft>
                <a:spcPts val="0"/>
              </a:spcAft>
              <a:buSzPts val="1800"/>
              <a:buNone/>
            </a:pPr>
            <a:r>
              <a:t/>
            </a:r>
            <a:endParaRPr sz="1500">
              <a:solidFill>
                <a:srgbClr val="111111"/>
              </a:solidFill>
            </a:endParaRPr>
          </a:p>
          <a:p>
            <a:pPr indent="0" lvl="0" marL="0" rtl="0" algn="l">
              <a:lnSpc>
                <a:spcPct val="115000"/>
              </a:lnSpc>
              <a:spcBef>
                <a:spcPts val="1200"/>
              </a:spcBef>
              <a:spcAft>
                <a:spcPts val="0"/>
              </a:spcAft>
              <a:buClr>
                <a:schemeClr val="dk1"/>
              </a:buClr>
              <a:buSzPts val="1100"/>
              <a:buFont typeface="Arial"/>
              <a:buNone/>
            </a:pPr>
            <a:r>
              <a:t/>
            </a:r>
            <a:endParaRPr sz="1500">
              <a:solidFill>
                <a:srgbClr val="111111"/>
              </a:solidFill>
            </a:endParaRPr>
          </a:p>
          <a:p>
            <a:pPr indent="0" lvl="0" marL="0" rtl="0" algn="l">
              <a:lnSpc>
                <a:spcPct val="115000"/>
              </a:lnSpc>
              <a:spcBef>
                <a:spcPts val="1200"/>
              </a:spcBef>
              <a:spcAft>
                <a:spcPts val="0"/>
              </a:spcAft>
              <a:buSzPts val="1800"/>
              <a:buNone/>
            </a:pPr>
            <a:r>
              <a:t/>
            </a:r>
            <a:endParaRPr sz="1500">
              <a:solidFill>
                <a:srgbClr val="111111"/>
              </a:solidFill>
            </a:endParaRPr>
          </a:p>
          <a:p>
            <a:pPr indent="0" lvl="0" marL="0" rtl="0" algn="l">
              <a:lnSpc>
                <a:spcPct val="115000"/>
              </a:lnSpc>
              <a:spcBef>
                <a:spcPts val="1200"/>
              </a:spcBef>
              <a:spcAft>
                <a:spcPts val="1200"/>
              </a:spcAft>
              <a:buSzPts val="1800"/>
              <a:buNone/>
            </a:pPr>
            <a:r>
              <a:t/>
            </a:r>
            <a:endParaRPr b="1" sz="1500">
              <a:solidFill>
                <a:srgbClr val="353535"/>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g23ce8167984_0_3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78571"/>
              <a:buFont typeface="Arial"/>
              <a:buNone/>
            </a:pPr>
            <a:r>
              <a:rPr b="1" lang="tr" sz="1400">
                <a:solidFill>
                  <a:srgbClr val="353535"/>
                </a:solidFill>
              </a:rPr>
              <a:t>FİZİKSEL TIP VE REHABİLİTASYON ALANINDA NÖRALTERAPİ UYGULAMALARI</a:t>
            </a:r>
            <a:endParaRPr b="1" sz="3000"/>
          </a:p>
          <a:p>
            <a:pPr indent="0" lvl="0" marL="0" rtl="0" algn="l">
              <a:lnSpc>
                <a:spcPct val="100000"/>
              </a:lnSpc>
              <a:spcBef>
                <a:spcPts val="1200"/>
              </a:spcBef>
              <a:spcAft>
                <a:spcPts val="0"/>
              </a:spcAft>
              <a:buSzPct val="111111"/>
              <a:buNone/>
            </a:pPr>
            <a:r>
              <a:t/>
            </a:r>
            <a:endParaRPr/>
          </a:p>
        </p:txBody>
      </p:sp>
      <p:sp>
        <p:nvSpPr>
          <p:cNvPr id="270" name="Google Shape;270;g23ce8167984_0_3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1200"/>
              </a:spcBef>
              <a:spcAft>
                <a:spcPts val="0"/>
              </a:spcAft>
              <a:buSzPts val="1800"/>
              <a:buNone/>
            </a:pPr>
            <a:r>
              <a:t/>
            </a:r>
            <a:endParaRPr b="1" sz="1600">
              <a:solidFill>
                <a:srgbClr val="111111"/>
              </a:solidFill>
            </a:endParaRPr>
          </a:p>
          <a:p>
            <a:pPr indent="-336550" lvl="0" marL="457200" rtl="0" algn="l">
              <a:lnSpc>
                <a:spcPct val="115000"/>
              </a:lnSpc>
              <a:spcBef>
                <a:spcPts val="1200"/>
              </a:spcBef>
              <a:spcAft>
                <a:spcPts val="0"/>
              </a:spcAft>
              <a:buClr>
                <a:srgbClr val="111111"/>
              </a:buClr>
              <a:buSzPts val="1700"/>
              <a:buChar char="●"/>
            </a:pPr>
            <a:r>
              <a:rPr b="1" lang="tr" sz="1700">
                <a:solidFill>
                  <a:srgbClr val="111111"/>
                </a:solidFill>
              </a:rPr>
              <a:t>Fantom Ağrısı:</a:t>
            </a:r>
            <a:r>
              <a:rPr lang="tr" sz="1700">
                <a:solidFill>
                  <a:srgbClr val="111111"/>
                </a:solidFill>
              </a:rPr>
              <a:t>Post-amputasyon ağrı sendromunda, sağlam ekstremitedeki miyofasiyal tetik noktaların ağrıda önemli rol oynadığı gösterilmiştir ve sağlam ekstremiteye yapılan lokal anestezik enjeksiyonunun ağrıyı azalttığını gösteren çalışmalar mevcuttur.</a:t>
            </a:r>
            <a:endParaRPr sz="190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b="1" lang="tr" sz="1400">
                <a:solidFill>
                  <a:srgbClr val="353535"/>
                </a:solidFill>
              </a:rPr>
              <a:t>DİZ EKLEMİNDE NÖRALTERAPİ UYGULAMA TEKNİKLERİ</a:t>
            </a:r>
            <a:endParaRPr sz="3000"/>
          </a:p>
        </p:txBody>
      </p:sp>
      <p:sp>
        <p:nvSpPr>
          <p:cNvPr id="276" name="Google Shape;276;p30"/>
          <p:cNvSpPr txBox="1"/>
          <p:nvPr>
            <p:ph idx="1" type="body"/>
          </p:nvPr>
        </p:nvSpPr>
        <p:spPr>
          <a:xfrm>
            <a:off x="202975" y="1152475"/>
            <a:ext cx="8520600" cy="3416400"/>
          </a:xfrm>
          <a:prstGeom prst="rect">
            <a:avLst/>
          </a:prstGeom>
          <a:noFill/>
          <a:ln>
            <a:noFill/>
          </a:ln>
        </p:spPr>
        <p:txBody>
          <a:bodyPr anchorCtr="0" anchor="t" bIns="91425" lIns="91425" spcFirstLastPara="1" rIns="91425" wrap="square" tIns="91425">
            <a:normAutofit lnSpcReduction="10000"/>
          </a:bodyPr>
          <a:lstStyle/>
          <a:p>
            <a:pPr indent="-342900" lvl="0" marL="457200" rtl="0" algn="l">
              <a:lnSpc>
                <a:spcPct val="115000"/>
              </a:lnSpc>
              <a:spcBef>
                <a:spcPts val="0"/>
              </a:spcBef>
              <a:spcAft>
                <a:spcPts val="0"/>
              </a:spcAft>
              <a:buClr>
                <a:srgbClr val="353535"/>
              </a:buClr>
              <a:buSzPts val="1800"/>
              <a:buChar char="●"/>
            </a:pPr>
            <a:r>
              <a:rPr lang="tr">
                <a:solidFill>
                  <a:srgbClr val="353535"/>
                </a:solidFill>
              </a:rPr>
              <a:t>Diz yaralanmalarında ilk yaklaşım lokal uygulamadır.</a:t>
            </a:r>
            <a:endParaRPr>
              <a:solidFill>
                <a:srgbClr val="353535"/>
              </a:solidFill>
            </a:endParaRPr>
          </a:p>
          <a:p>
            <a:pPr indent="0" lvl="0" marL="0" rtl="0" algn="l">
              <a:lnSpc>
                <a:spcPct val="115000"/>
              </a:lnSpc>
              <a:spcBef>
                <a:spcPts val="1200"/>
              </a:spcBef>
              <a:spcAft>
                <a:spcPts val="0"/>
              </a:spcAft>
              <a:buSzPts val="1800"/>
              <a:buNone/>
            </a:pPr>
            <a:r>
              <a:t/>
            </a:r>
            <a:endParaRPr>
              <a:solidFill>
                <a:srgbClr val="353535"/>
              </a:solidFill>
            </a:endParaRPr>
          </a:p>
          <a:p>
            <a:pPr indent="-342900" lvl="0" marL="457200" rtl="0" algn="l">
              <a:lnSpc>
                <a:spcPct val="115000"/>
              </a:lnSpc>
              <a:spcBef>
                <a:spcPts val="1200"/>
              </a:spcBef>
              <a:spcAft>
                <a:spcPts val="0"/>
              </a:spcAft>
              <a:buClr>
                <a:srgbClr val="353535"/>
              </a:buClr>
              <a:buSzPts val="1800"/>
              <a:buChar char="●"/>
            </a:pPr>
            <a:r>
              <a:rPr lang="tr">
                <a:solidFill>
                  <a:srgbClr val="353535"/>
                </a:solidFill>
              </a:rPr>
              <a:t>Enjeksiyonlar ekleme değil eklem kapsülü ve periartiküler alanlara uygulanır.</a:t>
            </a:r>
            <a:endParaRPr>
              <a:solidFill>
                <a:srgbClr val="353535"/>
              </a:solidFill>
            </a:endParaRPr>
          </a:p>
          <a:p>
            <a:pPr indent="0" lvl="0" marL="0" rtl="0" algn="l">
              <a:lnSpc>
                <a:spcPct val="115000"/>
              </a:lnSpc>
              <a:spcBef>
                <a:spcPts val="1200"/>
              </a:spcBef>
              <a:spcAft>
                <a:spcPts val="0"/>
              </a:spcAft>
              <a:buSzPts val="1800"/>
              <a:buNone/>
            </a:pPr>
            <a:r>
              <a:t/>
            </a:r>
            <a:endParaRPr>
              <a:solidFill>
                <a:srgbClr val="353535"/>
              </a:solidFill>
            </a:endParaRPr>
          </a:p>
          <a:p>
            <a:pPr indent="-342900" lvl="0" marL="457200" rtl="0" algn="l">
              <a:lnSpc>
                <a:spcPct val="115000"/>
              </a:lnSpc>
              <a:spcBef>
                <a:spcPts val="1200"/>
              </a:spcBef>
              <a:spcAft>
                <a:spcPts val="0"/>
              </a:spcAft>
              <a:buClr>
                <a:srgbClr val="353535"/>
              </a:buClr>
              <a:buSzPts val="1800"/>
              <a:buChar char="●"/>
            </a:pPr>
            <a:r>
              <a:rPr lang="tr">
                <a:solidFill>
                  <a:srgbClr val="353535"/>
                </a:solidFill>
              </a:rPr>
              <a:t>Lokal tedavinin yetersiz olduğu durumlarda segmental ve derin enjeksiyon tedavisine geçilir.</a:t>
            </a:r>
            <a:endParaRPr>
              <a:solidFill>
                <a:srgbClr val="353535"/>
              </a:solidFill>
            </a:endParaRPr>
          </a:p>
          <a:p>
            <a:pPr indent="0" lvl="0" marL="0" rtl="0" algn="l">
              <a:lnSpc>
                <a:spcPct val="115000"/>
              </a:lnSpc>
              <a:spcBef>
                <a:spcPts val="1200"/>
              </a:spcBef>
              <a:spcAft>
                <a:spcPts val="0"/>
              </a:spcAft>
              <a:buSzPts val="1800"/>
              <a:buNone/>
            </a:pPr>
            <a:r>
              <a:t/>
            </a:r>
            <a:endParaRPr/>
          </a:p>
          <a:p>
            <a:pPr indent="0" lvl="0" marL="0" rtl="0" algn="l">
              <a:lnSpc>
                <a:spcPct val="115000"/>
              </a:lnSpc>
              <a:spcBef>
                <a:spcPts val="1200"/>
              </a:spcBef>
              <a:spcAft>
                <a:spcPts val="1200"/>
              </a:spcAft>
              <a:buClr>
                <a:schemeClr val="dk1"/>
              </a:buClr>
              <a:buSzPts val="1100"/>
              <a:buFont typeface="Arial"/>
              <a:buNone/>
            </a:pPr>
            <a:r>
              <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3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b="1" lang="tr" sz="1400">
                <a:solidFill>
                  <a:srgbClr val="353535"/>
                </a:solidFill>
              </a:rPr>
              <a:t>DİZ EKLEMİNDE NÖRALTERAPİ UYGULAMA TEKNİKLERİ</a:t>
            </a:r>
            <a:endParaRPr sz="3000"/>
          </a:p>
        </p:txBody>
      </p:sp>
      <p:sp>
        <p:nvSpPr>
          <p:cNvPr id="282" name="Google Shape;282;p31"/>
          <p:cNvSpPr txBox="1"/>
          <p:nvPr>
            <p:ph idx="1" type="body"/>
          </p:nvPr>
        </p:nvSpPr>
        <p:spPr>
          <a:xfrm>
            <a:off x="311700" y="1243000"/>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tr">
                <a:solidFill>
                  <a:srgbClr val="353535"/>
                </a:solidFill>
              </a:rPr>
              <a:t>1</a:t>
            </a:r>
            <a:r>
              <a:rPr lang="tr">
                <a:solidFill>
                  <a:srgbClr val="000000"/>
                </a:solidFill>
              </a:rPr>
              <a:t>. Patellar tendinopatisinde</a:t>
            </a:r>
            <a:endParaRPr>
              <a:solidFill>
                <a:srgbClr val="000000"/>
              </a:solidFill>
            </a:endParaRPr>
          </a:p>
          <a:p>
            <a:pPr indent="0" lvl="0" marL="0" rtl="0" algn="l">
              <a:lnSpc>
                <a:spcPct val="115000"/>
              </a:lnSpc>
              <a:spcBef>
                <a:spcPts val="1200"/>
              </a:spcBef>
              <a:spcAft>
                <a:spcPts val="0"/>
              </a:spcAft>
              <a:buSzPts val="1800"/>
              <a:buNone/>
            </a:pPr>
            <a:r>
              <a:rPr lang="tr">
                <a:solidFill>
                  <a:srgbClr val="000000"/>
                </a:solidFill>
              </a:rPr>
              <a:t>2. Suprapatellar bursa enflamasyonu ve kuadriseps tendinopatisinde</a:t>
            </a:r>
            <a:endParaRPr>
              <a:solidFill>
                <a:srgbClr val="000000"/>
              </a:solidFill>
            </a:endParaRPr>
          </a:p>
          <a:p>
            <a:pPr indent="0" lvl="0" marL="0" rtl="0" algn="l">
              <a:lnSpc>
                <a:spcPct val="115000"/>
              </a:lnSpc>
              <a:spcBef>
                <a:spcPts val="1200"/>
              </a:spcBef>
              <a:spcAft>
                <a:spcPts val="0"/>
              </a:spcAft>
              <a:buSzPts val="1800"/>
              <a:buNone/>
            </a:pPr>
            <a:r>
              <a:rPr lang="tr">
                <a:solidFill>
                  <a:srgbClr val="000000"/>
                </a:solidFill>
              </a:rPr>
              <a:t>3. Kuadriseps tendinopatisinde</a:t>
            </a:r>
            <a:endParaRPr>
              <a:solidFill>
                <a:srgbClr val="000000"/>
              </a:solidFill>
            </a:endParaRPr>
          </a:p>
          <a:p>
            <a:pPr indent="0" lvl="0" marL="0" rtl="0" algn="l">
              <a:lnSpc>
                <a:spcPct val="115000"/>
              </a:lnSpc>
              <a:spcBef>
                <a:spcPts val="1200"/>
              </a:spcBef>
              <a:spcAft>
                <a:spcPts val="0"/>
              </a:spcAft>
              <a:buSzPts val="1800"/>
              <a:buNone/>
            </a:pPr>
            <a:r>
              <a:rPr lang="tr">
                <a:solidFill>
                  <a:srgbClr val="000000"/>
                </a:solidFill>
              </a:rPr>
              <a:t>4. İç yan bağ yaralanmasında</a:t>
            </a:r>
            <a:endParaRPr>
              <a:solidFill>
                <a:srgbClr val="000000"/>
              </a:solidFill>
            </a:endParaRPr>
          </a:p>
          <a:p>
            <a:pPr indent="0" lvl="0" marL="0" rtl="0" algn="l">
              <a:lnSpc>
                <a:spcPct val="115000"/>
              </a:lnSpc>
              <a:spcBef>
                <a:spcPts val="1200"/>
              </a:spcBef>
              <a:spcAft>
                <a:spcPts val="0"/>
              </a:spcAft>
              <a:buSzPts val="1800"/>
              <a:buNone/>
            </a:pPr>
            <a:r>
              <a:rPr lang="tr">
                <a:solidFill>
                  <a:srgbClr val="000000"/>
                </a:solidFill>
              </a:rPr>
              <a:t>5. İliotibial bant sendromunda</a:t>
            </a:r>
            <a:endParaRPr>
              <a:solidFill>
                <a:srgbClr val="000000"/>
              </a:solidFill>
            </a:endParaRPr>
          </a:p>
          <a:p>
            <a:pPr indent="0" lvl="0" marL="0" rtl="0" algn="l">
              <a:lnSpc>
                <a:spcPct val="115000"/>
              </a:lnSpc>
              <a:spcBef>
                <a:spcPts val="1200"/>
              </a:spcBef>
              <a:spcAft>
                <a:spcPts val="0"/>
              </a:spcAft>
              <a:buClr>
                <a:schemeClr val="dk1"/>
              </a:buClr>
              <a:buSzPts val="1100"/>
              <a:buFont typeface="Arial"/>
              <a:buNone/>
            </a:pPr>
            <a:r>
              <a:t/>
            </a:r>
            <a:endParaRPr>
              <a:solidFill>
                <a:srgbClr val="353535"/>
              </a:solidFill>
            </a:endParaRPr>
          </a:p>
          <a:p>
            <a:pPr indent="0" lvl="0" marL="0" rtl="0" algn="l">
              <a:lnSpc>
                <a:spcPct val="115000"/>
              </a:lnSpc>
              <a:spcBef>
                <a:spcPts val="1200"/>
              </a:spcBef>
              <a:spcAft>
                <a:spcPts val="1200"/>
              </a:spcAft>
              <a:buSzPts val="1800"/>
              <a:buNone/>
            </a:pPr>
            <a:r>
              <a:t/>
            </a:r>
            <a:endParaRPr/>
          </a:p>
        </p:txBody>
      </p:sp>
      <p:pic>
        <p:nvPicPr>
          <p:cNvPr id="283" name="Google Shape;283;p31"/>
          <p:cNvPicPr preferRelativeResize="0"/>
          <p:nvPr/>
        </p:nvPicPr>
        <p:blipFill>
          <a:blip r:embed="rId3">
            <a:alphaModFix/>
          </a:blip>
          <a:stretch>
            <a:fillRect/>
          </a:stretch>
        </p:blipFill>
        <p:spPr>
          <a:xfrm>
            <a:off x="5762325" y="2856063"/>
            <a:ext cx="2628900" cy="1743075"/>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3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Clr>
                <a:schemeClr val="dk1"/>
              </a:buClr>
              <a:buSzPts val="1100"/>
              <a:buFont typeface="Arial"/>
              <a:buNone/>
            </a:pPr>
            <a:r>
              <a:rPr b="1" lang="tr" sz="1300">
                <a:solidFill>
                  <a:srgbClr val="353535"/>
                </a:solidFill>
              </a:rPr>
              <a:t>DİZ EKLEMİNDE NÖRALTERAPİ UYGULAMA TEKNİKLERİ</a:t>
            </a:r>
            <a:endParaRPr sz="2900"/>
          </a:p>
        </p:txBody>
      </p:sp>
      <p:sp>
        <p:nvSpPr>
          <p:cNvPr id="289" name="Google Shape;289;p3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457200" rtl="0" algn="l">
              <a:lnSpc>
                <a:spcPct val="115000"/>
              </a:lnSpc>
              <a:spcBef>
                <a:spcPts val="0"/>
              </a:spcBef>
              <a:spcAft>
                <a:spcPts val="0"/>
              </a:spcAft>
              <a:buSzPts val="1800"/>
              <a:buNone/>
            </a:pPr>
            <a:r>
              <a:t/>
            </a:r>
            <a:endParaRPr sz="1900">
              <a:solidFill>
                <a:schemeClr val="dk1"/>
              </a:solidFill>
            </a:endParaRPr>
          </a:p>
          <a:p>
            <a:pPr indent="0" lvl="0" marL="457200" rtl="0" algn="l">
              <a:lnSpc>
                <a:spcPct val="115000"/>
              </a:lnSpc>
              <a:spcBef>
                <a:spcPts val="0"/>
              </a:spcBef>
              <a:spcAft>
                <a:spcPts val="0"/>
              </a:spcAft>
              <a:buSzPts val="1800"/>
              <a:buNone/>
            </a:pPr>
            <a:r>
              <a:t/>
            </a:r>
            <a:endParaRPr sz="1900">
              <a:solidFill>
                <a:schemeClr val="dk1"/>
              </a:solidFill>
            </a:endParaRPr>
          </a:p>
          <a:p>
            <a:pPr indent="-349250" lvl="0" marL="457200" rtl="0" algn="l">
              <a:lnSpc>
                <a:spcPct val="115000"/>
              </a:lnSpc>
              <a:spcBef>
                <a:spcPts val="0"/>
              </a:spcBef>
              <a:spcAft>
                <a:spcPts val="0"/>
              </a:spcAft>
              <a:buClr>
                <a:schemeClr val="dk1"/>
              </a:buClr>
              <a:buSzPts val="1900"/>
              <a:buChar char="●"/>
            </a:pPr>
            <a:r>
              <a:rPr lang="tr" sz="1900">
                <a:solidFill>
                  <a:schemeClr val="dk1"/>
                </a:solidFill>
              </a:rPr>
              <a:t>Vaka çalışmaları, kişisel ve klinik gözlemlere bağlı olarak NT’nin sporcularda görülen diz yaralanmalarının tedavisinde etkili bir yöntem olduğunu söyleyebiliriz. Ancak bu konuda bilimsel değeri yüksek,daha kapsamlı ve geniş serili klinik çalışmalara ihtiyaç duyulmaktadır.</a:t>
            </a:r>
            <a:endParaRPr sz="1900">
              <a:solidFill>
                <a:schemeClr val="dk1"/>
              </a:solidFill>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p3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990"/>
              <a:buNone/>
            </a:pPr>
            <a:r>
              <a:rPr b="1" lang="tr" sz="1720"/>
              <a:t>NÖRAL TERAPİNİN KULLANILDIĞI BAZI OLGU ÖRNEKLERİ</a:t>
            </a:r>
            <a:endParaRPr b="1" sz="1720"/>
          </a:p>
        </p:txBody>
      </p:sp>
      <p:sp>
        <p:nvSpPr>
          <p:cNvPr id="295" name="Google Shape;295;p33"/>
          <p:cNvSpPr txBox="1"/>
          <p:nvPr>
            <p:ph idx="1" type="body"/>
          </p:nvPr>
        </p:nvSpPr>
        <p:spPr>
          <a:xfrm>
            <a:off x="311700" y="1378825"/>
            <a:ext cx="8520600" cy="3718200"/>
          </a:xfrm>
          <a:prstGeom prst="rect">
            <a:avLst/>
          </a:prstGeom>
          <a:noFill/>
          <a:ln>
            <a:noFill/>
          </a:ln>
        </p:spPr>
        <p:txBody>
          <a:bodyPr anchorCtr="0" anchor="t" bIns="91425" lIns="91425" spcFirstLastPara="1" rIns="91425" wrap="square" tIns="91425">
            <a:normAutofit fontScale="70000" lnSpcReduction="20000"/>
          </a:bodyPr>
          <a:lstStyle/>
          <a:p>
            <a:pPr indent="-352440" lvl="0" marL="457200" rtl="0" algn="l">
              <a:lnSpc>
                <a:spcPct val="115000"/>
              </a:lnSpc>
              <a:spcBef>
                <a:spcPts val="0"/>
              </a:spcBef>
              <a:spcAft>
                <a:spcPts val="0"/>
              </a:spcAft>
              <a:buClr>
                <a:srgbClr val="111111"/>
              </a:buClr>
              <a:buSzPct val="100000"/>
              <a:buChar char="●"/>
            </a:pPr>
            <a:r>
              <a:rPr lang="tr" sz="2784">
                <a:solidFill>
                  <a:srgbClr val="111111"/>
                </a:solidFill>
              </a:rPr>
              <a:t>Bir olguda bel, boyun, sırt, diz ağrıları ve yorgunluk şikayeti olan hastanın fiziksel bulguları normal saptanmasına rağmen şikayetleri devam etmiştir. Hastanın kollarında, ayak bileklerinde çok fazla sayıda dövme olduğu görülüp bunlar bozucu alan olarak tespit edilerek, dövmelere NT yapılmıştır ve 3 seans NT sonrasında ağrılarında %80 azalma meydana geldiği belirtilmiştir.</a:t>
            </a:r>
            <a:endParaRPr sz="2784">
              <a:solidFill>
                <a:srgbClr val="111111"/>
              </a:solidFill>
            </a:endParaRPr>
          </a:p>
          <a:p>
            <a:pPr indent="0" lvl="0" marL="0" rtl="0" algn="l">
              <a:lnSpc>
                <a:spcPct val="115000"/>
              </a:lnSpc>
              <a:spcBef>
                <a:spcPts val="1200"/>
              </a:spcBef>
              <a:spcAft>
                <a:spcPts val="0"/>
              </a:spcAft>
              <a:buSzPct val="86960"/>
              <a:buNone/>
            </a:pPr>
            <a:r>
              <a:t/>
            </a:r>
            <a:endParaRPr sz="2957">
              <a:solidFill>
                <a:srgbClr val="111111"/>
              </a:solidFill>
            </a:endParaRPr>
          </a:p>
          <a:p>
            <a:pPr indent="0" lvl="0" marL="0" rtl="0" algn="l">
              <a:lnSpc>
                <a:spcPct val="115000"/>
              </a:lnSpc>
              <a:spcBef>
                <a:spcPts val="1200"/>
              </a:spcBef>
              <a:spcAft>
                <a:spcPts val="0"/>
              </a:spcAft>
              <a:buSzPct val="236841"/>
              <a:buNone/>
            </a:pPr>
            <a:r>
              <a:t/>
            </a:r>
            <a:endParaRPr sz="1600"/>
          </a:p>
          <a:p>
            <a:pPr indent="0" lvl="0" marL="0" rtl="0" algn="l">
              <a:lnSpc>
                <a:spcPct val="115000"/>
              </a:lnSpc>
              <a:spcBef>
                <a:spcPts val="1200"/>
              </a:spcBef>
              <a:spcAft>
                <a:spcPts val="0"/>
              </a:spcAft>
              <a:buSzPct val="236841"/>
              <a:buNone/>
            </a:pPr>
            <a:r>
              <a:t/>
            </a:r>
            <a:endParaRPr sz="1600"/>
          </a:p>
          <a:p>
            <a:pPr indent="0" lvl="0" marL="0" rtl="0" algn="l">
              <a:lnSpc>
                <a:spcPct val="115000"/>
              </a:lnSpc>
              <a:spcBef>
                <a:spcPts val="1200"/>
              </a:spcBef>
              <a:spcAft>
                <a:spcPts val="0"/>
              </a:spcAft>
              <a:buSzPct val="236841"/>
              <a:buNone/>
            </a:pPr>
            <a:r>
              <a:t/>
            </a:r>
            <a:endParaRPr sz="1600"/>
          </a:p>
          <a:p>
            <a:pPr indent="0" lvl="0" marL="0" rtl="0" algn="l">
              <a:lnSpc>
                <a:spcPct val="115000"/>
              </a:lnSpc>
              <a:spcBef>
                <a:spcPts val="1200"/>
              </a:spcBef>
              <a:spcAft>
                <a:spcPts val="1200"/>
              </a:spcAft>
              <a:buSzPct val="210525"/>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4"/>
          <p:cNvSpPr txBox="1"/>
          <p:nvPr>
            <p:ph type="title"/>
          </p:nvPr>
        </p:nvSpPr>
        <p:spPr>
          <a:xfrm>
            <a:off x="311700" y="216650"/>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39285"/>
              <a:buFont typeface="Arial"/>
              <a:buNone/>
            </a:pPr>
            <a:r>
              <a:rPr b="1" lang="tr"/>
              <a:t>GİRİŞ</a:t>
            </a:r>
            <a:endParaRPr/>
          </a:p>
        </p:txBody>
      </p:sp>
      <p:sp>
        <p:nvSpPr>
          <p:cNvPr id="74" name="Google Shape;74;p4"/>
          <p:cNvSpPr txBox="1"/>
          <p:nvPr>
            <p:ph idx="1" type="body"/>
          </p:nvPr>
        </p:nvSpPr>
        <p:spPr>
          <a:xfrm>
            <a:off x="311700" y="1000225"/>
            <a:ext cx="8520600" cy="34164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SzPts val="1800"/>
              <a:buNone/>
            </a:pPr>
            <a:r>
              <a:t/>
            </a:r>
            <a:endParaRPr sz="1446">
              <a:solidFill>
                <a:srgbClr val="3B4964"/>
              </a:solidFill>
              <a:highlight>
                <a:srgbClr val="FFFFFF"/>
              </a:highlight>
              <a:latin typeface="Roboto"/>
              <a:ea typeface="Roboto"/>
              <a:cs typeface="Roboto"/>
              <a:sym typeface="Roboto"/>
            </a:endParaRPr>
          </a:p>
          <a:p>
            <a:pPr indent="-320464" lvl="0" marL="457200" rtl="0" algn="l">
              <a:lnSpc>
                <a:spcPct val="115000"/>
              </a:lnSpc>
              <a:spcBef>
                <a:spcPts val="1500"/>
              </a:spcBef>
              <a:spcAft>
                <a:spcPts val="0"/>
              </a:spcAft>
              <a:buClr>
                <a:schemeClr val="dk1"/>
              </a:buClr>
              <a:buSzPts val="1447"/>
              <a:buFont typeface="Roboto"/>
              <a:buChar char="●"/>
            </a:pPr>
            <a:r>
              <a:rPr lang="tr" sz="1446">
                <a:solidFill>
                  <a:schemeClr val="dk1"/>
                </a:solidFill>
                <a:highlight>
                  <a:srgbClr val="FFFFFF"/>
                </a:highlight>
                <a:latin typeface="Roboto"/>
                <a:ea typeface="Roboto"/>
                <a:cs typeface="Roboto"/>
                <a:sym typeface="Roboto"/>
              </a:rPr>
              <a:t>Nöralterapi, otonom sinir sistemimizi düşük doz lokal anestezik enjeksiyonu ile kullanmak üzere tasarlanmış bir tedavi yöntemidir. Sağlıklı hücrelerin elektriksel potansiyeli enfeksiyonlar, travma ve cerrahi kesi ile azalır. Şiddetli, yoğun ve sürekli uyaranlar devam ederse hücreler toparlanamaz. Kişide anatomik ve genetik bir bozukluk, eksiklik, ileri derecede dejenerasyon olmadıkça nöralterapi ile cilde uygulanan enjeksiyon bazı hastalıkların oluşum süreçlerini tersine çevirebilmekte ve tedavi edebilmektedir.</a:t>
            </a:r>
            <a:endParaRPr sz="1446">
              <a:solidFill>
                <a:schemeClr val="dk1"/>
              </a:solidFill>
              <a:highlight>
                <a:srgbClr val="FFFFFF"/>
              </a:highlight>
              <a:latin typeface="Roboto"/>
              <a:ea typeface="Roboto"/>
              <a:cs typeface="Roboto"/>
              <a:sym typeface="Roboto"/>
            </a:endParaRPr>
          </a:p>
          <a:p>
            <a:pPr indent="0" lvl="0" marL="0" rtl="0" algn="l">
              <a:lnSpc>
                <a:spcPct val="115000"/>
              </a:lnSpc>
              <a:spcBef>
                <a:spcPts val="1500"/>
              </a:spcBef>
              <a:spcAft>
                <a:spcPts val="0"/>
              </a:spcAft>
              <a:buSzPts val="1800"/>
              <a:buNone/>
            </a:pPr>
            <a:r>
              <a:t/>
            </a:r>
            <a:endParaRPr sz="1300">
              <a:solidFill>
                <a:srgbClr val="3B4964"/>
              </a:solidFill>
              <a:highlight>
                <a:srgbClr val="FFFFFF"/>
              </a:highlight>
              <a:latin typeface="Roboto"/>
              <a:ea typeface="Roboto"/>
              <a:cs typeface="Roboto"/>
              <a:sym typeface="Roboto"/>
            </a:endParaRPr>
          </a:p>
          <a:p>
            <a:pPr indent="-324878" lvl="0" marL="457200" rtl="0" algn="l">
              <a:lnSpc>
                <a:spcPct val="115000"/>
              </a:lnSpc>
              <a:spcBef>
                <a:spcPts val="1500"/>
              </a:spcBef>
              <a:spcAft>
                <a:spcPts val="0"/>
              </a:spcAft>
              <a:buClr>
                <a:schemeClr val="dk1"/>
              </a:buClr>
              <a:buSzPts val="1516"/>
              <a:buFont typeface="Roboto"/>
              <a:buChar char="●"/>
            </a:pPr>
            <a:r>
              <a:rPr lang="tr" sz="1516">
                <a:solidFill>
                  <a:schemeClr val="dk1"/>
                </a:solidFill>
                <a:highlight>
                  <a:srgbClr val="FFFFFF"/>
                </a:highlight>
                <a:latin typeface="Roboto"/>
                <a:ea typeface="Roboto"/>
                <a:cs typeface="Roboto"/>
                <a:sym typeface="Roboto"/>
              </a:rPr>
              <a:t>Nöralterapi,otonom sinir sistemini düzenleyen ve bozucu bölgelerdeki olumsuz uyaranları nötralize eden bir uygulama alanıdır.</a:t>
            </a:r>
            <a:endParaRPr sz="1516">
              <a:solidFill>
                <a:schemeClr val="dk1"/>
              </a:solidFill>
              <a:highlight>
                <a:srgbClr val="FFFFFF"/>
              </a:highlight>
              <a:latin typeface="Roboto"/>
              <a:ea typeface="Roboto"/>
              <a:cs typeface="Roboto"/>
              <a:sym typeface="Roboto"/>
            </a:endParaRPr>
          </a:p>
          <a:p>
            <a:pPr indent="0" lvl="0" marL="0" rtl="0" algn="l">
              <a:lnSpc>
                <a:spcPct val="115000"/>
              </a:lnSpc>
              <a:spcBef>
                <a:spcPts val="1500"/>
              </a:spcBef>
              <a:spcAft>
                <a:spcPts val="1200"/>
              </a:spcAft>
              <a:buSzPts val="1800"/>
              <a:buNone/>
            </a:pPr>
            <a:r>
              <a:t/>
            </a:r>
            <a:endParaRPr/>
          </a:p>
        </p:txBody>
      </p:sp>
      <p:sp>
        <p:nvSpPr>
          <p:cNvPr id="75" name="Google Shape;75;p4"/>
          <p:cNvSpPr txBox="1"/>
          <p:nvPr/>
        </p:nvSpPr>
        <p:spPr>
          <a:xfrm>
            <a:off x="600250" y="841675"/>
            <a:ext cx="6263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1" i="0" lang="tr" sz="1400" u="none" cap="none" strike="noStrike">
                <a:solidFill>
                  <a:srgbClr val="000000"/>
                </a:solidFill>
                <a:latin typeface="Arial"/>
                <a:ea typeface="Arial"/>
                <a:cs typeface="Arial"/>
                <a:sym typeface="Arial"/>
              </a:rPr>
              <a:t>Nöral Terapi Nedir?</a:t>
            </a:r>
            <a:endParaRPr b="1" i="0" sz="1400" u="none" cap="none" strike="noStrike">
              <a:solidFill>
                <a:srgbClr val="000000"/>
              </a:solidFill>
              <a:latin typeface="Arial"/>
              <a:ea typeface="Arial"/>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9" name="Shape 299"/>
        <p:cNvGrpSpPr/>
        <p:nvPr/>
      </p:nvGrpSpPr>
      <p:grpSpPr>
        <a:xfrm>
          <a:off x="0" y="0"/>
          <a:ext cx="0" cy="0"/>
          <a:chOff x="0" y="0"/>
          <a:chExt cx="0" cy="0"/>
        </a:xfrm>
      </p:grpSpPr>
      <p:sp>
        <p:nvSpPr>
          <p:cNvPr id="300" name="Google Shape;300;g23ce8167984_0_2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57557"/>
              <a:buFont typeface="Arial"/>
              <a:buNone/>
            </a:pPr>
            <a:r>
              <a:rPr b="1" lang="tr" sz="1720"/>
              <a:t>NÖRAL TERAPİNİN KULLANILDIĞI BAZI OLGU ÖRNEKLERİ</a:t>
            </a:r>
            <a:endParaRPr/>
          </a:p>
        </p:txBody>
      </p:sp>
      <p:sp>
        <p:nvSpPr>
          <p:cNvPr id="301" name="Google Shape;301;g23ce8167984_0_26"/>
          <p:cNvSpPr txBox="1"/>
          <p:nvPr>
            <p:ph idx="1" type="body"/>
          </p:nvPr>
        </p:nvSpPr>
        <p:spPr>
          <a:xfrm>
            <a:off x="311700" y="1367075"/>
            <a:ext cx="8520600" cy="3201900"/>
          </a:xfrm>
          <a:prstGeom prst="rect">
            <a:avLst/>
          </a:prstGeom>
          <a:noFill/>
          <a:ln>
            <a:noFill/>
          </a:ln>
        </p:spPr>
        <p:txBody>
          <a:bodyPr anchorCtr="0" anchor="t" bIns="91425" lIns="91425" spcFirstLastPara="1" rIns="91425" wrap="square" tIns="91425">
            <a:normAutofit lnSpcReduction="20000"/>
          </a:bodyPr>
          <a:lstStyle/>
          <a:p>
            <a:pPr indent="-416405" lvl="0" marL="457200" rtl="0" algn="l">
              <a:lnSpc>
                <a:spcPct val="115000"/>
              </a:lnSpc>
              <a:spcBef>
                <a:spcPts val="1200"/>
              </a:spcBef>
              <a:spcAft>
                <a:spcPts val="0"/>
              </a:spcAft>
              <a:buClr>
                <a:srgbClr val="111111"/>
              </a:buClr>
              <a:buSzPts val="2957"/>
              <a:buChar char="●"/>
            </a:pPr>
            <a:r>
              <a:rPr lang="tr" sz="2405">
                <a:solidFill>
                  <a:srgbClr val="111111"/>
                </a:solidFill>
              </a:rPr>
              <a:t>Ş</a:t>
            </a:r>
            <a:r>
              <a:rPr lang="tr" sz="2147">
                <a:solidFill>
                  <a:srgbClr val="111111"/>
                </a:solidFill>
              </a:rPr>
              <a:t>ubat 2018`de yapılan bir çalışmada Raynoud Sendrom`lu 12 hastanın staller ganglionuna, 3 hafta süre ile haftada 2 kez tekrarlanan enjeksiyonlar yapılmıştır.NT işleminde oda sıcaklığının 21 C olacak şekilde ve 20 dk bu sıcaklıkta kalması sağlanmıştır.Tedaviden 35 gün sonra parmaklardaki deri sıcaklığı ve ağrı düzeyleri değerlendirilmiş olup, anlamlı ve olumlu sonuçlar elde edilmiştir.</a:t>
            </a:r>
            <a:endParaRPr sz="2147">
              <a:solidFill>
                <a:srgbClr val="111111"/>
              </a:solidFill>
            </a:endParaRPr>
          </a:p>
          <a:p>
            <a:pPr indent="0" lvl="0" marL="0" rtl="0" algn="l">
              <a:lnSpc>
                <a:spcPct val="115000"/>
              </a:lnSpc>
              <a:spcBef>
                <a:spcPts val="1200"/>
              </a:spcBef>
              <a:spcAft>
                <a:spcPts val="0"/>
              </a:spcAft>
              <a:buClr>
                <a:schemeClr val="dk1"/>
              </a:buClr>
              <a:buSzPts val="3789"/>
              <a:buFont typeface="Arial"/>
              <a:buNone/>
            </a:pPr>
            <a:r>
              <a:t/>
            </a:r>
            <a:endParaRPr sz="1600"/>
          </a:p>
          <a:p>
            <a:pPr indent="0" lvl="0" marL="0" rtl="0" algn="l">
              <a:lnSpc>
                <a:spcPct val="115000"/>
              </a:lnSpc>
              <a:spcBef>
                <a:spcPts val="0"/>
              </a:spcBef>
              <a:spcAft>
                <a:spcPts val="0"/>
              </a:spcAft>
              <a:buSzPts val="1800"/>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5" name="Shape 305"/>
        <p:cNvGrpSpPr/>
        <p:nvPr/>
      </p:nvGrpSpPr>
      <p:grpSpPr>
        <a:xfrm>
          <a:off x="0" y="0"/>
          <a:ext cx="0" cy="0"/>
          <a:chOff x="0" y="0"/>
          <a:chExt cx="0" cy="0"/>
        </a:xfrm>
      </p:grpSpPr>
      <p:sp>
        <p:nvSpPr>
          <p:cNvPr id="306" name="Google Shape;306;p3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57557"/>
              <a:buFont typeface="Arial"/>
              <a:buNone/>
            </a:pPr>
            <a:r>
              <a:rPr b="1" lang="tr" sz="1720"/>
              <a:t>NÖRAL TERAPİNİN KULLANILDIĞI BAZI OLGU ÖRNEKLERİ</a:t>
            </a:r>
            <a:endParaRPr/>
          </a:p>
        </p:txBody>
      </p:sp>
      <p:sp>
        <p:nvSpPr>
          <p:cNvPr id="307" name="Google Shape;307;p34"/>
          <p:cNvSpPr txBox="1"/>
          <p:nvPr>
            <p:ph idx="1" type="body"/>
          </p:nvPr>
        </p:nvSpPr>
        <p:spPr>
          <a:xfrm>
            <a:off x="311700" y="1152475"/>
            <a:ext cx="8520600" cy="4147500"/>
          </a:xfrm>
          <a:prstGeom prst="rect">
            <a:avLst/>
          </a:prstGeom>
          <a:noFill/>
          <a:ln>
            <a:noFill/>
          </a:ln>
        </p:spPr>
        <p:txBody>
          <a:bodyPr anchorCtr="0" anchor="t" bIns="91425" lIns="91425" spcFirstLastPara="1" rIns="91425" wrap="square" tIns="91425">
            <a:normAutofit fontScale="32500" lnSpcReduction="20000"/>
          </a:bodyPr>
          <a:lstStyle/>
          <a:p>
            <a:pPr indent="-307558" lvl="0" marL="457200" rtl="0" algn="l">
              <a:lnSpc>
                <a:spcPct val="115000"/>
              </a:lnSpc>
              <a:spcBef>
                <a:spcPts val="0"/>
              </a:spcBef>
              <a:spcAft>
                <a:spcPts val="0"/>
              </a:spcAft>
              <a:buClr>
                <a:srgbClr val="111111"/>
              </a:buClr>
              <a:buSzPct val="100000"/>
              <a:buChar char="●"/>
            </a:pPr>
            <a:r>
              <a:rPr lang="tr" sz="3823">
                <a:solidFill>
                  <a:srgbClr val="111111"/>
                </a:solidFill>
              </a:rPr>
              <a:t>B</a:t>
            </a:r>
            <a:r>
              <a:rPr lang="tr" sz="4380">
                <a:solidFill>
                  <a:srgbClr val="111111"/>
                </a:solidFill>
              </a:rPr>
              <a:t>aşka bir olguda tıbbî tedavilerden etki görmemiş, yaklaşık 5 yıldır her iki ayak tabanı ve çevresinde yanma ve ağrı şikayeti olan hastaya non-spesifik nöropatik ağrı tanısı konulmuş olup, bozucu alan ya da nörofizyolojik bulgu saptanmamıştır.Hastanın her iki fibula başı çevresindeki akupunktur noktalarına NT uygulanmıştır.İlk seansın sonunda hastada belirgin bir değişiklik saptanmamıştır.Bu nedenle ikinci seansta antekübital alandan NT planlanmış.</a:t>
            </a:r>
            <a:endParaRPr sz="4380">
              <a:solidFill>
                <a:srgbClr val="111111"/>
              </a:solidFill>
            </a:endParaRPr>
          </a:p>
          <a:p>
            <a:pPr indent="0" lvl="0" marL="0" rtl="0" algn="l">
              <a:lnSpc>
                <a:spcPct val="115000"/>
              </a:lnSpc>
              <a:spcBef>
                <a:spcPts val="1200"/>
              </a:spcBef>
              <a:spcAft>
                <a:spcPts val="0"/>
              </a:spcAft>
              <a:buSzPct val="160209"/>
              <a:buNone/>
            </a:pPr>
            <a:r>
              <a:t/>
            </a:r>
            <a:endParaRPr sz="3457">
              <a:solidFill>
                <a:srgbClr val="111111"/>
              </a:solidFill>
            </a:endParaRPr>
          </a:p>
          <a:p>
            <a:pPr indent="0" lvl="0" marL="0" rtl="0" algn="l">
              <a:lnSpc>
                <a:spcPct val="115000"/>
              </a:lnSpc>
              <a:spcBef>
                <a:spcPts val="1200"/>
              </a:spcBef>
              <a:spcAft>
                <a:spcPts val="0"/>
              </a:spcAft>
              <a:buSzPct val="160209"/>
              <a:buNone/>
            </a:pPr>
            <a:r>
              <a:rPr lang="tr" sz="3457">
                <a:solidFill>
                  <a:srgbClr val="111111"/>
                </a:solidFill>
              </a:rPr>
              <a:t>        </a:t>
            </a:r>
            <a:r>
              <a:rPr lang="tr" sz="4073">
                <a:solidFill>
                  <a:srgbClr val="111111"/>
                </a:solidFill>
              </a:rPr>
              <a:t>   </a:t>
            </a:r>
            <a:r>
              <a:rPr lang="tr" sz="4380">
                <a:solidFill>
                  <a:srgbClr val="111111"/>
                </a:solidFill>
              </a:rPr>
              <a:t>Bu girişim sonrasında hasta, şikayetlerinin tamamen ortadan kalktığını ifade ederek tedaviye devam etmek istememiştir.</a:t>
            </a:r>
            <a:endParaRPr sz="4380">
              <a:solidFill>
                <a:srgbClr val="111111"/>
              </a:solidFill>
            </a:endParaRPr>
          </a:p>
          <a:p>
            <a:pPr indent="0" lvl="0" marL="0" rtl="0" algn="l">
              <a:lnSpc>
                <a:spcPct val="115000"/>
              </a:lnSpc>
              <a:spcBef>
                <a:spcPts val="1200"/>
              </a:spcBef>
              <a:spcAft>
                <a:spcPts val="0"/>
              </a:spcAft>
              <a:buSzPct val="135979"/>
              <a:buNone/>
            </a:pPr>
            <a:r>
              <a:t/>
            </a:r>
            <a:endParaRPr sz="4073">
              <a:solidFill>
                <a:srgbClr val="111111"/>
              </a:solidFill>
            </a:endParaRPr>
          </a:p>
          <a:p>
            <a:pPr indent="0" lvl="0" marL="0" rtl="0" algn="l">
              <a:lnSpc>
                <a:spcPct val="115000"/>
              </a:lnSpc>
              <a:spcBef>
                <a:spcPts val="1200"/>
              </a:spcBef>
              <a:spcAft>
                <a:spcPts val="0"/>
              </a:spcAft>
              <a:buSzPct val="160209"/>
              <a:buNone/>
            </a:pPr>
            <a:r>
              <a:rPr lang="tr" sz="3457">
                <a:solidFill>
                  <a:srgbClr val="111111"/>
                </a:solidFill>
              </a:rPr>
              <a:t>           </a:t>
            </a:r>
            <a:r>
              <a:rPr lang="tr" sz="4565">
                <a:solidFill>
                  <a:srgbClr val="111111"/>
                </a:solidFill>
              </a:rPr>
              <a:t>2 ay sonraki görüşmede bir probleminin olmadığını; sadece benzer şikayetlerin başlayabileceği hissini yaşadığını belirtmiş.</a:t>
            </a:r>
            <a:endParaRPr sz="4565">
              <a:solidFill>
                <a:srgbClr val="111111"/>
              </a:solidFill>
            </a:endParaRPr>
          </a:p>
          <a:p>
            <a:pPr indent="0" lvl="0" marL="0" rtl="0" algn="l">
              <a:lnSpc>
                <a:spcPct val="115000"/>
              </a:lnSpc>
              <a:spcBef>
                <a:spcPts val="1200"/>
              </a:spcBef>
              <a:spcAft>
                <a:spcPts val="0"/>
              </a:spcAft>
              <a:buSzPct val="307692"/>
              <a:buNone/>
            </a:pPr>
            <a:r>
              <a:t/>
            </a:r>
            <a:endParaRPr/>
          </a:p>
          <a:p>
            <a:pPr indent="0" lvl="0" marL="0" rtl="0" algn="l">
              <a:lnSpc>
                <a:spcPct val="115000"/>
              </a:lnSpc>
              <a:spcBef>
                <a:spcPts val="1200"/>
              </a:spcBef>
              <a:spcAft>
                <a:spcPts val="0"/>
              </a:spcAft>
              <a:buSzPct val="307692"/>
              <a:buNone/>
            </a:pPr>
            <a:r>
              <a:t/>
            </a:r>
            <a:endParaRPr/>
          </a:p>
          <a:p>
            <a:pPr indent="0" lvl="0" marL="0" rtl="0" algn="l">
              <a:lnSpc>
                <a:spcPct val="115000"/>
              </a:lnSpc>
              <a:spcBef>
                <a:spcPts val="1200"/>
              </a:spcBef>
              <a:spcAft>
                <a:spcPts val="0"/>
              </a:spcAft>
              <a:buClr>
                <a:schemeClr val="dk1"/>
              </a:buClr>
              <a:buSzPct val="61109"/>
              <a:buFont typeface="Arial"/>
              <a:buNone/>
            </a:pPr>
            <a:r>
              <a:t/>
            </a:r>
            <a:endParaRPr/>
          </a:p>
          <a:p>
            <a:pPr indent="0" lvl="0" marL="0" rtl="0" algn="l">
              <a:lnSpc>
                <a:spcPct val="115000"/>
              </a:lnSpc>
              <a:spcBef>
                <a:spcPts val="1200"/>
              </a:spcBef>
              <a:spcAft>
                <a:spcPts val="1200"/>
              </a:spcAft>
              <a:buSzPct val="307692"/>
              <a:buNone/>
            </a:pPr>
            <a:r>
              <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35"/>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fontScale="62500" lnSpcReduction="20000"/>
          </a:bodyPr>
          <a:lstStyle/>
          <a:p>
            <a:pPr indent="-328019" lvl="0" marL="457200" rtl="0" algn="l">
              <a:lnSpc>
                <a:spcPct val="115000"/>
              </a:lnSpc>
              <a:spcBef>
                <a:spcPts val="0"/>
              </a:spcBef>
              <a:spcAft>
                <a:spcPts val="0"/>
              </a:spcAft>
              <a:buSzPct val="100000"/>
              <a:buChar char="●"/>
            </a:pPr>
            <a:r>
              <a:rPr lang="tr" sz="2502"/>
              <a:t>Nöralterapi, hastaya bütüncül yaklaşımın ön planda tutulduğu ve günlük pratikte yaygın olarak kullanılmaya başlayan bir tedavi metodudur.</a:t>
            </a:r>
            <a:endParaRPr sz="2502"/>
          </a:p>
          <a:p>
            <a:pPr indent="0" lvl="0" marL="0" rtl="0" algn="l">
              <a:lnSpc>
                <a:spcPct val="115000"/>
              </a:lnSpc>
              <a:spcBef>
                <a:spcPts val="1200"/>
              </a:spcBef>
              <a:spcAft>
                <a:spcPts val="0"/>
              </a:spcAft>
              <a:buSzPct val="102739"/>
              <a:buNone/>
            </a:pPr>
            <a:r>
              <a:t/>
            </a:r>
            <a:endParaRPr sz="2502"/>
          </a:p>
          <a:p>
            <a:pPr indent="-328019" lvl="0" marL="457200" rtl="0" algn="l">
              <a:lnSpc>
                <a:spcPct val="115000"/>
              </a:lnSpc>
              <a:spcBef>
                <a:spcPts val="1200"/>
              </a:spcBef>
              <a:spcAft>
                <a:spcPts val="0"/>
              </a:spcAft>
              <a:buSzPct val="100000"/>
              <a:buChar char="●"/>
            </a:pPr>
            <a:r>
              <a:rPr lang="tr" sz="2502"/>
              <a:t>Akut veya kronik birçok hastalığın tedavisinde başarılı olarak kullanılmaktadır.</a:t>
            </a:r>
            <a:endParaRPr sz="2502"/>
          </a:p>
          <a:p>
            <a:pPr indent="0" lvl="0" marL="0" rtl="0" algn="l">
              <a:lnSpc>
                <a:spcPct val="115000"/>
              </a:lnSpc>
              <a:spcBef>
                <a:spcPts val="1200"/>
              </a:spcBef>
              <a:spcAft>
                <a:spcPts val="0"/>
              </a:spcAft>
              <a:buSzPct val="102739"/>
              <a:buNone/>
            </a:pPr>
            <a:r>
              <a:t/>
            </a:r>
            <a:endParaRPr sz="2502"/>
          </a:p>
          <a:p>
            <a:pPr indent="-328019" lvl="0" marL="457200" rtl="0" algn="l">
              <a:lnSpc>
                <a:spcPct val="115000"/>
              </a:lnSpc>
              <a:spcBef>
                <a:spcPts val="1200"/>
              </a:spcBef>
              <a:spcAft>
                <a:spcPts val="0"/>
              </a:spcAft>
              <a:buSzPct val="100000"/>
              <a:buChar char="●"/>
            </a:pPr>
            <a:r>
              <a:rPr lang="tr" sz="2502"/>
              <a:t>Etkinliğinin yanı sıra tedavi maliyetinin ucuz olması ve hasta memnuniyetini belirgin ölçüde artırması önemli avantajları arasında yer almaktadır.</a:t>
            </a:r>
            <a:endParaRPr sz="2502"/>
          </a:p>
          <a:p>
            <a:pPr indent="0" lvl="0" marL="0" rtl="0" algn="l">
              <a:lnSpc>
                <a:spcPct val="115000"/>
              </a:lnSpc>
              <a:spcBef>
                <a:spcPts val="1200"/>
              </a:spcBef>
              <a:spcAft>
                <a:spcPts val="0"/>
              </a:spcAft>
              <a:buSzPct val="142857"/>
              <a:buNone/>
            </a:pPr>
            <a:r>
              <a:t/>
            </a:r>
            <a:endParaRPr/>
          </a:p>
          <a:p>
            <a:pPr indent="0" lvl="0" marL="0" rtl="0" algn="l">
              <a:lnSpc>
                <a:spcPct val="115000"/>
              </a:lnSpc>
              <a:spcBef>
                <a:spcPts val="1200"/>
              </a:spcBef>
              <a:spcAft>
                <a:spcPts val="0"/>
              </a:spcAft>
              <a:buClr>
                <a:schemeClr val="dk1"/>
              </a:buClr>
              <a:buSzPct val="61109"/>
              <a:buFont typeface="Arial"/>
              <a:buNone/>
            </a:pPr>
            <a:r>
              <a:t/>
            </a:r>
            <a:endParaRPr/>
          </a:p>
          <a:p>
            <a:pPr indent="0" lvl="0" marL="0" rtl="0" algn="l">
              <a:lnSpc>
                <a:spcPct val="115000"/>
              </a:lnSpc>
              <a:spcBef>
                <a:spcPts val="1200"/>
              </a:spcBef>
              <a:spcAft>
                <a:spcPts val="1200"/>
              </a:spcAft>
              <a:buSzPct val="142857"/>
              <a:buNone/>
            </a:pPr>
            <a:r>
              <a:t/>
            </a: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p3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Char char="●"/>
            </a:pPr>
            <a:r>
              <a:rPr lang="tr"/>
              <a:t>Bununla birlikte, nöralterapinin etkinliğini gösteren klinik kanıtlar henüz yeterli seviyeye ulaşmamıştır.</a:t>
            </a:r>
            <a:endParaRPr/>
          </a:p>
          <a:p>
            <a:pPr indent="0" lvl="0" marL="0" rtl="0" algn="l">
              <a:lnSpc>
                <a:spcPct val="115000"/>
              </a:lnSpc>
              <a:spcBef>
                <a:spcPts val="1200"/>
              </a:spcBef>
              <a:spcAft>
                <a:spcPts val="0"/>
              </a:spcAft>
              <a:buSzPts val="1800"/>
              <a:buNone/>
            </a:pPr>
            <a:r>
              <a:t/>
            </a:r>
            <a:endParaRPr/>
          </a:p>
          <a:p>
            <a:pPr indent="-342900" lvl="0" marL="457200" rtl="0" algn="l">
              <a:lnSpc>
                <a:spcPct val="115000"/>
              </a:lnSpc>
              <a:spcBef>
                <a:spcPts val="1200"/>
              </a:spcBef>
              <a:spcAft>
                <a:spcPts val="0"/>
              </a:spcAft>
              <a:buSzPts val="1800"/>
              <a:buChar char="●"/>
            </a:pPr>
            <a:r>
              <a:rPr lang="tr"/>
              <a:t>Bu nedenle nöralterapi etkinliğini değerlendiren geniş populasyonlu ve uzun dönem izlemin yapıldığı klinik çalışmalara gereksinim duyulmaktadır.</a:t>
            </a:r>
            <a:endParaRPr/>
          </a:p>
          <a:p>
            <a:pPr indent="0" lvl="0" marL="0" rtl="0" algn="l">
              <a:lnSpc>
                <a:spcPct val="115000"/>
              </a:lnSpc>
              <a:spcBef>
                <a:spcPts val="1200"/>
              </a:spcBef>
              <a:spcAft>
                <a:spcPts val="0"/>
              </a:spcAft>
              <a:buClr>
                <a:schemeClr val="dk1"/>
              </a:buClr>
              <a:buSzPts val="1100"/>
              <a:buFont typeface="Arial"/>
              <a:buNone/>
            </a:pPr>
            <a:r>
              <a:t/>
            </a:r>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p37"/>
          <p:cNvSpPr txBox="1"/>
          <p:nvPr>
            <p:ph type="title"/>
          </p:nvPr>
        </p:nvSpPr>
        <p:spPr>
          <a:xfrm>
            <a:off x="224700" y="336275"/>
            <a:ext cx="8520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990"/>
              <a:buNone/>
            </a:pPr>
            <a:r>
              <a:rPr b="1" lang="tr" sz="2120"/>
              <a:t>KAYNAKLAR</a:t>
            </a:r>
            <a:endParaRPr b="1" sz="2120"/>
          </a:p>
        </p:txBody>
      </p:sp>
      <p:sp>
        <p:nvSpPr>
          <p:cNvPr id="323" name="Google Shape;323;p37"/>
          <p:cNvSpPr txBox="1"/>
          <p:nvPr>
            <p:ph idx="1" type="body"/>
          </p:nvPr>
        </p:nvSpPr>
        <p:spPr>
          <a:xfrm>
            <a:off x="431325" y="852550"/>
            <a:ext cx="8520600" cy="4738500"/>
          </a:xfrm>
          <a:prstGeom prst="rect">
            <a:avLst/>
          </a:prstGeom>
          <a:noFill/>
          <a:ln>
            <a:noFill/>
          </a:ln>
        </p:spPr>
        <p:txBody>
          <a:bodyPr anchorCtr="0" anchor="t" bIns="91425" lIns="91425" spcFirstLastPara="1" rIns="91425" wrap="square" tIns="91425">
            <a:normAutofit fontScale="25000" lnSpcReduction="20000"/>
          </a:bodyPr>
          <a:lstStyle/>
          <a:p>
            <a:pPr indent="0" lvl="0" marL="0" rtl="0" algn="l">
              <a:lnSpc>
                <a:spcPct val="120000"/>
              </a:lnSpc>
              <a:spcBef>
                <a:spcPts val="0"/>
              </a:spcBef>
              <a:spcAft>
                <a:spcPts val="0"/>
              </a:spcAft>
              <a:buSzPct val="171021"/>
              <a:buNone/>
            </a:pPr>
            <a:r>
              <a:rPr lang="tr" sz="4210">
                <a:solidFill>
                  <a:srgbClr val="353535"/>
                </a:solidFill>
                <a:highlight>
                  <a:srgbClr val="FFFFFF"/>
                </a:highlight>
                <a:latin typeface="Roboto"/>
                <a:ea typeface="Roboto"/>
                <a:cs typeface="Roboto"/>
                <a:sym typeface="Roboto"/>
              </a:rPr>
              <a:t>-Nöralterapi Uygulaması [Neural Therapy Practice]</a:t>
            </a:r>
            <a:r>
              <a:rPr lang="tr" sz="5210">
                <a:solidFill>
                  <a:srgbClr val="353535"/>
                </a:solidFill>
                <a:highlight>
                  <a:srgbClr val="FFFFFF"/>
                </a:highlight>
                <a:latin typeface="Roboto"/>
                <a:ea typeface="Roboto"/>
                <a:cs typeface="Roboto"/>
                <a:sym typeface="Roboto"/>
              </a:rPr>
              <a:t> </a:t>
            </a:r>
            <a:r>
              <a:rPr lang="tr" sz="4059">
                <a:solidFill>
                  <a:srgbClr val="353535"/>
                </a:solidFill>
                <a:highlight>
                  <a:srgbClr val="FFFFFF"/>
                </a:highlight>
                <a:latin typeface="Roboto"/>
                <a:ea typeface="Roboto"/>
                <a:cs typeface="Roboto"/>
                <a:sym typeface="Roboto"/>
              </a:rPr>
              <a:t>J</a:t>
            </a:r>
            <a:r>
              <a:rPr lang="tr" sz="4059">
                <a:solidFill>
                  <a:schemeClr val="dk1"/>
                </a:solidFill>
                <a:highlight>
                  <a:srgbClr val="FFFFFF"/>
                </a:highlight>
                <a:latin typeface="Roboto"/>
                <a:ea typeface="Roboto"/>
                <a:cs typeface="Roboto"/>
                <a:sym typeface="Roboto"/>
              </a:rPr>
              <a:t>anuary 2018 Turkiye Klinikleri J Sports Med-Special Topics 2018;4(1):35-40(DERLEME)</a:t>
            </a:r>
            <a:endParaRPr sz="4059">
              <a:solidFill>
                <a:schemeClr val="dk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77339"/>
              <a:buNone/>
            </a:pPr>
            <a:r>
              <a:t/>
            </a:r>
            <a:endParaRPr sz="4059">
              <a:solidFill>
                <a:schemeClr val="dk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rPr lang="tr" sz="4310">
                <a:solidFill>
                  <a:srgbClr val="111111"/>
                </a:solidFill>
                <a:highlight>
                  <a:srgbClr val="FFFFFF"/>
                </a:highlight>
                <a:latin typeface="Roboto"/>
                <a:ea typeface="Roboto"/>
                <a:cs typeface="Roboto"/>
                <a:sym typeface="Roboto"/>
              </a:rPr>
              <a:t>-Fiziksel Tıp ve Rehabilitasyon Alanında Nöralterapi Uygulamaları Copyright © 2018 by Türkiye Fiziksel Tıp ve</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rPr lang="tr" sz="4310">
                <a:solidFill>
                  <a:srgbClr val="111111"/>
                </a:solidFill>
                <a:highlight>
                  <a:srgbClr val="FFFFFF"/>
                </a:highlight>
                <a:latin typeface="Roboto"/>
                <a:ea typeface="Roboto"/>
                <a:cs typeface="Roboto"/>
                <a:sym typeface="Roboto"/>
              </a:rPr>
              <a:t>Rehabilitasyon Uzman Hekimleri Derneği (Derleme)</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rPr lang="tr" sz="4310">
                <a:solidFill>
                  <a:srgbClr val="111111"/>
                </a:solidFill>
                <a:highlight>
                  <a:srgbClr val="FFFFFF"/>
                </a:highlight>
                <a:latin typeface="Roboto"/>
                <a:ea typeface="Roboto"/>
                <a:cs typeface="Roboto"/>
                <a:sym typeface="Roboto"/>
              </a:rPr>
              <a:t>-İç Hastalıklarında Güncel Bütünsel Yaklaşım  </a:t>
            </a:r>
            <a:r>
              <a:rPr lang="tr" sz="4310" u="sng">
                <a:solidFill>
                  <a:schemeClr val="hlink"/>
                </a:solidFill>
                <a:highlight>
                  <a:srgbClr val="FFFFFF"/>
                </a:highlight>
                <a:latin typeface="Roboto"/>
                <a:ea typeface="Roboto"/>
                <a:cs typeface="Roboto"/>
                <a:sym typeface="Roboto"/>
                <a:hlinkClick r:id="rId3"/>
              </a:rPr>
              <a:t>https://www.researchgate.net/publication/351617662</a:t>
            </a:r>
            <a:r>
              <a:rPr lang="tr" sz="4310">
                <a:solidFill>
                  <a:srgbClr val="111111"/>
                </a:solidFill>
                <a:highlight>
                  <a:srgbClr val="FFFFFF"/>
                </a:highlight>
                <a:latin typeface="Roboto"/>
                <a:ea typeface="Roboto"/>
                <a:cs typeface="Roboto"/>
                <a:sym typeface="Roboto"/>
              </a:rPr>
              <a:t> Presentation December 2018 DOI: 10.13140/RG.2.2.34542.1312</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rPr lang="tr" sz="4310">
                <a:solidFill>
                  <a:srgbClr val="111111"/>
                </a:solidFill>
                <a:highlight>
                  <a:srgbClr val="FFFFFF"/>
                </a:highlight>
                <a:latin typeface="Roboto"/>
                <a:ea typeface="Roboto"/>
                <a:cs typeface="Roboto"/>
                <a:sym typeface="Roboto"/>
              </a:rPr>
              <a:t>-.http://www.noralterapi.com/kategori/16/noralterapi-nedir.html</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rPr lang="tr" sz="4310">
                <a:solidFill>
                  <a:srgbClr val="111111"/>
                </a:solidFill>
                <a:highlight>
                  <a:srgbClr val="FFFFFF"/>
                </a:highlight>
                <a:latin typeface="Roboto"/>
                <a:ea typeface="Roboto"/>
                <a:cs typeface="Roboto"/>
                <a:sym typeface="Roboto"/>
              </a:rPr>
              <a:t>(Erişim Tarihi : 27.09.2018 , Bilimsel Nöralterapi ve Regülasyon Derneği Websitesi)</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rPr lang="tr" sz="4310">
                <a:solidFill>
                  <a:srgbClr val="111111"/>
                </a:solidFill>
                <a:highlight>
                  <a:srgbClr val="FFFFFF"/>
                </a:highlight>
                <a:latin typeface="Roboto"/>
                <a:ea typeface="Roboto"/>
                <a:cs typeface="Roboto"/>
                <a:sym typeface="Roboto"/>
              </a:rPr>
              <a:t>-.http://www.noralterapi.com/kategori/75/noralterapide-tedavi-protokolu.html</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67053"/>
              <a:buNone/>
            </a:pPr>
            <a:r>
              <a:rPr lang="tr" sz="4310">
                <a:solidFill>
                  <a:srgbClr val="111111"/>
                </a:solidFill>
                <a:highlight>
                  <a:srgbClr val="FFFFFF"/>
                </a:highlight>
                <a:latin typeface="Roboto"/>
                <a:ea typeface="Roboto"/>
                <a:cs typeface="Roboto"/>
                <a:sym typeface="Roboto"/>
              </a:rPr>
              <a:t>(Erişim Tarihi : 27.09.2018 , Bilimsel Nöralterapi ve Regülasyon Derneği Websitesi)</a:t>
            </a:r>
            <a:endParaRPr sz="431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213967"/>
              <a:buNone/>
            </a:pPr>
            <a:r>
              <a:t/>
            </a:r>
            <a:endParaRPr sz="3365">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58730"/>
              <a:buNone/>
            </a:pPr>
            <a:r>
              <a:rPr lang="tr" sz="4536">
                <a:solidFill>
                  <a:srgbClr val="111111"/>
                </a:solidFill>
                <a:highlight>
                  <a:srgbClr val="FFFFFF"/>
                </a:highlight>
                <a:latin typeface="Roboto"/>
                <a:ea typeface="Roboto"/>
                <a:cs typeface="Roboto"/>
                <a:sym typeface="Roboto"/>
              </a:rPr>
              <a:t>-http://www.noralterapi.com/kategori/53/noralterapi-kimlere-uygulanir.html</a:t>
            </a:r>
            <a:endParaRPr sz="4536">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58730"/>
              <a:buNone/>
            </a:pPr>
            <a:r>
              <a:rPr lang="tr" sz="4536">
                <a:solidFill>
                  <a:srgbClr val="111111"/>
                </a:solidFill>
                <a:highlight>
                  <a:srgbClr val="FFFFFF"/>
                </a:highlight>
                <a:latin typeface="Roboto"/>
                <a:ea typeface="Roboto"/>
                <a:cs typeface="Roboto"/>
                <a:sym typeface="Roboto"/>
              </a:rPr>
              <a:t>(Erişim Tarihi : 27.09.2018 , Bilimsel Nöralterapi ve Regülasyon Derneği Websitesi)</a:t>
            </a:r>
            <a:endParaRPr sz="4536">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58730"/>
              <a:buNone/>
            </a:pPr>
            <a:r>
              <a:t/>
            </a:r>
            <a:endParaRPr sz="4536">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58730"/>
              <a:buNone/>
            </a:pPr>
            <a:r>
              <a:rPr lang="tr" sz="4536">
                <a:solidFill>
                  <a:srgbClr val="111111"/>
                </a:solidFill>
                <a:highlight>
                  <a:srgbClr val="FFFFFF"/>
                </a:highlight>
                <a:latin typeface="Roboto"/>
                <a:ea typeface="Roboto"/>
                <a:cs typeface="Roboto"/>
                <a:sym typeface="Roboto"/>
              </a:rPr>
              <a:t>-http://www.noralterapi.com/icerik/73/noralterapinin-dunyadaki-tarihcesi.html (Erişim Tarihi :</a:t>
            </a:r>
            <a:endParaRPr sz="4536">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58730"/>
              <a:buNone/>
            </a:pPr>
            <a:r>
              <a:rPr lang="tr" sz="4536">
                <a:solidFill>
                  <a:srgbClr val="111111"/>
                </a:solidFill>
                <a:highlight>
                  <a:srgbClr val="FFFFFF"/>
                </a:highlight>
                <a:latin typeface="Roboto"/>
                <a:ea typeface="Roboto"/>
                <a:cs typeface="Roboto"/>
                <a:sym typeface="Roboto"/>
              </a:rPr>
              <a:t>27.09.2018 , Bilimsel Nöralterapi ve Regülasyon Derneği Websitesi)</a:t>
            </a:r>
            <a:endParaRPr sz="4536">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58730"/>
              <a:buNone/>
            </a:pPr>
            <a:r>
              <a:t/>
            </a:r>
            <a:endParaRPr sz="4536">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158730"/>
              <a:buNone/>
            </a:pPr>
            <a:r>
              <a:rPr lang="tr" sz="4536">
                <a:solidFill>
                  <a:srgbClr val="111111"/>
                </a:solidFill>
                <a:highlight>
                  <a:srgbClr val="FFFFFF"/>
                </a:highlight>
                <a:latin typeface="Roboto"/>
                <a:ea typeface="Roboto"/>
                <a:cs typeface="Roboto"/>
                <a:sym typeface="Roboto"/>
              </a:rPr>
              <a:t>-Prof.Dr Hüseyin Nazlıkul Nöralterapi Kitabı</a:t>
            </a:r>
            <a:endParaRPr sz="4536">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213967"/>
              <a:buNone/>
            </a:pPr>
            <a:r>
              <a:t/>
            </a:r>
            <a:endParaRPr sz="3365">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213967"/>
              <a:buNone/>
            </a:pPr>
            <a:r>
              <a:rPr lang="tr" sz="3365">
                <a:solidFill>
                  <a:srgbClr val="111111"/>
                </a:solidFill>
                <a:highlight>
                  <a:srgbClr val="FFFFFF"/>
                </a:highlight>
                <a:latin typeface="Roboto"/>
                <a:ea typeface="Roboto"/>
                <a:cs typeface="Roboto"/>
                <a:sym typeface="Roboto"/>
              </a:rPr>
              <a:t>–</a:t>
            </a:r>
            <a:r>
              <a:rPr lang="tr" sz="4365">
                <a:solidFill>
                  <a:srgbClr val="111111"/>
                </a:solidFill>
                <a:highlight>
                  <a:srgbClr val="FFFFFF"/>
                </a:highlight>
                <a:latin typeface="Roboto"/>
                <a:ea typeface="Roboto"/>
                <a:cs typeface="Roboto"/>
                <a:sym typeface="Roboto"/>
              </a:rPr>
              <a:t>Practical Pain Mnagament</a:t>
            </a:r>
            <a:endParaRPr sz="4365">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ct val="342857"/>
              <a:buNone/>
            </a:pPr>
            <a:r>
              <a:t/>
            </a:r>
            <a:endParaRPr sz="210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ts val="1800"/>
              <a:buNone/>
            </a:pPr>
            <a:r>
              <a:t/>
            </a:r>
            <a:endParaRPr sz="130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ts val="1800"/>
              <a:buNone/>
            </a:pPr>
            <a:r>
              <a:t/>
            </a:r>
            <a:endParaRPr sz="130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ts val="1800"/>
              <a:buNone/>
            </a:pPr>
            <a:r>
              <a:t/>
            </a:r>
            <a:endParaRPr sz="130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ts val="1800"/>
              <a:buNone/>
            </a:pPr>
            <a:r>
              <a:t/>
            </a:r>
            <a:endParaRPr sz="130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ts val="1800"/>
              <a:buNone/>
            </a:pPr>
            <a:r>
              <a:t/>
            </a:r>
            <a:endParaRPr sz="130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SzPts val="1800"/>
              <a:buNone/>
            </a:pPr>
            <a:r>
              <a:t/>
            </a:r>
            <a:endParaRPr sz="1300">
              <a:solidFill>
                <a:srgbClr val="111111"/>
              </a:solidFill>
              <a:highlight>
                <a:srgbClr val="FFFFFF"/>
              </a:highlight>
              <a:latin typeface="Roboto"/>
              <a:ea typeface="Roboto"/>
              <a:cs typeface="Roboto"/>
              <a:sym typeface="Roboto"/>
            </a:endParaRPr>
          </a:p>
          <a:p>
            <a:pPr indent="0" lvl="0" marL="0" rtl="0" algn="l">
              <a:lnSpc>
                <a:spcPct val="120000"/>
              </a:lnSpc>
              <a:spcBef>
                <a:spcPts val="0"/>
              </a:spcBef>
              <a:spcAft>
                <a:spcPts val="0"/>
              </a:spcAft>
              <a:buClr>
                <a:schemeClr val="dk1"/>
              </a:buClr>
              <a:buSzPct val="47826"/>
              <a:buFont typeface="Arial"/>
              <a:buNone/>
            </a:pPr>
            <a:r>
              <a:t/>
            </a:r>
            <a:endParaRPr sz="2300">
              <a:solidFill>
                <a:srgbClr val="111111"/>
              </a:solidFill>
              <a:highlight>
                <a:srgbClr val="FFFFFF"/>
              </a:highlight>
              <a:latin typeface="Roboto"/>
              <a:ea typeface="Roboto"/>
              <a:cs typeface="Roboto"/>
              <a:sym typeface="Roboto"/>
            </a:endParaRPr>
          </a:p>
          <a:p>
            <a:pPr indent="0" lvl="0" marL="0" rtl="0" algn="l">
              <a:lnSpc>
                <a:spcPct val="115000"/>
              </a:lnSpc>
              <a:spcBef>
                <a:spcPts val="0"/>
              </a:spcBef>
              <a:spcAft>
                <a:spcPts val="1200"/>
              </a:spcAft>
              <a:buSzPts val="1800"/>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5"/>
          <p:cNvSpPr txBox="1"/>
          <p:nvPr>
            <p:ph type="title"/>
          </p:nvPr>
        </p:nvSpPr>
        <p:spPr>
          <a:xfrm>
            <a:off x="311700" y="37977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tr"/>
              <a:t>GİRİŞ</a:t>
            </a:r>
            <a:endParaRPr b="1"/>
          </a:p>
        </p:txBody>
      </p:sp>
      <p:sp>
        <p:nvSpPr>
          <p:cNvPr id="81" name="Google Shape;81;p5"/>
          <p:cNvSpPr txBox="1"/>
          <p:nvPr>
            <p:ph idx="1" type="body"/>
          </p:nvPr>
        </p:nvSpPr>
        <p:spPr>
          <a:xfrm>
            <a:off x="311700" y="798325"/>
            <a:ext cx="8520600" cy="3416400"/>
          </a:xfrm>
          <a:prstGeom prst="rect">
            <a:avLst/>
          </a:prstGeom>
          <a:noFill/>
          <a:ln>
            <a:noFill/>
          </a:ln>
        </p:spPr>
        <p:txBody>
          <a:bodyPr anchorCtr="0" anchor="t" bIns="91425" lIns="91425" spcFirstLastPara="1" rIns="91425" wrap="square" tIns="91425">
            <a:normAutofit fontScale="25000" lnSpcReduction="20000"/>
          </a:bodyPr>
          <a:lstStyle/>
          <a:p>
            <a:pPr indent="0" lvl="0" marL="0" rtl="0" algn="l">
              <a:lnSpc>
                <a:spcPct val="133333"/>
              </a:lnSpc>
              <a:spcBef>
                <a:spcPts val="2400"/>
              </a:spcBef>
              <a:spcAft>
                <a:spcPts val="0"/>
              </a:spcAft>
              <a:buSzPct val="124395"/>
              <a:buNone/>
            </a:pPr>
            <a:r>
              <a:t/>
            </a:r>
            <a:endParaRPr b="1" sz="5788">
              <a:solidFill>
                <a:srgbClr val="14161A"/>
              </a:solidFill>
              <a:highlight>
                <a:schemeClr val="lt1"/>
              </a:highlight>
            </a:endParaRPr>
          </a:p>
          <a:p>
            <a:pPr indent="0" lvl="0" marL="0" rtl="0" algn="l">
              <a:lnSpc>
                <a:spcPct val="133333"/>
              </a:lnSpc>
              <a:spcBef>
                <a:spcPts val="2400"/>
              </a:spcBef>
              <a:spcAft>
                <a:spcPts val="0"/>
              </a:spcAft>
              <a:buSzPct val="124395"/>
              <a:buNone/>
            </a:pPr>
            <a:r>
              <a:t/>
            </a:r>
            <a:endParaRPr b="1" sz="5788">
              <a:solidFill>
                <a:srgbClr val="14161A"/>
              </a:solidFill>
              <a:highlight>
                <a:schemeClr val="lt1"/>
              </a:highlight>
            </a:endParaRPr>
          </a:p>
          <a:p>
            <a:pPr indent="-314325" lvl="0" marL="457200" rtl="0" algn="l">
              <a:lnSpc>
                <a:spcPct val="115000"/>
              </a:lnSpc>
              <a:spcBef>
                <a:spcPts val="2400"/>
              </a:spcBef>
              <a:spcAft>
                <a:spcPts val="0"/>
              </a:spcAft>
              <a:buClr>
                <a:schemeClr val="dk1"/>
              </a:buClr>
              <a:buSzPct val="80300"/>
              <a:buChar char="●"/>
            </a:pPr>
            <a:r>
              <a:rPr lang="tr" sz="6724">
                <a:solidFill>
                  <a:schemeClr val="dk1"/>
                </a:solidFill>
              </a:rPr>
              <a:t>Lokal anestezi ajanları kullanılarak ağrının hafifletilmesi eski bir gelenektir ve fonksiyonel rahatsızlıklarda kullanılmaktadır .</a:t>
            </a:r>
            <a:r>
              <a:rPr lang="tr" sz="5710">
                <a:solidFill>
                  <a:schemeClr val="dk1"/>
                </a:solidFill>
              </a:rPr>
              <a:t> </a:t>
            </a:r>
            <a:endParaRPr sz="5710">
              <a:solidFill>
                <a:schemeClr val="dk1"/>
              </a:solidFill>
            </a:endParaRPr>
          </a:p>
          <a:p>
            <a:pPr indent="0" lvl="0" marL="0" rtl="0" algn="l">
              <a:lnSpc>
                <a:spcPct val="115000"/>
              </a:lnSpc>
              <a:spcBef>
                <a:spcPts val="1200"/>
              </a:spcBef>
              <a:spcAft>
                <a:spcPts val="0"/>
              </a:spcAft>
              <a:buSzPct val="108548"/>
              <a:buNone/>
            </a:pPr>
            <a:r>
              <a:t/>
            </a:r>
            <a:endParaRPr sz="6633">
              <a:solidFill>
                <a:schemeClr val="dk1"/>
              </a:solidFill>
            </a:endParaRPr>
          </a:p>
          <a:p>
            <a:pPr indent="-326852" lvl="0" marL="457200" rtl="0" algn="l">
              <a:lnSpc>
                <a:spcPct val="115000"/>
              </a:lnSpc>
              <a:spcBef>
                <a:spcPts val="1200"/>
              </a:spcBef>
              <a:spcAft>
                <a:spcPts val="0"/>
              </a:spcAft>
              <a:buClr>
                <a:schemeClr val="dk1"/>
              </a:buClr>
              <a:buSzPct val="100000"/>
              <a:buChar char="●"/>
            </a:pPr>
            <a:r>
              <a:rPr lang="tr" sz="6183">
                <a:solidFill>
                  <a:schemeClr val="dk1"/>
                </a:solidFill>
                <a:highlight>
                  <a:schemeClr val="lt1"/>
                </a:highlight>
              </a:rPr>
              <a:t>Nöral terapi, Almanya'da geliştirilmiş, otonom sinir ganglionlarına (sinir gruplandırması), periferik sinirlere, yaralara, akupunktur noktalarına, tetik noktalara ve diğer dokulara lokal anestetiklerin enjeksiyonunu içeren nazik, iyileştirici bir tekniktir.</a:t>
            </a:r>
            <a:endParaRPr sz="6183">
              <a:solidFill>
                <a:schemeClr val="dk1"/>
              </a:solidFill>
              <a:highlight>
                <a:schemeClr val="lt1"/>
              </a:highlight>
            </a:endParaRPr>
          </a:p>
          <a:p>
            <a:pPr indent="0" lvl="0" marL="0" rtl="0" algn="l">
              <a:lnSpc>
                <a:spcPct val="115000"/>
              </a:lnSpc>
              <a:spcBef>
                <a:spcPts val="1200"/>
              </a:spcBef>
              <a:spcAft>
                <a:spcPts val="0"/>
              </a:spcAft>
              <a:buSzPct val="116448"/>
              <a:buNone/>
            </a:pPr>
            <a:r>
              <a:t/>
            </a:r>
            <a:endParaRPr sz="6183">
              <a:solidFill>
                <a:schemeClr val="dk1"/>
              </a:solidFill>
              <a:highlight>
                <a:schemeClr val="lt1"/>
              </a:highlight>
            </a:endParaRPr>
          </a:p>
          <a:p>
            <a:pPr indent="-345808" lvl="0" marL="457200" rtl="0" algn="l">
              <a:lnSpc>
                <a:spcPct val="115000"/>
              </a:lnSpc>
              <a:spcBef>
                <a:spcPts val="1200"/>
              </a:spcBef>
              <a:spcAft>
                <a:spcPts val="0"/>
              </a:spcAft>
              <a:buClr>
                <a:schemeClr val="dk1"/>
              </a:buClr>
              <a:buSzPct val="117940"/>
              <a:buChar char="●"/>
            </a:pPr>
            <a:r>
              <a:rPr lang="tr" sz="6260">
                <a:solidFill>
                  <a:schemeClr val="dk1"/>
                </a:solidFill>
                <a:highlight>
                  <a:schemeClr val="lt1"/>
                </a:highlight>
              </a:rPr>
              <a:t>Uygulama yapan iki Alman doktor 1900'lerin başında Ferdinand ve Walter Huneke, nöral terapinin kurucuları olarak kabul edilir.</a:t>
            </a:r>
            <a:endParaRPr sz="10983">
              <a:solidFill>
                <a:schemeClr val="dk1"/>
              </a:solidFill>
              <a:highlight>
                <a:schemeClr val="lt1"/>
              </a:highlight>
            </a:endParaRPr>
          </a:p>
          <a:p>
            <a:pPr indent="0" lvl="0" marL="0" rtl="0" algn="l">
              <a:lnSpc>
                <a:spcPct val="115000"/>
              </a:lnSpc>
              <a:spcBef>
                <a:spcPts val="1200"/>
              </a:spcBef>
              <a:spcAft>
                <a:spcPts val="0"/>
              </a:spcAft>
              <a:buSzPct val="236530"/>
              <a:buNone/>
            </a:pPr>
            <a:r>
              <a:t/>
            </a:r>
            <a:endParaRPr sz="3044">
              <a:solidFill>
                <a:schemeClr val="dk1"/>
              </a:solidFill>
              <a:highlight>
                <a:schemeClr val="lt1"/>
              </a:highlight>
            </a:endParaRPr>
          </a:p>
          <a:p>
            <a:pPr indent="0" lvl="0" marL="0" rtl="0" algn="l">
              <a:lnSpc>
                <a:spcPct val="115000"/>
              </a:lnSpc>
              <a:spcBef>
                <a:spcPts val="1200"/>
              </a:spcBef>
              <a:spcAft>
                <a:spcPts val="0"/>
              </a:spcAft>
              <a:buSzPct val="194070"/>
              <a:buNone/>
            </a:pPr>
            <a:r>
              <a:t/>
            </a:r>
            <a:endParaRPr sz="3709">
              <a:solidFill>
                <a:schemeClr val="dk1"/>
              </a:solidFill>
            </a:endParaRPr>
          </a:p>
          <a:p>
            <a:pPr indent="0" lvl="0" marL="0" rtl="0" algn="l">
              <a:lnSpc>
                <a:spcPct val="115000"/>
              </a:lnSpc>
              <a:spcBef>
                <a:spcPts val="1200"/>
              </a:spcBef>
              <a:spcAft>
                <a:spcPts val="0"/>
              </a:spcAft>
              <a:buSzPts val="1800"/>
              <a:buNone/>
            </a:pPr>
            <a:r>
              <a:t/>
            </a:r>
            <a:endParaRPr/>
          </a:p>
          <a:p>
            <a:pPr indent="0" lvl="0" marL="0" rtl="0" algn="l">
              <a:lnSpc>
                <a:spcPct val="115000"/>
              </a:lnSpc>
              <a:spcBef>
                <a:spcPts val="1200"/>
              </a:spcBef>
              <a:spcAft>
                <a:spcPts val="1200"/>
              </a:spcAft>
              <a:buClr>
                <a:schemeClr val="dk1"/>
              </a:buClr>
              <a:buSzPct val="61109"/>
              <a:buFont typeface="Arial"/>
              <a:buNone/>
            </a:pPr>
            <a:r>
              <a:t/>
            </a:r>
            <a:endParaRPr/>
          </a:p>
        </p:txBody>
      </p:sp>
      <p:sp>
        <p:nvSpPr>
          <p:cNvPr id="82" name="Google Shape;82;p5"/>
          <p:cNvSpPr txBox="1"/>
          <p:nvPr/>
        </p:nvSpPr>
        <p:spPr>
          <a:xfrm>
            <a:off x="545875" y="1135300"/>
            <a:ext cx="6263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33333"/>
              </a:lnSpc>
              <a:spcBef>
                <a:spcPts val="2400"/>
              </a:spcBef>
              <a:spcAft>
                <a:spcPts val="2400"/>
              </a:spcAft>
              <a:buClr>
                <a:schemeClr val="dk1"/>
              </a:buClr>
              <a:buSzPts val="1100"/>
              <a:buFont typeface="Arial"/>
              <a:buNone/>
            </a:pPr>
            <a:r>
              <a:rPr b="1" i="0" lang="tr" sz="1400" u="none" cap="none" strike="noStrike">
                <a:solidFill>
                  <a:srgbClr val="14161A"/>
                </a:solidFill>
                <a:highlight>
                  <a:schemeClr val="lt1"/>
                </a:highlight>
                <a:latin typeface="Arial"/>
                <a:ea typeface="Arial"/>
                <a:cs typeface="Arial"/>
                <a:sym typeface="Arial"/>
              </a:rPr>
              <a:t>Nöral Terapi Tarihi ve Teorisi</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6"/>
          <p:cNvSpPr txBox="1"/>
          <p:nvPr>
            <p:ph type="title"/>
          </p:nvPr>
        </p:nvSpPr>
        <p:spPr>
          <a:xfrm>
            <a:off x="387800" y="393313"/>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244565"/>
              <a:buFont typeface="Arial"/>
              <a:buNone/>
            </a:pPr>
            <a:r>
              <a:rPr b="1" lang="tr"/>
              <a:t>GİRİŞ</a:t>
            </a:r>
            <a:endParaRPr b="1" sz="1522">
              <a:solidFill>
                <a:srgbClr val="14161A"/>
              </a:solidFill>
              <a:highlight>
                <a:srgbClr val="FFFFFF"/>
              </a:highlight>
            </a:endParaRPr>
          </a:p>
          <a:p>
            <a:pPr indent="0" lvl="0" marL="0" rtl="0" algn="l">
              <a:lnSpc>
                <a:spcPct val="100000"/>
              </a:lnSpc>
              <a:spcBef>
                <a:spcPts val="0"/>
              </a:spcBef>
              <a:spcAft>
                <a:spcPts val="0"/>
              </a:spcAft>
              <a:buSzPct val="111111"/>
              <a:buNone/>
            </a:pPr>
            <a:r>
              <a:t/>
            </a:r>
            <a:endParaRPr/>
          </a:p>
        </p:txBody>
      </p:sp>
      <p:sp>
        <p:nvSpPr>
          <p:cNvPr id="88" name="Google Shape;88;p6"/>
          <p:cNvSpPr txBox="1"/>
          <p:nvPr>
            <p:ph idx="1" type="body"/>
          </p:nvPr>
        </p:nvSpPr>
        <p:spPr>
          <a:xfrm>
            <a:off x="311700" y="1098100"/>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t/>
            </a:r>
            <a:endParaRPr sz="1460">
              <a:solidFill>
                <a:schemeClr val="dk1"/>
              </a:solidFill>
              <a:highlight>
                <a:schemeClr val="lt1"/>
              </a:highlight>
            </a:endParaRPr>
          </a:p>
          <a:p>
            <a:pPr indent="0" lvl="0" marL="0" rtl="0" algn="l">
              <a:lnSpc>
                <a:spcPct val="115000"/>
              </a:lnSpc>
              <a:spcBef>
                <a:spcPts val="1200"/>
              </a:spcBef>
              <a:spcAft>
                <a:spcPts val="0"/>
              </a:spcAft>
              <a:buSzPts val="1800"/>
              <a:buNone/>
            </a:pPr>
            <a:r>
              <a:t/>
            </a:r>
            <a:endParaRPr sz="1260">
              <a:solidFill>
                <a:schemeClr val="dk1"/>
              </a:solidFill>
              <a:highlight>
                <a:schemeClr val="lt1"/>
              </a:highlight>
            </a:endParaRPr>
          </a:p>
          <a:p>
            <a:pPr indent="-320675" lvl="0" marL="457200" rtl="0" algn="l">
              <a:lnSpc>
                <a:spcPct val="115000"/>
              </a:lnSpc>
              <a:spcBef>
                <a:spcPts val="1200"/>
              </a:spcBef>
              <a:spcAft>
                <a:spcPts val="0"/>
              </a:spcAft>
              <a:buClr>
                <a:schemeClr val="dk1"/>
              </a:buClr>
              <a:buSzPts val="1450"/>
              <a:buChar char="●"/>
            </a:pPr>
            <a:r>
              <a:rPr lang="tr" sz="1450">
                <a:solidFill>
                  <a:schemeClr val="dk1"/>
                </a:solidFill>
                <a:highlight>
                  <a:srgbClr val="FFFFFF"/>
                </a:highlight>
              </a:rPr>
              <a:t>Nöral terapi, herhangi bir travma, enfeksiyon veya ameliyatın otonom sinir sistemine zarar verebileceği ve dokuların elektrokimyasal veya elektromanyetik işlevlerinde uzun süredir devam eden bozukluklara neden olabileceği teorisine dayanır. </a:t>
            </a:r>
            <a:endParaRPr sz="1450">
              <a:solidFill>
                <a:schemeClr val="dk1"/>
              </a:solidFill>
              <a:highlight>
                <a:srgbClr val="FFFFFF"/>
              </a:highlight>
            </a:endParaRPr>
          </a:p>
          <a:p>
            <a:pPr indent="0" lvl="0" marL="457200" rtl="0" algn="l">
              <a:lnSpc>
                <a:spcPct val="115000"/>
              </a:lnSpc>
              <a:spcBef>
                <a:spcPts val="1200"/>
              </a:spcBef>
              <a:spcAft>
                <a:spcPts val="0"/>
              </a:spcAft>
              <a:buSzPts val="1800"/>
              <a:buNone/>
            </a:pPr>
            <a:r>
              <a:t/>
            </a:r>
            <a:endParaRPr sz="1450">
              <a:solidFill>
                <a:schemeClr val="dk1"/>
              </a:solidFill>
              <a:highlight>
                <a:srgbClr val="FFFFFF"/>
              </a:highlight>
            </a:endParaRPr>
          </a:p>
          <a:p>
            <a:pPr indent="-320675" lvl="0" marL="457200" rtl="0" algn="l">
              <a:lnSpc>
                <a:spcPct val="115000"/>
              </a:lnSpc>
              <a:spcBef>
                <a:spcPts val="1200"/>
              </a:spcBef>
              <a:spcAft>
                <a:spcPts val="0"/>
              </a:spcAft>
              <a:buClr>
                <a:schemeClr val="dk1"/>
              </a:buClr>
              <a:buSzPts val="1450"/>
              <a:buChar char="●"/>
            </a:pPr>
            <a:r>
              <a:rPr lang="tr" sz="1450">
                <a:solidFill>
                  <a:schemeClr val="dk1"/>
                </a:solidFill>
                <a:highlight>
                  <a:srgbClr val="FFFFFF"/>
                </a:highlight>
              </a:rPr>
              <a:t> Otonom sinir sisteminde bir bozukluk varsa ortaya çıkan işlev bozukluğu tamir edilmediği takdirde süresiz olarak devam edebilir. Otonom sinir sistemi zarar gördüğünde veya düzgün çalışmadığında çeşitli sonuçlar ortaya çıkar</a:t>
            </a:r>
            <a:endParaRPr sz="1450">
              <a:solidFill>
                <a:schemeClr val="dk1"/>
              </a:solidFill>
              <a:highlight>
                <a:srgbClr val="FFFFFF"/>
              </a:highlight>
            </a:endParaRPr>
          </a:p>
        </p:txBody>
      </p:sp>
      <p:sp>
        <p:nvSpPr>
          <p:cNvPr id="89" name="Google Shape;89;p6"/>
          <p:cNvSpPr txBox="1"/>
          <p:nvPr/>
        </p:nvSpPr>
        <p:spPr>
          <a:xfrm>
            <a:off x="491500" y="1098100"/>
            <a:ext cx="62634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33333"/>
              </a:lnSpc>
              <a:spcBef>
                <a:spcPts val="2400"/>
              </a:spcBef>
              <a:spcAft>
                <a:spcPts val="2400"/>
              </a:spcAft>
              <a:buClr>
                <a:schemeClr val="dk1"/>
              </a:buClr>
              <a:buSzPts val="1100"/>
              <a:buFont typeface="Arial"/>
              <a:buNone/>
            </a:pPr>
            <a:r>
              <a:rPr b="1" i="0" lang="tr" sz="1400" u="none" cap="none" strike="noStrike">
                <a:solidFill>
                  <a:srgbClr val="14161A"/>
                </a:solidFill>
                <a:highlight>
                  <a:schemeClr val="lt1"/>
                </a:highlight>
                <a:latin typeface="Arial"/>
                <a:ea typeface="Arial"/>
                <a:cs typeface="Arial"/>
                <a:sym typeface="Arial"/>
              </a:rPr>
              <a:t> Nöral Terapi Tarihi ve Teorisi </a:t>
            </a:r>
            <a:endParaRPr b="1" i="0" sz="1400" u="none" cap="none" strike="noStrike">
              <a:solidFill>
                <a:srgbClr val="14161A"/>
              </a:solidFill>
              <a:highlight>
                <a:schemeClr val="lt1"/>
              </a:highlight>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7"/>
          <p:cNvSpPr txBox="1"/>
          <p:nvPr>
            <p:ph type="title"/>
          </p:nvPr>
        </p:nvSpPr>
        <p:spPr>
          <a:xfrm>
            <a:off x="311700" y="29277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39285"/>
              <a:buFont typeface="Arial"/>
              <a:buNone/>
            </a:pPr>
            <a:r>
              <a:rPr b="1" lang="tr"/>
              <a:t>GİRİŞ</a:t>
            </a:r>
            <a:endParaRPr/>
          </a:p>
        </p:txBody>
      </p:sp>
      <p:sp>
        <p:nvSpPr>
          <p:cNvPr id="95" name="Google Shape;95;p7"/>
          <p:cNvSpPr txBox="1"/>
          <p:nvPr>
            <p:ph idx="1" type="body"/>
          </p:nvPr>
        </p:nvSpPr>
        <p:spPr>
          <a:xfrm>
            <a:off x="257350" y="1017725"/>
            <a:ext cx="8520600" cy="3416400"/>
          </a:xfrm>
          <a:prstGeom prst="rect">
            <a:avLst/>
          </a:prstGeom>
          <a:noFill/>
          <a:ln>
            <a:noFill/>
          </a:ln>
        </p:spPr>
        <p:txBody>
          <a:bodyPr anchorCtr="0" anchor="t" bIns="91425" lIns="91425" spcFirstLastPara="1" rIns="91425" wrap="square" tIns="91425">
            <a:noAutofit/>
          </a:bodyPr>
          <a:lstStyle/>
          <a:p>
            <a:pPr indent="-323532" lvl="0" marL="457200" rtl="0" algn="l">
              <a:lnSpc>
                <a:spcPct val="105000"/>
              </a:lnSpc>
              <a:spcBef>
                <a:spcPts val="0"/>
              </a:spcBef>
              <a:spcAft>
                <a:spcPts val="0"/>
              </a:spcAft>
              <a:buClr>
                <a:schemeClr val="dk1"/>
              </a:buClr>
              <a:buSzPts val="1495"/>
              <a:buChar char="●"/>
            </a:pPr>
            <a:r>
              <a:rPr lang="tr" sz="1495">
                <a:solidFill>
                  <a:schemeClr val="dk1"/>
                </a:solidFill>
              </a:rPr>
              <a:t>NT`nin etki mekanizmaları, ağrı patofizyolojisinden ve nörofizyolojik deneylerden elde edilmiştir. </a:t>
            </a:r>
            <a:endParaRPr sz="1495">
              <a:solidFill>
                <a:schemeClr val="dk1"/>
              </a:solidFill>
            </a:endParaRPr>
          </a:p>
          <a:p>
            <a:pPr indent="0" lvl="0" marL="0" rtl="0" algn="l">
              <a:lnSpc>
                <a:spcPct val="105000"/>
              </a:lnSpc>
              <a:spcBef>
                <a:spcPts val="1200"/>
              </a:spcBef>
              <a:spcAft>
                <a:spcPts val="0"/>
              </a:spcAft>
              <a:buSzPts val="852"/>
              <a:buNone/>
            </a:pPr>
            <a:r>
              <a:t/>
            </a:r>
            <a:endParaRPr sz="1495">
              <a:solidFill>
                <a:schemeClr val="dk1"/>
              </a:solidFill>
            </a:endParaRPr>
          </a:p>
          <a:p>
            <a:pPr indent="-323532" lvl="0" marL="457200" rtl="0" algn="l">
              <a:lnSpc>
                <a:spcPct val="105000"/>
              </a:lnSpc>
              <a:spcBef>
                <a:spcPts val="1200"/>
              </a:spcBef>
              <a:spcAft>
                <a:spcPts val="0"/>
              </a:spcAft>
              <a:buClr>
                <a:schemeClr val="dk1"/>
              </a:buClr>
              <a:buSzPts val="1495"/>
              <a:buChar char="●"/>
            </a:pPr>
            <a:r>
              <a:rPr lang="tr" sz="1495">
                <a:solidFill>
                  <a:schemeClr val="dk1"/>
                </a:solidFill>
              </a:rPr>
              <a:t>Vücudumuzu bir ağ gibi saran otonom sinir sisteminin otoregülatör mekanizmalarını hedefler . </a:t>
            </a:r>
            <a:endParaRPr sz="1495">
              <a:solidFill>
                <a:schemeClr val="dk1"/>
              </a:solidFill>
            </a:endParaRPr>
          </a:p>
          <a:p>
            <a:pPr indent="0" lvl="0" marL="457200" rtl="0" algn="l">
              <a:lnSpc>
                <a:spcPct val="105000"/>
              </a:lnSpc>
              <a:spcBef>
                <a:spcPts val="1200"/>
              </a:spcBef>
              <a:spcAft>
                <a:spcPts val="0"/>
              </a:spcAft>
              <a:buSzPts val="852"/>
              <a:buNone/>
            </a:pPr>
            <a:r>
              <a:t/>
            </a:r>
            <a:endParaRPr sz="1495">
              <a:solidFill>
                <a:schemeClr val="dk1"/>
              </a:solidFill>
            </a:endParaRPr>
          </a:p>
          <a:p>
            <a:pPr indent="-323532" lvl="0" marL="457200" rtl="0" algn="l">
              <a:lnSpc>
                <a:spcPct val="105000"/>
              </a:lnSpc>
              <a:spcBef>
                <a:spcPts val="1200"/>
              </a:spcBef>
              <a:spcAft>
                <a:spcPts val="0"/>
              </a:spcAft>
              <a:buClr>
                <a:schemeClr val="dk1"/>
              </a:buClr>
              <a:buSzPts val="1495"/>
              <a:buChar char="●"/>
            </a:pPr>
            <a:r>
              <a:rPr lang="tr" sz="1495">
                <a:solidFill>
                  <a:schemeClr val="dk1"/>
                </a:solidFill>
              </a:rPr>
              <a:t>Hücrenin membran dinlenme potansiyeli -30 ile -90 mv arasındadır ; fakat sorunlu olan hücrenin dinlenme potansiyeli düşüktür ve iletisi yoktur.</a:t>
            </a:r>
            <a:endParaRPr sz="1495">
              <a:solidFill>
                <a:schemeClr val="dk1"/>
              </a:solidFill>
            </a:endParaRPr>
          </a:p>
          <a:p>
            <a:pPr indent="0" lvl="0" marL="0" rtl="0" algn="l">
              <a:lnSpc>
                <a:spcPct val="105000"/>
              </a:lnSpc>
              <a:spcBef>
                <a:spcPts val="1200"/>
              </a:spcBef>
              <a:spcAft>
                <a:spcPts val="0"/>
              </a:spcAft>
              <a:buSzPts val="852"/>
              <a:buNone/>
            </a:pPr>
            <a:r>
              <a:rPr lang="tr" sz="1495">
                <a:solidFill>
                  <a:schemeClr val="dk1"/>
                </a:solidFill>
              </a:rPr>
              <a:t> </a:t>
            </a:r>
            <a:endParaRPr sz="1495">
              <a:solidFill>
                <a:schemeClr val="dk1"/>
              </a:solidFill>
            </a:endParaRPr>
          </a:p>
          <a:p>
            <a:pPr indent="-323532" lvl="0" marL="457200" rtl="0" algn="l">
              <a:lnSpc>
                <a:spcPct val="105000"/>
              </a:lnSpc>
              <a:spcBef>
                <a:spcPts val="1200"/>
              </a:spcBef>
              <a:spcAft>
                <a:spcPts val="0"/>
              </a:spcAft>
              <a:buClr>
                <a:schemeClr val="dk1"/>
              </a:buClr>
              <a:buSzPts val="1495"/>
              <a:buChar char="●"/>
            </a:pPr>
            <a:r>
              <a:rPr lang="tr" sz="1495">
                <a:solidFill>
                  <a:schemeClr val="dk1"/>
                </a:solidFill>
              </a:rPr>
              <a:t>Lokal anestezik enjeksiyonlar, sinir hücresi membranını repolarize eder ve bu sayede sorunlu hücre yeniden ileti yapabileceği potansiyele, fonksiyonel hâle ulaşır. Böylece sorunlu hücre sağlıklı hücreye dönüşür, bu da organ fonksiyonunun restorasyonu ile sonuçlanır.</a:t>
            </a:r>
            <a:endParaRPr sz="1495">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8"/>
          <p:cNvSpPr txBox="1"/>
          <p:nvPr>
            <p:ph type="title"/>
          </p:nvPr>
        </p:nvSpPr>
        <p:spPr>
          <a:xfrm>
            <a:off x="224725" y="55377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50000"/>
              </a:lnSpc>
              <a:spcBef>
                <a:spcPts val="0"/>
              </a:spcBef>
              <a:spcAft>
                <a:spcPts val="0"/>
              </a:spcAft>
              <a:buClr>
                <a:schemeClr val="dk1"/>
              </a:buClr>
              <a:buSzPct val="73333"/>
              <a:buFont typeface="Arial"/>
              <a:buNone/>
            </a:pPr>
            <a:r>
              <a:rPr b="1" lang="tr" sz="1500">
                <a:solidFill>
                  <a:srgbClr val="353535"/>
                </a:solidFill>
                <a:highlight>
                  <a:srgbClr val="FFFFFF"/>
                </a:highlight>
              </a:rPr>
              <a:t>NÖRALTERAPİ VE ETKİ MEKANİZMALARI</a:t>
            </a:r>
            <a:endParaRPr b="1" sz="1500">
              <a:solidFill>
                <a:srgbClr val="353535"/>
              </a:solidFill>
              <a:highlight>
                <a:srgbClr val="FFFFFF"/>
              </a:highlight>
            </a:endParaRPr>
          </a:p>
          <a:p>
            <a:pPr indent="0" lvl="0" marL="0" rtl="0" algn="l">
              <a:lnSpc>
                <a:spcPct val="100000"/>
              </a:lnSpc>
              <a:spcBef>
                <a:spcPts val="1700"/>
              </a:spcBef>
              <a:spcAft>
                <a:spcPts val="0"/>
              </a:spcAft>
              <a:buSzPct val="111111"/>
              <a:buNone/>
            </a:pPr>
            <a:r>
              <a:t/>
            </a:r>
            <a:endParaRPr/>
          </a:p>
        </p:txBody>
      </p:sp>
      <p:sp>
        <p:nvSpPr>
          <p:cNvPr id="101" name="Google Shape;101;p8"/>
          <p:cNvSpPr txBox="1"/>
          <p:nvPr>
            <p:ph idx="1" type="body"/>
          </p:nvPr>
        </p:nvSpPr>
        <p:spPr>
          <a:xfrm>
            <a:off x="311700" y="1467850"/>
            <a:ext cx="8520600" cy="3416400"/>
          </a:xfrm>
          <a:prstGeom prst="rect">
            <a:avLst/>
          </a:prstGeom>
          <a:noFill/>
          <a:ln>
            <a:noFill/>
          </a:ln>
        </p:spPr>
        <p:txBody>
          <a:bodyPr anchorCtr="0" anchor="t" bIns="91425" lIns="91425" spcFirstLastPara="1" rIns="91425" wrap="square" tIns="91425">
            <a:normAutofit/>
          </a:bodyPr>
          <a:lstStyle/>
          <a:p>
            <a:pPr indent="-323850" lvl="0" marL="457200" rtl="0" algn="l">
              <a:lnSpc>
                <a:spcPct val="115000"/>
              </a:lnSpc>
              <a:spcBef>
                <a:spcPts val="0"/>
              </a:spcBef>
              <a:spcAft>
                <a:spcPts val="0"/>
              </a:spcAft>
              <a:buClr>
                <a:schemeClr val="dk1"/>
              </a:buClr>
              <a:buSzPts val="1500"/>
              <a:buChar char="●"/>
            </a:pPr>
            <a:r>
              <a:rPr lang="tr" sz="1500">
                <a:solidFill>
                  <a:schemeClr val="dk1"/>
                </a:solidFill>
                <a:highlight>
                  <a:srgbClr val="FFFFFF"/>
                </a:highlight>
              </a:rPr>
              <a:t>Nöralterapi terim olarak vücudun kendi nörovejetatif sistemini kullanarak işlev gören gören bir tedavi formunu ifade eder.</a:t>
            </a:r>
            <a:endParaRPr sz="1500">
              <a:solidFill>
                <a:schemeClr val="dk1"/>
              </a:solidFill>
              <a:highlight>
                <a:srgbClr val="FFFFFF"/>
              </a:highlight>
            </a:endParaRPr>
          </a:p>
          <a:p>
            <a:pPr indent="0" lvl="0" marL="0" rtl="0" algn="l">
              <a:lnSpc>
                <a:spcPct val="115000"/>
              </a:lnSpc>
              <a:spcBef>
                <a:spcPts val="1200"/>
              </a:spcBef>
              <a:spcAft>
                <a:spcPts val="0"/>
              </a:spcAft>
              <a:buSzPts val="1800"/>
              <a:buNone/>
            </a:pPr>
            <a:r>
              <a:t/>
            </a:r>
            <a:endParaRPr sz="1200">
              <a:solidFill>
                <a:schemeClr val="dk1"/>
              </a:solidFill>
              <a:highlight>
                <a:srgbClr val="FFFFFF"/>
              </a:highlight>
            </a:endParaRPr>
          </a:p>
          <a:p>
            <a:pPr indent="-323850" lvl="0" marL="457200" rtl="0" algn="l">
              <a:lnSpc>
                <a:spcPct val="115000"/>
              </a:lnSpc>
              <a:spcBef>
                <a:spcPts val="1200"/>
              </a:spcBef>
              <a:spcAft>
                <a:spcPts val="0"/>
              </a:spcAft>
              <a:buClr>
                <a:schemeClr val="dk1"/>
              </a:buClr>
              <a:buSzPts val="1500"/>
              <a:buChar char="●"/>
            </a:pPr>
            <a:r>
              <a:rPr lang="tr" sz="1500">
                <a:solidFill>
                  <a:schemeClr val="dk1"/>
                </a:solidFill>
                <a:highlight>
                  <a:srgbClr val="FFFFFF"/>
                </a:highlight>
              </a:rPr>
              <a:t>Nöralterapi bir Regülasyon tedavisidir. Bedende hastalıklar ortaya çıkmadan önce bazı değişiklikler oluşur. Çoğu kez modern tıbbın açıklayamadığı ve hastanın kendi psikolojisi ile ilgili olduğu söylenen rahatsızlıkların temelinde, hastanın zorlanan vejetatif sinir sistemindeki düzensizlik olduğunu ortaya çıkaran bir bilim dalıdır. </a:t>
            </a:r>
            <a:endParaRPr sz="2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50000"/>
              </a:lnSpc>
              <a:spcBef>
                <a:spcPts val="0"/>
              </a:spcBef>
              <a:spcAft>
                <a:spcPts val="1700"/>
              </a:spcAft>
              <a:buClr>
                <a:schemeClr val="dk1"/>
              </a:buClr>
              <a:buSzPct val="73333"/>
              <a:buFont typeface="Arial"/>
              <a:buNone/>
            </a:pPr>
            <a:r>
              <a:rPr b="1" lang="tr" sz="1500">
                <a:solidFill>
                  <a:srgbClr val="353535"/>
                </a:solidFill>
                <a:highlight>
                  <a:schemeClr val="lt1"/>
                </a:highlight>
              </a:rPr>
              <a:t>NÖRALTERAPİ VE ETKİ MEKANİZMALARI</a:t>
            </a:r>
            <a:endParaRPr/>
          </a:p>
        </p:txBody>
      </p:sp>
      <p:sp>
        <p:nvSpPr>
          <p:cNvPr id="107" name="Google Shape;107;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lnSpcReduction="20000"/>
          </a:bodyPr>
          <a:lstStyle/>
          <a:p>
            <a:pPr indent="-342900" lvl="0" marL="457200" rtl="0" algn="l">
              <a:lnSpc>
                <a:spcPct val="115000"/>
              </a:lnSpc>
              <a:spcBef>
                <a:spcPts val="0"/>
              </a:spcBef>
              <a:spcAft>
                <a:spcPts val="0"/>
              </a:spcAft>
              <a:buClr>
                <a:schemeClr val="dk1"/>
              </a:buClr>
              <a:buSzPts val="1800"/>
              <a:buChar char="●"/>
            </a:pPr>
            <a:r>
              <a:rPr lang="tr">
                <a:solidFill>
                  <a:schemeClr val="dk1"/>
                </a:solidFill>
              </a:rPr>
              <a:t>Yapılan lokal anestezik enjeksiyonları direkt sinirler içine değil sinirlerin en yoğun bulunduğu cilt altı bölgelerine yapılmaktadır.Cilt altındaki  bu sinirler aracılığı ile ilgili organlara  kadar uyarı gönderilebilmektedir.Bu nedenle yan etkisi yok denecek kadar azdır.</a:t>
            </a:r>
            <a:endParaRPr>
              <a:solidFill>
                <a:schemeClr val="dk1"/>
              </a:solidFill>
            </a:endParaRPr>
          </a:p>
          <a:p>
            <a:pPr indent="0" lvl="0" marL="0" rtl="0" algn="l">
              <a:lnSpc>
                <a:spcPct val="115000"/>
              </a:lnSpc>
              <a:spcBef>
                <a:spcPts val="1200"/>
              </a:spcBef>
              <a:spcAft>
                <a:spcPts val="0"/>
              </a:spcAft>
              <a:buSzPts val="1800"/>
              <a:buNone/>
            </a:pPr>
            <a:r>
              <a:t/>
            </a:r>
            <a:endParaRPr>
              <a:solidFill>
                <a:schemeClr val="dk1"/>
              </a:solidFill>
            </a:endParaRPr>
          </a:p>
          <a:p>
            <a:pPr indent="-342900" lvl="0" marL="457200" rtl="0" algn="l">
              <a:lnSpc>
                <a:spcPct val="115000"/>
              </a:lnSpc>
              <a:spcBef>
                <a:spcPts val="1200"/>
              </a:spcBef>
              <a:spcAft>
                <a:spcPts val="0"/>
              </a:spcAft>
              <a:buClr>
                <a:schemeClr val="dk1"/>
              </a:buClr>
              <a:buSzPts val="1800"/>
              <a:buChar char="●"/>
            </a:pPr>
            <a:r>
              <a:rPr lang="tr">
                <a:solidFill>
                  <a:schemeClr val="dk1"/>
                </a:solidFill>
              </a:rPr>
              <a:t>Organlarda oluşan dengesizlik bozukluk veya hastalık bu pozitif uyarılarla tedavi edilebilmektedir.Böylece zararlı kimyasal ilaçlar ve cerrahi tedavi uygulanmadan vücudun iç dengesi sağlanmakta hücreler üzerindeki olumsuz etki kaldırılmakta ve hücrelerin normal çalışması sağlanabilmektedir.</a:t>
            </a:r>
            <a:endParaRPr>
              <a:solidFill>
                <a:schemeClr val="dk1"/>
              </a:solidFill>
            </a:endParaRPr>
          </a:p>
          <a:p>
            <a:pPr indent="0" lvl="0" marL="0" rtl="0" algn="l">
              <a:lnSpc>
                <a:spcPct val="115000"/>
              </a:lnSpc>
              <a:spcBef>
                <a:spcPts val="1200"/>
              </a:spcBef>
              <a:spcAft>
                <a:spcPts val="1200"/>
              </a:spcAft>
              <a:buSzPts val="1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