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3894" r:id="rId2"/>
    <p:sldMasterId id="2147483918" r:id="rId3"/>
  </p:sldMasterIdLst>
  <p:notesMasterIdLst>
    <p:notesMasterId r:id="rId50"/>
  </p:notesMasterIdLst>
  <p:sldIdLst>
    <p:sldId id="256" r:id="rId4"/>
    <p:sldId id="258" r:id="rId5"/>
    <p:sldId id="259" r:id="rId6"/>
    <p:sldId id="260" r:id="rId7"/>
    <p:sldId id="276" r:id="rId8"/>
    <p:sldId id="315" r:id="rId9"/>
    <p:sldId id="313" r:id="rId10"/>
    <p:sldId id="297" r:id="rId11"/>
    <p:sldId id="320" r:id="rId12"/>
    <p:sldId id="279" r:id="rId13"/>
    <p:sldId id="261" r:id="rId14"/>
    <p:sldId id="275" r:id="rId15"/>
    <p:sldId id="262" r:id="rId16"/>
    <p:sldId id="280" r:id="rId17"/>
    <p:sldId id="263" r:id="rId18"/>
    <p:sldId id="281" r:id="rId19"/>
    <p:sldId id="321" r:id="rId20"/>
    <p:sldId id="282" r:id="rId21"/>
    <p:sldId id="298" r:id="rId22"/>
    <p:sldId id="284" r:id="rId23"/>
    <p:sldId id="316" r:id="rId24"/>
    <p:sldId id="285" r:id="rId25"/>
    <p:sldId id="299" r:id="rId26"/>
    <p:sldId id="301" r:id="rId27"/>
    <p:sldId id="286" r:id="rId28"/>
    <p:sldId id="287" r:id="rId29"/>
    <p:sldId id="322" r:id="rId30"/>
    <p:sldId id="290" r:id="rId31"/>
    <p:sldId id="288" r:id="rId32"/>
    <p:sldId id="317" r:id="rId33"/>
    <p:sldId id="292" r:id="rId34"/>
    <p:sldId id="291" r:id="rId35"/>
    <p:sldId id="318" r:id="rId36"/>
    <p:sldId id="264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4" r:id="rId46"/>
    <p:sldId id="319" r:id="rId47"/>
    <p:sldId id="265" r:id="rId48"/>
    <p:sldId id="27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301D7-669B-4E16-AA1E-07F3E576D810}" type="datetimeFigureOut">
              <a:rPr lang="tr-TR" smtClean="0"/>
              <a:t>31.05.2017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664BB-6E4A-469A-A9E5-0AE6E9463C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7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Temd</a:t>
            </a:r>
            <a:r>
              <a:rPr lang="tr-TR" dirty="0"/>
              <a:t> son </a:t>
            </a:r>
            <a:r>
              <a:rPr lang="tr-TR" dirty="0" err="1"/>
              <a:t>klavuzda</a:t>
            </a:r>
            <a:r>
              <a:rPr lang="tr-TR" dirty="0"/>
              <a:t> sadece </a:t>
            </a:r>
            <a:r>
              <a:rPr lang="tr-TR" dirty="0" err="1"/>
              <a:t>primer</a:t>
            </a:r>
            <a:r>
              <a:rPr lang="tr-TR" dirty="0"/>
              <a:t> ve </a:t>
            </a:r>
            <a:r>
              <a:rPr lang="tr-TR" dirty="0" err="1"/>
              <a:t>sekonder</a:t>
            </a:r>
            <a:r>
              <a:rPr lang="tr-TR" dirty="0"/>
              <a:t> diye ayırmış.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64BB-6E4A-469A-A9E5-0AE6E9463CD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9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1. Tip I Osteoporoz (</a:t>
            </a:r>
            <a:r>
              <a:rPr lang="tr-TR" dirty="0" err="1"/>
              <a:t>İnvolusyonel</a:t>
            </a:r>
            <a:r>
              <a:rPr lang="tr-TR" dirty="0"/>
              <a:t> Osteoporoz Tip I) Menopoz sonrası, </a:t>
            </a:r>
            <a:r>
              <a:rPr lang="tr-TR" dirty="0" err="1"/>
              <a:t>endojen</a:t>
            </a:r>
            <a:r>
              <a:rPr lang="tr-TR" dirty="0"/>
              <a:t> </a:t>
            </a:r>
            <a:r>
              <a:rPr lang="tr-TR" dirty="0" err="1"/>
              <a:t>estrojen</a:t>
            </a:r>
            <a:r>
              <a:rPr lang="tr-TR" dirty="0"/>
              <a:t> eksikliğine bağlı, esas olarak </a:t>
            </a:r>
            <a:r>
              <a:rPr lang="tr-TR" dirty="0" err="1"/>
              <a:t>trabeküler</a:t>
            </a:r>
            <a:r>
              <a:rPr lang="tr-TR" dirty="0"/>
              <a:t> kemik kaybını ifade eder. </a:t>
            </a:r>
            <a:r>
              <a:rPr lang="tr-TR" dirty="0" err="1"/>
              <a:t>Postmenopozal</a:t>
            </a:r>
            <a:r>
              <a:rPr lang="tr-TR" dirty="0"/>
              <a:t> osteoporoz olarak da adlandırılır. </a:t>
            </a:r>
          </a:p>
          <a:p>
            <a:pPr lvl="1"/>
            <a:r>
              <a:rPr lang="tr-TR" dirty="0"/>
              <a:t>2. Tip II Osteoporoz (</a:t>
            </a:r>
            <a:r>
              <a:rPr lang="tr-TR" dirty="0" err="1"/>
              <a:t>İnvolusyonel</a:t>
            </a:r>
            <a:r>
              <a:rPr lang="tr-TR" dirty="0"/>
              <a:t> Osteoporoz Tip II) Yaşa bağlı (</a:t>
            </a:r>
            <a:r>
              <a:rPr lang="tr-TR" dirty="0" err="1"/>
              <a:t>senil</a:t>
            </a:r>
            <a:r>
              <a:rPr lang="tr-TR" dirty="0"/>
              <a:t>) osteoporoz da denilir. </a:t>
            </a:r>
            <a:r>
              <a:rPr lang="tr-TR" dirty="0" err="1"/>
              <a:t>Kortikal</a:t>
            </a:r>
            <a:r>
              <a:rPr lang="tr-TR" dirty="0"/>
              <a:t> ve </a:t>
            </a:r>
            <a:r>
              <a:rPr lang="tr-TR" dirty="0" err="1"/>
              <a:t>trabeküler</a:t>
            </a:r>
            <a:r>
              <a:rPr lang="tr-TR" dirty="0"/>
              <a:t> kemiğin, her iki cinste yaşa bağlı kaybını ifade eder (1,20) </a:t>
            </a:r>
            <a:r>
              <a:rPr lang="tr-TR" dirty="0" err="1"/>
              <a:t>Primer</a:t>
            </a:r>
            <a:r>
              <a:rPr lang="tr-TR" dirty="0"/>
              <a:t> osteoporoz da erkek kadın oranı 4 / 5,7'dir.1</a:t>
            </a:r>
          </a:p>
          <a:p>
            <a:endParaRPr lang="tr-TR" dirty="0"/>
          </a:p>
          <a:p>
            <a:r>
              <a:rPr lang="tr-TR" dirty="0" err="1"/>
              <a:t>Sekonder</a:t>
            </a:r>
            <a:r>
              <a:rPr lang="tr-TR" dirty="0"/>
              <a:t> osteoporoz </a:t>
            </a:r>
            <a:r>
              <a:rPr lang="tr-TR" dirty="0" err="1"/>
              <a:t>prevalansı</a:t>
            </a:r>
            <a:r>
              <a:rPr lang="tr-TR" dirty="0"/>
              <a:t> erkeklerde daha yüksektir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64BB-6E4A-469A-A9E5-0AE6E9463CD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97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Frajilite</a:t>
            </a:r>
            <a:r>
              <a:rPr lang="tr-TR" dirty="0"/>
              <a:t> kırığı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64BB-6E4A-469A-A9E5-0AE6E9463CD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4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DXA ile KMY Ölçümü - TEMD Önerileri  Osteoporoz tanımı </a:t>
            </a:r>
            <a:r>
              <a:rPr lang="tr-TR" dirty="0" err="1"/>
              <a:t>femur</a:t>
            </a:r>
            <a:r>
              <a:rPr lang="tr-TR" dirty="0"/>
              <a:t> boynu, L1-4 </a:t>
            </a:r>
            <a:r>
              <a:rPr lang="tr-TR" dirty="0" err="1"/>
              <a:t>vertebra</a:t>
            </a:r>
            <a:r>
              <a:rPr lang="tr-TR" dirty="0"/>
              <a:t>, önkol DXA Kemik mineral yoğunluğu ölçümlerine göre yapılmıştır (sınıf B).  Diğer alanlardan (topuk vb.) yapılan ölçümlerin osteoporoz tanısında yeri yoktur. </a:t>
            </a:r>
            <a:r>
              <a:rPr lang="tr-TR" dirty="0" err="1"/>
              <a:t>Femur</a:t>
            </a:r>
            <a:r>
              <a:rPr lang="tr-TR" dirty="0"/>
              <a:t> ölçümleri yorumlanırken </a:t>
            </a:r>
            <a:r>
              <a:rPr lang="tr-TR" dirty="0" err="1"/>
              <a:t>femur</a:t>
            </a:r>
            <a:r>
              <a:rPr lang="tr-TR" dirty="0"/>
              <a:t> total ve </a:t>
            </a:r>
            <a:r>
              <a:rPr lang="tr-TR" dirty="0" err="1"/>
              <a:t>femur</a:t>
            </a:r>
            <a:r>
              <a:rPr lang="tr-TR" dirty="0"/>
              <a:t> boynu dikkate alınmalı, </a:t>
            </a:r>
            <a:r>
              <a:rPr lang="tr-TR" dirty="0" err="1"/>
              <a:t>Ward</a:t>
            </a:r>
            <a:r>
              <a:rPr lang="tr-TR" dirty="0"/>
              <a:t> alanı ve </a:t>
            </a:r>
            <a:r>
              <a:rPr lang="tr-TR" dirty="0" err="1"/>
              <a:t>trochanter</a:t>
            </a:r>
            <a:r>
              <a:rPr lang="tr-TR" dirty="0"/>
              <a:t> ölçümleri tanıda göz önünde bulundurulmamalıdır (Sınıf B).  </a:t>
            </a:r>
            <a:r>
              <a:rPr lang="tr-TR" dirty="0" err="1"/>
              <a:t>Vertebra</a:t>
            </a:r>
            <a:r>
              <a:rPr lang="tr-TR" dirty="0"/>
              <a:t> ölçümleri yorumlanırken total (L1-L4) ya da en az iki </a:t>
            </a:r>
            <a:r>
              <a:rPr lang="tr-TR" dirty="0" err="1"/>
              <a:t>vertebra</a:t>
            </a:r>
            <a:r>
              <a:rPr lang="tr-TR" dirty="0"/>
              <a:t> kullanılmalı, tek </a:t>
            </a:r>
            <a:r>
              <a:rPr lang="tr-TR" dirty="0" err="1"/>
              <a:t>vertebraya</a:t>
            </a:r>
            <a:r>
              <a:rPr lang="tr-TR" dirty="0"/>
              <a:t> göre tanı konulmamalıdır (Sınıf B).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64BB-6E4A-469A-A9E5-0AE6E9463CD5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51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KMY ölçümünde günümüzde önerilen yöntem </a:t>
            </a:r>
            <a:r>
              <a:rPr lang="tr-TR" dirty="0" err="1"/>
              <a:t>DXA’dır</a:t>
            </a:r>
            <a:r>
              <a:rPr lang="tr-TR" dirty="0"/>
              <a:t>. DXA ile KMY ölçümü sadece tanıda değil, kırık riskini belirlemede, farmakolojik tedaviye başlama kararında, tedavi </a:t>
            </a:r>
            <a:r>
              <a:rPr lang="tr-TR" dirty="0" err="1"/>
              <a:t>monitorizasyonunda</a:t>
            </a:r>
            <a:r>
              <a:rPr lang="tr-TR" dirty="0"/>
              <a:t> da faydalıdır.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64BB-6E4A-469A-A9E5-0AE6E9463CD5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36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Hastanın boyunun ölçülmesi; muayenede hastanın gençliğinde (20 yaşındaki) bildi- </a:t>
            </a:r>
            <a:r>
              <a:rPr lang="tr-TR" dirty="0" err="1"/>
              <a:t>ği</a:t>
            </a:r>
            <a:r>
              <a:rPr lang="tr-TR" dirty="0"/>
              <a:t> boy uzunluğundan 4.0 cm veya, daha önceki muayenede kaydedilmiş boy uzunlu- </a:t>
            </a:r>
            <a:r>
              <a:rPr lang="tr-TR" dirty="0" err="1"/>
              <a:t>ğundan</a:t>
            </a:r>
            <a:r>
              <a:rPr lang="tr-TR" dirty="0"/>
              <a:t> 1.5- 2 cm daha az olması önemli bir bulgudur.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64BB-6E4A-469A-A9E5-0AE6E9463CD5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05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Çevresel Risk Faktörleri • Banyolarda tutamak eksikliği • Bozuk yürüme yolları • Yere serilmiş halılar • Kaygan zeminler • Aydınlanma azlığı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64BB-6E4A-469A-A9E5-0AE6E9463CD5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39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0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73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57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64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5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33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40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8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58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8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05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154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906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85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80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261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132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520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096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123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37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004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916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286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614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10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920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76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415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73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14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39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1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08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34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13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08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85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09328"/>
          </a:xfrm>
        </p:spPr>
        <p:txBody>
          <a:bodyPr/>
          <a:lstStyle/>
          <a:p>
            <a:pPr algn="ctr"/>
            <a:r>
              <a:rPr lang="tr-TR" dirty="0"/>
              <a:t>Osteoporoz 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7854696" cy="904064"/>
          </a:xfrm>
        </p:spPr>
        <p:txBody>
          <a:bodyPr>
            <a:normAutofit/>
          </a:bodyPr>
          <a:lstStyle/>
          <a:p>
            <a:r>
              <a:rPr lang="tr-TR" dirty="0"/>
              <a:t>Arş.Gör.Dr. Abdullah Kaan KURT</a:t>
            </a:r>
          </a:p>
          <a:p>
            <a:r>
              <a:rPr lang="tr-TR" dirty="0"/>
              <a:t>		    30/05/2017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Sekonder</a:t>
            </a:r>
            <a:r>
              <a:rPr lang="tr-TR" dirty="0"/>
              <a:t> OP: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31640" y="1412776"/>
            <a:ext cx="6591985" cy="37776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sz="4800" dirty="0"/>
          </a:p>
          <a:p>
            <a:r>
              <a:rPr lang="tr-TR" sz="5200" dirty="0"/>
              <a:t>Endokrin hastalıklar: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5200" dirty="0" err="1"/>
              <a:t>Hipertiroidi</a:t>
            </a:r>
            <a:r>
              <a:rPr lang="tr-TR" sz="5200" dirty="0"/>
              <a:t>, </a:t>
            </a:r>
            <a:r>
              <a:rPr lang="tr-TR" sz="5200" dirty="0" err="1"/>
              <a:t>hiperparatiroidi</a:t>
            </a:r>
            <a:r>
              <a:rPr lang="tr-TR" sz="5200" dirty="0"/>
              <a:t>, </a:t>
            </a:r>
            <a:r>
              <a:rPr lang="tr-TR" sz="5200" dirty="0" err="1"/>
              <a:t>Cushing</a:t>
            </a:r>
            <a:r>
              <a:rPr lang="tr-TR" sz="5200" dirty="0"/>
              <a:t> hastalığı, </a:t>
            </a:r>
            <a:r>
              <a:rPr lang="tr-TR" sz="5200" dirty="0" err="1"/>
              <a:t>prolaktinoma</a:t>
            </a:r>
            <a:r>
              <a:rPr lang="tr-TR" sz="5200" dirty="0"/>
              <a:t>, </a:t>
            </a:r>
            <a:r>
              <a:rPr lang="tr-TR" sz="5200" dirty="0" err="1"/>
              <a:t>hipogonadizm</a:t>
            </a:r>
            <a:r>
              <a:rPr lang="tr-TR" sz="5200" dirty="0"/>
              <a:t>, DM</a:t>
            </a:r>
          </a:p>
          <a:p>
            <a:r>
              <a:rPr lang="tr-TR" sz="5200" dirty="0" err="1"/>
              <a:t>Celiac</a:t>
            </a:r>
            <a:r>
              <a:rPr lang="tr-TR" sz="5200" dirty="0"/>
              <a:t> hastalığı ve diğer </a:t>
            </a:r>
            <a:r>
              <a:rPr lang="tr-TR" sz="5200" dirty="0" err="1"/>
              <a:t>malabsorbsiyon</a:t>
            </a:r>
            <a:r>
              <a:rPr lang="tr-TR" sz="5200" dirty="0"/>
              <a:t> sendromları</a:t>
            </a:r>
          </a:p>
          <a:p>
            <a:r>
              <a:rPr lang="tr-TR" sz="5200" dirty="0"/>
              <a:t>Karaciğer, böbrek hastalıkları</a:t>
            </a:r>
          </a:p>
          <a:p>
            <a:r>
              <a:rPr lang="tr-TR" sz="5200" dirty="0"/>
              <a:t>Genetik hastalıklar: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5200" dirty="0"/>
              <a:t> </a:t>
            </a:r>
            <a:r>
              <a:rPr lang="tr-TR" sz="5200" dirty="0" err="1"/>
              <a:t>Osteogenezis</a:t>
            </a:r>
            <a:r>
              <a:rPr lang="tr-TR" sz="5200" dirty="0"/>
              <a:t> </a:t>
            </a:r>
            <a:r>
              <a:rPr lang="tr-TR" sz="5200" dirty="0" err="1"/>
              <a:t>imperfekta</a:t>
            </a:r>
            <a:r>
              <a:rPr lang="tr-TR" sz="5200" dirty="0"/>
              <a:t>, </a:t>
            </a:r>
            <a:r>
              <a:rPr lang="tr-TR" sz="5200" dirty="0" err="1"/>
              <a:t>marfan</a:t>
            </a:r>
            <a:r>
              <a:rPr lang="tr-TR" sz="5200" dirty="0"/>
              <a:t> sendromu, </a:t>
            </a:r>
            <a:r>
              <a:rPr lang="tr-TR" sz="5200" dirty="0" err="1"/>
              <a:t>homosistinuri</a:t>
            </a:r>
            <a:endParaRPr lang="tr-TR" sz="5200" dirty="0"/>
          </a:p>
          <a:p>
            <a:r>
              <a:rPr lang="tr-TR" sz="5200" dirty="0"/>
              <a:t>Sistemik </a:t>
            </a:r>
            <a:r>
              <a:rPr lang="tr-TR" sz="5200" dirty="0" err="1"/>
              <a:t>inflamatuar</a:t>
            </a:r>
            <a:r>
              <a:rPr lang="tr-TR" sz="5200" dirty="0"/>
              <a:t> hastalıklar: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5200" dirty="0"/>
              <a:t> RA, </a:t>
            </a:r>
            <a:r>
              <a:rPr lang="tr-TR" sz="5200" dirty="0" err="1"/>
              <a:t>Ankilozan</a:t>
            </a:r>
            <a:r>
              <a:rPr lang="tr-TR" sz="5200" dirty="0"/>
              <a:t> </a:t>
            </a:r>
            <a:r>
              <a:rPr lang="tr-TR" sz="5200" dirty="0" err="1"/>
              <a:t>Spondilit</a:t>
            </a:r>
            <a:r>
              <a:rPr lang="tr-TR" sz="5200" dirty="0"/>
              <a:t>, </a:t>
            </a:r>
            <a:r>
              <a:rPr lang="tr-TR" sz="5200" dirty="0" err="1"/>
              <a:t>Amiloidoz</a:t>
            </a:r>
            <a:r>
              <a:rPr lang="tr-TR" sz="5200" dirty="0"/>
              <a:t>.</a:t>
            </a:r>
          </a:p>
          <a:p>
            <a:r>
              <a:rPr lang="tr-TR" sz="5200" dirty="0" err="1"/>
              <a:t>İlaclar</a:t>
            </a:r>
            <a:r>
              <a:rPr lang="tr-TR" sz="52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5200" dirty="0"/>
              <a:t> </a:t>
            </a:r>
            <a:r>
              <a:rPr lang="tr-TR" sz="5200" dirty="0" err="1"/>
              <a:t>Kortikosteroidler</a:t>
            </a:r>
            <a:r>
              <a:rPr lang="tr-TR" sz="5200" dirty="0"/>
              <a:t>, </a:t>
            </a:r>
            <a:r>
              <a:rPr lang="tr-TR" sz="5200" dirty="0" err="1"/>
              <a:t>siklosporin</a:t>
            </a:r>
            <a:r>
              <a:rPr lang="tr-TR" sz="5200" dirty="0"/>
              <a:t>, </a:t>
            </a:r>
            <a:r>
              <a:rPr lang="tr-TR" sz="5200" dirty="0" err="1"/>
              <a:t>antiepileptikler,antidepresanlar</a:t>
            </a:r>
            <a:r>
              <a:rPr lang="tr-TR" sz="5200" dirty="0"/>
              <a:t>, </a:t>
            </a:r>
            <a:r>
              <a:rPr lang="tr-TR" sz="5200" dirty="0" err="1"/>
              <a:t>gonadotropin</a:t>
            </a:r>
            <a:r>
              <a:rPr lang="tr-TR" sz="5200" dirty="0"/>
              <a:t> </a:t>
            </a:r>
            <a:r>
              <a:rPr lang="tr-TR" sz="5200" dirty="0" err="1"/>
              <a:t>releasing</a:t>
            </a:r>
            <a:r>
              <a:rPr lang="tr-TR" sz="5200" dirty="0"/>
              <a:t> hormon </a:t>
            </a:r>
            <a:r>
              <a:rPr lang="tr-TR" sz="5200" dirty="0" err="1"/>
              <a:t>agonistleri</a:t>
            </a:r>
            <a:r>
              <a:rPr lang="tr-TR" sz="5200" dirty="0"/>
              <a:t>, </a:t>
            </a:r>
            <a:r>
              <a:rPr lang="tr-TR" sz="5200" dirty="0" err="1"/>
              <a:t>heparin</a:t>
            </a:r>
            <a:r>
              <a:rPr lang="tr-TR" sz="5200" dirty="0"/>
              <a:t>, kanser kemoterapisi, </a:t>
            </a:r>
            <a:r>
              <a:rPr lang="tr-TR" sz="5200" dirty="0" err="1"/>
              <a:t>TSH’yı</a:t>
            </a:r>
            <a:r>
              <a:rPr lang="tr-TR" sz="5200" dirty="0"/>
              <a:t> baskılayan dozda </a:t>
            </a:r>
            <a:r>
              <a:rPr lang="tr-TR" sz="5200" dirty="0" err="1"/>
              <a:t>tiroid</a:t>
            </a:r>
            <a:r>
              <a:rPr lang="tr-TR" sz="5200" dirty="0"/>
              <a:t> hormonu</a:t>
            </a:r>
          </a:p>
          <a:p>
            <a:r>
              <a:rPr lang="tr-TR" sz="5200" dirty="0" err="1"/>
              <a:t>Malnutrisyon</a:t>
            </a:r>
            <a:r>
              <a:rPr lang="tr-TR" sz="5200" dirty="0"/>
              <a:t>, </a:t>
            </a:r>
            <a:r>
              <a:rPr lang="tr-TR" sz="5200" dirty="0" err="1"/>
              <a:t>anoreksia</a:t>
            </a:r>
            <a:r>
              <a:rPr lang="tr-TR" sz="5200" dirty="0"/>
              <a:t> </a:t>
            </a:r>
            <a:r>
              <a:rPr lang="tr-TR" sz="5200" dirty="0" err="1"/>
              <a:t>nervosa</a:t>
            </a:r>
            <a:endParaRPr lang="tr-TR" sz="5200" dirty="0"/>
          </a:p>
          <a:p>
            <a:r>
              <a:rPr lang="tr-TR" sz="5200" dirty="0" err="1"/>
              <a:t>Maligniteler</a:t>
            </a:r>
            <a:r>
              <a:rPr lang="tr-TR" sz="5200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5200" dirty="0" err="1"/>
              <a:t>Multiple</a:t>
            </a:r>
            <a:r>
              <a:rPr lang="tr-TR" sz="5200" dirty="0"/>
              <a:t> </a:t>
            </a:r>
            <a:r>
              <a:rPr lang="tr-TR" sz="5200" dirty="0" err="1"/>
              <a:t>myeloma</a:t>
            </a:r>
            <a:r>
              <a:rPr lang="tr-TR" sz="5200" dirty="0"/>
              <a:t>, </a:t>
            </a:r>
            <a:r>
              <a:rPr lang="tr-TR" sz="5200" dirty="0" err="1"/>
              <a:t>losemi</a:t>
            </a:r>
            <a:r>
              <a:rPr lang="tr-TR" sz="5200" dirty="0"/>
              <a:t>, </a:t>
            </a:r>
            <a:r>
              <a:rPr lang="tr-TR" sz="5200" dirty="0" err="1"/>
              <a:t>lenfoma</a:t>
            </a:r>
          </a:p>
          <a:p>
            <a:r>
              <a:rPr lang="tr-TR" sz="4800" dirty="0"/>
              <a:t>……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Epidemiyoloji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66936" y="2204864"/>
            <a:ext cx="8229600" cy="4464496"/>
          </a:xfrm>
        </p:spPr>
        <p:txBody>
          <a:bodyPr>
            <a:normAutofit/>
          </a:bodyPr>
          <a:lstStyle/>
          <a:p>
            <a:r>
              <a:rPr lang="tr-TR" dirty="0"/>
              <a:t>ABD’de </a:t>
            </a:r>
            <a:r>
              <a:rPr lang="tr-TR" dirty="0" err="1"/>
              <a:t>postmenopozal</a:t>
            </a:r>
            <a:r>
              <a:rPr lang="tr-TR" dirty="0"/>
              <a:t> beyaz kadınların %30’unda osteoporoz mevcuttur. </a:t>
            </a:r>
          </a:p>
          <a:p>
            <a:r>
              <a:rPr lang="tr-TR" dirty="0"/>
              <a:t>80 yaş ve üzeri kadınlarda ise osteoporoz sıklığı %70’e kadar yükselmektedir. </a:t>
            </a:r>
          </a:p>
          <a:p>
            <a:r>
              <a:rPr lang="tr-TR" dirty="0"/>
              <a:t>Günümüzde 200 milyondan fazla insanın </a:t>
            </a:r>
            <a:r>
              <a:rPr lang="tr-TR" dirty="0" err="1"/>
              <a:t>osteoporotik</a:t>
            </a:r>
            <a:r>
              <a:rPr lang="tr-TR" dirty="0"/>
              <a:t> olduğu tahmin edilmektedir</a:t>
            </a:r>
          </a:p>
          <a:p>
            <a:r>
              <a:rPr lang="tr-TR" dirty="0"/>
              <a:t>Yaşlılarda görülen kırıkların %75’inden osteoporoz sorumlu tutulmaktadır.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Epidemiyoloji</a:t>
            </a:r>
            <a:endParaRPr lang="tr-TR" dirty="0">
              <a:solidFill>
                <a:schemeClr val="hlink"/>
              </a:solidFill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1220375" y="2133600"/>
            <a:ext cx="6591985" cy="3777622"/>
          </a:xfrm>
        </p:spPr>
        <p:txBody>
          <a:bodyPr/>
          <a:lstStyle/>
          <a:p>
            <a:r>
              <a:rPr lang="tr-TR" dirty="0"/>
              <a:t>Türkiye’de 2011 yılında tamamlanan FRACTURK çalışmasına (DXA ile KMY) göre;</a:t>
            </a:r>
          </a:p>
          <a:p>
            <a:pPr lvl="1"/>
            <a:r>
              <a:rPr lang="tr-TR" dirty="0"/>
              <a:t>Osteoporozun 50 yaşlarında %3-4 oranında, 80 yaşında %30’un üzerinde olduğu gösterilmiştir.</a:t>
            </a:r>
          </a:p>
          <a:p>
            <a:r>
              <a:rPr lang="tr-TR" dirty="0"/>
              <a:t>Türkiye’de;</a:t>
            </a:r>
          </a:p>
          <a:p>
            <a:pPr lvl="1"/>
            <a:r>
              <a:rPr lang="tr-TR" dirty="0"/>
              <a:t>gelecek 25 yılda yaşlı nüfusun, dolayısı ile osteoporozun ve osteoporoza bağlı kırıkların </a:t>
            </a:r>
            <a:r>
              <a:rPr lang="tr-TR" dirty="0" err="1"/>
              <a:t>insidans</a:t>
            </a:r>
            <a:r>
              <a:rPr lang="tr-TR" dirty="0"/>
              <a:t> ve </a:t>
            </a:r>
            <a:r>
              <a:rPr lang="tr-TR" dirty="0" err="1"/>
              <a:t>prevalansının</a:t>
            </a:r>
            <a:r>
              <a:rPr lang="tr-TR" dirty="0"/>
              <a:t> büyük oranda artacağı tahmin edilmektedir.</a:t>
            </a:r>
          </a:p>
          <a:p>
            <a:endParaRPr lang="tr-TR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Etyopatogenez</a:t>
            </a:r>
            <a:r>
              <a:rPr lang="tr-TR" dirty="0"/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2133600"/>
            <a:ext cx="6591985" cy="3777622"/>
          </a:xfrm>
        </p:spPr>
        <p:txBody>
          <a:bodyPr>
            <a:normAutofit/>
          </a:bodyPr>
          <a:lstStyle/>
          <a:p>
            <a:r>
              <a:rPr lang="tr-TR" dirty="0"/>
              <a:t>Doruk kemik kütlesi:</a:t>
            </a:r>
          </a:p>
          <a:p>
            <a:pPr marL="0" indent="0">
              <a:buNone/>
            </a:pPr>
            <a:r>
              <a:rPr lang="tr-TR" dirty="0"/>
              <a:t>     Esas olarak genetik belirler(%80). Ancak uygun </a:t>
            </a:r>
            <a:r>
              <a:rPr lang="tr-TR" dirty="0" err="1"/>
              <a:t>Ca</a:t>
            </a:r>
            <a:r>
              <a:rPr lang="tr-TR" dirty="0"/>
              <a:t> alımı ile birlikte dengeli beslenme, egzersiz, normal </a:t>
            </a:r>
            <a:r>
              <a:rPr lang="tr-TR" dirty="0" err="1"/>
              <a:t>pubertal</a:t>
            </a:r>
            <a:r>
              <a:rPr lang="tr-TR" dirty="0"/>
              <a:t> gelişim, vb.. etkenler de önemlidir.</a:t>
            </a:r>
          </a:p>
          <a:p>
            <a:r>
              <a:rPr lang="tr-TR" dirty="0"/>
              <a:t>Kemik </a:t>
            </a:r>
            <a:r>
              <a:rPr lang="tr-TR" dirty="0" err="1"/>
              <a:t>turnover</a:t>
            </a:r>
            <a:r>
              <a:rPr lang="tr-TR" dirty="0"/>
              <a:t> hızı,</a:t>
            </a:r>
          </a:p>
          <a:p>
            <a:r>
              <a:rPr lang="tr-TR" dirty="0"/>
              <a:t>Kemiğin organik </a:t>
            </a:r>
            <a:r>
              <a:rPr lang="tr-TR" dirty="0" err="1"/>
              <a:t>matriksinde</a:t>
            </a:r>
            <a:r>
              <a:rPr lang="tr-TR" dirty="0"/>
              <a:t> meydana gelen değişiklikler</a:t>
            </a:r>
          </a:p>
          <a:p>
            <a:r>
              <a:rPr lang="tr-TR" dirty="0" err="1"/>
              <a:t>Sekonder</a:t>
            </a:r>
            <a:r>
              <a:rPr lang="tr-TR" dirty="0"/>
              <a:t> nedenlerin </a:t>
            </a:r>
            <a:r>
              <a:rPr lang="tr-TR" dirty="0" err="1"/>
              <a:t>etyopatogenezleri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osteoporoz </a:t>
            </a:r>
            <a:r>
              <a:rPr lang="tr-TR" dirty="0" err="1"/>
              <a:t>patogenezinde</a:t>
            </a:r>
            <a:r>
              <a:rPr lang="tr-TR" dirty="0"/>
              <a:t> etkilidir.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Etyopatogenez</a:t>
            </a:r>
            <a:r>
              <a:rPr lang="tr-TR" dirty="0"/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47664" y="1700808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Tip 1 OP;</a:t>
            </a:r>
          </a:p>
          <a:p>
            <a:pPr lvl="1"/>
            <a:r>
              <a:rPr lang="tr-TR" dirty="0"/>
              <a:t>Yüksek dönüşüm hızlı tip: </a:t>
            </a:r>
          </a:p>
          <a:p>
            <a:pPr marL="342900" lvl="1" indent="0">
              <a:buNone/>
            </a:pPr>
            <a:r>
              <a:rPr lang="tr-TR" dirty="0"/>
              <a:t>	Kemikte yıkım(</a:t>
            </a:r>
            <a:r>
              <a:rPr lang="tr-TR" dirty="0" err="1"/>
              <a:t>rezorbsiyon</a:t>
            </a:r>
            <a:r>
              <a:rPr lang="tr-TR" dirty="0"/>
              <a:t>, </a:t>
            </a:r>
            <a:r>
              <a:rPr lang="tr-TR" dirty="0" err="1"/>
              <a:t>osteoklast</a:t>
            </a:r>
            <a:r>
              <a:rPr lang="tr-TR" dirty="0"/>
              <a:t> aktivitesi artmış) artmış,yeniden oluşum(formasyon) azalmıştır. (post </a:t>
            </a:r>
            <a:r>
              <a:rPr lang="tr-TR" dirty="0" err="1"/>
              <a:t>menopozal</a:t>
            </a:r>
            <a:r>
              <a:rPr lang="tr-TR" dirty="0"/>
              <a:t> osteoporoz)</a:t>
            </a:r>
          </a:p>
          <a:p>
            <a:r>
              <a:rPr lang="tr-TR" dirty="0"/>
              <a:t>Tip 2 OP;</a:t>
            </a:r>
          </a:p>
          <a:p>
            <a:pPr lvl="1"/>
            <a:r>
              <a:rPr lang="tr-TR" dirty="0"/>
              <a:t>Düşük dönüşüm hızlı tip:</a:t>
            </a:r>
          </a:p>
          <a:p>
            <a:pPr marL="342900" lvl="1" indent="0">
              <a:buNone/>
            </a:pPr>
            <a:r>
              <a:rPr lang="tr-TR" dirty="0"/>
              <a:t>	 Kemikte yıkım artmamış ancak yeniden oluşum (</a:t>
            </a:r>
            <a:r>
              <a:rPr lang="tr-TR" dirty="0" err="1"/>
              <a:t>osteoblast</a:t>
            </a:r>
            <a:r>
              <a:rPr lang="tr-TR" dirty="0"/>
              <a:t> aktivitesi azalmış)  azalmıştır. (</a:t>
            </a:r>
            <a:r>
              <a:rPr lang="tr-TR" dirty="0" err="1"/>
              <a:t>senil</a:t>
            </a:r>
            <a:r>
              <a:rPr lang="tr-TR" dirty="0"/>
              <a:t> osteoporoz)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19672" y="2133600"/>
            <a:ext cx="6591985" cy="3777622"/>
          </a:xfrm>
        </p:spPr>
        <p:txBody>
          <a:bodyPr/>
          <a:lstStyle/>
          <a:p>
            <a:r>
              <a:rPr lang="tr-TR" dirty="0"/>
              <a:t>Öykü/FM;</a:t>
            </a:r>
          </a:p>
          <a:p>
            <a:pPr lvl="1"/>
            <a:r>
              <a:rPr lang="tr-TR" dirty="0"/>
              <a:t>Ağrı (özellikle bel ve kalçada)</a:t>
            </a:r>
          </a:p>
          <a:p>
            <a:pPr lvl="1"/>
            <a:r>
              <a:rPr lang="tr-TR" dirty="0"/>
              <a:t>Boy Kısalması (Beş yıl </a:t>
            </a:r>
            <a:r>
              <a:rPr lang="tr-TR" dirty="0" err="1"/>
              <a:t>icinde</a:t>
            </a:r>
            <a:r>
              <a:rPr lang="tr-TR" dirty="0"/>
              <a:t> 3 </a:t>
            </a:r>
            <a:r>
              <a:rPr lang="tr-TR" dirty="0" err="1"/>
              <a:t>cm’den</a:t>
            </a:r>
            <a:r>
              <a:rPr lang="tr-TR" dirty="0"/>
              <a:t> fazla)</a:t>
            </a:r>
          </a:p>
          <a:p>
            <a:pPr lvl="1"/>
            <a:r>
              <a:rPr lang="tr-TR" dirty="0" err="1"/>
              <a:t>Kifoz</a:t>
            </a:r>
            <a:r>
              <a:rPr lang="tr-TR" dirty="0"/>
              <a:t> gelişmesi</a:t>
            </a:r>
          </a:p>
          <a:p>
            <a:pPr lvl="1"/>
            <a:r>
              <a:rPr lang="tr-TR" dirty="0"/>
              <a:t>Akut Kırık bulguları (bel, kalça, el,…)</a:t>
            </a:r>
          </a:p>
          <a:p>
            <a:r>
              <a:rPr lang="tr-TR" dirty="0" err="1"/>
              <a:t>Vertebral</a:t>
            </a:r>
            <a:r>
              <a:rPr lang="tr-TR" dirty="0"/>
              <a:t> kırıkların yaklaşık 2/3 ’ü ağrısız (</a:t>
            </a:r>
            <a:r>
              <a:rPr lang="tr-TR" dirty="0" err="1"/>
              <a:t>asemptomatik</a:t>
            </a:r>
            <a:r>
              <a:rPr lang="tr-TR" dirty="0"/>
              <a:t>) 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r>
              <a:rPr lang="tr-TR" sz="3100" dirty="0" err="1"/>
              <a:t>Laboratuvar</a:t>
            </a:r>
            <a:r>
              <a:rPr lang="tr-TR" sz="3100" dirty="0"/>
              <a:t>/Biyokimya;</a:t>
            </a:r>
          </a:p>
          <a:p>
            <a:pPr lvl="1"/>
            <a:r>
              <a:rPr lang="tr-TR" sz="1800" dirty="0"/>
              <a:t>Serum kalsiyum, fosfor, </a:t>
            </a:r>
            <a:r>
              <a:rPr lang="tr-TR" sz="1800" dirty="0" err="1"/>
              <a:t>alkalen</a:t>
            </a:r>
            <a:r>
              <a:rPr lang="tr-TR" sz="1800" dirty="0"/>
              <a:t> </a:t>
            </a:r>
            <a:r>
              <a:rPr lang="tr-TR" sz="1800" dirty="0" err="1"/>
              <a:t>fosfataz</a:t>
            </a:r>
            <a:r>
              <a:rPr lang="tr-TR" sz="1800" dirty="0"/>
              <a:t>, </a:t>
            </a:r>
            <a:r>
              <a:rPr lang="tr-TR" sz="1800" dirty="0" err="1"/>
              <a:t>kreatinin</a:t>
            </a:r>
            <a:r>
              <a:rPr lang="tr-TR" sz="1800" dirty="0"/>
              <a:t>, karaciğer fonksiyon testleri, 25(OH)D düzeyi, PTH, TSH, tam kan </a:t>
            </a:r>
            <a:r>
              <a:rPr lang="es-ES" sz="1800" dirty="0"/>
              <a:t>sayımı ve</a:t>
            </a:r>
            <a:r>
              <a:rPr lang="tr-TR" sz="1800" dirty="0"/>
              <a:t> erkekte</a:t>
            </a:r>
            <a:r>
              <a:rPr lang="es-ES" sz="1800" dirty="0"/>
              <a:t> total testosteron</a:t>
            </a:r>
            <a:r>
              <a:rPr lang="tr-TR" sz="1800" dirty="0"/>
              <a:t>u, </a:t>
            </a:r>
            <a:r>
              <a:rPr lang="tr-TR" sz="1800" dirty="0" err="1"/>
              <a:t>premenopozal</a:t>
            </a:r>
            <a:r>
              <a:rPr lang="tr-TR" sz="1800" dirty="0"/>
              <a:t> kadında </a:t>
            </a:r>
            <a:r>
              <a:rPr lang="tr-TR" sz="1800" dirty="0" err="1"/>
              <a:t>FSH’ı</a:t>
            </a:r>
            <a:r>
              <a:rPr lang="es-ES" sz="1800" dirty="0"/>
              <a:t> i</a:t>
            </a:r>
            <a:r>
              <a:rPr lang="tr-TR" sz="1800" dirty="0"/>
              <a:t>ç</a:t>
            </a:r>
            <a:r>
              <a:rPr lang="es-ES" sz="1800" dirty="0"/>
              <a:t>ermelidir</a:t>
            </a:r>
            <a:r>
              <a:rPr lang="es-ES" dirty="0"/>
              <a:t>.</a:t>
            </a:r>
          </a:p>
          <a:p>
            <a:endParaRPr lang="tr-TR" sz="2800" dirty="0"/>
          </a:p>
          <a:p>
            <a:pPr marL="0" indent="0">
              <a:buNone/>
            </a:pPr>
            <a:r>
              <a:rPr lang="tr-TR" sz="18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132856"/>
            <a:ext cx="6591985" cy="3777622"/>
          </a:xfrm>
        </p:spPr>
        <p:txBody>
          <a:bodyPr>
            <a:normAutofit fontScale="77500" lnSpcReduction="20000"/>
          </a:bodyPr>
          <a:lstStyle/>
          <a:p>
            <a:r>
              <a:rPr lang="tr-TR" sz="2800" dirty="0"/>
              <a:t>Klinik şüphe varsa </a:t>
            </a:r>
            <a:r>
              <a:rPr lang="tr-TR" sz="2800" dirty="0" err="1"/>
              <a:t>sekonder</a:t>
            </a:r>
            <a:r>
              <a:rPr lang="tr-TR" sz="2800" dirty="0"/>
              <a:t> nedenler için; </a:t>
            </a:r>
          </a:p>
          <a:p>
            <a:pPr lvl="1"/>
            <a:r>
              <a:rPr lang="tr-TR" sz="1800" dirty="0"/>
              <a:t>serum protein </a:t>
            </a:r>
            <a:r>
              <a:rPr lang="tr-TR" sz="1800" dirty="0" err="1"/>
              <a:t>elektroforezi</a:t>
            </a:r>
            <a:r>
              <a:rPr lang="tr-TR" sz="1800" dirty="0"/>
              <a:t> veya idrarda Bence-</a:t>
            </a:r>
            <a:r>
              <a:rPr lang="tr-TR" sz="1800" dirty="0" err="1"/>
              <a:t>Jones</a:t>
            </a:r>
            <a:r>
              <a:rPr lang="tr-TR" sz="1800" dirty="0"/>
              <a:t> proteini (</a:t>
            </a:r>
            <a:r>
              <a:rPr lang="tr-TR" sz="1800" dirty="0" err="1"/>
              <a:t>monoklonal</a:t>
            </a:r>
            <a:r>
              <a:rPr lang="tr-TR" sz="1800" dirty="0"/>
              <a:t> </a:t>
            </a:r>
            <a:r>
              <a:rPr lang="tr-TR" sz="1800" dirty="0" err="1"/>
              <a:t>gammapati</a:t>
            </a:r>
            <a:r>
              <a:rPr lang="tr-TR" sz="1800" dirty="0"/>
              <a:t>), </a:t>
            </a:r>
          </a:p>
          <a:p>
            <a:pPr lvl="1"/>
            <a:r>
              <a:rPr lang="tr-TR" sz="1800" dirty="0"/>
              <a:t>anti-doku </a:t>
            </a:r>
            <a:r>
              <a:rPr lang="tr-TR" sz="1800" dirty="0" err="1"/>
              <a:t>transglutaminaz</a:t>
            </a:r>
            <a:r>
              <a:rPr lang="tr-TR" sz="1800" dirty="0"/>
              <a:t> antikorları, </a:t>
            </a:r>
            <a:r>
              <a:rPr lang="tr-TR" sz="1800" dirty="0" err="1"/>
              <a:t>endomisiyal</a:t>
            </a:r>
            <a:r>
              <a:rPr lang="tr-TR" sz="1800" dirty="0"/>
              <a:t> antikorlar (</a:t>
            </a:r>
            <a:r>
              <a:rPr lang="tr-TR" sz="1800" dirty="0" err="1"/>
              <a:t>Cölyak</a:t>
            </a:r>
            <a:r>
              <a:rPr lang="tr-TR" sz="1800" dirty="0"/>
              <a:t> hastalığı), </a:t>
            </a:r>
          </a:p>
          <a:p>
            <a:pPr lvl="1"/>
            <a:r>
              <a:rPr lang="tr-TR" sz="1800" dirty="0"/>
              <a:t>24 saatlik idrarda serbest </a:t>
            </a:r>
            <a:r>
              <a:rPr lang="tr-TR" sz="1800" dirty="0" err="1"/>
              <a:t>kortizol</a:t>
            </a:r>
            <a:r>
              <a:rPr lang="tr-TR" sz="1800" dirty="0"/>
              <a:t> veya kalsiyum (</a:t>
            </a:r>
            <a:r>
              <a:rPr lang="tr-TR" sz="1800" dirty="0" err="1"/>
              <a:t>Cushing</a:t>
            </a:r>
            <a:r>
              <a:rPr lang="tr-TR" sz="1800" dirty="0"/>
              <a:t> veya </a:t>
            </a:r>
            <a:r>
              <a:rPr lang="tr-TR" sz="1800" dirty="0" err="1"/>
              <a:t>primer</a:t>
            </a:r>
            <a:r>
              <a:rPr lang="tr-TR" sz="1800" dirty="0"/>
              <a:t> </a:t>
            </a:r>
            <a:r>
              <a:rPr lang="tr-TR" sz="1800" dirty="0" err="1"/>
              <a:t>hiperparatiroidizm</a:t>
            </a:r>
            <a:r>
              <a:rPr lang="tr-TR" sz="1800" dirty="0"/>
              <a:t> acısından), </a:t>
            </a:r>
          </a:p>
          <a:p>
            <a:pPr lvl="1"/>
            <a:r>
              <a:rPr lang="tr-TR" sz="1800" dirty="0" err="1"/>
              <a:t>Prolaktin</a:t>
            </a:r>
            <a:r>
              <a:rPr lang="tr-TR" sz="1800" dirty="0"/>
              <a:t>,</a:t>
            </a:r>
          </a:p>
          <a:p>
            <a:pPr lvl="1"/>
            <a:r>
              <a:rPr lang="tr-TR" sz="1800" dirty="0"/>
              <a:t>anti-HIV bakılması gerekebilir.</a:t>
            </a:r>
          </a:p>
          <a:p>
            <a:pPr lvl="2"/>
            <a:r>
              <a:rPr lang="tr-TR" sz="1800" dirty="0"/>
              <a:t>Kemik yapım/yıkım </a:t>
            </a:r>
            <a:r>
              <a:rPr lang="tr-TR" sz="1800" dirty="0" err="1"/>
              <a:t>belirteçleri’ne</a:t>
            </a:r>
            <a:r>
              <a:rPr lang="tr-TR" sz="1800" dirty="0"/>
              <a:t> (</a:t>
            </a:r>
            <a:r>
              <a:rPr lang="tr-TR" sz="1800" dirty="0" err="1"/>
              <a:t>osteokalsin</a:t>
            </a:r>
            <a:r>
              <a:rPr lang="tr-TR" sz="1800" dirty="0"/>
              <a:t>, </a:t>
            </a:r>
            <a:r>
              <a:rPr lang="tr-TR" sz="1800" dirty="0" err="1"/>
              <a:t>pridinolin</a:t>
            </a:r>
            <a:r>
              <a:rPr lang="tr-TR" sz="1800" dirty="0"/>
              <a:t>, </a:t>
            </a:r>
            <a:r>
              <a:rPr lang="tr-TR" sz="1800" dirty="0" err="1"/>
              <a:t>deoksipridinolin</a:t>
            </a:r>
            <a:r>
              <a:rPr lang="tr-TR" sz="1800" dirty="0"/>
              <a:t>,…) bakılabilir.</a:t>
            </a:r>
          </a:p>
          <a:p>
            <a:pPr lvl="1">
              <a:buNone/>
            </a:pPr>
            <a:endParaRPr lang="tr-TR" sz="1800" dirty="0"/>
          </a:p>
          <a:p>
            <a:pPr lvl="2"/>
            <a:r>
              <a:rPr lang="tr-TR" sz="1800" dirty="0"/>
              <a:t>Biyokimyasal testler  genelde normaldir, kesin tanıda değil; ayırıcı tanı, gerekli </a:t>
            </a:r>
            <a:r>
              <a:rPr lang="tr-TR" sz="1800" dirty="0" err="1"/>
              <a:t>replasmanların</a:t>
            </a:r>
            <a:r>
              <a:rPr lang="tr-TR" sz="1800" dirty="0"/>
              <a:t> yapılması ve izlemde kullanılmaktadır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397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620688"/>
            <a:ext cx="8229600" cy="996720"/>
          </a:xfrm>
        </p:spPr>
        <p:txBody>
          <a:bodyPr/>
          <a:lstStyle/>
          <a:p>
            <a:r>
              <a:rPr lang="tr-TR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33464"/>
            <a:ext cx="8229600" cy="4275856"/>
          </a:xfrm>
        </p:spPr>
        <p:txBody>
          <a:bodyPr/>
          <a:lstStyle/>
          <a:p>
            <a:r>
              <a:rPr lang="tr-TR" dirty="0"/>
              <a:t>Radyografi; </a:t>
            </a:r>
          </a:p>
          <a:p>
            <a:pPr lvl="1"/>
            <a:r>
              <a:rPr lang="tr-TR" dirty="0"/>
              <a:t>Osteoporozda rutin olarak </a:t>
            </a:r>
            <a:r>
              <a:rPr lang="tr-TR" dirty="0" err="1"/>
              <a:t>torakal</a:t>
            </a:r>
            <a:r>
              <a:rPr lang="tr-TR" dirty="0"/>
              <a:t> ve </a:t>
            </a:r>
            <a:r>
              <a:rPr lang="tr-TR" dirty="0" err="1"/>
              <a:t>lumbosakral</a:t>
            </a:r>
            <a:r>
              <a:rPr lang="tr-TR" dirty="0"/>
              <a:t> </a:t>
            </a:r>
            <a:r>
              <a:rPr lang="tr-TR" dirty="0" err="1"/>
              <a:t>vertebraların</a:t>
            </a:r>
            <a:r>
              <a:rPr lang="tr-TR" dirty="0"/>
              <a:t> </a:t>
            </a:r>
            <a:r>
              <a:rPr lang="tr-TR" dirty="0" err="1"/>
              <a:t>anteroposterior</a:t>
            </a:r>
            <a:r>
              <a:rPr lang="tr-TR" dirty="0"/>
              <a:t>  ve </a:t>
            </a:r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err="1"/>
              <a:t>grafileri</a:t>
            </a:r>
            <a:r>
              <a:rPr lang="tr-TR" dirty="0"/>
              <a:t>, </a:t>
            </a:r>
            <a:r>
              <a:rPr lang="tr-TR" dirty="0" err="1"/>
              <a:t>pelvisin</a:t>
            </a:r>
            <a:r>
              <a:rPr lang="tr-TR" dirty="0"/>
              <a:t> </a:t>
            </a:r>
            <a:r>
              <a:rPr lang="tr-TR" dirty="0" err="1"/>
              <a:t>anteroposterior</a:t>
            </a:r>
            <a:r>
              <a:rPr lang="tr-TR" dirty="0"/>
              <a:t>  </a:t>
            </a:r>
            <a:r>
              <a:rPr lang="tr-TR" dirty="0" err="1"/>
              <a:t>grafisi</a:t>
            </a:r>
            <a:r>
              <a:rPr lang="tr-TR" dirty="0"/>
              <a:t> çekilmelidir.</a:t>
            </a:r>
          </a:p>
          <a:p>
            <a:pPr lvl="1"/>
            <a:r>
              <a:rPr lang="tr-TR" dirty="0"/>
              <a:t>Kemik kaybı %25-30’a vardıktan sonra ancak radyolojik olarak belirlenebilir.</a:t>
            </a:r>
          </a:p>
          <a:p>
            <a:pPr lvl="1"/>
            <a:r>
              <a:rPr lang="tr-TR" dirty="0"/>
              <a:t>Bu nedenle tanıda duyarlı değildir fakat olası kırıklar  ve tedavi izlemi açısından değerlendirilmelidir.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589199" cy="640445"/>
          </a:xfrm>
        </p:spPr>
        <p:txBody>
          <a:bodyPr/>
          <a:lstStyle/>
          <a:p>
            <a:r>
              <a:rPr lang="tr-TR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6591985" cy="3777622"/>
          </a:xfrm>
        </p:spPr>
        <p:txBody>
          <a:bodyPr/>
          <a:lstStyle/>
          <a:p>
            <a:r>
              <a:rPr lang="tr-TR" dirty="0" err="1"/>
              <a:t>Vertebra</a:t>
            </a:r>
            <a:r>
              <a:rPr lang="tr-TR" dirty="0"/>
              <a:t>;</a:t>
            </a:r>
          </a:p>
          <a:p>
            <a:pPr lvl="1"/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err="1"/>
              <a:t>vertebra</a:t>
            </a:r>
            <a:r>
              <a:rPr lang="tr-TR" dirty="0"/>
              <a:t> </a:t>
            </a:r>
            <a:r>
              <a:rPr lang="tr-TR" dirty="0" err="1"/>
              <a:t>grafilerinde</a:t>
            </a:r>
            <a:r>
              <a:rPr lang="tr-TR" dirty="0"/>
              <a:t>, </a:t>
            </a:r>
            <a:r>
              <a:rPr lang="tr-TR" dirty="0" err="1"/>
              <a:t>vertebral</a:t>
            </a:r>
            <a:r>
              <a:rPr lang="tr-TR" dirty="0"/>
              <a:t> yükseklikte %20 den fazla (2 cm) kısalma</a:t>
            </a:r>
          </a:p>
          <a:p>
            <a:pPr lvl="2"/>
            <a:r>
              <a:rPr lang="tr-TR" dirty="0"/>
              <a:t>Evre 1 (hafif) %20-25</a:t>
            </a:r>
          </a:p>
          <a:p>
            <a:pPr lvl="2"/>
            <a:r>
              <a:rPr lang="tr-TR" dirty="0"/>
              <a:t>Evre 2 (orta) %25-40</a:t>
            </a:r>
          </a:p>
          <a:p>
            <a:pPr lvl="2"/>
            <a:r>
              <a:rPr lang="tr-TR" dirty="0"/>
              <a:t>Evre 3 (şiddetli) &gt;%40 </a:t>
            </a:r>
          </a:p>
          <a:p>
            <a:endParaRPr lang="tr-TR" dirty="0"/>
          </a:p>
        </p:txBody>
      </p:sp>
      <p:pic>
        <p:nvPicPr>
          <p:cNvPr id="4" name="Picture 4" descr="http://www.imagingeconomics.com/library/200504-05/200504-0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752" y="3284984"/>
            <a:ext cx="42600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0137" y="620688"/>
            <a:ext cx="8229600" cy="996720"/>
          </a:xfrm>
        </p:spPr>
        <p:txBody>
          <a:bodyPr/>
          <a:lstStyle/>
          <a:p>
            <a:r>
              <a:rPr lang="tr-TR" dirty="0"/>
              <a:t>			Amaç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54968" y="1988840"/>
            <a:ext cx="8229600" cy="2319536"/>
          </a:xfrm>
        </p:spPr>
        <p:txBody>
          <a:bodyPr/>
          <a:lstStyle/>
          <a:p>
            <a:r>
              <a:rPr lang="tr-TR" dirty="0"/>
              <a:t> Osteoporoz hakkında bilgi vermek.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00808"/>
            <a:ext cx="6591985" cy="3777622"/>
          </a:xfrm>
        </p:spPr>
        <p:txBody>
          <a:bodyPr>
            <a:normAutofit/>
          </a:bodyPr>
          <a:lstStyle/>
          <a:p>
            <a:r>
              <a:rPr lang="tr-TR" sz="2000" dirty="0"/>
              <a:t>Kemik Mineral Yoğunluğu/</a:t>
            </a:r>
            <a:r>
              <a:rPr lang="tr-TR" sz="2000" dirty="0" err="1"/>
              <a:t>Dansitesi</a:t>
            </a:r>
            <a:r>
              <a:rPr lang="tr-TR" sz="2000" dirty="0"/>
              <a:t> (BMD);</a:t>
            </a:r>
          </a:p>
          <a:p>
            <a:pPr lvl="1"/>
            <a:r>
              <a:rPr lang="tr-TR" sz="2000" dirty="0"/>
              <a:t>KMY DXA ile ölçülür.</a:t>
            </a:r>
          </a:p>
          <a:p>
            <a:pPr lvl="1"/>
            <a:r>
              <a:rPr lang="tr-TR" sz="2000" dirty="0"/>
              <a:t>Osteoporoz tanısında ve tanıya bağlı tedavi planlamasında asıl yöntem </a:t>
            </a:r>
            <a:r>
              <a:rPr lang="tr-TR" sz="2000" dirty="0" err="1"/>
              <a:t>lomber</a:t>
            </a:r>
            <a:r>
              <a:rPr lang="tr-TR" sz="2000" dirty="0"/>
              <a:t> ve kalça DXA incelemesidir</a:t>
            </a:r>
            <a:r>
              <a:rPr lang="tr-TR" sz="2500" dirty="0"/>
              <a:t>.</a:t>
            </a:r>
            <a:endParaRPr lang="tr-TR" sz="2800" dirty="0"/>
          </a:p>
          <a:p>
            <a:pPr lvl="1"/>
            <a:r>
              <a:rPr lang="tr-TR" sz="1800" dirty="0"/>
              <a:t>DXA ile KMY ölçümü sadece tanıda değil, kırık riskini belirlemede, farmakolojik tedavi başlama kararında, tedavi </a:t>
            </a:r>
            <a:r>
              <a:rPr lang="tr-TR" sz="1800" dirty="0" err="1"/>
              <a:t>monitorizasyonunda</a:t>
            </a:r>
            <a:r>
              <a:rPr lang="tr-TR" sz="1800" dirty="0"/>
              <a:t> da faydalıdır</a:t>
            </a:r>
            <a:r>
              <a:rPr lang="tr-TR" dirty="0"/>
              <a:t>.</a:t>
            </a:r>
          </a:p>
          <a:p>
            <a:pPr lvl="2"/>
            <a:r>
              <a:rPr lang="tr-TR" dirty="0"/>
              <a:t>Çift (Dual) Enerji X-Işın </a:t>
            </a:r>
            <a:r>
              <a:rPr lang="tr-TR" dirty="0" err="1"/>
              <a:t>Absorbsiyometri</a:t>
            </a:r>
            <a:r>
              <a:rPr lang="tr-TR" dirty="0"/>
              <a:t> (DXA)</a:t>
            </a:r>
          </a:p>
          <a:p>
            <a:pPr lvl="2"/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Osteoporoz Taraması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	Taramanın amacı, </a:t>
            </a:r>
            <a:r>
              <a:rPr lang="tr-TR" dirty="0" err="1"/>
              <a:t>frajilite</a:t>
            </a:r>
            <a:r>
              <a:rPr lang="tr-TR" dirty="0"/>
              <a:t> kırığı riski taşıyan ve risk azaltılmasından fayda görecek kişileri belirlemektir. </a:t>
            </a:r>
          </a:p>
        </p:txBody>
      </p:sp>
    </p:spTree>
    <p:extLst>
      <p:ext uri="{BB962C8B-B14F-4D97-AF65-F5344CB8AC3E}">
        <p14:creationId xmlns:p14="http://schemas.microsoft.com/office/powerpoint/2010/main" val="80646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Osteoporoz açısından taranması önerilen hasta grubu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12463" y="2027642"/>
            <a:ext cx="6591985" cy="3777622"/>
          </a:xfrm>
        </p:spPr>
        <p:txBody>
          <a:bodyPr>
            <a:noAutofit/>
          </a:bodyPr>
          <a:lstStyle/>
          <a:p>
            <a:r>
              <a:rPr lang="tr-TR" sz="1400" dirty="0"/>
              <a:t>65  yaş üstü bütün kadınlar ve 70 yaş üstü bütün erkekler, (risk faktörlerinden bağımsız) </a:t>
            </a:r>
          </a:p>
          <a:p>
            <a:r>
              <a:rPr lang="tr-TR" sz="1400" dirty="0"/>
              <a:t>Kırık için risk faktörü taşıyan&lt;65 yaş </a:t>
            </a:r>
            <a:r>
              <a:rPr lang="tr-TR" sz="1400" dirty="0" err="1"/>
              <a:t>postmenopozal</a:t>
            </a:r>
            <a:r>
              <a:rPr lang="tr-TR" sz="1400" dirty="0"/>
              <a:t> kadınlar, </a:t>
            </a:r>
            <a:r>
              <a:rPr lang="tr-TR" sz="1400" dirty="0" err="1"/>
              <a:t>perimenopozal</a:t>
            </a:r>
            <a:r>
              <a:rPr lang="tr-TR" sz="1400" dirty="0"/>
              <a:t> kadınlar ve 50-69 yaş arası erkeklerde aşağıdaki risk faktörlerinden birinin varlığında;</a:t>
            </a:r>
          </a:p>
          <a:p>
            <a:pPr lvl="1"/>
            <a:r>
              <a:rPr lang="tr-TR" sz="1400" dirty="0" err="1"/>
              <a:t>Frajilite</a:t>
            </a:r>
            <a:r>
              <a:rPr lang="tr-TR" sz="1400" dirty="0"/>
              <a:t> kırığı</a:t>
            </a:r>
          </a:p>
          <a:p>
            <a:pPr lvl="1"/>
            <a:r>
              <a:rPr lang="tr-TR" sz="1400" dirty="0"/>
              <a:t>En az 3 ay ≥5 mg/gün </a:t>
            </a:r>
            <a:r>
              <a:rPr lang="tr-TR" sz="1400" dirty="0" err="1"/>
              <a:t>prednison</a:t>
            </a:r>
            <a:r>
              <a:rPr lang="tr-TR" sz="1400" dirty="0"/>
              <a:t> veya eş değeri </a:t>
            </a:r>
            <a:r>
              <a:rPr lang="tr-TR" sz="1400" dirty="0" err="1"/>
              <a:t>steroid</a:t>
            </a:r>
            <a:r>
              <a:rPr lang="tr-TR" sz="1400" dirty="0"/>
              <a:t> kullanımı</a:t>
            </a:r>
          </a:p>
          <a:p>
            <a:pPr lvl="1"/>
            <a:r>
              <a:rPr lang="tr-TR" sz="1400" dirty="0"/>
              <a:t>Sigara</a:t>
            </a:r>
          </a:p>
          <a:p>
            <a:pPr lvl="1"/>
            <a:r>
              <a:rPr lang="tr-TR" sz="1400" dirty="0"/>
              <a:t>Artmış alkol tüketimi</a:t>
            </a:r>
          </a:p>
          <a:p>
            <a:pPr lvl="1"/>
            <a:r>
              <a:rPr lang="tr-TR" sz="1400" dirty="0"/>
              <a:t>Düşük beden kitle indeksi (&lt;20 kg/m2) veya </a:t>
            </a:r>
            <a:r>
              <a:rPr lang="tr-TR" sz="1400" dirty="0" err="1"/>
              <a:t>major</a:t>
            </a:r>
            <a:r>
              <a:rPr lang="tr-TR" sz="1400" dirty="0"/>
              <a:t> kilo kaybı</a:t>
            </a:r>
          </a:p>
          <a:p>
            <a:pPr lvl="1"/>
            <a:r>
              <a:rPr lang="tr-TR" sz="1400" dirty="0" err="1"/>
              <a:t>Romatoid</a:t>
            </a:r>
            <a:r>
              <a:rPr lang="tr-TR" sz="1400" dirty="0"/>
              <a:t> </a:t>
            </a:r>
            <a:r>
              <a:rPr lang="tr-TR" sz="1400" dirty="0" err="1"/>
              <a:t>artrit</a:t>
            </a:r>
            <a:endParaRPr lang="tr-TR" sz="1400" dirty="0"/>
          </a:p>
          <a:p>
            <a:pPr lvl="1"/>
            <a:r>
              <a:rPr lang="tr-TR" sz="1400" dirty="0"/>
              <a:t>Osteoporoz ile ilişkili hastalık öyküsü</a:t>
            </a:r>
          </a:p>
          <a:p>
            <a:pPr lvl="1"/>
            <a:r>
              <a:rPr lang="tr-TR" sz="1400" dirty="0"/>
              <a:t>Osteoporoz acısından yüksek riskli ilaç kullanım öyküsü</a:t>
            </a:r>
          </a:p>
          <a:p>
            <a:pPr lvl="1"/>
            <a:r>
              <a:rPr lang="tr-TR" sz="1400" dirty="0"/>
              <a:t>Direkt </a:t>
            </a:r>
            <a:r>
              <a:rPr lang="tr-TR" sz="1400" dirty="0" err="1"/>
              <a:t>grafilerde</a:t>
            </a:r>
            <a:r>
              <a:rPr lang="tr-TR" sz="1400" dirty="0"/>
              <a:t> kırık varlığı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Osteoporoz açısından taranması önerilen hasta grubu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&lt;50 yaş kadın ve erkekler için;</a:t>
            </a:r>
          </a:p>
          <a:p>
            <a:pPr lvl="1"/>
            <a:r>
              <a:rPr lang="tr-TR" dirty="0" err="1"/>
              <a:t>Frajilite</a:t>
            </a:r>
            <a:r>
              <a:rPr lang="tr-TR" dirty="0"/>
              <a:t> kırığı</a:t>
            </a:r>
          </a:p>
          <a:p>
            <a:pPr lvl="1"/>
            <a:r>
              <a:rPr lang="tr-TR" dirty="0"/>
              <a:t>En az 3 ay ≥5 mg/gün </a:t>
            </a:r>
            <a:r>
              <a:rPr lang="tr-TR" dirty="0" err="1"/>
              <a:t>prednison</a:t>
            </a:r>
            <a:r>
              <a:rPr lang="tr-TR" dirty="0"/>
              <a:t> veya eş değeri </a:t>
            </a:r>
            <a:r>
              <a:rPr lang="tr-TR" dirty="0" err="1"/>
              <a:t>steroid</a:t>
            </a:r>
            <a:r>
              <a:rPr lang="tr-TR" dirty="0"/>
              <a:t> kullanımı</a:t>
            </a:r>
          </a:p>
          <a:p>
            <a:pPr lvl="1"/>
            <a:r>
              <a:rPr lang="tr-TR" dirty="0"/>
              <a:t>Sigara</a:t>
            </a:r>
          </a:p>
          <a:p>
            <a:pPr lvl="1"/>
            <a:r>
              <a:rPr lang="tr-TR" dirty="0"/>
              <a:t>Artmış alkol </a:t>
            </a:r>
            <a:r>
              <a:rPr lang="tr-TR" dirty="0" err="1"/>
              <a:t>tuketimi</a:t>
            </a:r>
            <a:endParaRPr lang="tr-TR" dirty="0"/>
          </a:p>
          <a:p>
            <a:pPr lvl="1"/>
            <a:r>
              <a:rPr lang="tr-TR" dirty="0"/>
              <a:t>Düşük beden kitle indeksi (&lt;20 kg/m2) veya </a:t>
            </a:r>
            <a:r>
              <a:rPr lang="tr-TR" dirty="0" err="1"/>
              <a:t>major</a:t>
            </a:r>
            <a:r>
              <a:rPr lang="tr-TR" dirty="0"/>
              <a:t> kilo kaybı</a:t>
            </a:r>
          </a:p>
          <a:p>
            <a:pPr lvl="1"/>
            <a:r>
              <a:rPr lang="tr-TR" dirty="0" err="1"/>
              <a:t>Romatoid</a:t>
            </a:r>
            <a:r>
              <a:rPr lang="tr-TR" dirty="0"/>
              <a:t> </a:t>
            </a:r>
            <a:r>
              <a:rPr lang="tr-TR" dirty="0" err="1"/>
              <a:t>artrit</a:t>
            </a:r>
            <a:endParaRPr lang="tr-TR" dirty="0"/>
          </a:p>
          <a:p>
            <a:pPr lvl="1"/>
            <a:r>
              <a:rPr lang="tr-TR" dirty="0"/>
              <a:t>Osteoporoz ile ilişkili hastalık öyküsü</a:t>
            </a:r>
          </a:p>
          <a:p>
            <a:pPr lvl="1"/>
            <a:r>
              <a:rPr lang="tr-TR" dirty="0"/>
              <a:t>Osteoporoz açısından yüksek riskli ilaç kullanım öyküsü</a:t>
            </a:r>
          </a:p>
          <a:p>
            <a:pPr lvl="1"/>
            <a:r>
              <a:rPr lang="tr-TR" dirty="0"/>
              <a:t>Direkt </a:t>
            </a:r>
            <a:r>
              <a:rPr lang="tr-TR" dirty="0" err="1"/>
              <a:t>grafilerde</a:t>
            </a:r>
            <a:r>
              <a:rPr lang="tr-TR" dirty="0"/>
              <a:t> kırık varlığı</a:t>
            </a:r>
          </a:p>
          <a:p>
            <a:pPr lvl="1"/>
            <a:r>
              <a:rPr lang="tr-TR" dirty="0" err="1"/>
              <a:t>Sekonder</a:t>
            </a:r>
            <a:r>
              <a:rPr lang="tr-TR" dirty="0"/>
              <a:t> osteoporoz varlığı</a:t>
            </a:r>
          </a:p>
          <a:p>
            <a:pPr lvl="1"/>
            <a:r>
              <a:rPr lang="tr-TR" dirty="0" err="1"/>
              <a:t>Hipogonadizm</a:t>
            </a:r>
            <a:r>
              <a:rPr lang="tr-TR" dirty="0"/>
              <a:t> veya erken menopoz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/>
              <a:t>DXA ile KMY Ölçümünün Yorumlanması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DXA </a:t>
            </a:r>
            <a:r>
              <a:rPr lang="tr-TR" dirty="0" err="1"/>
              <a:t>iIe</a:t>
            </a:r>
            <a:r>
              <a:rPr lang="tr-TR" dirty="0"/>
              <a:t> taranan kemik alanına düşen mineral yoğunluğu (KMY) ölçülmektedir. (g/cm2)</a:t>
            </a:r>
          </a:p>
          <a:p>
            <a:r>
              <a:rPr lang="tr-TR" dirty="0"/>
              <a:t>DXA </a:t>
            </a:r>
            <a:r>
              <a:rPr lang="tr-TR" dirty="0" err="1"/>
              <a:t>sonucları</a:t>
            </a:r>
            <a:r>
              <a:rPr lang="tr-TR" dirty="0"/>
              <a:t> osteoporoz acısından yorumlanırken KMY değil, T ve Z skorları kullanılır;</a:t>
            </a:r>
          </a:p>
          <a:p>
            <a:endParaRPr lang="tr-TR" dirty="0"/>
          </a:p>
          <a:p>
            <a:pPr lvl="1"/>
            <a:r>
              <a:rPr lang="tr-TR" dirty="0"/>
              <a:t>T skoru; aynı cinsiyetteki genç erişkinlerin KMY ölçümlerine göre standart sapması,</a:t>
            </a:r>
          </a:p>
          <a:p>
            <a:pPr lvl="1">
              <a:buNone/>
            </a:pPr>
            <a:endParaRPr lang="tr-TR" dirty="0"/>
          </a:p>
          <a:p>
            <a:pPr lvl="1"/>
            <a:r>
              <a:rPr lang="tr-TR" dirty="0"/>
              <a:t>Z skoru; aynı cinsiyetteki ve aynı yaştaki erişkinlerin KMY ölçümlerine göre standart sapmasıdır.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Tanı/KMY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i="1" dirty="0"/>
              <a:t>Normal: </a:t>
            </a:r>
            <a:r>
              <a:rPr lang="tr-TR" i="1" dirty="0"/>
              <a:t> </a:t>
            </a:r>
            <a:r>
              <a:rPr lang="es-ES" i="1" dirty="0"/>
              <a:t>T skor&gt;-1</a:t>
            </a:r>
          </a:p>
          <a:p>
            <a:endParaRPr lang="es-ES" i="1" dirty="0"/>
          </a:p>
          <a:p>
            <a:r>
              <a:rPr lang="es-ES" i="1" dirty="0"/>
              <a:t>Osteopeni: </a:t>
            </a:r>
            <a:r>
              <a:rPr lang="tr-TR" i="1" dirty="0"/>
              <a:t>-</a:t>
            </a:r>
            <a:r>
              <a:rPr lang="es-ES" i="1" dirty="0"/>
              <a:t>1</a:t>
            </a:r>
            <a:r>
              <a:rPr lang="tr-TR" i="1" dirty="0"/>
              <a:t>&gt;</a:t>
            </a:r>
            <a:r>
              <a:rPr lang="es-ES" i="1" dirty="0"/>
              <a:t>T skor</a:t>
            </a:r>
            <a:r>
              <a:rPr lang="tr-TR" i="1" dirty="0"/>
              <a:t>&gt;</a:t>
            </a:r>
            <a:r>
              <a:rPr lang="es-ES" i="1" dirty="0"/>
              <a:t>-2.5</a:t>
            </a:r>
          </a:p>
          <a:p>
            <a:endParaRPr lang="es-ES" i="1" dirty="0"/>
          </a:p>
          <a:p>
            <a:r>
              <a:rPr lang="es-ES" i="1" dirty="0"/>
              <a:t>Osteoporoz: T skor≤</a:t>
            </a:r>
            <a:r>
              <a:rPr lang="tr-TR" i="1" dirty="0"/>
              <a:t> </a:t>
            </a:r>
            <a:r>
              <a:rPr lang="es-ES" i="1" dirty="0"/>
              <a:t>-2.5</a:t>
            </a:r>
          </a:p>
          <a:p>
            <a:endParaRPr lang="es-ES" i="1" dirty="0"/>
          </a:p>
          <a:p>
            <a:r>
              <a:rPr lang="es-ES" i="1" dirty="0"/>
              <a:t>Ciddi Osteoporoz (Yerleşmiş Osteoporoz): T skoru&lt;-2.5  SD olan ve bir veya daha fazla osteoporotik fraktür</a:t>
            </a:r>
            <a:r>
              <a:rPr lang="tr-TR" i="1" dirty="0"/>
              <a:t> (</a:t>
            </a:r>
            <a:r>
              <a:rPr lang="tr-TR" i="1" dirty="0" err="1"/>
              <a:t>frajilite</a:t>
            </a:r>
            <a:r>
              <a:rPr lang="tr-TR" i="1" dirty="0"/>
              <a:t> kırığı)</a:t>
            </a:r>
            <a:r>
              <a:rPr lang="es-ES" i="1" dirty="0"/>
              <a:t> mevcudiyeti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Tanı/KMY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T skoru </a:t>
            </a:r>
            <a:r>
              <a:rPr lang="tr-TR" dirty="0" err="1"/>
              <a:t>postmenopozal</a:t>
            </a:r>
            <a:r>
              <a:rPr lang="tr-TR" dirty="0"/>
              <a:t> kadınlar ve 50 yaş üstü erkeklerde osteoporoz tanısı için kullanılmalıdır.</a:t>
            </a:r>
          </a:p>
          <a:p>
            <a:r>
              <a:rPr lang="tr-TR" dirty="0" err="1"/>
              <a:t>Premenopozal</a:t>
            </a:r>
            <a:r>
              <a:rPr lang="tr-TR" dirty="0"/>
              <a:t> kadın, 50 yaş altı erkek ve çocuklarda osteoporoz tanısı için </a:t>
            </a:r>
            <a:r>
              <a:rPr lang="tr-TR" dirty="0">
                <a:solidFill>
                  <a:schemeClr val="tx2"/>
                </a:solidFill>
              </a:rPr>
              <a:t>Z skoru </a:t>
            </a:r>
            <a:r>
              <a:rPr lang="tr-TR" dirty="0"/>
              <a:t>kullanılmalıdır:</a:t>
            </a:r>
          </a:p>
          <a:p>
            <a:pPr lvl="1"/>
            <a:r>
              <a:rPr lang="tr-TR" dirty="0"/>
              <a:t>Z skoru -2,0 SD ve altı ise “kronolojik yaşa göre beklenenden düşük kemik kütlesi”, </a:t>
            </a:r>
          </a:p>
          <a:p>
            <a:pPr lvl="1"/>
            <a:r>
              <a:rPr lang="tr-TR" dirty="0"/>
              <a:t>-2,0’nin üstünde ise “kronolojik yaşa göre normal kemik kütlesi” denir.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4690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190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casper pc\Desktop\adfadf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KMY/DXA Takip Sıklığı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Postmenopozal</a:t>
            </a:r>
            <a:r>
              <a:rPr lang="tr-TR" dirty="0"/>
              <a:t> kadın ve 70 yaş </a:t>
            </a:r>
            <a:r>
              <a:rPr lang="tr-TR" dirty="0" err="1"/>
              <a:t>uzeri</a:t>
            </a:r>
            <a:r>
              <a:rPr lang="tr-TR" dirty="0"/>
              <a:t> erkeklerde 1-2 yılda bir,</a:t>
            </a:r>
          </a:p>
          <a:p>
            <a:pPr>
              <a:buNone/>
            </a:pPr>
            <a:endParaRPr lang="tr-TR" dirty="0"/>
          </a:p>
          <a:p>
            <a:r>
              <a:rPr lang="tr-TR" dirty="0" err="1"/>
              <a:t>Bisfosfonat</a:t>
            </a:r>
            <a:r>
              <a:rPr lang="tr-TR" dirty="0"/>
              <a:t> tedavisi alanlarda yılda bir,</a:t>
            </a:r>
          </a:p>
          <a:p>
            <a:pPr>
              <a:buNone/>
            </a:pPr>
            <a:endParaRPr lang="tr-TR" dirty="0"/>
          </a:p>
          <a:p>
            <a:r>
              <a:rPr lang="it-IT" dirty="0"/>
              <a:t>Teriparatid tedavisi alanlarda 6 ayda bir</a:t>
            </a:r>
            <a:r>
              <a:rPr lang="tr-TR" dirty="0"/>
              <a:t>,</a:t>
            </a:r>
          </a:p>
          <a:p>
            <a:pPr>
              <a:buNone/>
            </a:pPr>
            <a:endParaRPr lang="it-IT" dirty="0"/>
          </a:p>
          <a:p>
            <a:r>
              <a:rPr lang="tr-TR" dirty="0" err="1"/>
              <a:t>Sekonder</a:t>
            </a:r>
            <a:r>
              <a:rPr lang="tr-TR" dirty="0"/>
              <a:t> osteoporozu olanlar veya </a:t>
            </a:r>
            <a:r>
              <a:rPr lang="tr-TR" dirty="0" err="1"/>
              <a:t>steroid</a:t>
            </a:r>
            <a:r>
              <a:rPr lang="tr-TR" dirty="0"/>
              <a:t> kullananlarda 6 ay - yılda bir.</a:t>
            </a:r>
          </a:p>
          <a:p>
            <a:pPr>
              <a:buNone/>
            </a:pPr>
            <a:endParaRPr lang="tr-TR" dirty="0"/>
          </a:p>
          <a:p>
            <a:pPr lvl="1"/>
            <a:r>
              <a:rPr lang="tr-TR" dirty="0"/>
              <a:t>Tedavi alan ve almayan hastaların takiplerinde çekilen DXA ölçümlerinde T skorları değil, kemik mineral yoğunluk (g/cm2) ölçümleri kıyaslanmalıdır.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75656" y="2132856"/>
            <a:ext cx="6591985" cy="3777622"/>
          </a:xfrm>
        </p:spPr>
        <p:txBody>
          <a:bodyPr/>
          <a:lstStyle/>
          <a:p>
            <a:r>
              <a:rPr lang="tr-TR" dirty="0"/>
              <a:t>Osteoporoz için taranacak/riskli bireyleri sayabilmek (DXA)</a:t>
            </a:r>
          </a:p>
          <a:p>
            <a:r>
              <a:rPr lang="tr-TR" dirty="0"/>
              <a:t>Osteoporoz tanısını koyabilmek</a:t>
            </a:r>
          </a:p>
          <a:p>
            <a:r>
              <a:rPr lang="tr-TR" dirty="0"/>
              <a:t>DXA yorumlayabilmek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Kırık Riski/ FRAX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FRAX algoritmaları, 10 yıllık kırık olasılığını vermektedir. Elde edilen sonuç, 10 yıllık kalça kırığı ve majör bir </a:t>
            </a:r>
            <a:r>
              <a:rPr lang="tr-TR" dirty="0" err="1"/>
              <a:t>osteoporotik</a:t>
            </a:r>
            <a:r>
              <a:rPr lang="tr-TR" dirty="0"/>
              <a:t> kırık (klinik </a:t>
            </a:r>
            <a:r>
              <a:rPr lang="tr-TR" dirty="0" err="1"/>
              <a:t>vertebra</a:t>
            </a:r>
            <a:r>
              <a:rPr lang="tr-TR" dirty="0"/>
              <a:t>, önkol, kalça ya da omuz kırığı) geçirme olasılığını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452875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Kırık Riski/ FRAX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FRAX aracında göz önüne alınan risk faktörleri</a:t>
            </a:r>
          </a:p>
          <a:p>
            <a:r>
              <a:rPr lang="tr-TR" dirty="0"/>
              <a:t>İleri yaş.</a:t>
            </a:r>
          </a:p>
          <a:p>
            <a:r>
              <a:rPr lang="tr-TR" dirty="0"/>
              <a:t>Düşük VKI (&lt;19 kg/m2) veya &lt;57,7 kg olmak.</a:t>
            </a:r>
          </a:p>
          <a:p>
            <a:r>
              <a:rPr lang="tr-TR" dirty="0"/>
              <a:t>Geçirilmiş kırık öyküsü.</a:t>
            </a:r>
          </a:p>
          <a:p>
            <a:r>
              <a:rPr lang="tr-TR" dirty="0"/>
              <a:t>Ebeveynde kalça kırığı hikayesi.</a:t>
            </a:r>
          </a:p>
          <a:p>
            <a:r>
              <a:rPr lang="tr-TR" dirty="0" err="1"/>
              <a:t>Glukokortikoid</a:t>
            </a:r>
            <a:r>
              <a:rPr lang="tr-TR" dirty="0"/>
              <a:t> tedavisi alıyor olma.</a:t>
            </a:r>
          </a:p>
          <a:p>
            <a:r>
              <a:rPr lang="tr-TR" dirty="0"/>
              <a:t>Halen sigara içiyor olma.</a:t>
            </a:r>
          </a:p>
          <a:p>
            <a:r>
              <a:rPr lang="tr-TR" dirty="0"/>
              <a:t>Günde 3 üniteden fazla alkol alımı.</a:t>
            </a:r>
          </a:p>
          <a:p>
            <a:r>
              <a:rPr lang="tr-TR" dirty="0" err="1"/>
              <a:t>Sekonder</a:t>
            </a:r>
            <a:r>
              <a:rPr lang="tr-TR" dirty="0"/>
              <a:t> osteoporoz nedenleri;</a:t>
            </a:r>
          </a:p>
          <a:p>
            <a:pPr lvl="1"/>
            <a:r>
              <a:rPr lang="tr-TR" dirty="0" err="1"/>
              <a:t>romatoid</a:t>
            </a:r>
            <a:r>
              <a:rPr lang="tr-TR" dirty="0"/>
              <a:t> </a:t>
            </a:r>
            <a:r>
              <a:rPr lang="tr-TR" dirty="0" err="1"/>
              <a:t>artrit</a:t>
            </a:r>
            <a:r>
              <a:rPr lang="tr-TR" dirty="0"/>
              <a:t>, uzamış </a:t>
            </a:r>
            <a:r>
              <a:rPr lang="tr-TR" dirty="0" err="1"/>
              <a:t>sedanter</a:t>
            </a:r>
            <a:r>
              <a:rPr lang="tr-TR" dirty="0"/>
              <a:t> yaşam, organ transplantasyonu, Tip 1 diyabet, </a:t>
            </a:r>
            <a:r>
              <a:rPr lang="tr-TR" dirty="0" err="1"/>
              <a:t>hipertiroidizm</a:t>
            </a:r>
            <a:r>
              <a:rPr lang="tr-TR" dirty="0"/>
              <a:t>, </a:t>
            </a:r>
            <a:r>
              <a:rPr lang="tr-TR" dirty="0" err="1"/>
              <a:t>inflamatuvar</a:t>
            </a:r>
            <a:r>
              <a:rPr lang="tr-TR" dirty="0"/>
              <a:t> barsak hastalıkları, kronik karaciğer hastalıkları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07704" y="632080"/>
            <a:ext cx="8229600" cy="996720"/>
          </a:xfrm>
        </p:spPr>
        <p:txBody>
          <a:bodyPr/>
          <a:lstStyle/>
          <a:p>
            <a:r>
              <a:rPr lang="tr-TR" dirty="0"/>
              <a:t>Kırık Riski/ FRAX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casper pc\Desktop\ertwerwe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4976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Kırık Riski/ FRAX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FRAX </a:t>
            </a:r>
            <a:r>
              <a:rPr lang="tr-TR" dirty="0" err="1"/>
              <a:t>skorlamasına</a:t>
            </a:r>
            <a:r>
              <a:rPr lang="tr-TR" dirty="0"/>
              <a:t> göre, 10 yıllık kalça kırığı riski ≥%3, majör </a:t>
            </a:r>
            <a:r>
              <a:rPr lang="tr-TR" dirty="0" err="1"/>
              <a:t>osteoporotik</a:t>
            </a:r>
            <a:r>
              <a:rPr lang="tr-TR" dirty="0"/>
              <a:t> kırık riski ≥%20 ise tedaviye başlanması maliyet-etkin kabul edilmektedir. </a:t>
            </a:r>
          </a:p>
        </p:txBody>
      </p:sp>
    </p:spTree>
    <p:extLst>
      <p:ext uri="{BB962C8B-B14F-4D97-AF65-F5344CB8AC3E}">
        <p14:creationId xmlns:p14="http://schemas.microsoft.com/office/powerpoint/2010/main" val="3427915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Egzersiz;</a:t>
            </a:r>
          </a:p>
          <a:p>
            <a:pPr lvl="1"/>
            <a:r>
              <a:rPr lang="tr-TR" dirty="0"/>
              <a:t>Haftada 3 kez en az 30 </a:t>
            </a:r>
            <a:r>
              <a:rPr lang="tr-TR" dirty="0" err="1"/>
              <a:t>dk</a:t>
            </a:r>
            <a:r>
              <a:rPr lang="tr-TR" dirty="0"/>
              <a:t> kadar  ağırlık taşıyıcı egzersiz,</a:t>
            </a:r>
          </a:p>
          <a:p>
            <a:pPr lvl="1"/>
            <a:r>
              <a:rPr lang="tr-TR" dirty="0" err="1"/>
              <a:t>kontrendikasyon</a:t>
            </a:r>
            <a:r>
              <a:rPr lang="tr-TR" dirty="0"/>
              <a:t> belirtilmediği sürece koşu, merdiven çıkma, dans, tenis, ağırlık kaldırma vb.</a:t>
            </a:r>
          </a:p>
          <a:p>
            <a:pPr lvl="1"/>
            <a:r>
              <a:rPr lang="tr-TR" dirty="0"/>
              <a:t>Yerçekimine karşı yapılmadığından yüzmenin kemikler üzerine olumlu etkisi yoktur.</a:t>
            </a:r>
          </a:p>
          <a:p>
            <a:r>
              <a:rPr lang="tr-TR" dirty="0"/>
              <a:t>Sigaranın Kesilmesi,</a:t>
            </a:r>
          </a:p>
          <a:p>
            <a:r>
              <a:rPr lang="tr-TR" dirty="0"/>
              <a:t>Alkol Alınımının Sınırlanması,</a:t>
            </a:r>
          </a:p>
          <a:p>
            <a:r>
              <a:rPr lang="tr-TR" dirty="0"/>
              <a:t>Düşme Riskinin Azaltılması (banyo, halı, terlik, vb..),</a:t>
            </a:r>
          </a:p>
          <a:p>
            <a:pPr lvl="1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Kalsiyum;</a:t>
            </a:r>
          </a:p>
          <a:p>
            <a:pPr lvl="1"/>
            <a:r>
              <a:rPr lang="tr-TR" dirty="0"/>
              <a:t>Önerilen günlük </a:t>
            </a:r>
            <a:r>
              <a:rPr lang="tr-TR" dirty="0" err="1"/>
              <a:t>elemental</a:t>
            </a:r>
            <a:r>
              <a:rPr lang="tr-TR" dirty="0"/>
              <a:t> kalsiyum alımı 1200 mg’dır</a:t>
            </a:r>
          </a:p>
        </p:txBody>
      </p:sp>
      <p:pic>
        <p:nvPicPr>
          <p:cNvPr id="5122" name="Picture 2" descr="C:\Users\casper pc\Desktop\werwer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2" y="3068960"/>
            <a:ext cx="797103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D Vitamini;</a:t>
                </a:r>
              </a:p>
              <a:p>
                <a:pPr>
                  <a:buNone/>
                </a:pPr>
                <a:endParaRPr lang="tr-TR" dirty="0"/>
              </a:p>
              <a:p>
                <a:pPr lvl="1"/>
                <a:r>
                  <a:rPr lang="tr-TR" dirty="0" err="1"/>
                  <a:t>Postmenopozal</a:t>
                </a:r>
                <a:r>
                  <a:rPr lang="tr-TR" dirty="0"/>
                  <a:t> kadınlarda günde 800-1200 IU D vitamini alımı gereklidir.</a:t>
                </a:r>
              </a:p>
              <a:p>
                <a:pPr lvl="1">
                  <a:buNone/>
                </a:pPr>
                <a:endParaRPr lang="tr-TR" dirty="0"/>
              </a:p>
              <a:p>
                <a:pPr lvl="1"/>
                <a:r>
                  <a:rPr lang="tr-TR" dirty="0"/>
                  <a:t>Serum 25(OH) D düzeyi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tr-TR" dirty="0"/>
                  <a:t>30 </a:t>
                </a:r>
                <a:r>
                  <a:rPr lang="tr-TR" dirty="0" err="1"/>
                  <a:t>ng</a:t>
                </a:r>
                <a:r>
                  <a:rPr lang="tr-TR" dirty="0"/>
                  <a:t>/ml olması hedeflenmelidir</a:t>
                </a: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8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50 yaşın üzerindeki </a:t>
            </a:r>
            <a:r>
              <a:rPr lang="tr-TR" dirty="0" err="1"/>
              <a:t>postmenopozal</a:t>
            </a:r>
            <a:r>
              <a:rPr lang="tr-TR" dirty="0"/>
              <a:t> kadınlarda;</a:t>
            </a:r>
          </a:p>
          <a:p>
            <a:pPr lvl="1"/>
            <a:r>
              <a:rPr lang="tr-TR" dirty="0" err="1"/>
              <a:t>Frajilite</a:t>
            </a:r>
            <a:r>
              <a:rPr lang="tr-TR" dirty="0"/>
              <a:t> kırığı, kalça veya </a:t>
            </a:r>
            <a:r>
              <a:rPr lang="tr-TR" dirty="0" err="1"/>
              <a:t>vertebra</a:t>
            </a:r>
            <a:r>
              <a:rPr lang="tr-TR" dirty="0"/>
              <a:t> kırığı (klinik veya görüntüleme ile saptanan) </a:t>
            </a:r>
          </a:p>
          <a:p>
            <a:pPr lvl="1"/>
            <a:r>
              <a:rPr lang="tr-TR" dirty="0"/>
              <a:t> </a:t>
            </a:r>
            <a:r>
              <a:rPr lang="tr-TR" dirty="0" err="1"/>
              <a:t>Femur</a:t>
            </a:r>
            <a:r>
              <a:rPr lang="tr-TR" dirty="0"/>
              <a:t> boynu, total kalça veya </a:t>
            </a:r>
            <a:r>
              <a:rPr lang="tr-TR" dirty="0" err="1"/>
              <a:t>lomber</a:t>
            </a:r>
            <a:r>
              <a:rPr lang="tr-TR" dirty="0"/>
              <a:t> </a:t>
            </a:r>
            <a:r>
              <a:rPr lang="tr-TR" dirty="0" err="1"/>
              <a:t>vertebrada</a:t>
            </a:r>
            <a:r>
              <a:rPr lang="tr-TR" dirty="0"/>
              <a:t> T skoru ≤-2.5 SD </a:t>
            </a:r>
          </a:p>
          <a:p>
            <a:pPr lvl="1"/>
            <a:r>
              <a:rPr lang="tr-TR" dirty="0"/>
              <a:t> Düşük kemik kütlesi (</a:t>
            </a:r>
            <a:r>
              <a:rPr lang="tr-TR" dirty="0" err="1"/>
              <a:t>femur</a:t>
            </a:r>
            <a:r>
              <a:rPr lang="tr-TR" dirty="0"/>
              <a:t> boynu veya </a:t>
            </a:r>
            <a:r>
              <a:rPr lang="tr-TR" dirty="0" err="1"/>
              <a:t>vertebrada</a:t>
            </a:r>
            <a:r>
              <a:rPr lang="tr-TR" dirty="0"/>
              <a:t> T skorunun -1 SD ile -2.5 SD arasında olması) ve FRAX ile 10 yıllık kalça kırığı riskinin ≥%3 veya 10 yıllık osteoporoz ile ilişkili kırık riskinin ≥%20 olması veya ek risk etkeni bulunması.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Bisfosfonatlar</a:t>
            </a:r>
            <a:r>
              <a:rPr lang="tr-TR" dirty="0"/>
              <a:t>;</a:t>
            </a:r>
          </a:p>
          <a:p>
            <a:pPr lvl="1"/>
            <a:r>
              <a:rPr lang="tr-TR" dirty="0"/>
              <a:t>Osteoporoz tedavisinde ilk tercihtir. Bu ilaçlar kemik kütlesini artırarak kırık riskini önemli ölçüde azaltırlar.</a:t>
            </a:r>
          </a:p>
          <a:p>
            <a:pPr lvl="2"/>
            <a:r>
              <a:rPr lang="tr-TR" dirty="0" err="1"/>
              <a:t>Alendronat</a:t>
            </a:r>
            <a:r>
              <a:rPr lang="tr-TR" dirty="0"/>
              <a:t> (10 mg/günde veya haftada 70 mg p.o)</a:t>
            </a:r>
          </a:p>
          <a:p>
            <a:pPr lvl="2"/>
            <a:r>
              <a:rPr lang="tr-TR" dirty="0" err="1"/>
              <a:t>Risedronat</a:t>
            </a:r>
            <a:r>
              <a:rPr lang="tr-TR" dirty="0"/>
              <a:t> (5 mg/günde, haftada 35 mg veya ayda 150 mg p.o)</a:t>
            </a:r>
          </a:p>
          <a:p>
            <a:pPr lvl="2"/>
            <a:r>
              <a:rPr lang="tr-TR" dirty="0" err="1"/>
              <a:t>İbandronat</a:t>
            </a:r>
            <a:r>
              <a:rPr lang="tr-TR" dirty="0"/>
              <a:t> (Ayda 150 mg veya her 3 ayda bir 3 mg i.v)</a:t>
            </a:r>
          </a:p>
          <a:p>
            <a:pPr lvl="2"/>
            <a:r>
              <a:rPr lang="tr-TR" dirty="0" err="1"/>
              <a:t>Zoledronik</a:t>
            </a:r>
            <a:r>
              <a:rPr lang="tr-TR" dirty="0"/>
              <a:t> asit (yılda bir kez 5 mg i.v)</a:t>
            </a:r>
          </a:p>
          <a:p>
            <a:pPr lvl="2"/>
            <a:endParaRPr lang="tr-TR" dirty="0"/>
          </a:p>
          <a:p>
            <a:pPr lvl="2"/>
            <a:r>
              <a:rPr lang="tr-TR" dirty="0"/>
              <a:t>GİS yan etkiler fazla,</a:t>
            </a:r>
          </a:p>
          <a:p>
            <a:pPr lvl="2"/>
            <a:r>
              <a:rPr lang="tr-TR" dirty="0"/>
              <a:t>Aç olarak alınmalı.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PTH;</a:t>
            </a:r>
          </a:p>
          <a:p>
            <a:pPr lvl="1"/>
            <a:r>
              <a:rPr lang="tr-TR" dirty="0"/>
              <a:t>PTH(1-34), </a:t>
            </a:r>
            <a:r>
              <a:rPr lang="tr-TR" dirty="0" err="1"/>
              <a:t>Teriparatid</a:t>
            </a:r>
            <a:r>
              <a:rPr lang="tr-TR" dirty="0"/>
              <a:t>, kırıklarla seyreden ciddi osteoporoz olguları için tercih edilmesi önerilir.</a:t>
            </a:r>
          </a:p>
          <a:p>
            <a:pPr lvl="1"/>
            <a:r>
              <a:rPr lang="tr-TR" dirty="0"/>
              <a:t>Tedavi süresi 18 ay</a:t>
            </a:r>
          </a:p>
          <a:p>
            <a:r>
              <a:rPr lang="tr-TR" dirty="0"/>
              <a:t>Hormon </a:t>
            </a:r>
            <a:r>
              <a:rPr lang="tr-TR" dirty="0" err="1"/>
              <a:t>Replasman</a:t>
            </a:r>
            <a:r>
              <a:rPr lang="tr-TR" dirty="0"/>
              <a:t> Tedavisi;</a:t>
            </a:r>
          </a:p>
          <a:p>
            <a:pPr lvl="1"/>
            <a:r>
              <a:rPr lang="tr-TR" dirty="0"/>
              <a:t>Şuan osteoporozun tedavisinde bir seçenek değildir. (yan etkiler)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Tanım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45704" y="2060848"/>
            <a:ext cx="6770712" cy="3850374"/>
          </a:xfrm>
        </p:spPr>
        <p:txBody>
          <a:bodyPr/>
          <a:lstStyle/>
          <a:p>
            <a:r>
              <a:rPr lang="tr-TR" dirty="0"/>
              <a:t>Osteoporoz; </a:t>
            </a:r>
          </a:p>
          <a:p>
            <a:pPr lvl="1"/>
            <a:r>
              <a:rPr lang="tr-TR" dirty="0"/>
              <a:t>düşük kemik kitlesi ve kemiğin mikro mimarisinde bozuklukla giden, </a:t>
            </a:r>
          </a:p>
          <a:p>
            <a:pPr lvl="1"/>
            <a:r>
              <a:rPr lang="tr-TR" dirty="0"/>
              <a:t>kemiğin kırılganlığında artma ve sonuçta kırık riskinin artmasıyla karakterize,</a:t>
            </a:r>
          </a:p>
          <a:p>
            <a:pPr lvl="1"/>
            <a:r>
              <a:rPr lang="tr-TR" dirty="0"/>
              <a:t>sistemik bir iskelet hastalığıdır.</a:t>
            </a:r>
          </a:p>
          <a:p>
            <a:r>
              <a:rPr lang="tr-TR" dirty="0"/>
              <a:t>Osteoporoz en sık görülen kemik hastalığıdır.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Selektif</a:t>
            </a:r>
            <a:r>
              <a:rPr lang="tr-TR" dirty="0"/>
              <a:t> </a:t>
            </a:r>
            <a:r>
              <a:rPr lang="tr-TR" dirty="0" err="1"/>
              <a:t>Estrojen</a:t>
            </a:r>
            <a:r>
              <a:rPr lang="tr-TR" dirty="0"/>
              <a:t> Reseptör Modülatörleri (SERM);</a:t>
            </a:r>
          </a:p>
          <a:p>
            <a:pPr lvl="1"/>
            <a:r>
              <a:rPr lang="tr-TR" dirty="0"/>
              <a:t>Kemik mineral yoğunluğunu artırarak, </a:t>
            </a:r>
            <a:r>
              <a:rPr lang="tr-TR" dirty="0" err="1"/>
              <a:t>vertebra</a:t>
            </a:r>
            <a:r>
              <a:rPr lang="tr-TR" dirty="0"/>
              <a:t> kırık riskini azaltabilir.</a:t>
            </a:r>
          </a:p>
          <a:p>
            <a:pPr lvl="1"/>
            <a:r>
              <a:rPr lang="tr-TR" dirty="0" err="1"/>
              <a:t>Vertebra</a:t>
            </a:r>
            <a:r>
              <a:rPr lang="tr-TR" dirty="0"/>
              <a:t> dışı kırık riski üzerine anlamlı bir etkisi yoktur.</a:t>
            </a:r>
          </a:p>
          <a:p>
            <a:pPr lvl="1"/>
            <a:r>
              <a:rPr lang="tr-TR" dirty="0" err="1"/>
              <a:t>Venöz</a:t>
            </a:r>
            <a:r>
              <a:rPr lang="tr-TR" dirty="0"/>
              <a:t> </a:t>
            </a:r>
            <a:r>
              <a:rPr lang="tr-TR" dirty="0" err="1"/>
              <a:t>trombo</a:t>
            </a:r>
            <a:r>
              <a:rPr lang="tr-TR" dirty="0"/>
              <a:t> </a:t>
            </a:r>
            <a:r>
              <a:rPr lang="tr-TR" dirty="0" err="1"/>
              <a:t>emboli</a:t>
            </a:r>
            <a:r>
              <a:rPr lang="tr-TR" dirty="0"/>
              <a:t> açısından dikkatli olunmalı</a:t>
            </a:r>
          </a:p>
          <a:p>
            <a:r>
              <a:rPr lang="tr-TR" dirty="0" err="1"/>
              <a:t>Kalsitonin</a:t>
            </a:r>
            <a:r>
              <a:rPr lang="tr-TR" dirty="0"/>
              <a:t>;</a:t>
            </a:r>
          </a:p>
          <a:p>
            <a:pPr lvl="1"/>
            <a:r>
              <a:rPr lang="tr-TR" dirty="0"/>
              <a:t>Bazı kanserlerin oluşumunda etkin olacağı düşünülerek osteoporoz tedavisinde kullanılmaması önerilmektedir.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İzlem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Tedavi başlanmasından 1 yıl sonra kemik mineral yoğunluğunun </a:t>
            </a:r>
            <a:r>
              <a:rPr lang="tr-TR" dirty="0" err="1"/>
              <a:t>vertebra</a:t>
            </a:r>
            <a:r>
              <a:rPr lang="tr-TR" dirty="0"/>
              <a:t> ve kalçadan DXA yöntemi ile tekrar ölçülmelidir.</a:t>
            </a:r>
          </a:p>
          <a:p>
            <a:endParaRPr lang="tr-TR" dirty="0"/>
          </a:p>
          <a:p>
            <a:r>
              <a:rPr lang="tr-TR" dirty="0"/>
              <a:t>Kemik mineral yoğunluğunun değişmemesi veya artış göstermesi tedaviye yanıt alındığını gösterir.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Dikkat !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Sekonder</a:t>
            </a:r>
            <a:r>
              <a:rPr lang="tr-TR" dirty="0"/>
              <a:t> osteoporozlu hastalarda </a:t>
            </a:r>
            <a:r>
              <a:rPr lang="tr-TR" dirty="0" err="1"/>
              <a:t>sekonder</a:t>
            </a:r>
            <a:r>
              <a:rPr lang="tr-TR" dirty="0"/>
              <a:t> sorunun gerektirdiği tedaviler uygulanmalıdır.</a:t>
            </a:r>
          </a:p>
          <a:p>
            <a:r>
              <a:rPr lang="tr-TR" dirty="0" err="1"/>
              <a:t>Premenopozal</a:t>
            </a:r>
            <a:r>
              <a:rPr lang="tr-TR" dirty="0"/>
              <a:t> kadınlarda </a:t>
            </a:r>
            <a:r>
              <a:rPr lang="tr-TR" dirty="0" err="1"/>
              <a:t>selektif</a:t>
            </a:r>
            <a:r>
              <a:rPr lang="tr-TR" dirty="0"/>
              <a:t> </a:t>
            </a:r>
            <a:r>
              <a:rPr lang="tr-TR" dirty="0" err="1"/>
              <a:t>estrojen</a:t>
            </a:r>
            <a:r>
              <a:rPr lang="tr-TR" dirty="0"/>
              <a:t> reseptör modülatörleri (SERM) </a:t>
            </a:r>
            <a:r>
              <a:rPr lang="tr-TR" dirty="0" err="1"/>
              <a:t>kontrendikedir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Osteoporoz Klinik Değerlendirme </a:t>
            </a:r>
          </a:p>
          <a:p>
            <a:pPr lvl="1"/>
            <a:r>
              <a:rPr lang="tr-TR" dirty="0"/>
              <a:t> TEMD 2017 Önerileri  </a:t>
            </a:r>
          </a:p>
          <a:p>
            <a:pPr lvl="2"/>
            <a:r>
              <a:rPr lang="tr-TR" dirty="0"/>
              <a:t>Her muayenede hastaların boy ve kilo ölçümü yapılmalıdır(Sınıf D).</a:t>
            </a:r>
          </a:p>
          <a:p>
            <a:pPr lvl="2"/>
            <a:r>
              <a:rPr lang="tr-TR" dirty="0"/>
              <a:t> Yıllık olarak boy ölçümü yapılmalıdır. Bu şekilde </a:t>
            </a:r>
            <a:r>
              <a:rPr lang="tr-TR" dirty="0" err="1"/>
              <a:t>veretebral</a:t>
            </a:r>
            <a:r>
              <a:rPr lang="tr-TR" dirty="0"/>
              <a:t> kırıklar saptanabilir(Sınıf A) </a:t>
            </a:r>
          </a:p>
          <a:p>
            <a:pPr lvl="2"/>
            <a:r>
              <a:rPr lang="tr-TR" dirty="0"/>
              <a:t> Bir önceki yıl içindeki düşmelerin hikayesi sorgulanmalıdır. Eğer bir düşme varsa, düşme ve kırık riski için yeniden değerlendirme yapılmalıdır. (Sınıf A)</a:t>
            </a:r>
          </a:p>
          <a:p>
            <a:pPr lvl="2"/>
            <a:r>
              <a:rPr lang="tr-TR" dirty="0"/>
              <a:t>Hastanın ellerini kullanmadan sandalyeden kalkıp kalkamadığı sorgulanmalıdır(Sınıf A)</a:t>
            </a:r>
          </a:p>
        </p:txBody>
      </p:sp>
    </p:spTree>
    <p:extLst>
      <p:ext uri="{BB962C8B-B14F-4D97-AF65-F5344CB8AC3E}">
        <p14:creationId xmlns:p14="http://schemas.microsoft.com/office/powerpoint/2010/main" val="237891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Evde Yaşayan Yaşlılarda, Düşmeleri Önlemek için Alınacak Önlemler - TEMD Önerileri </a:t>
            </a:r>
          </a:p>
          <a:p>
            <a:pPr lvl="1"/>
            <a:r>
              <a:rPr lang="tr-TR" dirty="0"/>
              <a:t> Yürüme egzersizleri, hastaya gerekli kullanılacak destek aygıtların (önerilmesi ve kullanımının gösterilmesi (Sınıf B). </a:t>
            </a:r>
          </a:p>
          <a:p>
            <a:pPr lvl="1"/>
            <a:r>
              <a:rPr lang="tr-TR" dirty="0"/>
              <a:t> Kullanılan ilaçların (özellikle </a:t>
            </a:r>
            <a:r>
              <a:rPr lang="tr-TR" dirty="0" err="1"/>
              <a:t>psikotropik</a:t>
            </a:r>
            <a:r>
              <a:rPr lang="tr-TR" dirty="0"/>
              <a:t>) gözden geçirilmesi (Sınıf B). </a:t>
            </a:r>
          </a:p>
          <a:p>
            <a:pPr lvl="1"/>
            <a:r>
              <a:rPr lang="tr-TR" dirty="0"/>
              <a:t> Egzersiz programları (özellikle denge ile ilgili) öğretilmesi (Sınıf B). </a:t>
            </a:r>
          </a:p>
          <a:p>
            <a:pPr lvl="1"/>
            <a:r>
              <a:rPr lang="tr-TR" dirty="0"/>
              <a:t> </a:t>
            </a:r>
            <a:r>
              <a:rPr lang="tr-TR" dirty="0" err="1"/>
              <a:t>Postural</a:t>
            </a:r>
            <a:r>
              <a:rPr lang="tr-TR" dirty="0"/>
              <a:t> hipotansiyonun tedavisi (Sınıf B). </a:t>
            </a:r>
          </a:p>
          <a:p>
            <a:pPr lvl="1"/>
            <a:r>
              <a:rPr lang="tr-TR" dirty="0"/>
              <a:t> Çevresel düşme riski yaratan faktörlerin değiştirilmesi (Sınıf C).</a:t>
            </a:r>
          </a:p>
          <a:p>
            <a:pPr lvl="1"/>
            <a:r>
              <a:rPr lang="tr-TR" dirty="0"/>
              <a:t>  Kardiyak sorunların özellikle aritmilerin tedavisi (Sınıf D).</a:t>
            </a:r>
          </a:p>
        </p:txBody>
      </p:sp>
    </p:spTree>
    <p:extLst>
      <p:ext uri="{BB962C8B-B14F-4D97-AF65-F5344CB8AC3E}">
        <p14:creationId xmlns:p14="http://schemas.microsoft.com/office/powerpoint/2010/main" val="4136247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                                       Teşekkürler…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							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TEMD Kemik Metabolizması Hastalıkları Kılavuzu 2017</a:t>
            </a:r>
          </a:p>
          <a:p>
            <a:r>
              <a:rPr lang="tr-TR" b="1" dirty="0" err="1"/>
              <a:t>Epidemiology</a:t>
            </a:r>
            <a:r>
              <a:rPr lang="tr-TR" b="1" dirty="0"/>
              <a:t> of </a:t>
            </a:r>
            <a:r>
              <a:rPr lang="tr-TR" b="1" dirty="0" err="1"/>
              <a:t>Osteoporosis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Data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Turkey</a:t>
            </a:r>
            <a:r>
              <a:rPr lang="tr-TR" b="1" dirty="0"/>
              <a:t>, </a:t>
            </a:r>
            <a:r>
              <a:rPr lang="tr-TR" i="1" dirty="0"/>
              <a:t>Tansu ARASIL</a:t>
            </a:r>
            <a:r>
              <a:rPr lang="tr-TR" i="1" baseline="30000" dirty="0"/>
              <a:t>,</a:t>
            </a:r>
            <a:r>
              <a:rPr lang="tr-TR" i="1" dirty="0"/>
              <a:t> Ankara Üniversitesi Tıp Fakültesi, Fiziksel Tıp ve Rehabilitasyon AD, Emekli </a:t>
            </a:r>
            <a:r>
              <a:rPr lang="tr-TR" i="1" dirty="0" err="1"/>
              <a:t>Öğr</a:t>
            </a:r>
            <a:r>
              <a:rPr lang="tr-TR" i="1" dirty="0"/>
              <a:t>. </a:t>
            </a:r>
            <a:r>
              <a:rPr lang="tr-TR" i="1" dirty="0" err="1"/>
              <a:t>Üy</a:t>
            </a:r>
            <a:r>
              <a:rPr lang="tr-TR" i="1" dirty="0"/>
              <a:t>., Ankara</a:t>
            </a:r>
          </a:p>
          <a:p>
            <a:r>
              <a:rPr lang="tr-TR" dirty="0" err="1"/>
              <a:t>Meray</a:t>
            </a:r>
            <a:r>
              <a:rPr lang="tr-TR" dirty="0"/>
              <a:t> J, Peker Ö. Osteoporozda Tanı ve Tedavi. İstanbul: </a:t>
            </a:r>
            <a:r>
              <a:rPr lang="tr-TR" dirty="0" err="1"/>
              <a:t>Gelanos</a:t>
            </a:r>
            <a:r>
              <a:rPr lang="tr-TR" dirty="0"/>
              <a:t> Yayınevi; 2012. p.7-147.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Sınıflandırması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6439" y="1556792"/>
            <a:ext cx="6591985" cy="3777622"/>
          </a:xfrm>
        </p:spPr>
        <p:txBody>
          <a:bodyPr>
            <a:normAutofit fontScale="25000" lnSpcReduction="20000"/>
          </a:bodyPr>
          <a:lstStyle/>
          <a:p>
            <a:r>
              <a:rPr lang="tr-TR" sz="4200" dirty="0"/>
              <a:t>Osteoporoz </a:t>
            </a:r>
            <a:r>
              <a:rPr lang="tr-TR" sz="4200" dirty="0" err="1"/>
              <a:t>etyolojik</a:t>
            </a:r>
            <a:r>
              <a:rPr lang="tr-TR" sz="4200" dirty="0"/>
              <a:t> ve </a:t>
            </a:r>
            <a:r>
              <a:rPr lang="tr-TR" sz="4200" dirty="0" err="1"/>
              <a:t>patogenetik</a:t>
            </a:r>
            <a:r>
              <a:rPr lang="tr-TR" sz="4200" dirty="0"/>
              <a:t> olarak değişik şekillerde sınıflandırılmıştır;</a:t>
            </a:r>
          </a:p>
          <a:p>
            <a:pPr>
              <a:buNone/>
            </a:pPr>
            <a:endParaRPr lang="tr-TR" sz="4200" dirty="0"/>
          </a:p>
          <a:p>
            <a:pPr lvl="1"/>
            <a:r>
              <a:rPr lang="tr-TR" sz="4200" dirty="0" err="1"/>
              <a:t>Etyolojik</a:t>
            </a:r>
            <a:r>
              <a:rPr lang="tr-TR" sz="4200" dirty="0"/>
              <a:t> olarak OP : </a:t>
            </a:r>
          </a:p>
          <a:p>
            <a:pPr lvl="2"/>
            <a:r>
              <a:rPr lang="tr-TR" sz="4200" dirty="0" err="1"/>
              <a:t>Primer</a:t>
            </a:r>
            <a:r>
              <a:rPr lang="tr-TR" sz="4200" dirty="0"/>
              <a:t>  </a:t>
            </a:r>
          </a:p>
          <a:p>
            <a:pPr lvl="2"/>
            <a:r>
              <a:rPr lang="tr-TR" sz="4200" dirty="0" err="1"/>
              <a:t>Sekonder</a:t>
            </a:r>
            <a:endParaRPr lang="tr-TR" sz="4200" dirty="0"/>
          </a:p>
          <a:p>
            <a:pPr lvl="1"/>
            <a:r>
              <a:rPr lang="tr-TR" sz="4200" dirty="0"/>
              <a:t>Yaşa göre OP : </a:t>
            </a:r>
          </a:p>
          <a:p>
            <a:pPr lvl="2"/>
            <a:r>
              <a:rPr lang="tr-TR" sz="4200" dirty="0" err="1"/>
              <a:t>Jüvenil</a:t>
            </a:r>
            <a:r>
              <a:rPr lang="tr-TR" sz="4200" dirty="0"/>
              <a:t>, </a:t>
            </a:r>
          </a:p>
          <a:p>
            <a:pPr lvl="2"/>
            <a:r>
              <a:rPr lang="tr-TR" sz="4200" dirty="0" err="1"/>
              <a:t>Postpartum</a:t>
            </a:r>
            <a:endParaRPr lang="tr-TR" sz="4200" dirty="0"/>
          </a:p>
          <a:p>
            <a:pPr lvl="2"/>
            <a:r>
              <a:rPr lang="tr-TR" sz="4200" dirty="0" err="1"/>
              <a:t>Postmenopozal</a:t>
            </a:r>
            <a:r>
              <a:rPr lang="tr-TR" sz="4200" dirty="0"/>
              <a:t>, </a:t>
            </a:r>
          </a:p>
          <a:p>
            <a:pPr lvl="2"/>
            <a:r>
              <a:rPr lang="tr-TR" sz="4200" dirty="0" err="1"/>
              <a:t>Senil</a:t>
            </a:r>
            <a:r>
              <a:rPr lang="tr-TR" sz="4200" dirty="0"/>
              <a:t>, </a:t>
            </a:r>
          </a:p>
          <a:p>
            <a:pPr lvl="1"/>
            <a:r>
              <a:rPr lang="tr-TR" sz="4200" dirty="0"/>
              <a:t>Tutulan kemik dokuya göre; </a:t>
            </a:r>
          </a:p>
          <a:p>
            <a:pPr lvl="2"/>
            <a:r>
              <a:rPr lang="tr-TR" sz="4200" dirty="0" err="1"/>
              <a:t>Trabeküler</a:t>
            </a:r>
            <a:r>
              <a:rPr lang="tr-TR" sz="4200" dirty="0"/>
              <a:t>, </a:t>
            </a:r>
          </a:p>
          <a:p>
            <a:pPr lvl="2"/>
            <a:r>
              <a:rPr lang="tr-TR" sz="4200" dirty="0" err="1"/>
              <a:t>Kortikal</a:t>
            </a:r>
            <a:endParaRPr lang="tr-TR" sz="4200" dirty="0"/>
          </a:p>
          <a:p>
            <a:pPr lvl="1"/>
            <a:r>
              <a:rPr lang="tr-TR" sz="4200" dirty="0"/>
              <a:t>Histolojik görünüme  göre;</a:t>
            </a:r>
          </a:p>
          <a:p>
            <a:pPr lvl="2"/>
            <a:r>
              <a:rPr lang="tr-TR" sz="4200" dirty="0"/>
              <a:t>Hızlı döngülü  </a:t>
            </a:r>
          </a:p>
          <a:p>
            <a:pPr lvl="2"/>
            <a:r>
              <a:rPr lang="tr-TR" sz="4200" dirty="0"/>
              <a:t>Yavaş döngülü</a:t>
            </a:r>
          </a:p>
          <a:p>
            <a:pPr lvl="1"/>
            <a:r>
              <a:rPr lang="tr-TR" sz="4200" dirty="0"/>
              <a:t>Lokalizasyonuna göre;</a:t>
            </a:r>
          </a:p>
          <a:p>
            <a:pPr lvl="2"/>
            <a:r>
              <a:rPr lang="tr-TR" sz="4200" dirty="0"/>
              <a:t>Genel </a:t>
            </a:r>
          </a:p>
          <a:p>
            <a:pPr lvl="2"/>
            <a:r>
              <a:rPr lang="tr-TR" sz="4200" dirty="0"/>
              <a:t>Lokal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Sınıflandırması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24431" y="2132856"/>
            <a:ext cx="6591985" cy="3777622"/>
          </a:xfrm>
        </p:spPr>
        <p:txBody>
          <a:bodyPr>
            <a:normAutofit fontScale="92500" lnSpcReduction="20000"/>
          </a:bodyPr>
          <a:lstStyle/>
          <a:p>
            <a:r>
              <a:rPr lang="tr-TR" sz="1900" dirty="0"/>
              <a:t>Osteoporoz, kemik metabolizmasını etkileyen faktörler göz önüne alınarak, </a:t>
            </a:r>
            <a:r>
              <a:rPr lang="tr-TR" sz="1900" dirty="0" err="1"/>
              <a:t>primer</a:t>
            </a:r>
            <a:r>
              <a:rPr lang="tr-TR" sz="1900" dirty="0"/>
              <a:t> ve </a:t>
            </a:r>
            <a:r>
              <a:rPr lang="tr-TR" sz="1900" dirty="0" err="1"/>
              <a:t>sekonder</a:t>
            </a:r>
            <a:r>
              <a:rPr lang="tr-TR" sz="1900" dirty="0"/>
              <a:t> osteoporoz olarak sınıflandırılmıştır  </a:t>
            </a:r>
          </a:p>
          <a:p>
            <a:r>
              <a:rPr lang="tr-TR" sz="1900" dirty="0" err="1"/>
              <a:t>Primer</a:t>
            </a:r>
            <a:r>
              <a:rPr lang="tr-TR" sz="1900" dirty="0"/>
              <a:t> Osteoporoz iki başlık altında incelenir : </a:t>
            </a:r>
          </a:p>
          <a:p>
            <a:pPr lvl="1"/>
            <a:r>
              <a:rPr lang="tr-TR" dirty="0"/>
              <a:t>1. Tip I Osteoporoz </a:t>
            </a:r>
          </a:p>
          <a:p>
            <a:pPr lvl="1"/>
            <a:r>
              <a:rPr lang="tr-TR" dirty="0"/>
              <a:t>2. Tip II Osteoporoz </a:t>
            </a:r>
          </a:p>
          <a:p>
            <a:r>
              <a:rPr lang="tr-TR" sz="1900" dirty="0" err="1"/>
              <a:t>Sekonder</a:t>
            </a:r>
            <a:r>
              <a:rPr lang="tr-TR" sz="1900" dirty="0"/>
              <a:t> osteoporoz; çeşitli hastalıklar veya ilaçların kullanımı sırasında görülen </a:t>
            </a:r>
            <a:r>
              <a:rPr lang="tr-TR" sz="1900" dirty="0" err="1"/>
              <a:t>osteporozdur</a:t>
            </a:r>
            <a:r>
              <a:rPr lang="tr-TR" sz="1900" dirty="0"/>
              <a:t>..</a:t>
            </a:r>
          </a:p>
          <a:p>
            <a:endParaRPr lang="tr-TR" sz="1900" dirty="0"/>
          </a:p>
          <a:p>
            <a:pPr marL="0" indent="0">
              <a:buNone/>
            </a:pPr>
            <a:r>
              <a:rPr lang="tr-TR" sz="1900" dirty="0"/>
              <a:t>	 Bu sınıflamaya dahil olmayan osteoporoz tipleri; </a:t>
            </a:r>
            <a:r>
              <a:rPr lang="tr-TR" sz="1900" dirty="0" err="1"/>
              <a:t>juvenil</a:t>
            </a:r>
            <a:r>
              <a:rPr lang="tr-TR" sz="1900" dirty="0"/>
              <a:t> osteoporoz, gebelik osteoporozu, </a:t>
            </a:r>
            <a:r>
              <a:rPr lang="tr-TR" sz="1900" dirty="0" err="1"/>
              <a:t>premenopozal</a:t>
            </a:r>
            <a:r>
              <a:rPr lang="tr-TR" sz="1900" dirty="0"/>
              <a:t> osteoporoz, lokalize osteoporoz ve </a:t>
            </a:r>
            <a:r>
              <a:rPr lang="tr-TR" sz="1900" dirty="0" err="1"/>
              <a:t>idiyopatik</a:t>
            </a:r>
            <a:r>
              <a:rPr lang="tr-TR" sz="1900" dirty="0"/>
              <a:t> osteoporoz olarak isimlendirilmektedir.</a:t>
            </a:r>
          </a:p>
        </p:txBody>
      </p:sp>
    </p:spTree>
    <p:extLst>
      <p:ext uri="{BB962C8B-B14F-4D97-AF65-F5344CB8AC3E}">
        <p14:creationId xmlns:p14="http://schemas.microsoft.com/office/powerpoint/2010/main" val="32976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Primer</a:t>
            </a:r>
            <a:r>
              <a:rPr lang="tr-TR" dirty="0"/>
              <a:t> osteoporoz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556792"/>
            <a:ext cx="6339160" cy="47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3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aşlık 1"/>
          <p:cNvSpPr>
            <a:spLocks noGrp="1"/>
          </p:cNvSpPr>
          <p:nvPr>
            <p:ph type="title"/>
          </p:nvPr>
        </p:nvSpPr>
        <p:spPr>
          <a:xfrm>
            <a:off x="1835696" y="687388"/>
            <a:ext cx="8229600" cy="1143000"/>
          </a:xfrm>
        </p:spPr>
        <p:txBody>
          <a:bodyPr/>
          <a:lstStyle/>
          <a:p>
            <a:r>
              <a:rPr lang="tr-TR" dirty="0"/>
              <a:t>Kemik Yapısı</a:t>
            </a:r>
            <a:endParaRPr lang="tr-TR" b="1" dirty="0"/>
          </a:p>
        </p:txBody>
      </p:sp>
      <p:sp>
        <p:nvSpPr>
          <p:cNvPr id="8195" name="İçerik Yer Tutucusu 8"/>
          <p:cNvSpPr>
            <a:spLocks noGrp="1"/>
          </p:cNvSpPr>
          <p:nvPr>
            <p:ph sz="half" idx="1"/>
          </p:nvPr>
        </p:nvSpPr>
        <p:spPr>
          <a:xfrm>
            <a:off x="4502150" y="1600200"/>
            <a:ext cx="4641850" cy="4781550"/>
          </a:xfrm>
        </p:spPr>
        <p:txBody>
          <a:bodyPr/>
          <a:lstStyle/>
          <a:p>
            <a:r>
              <a:rPr lang="tr-TR" b="1" dirty="0" err="1"/>
              <a:t>Kortikal</a:t>
            </a:r>
            <a:r>
              <a:rPr lang="tr-TR" b="1" dirty="0"/>
              <a:t> kemik (%80)</a:t>
            </a:r>
          </a:p>
          <a:p>
            <a:pPr lvl="1"/>
            <a:r>
              <a:rPr lang="tr-TR" dirty="0"/>
              <a:t>Yoğun ve sıkı</a:t>
            </a:r>
          </a:p>
          <a:p>
            <a:pPr lvl="1"/>
            <a:r>
              <a:rPr lang="tr-TR" dirty="0"/>
              <a:t>Uzun kemikler boyunca</a:t>
            </a:r>
          </a:p>
          <a:p>
            <a:pPr lvl="1"/>
            <a:r>
              <a:rPr lang="tr-TR" dirty="0"/>
              <a:t>Ortasında silindirik boşluk</a:t>
            </a:r>
          </a:p>
          <a:p>
            <a:r>
              <a:rPr lang="tr-TR" b="1" dirty="0" err="1"/>
              <a:t>Trabeküler</a:t>
            </a:r>
            <a:r>
              <a:rPr lang="tr-TR" b="1" dirty="0"/>
              <a:t> kemik (%20)</a:t>
            </a:r>
          </a:p>
          <a:p>
            <a:pPr lvl="1"/>
            <a:r>
              <a:rPr lang="tr-TR" dirty="0"/>
              <a:t>Hafif, </a:t>
            </a:r>
            <a:r>
              <a:rPr lang="tr-TR" dirty="0" err="1"/>
              <a:t>balpeteği</a:t>
            </a:r>
            <a:r>
              <a:rPr lang="tr-TR" dirty="0"/>
              <a:t> şeklinde</a:t>
            </a:r>
          </a:p>
          <a:p>
            <a:pPr lvl="1"/>
            <a:r>
              <a:rPr lang="tr-TR" dirty="0"/>
              <a:t>Basınç ve baskıya göre şekillenir</a:t>
            </a:r>
          </a:p>
          <a:p>
            <a:pPr lvl="1"/>
            <a:r>
              <a:rPr lang="tr-TR" dirty="0"/>
              <a:t>Uzun kemiklerin uçlarında ve </a:t>
            </a:r>
            <a:r>
              <a:rPr lang="tr-TR" dirty="0" err="1"/>
              <a:t>vertebrada</a:t>
            </a:r>
            <a:endParaRPr lang="tr-TR" dirty="0"/>
          </a:p>
        </p:txBody>
      </p:sp>
      <p:pic>
        <p:nvPicPr>
          <p:cNvPr id="8196" name="Picture 2" descr="http://images.rheumatology.org/image_dir/album75677/md_99-15-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2060575"/>
            <a:ext cx="43640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Sekonder</a:t>
            </a:r>
            <a:r>
              <a:rPr lang="tr-TR" dirty="0"/>
              <a:t> OP:</a:t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59632" y="1916832"/>
            <a:ext cx="6589200" cy="37673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 Sigara kullanımı (aktif veya pasif )</a:t>
            </a:r>
          </a:p>
          <a:p>
            <a:r>
              <a:rPr lang="tr-TR"/>
              <a:t> </a:t>
            </a:r>
            <a:r>
              <a:rPr lang="tr-TR" dirty="0" err="1"/>
              <a:t>İmmobilizasyon</a:t>
            </a:r>
            <a:r>
              <a:rPr lang="tr-TR" dirty="0"/>
              <a:t> </a:t>
            </a:r>
          </a:p>
          <a:p>
            <a:r>
              <a:rPr lang="tr-TR" dirty="0"/>
              <a:t> Düşük </a:t>
            </a:r>
            <a:r>
              <a:rPr lang="tr-TR" dirty="0" err="1"/>
              <a:t>Ca</a:t>
            </a:r>
            <a:r>
              <a:rPr lang="tr-TR" dirty="0"/>
              <a:t> alımı </a:t>
            </a:r>
          </a:p>
          <a:p>
            <a:r>
              <a:rPr lang="tr-TR" dirty="0"/>
              <a:t> Fazla tuz kullanımı </a:t>
            </a:r>
          </a:p>
          <a:p>
            <a:r>
              <a:rPr lang="tr-TR" dirty="0"/>
              <a:t> Yetersiz fizik aktivite </a:t>
            </a:r>
          </a:p>
          <a:p>
            <a:r>
              <a:rPr lang="tr-TR" dirty="0"/>
              <a:t> Fazla Vitamin A </a:t>
            </a:r>
          </a:p>
          <a:p>
            <a:r>
              <a:rPr lang="tr-TR" dirty="0"/>
              <a:t> Vitamin D eksikliği </a:t>
            </a:r>
          </a:p>
          <a:p>
            <a:r>
              <a:rPr lang="tr-TR" dirty="0"/>
              <a:t> Sık düşmeler </a:t>
            </a:r>
          </a:p>
          <a:p>
            <a:r>
              <a:rPr lang="tr-TR" dirty="0"/>
              <a:t> Aşırı zayıflık </a:t>
            </a:r>
          </a:p>
          <a:p>
            <a:r>
              <a:rPr lang="tr-TR" dirty="0"/>
              <a:t> Alkol kullanımı </a:t>
            </a:r>
          </a:p>
        </p:txBody>
      </p:sp>
    </p:spTree>
    <p:extLst>
      <p:ext uri="{BB962C8B-B14F-4D97-AF65-F5344CB8AC3E}">
        <p14:creationId xmlns:p14="http://schemas.microsoft.com/office/powerpoint/2010/main" val="337223599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TM02900722[[fn=İyon Toplantı Odası]]</Template>
  <TotalTime>6449</TotalTime>
  <Words>2217</Words>
  <Application>Microsoft Office PowerPoint</Application>
  <PresentationFormat>Ekran Gösterisi (4:3)</PresentationFormat>
  <Paragraphs>311</Paragraphs>
  <Slides>46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46</vt:i4>
      </vt:variant>
    </vt:vector>
  </HeadingPairs>
  <TitlesOfParts>
    <vt:vector size="49" baseType="lpstr">
      <vt:lpstr>HDOfficeLightV0</vt:lpstr>
      <vt:lpstr>1_HDOfficeLightV0</vt:lpstr>
      <vt:lpstr>Duman</vt:lpstr>
      <vt:lpstr>Osteoporoz </vt:lpstr>
      <vt:lpstr>   Amaç </vt:lpstr>
      <vt:lpstr>Hedefler </vt:lpstr>
      <vt:lpstr>Tanım </vt:lpstr>
      <vt:lpstr>Sınıflandırması </vt:lpstr>
      <vt:lpstr>Sınıflandırması </vt:lpstr>
      <vt:lpstr>Primer osteoporoz</vt:lpstr>
      <vt:lpstr>Kemik Yapısı</vt:lpstr>
      <vt:lpstr>Sekonder OP: </vt:lpstr>
      <vt:lpstr>Sekonder OP:</vt:lpstr>
      <vt:lpstr>Epidemiyoloji </vt:lpstr>
      <vt:lpstr>Epidemiyoloji</vt:lpstr>
      <vt:lpstr>Etyopatogenez </vt:lpstr>
      <vt:lpstr>Etyopatogenez </vt:lpstr>
      <vt:lpstr>Tanı </vt:lpstr>
      <vt:lpstr>Tanı </vt:lpstr>
      <vt:lpstr>Tanı</vt:lpstr>
      <vt:lpstr>Tanı </vt:lpstr>
      <vt:lpstr>Tanı </vt:lpstr>
      <vt:lpstr>Tanı </vt:lpstr>
      <vt:lpstr>Osteoporoz Taraması</vt:lpstr>
      <vt:lpstr>Osteoporoz açısından taranması önerilen hasta grubu</vt:lpstr>
      <vt:lpstr>Osteoporoz açısından taranması önerilen hasta grubu</vt:lpstr>
      <vt:lpstr>DXA ile KMY Ölçümünün Yorumlanması</vt:lpstr>
      <vt:lpstr>Tanı/KMY </vt:lpstr>
      <vt:lpstr>Tanı/KMY</vt:lpstr>
      <vt:lpstr>PowerPoint Sunusu</vt:lpstr>
      <vt:lpstr>Tanı </vt:lpstr>
      <vt:lpstr>KMY/DXA Takip Sıklığı </vt:lpstr>
      <vt:lpstr>Kırık Riski/ FRAX</vt:lpstr>
      <vt:lpstr>Kırık Riski/ FRAX</vt:lpstr>
      <vt:lpstr>Kırık Riski/ FRAX</vt:lpstr>
      <vt:lpstr>Kırık Riski/ FRAX</vt:lpstr>
      <vt:lpstr>Tedavi </vt:lpstr>
      <vt:lpstr>Tedavi </vt:lpstr>
      <vt:lpstr>Tedavi </vt:lpstr>
      <vt:lpstr>Tedavi </vt:lpstr>
      <vt:lpstr>Tedavi </vt:lpstr>
      <vt:lpstr>Tedavi </vt:lpstr>
      <vt:lpstr>Tedavi </vt:lpstr>
      <vt:lpstr>İzlem </vt:lpstr>
      <vt:lpstr>Dikkat !</vt:lpstr>
      <vt:lpstr>PowerPoint Sunusu</vt:lpstr>
      <vt:lpstr>PowerPoint Sunusu</vt:lpstr>
      <vt:lpstr>                                                Teşekkürler…         </vt:lpstr>
      <vt:lpstr>Kaynaklar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rfs-k</dc:creator>
  <cp:lastModifiedBy>Win7</cp:lastModifiedBy>
  <cp:revision>180</cp:revision>
  <dcterms:created xsi:type="dcterms:W3CDTF">2016-02-08T17:23:04Z</dcterms:created>
  <dcterms:modified xsi:type="dcterms:W3CDTF">2017-05-31T07:06:42Z</dcterms:modified>
</cp:coreProperties>
</file>