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9" r:id="rId12"/>
    <p:sldId id="270" r:id="rId13"/>
    <p:sldId id="271" r:id="rId14"/>
    <p:sldId id="283" r:id="rId15"/>
    <p:sldId id="274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67BE-4B53-4026-B265-239C37AB509F}" type="datetimeFigureOut">
              <a:rPr lang="tr-TR" smtClean="0"/>
              <a:t>13.12.2018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031-1238-4FCA-A319-65F837611AC2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7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67BE-4B53-4026-B265-239C37AB509F}" type="datetimeFigureOut">
              <a:rPr lang="tr-TR" smtClean="0"/>
              <a:t>13.12.2018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031-1238-4FCA-A319-65F837611A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71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67BE-4B53-4026-B265-239C37AB509F}" type="datetimeFigureOut">
              <a:rPr lang="tr-TR" smtClean="0"/>
              <a:t>13.12.2018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031-1238-4FCA-A319-65F837611A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283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67BE-4B53-4026-B265-239C37AB509F}" type="datetimeFigureOut">
              <a:rPr lang="tr-TR" smtClean="0"/>
              <a:t>13.12.2018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031-1238-4FCA-A319-65F837611A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2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67BE-4B53-4026-B265-239C37AB509F}" type="datetimeFigureOut">
              <a:rPr lang="tr-TR" smtClean="0"/>
              <a:t>13.12.2018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031-1238-4FCA-A319-65F837611AC2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535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67BE-4B53-4026-B265-239C37AB509F}" type="datetimeFigureOut">
              <a:rPr lang="tr-TR" smtClean="0"/>
              <a:t>13.12.2018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031-1238-4FCA-A319-65F837611A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39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67BE-4B53-4026-B265-239C37AB509F}" type="datetimeFigureOut">
              <a:rPr lang="tr-TR" smtClean="0"/>
              <a:t>13.12.2018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031-1238-4FCA-A319-65F837611A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19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67BE-4B53-4026-B265-239C37AB509F}" type="datetimeFigureOut">
              <a:rPr lang="tr-TR" smtClean="0"/>
              <a:t>13.12.2018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031-1238-4FCA-A319-65F837611A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798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67BE-4B53-4026-B265-239C37AB509F}" type="datetimeFigureOut">
              <a:rPr lang="tr-TR" smtClean="0"/>
              <a:t>13.12.2018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031-1238-4FCA-A319-65F837611A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77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B0E67BE-4B53-4026-B265-239C37AB509F}" type="datetimeFigureOut">
              <a:rPr lang="tr-TR" smtClean="0"/>
              <a:t>13.12.2018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90031-1238-4FCA-A319-65F837611A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95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67BE-4B53-4026-B265-239C37AB509F}" type="datetimeFigureOut">
              <a:rPr lang="tr-TR" smtClean="0"/>
              <a:t>13.12.2018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031-1238-4FCA-A319-65F837611A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749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B0E67BE-4B53-4026-B265-239C37AB509F}" type="datetimeFigureOut">
              <a:rPr lang="tr-TR" smtClean="0"/>
              <a:t>13.12.2018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9290031-1238-4FCA-A319-65F837611AC2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97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42" y="104503"/>
            <a:ext cx="10998927" cy="600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5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Metod-Atopik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komorbidite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Ailelere sorulan;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err="1" smtClean="0">
                <a:solidFill>
                  <a:schemeClr val="tx1"/>
                </a:solidFill>
              </a:rPr>
              <a:t>Rinit</a:t>
            </a:r>
            <a:r>
              <a:rPr lang="tr-TR" sz="2400" dirty="0" smtClean="0">
                <a:solidFill>
                  <a:schemeClr val="tx1"/>
                </a:solidFill>
              </a:rPr>
              <a:t> için: ‘’Son </a:t>
            </a:r>
            <a:r>
              <a:rPr lang="tr-TR" sz="2400" dirty="0">
                <a:solidFill>
                  <a:schemeClr val="tx1"/>
                </a:solidFill>
              </a:rPr>
              <a:t>12 ay içinde çocuğunuzda soğuk algınlığı veya grip </a:t>
            </a:r>
            <a:r>
              <a:rPr lang="tr-TR" sz="2400" dirty="0" smtClean="0">
                <a:solidFill>
                  <a:schemeClr val="tx1"/>
                </a:solidFill>
              </a:rPr>
              <a:t>olmadığı zaman hapşırma, burun </a:t>
            </a:r>
            <a:r>
              <a:rPr lang="tr-TR" sz="2400" dirty="0">
                <a:solidFill>
                  <a:schemeClr val="tx1"/>
                </a:solidFill>
              </a:rPr>
              <a:t>akıntısı veya burun tıkanıklığı </a:t>
            </a:r>
            <a:r>
              <a:rPr lang="tr-TR" sz="2400" dirty="0" smtClean="0">
                <a:solidFill>
                  <a:schemeClr val="tx1"/>
                </a:solidFill>
              </a:rPr>
              <a:t>oldu mu?’’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err="1" smtClean="0">
                <a:solidFill>
                  <a:schemeClr val="tx1"/>
                </a:solidFill>
              </a:rPr>
              <a:t>Egzema</a:t>
            </a:r>
            <a:r>
              <a:rPr lang="tr-TR" sz="2400" dirty="0" smtClean="0">
                <a:solidFill>
                  <a:schemeClr val="tx1"/>
                </a:solidFill>
              </a:rPr>
              <a:t> için: ‘’Çocuğunuzun </a:t>
            </a:r>
            <a:r>
              <a:rPr lang="tr-TR" sz="2400" dirty="0">
                <a:solidFill>
                  <a:schemeClr val="tx1"/>
                </a:solidFill>
              </a:rPr>
              <a:t>son 12 ay içinde herhangi bir </a:t>
            </a:r>
            <a:r>
              <a:rPr lang="tr-TR" sz="2400" dirty="0" smtClean="0">
                <a:solidFill>
                  <a:schemeClr val="tx1"/>
                </a:solidFill>
              </a:rPr>
              <a:t>zamanda kaşıntılı </a:t>
            </a:r>
            <a:r>
              <a:rPr lang="tr-TR" sz="2400" dirty="0">
                <a:solidFill>
                  <a:schemeClr val="tx1"/>
                </a:solidFill>
              </a:rPr>
              <a:t>bir döküntüsü var mıydı</a:t>
            </a:r>
            <a:r>
              <a:rPr lang="tr-TR" sz="2400" dirty="0" smtClean="0">
                <a:solidFill>
                  <a:schemeClr val="tx1"/>
                </a:solidFill>
              </a:rPr>
              <a:t>?’’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solidFill>
                  <a:schemeClr val="tx1"/>
                </a:solidFill>
              </a:rPr>
              <a:t>Besin alerjisi için: ‘’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Çocuğunuzun </a:t>
            </a:r>
            <a:r>
              <a:rPr lang="tr-TR" sz="2400" dirty="0">
                <a:solidFill>
                  <a:schemeClr val="tx1"/>
                </a:solidFill>
              </a:rPr>
              <a:t>besin alerjisi var </a:t>
            </a:r>
            <a:r>
              <a:rPr lang="tr-TR" sz="2400" dirty="0" smtClean="0">
                <a:solidFill>
                  <a:schemeClr val="tx1"/>
                </a:solidFill>
              </a:rPr>
              <a:t>mı ya da çocuğunuzda </a:t>
            </a:r>
            <a:r>
              <a:rPr lang="tr-TR" sz="2400" dirty="0">
                <a:solidFill>
                  <a:schemeClr val="tx1"/>
                </a:solidFill>
              </a:rPr>
              <a:t>besin alerjisi olduğundan şüpheleniyor musunuz</a:t>
            </a:r>
            <a:r>
              <a:rPr lang="tr-TR" sz="2400" dirty="0" smtClean="0">
                <a:solidFill>
                  <a:schemeClr val="tx1"/>
                </a:solidFill>
              </a:rPr>
              <a:t>?”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Ü</a:t>
            </a:r>
            <a:r>
              <a:rPr lang="tr-TR" sz="2400" dirty="0" smtClean="0">
                <a:solidFill>
                  <a:schemeClr val="tx1"/>
                </a:solidFill>
              </a:rPr>
              <a:t>ç </a:t>
            </a:r>
            <a:r>
              <a:rPr lang="tr-TR" sz="2400" dirty="0">
                <a:solidFill>
                  <a:schemeClr val="tx1"/>
                </a:solidFill>
              </a:rPr>
              <a:t>sorudan </a:t>
            </a:r>
            <a:r>
              <a:rPr lang="tr-TR" sz="2400" dirty="0" smtClean="0">
                <a:solidFill>
                  <a:schemeClr val="tx1"/>
                </a:solidFill>
              </a:rPr>
              <a:t>birine </a:t>
            </a:r>
            <a:r>
              <a:rPr lang="tr-TR" sz="2400" dirty="0">
                <a:solidFill>
                  <a:schemeClr val="tx1"/>
                </a:solidFill>
              </a:rPr>
              <a:t>olumlu yanıt </a:t>
            </a:r>
            <a:r>
              <a:rPr lang="tr-TR" sz="2400" dirty="0" smtClean="0">
                <a:solidFill>
                  <a:schemeClr val="tx1"/>
                </a:solidFill>
              </a:rPr>
              <a:t>verilmesi </a:t>
            </a:r>
            <a:r>
              <a:rPr lang="tr-TR" sz="2400" dirty="0">
                <a:solidFill>
                  <a:schemeClr val="tx1"/>
                </a:solidFill>
              </a:rPr>
              <a:t>durumunda </a:t>
            </a:r>
            <a:r>
              <a:rPr lang="tr-TR" sz="2400" dirty="0" err="1">
                <a:solidFill>
                  <a:schemeClr val="tx1"/>
                </a:solidFill>
              </a:rPr>
              <a:t>atopik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komorbidite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mevcut olarak </a:t>
            </a:r>
            <a:r>
              <a:rPr lang="tr-TR" sz="2400" dirty="0" smtClean="0">
                <a:solidFill>
                  <a:schemeClr val="tx1"/>
                </a:solidFill>
              </a:rPr>
              <a:t>tanımlanmış.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24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654 çocukta doktor tanılı astım mevcut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Tüm çocukların yaşları 4-18 arasında, yaş ortalaması 10.1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%62’si erkek</a:t>
            </a:r>
            <a:r>
              <a:rPr lang="tr-TR" sz="2400" dirty="0">
                <a:solidFill>
                  <a:schemeClr val="tx1"/>
                </a:solidFill>
              </a:rPr>
              <a:t>, </a:t>
            </a:r>
            <a:endParaRPr lang="tr-TR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Ağırlıklı </a:t>
            </a:r>
            <a:r>
              <a:rPr lang="tr-TR" sz="2400" dirty="0">
                <a:solidFill>
                  <a:schemeClr val="tx1"/>
                </a:solidFill>
              </a:rPr>
              <a:t>olarak batı </a:t>
            </a:r>
            <a:r>
              <a:rPr lang="tr-TR" sz="2400" dirty="0" smtClean="0">
                <a:solidFill>
                  <a:schemeClr val="tx1"/>
                </a:solidFill>
              </a:rPr>
              <a:t>kökenli (% </a:t>
            </a:r>
            <a:r>
              <a:rPr lang="tr-TR" sz="2400" dirty="0">
                <a:solidFill>
                  <a:schemeClr val="tx1"/>
                </a:solidFill>
              </a:rPr>
              <a:t>82.7</a:t>
            </a:r>
            <a:r>
              <a:rPr lang="tr-TR" sz="2400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Ortalama ACT skoru 21, %68.5 ‘inin astım kontrolü iyi (ACT skoru 20 ve üzeri)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Hastaların 455’i </a:t>
            </a:r>
            <a:r>
              <a:rPr lang="tr-TR" sz="2400" dirty="0">
                <a:solidFill>
                  <a:schemeClr val="tx1"/>
                </a:solidFill>
              </a:rPr>
              <a:t>son 12 ayda 1 veya daha fazla solunum yolu enfeksiyonu </a:t>
            </a:r>
            <a:r>
              <a:rPr lang="tr-TR" sz="2400" dirty="0" smtClean="0">
                <a:solidFill>
                  <a:schemeClr val="tx1"/>
                </a:solidFill>
              </a:rPr>
              <a:t>geçirmiş(%69.6)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1374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  <a:endParaRPr lang="tr-TR" dirty="0"/>
          </a:p>
        </p:txBody>
      </p:sp>
      <p:pic>
        <p:nvPicPr>
          <p:cNvPr id="1026" name="Picture 2" descr="C:\Users\w7\Desktop\Adsız_İleti (1)\Adsız..........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211" y="1841863"/>
            <a:ext cx="5863473" cy="4380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26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20340"/>
            <a:ext cx="10149840" cy="6062893"/>
          </a:xfrm>
        </p:spPr>
      </p:pic>
    </p:spTree>
    <p:extLst>
      <p:ext uri="{BB962C8B-B14F-4D97-AF65-F5344CB8AC3E}">
        <p14:creationId xmlns:p14="http://schemas.microsoft.com/office/powerpoint/2010/main" val="250126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Genç yaş, batı etnik köken ve genel olarak alerjik </a:t>
            </a:r>
            <a:r>
              <a:rPr lang="tr-TR" sz="2400" dirty="0" err="1">
                <a:solidFill>
                  <a:schemeClr val="tx1"/>
                </a:solidFill>
              </a:rPr>
              <a:t>rinit</a:t>
            </a:r>
            <a:r>
              <a:rPr lang="tr-TR" sz="2400" dirty="0">
                <a:solidFill>
                  <a:schemeClr val="tx1"/>
                </a:solidFill>
              </a:rPr>
              <a:t> veya </a:t>
            </a:r>
            <a:r>
              <a:rPr lang="tr-TR" sz="2400" dirty="0" err="1">
                <a:solidFill>
                  <a:schemeClr val="tx1"/>
                </a:solidFill>
              </a:rPr>
              <a:t>atopik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komorbiditenin</a:t>
            </a:r>
            <a:r>
              <a:rPr lang="tr-TR" sz="2400" dirty="0">
                <a:solidFill>
                  <a:schemeClr val="tx1"/>
                </a:solidFill>
              </a:rPr>
              <a:t> varlığı, daha yüksek sayılardaki solunum yolu enfeksiyonu ile anlamlı derecede ilişkili </a:t>
            </a:r>
            <a:r>
              <a:rPr lang="tr-TR" sz="2400" dirty="0" smtClean="0">
                <a:solidFill>
                  <a:schemeClr val="tx1"/>
                </a:solidFill>
              </a:rPr>
              <a:t>bulunmuş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Mevsimsel veya alerjik </a:t>
            </a:r>
            <a:r>
              <a:rPr lang="tr-TR" sz="2400" dirty="0" err="1">
                <a:solidFill>
                  <a:schemeClr val="tx1"/>
                </a:solidFill>
              </a:rPr>
              <a:t>komorbidite</a:t>
            </a:r>
            <a:r>
              <a:rPr lang="tr-TR" sz="2400" dirty="0">
                <a:solidFill>
                  <a:schemeClr val="tx1"/>
                </a:solidFill>
              </a:rPr>
              <a:t> ile solunum yolu enfeksiyon sayısı arasında etkileşim görülmemiş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293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86603"/>
            <a:ext cx="10058400" cy="5970506"/>
          </a:xfrm>
        </p:spPr>
      </p:pic>
    </p:spTree>
    <p:extLst>
      <p:ext uri="{BB962C8B-B14F-4D97-AF65-F5344CB8AC3E}">
        <p14:creationId xmlns:p14="http://schemas.microsoft.com/office/powerpoint/2010/main" val="336941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5 veya daha fazla soğuk algınlığı veya herhangi bir bronşit atağı, solunum yolu enfeksiyon atağı olmayanla karşılaştırıldığında, daha az astım kontrolü ile anlamlı olarak ilişkili bulunmuş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Daha fazla </a:t>
            </a:r>
            <a:r>
              <a:rPr lang="tr-TR" sz="2400" dirty="0">
                <a:solidFill>
                  <a:schemeClr val="tx1"/>
                </a:solidFill>
              </a:rPr>
              <a:t>sayıda </a:t>
            </a:r>
            <a:r>
              <a:rPr lang="tr-TR" sz="2400" dirty="0" smtClean="0">
                <a:solidFill>
                  <a:schemeClr val="tx1"/>
                </a:solidFill>
              </a:rPr>
              <a:t>solunum yolu enfeksiyonu, </a:t>
            </a:r>
            <a:r>
              <a:rPr lang="tr-TR" sz="2400" dirty="0">
                <a:solidFill>
                  <a:schemeClr val="tx1"/>
                </a:solidFill>
              </a:rPr>
              <a:t>daha az astım kontrolü ile anlamlı derecede ilişkili </a:t>
            </a:r>
            <a:r>
              <a:rPr lang="tr-TR" sz="2400" dirty="0" smtClean="0">
                <a:solidFill>
                  <a:schemeClr val="tx1"/>
                </a:solidFill>
              </a:rPr>
              <a:t>bulunmuş (</a:t>
            </a:r>
            <a:r>
              <a:rPr lang="tr-TR" sz="2400" dirty="0" err="1" smtClean="0">
                <a:solidFill>
                  <a:schemeClr val="tx1"/>
                </a:solidFill>
              </a:rPr>
              <a:t>ptrend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&lt;0.001</a:t>
            </a:r>
            <a:r>
              <a:rPr lang="tr-TR" sz="2400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D</a:t>
            </a:r>
            <a:r>
              <a:rPr lang="tr-TR" sz="2400" dirty="0" smtClean="0">
                <a:solidFill>
                  <a:schemeClr val="tx1"/>
                </a:solidFill>
              </a:rPr>
              <a:t>aha </a:t>
            </a:r>
            <a:r>
              <a:rPr lang="tr-TR" sz="2400" dirty="0">
                <a:solidFill>
                  <a:schemeClr val="tx1"/>
                </a:solidFill>
              </a:rPr>
              <a:t>fazla </a:t>
            </a:r>
            <a:r>
              <a:rPr lang="tr-TR" sz="2400" dirty="0" err="1" smtClean="0">
                <a:solidFill>
                  <a:schemeClr val="tx1"/>
                </a:solidFill>
              </a:rPr>
              <a:t>otit</a:t>
            </a:r>
            <a:r>
              <a:rPr lang="tr-TR" sz="2400" dirty="0" smtClean="0">
                <a:solidFill>
                  <a:schemeClr val="tx1"/>
                </a:solidFill>
              </a:rPr>
              <a:t> atakları </a:t>
            </a:r>
            <a:r>
              <a:rPr lang="tr-TR" sz="2400" dirty="0">
                <a:solidFill>
                  <a:schemeClr val="tx1"/>
                </a:solidFill>
              </a:rPr>
              <a:t>(</a:t>
            </a:r>
            <a:r>
              <a:rPr lang="tr-TR" sz="2400" dirty="0" err="1">
                <a:solidFill>
                  <a:schemeClr val="tx1"/>
                </a:solidFill>
              </a:rPr>
              <a:t>ptrend</a:t>
            </a:r>
            <a:r>
              <a:rPr lang="tr-TR" sz="2400" dirty="0">
                <a:solidFill>
                  <a:schemeClr val="tx1"/>
                </a:solidFill>
              </a:rPr>
              <a:t> 0.015</a:t>
            </a:r>
            <a:r>
              <a:rPr lang="tr-TR" sz="2400" dirty="0" smtClean="0">
                <a:solidFill>
                  <a:schemeClr val="tx1"/>
                </a:solidFill>
              </a:rPr>
              <a:t>), </a:t>
            </a:r>
            <a:r>
              <a:rPr lang="tr-TR" sz="2400" dirty="0">
                <a:solidFill>
                  <a:schemeClr val="tx1"/>
                </a:solidFill>
              </a:rPr>
              <a:t>d</a:t>
            </a:r>
            <a:r>
              <a:rPr lang="tr-TR" sz="2400" dirty="0" smtClean="0">
                <a:solidFill>
                  <a:schemeClr val="tx1"/>
                </a:solidFill>
              </a:rPr>
              <a:t>aha </a:t>
            </a:r>
            <a:r>
              <a:rPr lang="tr-TR" sz="2400" dirty="0">
                <a:solidFill>
                  <a:schemeClr val="tx1"/>
                </a:solidFill>
              </a:rPr>
              <a:t>fazla soğuk algınlığı (</a:t>
            </a:r>
            <a:r>
              <a:rPr lang="tr-TR" sz="2400" dirty="0" err="1">
                <a:solidFill>
                  <a:schemeClr val="tx1"/>
                </a:solidFill>
              </a:rPr>
              <a:t>ptrend</a:t>
            </a:r>
            <a:r>
              <a:rPr lang="tr-TR" sz="2400" dirty="0">
                <a:solidFill>
                  <a:schemeClr val="tx1"/>
                </a:solidFill>
              </a:rPr>
              <a:t> 0.001) ve daha fazla bronşit atakları (</a:t>
            </a:r>
            <a:r>
              <a:rPr lang="tr-TR" sz="2400" dirty="0" err="1">
                <a:solidFill>
                  <a:schemeClr val="tx1"/>
                </a:solidFill>
              </a:rPr>
              <a:t>ptrend</a:t>
            </a:r>
            <a:r>
              <a:rPr lang="tr-TR" sz="2400" dirty="0">
                <a:solidFill>
                  <a:schemeClr val="tx1"/>
                </a:solidFill>
              </a:rPr>
              <a:t> 0,006</a:t>
            </a:r>
            <a:r>
              <a:rPr lang="tr-TR" sz="2400" dirty="0" smtClean="0">
                <a:solidFill>
                  <a:schemeClr val="tx1"/>
                </a:solidFill>
              </a:rPr>
              <a:t>) </a:t>
            </a:r>
            <a:r>
              <a:rPr lang="tr-TR" sz="2400" dirty="0">
                <a:solidFill>
                  <a:schemeClr val="tx1"/>
                </a:solidFill>
              </a:rPr>
              <a:t>daha az astım kontrolü ile anlamlı derecede ilişkili </a:t>
            </a:r>
            <a:r>
              <a:rPr lang="tr-TR" sz="2400" dirty="0" smtClean="0">
                <a:solidFill>
                  <a:schemeClr val="tx1"/>
                </a:solidFill>
              </a:rPr>
              <a:t>bulunmuş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3740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Bu çalışma, son 12 ayda artmış üst solunum yolu enfeksiyonlarının sayısının, yani 4 ve daha fazla </a:t>
            </a:r>
            <a:r>
              <a:rPr lang="tr-TR" sz="2400" dirty="0" err="1" smtClean="0">
                <a:solidFill>
                  <a:schemeClr val="tx1"/>
                </a:solidFill>
              </a:rPr>
              <a:t>otit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>
                <a:solidFill>
                  <a:schemeClr val="tx1"/>
                </a:solidFill>
              </a:rPr>
              <a:t>5 ve daha fazla soğuk </a:t>
            </a:r>
            <a:r>
              <a:rPr lang="tr-TR" sz="2400" dirty="0" smtClean="0">
                <a:solidFill>
                  <a:schemeClr val="tx1"/>
                </a:solidFill>
              </a:rPr>
              <a:t>algınlığı ve herhangi bir bronşit </a:t>
            </a:r>
            <a:r>
              <a:rPr lang="tr-TR" sz="2400" dirty="0">
                <a:solidFill>
                  <a:schemeClr val="tx1"/>
                </a:solidFill>
              </a:rPr>
              <a:t>atağının daha az astım kontrolü ile ilişkili olduğunu </a:t>
            </a:r>
            <a:r>
              <a:rPr lang="tr-TR" sz="2400" dirty="0" smtClean="0">
                <a:solidFill>
                  <a:schemeClr val="tx1"/>
                </a:solidFill>
              </a:rPr>
              <a:t>göstermektedir.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Ayrıca, çocukların oldukça büyük bir kısmının kontrolsüz astıma sahip olduğunu da </a:t>
            </a:r>
            <a:r>
              <a:rPr lang="tr-TR" sz="2400" dirty="0" smtClean="0">
                <a:solidFill>
                  <a:schemeClr val="tx1"/>
                </a:solidFill>
              </a:rPr>
              <a:t>göstermektedir </a:t>
            </a:r>
            <a:r>
              <a:rPr lang="tr-TR" sz="2400" dirty="0">
                <a:solidFill>
                  <a:schemeClr val="tx1"/>
                </a:solidFill>
              </a:rPr>
              <a:t>(% 31.5</a:t>
            </a:r>
            <a:r>
              <a:rPr lang="tr-TR" sz="2400" dirty="0" smtClean="0">
                <a:solidFill>
                  <a:schemeClr val="tx1"/>
                </a:solidFill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Astım kontrolü astım alevlenmesi için önemli bir risk faktörü olduğundan, astım kontrolünü elde etmek ve sürdürmek </a:t>
            </a:r>
            <a:r>
              <a:rPr lang="tr-TR" sz="2400" dirty="0" smtClean="0">
                <a:solidFill>
                  <a:schemeClr val="tx1"/>
                </a:solidFill>
              </a:rPr>
              <a:t>önemlidir</a:t>
            </a:r>
          </a:p>
        </p:txBody>
      </p:sp>
    </p:spTree>
    <p:extLst>
      <p:ext uri="{BB962C8B-B14F-4D97-AF65-F5344CB8AC3E}">
        <p14:creationId xmlns:p14="http://schemas.microsoft.com/office/powerpoint/2010/main" val="25655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Önceki çalışmalar, solunum yolu enfeksiyonlarının astım alevlenmelerinde önemli bir rol oynadığını </a:t>
            </a:r>
            <a:r>
              <a:rPr lang="tr-TR" sz="2400" dirty="0" smtClean="0">
                <a:solidFill>
                  <a:schemeClr val="tx1"/>
                </a:solidFill>
              </a:rPr>
              <a:t>göstermiştir.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Ancak, bugüne kadar, astımlı çocuklarda </a:t>
            </a:r>
            <a:r>
              <a:rPr lang="tr-TR" sz="2400" dirty="0" err="1">
                <a:solidFill>
                  <a:schemeClr val="tx1"/>
                </a:solidFill>
              </a:rPr>
              <a:t>viral</a:t>
            </a:r>
            <a:r>
              <a:rPr lang="tr-TR" sz="2400" dirty="0">
                <a:solidFill>
                  <a:schemeClr val="tx1"/>
                </a:solidFill>
              </a:rPr>
              <a:t> enfeksiyonların klinik sonuçlarını önemli ölçüde değiştirecek spesifik tedaviler mevcut </a:t>
            </a:r>
            <a:r>
              <a:rPr lang="tr-TR" sz="2400" dirty="0" smtClean="0">
                <a:solidFill>
                  <a:schemeClr val="tx1"/>
                </a:solidFill>
              </a:rPr>
              <a:t>değildir.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Farklı  </a:t>
            </a:r>
            <a:r>
              <a:rPr lang="tr-TR" sz="2400" dirty="0" err="1">
                <a:solidFill>
                  <a:schemeClr val="tx1"/>
                </a:solidFill>
              </a:rPr>
              <a:t>terapötik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stratejiler düşünülmüş; ancak, </a:t>
            </a:r>
            <a:r>
              <a:rPr lang="tr-TR" sz="2400" dirty="0">
                <a:solidFill>
                  <a:schemeClr val="tx1"/>
                </a:solidFill>
              </a:rPr>
              <a:t>sonuçlar virüs </a:t>
            </a:r>
            <a:r>
              <a:rPr lang="tr-TR" sz="2400" dirty="0" err="1">
                <a:solidFill>
                  <a:schemeClr val="tx1"/>
                </a:solidFill>
              </a:rPr>
              <a:t>spesifikliği</a:t>
            </a:r>
            <a:r>
              <a:rPr lang="tr-TR" sz="2400" dirty="0">
                <a:solidFill>
                  <a:schemeClr val="tx1"/>
                </a:solidFill>
              </a:rPr>
              <a:t>, yan etkiler ve enfeksiyonun başlangıcında erken uygulama ihtiyacı nedeniyle hayal kırıklığı </a:t>
            </a:r>
            <a:r>
              <a:rPr lang="tr-TR" sz="2400" dirty="0" smtClean="0">
                <a:solidFill>
                  <a:schemeClr val="tx1"/>
                </a:solidFill>
              </a:rPr>
              <a:t>yaratmaktadır.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03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chemeClr val="tx1"/>
                </a:solidFill>
              </a:rPr>
              <a:t>Glukokortikosteroidler</a:t>
            </a:r>
            <a:r>
              <a:rPr lang="tr-TR" sz="2400" dirty="0">
                <a:solidFill>
                  <a:schemeClr val="tx1"/>
                </a:solidFill>
              </a:rPr>
              <a:t>, astım tedavisinde en yaygın kullanılan </a:t>
            </a:r>
            <a:r>
              <a:rPr lang="tr-TR" sz="2400" dirty="0" smtClean="0">
                <a:solidFill>
                  <a:schemeClr val="tx1"/>
                </a:solidFill>
              </a:rPr>
              <a:t>ilaçlardır </a:t>
            </a:r>
            <a:r>
              <a:rPr lang="tr-TR" sz="2400" dirty="0">
                <a:solidFill>
                  <a:schemeClr val="tx1"/>
                </a:solidFill>
              </a:rPr>
              <a:t>ve güçlü </a:t>
            </a:r>
            <a:r>
              <a:rPr lang="tr-TR" sz="2400" dirty="0" err="1" smtClean="0">
                <a:solidFill>
                  <a:schemeClr val="tx1"/>
                </a:solidFill>
              </a:rPr>
              <a:t>antiinflamatuvar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aktiviteye </a:t>
            </a:r>
            <a:r>
              <a:rPr lang="tr-TR" sz="2400" dirty="0" smtClean="0">
                <a:solidFill>
                  <a:schemeClr val="tx1"/>
                </a:solidFill>
              </a:rPr>
              <a:t>sahiptir.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Çalışma </a:t>
            </a:r>
            <a:r>
              <a:rPr lang="tr-TR" sz="2400" dirty="0" smtClean="0">
                <a:solidFill>
                  <a:schemeClr val="tx1"/>
                </a:solidFill>
              </a:rPr>
              <a:t>popülasyonunda (% 82,1) olan </a:t>
            </a:r>
            <a:r>
              <a:rPr lang="tr-TR" sz="2400" dirty="0" err="1" smtClean="0">
                <a:solidFill>
                  <a:schemeClr val="tx1"/>
                </a:solidFill>
              </a:rPr>
              <a:t>inhaler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steroid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kullanımı, % </a:t>
            </a:r>
            <a:r>
              <a:rPr lang="tr-TR" sz="2400" dirty="0">
                <a:solidFill>
                  <a:schemeClr val="tx1"/>
                </a:solidFill>
              </a:rPr>
              <a:t>71.2 oranında </a:t>
            </a:r>
            <a:r>
              <a:rPr lang="tr-TR" sz="2400" dirty="0" smtClean="0">
                <a:solidFill>
                  <a:schemeClr val="tx1"/>
                </a:solidFill>
              </a:rPr>
              <a:t>solunum </a:t>
            </a:r>
            <a:r>
              <a:rPr lang="tr-TR" sz="2400" dirty="0">
                <a:solidFill>
                  <a:schemeClr val="tx1"/>
                </a:solidFill>
              </a:rPr>
              <a:t>yolu enfeksiyonlarının </a:t>
            </a:r>
            <a:r>
              <a:rPr lang="tr-TR" sz="2400" dirty="0" smtClean="0">
                <a:solidFill>
                  <a:schemeClr val="tx1"/>
                </a:solidFill>
              </a:rPr>
              <a:t>önlenmesini sağlayamamış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D</a:t>
            </a:r>
            <a:r>
              <a:rPr lang="tr-TR" sz="2400" dirty="0" smtClean="0">
                <a:solidFill>
                  <a:schemeClr val="tx1"/>
                </a:solidFill>
              </a:rPr>
              <a:t>aha </a:t>
            </a:r>
            <a:r>
              <a:rPr lang="tr-TR" sz="2400" dirty="0">
                <a:solidFill>
                  <a:schemeClr val="tx1"/>
                </a:solidFill>
              </a:rPr>
              <a:t>önceki birçok çalışmanın aksine, ilaç </a:t>
            </a:r>
            <a:r>
              <a:rPr lang="tr-TR" sz="2400" dirty="0" smtClean="0">
                <a:solidFill>
                  <a:schemeClr val="tx1"/>
                </a:solidFill>
              </a:rPr>
              <a:t>uyumu </a:t>
            </a:r>
            <a:r>
              <a:rPr lang="tr-TR" sz="2400" dirty="0">
                <a:solidFill>
                  <a:schemeClr val="tx1"/>
                </a:solidFill>
              </a:rPr>
              <a:t>ve astım kontrol seviyesi arasında bir ilişki </a:t>
            </a:r>
            <a:r>
              <a:rPr lang="tr-TR" sz="2400" dirty="0" smtClean="0">
                <a:solidFill>
                  <a:schemeClr val="tx1"/>
                </a:solidFill>
              </a:rPr>
              <a:t>bulunamamış</a:t>
            </a:r>
          </a:p>
          <a:p>
            <a:pPr marL="0" indent="0">
              <a:buNone/>
            </a:pPr>
            <a:endParaRPr lang="tr-TR" sz="24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64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dirty="0">
                <a:solidFill>
                  <a:schemeClr val="tx1"/>
                </a:solidFill>
              </a:rPr>
              <a:t>Çocuklarda </a:t>
            </a:r>
            <a:r>
              <a:rPr lang="tr-TR" sz="5400" dirty="0" smtClean="0">
                <a:solidFill>
                  <a:schemeClr val="tx1"/>
                </a:solidFill>
              </a:rPr>
              <a:t>Solunum </a:t>
            </a:r>
            <a:r>
              <a:rPr lang="tr-TR" sz="5400" dirty="0">
                <a:solidFill>
                  <a:schemeClr val="tx1"/>
                </a:solidFill>
              </a:rPr>
              <a:t>Y</a:t>
            </a:r>
            <a:r>
              <a:rPr lang="tr-TR" sz="5400" dirty="0" smtClean="0">
                <a:solidFill>
                  <a:schemeClr val="tx1"/>
                </a:solidFill>
              </a:rPr>
              <a:t>olu </a:t>
            </a:r>
            <a:r>
              <a:rPr lang="tr-TR" sz="5400" dirty="0">
                <a:solidFill>
                  <a:schemeClr val="tx1"/>
                </a:solidFill>
              </a:rPr>
              <a:t>E</a:t>
            </a:r>
            <a:r>
              <a:rPr lang="tr-TR" sz="5400" dirty="0" smtClean="0">
                <a:solidFill>
                  <a:schemeClr val="tx1"/>
                </a:solidFill>
              </a:rPr>
              <a:t>nfeksiyonu </a:t>
            </a:r>
            <a:r>
              <a:rPr lang="tr-TR" sz="5400" dirty="0">
                <a:solidFill>
                  <a:schemeClr val="tx1"/>
                </a:solidFill>
              </a:rPr>
              <a:t>ve </a:t>
            </a:r>
            <a:r>
              <a:rPr lang="tr-TR" sz="5400" dirty="0" smtClean="0">
                <a:solidFill>
                  <a:schemeClr val="tx1"/>
                </a:solidFill>
              </a:rPr>
              <a:t>Astım Kontrolü</a:t>
            </a:r>
          </a:p>
          <a:p>
            <a:pPr algn="ctr"/>
            <a:r>
              <a:rPr lang="tr-TR" sz="2800" dirty="0" err="1" smtClean="0">
                <a:solidFill>
                  <a:schemeClr val="tx1"/>
                </a:solidFill>
              </a:rPr>
              <a:t>Araş</a:t>
            </a:r>
            <a:r>
              <a:rPr lang="tr-TR" sz="2800" dirty="0" smtClean="0">
                <a:solidFill>
                  <a:schemeClr val="tx1"/>
                </a:solidFill>
              </a:rPr>
              <a:t>. Gör</a:t>
            </a:r>
            <a:r>
              <a:rPr lang="tr-TR" sz="2800" dirty="0">
                <a:solidFill>
                  <a:schemeClr val="tx1"/>
                </a:solidFill>
              </a:rPr>
              <a:t>. Dr. Kevser PALA</a:t>
            </a:r>
          </a:p>
          <a:p>
            <a:pPr marL="0" indent="0" algn="ctr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KTÜ Tıp Fakültesi Aile Hekimliği AD</a:t>
            </a:r>
          </a:p>
          <a:p>
            <a:pPr algn="ctr"/>
            <a:r>
              <a:rPr lang="tr-TR" sz="2800" dirty="0" smtClean="0">
                <a:solidFill>
                  <a:schemeClr val="tx1"/>
                </a:solidFill>
              </a:rPr>
              <a:t>04.12.2018</a:t>
            </a:r>
            <a:endParaRPr lang="tr-TR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86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Mevsim  ile solunum yolu enfeksiyon sayısı </a:t>
            </a:r>
            <a:r>
              <a:rPr lang="tr-TR" sz="2400" dirty="0" smtClean="0">
                <a:solidFill>
                  <a:schemeClr val="tx1"/>
                </a:solidFill>
              </a:rPr>
              <a:t>arasındaki etkileşim bulunamamış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chemeClr val="tx1"/>
                </a:solidFill>
              </a:rPr>
              <a:t>Bunun nedeni; son </a:t>
            </a:r>
            <a:r>
              <a:rPr lang="tr-TR" sz="2400" dirty="0">
                <a:solidFill>
                  <a:schemeClr val="tx1"/>
                </a:solidFill>
              </a:rPr>
              <a:t>12 ay içinde solunum yolu enfeksiyonların toplam sayısını </a:t>
            </a:r>
            <a:r>
              <a:rPr lang="tr-TR" sz="2400" dirty="0" smtClean="0">
                <a:solidFill>
                  <a:schemeClr val="tx1"/>
                </a:solidFill>
              </a:rPr>
              <a:t>değerlendirilmiş,  </a:t>
            </a:r>
            <a:r>
              <a:rPr lang="tr-TR" sz="2400" dirty="0">
                <a:solidFill>
                  <a:schemeClr val="tx1"/>
                </a:solidFill>
              </a:rPr>
              <a:t>mevsime göre enfeksiyon sayısı hakkında bilgi sahibi </a:t>
            </a:r>
            <a:r>
              <a:rPr lang="tr-TR" sz="2400" dirty="0" smtClean="0">
                <a:solidFill>
                  <a:schemeClr val="tx1"/>
                </a:solidFill>
              </a:rPr>
              <a:t>değillermiş</a:t>
            </a:r>
            <a:endParaRPr lang="tr-TR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Bu </a:t>
            </a:r>
            <a:r>
              <a:rPr lang="tr-TR" sz="2400" dirty="0">
                <a:solidFill>
                  <a:schemeClr val="tx1"/>
                </a:solidFill>
              </a:rPr>
              <a:t>çalışmanın </a:t>
            </a:r>
            <a:r>
              <a:rPr lang="tr-TR" sz="2400" dirty="0" smtClean="0">
                <a:solidFill>
                  <a:schemeClr val="tx1"/>
                </a:solidFill>
              </a:rPr>
              <a:t>etkinliği, </a:t>
            </a:r>
            <a:r>
              <a:rPr lang="tr-TR" sz="2400" dirty="0">
                <a:solidFill>
                  <a:schemeClr val="tx1"/>
                </a:solidFill>
              </a:rPr>
              <a:t>hem pratisyen hekimlerden hem de hastane ortamından </a:t>
            </a:r>
            <a:r>
              <a:rPr lang="tr-TR" sz="2400" dirty="0" smtClean="0">
                <a:solidFill>
                  <a:schemeClr val="tx1"/>
                </a:solidFill>
              </a:rPr>
              <a:t>çalışmaya </a:t>
            </a:r>
            <a:r>
              <a:rPr lang="tr-TR" sz="2400" dirty="0">
                <a:solidFill>
                  <a:schemeClr val="tx1"/>
                </a:solidFill>
              </a:rPr>
              <a:t>alınan heterojen bir grup astımlı çocuğa </a:t>
            </a:r>
            <a:r>
              <a:rPr lang="tr-TR" sz="2400" dirty="0" smtClean="0">
                <a:solidFill>
                  <a:schemeClr val="tx1"/>
                </a:solidFill>
              </a:rPr>
              <a:t>odaklanmasıdır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D</a:t>
            </a:r>
            <a:r>
              <a:rPr lang="tr-TR" sz="2400" dirty="0" smtClean="0">
                <a:solidFill>
                  <a:schemeClr val="tx1"/>
                </a:solidFill>
              </a:rPr>
              <a:t>eğişkenler </a:t>
            </a:r>
            <a:r>
              <a:rPr lang="tr-TR" sz="2400" dirty="0">
                <a:solidFill>
                  <a:schemeClr val="tx1"/>
                </a:solidFill>
              </a:rPr>
              <a:t>arasındaki ilişkileri araştırmak için </a:t>
            </a:r>
            <a:r>
              <a:rPr lang="tr-TR" sz="2400" dirty="0" err="1">
                <a:solidFill>
                  <a:schemeClr val="tx1"/>
                </a:solidFill>
              </a:rPr>
              <a:t>kesitsel</a:t>
            </a:r>
            <a:r>
              <a:rPr lang="tr-TR" sz="2400" dirty="0">
                <a:solidFill>
                  <a:schemeClr val="tx1"/>
                </a:solidFill>
              </a:rPr>
              <a:t> bir </a:t>
            </a:r>
            <a:r>
              <a:rPr lang="tr-TR" sz="2400" dirty="0" smtClean="0">
                <a:solidFill>
                  <a:schemeClr val="tx1"/>
                </a:solidFill>
              </a:rPr>
              <a:t>çalışmanın </a:t>
            </a:r>
            <a:r>
              <a:rPr lang="tr-TR" sz="2400" dirty="0">
                <a:solidFill>
                  <a:schemeClr val="tx1"/>
                </a:solidFill>
              </a:rPr>
              <a:t>kullanılması, neden-sonuç </a:t>
            </a:r>
            <a:r>
              <a:rPr lang="tr-TR" sz="2400" dirty="0" smtClean="0">
                <a:solidFill>
                  <a:schemeClr val="tx1"/>
                </a:solidFill>
              </a:rPr>
              <a:t>ilişkilerinin araştırılmasını sınırlandırmıştır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576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Daha fazla sayıdaki solunum yolu enfeksiyonunun daha düşük astım kontrolüne neden olması ya da daha düşük astım kontrolünün daha fazla sayıda solunum yolu enfeksiyonuna neden olup olmadığı belirsizliğini korumaktadır.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Nedenselliği doğrulamak için </a:t>
            </a:r>
            <a:r>
              <a:rPr lang="tr-TR" sz="2400" dirty="0" smtClean="0">
                <a:solidFill>
                  <a:schemeClr val="tx1"/>
                </a:solidFill>
              </a:rPr>
              <a:t>daha fazla  </a:t>
            </a:r>
            <a:r>
              <a:rPr lang="tr-TR" sz="2400" dirty="0">
                <a:solidFill>
                  <a:schemeClr val="tx1"/>
                </a:solidFill>
              </a:rPr>
              <a:t>çalışmalara ihtiyaç </a:t>
            </a:r>
            <a:r>
              <a:rPr lang="tr-TR" sz="2400" dirty="0" smtClean="0">
                <a:solidFill>
                  <a:schemeClr val="tx1"/>
                </a:solidFill>
              </a:rPr>
              <a:t>vardır.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A</a:t>
            </a:r>
            <a:r>
              <a:rPr lang="tr-TR" sz="2400" dirty="0" smtClean="0">
                <a:solidFill>
                  <a:schemeClr val="tx1"/>
                </a:solidFill>
              </a:rPr>
              <a:t>nketi </a:t>
            </a:r>
            <a:r>
              <a:rPr lang="tr-TR" sz="2400" dirty="0">
                <a:solidFill>
                  <a:schemeClr val="tx1"/>
                </a:solidFill>
              </a:rPr>
              <a:t>tamamlamak için zaman ayırmaya istekli olmayan katılımcıların rastgele eksik değerleri </a:t>
            </a:r>
            <a:r>
              <a:rPr lang="tr-TR" sz="2400" dirty="0" smtClean="0">
                <a:solidFill>
                  <a:schemeClr val="tx1"/>
                </a:solidFill>
              </a:rPr>
              <a:t>nedeniyle yanılmalar olabilir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Çocuklardaki </a:t>
            </a:r>
            <a:r>
              <a:rPr lang="tr-TR" sz="2400" dirty="0">
                <a:solidFill>
                  <a:schemeClr val="tx1"/>
                </a:solidFill>
              </a:rPr>
              <a:t>hafif </a:t>
            </a:r>
            <a:r>
              <a:rPr lang="tr-TR" sz="2400" dirty="0" smtClean="0">
                <a:solidFill>
                  <a:schemeClr val="tx1"/>
                </a:solidFill>
              </a:rPr>
              <a:t>enfeksiyonlar </a:t>
            </a:r>
            <a:r>
              <a:rPr lang="tr-TR" sz="2400" dirty="0">
                <a:solidFill>
                  <a:schemeClr val="tx1"/>
                </a:solidFill>
              </a:rPr>
              <a:t>yetersiz rapor </a:t>
            </a:r>
            <a:r>
              <a:rPr lang="tr-TR" sz="2400" dirty="0" smtClean="0">
                <a:solidFill>
                  <a:schemeClr val="tx1"/>
                </a:solidFill>
              </a:rPr>
              <a:t>edilmiş olabilir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 smtClean="0"/>
          </a:p>
          <a:p>
            <a:pPr>
              <a:buFont typeface="Arial" panose="020B0604020202020204" pitchFamily="34" charset="0"/>
              <a:buChar char="•"/>
            </a:pPr>
            <a:endParaRPr lang="tr-TR" dirty="0" smtClean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18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Ailelerin enfeksiyonları bildirirken yanlış sınıflandırma yapması </a:t>
            </a:r>
            <a:r>
              <a:rPr lang="tr-TR" sz="2400" dirty="0">
                <a:solidFill>
                  <a:schemeClr val="tx1"/>
                </a:solidFill>
              </a:rPr>
              <a:t>astım kontrolü ile enfeksiyon sayısı arasındaki </a:t>
            </a:r>
            <a:r>
              <a:rPr lang="tr-TR" sz="2400" dirty="0" smtClean="0">
                <a:solidFill>
                  <a:schemeClr val="tx1"/>
                </a:solidFill>
              </a:rPr>
              <a:t>ilişkiyi </a:t>
            </a:r>
            <a:r>
              <a:rPr lang="tr-TR" sz="2400" dirty="0">
                <a:solidFill>
                  <a:schemeClr val="tx1"/>
                </a:solidFill>
              </a:rPr>
              <a:t>fazla tahmin </a:t>
            </a:r>
            <a:r>
              <a:rPr lang="tr-TR" sz="2400" dirty="0" smtClean="0">
                <a:solidFill>
                  <a:schemeClr val="tx1"/>
                </a:solidFill>
              </a:rPr>
              <a:t>etmeye neden olmuş olabilir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/>
                </a:solidFill>
              </a:rPr>
              <a:t>Örneğin, alerjik </a:t>
            </a:r>
            <a:r>
              <a:rPr lang="tr-TR" sz="2400" dirty="0" err="1">
                <a:solidFill>
                  <a:schemeClr val="tx1"/>
                </a:solidFill>
              </a:rPr>
              <a:t>rinitin</a:t>
            </a:r>
            <a:r>
              <a:rPr lang="tr-TR" sz="2400" dirty="0">
                <a:solidFill>
                  <a:schemeClr val="tx1"/>
                </a:solidFill>
              </a:rPr>
              <a:t> kötüleşmesi </a:t>
            </a:r>
            <a:r>
              <a:rPr lang="tr-TR" sz="2400" dirty="0" smtClean="0">
                <a:solidFill>
                  <a:schemeClr val="tx1"/>
                </a:solidFill>
              </a:rPr>
              <a:t>soğuk algınlığı </a:t>
            </a:r>
            <a:r>
              <a:rPr lang="tr-TR" sz="2400" dirty="0">
                <a:solidFill>
                  <a:schemeClr val="tx1"/>
                </a:solidFill>
              </a:rPr>
              <a:t>olarak rapor edilmiş olabilir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schemeClr val="tx1"/>
                </a:solidFill>
              </a:rPr>
              <a:t>Viral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solunum yolu enfeksiyonları pediatrik </a:t>
            </a:r>
            <a:r>
              <a:rPr lang="tr-TR" sz="2400" dirty="0" smtClean="0">
                <a:solidFill>
                  <a:schemeClr val="tx1"/>
                </a:solidFill>
              </a:rPr>
              <a:t>yaşta sık  görülür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err="1" smtClean="0">
                <a:solidFill>
                  <a:schemeClr val="tx1"/>
                </a:solidFill>
              </a:rPr>
              <a:t>Semptomatik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i</a:t>
            </a:r>
            <a:r>
              <a:rPr lang="tr-TR" sz="2400" dirty="0" err="1" smtClean="0">
                <a:solidFill>
                  <a:schemeClr val="tx1"/>
                </a:solidFill>
              </a:rPr>
              <a:t>nfantlarda</a:t>
            </a:r>
            <a:r>
              <a:rPr lang="tr-TR" sz="2400" dirty="0" smtClean="0">
                <a:solidFill>
                  <a:schemeClr val="tx1"/>
                </a:solidFill>
              </a:rPr>
              <a:t> % </a:t>
            </a:r>
            <a:r>
              <a:rPr lang="tr-TR" sz="2400" dirty="0">
                <a:solidFill>
                  <a:schemeClr val="tx1"/>
                </a:solidFill>
              </a:rPr>
              <a:t>90'a varan oranda </a:t>
            </a:r>
            <a:r>
              <a:rPr lang="tr-TR" sz="2400" dirty="0" err="1">
                <a:solidFill>
                  <a:schemeClr val="tx1"/>
                </a:solidFill>
              </a:rPr>
              <a:t>viral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patojenler </a:t>
            </a:r>
            <a:r>
              <a:rPr lang="tr-TR" sz="2400" dirty="0">
                <a:solidFill>
                  <a:schemeClr val="tx1"/>
                </a:solidFill>
              </a:rPr>
              <a:t>tespit </a:t>
            </a:r>
            <a:r>
              <a:rPr lang="tr-TR" sz="2400" dirty="0" smtClean="0">
                <a:solidFill>
                  <a:schemeClr val="tx1"/>
                </a:solidFill>
              </a:rPr>
              <a:t>edilir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277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 </a:t>
            </a:r>
            <a:r>
              <a:rPr lang="tr-TR" sz="2400" dirty="0" smtClean="0">
                <a:solidFill>
                  <a:schemeClr val="tx1"/>
                </a:solidFill>
              </a:rPr>
              <a:t>Ayrıca solunum </a:t>
            </a:r>
            <a:r>
              <a:rPr lang="tr-TR" sz="2400" dirty="0">
                <a:solidFill>
                  <a:schemeClr val="tx1"/>
                </a:solidFill>
              </a:rPr>
              <a:t>semptomları olmayan küçük </a:t>
            </a:r>
            <a:r>
              <a:rPr lang="tr-TR" sz="2400" dirty="0" smtClean="0">
                <a:solidFill>
                  <a:schemeClr val="tx1"/>
                </a:solidFill>
              </a:rPr>
              <a:t>çocuklarda da </a:t>
            </a:r>
            <a:r>
              <a:rPr lang="tr-TR" sz="2400" dirty="0" err="1">
                <a:solidFill>
                  <a:schemeClr val="tx1"/>
                </a:solidFill>
              </a:rPr>
              <a:t>viral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patojenler </a:t>
            </a:r>
            <a:r>
              <a:rPr lang="tr-TR" sz="2400" dirty="0">
                <a:solidFill>
                  <a:schemeClr val="tx1"/>
                </a:solidFill>
              </a:rPr>
              <a:t>sıklıkla </a:t>
            </a:r>
            <a:r>
              <a:rPr lang="tr-TR" sz="2400" dirty="0" smtClean="0">
                <a:solidFill>
                  <a:schemeClr val="tx1"/>
                </a:solidFill>
              </a:rPr>
              <a:t>(% </a:t>
            </a:r>
            <a:r>
              <a:rPr lang="tr-TR" sz="2400" dirty="0">
                <a:solidFill>
                  <a:schemeClr val="tx1"/>
                </a:solidFill>
              </a:rPr>
              <a:t>40) </a:t>
            </a:r>
            <a:r>
              <a:rPr lang="tr-TR" sz="2400" dirty="0" smtClean="0">
                <a:solidFill>
                  <a:schemeClr val="tx1"/>
                </a:solidFill>
              </a:rPr>
              <a:t>bulunur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schemeClr val="tx1"/>
                </a:solidFill>
              </a:rPr>
              <a:t>Terapötik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veya önleyici </a:t>
            </a:r>
            <a:r>
              <a:rPr lang="tr-TR" sz="2400" dirty="0" smtClean="0">
                <a:solidFill>
                  <a:schemeClr val="tx1"/>
                </a:solidFill>
              </a:rPr>
              <a:t>stratejilerin, </a:t>
            </a:r>
            <a:r>
              <a:rPr lang="tr-TR" sz="2400" dirty="0">
                <a:solidFill>
                  <a:schemeClr val="tx1"/>
                </a:solidFill>
              </a:rPr>
              <a:t>çocuklarda solunum yolu </a:t>
            </a:r>
            <a:r>
              <a:rPr lang="tr-TR" sz="2400" dirty="0" smtClean="0">
                <a:solidFill>
                  <a:schemeClr val="tx1"/>
                </a:solidFill>
              </a:rPr>
              <a:t>enfeksiyon </a:t>
            </a:r>
            <a:r>
              <a:rPr lang="tr-TR" sz="2400" dirty="0">
                <a:solidFill>
                  <a:schemeClr val="tx1"/>
                </a:solidFill>
              </a:rPr>
              <a:t>seyrini etkilemede veya astım alevlenmelerini önleme konusunda etkisiz </a:t>
            </a:r>
            <a:r>
              <a:rPr lang="tr-TR" sz="2400" dirty="0" smtClean="0">
                <a:solidFill>
                  <a:schemeClr val="tx1"/>
                </a:solidFill>
              </a:rPr>
              <a:t>olduğu gösterilmiştir.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 smtClean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273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solidFill>
                  <a:schemeClr val="tx1"/>
                </a:solidFill>
              </a:rPr>
              <a:t>Sonuç </a:t>
            </a:r>
            <a:r>
              <a:rPr lang="tr-TR" sz="2400" dirty="0" smtClean="0">
                <a:solidFill>
                  <a:schemeClr val="tx1"/>
                </a:solidFill>
              </a:rPr>
              <a:t>olarak;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Veriler </a:t>
            </a:r>
            <a:r>
              <a:rPr lang="tr-TR" sz="2400" dirty="0">
                <a:solidFill>
                  <a:schemeClr val="tx1"/>
                </a:solidFill>
              </a:rPr>
              <a:t>çocuklarda daha fazla sayıda </a:t>
            </a:r>
            <a:r>
              <a:rPr lang="tr-TR" sz="2400" dirty="0" smtClean="0">
                <a:solidFill>
                  <a:schemeClr val="tx1"/>
                </a:solidFill>
              </a:rPr>
              <a:t>solunum yolu enfeksiyonu ile daha düşük düzeyde </a:t>
            </a:r>
            <a:r>
              <a:rPr lang="tr-TR" sz="2400" dirty="0">
                <a:solidFill>
                  <a:schemeClr val="tx1"/>
                </a:solidFill>
              </a:rPr>
              <a:t>astım kontrolü arasında bir ilişki olduğunu </a:t>
            </a:r>
            <a:r>
              <a:rPr lang="tr-TR" sz="2400" dirty="0" smtClean="0">
                <a:solidFill>
                  <a:schemeClr val="tx1"/>
                </a:solidFill>
              </a:rPr>
              <a:t>düşündürmektedir.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Daha </a:t>
            </a:r>
            <a:r>
              <a:rPr lang="tr-TR" sz="2400" dirty="0" smtClean="0">
                <a:solidFill>
                  <a:schemeClr val="tx1"/>
                </a:solidFill>
              </a:rPr>
              <a:t>fazla sayıdaki </a:t>
            </a:r>
            <a:r>
              <a:rPr lang="tr-TR" sz="2400" dirty="0" err="1">
                <a:solidFill>
                  <a:schemeClr val="tx1"/>
                </a:solidFill>
              </a:rPr>
              <a:t>otit</a:t>
            </a:r>
            <a:r>
              <a:rPr lang="tr-TR" sz="2400" dirty="0">
                <a:solidFill>
                  <a:schemeClr val="tx1"/>
                </a:solidFill>
              </a:rPr>
              <a:t>, </a:t>
            </a:r>
            <a:r>
              <a:rPr lang="tr-TR" sz="2400" dirty="0" smtClean="0">
                <a:solidFill>
                  <a:schemeClr val="tx1"/>
                </a:solidFill>
              </a:rPr>
              <a:t>soğuk algınlığı ve </a:t>
            </a:r>
            <a:r>
              <a:rPr lang="tr-TR" sz="2400" dirty="0">
                <a:solidFill>
                  <a:schemeClr val="tx1"/>
                </a:solidFill>
              </a:rPr>
              <a:t>bronşit atakları </a:t>
            </a:r>
            <a:r>
              <a:rPr lang="tr-TR" sz="2400" dirty="0" smtClean="0">
                <a:solidFill>
                  <a:schemeClr val="tx1"/>
                </a:solidFill>
              </a:rPr>
              <a:t>astım kontrolünün daha kötü olmasına neden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125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Giriş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 Astım </a:t>
            </a:r>
            <a:r>
              <a:rPr lang="tr-TR" sz="2400" dirty="0">
                <a:solidFill>
                  <a:schemeClr val="tx1"/>
                </a:solidFill>
              </a:rPr>
              <a:t>çocukluk çağında en sık görülen kronik </a:t>
            </a:r>
            <a:r>
              <a:rPr lang="tr-TR" sz="2400" dirty="0" smtClean="0">
                <a:solidFill>
                  <a:schemeClr val="tx1"/>
                </a:solidFill>
              </a:rPr>
              <a:t>hastalıklardan biridir.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Çeşitli çalışmalar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>
                <a:solidFill>
                  <a:schemeClr val="tx1"/>
                </a:solidFill>
              </a:rPr>
              <a:t>uygun astım tedavisi alan hastaların </a:t>
            </a:r>
            <a:r>
              <a:rPr lang="tr-TR" sz="2400" dirty="0" smtClean="0">
                <a:solidFill>
                  <a:schemeClr val="tx1"/>
                </a:solidFill>
              </a:rPr>
              <a:t>çoğunluğunda astım kontrolünün </a:t>
            </a:r>
            <a:r>
              <a:rPr lang="tr-TR" sz="2400" dirty="0">
                <a:solidFill>
                  <a:schemeClr val="tx1"/>
                </a:solidFill>
              </a:rPr>
              <a:t>başarılabileceğini </a:t>
            </a:r>
            <a:r>
              <a:rPr lang="tr-TR" sz="2400" dirty="0" smtClean="0">
                <a:solidFill>
                  <a:schemeClr val="tx1"/>
                </a:solidFill>
              </a:rPr>
              <a:t>bildirmektedir.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Birçok çalışma, üst solunum yolu enfeksiyonlarının astım </a:t>
            </a:r>
            <a:r>
              <a:rPr lang="tr-TR" sz="2400" dirty="0" smtClean="0">
                <a:solidFill>
                  <a:schemeClr val="tx1"/>
                </a:solidFill>
              </a:rPr>
              <a:t>alevlenmesini tetikleyebileceğini </a:t>
            </a:r>
            <a:r>
              <a:rPr lang="tr-TR" sz="2400" dirty="0">
                <a:solidFill>
                  <a:schemeClr val="tx1"/>
                </a:solidFill>
              </a:rPr>
              <a:t>göstermiştir.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Ancak üst ve alt solunum yolu enfeksiyonlarının sıklığı ile çocuklardaki astım kontrolü hakkında sınırlı bilgi bulunmaktadır.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059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</a:t>
            </a:r>
            <a:r>
              <a:rPr lang="tr-TR" dirty="0" smtClean="0">
                <a:solidFill>
                  <a:schemeClr val="tx1"/>
                </a:solidFill>
              </a:rPr>
              <a:t>iriş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800" dirty="0" smtClean="0">
                <a:solidFill>
                  <a:schemeClr val="tx1"/>
                </a:solidFill>
              </a:rPr>
              <a:t>Çocuklardaki düşük astım kontrolü ile ilişkili bazı faktörler: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300" dirty="0" smtClean="0">
                <a:solidFill>
                  <a:schemeClr val="tx1"/>
                </a:solidFill>
              </a:rPr>
              <a:t>Daha büyük yaş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300" dirty="0" smtClean="0">
                <a:solidFill>
                  <a:schemeClr val="tx1"/>
                </a:solidFill>
              </a:rPr>
              <a:t>kız cinsiyet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300" dirty="0" smtClean="0">
                <a:solidFill>
                  <a:schemeClr val="tx1"/>
                </a:solidFill>
              </a:rPr>
              <a:t>ilaç uyumu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300" dirty="0" smtClean="0">
                <a:solidFill>
                  <a:schemeClr val="tx1"/>
                </a:solidFill>
              </a:rPr>
              <a:t>tütün </a:t>
            </a:r>
            <a:r>
              <a:rPr lang="tr-TR" sz="2300" dirty="0">
                <a:solidFill>
                  <a:schemeClr val="tx1"/>
                </a:solidFill>
              </a:rPr>
              <a:t>dumanına maruz </a:t>
            </a:r>
            <a:r>
              <a:rPr lang="tr-TR" sz="2300" dirty="0" smtClean="0">
                <a:solidFill>
                  <a:schemeClr val="tx1"/>
                </a:solidFill>
              </a:rPr>
              <a:t>kalma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300" dirty="0" smtClean="0">
                <a:solidFill>
                  <a:schemeClr val="tx1"/>
                </a:solidFill>
              </a:rPr>
              <a:t>erkek </a:t>
            </a:r>
            <a:r>
              <a:rPr lang="tr-TR" sz="2300" dirty="0">
                <a:solidFill>
                  <a:schemeClr val="tx1"/>
                </a:solidFill>
              </a:rPr>
              <a:t>çocuklarda artmış vücut </a:t>
            </a:r>
            <a:r>
              <a:rPr lang="tr-TR" sz="2300" dirty="0" smtClean="0">
                <a:solidFill>
                  <a:schemeClr val="tx1"/>
                </a:solidFill>
              </a:rPr>
              <a:t>kitlesi</a:t>
            </a:r>
            <a:endParaRPr lang="tr-TR" sz="23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</a:rPr>
              <a:t>                 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12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144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Genel olarak </a:t>
            </a:r>
            <a:r>
              <a:rPr lang="tr-TR" sz="2400" dirty="0">
                <a:solidFill>
                  <a:schemeClr val="tx1"/>
                </a:solidFill>
              </a:rPr>
              <a:t>astım </a:t>
            </a:r>
            <a:r>
              <a:rPr lang="tr-TR" sz="2400" dirty="0" smtClean="0">
                <a:solidFill>
                  <a:schemeClr val="tx1"/>
                </a:solidFill>
              </a:rPr>
              <a:t>kontrolü; </a:t>
            </a:r>
            <a:r>
              <a:rPr lang="tr-TR" sz="2400" dirty="0">
                <a:solidFill>
                  <a:schemeClr val="tx1"/>
                </a:solidFill>
              </a:rPr>
              <a:t>yaz aylarında en </a:t>
            </a:r>
            <a:r>
              <a:rPr lang="tr-TR" sz="2400" dirty="0" smtClean="0">
                <a:solidFill>
                  <a:schemeClr val="tx1"/>
                </a:solidFill>
              </a:rPr>
              <a:t>iyi,  </a:t>
            </a:r>
            <a:r>
              <a:rPr lang="tr-TR" sz="2400" dirty="0">
                <a:solidFill>
                  <a:schemeClr val="tx1"/>
                </a:solidFill>
              </a:rPr>
              <a:t>sonbahar ve ilkbaharda en </a:t>
            </a:r>
            <a:r>
              <a:rPr lang="tr-TR" sz="2400" dirty="0" smtClean="0">
                <a:solidFill>
                  <a:schemeClr val="tx1"/>
                </a:solidFill>
              </a:rPr>
              <a:t>kötüdür.</a:t>
            </a:r>
            <a:endParaRPr lang="tr-TR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Çocuklardaki </a:t>
            </a:r>
            <a:r>
              <a:rPr lang="tr-TR" sz="2400" dirty="0">
                <a:solidFill>
                  <a:schemeClr val="tx1"/>
                </a:solidFill>
              </a:rPr>
              <a:t>şiddetli astım alevlenmeleri genellikle üst solunum yolu enfeksiyonları ile başlar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Bu çalışma ile son 12 ayda solunum yolu enfeksiyonunun bozulmuş astım kontrolüyle ilişkili olup olmadığı araştırılmıştır.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Astım kontrolünde </a:t>
            </a:r>
            <a:r>
              <a:rPr lang="tr-TR" sz="2400" dirty="0" err="1">
                <a:solidFill>
                  <a:schemeClr val="tx1"/>
                </a:solidFill>
              </a:rPr>
              <a:t>ÜSYE'lerin</a:t>
            </a:r>
            <a:r>
              <a:rPr lang="tr-TR" sz="2400" dirty="0">
                <a:solidFill>
                  <a:schemeClr val="tx1"/>
                </a:solidFill>
              </a:rPr>
              <a:t> (</a:t>
            </a:r>
            <a:r>
              <a:rPr lang="tr-TR" sz="2400" dirty="0" err="1">
                <a:solidFill>
                  <a:schemeClr val="tx1"/>
                </a:solidFill>
              </a:rPr>
              <a:t>otit</a:t>
            </a:r>
            <a:r>
              <a:rPr lang="tr-TR" sz="2400" dirty="0">
                <a:solidFill>
                  <a:schemeClr val="tx1"/>
                </a:solidFill>
              </a:rPr>
              <a:t>, soğuk algınlığı) ve </a:t>
            </a:r>
            <a:r>
              <a:rPr lang="tr-TR" sz="2400" dirty="0" err="1">
                <a:solidFill>
                  <a:schemeClr val="tx1"/>
                </a:solidFill>
              </a:rPr>
              <a:t>ASYE'lerin</a:t>
            </a:r>
            <a:r>
              <a:rPr lang="tr-TR" sz="2400" dirty="0">
                <a:solidFill>
                  <a:schemeClr val="tx1"/>
                </a:solidFill>
              </a:rPr>
              <a:t> (bronşit</a:t>
            </a:r>
            <a:r>
              <a:rPr lang="tr-TR" sz="2400" dirty="0" smtClean="0">
                <a:solidFill>
                  <a:schemeClr val="tx1"/>
                </a:solidFill>
              </a:rPr>
              <a:t>) </a:t>
            </a:r>
            <a:r>
              <a:rPr lang="tr-TR" sz="2400" dirty="0">
                <a:solidFill>
                  <a:schemeClr val="tx1"/>
                </a:solidFill>
              </a:rPr>
              <a:t>rolleri değerlendirilmiş.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01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Metod</a:t>
            </a:r>
            <a:r>
              <a:rPr lang="tr-TR" dirty="0" smtClean="0">
                <a:solidFill>
                  <a:schemeClr val="tx1"/>
                </a:solidFill>
              </a:rPr>
              <a:t>-Çalışma popülasyonu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Hollanda’da Haziran </a:t>
            </a:r>
            <a:r>
              <a:rPr lang="tr-TR" sz="2400" dirty="0">
                <a:solidFill>
                  <a:schemeClr val="tx1"/>
                </a:solidFill>
              </a:rPr>
              <a:t>2011 ile Haziran 2013 tarihleri arasında </a:t>
            </a:r>
            <a:r>
              <a:rPr lang="tr-TR" sz="2400" dirty="0" smtClean="0">
                <a:solidFill>
                  <a:schemeClr val="tx1"/>
                </a:solidFill>
              </a:rPr>
              <a:t>poliklinikteki </a:t>
            </a:r>
            <a:r>
              <a:rPr lang="tr-TR" sz="2400" dirty="0">
                <a:solidFill>
                  <a:schemeClr val="tx1"/>
                </a:solidFill>
              </a:rPr>
              <a:t>astım belirtileri gösteren çocuklar dahil </a:t>
            </a:r>
            <a:r>
              <a:rPr lang="tr-TR" sz="2400" dirty="0" smtClean="0">
                <a:solidFill>
                  <a:schemeClr val="tx1"/>
                </a:solidFill>
              </a:rPr>
              <a:t>edilmiş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Ayrıca, son 2 yılda astım ilacı için en az 3 reçete </a:t>
            </a:r>
            <a:r>
              <a:rPr lang="tr-TR" sz="2400" dirty="0" smtClean="0">
                <a:solidFill>
                  <a:schemeClr val="tx1"/>
                </a:solidFill>
              </a:rPr>
              <a:t>alan, </a:t>
            </a:r>
            <a:r>
              <a:rPr lang="tr-TR" sz="2400" dirty="0">
                <a:solidFill>
                  <a:schemeClr val="tx1"/>
                </a:solidFill>
              </a:rPr>
              <a:t>bir eczane ağı ile tanımlanan PACMAN </a:t>
            </a:r>
            <a:r>
              <a:rPr lang="tr-TR" sz="2400" dirty="0" err="1">
                <a:solidFill>
                  <a:schemeClr val="tx1"/>
                </a:solidFill>
              </a:rPr>
              <a:t>kohort</a:t>
            </a:r>
            <a:r>
              <a:rPr lang="tr-TR" sz="2400" dirty="0">
                <a:solidFill>
                  <a:schemeClr val="tx1"/>
                </a:solidFill>
              </a:rPr>
              <a:t> çalışmasından çocuklar dahil </a:t>
            </a:r>
            <a:r>
              <a:rPr lang="tr-TR" sz="2400" dirty="0" smtClean="0">
                <a:solidFill>
                  <a:schemeClr val="tx1"/>
                </a:solidFill>
              </a:rPr>
              <a:t>edilmiş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Bunlardan, astım tanısı konan ve daha sonra yapılan analizler için Astım Kontrol Testini (ACT) tamamlayan hastalar </a:t>
            </a:r>
            <a:r>
              <a:rPr lang="tr-TR" sz="2400" dirty="0" smtClean="0">
                <a:solidFill>
                  <a:schemeClr val="tx1"/>
                </a:solidFill>
              </a:rPr>
              <a:t>seçilmiş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Ebeveynler katılım için bilgilendirilmiş </a:t>
            </a:r>
            <a:r>
              <a:rPr lang="tr-TR" sz="2400" dirty="0" smtClean="0">
                <a:solidFill>
                  <a:schemeClr val="tx1"/>
                </a:solidFill>
              </a:rPr>
              <a:t>ve rızaları alınmış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Çalışma Utrecht </a:t>
            </a:r>
            <a:r>
              <a:rPr lang="tr-TR" sz="2400" dirty="0">
                <a:solidFill>
                  <a:schemeClr val="tx1"/>
                </a:solidFill>
              </a:rPr>
              <a:t>Üniversitesi Tıp </a:t>
            </a:r>
            <a:r>
              <a:rPr lang="tr-TR" sz="2400" dirty="0" smtClean="0">
                <a:solidFill>
                  <a:schemeClr val="tx1"/>
                </a:solidFill>
              </a:rPr>
              <a:t>Fakültesi tarafından onaylamış.</a:t>
            </a:r>
            <a:endParaRPr lang="tr-TR" sz="2400" dirty="0">
              <a:solidFill>
                <a:schemeClr val="tx1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8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Metod</a:t>
            </a:r>
            <a:r>
              <a:rPr lang="tr-TR" dirty="0" smtClean="0">
                <a:solidFill>
                  <a:schemeClr val="tx1"/>
                </a:solidFill>
              </a:rPr>
              <a:t>-Elektronik portal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Anketler, her hasta veya </a:t>
            </a:r>
            <a:r>
              <a:rPr lang="tr-TR" sz="2400" dirty="0" smtClean="0">
                <a:solidFill>
                  <a:schemeClr val="tx1"/>
                </a:solidFill>
              </a:rPr>
              <a:t>ebeveynler </a:t>
            </a:r>
            <a:r>
              <a:rPr lang="tr-TR" sz="2400" dirty="0">
                <a:solidFill>
                  <a:schemeClr val="tx1"/>
                </a:solidFill>
              </a:rPr>
              <a:t>tarafından bir Elektronik Portal (EP) içinde kişisel bir sayfada doldurulmuştur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Bu web tabanlı uygulama, solunum ve alerjik hastalıklar </a:t>
            </a:r>
            <a:r>
              <a:rPr lang="tr-TR" sz="2400" dirty="0" smtClean="0">
                <a:solidFill>
                  <a:schemeClr val="tx1"/>
                </a:solidFill>
              </a:rPr>
              <a:t>ile ilgili </a:t>
            </a:r>
            <a:r>
              <a:rPr lang="tr-TR" sz="2400" dirty="0">
                <a:solidFill>
                  <a:schemeClr val="tx1"/>
                </a:solidFill>
              </a:rPr>
              <a:t>soruların yanı sıra, </a:t>
            </a:r>
            <a:r>
              <a:rPr lang="tr-TR" sz="2400" dirty="0" err="1">
                <a:solidFill>
                  <a:schemeClr val="tx1"/>
                </a:solidFill>
              </a:rPr>
              <a:t>maruziyet</a:t>
            </a:r>
            <a:r>
              <a:rPr lang="tr-TR" sz="2400" dirty="0">
                <a:solidFill>
                  <a:schemeClr val="tx1"/>
                </a:solidFill>
              </a:rPr>
              <a:t> ve demografik bilgiler hakkındaki </a:t>
            </a:r>
            <a:r>
              <a:rPr lang="tr-TR" sz="2400" dirty="0" smtClean="0">
                <a:solidFill>
                  <a:schemeClr val="tx1"/>
                </a:solidFill>
              </a:rPr>
              <a:t>soruları da </a:t>
            </a:r>
            <a:r>
              <a:rPr lang="tr-TR" sz="2400" dirty="0">
                <a:solidFill>
                  <a:schemeClr val="tx1"/>
                </a:solidFill>
              </a:rPr>
              <a:t>içermektedir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A</a:t>
            </a:r>
            <a:r>
              <a:rPr lang="tr-TR" sz="2400" dirty="0" smtClean="0">
                <a:solidFill>
                  <a:schemeClr val="tx1"/>
                </a:solidFill>
              </a:rPr>
              <a:t>stım </a:t>
            </a:r>
            <a:r>
              <a:rPr lang="tr-TR" sz="2400" dirty="0">
                <a:solidFill>
                  <a:schemeClr val="tx1"/>
                </a:solidFill>
              </a:rPr>
              <a:t>semptomları hakkında bilgi ISAAC anketinden alınmıştır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İlaç uyumu, beş </a:t>
            </a:r>
            <a:r>
              <a:rPr lang="tr-TR" sz="2400" dirty="0">
                <a:solidFill>
                  <a:schemeClr val="tx1"/>
                </a:solidFill>
              </a:rPr>
              <a:t>sorudan oluşan İlaç </a:t>
            </a:r>
            <a:r>
              <a:rPr lang="tr-TR" sz="2400" dirty="0" smtClean="0">
                <a:solidFill>
                  <a:schemeClr val="tx1"/>
                </a:solidFill>
              </a:rPr>
              <a:t>Uyum Rapor Skalası </a:t>
            </a:r>
            <a:r>
              <a:rPr lang="tr-TR" sz="2400" dirty="0">
                <a:solidFill>
                  <a:schemeClr val="tx1"/>
                </a:solidFill>
              </a:rPr>
              <a:t>(MARS) kullanılarak ölçülmüştür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MARS </a:t>
            </a:r>
            <a:r>
              <a:rPr lang="tr-TR" sz="2400" dirty="0">
                <a:solidFill>
                  <a:schemeClr val="tx1"/>
                </a:solidFill>
              </a:rPr>
              <a:t>skoru </a:t>
            </a:r>
            <a:r>
              <a:rPr lang="tr-TR" sz="2400" dirty="0" smtClean="0">
                <a:solidFill>
                  <a:schemeClr val="tx1"/>
                </a:solidFill>
              </a:rPr>
              <a:t>20 ve </a:t>
            </a:r>
            <a:r>
              <a:rPr lang="tr-TR" sz="2400" dirty="0">
                <a:solidFill>
                  <a:schemeClr val="tx1"/>
                </a:solidFill>
              </a:rPr>
              <a:t>üzeri olan hastaların uyumlu olduğu düşünülmüştür.</a:t>
            </a:r>
          </a:p>
          <a:p>
            <a:pPr>
              <a:buFont typeface="Arial" pitchFamily="34" charset="0"/>
              <a:buChar char="•"/>
            </a:pPr>
            <a:endParaRPr lang="tr-TR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28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chemeClr val="tx1"/>
                </a:solidFill>
              </a:rPr>
              <a:t>Metod</a:t>
            </a:r>
            <a:r>
              <a:rPr lang="tr-TR" dirty="0">
                <a:solidFill>
                  <a:schemeClr val="tx1"/>
                </a:solidFill>
              </a:rPr>
              <a:t>-Elektronik portal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tr-TR" sz="2400" dirty="0" err="1" smtClean="0">
                <a:solidFill>
                  <a:schemeClr val="tx1"/>
                </a:solidFill>
              </a:rPr>
              <a:t>ASYE’lerin</a:t>
            </a:r>
            <a:r>
              <a:rPr lang="tr-TR" sz="2400" dirty="0" smtClean="0">
                <a:solidFill>
                  <a:schemeClr val="tx1"/>
                </a:solidFill>
              </a:rPr>
              <a:t> sayısı için: ‘’Çocuğunuz </a:t>
            </a:r>
            <a:r>
              <a:rPr lang="tr-TR" sz="2400" dirty="0">
                <a:solidFill>
                  <a:schemeClr val="tx1"/>
                </a:solidFill>
              </a:rPr>
              <a:t>son 12 ayda kaç </a:t>
            </a:r>
            <a:r>
              <a:rPr lang="tr-TR" sz="2400" dirty="0" smtClean="0">
                <a:solidFill>
                  <a:schemeClr val="tx1"/>
                </a:solidFill>
              </a:rPr>
              <a:t>kez bronşit (</a:t>
            </a:r>
            <a:r>
              <a:rPr lang="tr-TR" sz="2400" dirty="0">
                <a:solidFill>
                  <a:schemeClr val="tx1"/>
                </a:solidFill>
              </a:rPr>
              <a:t>öksürük, nefes darlığı ve ateş) </a:t>
            </a:r>
            <a:r>
              <a:rPr lang="tr-TR" sz="2400" dirty="0" smtClean="0">
                <a:solidFill>
                  <a:schemeClr val="tx1"/>
                </a:solidFill>
              </a:rPr>
              <a:t>oldu?’’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 err="1" smtClean="0">
                <a:solidFill>
                  <a:schemeClr val="tx1"/>
                </a:solidFill>
              </a:rPr>
              <a:t>ÜSYE’ler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otit</a:t>
            </a:r>
            <a:r>
              <a:rPr lang="tr-TR" sz="2400" dirty="0" smtClean="0">
                <a:solidFill>
                  <a:schemeClr val="tx1"/>
                </a:solidFill>
              </a:rPr>
              <a:t> ve soğuk algınlığı olarak bölünmüş. Bunlar için de: ‘’ Çocuğunuz son </a:t>
            </a:r>
            <a:r>
              <a:rPr lang="tr-TR" sz="2400" dirty="0">
                <a:solidFill>
                  <a:schemeClr val="tx1"/>
                </a:solidFill>
              </a:rPr>
              <a:t>12 </a:t>
            </a:r>
            <a:r>
              <a:rPr lang="tr-TR" sz="2400" dirty="0" smtClean="0">
                <a:solidFill>
                  <a:schemeClr val="tx1"/>
                </a:solidFill>
              </a:rPr>
              <a:t>ayda kaç kez  </a:t>
            </a:r>
            <a:r>
              <a:rPr lang="tr-TR" sz="2400" dirty="0" err="1" smtClean="0">
                <a:solidFill>
                  <a:schemeClr val="tx1"/>
                </a:solidFill>
              </a:rPr>
              <a:t>otit</a:t>
            </a:r>
            <a:r>
              <a:rPr lang="tr-TR" sz="2400" dirty="0" smtClean="0">
                <a:solidFill>
                  <a:schemeClr val="tx1"/>
                </a:solidFill>
              </a:rPr>
              <a:t> (</a:t>
            </a:r>
            <a:r>
              <a:rPr lang="tr-TR" sz="2400" dirty="0">
                <a:solidFill>
                  <a:schemeClr val="tx1"/>
                </a:solidFill>
              </a:rPr>
              <a:t>kulak </a:t>
            </a:r>
            <a:r>
              <a:rPr lang="tr-TR" sz="2400" dirty="0" smtClean="0">
                <a:solidFill>
                  <a:schemeClr val="tx1"/>
                </a:solidFill>
              </a:rPr>
              <a:t>ağrısı, </a:t>
            </a:r>
            <a:r>
              <a:rPr lang="tr-TR" sz="2400" dirty="0" err="1" smtClean="0">
                <a:solidFill>
                  <a:schemeClr val="tx1"/>
                </a:solidFill>
              </a:rPr>
              <a:t>otore</a:t>
            </a:r>
            <a:r>
              <a:rPr lang="tr-TR" sz="2400" dirty="0" smtClean="0">
                <a:solidFill>
                  <a:schemeClr val="tx1"/>
                </a:solidFill>
              </a:rPr>
              <a:t>, ateş</a:t>
            </a:r>
            <a:r>
              <a:rPr lang="tr-TR" sz="2400" dirty="0">
                <a:solidFill>
                  <a:schemeClr val="tx1"/>
                </a:solidFill>
              </a:rPr>
              <a:t>) </a:t>
            </a:r>
            <a:r>
              <a:rPr lang="tr-TR" sz="2400" dirty="0" smtClean="0">
                <a:solidFill>
                  <a:schemeClr val="tx1"/>
                </a:solidFill>
              </a:rPr>
              <a:t>ve soğuk </a:t>
            </a:r>
            <a:r>
              <a:rPr lang="tr-TR" sz="2400" dirty="0">
                <a:solidFill>
                  <a:schemeClr val="tx1"/>
                </a:solidFill>
              </a:rPr>
              <a:t>algınlığı </a:t>
            </a:r>
            <a:r>
              <a:rPr lang="tr-TR" sz="2400" dirty="0" smtClean="0">
                <a:solidFill>
                  <a:schemeClr val="tx1"/>
                </a:solidFill>
              </a:rPr>
              <a:t>(</a:t>
            </a:r>
            <a:r>
              <a:rPr lang="tr-TR" sz="2400" dirty="0">
                <a:solidFill>
                  <a:schemeClr val="tx1"/>
                </a:solidFill>
              </a:rPr>
              <a:t>burun tıkanıklığı, burun </a:t>
            </a:r>
            <a:r>
              <a:rPr lang="tr-TR" sz="2400" dirty="0" smtClean="0">
                <a:solidFill>
                  <a:schemeClr val="tx1"/>
                </a:solidFill>
              </a:rPr>
              <a:t>akıntısı </a:t>
            </a:r>
            <a:r>
              <a:rPr lang="tr-TR" sz="2400" dirty="0">
                <a:solidFill>
                  <a:schemeClr val="tx1"/>
                </a:solidFill>
              </a:rPr>
              <a:t>ve </a:t>
            </a:r>
            <a:r>
              <a:rPr lang="tr-TR" sz="2400" dirty="0" smtClean="0">
                <a:solidFill>
                  <a:schemeClr val="tx1"/>
                </a:solidFill>
              </a:rPr>
              <a:t>öksürük) geçirdi?’’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9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Metod</a:t>
            </a:r>
            <a:r>
              <a:rPr lang="tr-TR" dirty="0" smtClean="0">
                <a:solidFill>
                  <a:schemeClr val="tx1"/>
                </a:solidFill>
              </a:rPr>
              <a:t>-Astım kontrolü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4-11 yaş arası çocuklar için </a:t>
            </a:r>
            <a:r>
              <a:rPr lang="tr-TR" sz="2400" dirty="0">
                <a:solidFill>
                  <a:schemeClr val="tx1"/>
                </a:solidFill>
              </a:rPr>
              <a:t>Çocukluk Çağı Astım Kontrol Testi (</a:t>
            </a:r>
            <a:r>
              <a:rPr lang="tr-TR" sz="2400" dirty="0" smtClean="0">
                <a:solidFill>
                  <a:schemeClr val="tx1"/>
                </a:solidFill>
              </a:rPr>
              <a:t>C-ACT),  </a:t>
            </a:r>
            <a:r>
              <a:rPr lang="tr-TR" sz="2400" dirty="0">
                <a:solidFill>
                  <a:schemeClr val="tx1"/>
                </a:solidFill>
              </a:rPr>
              <a:t>12 yaş ve üstü </a:t>
            </a:r>
            <a:r>
              <a:rPr lang="tr-TR" sz="2400" dirty="0" smtClean="0">
                <a:solidFill>
                  <a:schemeClr val="tx1"/>
                </a:solidFill>
              </a:rPr>
              <a:t>çocuklar için Astım </a:t>
            </a:r>
            <a:r>
              <a:rPr lang="tr-TR" sz="2400" dirty="0">
                <a:solidFill>
                  <a:schemeClr val="tx1"/>
                </a:solidFill>
              </a:rPr>
              <a:t>Kontrol Testi (ACT)</a:t>
            </a:r>
            <a:r>
              <a:rPr lang="tr-TR" sz="2400" dirty="0" smtClean="0">
                <a:solidFill>
                  <a:schemeClr val="tx1"/>
                </a:solidFill>
              </a:rPr>
              <a:t> kullanılmış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C-ACT için 0'dan 27'ye ve ACT için 5'den 25'e kadar toplam skor </a:t>
            </a:r>
            <a:r>
              <a:rPr lang="tr-TR" sz="2400" dirty="0" smtClean="0">
                <a:solidFill>
                  <a:schemeClr val="tx1"/>
                </a:solidFill>
              </a:rPr>
              <a:t>hesaplanmış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20'nin </a:t>
            </a:r>
            <a:r>
              <a:rPr lang="tr-TR" sz="2400" dirty="0" smtClean="0">
                <a:solidFill>
                  <a:schemeClr val="tx1"/>
                </a:solidFill>
              </a:rPr>
              <a:t>altındaki skorlar her </a:t>
            </a:r>
            <a:r>
              <a:rPr lang="tr-TR" sz="2400" dirty="0">
                <a:solidFill>
                  <a:schemeClr val="tx1"/>
                </a:solidFill>
              </a:rPr>
              <a:t>iki yaş kategorisi için yetersiz kontrollü astımı </a:t>
            </a:r>
            <a:r>
              <a:rPr lang="tr-TR" sz="2400" dirty="0" smtClean="0">
                <a:solidFill>
                  <a:schemeClr val="tx1"/>
                </a:solidFill>
              </a:rPr>
              <a:t>göstermiştir.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İstatistiksel analiz, IBM SPSS istatistik sürümü 20.0 (</a:t>
            </a:r>
            <a:r>
              <a:rPr lang="tr-TR" sz="2400" dirty="0" err="1">
                <a:solidFill>
                  <a:schemeClr val="tx1"/>
                </a:solidFill>
              </a:rPr>
              <a:t>Armonk</a:t>
            </a:r>
            <a:r>
              <a:rPr lang="tr-TR" sz="2400" dirty="0">
                <a:solidFill>
                  <a:schemeClr val="tx1"/>
                </a:solidFill>
              </a:rPr>
              <a:t>, New York, ABD) kullanılarak </a:t>
            </a:r>
            <a:r>
              <a:rPr lang="tr-TR" sz="2400" dirty="0" smtClean="0">
                <a:solidFill>
                  <a:schemeClr val="tx1"/>
                </a:solidFill>
              </a:rPr>
              <a:t>yapılmıştır.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2320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2766</TotalTime>
  <Words>1132</Words>
  <Application>Microsoft Office PowerPoint</Application>
  <PresentationFormat>Geniş ekran</PresentationFormat>
  <Paragraphs>104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Geçmişe bakış</vt:lpstr>
      <vt:lpstr>PowerPoint Sunusu</vt:lpstr>
      <vt:lpstr>   </vt:lpstr>
      <vt:lpstr>Giriş </vt:lpstr>
      <vt:lpstr>Giriş</vt:lpstr>
      <vt:lpstr>Giriş</vt:lpstr>
      <vt:lpstr>Metod-Çalışma popülasyonu </vt:lpstr>
      <vt:lpstr>Metod-Elektronik portal</vt:lpstr>
      <vt:lpstr>Metod-Elektronik portal</vt:lpstr>
      <vt:lpstr>Metod-Astım kontrolü</vt:lpstr>
      <vt:lpstr>Metod-Atopik komorbidite</vt:lpstr>
      <vt:lpstr>Bulgular </vt:lpstr>
      <vt:lpstr>Bulgular</vt:lpstr>
      <vt:lpstr>PowerPoint Sunusu</vt:lpstr>
      <vt:lpstr>Bulgular</vt:lpstr>
      <vt:lpstr>PowerPoint Sunusu</vt:lpstr>
      <vt:lpstr>Bulgular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Hp</cp:lastModifiedBy>
  <cp:revision>60</cp:revision>
  <dcterms:created xsi:type="dcterms:W3CDTF">2018-11-18T13:56:30Z</dcterms:created>
  <dcterms:modified xsi:type="dcterms:W3CDTF">2018-12-13T19:22:52Z</dcterms:modified>
</cp:coreProperties>
</file>