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6"/>
  </p:notesMasterIdLst>
  <p:sldIdLst>
    <p:sldId id="256" r:id="rId2"/>
    <p:sldId id="301" r:id="rId3"/>
    <p:sldId id="312" r:id="rId4"/>
    <p:sldId id="300" r:id="rId5"/>
    <p:sldId id="299" r:id="rId6"/>
    <p:sldId id="257" r:id="rId7"/>
    <p:sldId id="302" r:id="rId8"/>
    <p:sldId id="309" r:id="rId9"/>
    <p:sldId id="310" r:id="rId10"/>
    <p:sldId id="306" r:id="rId11"/>
    <p:sldId id="303" r:id="rId12"/>
    <p:sldId id="304" r:id="rId13"/>
    <p:sldId id="305" r:id="rId14"/>
    <p:sldId id="307" r:id="rId15"/>
    <p:sldId id="259" r:id="rId16"/>
    <p:sldId id="260" r:id="rId17"/>
    <p:sldId id="261" r:id="rId18"/>
    <p:sldId id="262" r:id="rId19"/>
    <p:sldId id="263" r:id="rId20"/>
    <p:sldId id="267" r:id="rId21"/>
    <p:sldId id="268" r:id="rId22"/>
    <p:sldId id="269" r:id="rId23"/>
    <p:sldId id="270" r:id="rId24"/>
    <p:sldId id="271" r:id="rId25"/>
    <p:sldId id="313" r:id="rId26"/>
    <p:sldId id="320" r:id="rId27"/>
    <p:sldId id="264" r:id="rId28"/>
    <p:sldId id="314" r:id="rId29"/>
    <p:sldId id="321" r:id="rId30"/>
    <p:sldId id="315" r:id="rId31"/>
    <p:sldId id="316" r:id="rId32"/>
    <p:sldId id="265" r:id="rId33"/>
    <p:sldId id="272" r:id="rId34"/>
    <p:sldId id="317" r:id="rId35"/>
    <p:sldId id="318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2" r:id="rId46"/>
    <p:sldId id="283" r:id="rId47"/>
    <p:sldId id="284" r:id="rId48"/>
    <p:sldId id="285" r:id="rId49"/>
    <p:sldId id="286" r:id="rId50"/>
    <p:sldId id="287" r:id="rId51"/>
    <p:sldId id="288" r:id="rId52"/>
    <p:sldId id="322" r:id="rId53"/>
    <p:sldId id="289" r:id="rId54"/>
    <p:sldId id="290" r:id="rId55"/>
    <p:sldId id="291" r:id="rId56"/>
    <p:sldId id="298" r:id="rId57"/>
    <p:sldId id="292" r:id="rId58"/>
    <p:sldId id="293" r:id="rId59"/>
    <p:sldId id="294" r:id="rId60"/>
    <p:sldId id="295" r:id="rId61"/>
    <p:sldId id="296" r:id="rId62"/>
    <p:sldId id="297" r:id="rId63"/>
    <p:sldId id="311" r:id="rId64"/>
    <p:sldId id="319" r:id="rId6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5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11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B690A-EC82-451A-9401-3D079B95CB5C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13F03-80CD-49E0-84BA-CA08291FE3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66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191-5FEF-4E59-9A1E-617A1CEE6BBA}" type="datetime1">
              <a:rPr lang="tr-TR" smtClean="0"/>
              <a:t>12.11.2020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25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9C78-9DD3-4FF5-BD8E-F7A0C39FF688}" type="datetime1">
              <a:rPr lang="tr-TR" smtClean="0"/>
              <a:t>12.11.2020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35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2A3A-77B4-4270-B075-09B43D6B2051}" type="datetime1">
              <a:rPr lang="tr-TR" smtClean="0"/>
              <a:t>12.11.2020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51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12.11.2020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627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6078-B56E-42D4-81A6-C37BAB9A9E69}" type="datetime1">
              <a:rPr lang="tr-TR" smtClean="0"/>
              <a:t>12.11.2020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81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300B-9B3A-4C7A-A8EF-F73B9C9EA611}" type="datetime1">
              <a:rPr lang="tr-TR" smtClean="0"/>
              <a:t>12.11.2020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61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186F3-169C-4172-974E-E84204A9C59D}" type="datetime1">
              <a:rPr lang="tr-TR" smtClean="0"/>
              <a:t>12.11.2020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77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C833-1604-42C8-8B76-518798FF252F}" type="datetime1">
              <a:rPr lang="tr-TR" smtClean="0"/>
              <a:t>12.11.2020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00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280B-8A2D-4C92-A44F-9F5F2654C025}" type="datetime1">
              <a:rPr lang="tr-TR" smtClean="0"/>
              <a:t>12.11.2020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13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CBF1-3719-4CE6-962A-9E3849F239EC}" type="datetime1">
              <a:rPr lang="tr-TR" smtClean="0"/>
              <a:t>12.11.2020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6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5EC8D-D8CC-47EC-9386-71953C603714}" type="datetime1">
              <a:rPr lang="tr-TR" smtClean="0"/>
              <a:t>12.11.2020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97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404FF-9466-47C1-940C-A4476C6E6E36}" type="datetime1">
              <a:rPr lang="tr-TR" smtClean="0"/>
              <a:t>12.11.2020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0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Bel Ağrısına Yaklaşım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Arş.Gör.Önder</a:t>
            </a:r>
            <a:r>
              <a:rPr lang="tr-TR" dirty="0" smtClean="0"/>
              <a:t> Yılmaz</a:t>
            </a:r>
          </a:p>
          <a:p>
            <a:r>
              <a:rPr lang="tr-TR" dirty="0" smtClean="0"/>
              <a:t>KTÜ Aile Hekimliği ABD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C99C-296C-49BA-8731-5F50E39F453C}" type="datetime1">
              <a:rPr lang="tr-TR" smtClean="0"/>
              <a:t>12.11.2020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156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 Ağrısı Sınıfları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</a:p>
          <a:p>
            <a:endParaRPr lang="tr-TR" dirty="0"/>
          </a:p>
          <a:p>
            <a:r>
              <a:rPr lang="tr-TR" dirty="0" err="1" smtClean="0"/>
              <a:t>Subakut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Kronik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3218-26D4-4C28-BCB9-07CD3C059FF3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55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Bel Ağrısı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Ani ve yanlış hareketlere bağlı(ani pozisyon değiştirme, yük kaldırma , düşme)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İstirahat edilmez ve tavsiyelere uyulmazsa kronikleşir.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%90’ı 1-3 hafta arası iyileşir.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Hastaların %38’i 1 yıl içinde yeni bir atak geçirebilir.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B896-33D6-4EF1-8B20-24C76ED52B3B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65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Subakut</a:t>
            </a:r>
            <a:r>
              <a:rPr lang="tr-TR" dirty="0" smtClean="0"/>
              <a:t> Bel Ağrısı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6 -8 haftadan 3 aya kadar uzar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Seyri  nispeten iyidir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Kronikleşme ve tekrarlama riski yüksektir.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Hastaları %41’i 1 yılda yeni bir atak geçirir.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6CC4-10D5-44FE-A8D4-200D945A061A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07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Kronik Bel Ağrısı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3 aydan uzun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İş </a:t>
            </a:r>
            <a:r>
              <a:rPr lang="tr-TR" dirty="0" err="1" smtClean="0"/>
              <a:t>hayatını,günlük</a:t>
            </a:r>
            <a:r>
              <a:rPr lang="tr-TR" dirty="0" smtClean="0"/>
              <a:t> faaliyetleri olumsuz etkiler.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%80’i 1 </a:t>
            </a:r>
            <a:r>
              <a:rPr lang="tr-TR" dirty="0" err="1" smtClean="0"/>
              <a:t>yıliçinde</a:t>
            </a:r>
            <a:r>
              <a:rPr lang="tr-TR" dirty="0" smtClean="0"/>
              <a:t> yeni bir atak geliştirir.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Önemli bir sosyoekonomik sorun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B55E-958C-42AB-BF72-68B7D6683247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81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Ağrı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Ligamentler</a:t>
            </a:r>
            <a:endParaRPr lang="tr-TR" dirty="0" smtClean="0"/>
          </a:p>
          <a:p>
            <a:r>
              <a:rPr lang="tr-TR" dirty="0" smtClean="0"/>
              <a:t>Faset eklemler</a:t>
            </a:r>
          </a:p>
          <a:p>
            <a:r>
              <a:rPr lang="tr-TR" dirty="0" err="1" smtClean="0"/>
              <a:t>Vertebral</a:t>
            </a:r>
            <a:r>
              <a:rPr lang="tr-TR" dirty="0" smtClean="0"/>
              <a:t> </a:t>
            </a:r>
            <a:r>
              <a:rPr lang="tr-TR" dirty="0" err="1" smtClean="0"/>
              <a:t>periost</a:t>
            </a:r>
            <a:endParaRPr lang="tr-TR" dirty="0" smtClean="0"/>
          </a:p>
          <a:p>
            <a:r>
              <a:rPr lang="tr-TR" dirty="0" err="1" smtClean="0"/>
              <a:t>Paravertebral</a:t>
            </a:r>
            <a:r>
              <a:rPr lang="tr-TR" dirty="0" smtClean="0"/>
              <a:t> kaslar ve </a:t>
            </a:r>
            <a:r>
              <a:rPr lang="tr-TR" dirty="0" err="1" smtClean="0"/>
              <a:t>fasya</a:t>
            </a:r>
            <a:endParaRPr lang="tr-TR" dirty="0" smtClean="0"/>
          </a:p>
          <a:p>
            <a:r>
              <a:rPr lang="tr-TR" dirty="0" smtClean="0"/>
              <a:t>Damarlar</a:t>
            </a:r>
          </a:p>
          <a:p>
            <a:r>
              <a:rPr lang="tr-TR" dirty="0" err="1" smtClean="0"/>
              <a:t>Anulus</a:t>
            </a:r>
            <a:r>
              <a:rPr lang="tr-TR" dirty="0" smtClean="0"/>
              <a:t> </a:t>
            </a:r>
            <a:r>
              <a:rPr lang="tr-TR" dirty="0" err="1" smtClean="0"/>
              <a:t>fibrosus</a:t>
            </a:r>
            <a:endParaRPr lang="tr-TR" dirty="0" smtClean="0"/>
          </a:p>
          <a:p>
            <a:r>
              <a:rPr lang="tr-TR" dirty="0" err="1" smtClean="0"/>
              <a:t>Spinal</a:t>
            </a:r>
            <a:r>
              <a:rPr lang="tr-TR" dirty="0" smtClean="0"/>
              <a:t> sinir kökleri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B987-9C36-460D-858D-EF16D84572D8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7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 Ağrısı </a:t>
            </a:r>
            <a:r>
              <a:rPr lang="tr-TR" dirty="0" smtClean="0"/>
              <a:t>Çeşitleri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Mekanik bel ağrısı (MBA</a:t>
            </a:r>
            <a:r>
              <a:rPr lang="tr-TR" dirty="0" smtClean="0"/>
              <a:t>)  </a:t>
            </a:r>
            <a:r>
              <a:rPr lang="tr-TR" dirty="0"/>
              <a:t>%</a:t>
            </a:r>
            <a:r>
              <a:rPr lang="tr-TR" dirty="0" smtClean="0"/>
              <a:t>97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Nonmekanik</a:t>
            </a:r>
            <a:r>
              <a:rPr lang="tr-TR" dirty="0" smtClean="0"/>
              <a:t> </a:t>
            </a:r>
            <a:r>
              <a:rPr lang="tr-TR" dirty="0"/>
              <a:t>bel </a:t>
            </a:r>
            <a:r>
              <a:rPr lang="tr-TR" dirty="0" smtClean="0"/>
              <a:t>ağrısı  </a:t>
            </a:r>
            <a:r>
              <a:rPr lang="tr-TR" dirty="0"/>
              <a:t>%1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Bel ağrısına neden olan </a:t>
            </a:r>
            <a:r>
              <a:rPr lang="tr-TR" dirty="0" err="1" smtClean="0"/>
              <a:t>viseral</a:t>
            </a:r>
            <a:r>
              <a:rPr lang="tr-TR" dirty="0" smtClean="0"/>
              <a:t> hastalıklar  %2</a:t>
            </a:r>
            <a:endParaRPr lang="tr-TR" dirty="0"/>
          </a:p>
          <a:p>
            <a:pPr marL="0" indent="0">
              <a:buNone/>
            </a:pPr>
            <a:endParaRPr lang="tr-TR" b="1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F816E-3806-4D19-B68B-11A4616570E8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87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Mekanik Bel Ağrısı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Altta yatan </a:t>
            </a:r>
            <a:r>
              <a:rPr lang="tr-TR" dirty="0" err="1"/>
              <a:t>malign</a:t>
            </a:r>
            <a:r>
              <a:rPr lang="tr-TR" dirty="0"/>
              <a:t>, </a:t>
            </a:r>
            <a:r>
              <a:rPr lang="tr-TR" dirty="0" err="1"/>
              <a:t>neoplastik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inflamatuvar</a:t>
            </a:r>
            <a:r>
              <a:rPr lang="tr-TR" dirty="0" smtClean="0"/>
              <a:t> </a:t>
            </a:r>
            <a:r>
              <a:rPr lang="tr-TR" dirty="0"/>
              <a:t>bir </a:t>
            </a:r>
            <a:r>
              <a:rPr lang="tr-TR" dirty="0" smtClean="0"/>
              <a:t>hastalık yok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A</a:t>
            </a:r>
            <a:r>
              <a:rPr lang="tr-TR" dirty="0" smtClean="0"/>
              <a:t>natomik </a:t>
            </a:r>
            <a:r>
              <a:rPr lang="tr-TR" dirty="0"/>
              <a:t>veya fonksiyonel </a:t>
            </a:r>
            <a:r>
              <a:rPr lang="tr-TR" dirty="0" smtClean="0"/>
              <a:t>bir anormalliği </a:t>
            </a:r>
            <a:r>
              <a:rPr lang="tr-TR" dirty="0"/>
              <a:t>ifade eder.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B7A1-888E-4C3A-AC07-18C85C8166F2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03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Mekanik bel ağrısı-1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Lumbar </a:t>
            </a:r>
            <a:r>
              <a:rPr lang="tr-TR" dirty="0" err="1" smtClean="0"/>
              <a:t>sprain,strain</a:t>
            </a:r>
            <a:r>
              <a:rPr lang="en-US" dirty="0" smtClean="0"/>
              <a:t> </a:t>
            </a:r>
            <a:r>
              <a:rPr lang="en-US" dirty="0"/>
              <a:t>(%</a:t>
            </a:r>
            <a:r>
              <a:rPr lang="en-US" dirty="0" smtClean="0"/>
              <a:t>70)</a:t>
            </a:r>
            <a:endParaRPr lang="tr-TR" dirty="0"/>
          </a:p>
          <a:p>
            <a:r>
              <a:rPr lang="en-US" dirty="0" err="1" smtClean="0"/>
              <a:t>Idiopatik</a:t>
            </a:r>
            <a:r>
              <a:rPr lang="en-US" dirty="0" smtClean="0"/>
              <a:t> </a:t>
            </a:r>
            <a:r>
              <a:rPr lang="tr-TR" dirty="0" smtClean="0"/>
              <a:t>bel ağrısı</a:t>
            </a:r>
            <a:endParaRPr lang="en-US" dirty="0"/>
          </a:p>
          <a:p>
            <a:r>
              <a:rPr lang="nb-NO" dirty="0" smtClean="0"/>
              <a:t>Disk </a:t>
            </a:r>
            <a:r>
              <a:rPr lang="nb-NO" dirty="0"/>
              <a:t>ve faset dejenerasyonu (%</a:t>
            </a:r>
            <a:r>
              <a:rPr lang="nb-NO" dirty="0" smtClean="0"/>
              <a:t>10)</a:t>
            </a:r>
            <a:endParaRPr lang="tr-TR" dirty="0" smtClean="0"/>
          </a:p>
          <a:p>
            <a:r>
              <a:rPr lang="tr-TR" dirty="0" err="1" smtClean="0"/>
              <a:t>Hernie</a:t>
            </a:r>
            <a:r>
              <a:rPr lang="tr-TR" dirty="0" smtClean="0"/>
              <a:t> </a:t>
            </a:r>
            <a:r>
              <a:rPr lang="tr-TR" dirty="0"/>
              <a:t>disk (%4)</a:t>
            </a:r>
          </a:p>
          <a:p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/>
              <a:t>stenoz</a:t>
            </a:r>
            <a:r>
              <a:rPr lang="tr-TR" dirty="0"/>
              <a:t> (%</a:t>
            </a:r>
            <a:r>
              <a:rPr lang="tr-TR" dirty="0" smtClean="0"/>
              <a:t>3)</a:t>
            </a:r>
          </a:p>
          <a:p>
            <a:r>
              <a:rPr lang="tr-TR" dirty="0" err="1" smtClean="0"/>
              <a:t>Osteoporotik</a:t>
            </a:r>
            <a:r>
              <a:rPr lang="tr-TR" dirty="0" smtClean="0"/>
              <a:t> </a:t>
            </a:r>
            <a:r>
              <a:rPr lang="tr-TR" dirty="0"/>
              <a:t>kompresyon kırığı (%4)</a:t>
            </a:r>
          </a:p>
          <a:p>
            <a:r>
              <a:rPr lang="tr-TR" dirty="0" err="1" smtClean="0"/>
              <a:t>Spondylolistesis</a:t>
            </a:r>
            <a:r>
              <a:rPr lang="tr-TR" dirty="0" smtClean="0"/>
              <a:t> </a:t>
            </a:r>
            <a:r>
              <a:rPr lang="tr-TR" dirty="0"/>
              <a:t>(%2)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54C4-B159-4351-A258-DC267D3A1E37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452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Mekanik bel ağrısı-2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</a:t>
            </a:r>
            <a:r>
              <a:rPr lang="tr-TR" dirty="0" err="1"/>
              <a:t>Konjenital</a:t>
            </a:r>
            <a:r>
              <a:rPr lang="tr-TR" dirty="0"/>
              <a:t> anomaliler (%</a:t>
            </a:r>
            <a:r>
              <a:rPr lang="tr-TR" dirty="0" smtClean="0"/>
              <a:t>1)</a:t>
            </a:r>
          </a:p>
          <a:p>
            <a:pPr lvl="1"/>
            <a:r>
              <a:rPr lang="tr-TR" dirty="0" err="1" smtClean="0"/>
              <a:t>Kifoz</a:t>
            </a:r>
            <a:r>
              <a:rPr lang="tr-TR" dirty="0" smtClean="0"/>
              <a:t>,</a:t>
            </a:r>
          </a:p>
          <a:p>
            <a:pPr lvl="1"/>
            <a:r>
              <a:rPr lang="tr-TR" dirty="0" err="1" smtClean="0"/>
              <a:t>Skolyoz</a:t>
            </a:r>
            <a:r>
              <a:rPr lang="tr-TR" dirty="0" smtClean="0"/>
              <a:t>,</a:t>
            </a:r>
          </a:p>
          <a:p>
            <a:pPr lvl="2"/>
            <a:r>
              <a:rPr lang="tr-TR" dirty="0" err="1" smtClean="0"/>
              <a:t>Transizyonel</a:t>
            </a:r>
            <a:r>
              <a:rPr lang="tr-TR" dirty="0" smtClean="0"/>
              <a:t> </a:t>
            </a:r>
            <a:r>
              <a:rPr lang="tr-TR" dirty="0" err="1" smtClean="0"/>
              <a:t>Vert</a:t>
            </a:r>
            <a:r>
              <a:rPr lang="tr-TR" dirty="0" smtClean="0"/>
              <a:t>.</a:t>
            </a:r>
          </a:p>
          <a:p>
            <a:pPr lvl="2"/>
            <a:r>
              <a:rPr lang="tr-TR" dirty="0" err="1" smtClean="0"/>
              <a:t>Sakralizasyon</a:t>
            </a:r>
            <a:r>
              <a:rPr lang="tr-TR" dirty="0" smtClean="0"/>
              <a:t>,</a:t>
            </a:r>
          </a:p>
          <a:p>
            <a:pPr lvl="2"/>
            <a:r>
              <a:rPr lang="tr-TR" dirty="0" err="1" smtClean="0"/>
              <a:t>Lumbalizasyon</a:t>
            </a:r>
            <a:r>
              <a:rPr lang="tr-TR" dirty="0" smtClean="0"/>
              <a:t>,</a:t>
            </a:r>
          </a:p>
          <a:p>
            <a:pPr lvl="1"/>
            <a:r>
              <a:rPr lang="tr-TR" dirty="0" err="1" smtClean="0"/>
              <a:t>Spina</a:t>
            </a:r>
            <a:r>
              <a:rPr lang="tr-TR" dirty="0" smtClean="0"/>
              <a:t> </a:t>
            </a:r>
            <a:r>
              <a:rPr lang="tr-TR" dirty="0" err="1" smtClean="0"/>
              <a:t>Bifida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Blok </a:t>
            </a:r>
            <a:r>
              <a:rPr lang="tr-TR" dirty="0" err="1" smtClean="0"/>
              <a:t>Vertebra</a:t>
            </a:r>
            <a:r>
              <a:rPr lang="tr-TR" dirty="0" smtClean="0"/>
              <a:t>,</a:t>
            </a:r>
          </a:p>
          <a:p>
            <a:pPr lvl="1"/>
            <a:r>
              <a:rPr lang="tr-TR" dirty="0" err="1" smtClean="0"/>
              <a:t>Hemivertebra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Faset Tropizmi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4676-CBDF-4F7E-82E8-3158B914DBDF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868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Mekanik bel ağrısı-3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/>
              <a:t>Travmatik</a:t>
            </a:r>
            <a:r>
              <a:rPr lang="tr-TR" dirty="0"/>
              <a:t> kırıklar (&lt;%1)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 err="1" smtClean="0"/>
              <a:t>Spondilolizis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 err="1"/>
              <a:t>Internal</a:t>
            </a:r>
            <a:r>
              <a:rPr lang="tr-TR" dirty="0"/>
              <a:t> disk </a:t>
            </a:r>
            <a:r>
              <a:rPr lang="tr-TR" dirty="0" err="1" smtClean="0"/>
              <a:t>disruption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 err="1"/>
              <a:t>İnstabilite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9A0B-DF01-47E5-A7CA-110EC538F2E2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87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394" y="1825625"/>
            <a:ext cx="10443211" cy="4351338"/>
          </a:xfrm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CCE2C-BFCD-4AAB-ABA7-0629D85FF9F2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849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 sık mekanik neden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/>
              <a:t>Muskuloligamentöz</a:t>
            </a:r>
            <a:r>
              <a:rPr lang="tr-TR" dirty="0"/>
              <a:t> lezyonlar </a:t>
            </a:r>
            <a:r>
              <a:rPr lang="tr-TR" dirty="0" smtClean="0"/>
              <a:t>ve </a:t>
            </a:r>
            <a:r>
              <a:rPr lang="tr-TR" dirty="0" err="1"/>
              <a:t>i</a:t>
            </a:r>
            <a:r>
              <a:rPr lang="tr-TR" dirty="0" err="1" smtClean="0"/>
              <a:t>ntervertebral</a:t>
            </a:r>
            <a:r>
              <a:rPr lang="tr-TR" dirty="0" smtClean="0"/>
              <a:t> </a:t>
            </a:r>
            <a:r>
              <a:rPr lang="tr-TR" dirty="0"/>
              <a:t>disk ve fasetlerde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   </a:t>
            </a:r>
            <a:r>
              <a:rPr lang="tr-TR" dirty="0" err="1" smtClean="0"/>
              <a:t>dejenerasyon’dur</a:t>
            </a:r>
            <a:r>
              <a:rPr lang="tr-TR" dirty="0"/>
              <a:t>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%85 hastada </a:t>
            </a:r>
            <a:r>
              <a:rPr lang="tr-TR" dirty="0" err="1"/>
              <a:t>patoanatomik</a:t>
            </a:r>
            <a:r>
              <a:rPr lang="tr-TR" dirty="0"/>
              <a:t> </a:t>
            </a:r>
            <a:r>
              <a:rPr lang="tr-TR" dirty="0" smtClean="0"/>
              <a:t>tanı kesin </a:t>
            </a:r>
            <a:r>
              <a:rPr lang="tr-TR" dirty="0"/>
              <a:t>değildir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Semptomlar ve </a:t>
            </a:r>
            <a:r>
              <a:rPr lang="tr-TR" dirty="0" smtClean="0"/>
              <a:t>görüntüleme arasındaki </a:t>
            </a:r>
            <a:r>
              <a:rPr lang="tr-TR" dirty="0"/>
              <a:t>ilişki zayıftır.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77C1-F96A-44B9-A9B6-089AC0216624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686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Lumbar</a:t>
            </a:r>
            <a:r>
              <a:rPr lang="tr-TR" dirty="0"/>
              <a:t> </a:t>
            </a:r>
            <a:r>
              <a:rPr lang="tr-TR" dirty="0" err="1"/>
              <a:t>sprain</a:t>
            </a:r>
            <a:r>
              <a:rPr lang="tr-TR" dirty="0"/>
              <a:t> ve </a:t>
            </a:r>
            <a:r>
              <a:rPr lang="tr-TR" dirty="0" err="1"/>
              <a:t>strain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Genellikle ek yüklenme ile oluşur.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Ağrı </a:t>
            </a:r>
            <a:r>
              <a:rPr lang="tr-TR" dirty="0"/>
              <a:t>belde lokalizedir, </a:t>
            </a:r>
            <a:r>
              <a:rPr lang="tr-TR" dirty="0" smtClean="0"/>
              <a:t>yayılımı yoktur</a:t>
            </a:r>
            <a:r>
              <a:rPr lang="tr-TR" dirty="0"/>
              <a:t>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Lezyon </a:t>
            </a:r>
            <a:r>
              <a:rPr lang="tr-TR" dirty="0"/>
              <a:t>disk veya fasette değil, </a:t>
            </a:r>
            <a:r>
              <a:rPr lang="tr-TR" dirty="0" smtClean="0"/>
              <a:t>kas veya </a:t>
            </a:r>
            <a:r>
              <a:rPr lang="tr-TR" dirty="0" err="1"/>
              <a:t>ligamentlerdedir</a:t>
            </a:r>
            <a:r>
              <a:rPr lang="tr-TR" dirty="0"/>
              <a:t>.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Patoanatomik</a:t>
            </a:r>
            <a:r>
              <a:rPr lang="tr-TR" dirty="0" smtClean="0"/>
              <a:t> </a:t>
            </a:r>
            <a:r>
              <a:rPr lang="tr-TR" dirty="0"/>
              <a:t>lezyon gösterilemez.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İdiopatik</a:t>
            </a:r>
            <a:r>
              <a:rPr lang="tr-TR" dirty="0" smtClean="0"/>
              <a:t> </a:t>
            </a:r>
            <a:r>
              <a:rPr lang="tr-TR" dirty="0"/>
              <a:t>bel ağrısı terimi </a:t>
            </a:r>
            <a:r>
              <a:rPr lang="tr-TR" dirty="0" smtClean="0"/>
              <a:t>tercih edilir</a:t>
            </a:r>
            <a:r>
              <a:rPr lang="tr-TR" dirty="0"/>
              <a:t>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CD9C-578A-488E-997B-00007AE00F4F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12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Disk ve faset dejenerasyonu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/>
              <a:t>İntervertebral</a:t>
            </a:r>
            <a:r>
              <a:rPr lang="tr-TR" dirty="0"/>
              <a:t> disk </a:t>
            </a:r>
            <a:r>
              <a:rPr lang="tr-TR" dirty="0" smtClean="0"/>
              <a:t>dejenerasyonu </a:t>
            </a:r>
            <a:r>
              <a:rPr lang="nl-NL" dirty="0" smtClean="0"/>
              <a:t>en </a:t>
            </a:r>
            <a:r>
              <a:rPr lang="nl-NL" dirty="0"/>
              <a:t>sık L4-5 veya L5-S1 de olur.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Ağrı </a:t>
            </a:r>
            <a:r>
              <a:rPr lang="tr-TR" dirty="0"/>
              <a:t>kalça, kasık, uyluk, dize </a:t>
            </a:r>
            <a:r>
              <a:rPr lang="tr-TR" dirty="0" smtClean="0"/>
              <a:t>kadar yayılabilir</a:t>
            </a:r>
            <a:r>
              <a:rPr lang="tr-TR" dirty="0"/>
              <a:t>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Ağrı </a:t>
            </a:r>
            <a:r>
              <a:rPr lang="tr-TR" dirty="0"/>
              <a:t>güç lokalize edilir, </a:t>
            </a:r>
            <a:r>
              <a:rPr lang="tr-TR" dirty="0" err="1" smtClean="0"/>
              <a:t>ekstansiyon</a:t>
            </a:r>
            <a:r>
              <a:rPr lang="tr-TR" dirty="0"/>
              <a:t> </a:t>
            </a:r>
            <a:r>
              <a:rPr lang="tr-TR" dirty="0" smtClean="0"/>
              <a:t>ile </a:t>
            </a:r>
            <a:r>
              <a:rPr lang="tr-TR" dirty="0"/>
              <a:t>artar.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A11F-F120-41DF-928A-309100784CCA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Hernie</a:t>
            </a:r>
            <a:r>
              <a:rPr lang="tr-TR" dirty="0"/>
              <a:t> disk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Genellikle ani başlangıçlıdır.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Ağrı </a:t>
            </a:r>
            <a:r>
              <a:rPr lang="tr-TR" dirty="0"/>
              <a:t>bacağa, topuğa kadar yayılır.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Bel </a:t>
            </a:r>
            <a:r>
              <a:rPr lang="tr-TR" dirty="0" err="1"/>
              <a:t>fleksiyonu</a:t>
            </a:r>
            <a:r>
              <a:rPr lang="tr-TR" dirty="0"/>
              <a:t> ağrılıdır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Seviyeye </a:t>
            </a:r>
            <a:r>
              <a:rPr lang="tr-TR" dirty="0"/>
              <a:t>göre değişen </a:t>
            </a:r>
            <a:r>
              <a:rPr lang="tr-TR" dirty="0" smtClean="0"/>
              <a:t>nörolojik bulgular </a:t>
            </a:r>
            <a:r>
              <a:rPr lang="tr-TR" dirty="0"/>
              <a:t>görülür.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139" y="1079516"/>
            <a:ext cx="3359632" cy="3934982"/>
          </a:xfrm>
          <a:prstGeom prst="rect">
            <a:avLst/>
          </a:prstGeom>
        </p:spPr>
      </p:pic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3DDC-8999-45A8-8924-866C75956708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01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Spinal</a:t>
            </a:r>
            <a:r>
              <a:rPr lang="tr-TR" dirty="0"/>
              <a:t> </a:t>
            </a:r>
            <a:r>
              <a:rPr lang="tr-TR" dirty="0" err="1"/>
              <a:t>stenoz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0899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tr-TR" dirty="0" smtClean="0"/>
              <a:t>Bel </a:t>
            </a:r>
            <a:r>
              <a:rPr lang="tr-TR" dirty="0"/>
              <a:t>ağrısı hafiftir</a:t>
            </a:r>
            <a:r>
              <a:rPr lang="tr-TR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tr-TR" dirty="0" smtClean="0"/>
              <a:t>Bacağa </a:t>
            </a:r>
            <a:r>
              <a:rPr lang="tr-TR" dirty="0"/>
              <a:t>yayılan ağrı </a:t>
            </a:r>
            <a:r>
              <a:rPr lang="tr-TR" dirty="0" err="1"/>
              <a:t>bilateral</a:t>
            </a:r>
            <a:r>
              <a:rPr lang="tr-TR" dirty="0"/>
              <a:t> olabilir.</a:t>
            </a:r>
          </a:p>
          <a:p>
            <a:pPr>
              <a:lnSpc>
                <a:spcPct val="160000"/>
              </a:lnSpc>
            </a:pPr>
            <a:r>
              <a:rPr lang="tr-TR" dirty="0" err="1" smtClean="0"/>
              <a:t>Nörojenik</a:t>
            </a:r>
            <a:r>
              <a:rPr lang="tr-TR" dirty="0" smtClean="0"/>
              <a:t> </a:t>
            </a:r>
            <a:r>
              <a:rPr lang="tr-TR" dirty="0" err="1"/>
              <a:t>klaudikasyo</a:t>
            </a:r>
            <a:r>
              <a:rPr lang="tr-TR" dirty="0"/>
              <a:t> tipiktir.</a:t>
            </a:r>
          </a:p>
          <a:p>
            <a:pPr>
              <a:lnSpc>
                <a:spcPct val="160000"/>
              </a:lnSpc>
            </a:pPr>
            <a:r>
              <a:rPr lang="tr-TR" dirty="0" smtClean="0"/>
              <a:t>Ağrı </a:t>
            </a:r>
            <a:r>
              <a:rPr lang="tr-TR" dirty="0" err="1"/>
              <a:t>fleksiyon</a:t>
            </a:r>
            <a:r>
              <a:rPr lang="tr-TR" dirty="0"/>
              <a:t> ile azalır.</a:t>
            </a:r>
          </a:p>
          <a:p>
            <a:pPr>
              <a:lnSpc>
                <a:spcPct val="160000"/>
              </a:lnSpc>
            </a:pPr>
            <a:r>
              <a:rPr lang="sv-SE" dirty="0" smtClean="0"/>
              <a:t>Kanal </a:t>
            </a:r>
            <a:r>
              <a:rPr lang="sv-SE" dirty="0"/>
              <a:t>ön-arka çapı &lt;15 mm</a:t>
            </a:r>
          </a:p>
          <a:p>
            <a:pPr>
              <a:lnSpc>
                <a:spcPct val="160000"/>
              </a:lnSpc>
            </a:pPr>
            <a:r>
              <a:rPr lang="tr-TR" dirty="0" err="1" smtClean="0"/>
              <a:t>İnterpediküler</a:t>
            </a:r>
            <a:r>
              <a:rPr lang="tr-TR" dirty="0" smtClean="0"/>
              <a:t> </a:t>
            </a:r>
            <a:r>
              <a:rPr lang="tr-TR" dirty="0"/>
              <a:t>mesafe &lt;25 mm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704" y="521944"/>
            <a:ext cx="4774096" cy="4884943"/>
          </a:xfrm>
          <a:prstGeom prst="rect">
            <a:avLst/>
          </a:prstGeom>
        </p:spPr>
      </p:pic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CEF3-A06F-4783-956A-8B4403BD2FCB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5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Spondilolistezis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</a:t>
            </a:r>
            <a:r>
              <a:rPr lang="tr-TR" dirty="0" err="1" smtClean="0"/>
              <a:t>vertebranın</a:t>
            </a:r>
            <a:r>
              <a:rPr lang="tr-TR" dirty="0" smtClean="0"/>
              <a:t> bir alttaki üzerinden öne doğru kaymasıdır.</a:t>
            </a:r>
          </a:p>
          <a:p>
            <a:endParaRPr lang="tr-TR" dirty="0"/>
          </a:p>
          <a:p>
            <a:r>
              <a:rPr lang="tr-TR" dirty="0" smtClean="0"/>
              <a:t>Kayma özellikle öne </a:t>
            </a:r>
            <a:r>
              <a:rPr lang="tr-TR" dirty="0" err="1" smtClean="0"/>
              <a:t>doğrudur,arkaya</a:t>
            </a:r>
            <a:r>
              <a:rPr lang="tr-TR" dirty="0" smtClean="0"/>
              <a:t> doğru olursa </a:t>
            </a:r>
            <a:r>
              <a:rPr lang="tr-TR" dirty="0" err="1" smtClean="0"/>
              <a:t>retrolistezis</a:t>
            </a:r>
            <a:r>
              <a:rPr lang="tr-TR" dirty="0" smtClean="0"/>
              <a:t> denir.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7950-78D1-4567-A747-9747010630CE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8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752" y="1825625"/>
            <a:ext cx="3314495" cy="4351338"/>
          </a:xfrm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B18D-5822-458A-8A65-29DA9F1F592F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0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Nonmekanik</a:t>
            </a:r>
            <a:r>
              <a:rPr lang="tr-TR" dirty="0"/>
              <a:t> bel ağrısı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/>
              <a:t>Neoplazi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İnfeksiyon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/>
              <a:t>İnflamatuar</a:t>
            </a:r>
            <a:r>
              <a:rPr lang="tr-TR" dirty="0"/>
              <a:t> </a:t>
            </a:r>
            <a:r>
              <a:rPr lang="tr-TR" dirty="0" err="1" smtClean="0"/>
              <a:t>artritler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Endokrin ve </a:t>
            </a:r>
            <a:r>
              <a:rPr lang="tr-TR" dirty="0" err="1"/>
              <a:t>Metabolik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370A3-4505-4A1B-A135-AB071F64D7B5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90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Sakroiliak</a:t>
            </a:r>
            <a:r>
              <a:rPr lang="tr-TR" dirty="0" smtClean="0"/>
              <a:t> eklemleri ve omurgayı tutar</a:t>
            </a:r>
          </a:p>
          <a:p>
            <a:endParaRPr lang="tr-TR" dirty="0" smtClean="0"/>
          </a:p>
          <a:p>
            <a:r>
              <a:rPr lang="tr-TR" dirty="0" smtClean="0"/>
              <a:t>Kronik ve </a:t>
            </a:r>
            <a:r>
              <a:rPr lang="tr-TR" dirty="0" err="1" smtClean="0"/>
              <a:t>inflamatuar</a:t>
            </a:r>
            <a:r>
              <a:rPr lang="tr-TR" dirty="0" smtClean="0"/>
              <a:t> bir hastalık</a:t>
            </a:r>
          </a:p>
          <a:p>
            <a:endParaRPr lang="tr-TR" dirty="0" smtClean="0"/>
          </a:p>
          <a:p>
            <a:r>
              <a:rPr lang="tr-TR" dirty="0" smtClean="0"/>
              <a:t>İlk başvuru yakınması erken yaşta gelişen  </a:t>
            </a:r>
            <a:r>
              <a:rPr lang="tr-TR" dirty="0" err="1" smtClean="0"/>
              <a:t>inflamatuar</a:t>
            </a:r>
            <a:r>
              <a:rPr lang="tr-TR" dirty="0" smtClean="0"/>
              <a:t> bel ağrısı</a:t>
            </a:r>
          </a:p>
          <a:p>
            <a:endParaRPr lang="tr-TR" dirty="0" smtClean="0"/>
          </a:p>
          <a:p>
            <a:r>
              <a:rPr lang="tr-TR" dirty="0" smtClean="0"/>
              <a:t>Omurgadaki eklem ve </a:t>
            </a:r>
            <a:r>
              <a:rPr lang="tr-TR" dirty="0" err="1" smtClean="0"/>
              <a:t>ligamanların</a:t>
            </a:r>
            <a:r>
              <a:rPr lang="tr-TR" dirty="0" smtClean="0"/>
              <a:t> ankilozundan dolayı esneklik kaybolur.</a:t>
            </a:r>
          </a:p>
          <a:p>
            <a:endParaRPr lang="tr-TR" dirty="0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Ankilozan</a:t>
            </a:r>
            <a:r>
              <a:rPr lang="tr-TR" dirty="0" smtClean="0"/>
              <a:t> </a:t>
            </a:r>
            <a:r>
              <a:rPr lang="tr-TR" dirty="0" err="1" smtClean="0"/>
              <a:t>Spondilit</a:t>
            </a:r>
            <a:endParaRPr lang="tr-TR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D319-7EC7-4ECD-B005-795A332AF604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95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661" y="1910648"/>
            <a:ext cx="6405770" cy="3116653"/>
          </a:xfrm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A37B-BC7B-43ED-BE2D-DD4FAA810976}" type="datetime1">
              <a:rPr lang="tr-TR" smtClean="0"/>
              <a:t>12.11.2020</a:t>
            </a:fld>
            <a:endParaRPr lang="tr-TR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err="1" smtClean="0"/>
              <a:t>Ankilozan</a:t>
            </a:r>
            <a:r>
              <a:rPr lang="tr-TR" dirty="0" smtClean="0"/>
              <a:t> </a:t>
            </a:r>
            <a:r>
              <a:rPr lang="tr-TR" dirty="0" err="1" smtClean="0"/>
              <a:t>Spondilit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634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Bel ağrısının </a:t>
            </a:r>
            <a:r>
              <a:rPr lang="tr-TR" dirty="0" err="1" smtClean="0"/>
              <a:t>önemi,nedenleri</a:t>
            </a:r>
            <a:r>
              <a:rPr lang="tr-TR" dirty="0" smtClean="0"/>
              <a:t> ve bel ağrısına klinik yaklaşımı gözden geçirmek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F302-EB3F-4E4C-AA2E-B2A674EAAB4E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88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Muayenede </a:t>
            </a:r>
            <a:r>
              <a:rPr lang="tr-TR" dirty="0" err="1" smtClean="0"/>
              <a:t>lomber</a:t>
            </a:r>
            <a:r>
              <a:rPr lang="tr-TR" dirty="0" smtClean="0"/>
              <a:t> omurga hareketleri genelde kısıtlıdır.</a:t>
            </a:r>
          </a:p>
          <a:p>
            <a:endParaRPr lang="tr-TR" dirty="0" smtClean="0"/>
          </a:p>
          <a:p>
            <a:r>
              <a:rPr lang="tr-TR" dirty="0" smtClean="0"/>
              <a:t>Erken dönemde </a:t>
            </a:r>
            <a:r>
              <a:rPr lang="tr-TR" dirty="0" err="1" smtClean="0"/>
              <a:t>lomber</a:t>
            </a:r>
            <a:r>
              <a:rPr lang="tr-TR" dirty="0" smtClean="0"/>
              <a:t> </a:t>
            </a:r>
            <a:r>
              <a:rPr lang="tr-TR" dirty="0" err="1" smtClean="0"/>
              <a:t>lordoz</a:t>
            </a:r>
            <a:r>
              <a:rPr lang="tr-TR" dirty="0" smtClean="0"/>
              <a:t> vardır.</a:t>
            </a:r>
          </a:p>
          <a:p>
            <a:endParaRPr lang="tr-TR" dirty="0" smtClean="0"/>
          </a:p>
          <a:p>
            <a:r>
              <a:rPr lang="tr-TR" dirty="0" smtClean="0"/>
              <a:t>Hastalık ilerledikçe </a:t>
            </a:r>
            <a:r>
              <a:rPr lang="tr-TR" dirty="0" err="1" smtClean="0"/>
              <a:t>lomber</a:t>
            </a:r>
            <a:r>
              <a:rPr lang="tr-TR" dirty="0" smtClean="0"/>
              <a:t> </a:t>
            </a:r>
            <a:r>
              <a:rPr lang="tr-TR" dirty="0" err="1" smtClean="0"/>
              <a:t>lordoz</a:t>
            </a:r>
            <a:r>
              <a:rPr lang="tr-TR" dirty="0" smtClean="0"/>
              <a:t> </a:t>
            </a:r>
            <a:r>
              <a:rPr lang="tr-TR" dirty="0" err="1" smtClean="0"/>
              <a:t>kaybolur,dorsal</a:t>
            </a:r>
            <a:r>
              <a:rPr lang="tr-TR" dirty="0" smtClean="0"/>
              <a:t> </a:t>
            </a:r>
            <a:r>
              <a:rPr lang="tr-TR" dirty="0" err="1" smtClean="0"/>
              <a:t>kifoz</a:t>
            </a:r>
            <a:r>
              <a:rPr lang="tr-TR" dirty="0" smtClean="0"/>
              <a:t> </a:t>
            </a:r>
            <a:r>
              <a:rPr lang="tr-TR" dirty="0" err="1" smtClean="0"/>
              <a:t>artar,göğüs</a:t>
            </a:r>
            <a:r>
              <a:rPr lang="tr-TR" dirty="0" smtClean="0"/>
              <a:t> ön duvarı </a:t>
            </a:r>
            <a:r>
              <a:rPr lang="tr-TR" dirty="0" err="1" smtClean="0"/>
              <a:t>düzleşir,karın</a:t>
            </a:r>
            <a:r>
              <a:rPr lang="tr-TR" dirty="0" smtClean="0"/>
              <a:t> öne </a:t>
            </a:r>
            <a:r>
              <a:rPr lang="tr-TR" dirty="0" err="1" smtClean="0"/>
              <a:t>çıkar,anterofleksiyon</a:t>
            </a:r>
            <a:r>
              <a:rPr lang="tr-TR" dirty="0" smtClean="0"/>
              <a:t> </a:t>
            </a:r>
            <a:r>
              <a:rPr lang="tr-TR" dirty="0" err="1" smtClean="0"/>
              <a:t>postürü</a:t>
            </a:r>
            <a:r>
              <a:rPr lang="tr-TR" dirty="0" smtClean="0"/>
              <a:t> gelişir.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51E29-9CB9-4FCD-910D-114265DD5004}" type="datetime1">
              <a:rPr lang="tr-TR" smtClean="0"/>
              <a:t>12.11.2020</a:t>
            </a:fld>
            <a:endParaRPr lang="tr-TR"/>
          </a:p>
        </p:txBody>
      </p:sp>
      <p:sp>
        <p:nvSpPr>
          <p:cNvPr id="4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err="1" smtClean="0"/>
              <a:t>Ankilozan</a:t>
            </a:r>
            <a:r>
              <a:rPr lang="tr-TR" dirty="0" smtClean="0"/>
              <a:t> </a:t>
            </a:r>
            <a:r>
              <a:rPr lang="tr-TR" dirty="0" err="1" smtClean="0"/>
              <a:t>Spondilit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786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Aktif dönemde </a:t>
            </a:r>
            <a:r>
              <a:rPr lang="tr-TR" dirty="0" err="1" smtClean="0"/>
              <a:t>sedimentasyon</a:t>
            </a:r>
            <a:r>
              <a:rPr lang="tr-TR" dirty="0" smtClean="0"/>
              <a:t> hızı ve CRP hızla yükselir.</a:t>
            </a:r>
          </a:p>
          <a:p>
            <a:endParaRPr lang="tr-TR" dirty="0" smtClean="0"/>
          </a:p>
          <a:p>
            <a:r>
              <a:rPr lang="tr-TR" dirty="0" smtClean="0"/>
              <a:t>%90 HLAb27 pozitif.</a:t>
            </a:r>
          </a:p>
          <a:p>
            <a:endParaRPr lang="tr-TR" dirty="0" smtClean="0"/>
          </a:p>
          <a:p>
            <a:r>
              <a:rPr lang="tr-TR" dirty="0" err="1" smtClean="0"/>
              <a:t>Sakroileit</a:t>
            </a:r>
            <a:r>
              <a:rPr lang="tr-TR" dirty="0" smtClean="0"/>
              <a:t> genelde çift taraflıdır ve en erken ortaya çıkan radyolojik bulgudur.</a:t>
            </a:r>
          </a:p>
          <a:p>
            <a:endParaRPr lang="tr-TR" dirty="0" smtClean="0"/>
          </a:p>
          <a:p>
            <a:r>
              <a:rPr lang="tr-TR" dirty="0" smtClean="0"/>
              <a:t> Tipik radyolojik görünüm omurgalarda </a:t>
            </a:r>
            <a:r>
              <a:rPr lang="tr-TR" dirty="0" err="1" smtClean="0"/>
              <a:t>kareleşme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Omurlar arasında </a:t>
            </a:r>
            <a:r>
              <a:rPr lang="tr-TR" dirty="0" err="1" smtClean="0"/>
              <a:t>bilateral</a:t>
            </a:r>
            <a:r>
              <a:rPr lang="tr-TR" dirty="0" smtClean="0"/>
              <a:t> simetrik </a:t>
            </a:r>
            <a:r>
              <a:rPr lang="tr-TR" dirty="0" err="1" smtClean="0"/>
              <a:t>sindesmofit</a:t>
            </a:r>
            <a:r>
              <a:rPr lang="tr-TR" dirty="0" smtClean="0"/>
              <a:t> denilen köprüler oluşur.</a:t>
            </a:r>
          </a:p>
          <a:p>
            <a:endParaRPr lang="tr-TR" dirty="0" smtClean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A728-7F25-4AC7-A9DA-AFB8784C96FC}" type="datetime1">
              <a:rPr lang="tr-TR" smtClean="0"/>
              <a:t>12.11.2020</a:t>
            </a:fld>
            <a:endParaRPr lang="tr-TR"/>
          </a:p>
        </p:txBody>
      </p:sp>
      <p:sp>
        <p:nvSpPr>
          <p:cNvPr id="4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err="1" smtClean="0"/>
              <a:t>Ankilozan</a:t>
            </a:r>
            <a:r>
              <a:rPr lang="tr-TR" dirty="0" smtClean="0"/>
              <a:t> </a:t>
            </a:r>
            <a:r>
              <a:rPr lang="tr-TR" dirty="0" err="1" smtClean="0"/>
              <a:t>Spondilit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328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Visseral</a:t>
            </a:r>
            <a:r>
              <a:rPr lang="tr-TR" dirty="0"/>
              <a:t> hastalıklar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/>
              <a:t>Pelvik</a:t>
            </a:r>
            <a:r>
              <a:rPr lang="tr-TR" dirty="0"/>
              <a:t> hastalıklar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/>
              <a:t>hastalıklar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Aortik</a:t>
            </a:r>
            <a:r>
              <a:rPr lang="tr-TR" dirty="0" smtClean="0"/>
              <a:t> </a:t>
            </a:r>
            <a:r>
              <a:rPr lang="tr-TR" dirty="0"/>
              <a:t>anevrizma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Gastrointestinal</a:t>
            </a:r>
            <a:r>
              <a:rPr lang="tr-TR" dirty="0" smtClean="0"/>
              <a:t> </a:t>
            </a:r>
            <a:r>
              <a:rPr lang="tr-TR" dirty="0"/>
              <a:t>hastalıklar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957C-9DC4-42E7-A3B7-49538B55CD6F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0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77687"/>
            <a:ext cx="10515599" cy="1313001"/>
          </a:xfrm>
        </p:spPr>
        <p:txBody>
          <a:bodyPr/>
          <a:lstStyle/>
          <a:p>
            <a:r>
              <a:rPr lang="tr-TR" dirty="0"/>
              <a:t>Bel Ağrısına Yaklaşım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Ağrı nedeni sistemik bir hastalık mı</a:t>
            </a:r>
            <a:r>
              <a:rPr lang="tr-TR" dirty="0" smtClean="0"/>
              <a:t>?</a:t>
            </a:r>
          </a:p>
          <a:p>
            <a:endParaRPr lang="tr-TR" dirty="0"/>
          </a:p>
          <a:p>
            <a:r>
              <a:rPr lang="tr-TR" dirty="0" smtClean="0"/>
              <a:t>Ağrının </a:t>
            </a:r>
            <a:r>
              <a:rPr lang="tr-TR" dirty="0"/>
              <a:t>uzun süre devam </a:t>
            </a:r>
            <a:r>
              <a:rPr lang="tr-TR" dirty="0" smtClean="0"/>
              <a:t>etmesine neden </a:t>
            </a:r>
            <a:r>
              <a:rPr lang="tr-TR" dirty="0"/>
              <a:t>olan sosyal veya psikolojik </a:t>
            </a:r>
            <a:r>
              <a:rPr lang="tr-TR" dirty="0" smtClean="0"/>
              <a:t>bir neden </a:t>
            </a:r>
            <a:r>
              <a:rPr lang="tr-TR" dirty="0"/>
              <a:t>var mı</a:t>
            </a:r>
            <a:r>
              <a:rPr lang="tr-TR" dirty="0" smtClean="0"/>
              <a:t>?</a:t>
            </a:r>
          </a:p>
          <a:p>
            <a:endParaRPr lang="tr-TR" sz="3200" dirty="0">
              <a:solidFill>
                <a:schemeClr val="bg2"/>
              </a:solidFill>
            </a:endParaRPr>
          </a:p>
          <a:p>
            <a:r>
              <a:rPr lang="tr-TR" dirty="0" smtClean="0"/>
              <a:t>Cerrahi </a:t>
            </a:r>
            <a:r>
              <a:rPr lang="tr-TR" dirty="0"/>
              <a:t>girişim gerektirecek </a:t>
            </a:r>
            <a:r>
              <a:rPr lang="tr-TR" dirty="0" smtClean="0"/>
              <a:t>nörolojik tutulum </a:t>
            </a:r>
            <a:r>
              <a:rPr lang="tr-TR" dirty="0"/>
              <a:t>var mı?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0DAA-FE4A-4ED4-A967-B0D9751BAA0E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090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 Ağrısında Alarm Belirtileri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Yaş &lt;20, &gt;50</a:t>
            </a:r>
          </a:p>
          <a:p>
            <a:endParaRPr lang="tr-TR" dirty="0" smtClean="0"/>
          </a:p>
          <a:p>
            <a:r>
              <a:rPr lang="tr-TR" dirty="0" smtClean="0"/>
              <a:t>Travma ,kompresyon </a:t>
            </a:r>
            <a:r>
              <a:rPr lang="tr-TR" dirty="0" err="1" smtClean="0"/>
              <a:t>fraktürü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Steroid</a:t>
            </a:r>
            <a:r>
              <a:rPr lang="tr-TR" dirty="0" smtClean="0"/>
              <a:t> ,</a:t>
            </a:r>
            <a:r>
              <a:rPr lang="tr-TR" dirty="0" err="1" smtClean="0"/>
              <a:t>antikoagülan</a:t>
            </a:r>
            <a:r>
              <a:rPr lang="tr-TR" dirty="0" smtClean="0"/>
              <a:t> kullanımı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Kanser hikayesi</a:t>
            </a:r>
          </a:p>
          <a:p>
            <a:endParaRPr lang="tr-TR" dirty="0" smtClean="0"/>
          </a:p>
          <a:p>
            <a:r>
              <a:rPr lang="tr-TR" dirty="0" smtClean="0"/>
              <a:t>Ateş ,kilo </a:t>
            </a:r>
            <a:r>
              <a:rPr lang="tr-TR" dirty="0" err="1" smtClean="0"/>
              <a:t>kaybı,gece</a:t>
            </a:r>
            <a:r>
              <a:rPr lang="tr-TR" dirty="0" smtClean="0"/>
              <a:t> terlemesi</a:t>
            </a:r>
          </a:p>
          <a:p>
            <a:endParaRPr lang="tr-TR" dirty="0" smtClean="0"/>
          </a:p>
          <a:p>
            <a:r>
              <a:rPr lang="tr-TR" dirty="0" smtClean="0"/>
              <a:t>Şiddetli ve istirahatle azalmayan ağrı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6D61-E6FA-4319-9664-A4B7BF5DBC22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53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Gece uykudan uyandıran ağrı</a:t>
            </a:r>
          </a:p>
          <a:p>
            <a:endParaRPr lang="tr-TR" dirty="0" smtClean="0"/>
          </a:p>
          <a:p>
            <a:r>
              <a:rPr lang="tr-TR" dirty="0" smtClean="0"/>
              <a:t>Öksürme ve </a:t>
            </a:r>
            <a:r>
              <a:rPr lang="tr-TR" dirty="0" err="1" smtClean="0"/>
              <a:t>valsalva</a:t>
            </a:r>
            <a:r>
              <a:rPr lang="tr-TR" dirty="0" smtClean="0"/>
              <a:t> manevrasıyla artan ağrı</a:t>
            </a:r>
          </a:p>
          <a:p>
            <a:endParaRPr lang="tr-TR" dirty="0" smtClean="0"/>
          </a:p>
          <a:p>
            <a:r>
              <a:rPr lang="tr-TR" dirty="0" smtClean="0"/>
              <a:t>Nörolojik </a:t>
            </a:r>
            <a:r>
              <a:rPr lang="tr-TR" dirty="0" err="1" smtClean="0"/>
              <a:t>defisit</a:t>
            </a:r>
            <a:r>
              <a:rPr lang="tr-TR" dirty="0" smtClean="0"/>
              <a:t> (alt </a:t>
            </a:r>
            <a:r>
              <a:rPr lang="tr-TR" dirty="0" err="1" smtClean="0"/>
              <a:t>ekstremitede</a:t>
            </a:r>
            <a:r>
              <a:rPr lang="tr-TR" dirty="0" smtClean="0"/>
              <a:t> kas gücü </a:t>
            </a:r>
            <a:r>
              <a:rPr lang="tr-TR" dirty="0" err="1" smtClean="0"/>
              <a:t>kaybı,duyu</a:t>
            </a:r>
            <a:r>
              <a:rPr lang="tr-TR" dirty="0" smtClean="0"/>
              <a:t> kaybı ,anal </a:t>
            </a:r>
            <a:r>
              <a:rPr lang="tr-TR" dirty="0" err="1" smtClean="0"/>
              <a:t>sfinkter</a:t>
            </a:r>
            <a:r>
              <a:rPr lang="tr-TR" dirty="0" smtClean="0"/>
              <a:t> </a:t>
            </a:r>
            <a:r>
              <a:rPr lang="tr-TR" dirty="0" err="1" smtClean="0"/>
              <a:t>laksisitesi</a:t>
            </a:r>
            <a:r>
              <a:rPr lang="tr-TR" dirty="0" smtClean="0"/>
              <a:t> ve anal duyu kaybı)</a:t>
            </a:r>
          </a:p>
          <a:p>
            <a:endParaRPr lang="tr-TR" dirty="0" smtClean="0"/>
          </a:p>
          <a:p>
            <a:r>
              <a:rPr lang="tr-TR" dirty="0" smtClean="0"/>
              <a:t>Pozitif düz bacak kaldırma testi</a:t>
            </a:r>
          </a:p>
          <a:p>
            <a:endParaRPr lang="tr-TR" dirty="0" smtClean="0"/>
          </a:p>
          <a:p>
            <a:r>
              <a:rPr lang="tr-TR" dirty="0" smtClean="0"/>
              <a:t>Bele yönelik operasyon</a:t>
            </a:r>
            <a:endParaRPr lang="tr-TR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E174-9EBD-4176-ACFD-8F771486AABC}" type="datetime1">
              <a:rPr lang="tr-TR" smtClean="0"/>
              <a:t>12.11.2020</a:t>
            </a:fld>
            <a:endParaRPr lang="tr-TR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Bel Ağrısında Alarm Belirtileri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48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Tanısal Yaklaşımlar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7700" y="1690688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Laboratuvar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/>
              <a:t>Yaşlılarda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/>
              <a:t>Sistemik belirtileri olanlarda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/>
              <a:t>Konservatif </a:t>
            </a:r>
            <a:r>
              <a:rPr lang="tr-TR" dirty="0" smtClean="0"/>
              <a:t>tedaviye </a:t>
            </a:r>
            <a:r>
              <a:rPr lang="tr-TR" dirty="0"/>
              <a:t>yanıt alınamayanlarda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37AE-5DD5-4584-9E04-26E9FF26A0A3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65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ESR yüksekliği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err="1"/>
              <a:t>Osteomyelit</a:t>
            </a:r>
            <a:r>
              <a:rPr lang="tr-TR" dirty="0"/>
              <a:t>, </a:t>
            </a:r>
            <a:r>
              <a:rPr lang="tr-TR" dirty="0" err="1"/>
              <a:t>tbc</a:t>
            </a:r>
            <a:r>
              <a:rPr lang="tr-TR" dirty="0"/>
              <a:t>, </a:t>
            </a:r>
            <a:r>
              <a:rPr lang="tr-TR" dirty="0" err="1"/>
              <a:t>diskit</a:t>
            </a:r>
            <a:endParaRPr lang="tr-TR" dirty="0"/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err="1" smtClean="0"/>
              <a:t>Multipl</a:t>
            </a:r>
            <a:r>
              <a:rPr lang="tr-TR" dirty="0" smtClean="0"/>
              <a:t> </a:t>
            </a:r>
            <a:r>
              <a:rPr lang="tr-TR" dirty="0" err="1"/>
              <a:t>myelom</a:t>
            </a:r>
            <a:endParaRPr lang="tr-TR" dirty="0"/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err="1"/>
              <a:t>Ankilozan</a:t>
            </a:r>
            <a:r>
              <a:rPr lang="tr-TR" dirty="0"/>
              <a:t> </a:t>
            </a:r>
            <a:r>
              <a:rPr lang="tr-TR" dirty="0" err="1"/>
              <a:t>spondilit</a:t>
            </a:r>
            <a:r>
              <a:rPr lang="tr-TR" dirty="0"/>
              <a:t>, </a:t>
            </a:r>
            <a:r>
              <a:rPr lang="tr-TR" dirty="0" err="1"/>
              <a:t>Reiter</a:t>
            </a:r>
            <a:r>
              <a:rPr lang="tr-TR" dirty="0"/>
              <a:t> </a:t>
            </a:r>
            <a:r>
              <a:rPr lang="tr-TR" dirty="0" err="1"/>
              <a:t>send</a:t>
            </a:r>
            <a:r>
              <a:rPr lang="tr-TR" dirty="0"/>
              <a:t>, </a:t>
            </a:r>
            <a:r>
              <a:rPr lang="tr-TR" dirty="0" err="1"/>
              <a:t>Psöriatik</a:t>
            </a:r>
            <a:r>
              <a:rPr lang="tr-TR" dirty="0"/>
              <a:t> </a:t>
            </a:r>
            <a:r>
              <a:rPr lang="tr-TR" dirty="0" err="1"/>
              <a:t>artrit</a:t>
            </a:r>
            <a:endParaRPr lang="tr-TR" dirty="0"/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/>
              <a:t>Metastaz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189F-8B59-42BC-A741-A7B41FCEA539}" type="datetime1">
              <a:rPr lang="tr-TR" smtClean="0"/>
              <a:t>12.11.2020</a:t>
            </a:fld>
            <a:endParaRPr lang="tr-TR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Tanısal Yaklaşımlar</a:t>
            </a:r>
          </a:p>
        </p:txBody>
      </p:sp>
    </p:spTree>
    <p:extLst>
      <p:ext uri="{BB962C8B-B14F-4D97-AF65-F5344CB8AC3E}">
        <p14:creationId xmlns:p14="http://schemas.microsoft.com/office/powerpoint/2010/main" val="10720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Direkt </a:t>
            </a:r>
            <a:r>
              <a:rPr lang="tr-TR" dirty="0" err="1"/>
              <a:t>grafi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6188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Sistemik hastalık veya </a:t>
            </a:r>
            <a:r>
              <a:rPr lang="tr-TR" dirty="0" smtClean="0"/>
              <a:t>travma varlığında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Ateş</a:t>
            </a:r>
            <a:r>
              <a:rPr lang="tr-TR" dirty="0"/>
              <a:t>, kilo kaybı, kanser öyküsü varsa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Nörolojik </a:t>
            </a:r>
            <a:r>
              <a:rPr lang="tr-TR" dirty="0" err="1"/>
              <a:t>defisiti</a:t>
            </a:r>
            <a:r>
              <a:rPr lang="tr-TR" dirty="0"/>
              <a:t> olanlarda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Alkol </a:t>
            </a:r>
            <a:r>
              <a:rPr lang="tr-TR" dirty="0"/>
              <a:t>ve uyuşturucu bağımlılarında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50 </a:t>
            </a:r>
            <a:r>
              <a:rPr lang="tr-TR" dirty="0"/>
              <a:t>yaş üzerinde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Ağrı </a:t>
            </a:r>
            <a:r>
              <a:rPr lang="tr-TR" dirty="0"/>
              <a:t>4-6 haftalık tedaviye </a:t>
            </a:r>
            <a:r>
              <a:rPr lang="tr-TR" dirty="0" smtClean="0"/>
              <a:t>yanıt vermediğinde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329F-8083-4E6A-9A19-C4292BD3F2BF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3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CT-MR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Erken ve sık kullanımı önerilmez</a:t>
            </a:r>
          </a:p>
          <a:p>
            <a:r>
              <a:rPr lang="tr-TR" dirty="0" smtClean="0"/>
              <a:t> </a:t>
            </a:r>
            <a:r>
              <a:rPr lang="tr-TR" dirty="0" err="1"/>
              <a:t>Asemptomatik</a:t>
            </a:r>
            <a:r>
              <a:rPr lang="tr-TR" dirty="0"/>
              <a:t> bireylerde de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tr-TR" dirty="0"/>
              <a:t>disk dejenerasyonu (%46-93),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tr-TR" dirty="0" err="1"/>
              <a:t>bulging</a:t>
            </a:r>
            <a:r>
              <a:rPr lang="tr-TR" dirty="0"/>
              <a:t> (%54-79) ve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tr-TR" dirty="0" err="1" smtClean="0"/>
              <a:t>herniasyon</a:t>
            </a:r>
            <a:r>
              <a:rPr lang="tr-TR" dirty="0" smtClean="0"/>
              <a:t> </a:t>
            </a:r>
            <a:r>
              <a:rPr lang="tr-TR" dirty="0"/>
              <a:t>(%22-36) görülebilir.</a:t>
            </a:r>
          </a:p>
          <a:p>
            <a:r>
              <a:rPr lang="tr-TR" dirty="0" smtClean="0"/>
              <a:t> </a:t>
            </a:r>
            <a:r>
              <a:rPr lang="tr-TR" dirty="0" err="1"/>
              <a:t>İnfeksiyon</a:t>
            </a:r>
            <a:r>
              <a:rPr lang="tr-TR" dirty="0"/>
              <a:t> veya kanser </a:t>
            </a:r>
            <a:r>
              <a:rPr lang="tr-TR" dirty="0" smtClean="0"/>
              <a:t>şüphesi varsa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 err="1" smtClean="0"/>
              <a:t>Persistan</a:t>
            </a:r>
            <a:r>
              <a:rPr lang="tr-TR" dirty="0"/>
              <a:t> </a:t>
            </a:r>
            <a:r>
              <a:rPr lang="tr-TR" smtClean="0"/>
              <a:t>nörolojik </a:t>
            </a:r>
            <a:r>
              <a:rPr lang="tr-TR" dirty="0"/>
              <a:t>kaybı olanlarda önerilir.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A360-5FC3-4577-B740-FBEAD93BB63A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34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04240" y="500062"/>
            <a:ext cx="10515600" cy="1325563"/>
          </a:xfrm>
        </p:spPr>
        <p:txBody>
          <a:bodyPr/>
          <a:lstStyle/>
          <a:p>
            <a:r>
              <a:rPr lang="tr-TR" dirty="0" smtClean="0"/>
              <a:t>Hedefler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 ağrısının epidemiyolojisi hakkında bilgi sahibi olmak</a:t>
            </a:r>
          </a:p>
          <a:p>
            <a:r>
              <a:rPr lang="tr-TR" dirty="0" smtClean="0"/>
              <a:t>Bel ağrısını sınıflandırabilmek</a:t>
            </a:r>
          </a:p>
          <a:p>
            <a:r>
              <a:rPr lang="tr-TR" dirty="0" smtClean="0"/>
              <a:t>Bel ağrısının risk faktörlerini sayabilmek</a:t>
            </a:r>
          </a:p>
          <a:p>
            <a:r>
              <a:rPr lang="tr-TR" dirty="0" smtClean="0"/>
              <a:t>Tanı ve tedavi hakkında bilgi sahibi olmak </a:t>
            </a:r>
          </a:p>
          <a:p>
            <a:r>
              <a:rPr lang="tr-TR" dirty="0" smtClean="0"/>
              <a:t>Korunma yöntemlerini öğrenmek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0A78-C41B-4D35-97AA-9F8FE14DA5EB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18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Diğer tanısal yaklaşımlar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Elektromiyografi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Kemik </a:t>
            </a:r>
            <a:r>
              <a:rPr lang="tr-TR" dirty="0"/>
              <a:t>sintigrafisi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Myelografi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 smtClean="0"/>
              <a:t>Diskografi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Ultrasonografi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8D6A2-3764-451E-B8C9-7B5E33D2F3F1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12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MBA: Seyir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/>
              <a:t>spesifik bel ağrısı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tr-TR" dirty="0"/>
              <a:t>%90 ilk 2 hafta içinde iyileşir.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tr-TR" dirty="0"/>
              <a:t>%40, 6 ay içinde </a:t>
            </a:r>
            <a:r>
              <a:rPr lang="tr-TR" dirty="0" smtClean="0"/>
              <a:t>tekrarlar.</a:t>
            </a:r>
          </a:p>
          <a:p>
            <a:r>
              <a:rPr lang="tr-TR" dirty="0" err="1" smtClean="0"/>
              <a:t>Hernie</a:t>
            </a:r>
            <a:r>
              <a:rPr lang="tr-TR" dirty="0" smtClean="0"/>
              <a:t> </a:t>
            </a:r>
            <a:r>
              <a:rPr lang="tr-TR" dirty="0"/>
              <a:t>disk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es-ES" dirty="0" smtClean="0"/>
              <a:t> </a:t>
            </a:r>
            <a:r>
              <a:rPr lang="es-ES" dirty="0"/>
              <a:t>Cerrahi düşünülen hastaların %’10’unda </a:t>
            </a:r>
            <a:r>
              <a:rPr lang="es-ES" dirty="0" smtClean="0"/>
              <a:t>6</a:t>
            </a:r>
            <a:r>
              <a:rPr lang="tr-TR" dirty="0"/>
              <a:t> </a:t>
            </a:r>
            <a:r>
              <a:rPr lang="tr-TR" dirty="0" smtClean="0"/>
              <a:t>hafta </a:t>
            </a:r>
            <a:r>
              <a:rPr lang="tr-TR" dirty="0"/>
              <a:t>sonra </a:t>
            </a:r>
            <a:r>
              <a:rPr lang="tr-TR" dirty="0" smtClean="0"/>
              <a:t>ağrının devam ettiği görülmüş           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 err="1"/>
              <a:t>Spinal</a:t>
            </a:r>
            <a:r>
              <a:rPr lang="tr-TR" dirty="0"/>
              <a:t> </a:t>
            </a:r>
            <a:r>
              <a:rPr lang="tr-TR" dirty="0" err="1"/>
              <a:t>stenoz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tr-TR" dirty="0"/>
              <a:t>4 yıllık takipte %70 değişiklik olmadığı,</a:t>
            </a:r>
          </a:p>
          <a:p>
            <a:pPr marL="0" indent="0">
              <a:buNone/>
            </a:pPr>
            <a:r>
              <a:rPr lang="tr-TR" dirty="0" smtClean="0"/>
              <a:t>      %</a:t>
            </a:r>
            <a:r>
              <a:rPr lang="tr-TR" dirty="0"/>
              <a:t>15 iyileşme, %15 kötüleşme gözlenmiş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7448-8698-497D-A734-2509BE9246ED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47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Tedavide amaç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Hastanın ağrısının azaltılması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Ağrı ile </a:t>
            </a:r>
            <a:r>
              <a:rPr lang="tr-TR" dirty="0" smtClean="0"/>
              <a:t>baş etme yollarının öğretilmesi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Günlük </a:t>
            </a:r>
            <a:r>
              <a:rPr lang="tr-TR" dirty="0" smtClean="0"/>
              <a:t>fonksiyonların iyileştirilmesi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İşe geri dönüşün sağlanması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B7F9-CA84-4635-B12B-85886214189D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92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81050" y="400051"/>
            <a:ext cx="10591800" cy="6096000"/>
          </a:xfrm>
        </p:spPr>
        <p:txBody>
          <a:bodyPr/>
          <a:lstStyle/>
          <a:p>
            <a:r>
              <a:rPr lang="tr-TR" dirty="0" smtClean="0"/>
              <a:t>Tedavi Seçenekleri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6CAF-A20D-4A58-B534-91ADF8D0331E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72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Hasta eğitimi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Omurganın anatomisi, </a:t>
            </a:r>
            <a:r>
              <a:rPr lang="tr-TR" dirty="0" smtClean="0"/>
              <a:t>ağrı nedenleri 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Tanı ve tedavi yöntemleri anlatılır.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Semptomların azaltılması </a:t>
            </a:r>
            <a:r>
              <a:rPr lang="tr-TR" dirty="0" smtClean="0"/>
              <a:t>için gerekli </a:t>
            </a:r>
            <a:r>
              <a:rPr lang="tr-TR" dirty="0"/>
              <a:t>basit kurallar öğretilir.</a:t>
            </a:r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tr-TR" dirty="0" smtClean="0"/>
              <a:t>Tedaviye </a:t>
            </a:r>
            <a:r>
              <a:rPr lang="tr-TR" dirty="0"/>
              <a:t>aktif katılım sağlanır.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2127-ABA2-4726-8CB8-F60A63471DEA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9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Hastanın aktif tutulması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Kapasiteleri </a:t>
            </a:r>
            <a:r>
              <a:rPr lang="tr-TR" dirty="0"/>
              <a:t>kısıtlı bile olsa hızla </a:t>
            </a:r>
            <a:r>
              <a:rPr lang="tr-TR" dirty="0" smtClean="0"/>
              <a:t>işe dönüş </a:t>
            </a:r>
            <a:r>
              <a:rPr lang="tr-TR" dirty="0"/>
              <a:t>teşvik edilmeli</a:t>
            </a:r>
          </a:p>
          <a:p>
            <a:pPr>
              <a:lnSpc>
                <a:spcPct val="150000"/>
              </a:lnSpc>
            </a:pPr>
            <a:r>
              <a:rPr lang="fi-FI" dirty="0" smtClean="0"/>
              <a:t>2 </a:t>
            </a:r>
            <a:r>
              <a:rPr lang="fi-FI" dirty="0"/>
              <a:t>gün istirahat=7 gün istirahat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2577-3849-4941-9741-55D5DBCFDB73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8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 Yatak istirahati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Yararı: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/>
              <a:t>Ağrı azalır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err="1" smtClean="0"/>
              <a:t>İntradiskal</a:t>
            </a:r>
            <a:r>
              <a:rPr lang="tr-TR" dirty="0" smtClean="0"/>
              <a:t> </a:t>
            </a:r>
            <a:r>
              <a:rPr lang="tr-TR" dirty="0"/>
              <a:t>basınç azalır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Zararı: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/>
              <a:t>Kemik, bağ ve kas dokusunda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Kardiyovasküler</a:t>
            </a:r>
            <a:r>
              <a:rPr lang="tr-TR" dirty="0" smtClean="0"/>
              <a:t> </a:t>
            </a:r>
            <a:r>
              <a:rPr lang="tr-TR" dirty="0"/>
              <a:t>performansta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978E-B232-40F8-AABF-D9E601731516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38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Yatak istirahati: Süre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Akut </a:t>
            </a:r>
            <a:r>
              <a:rPr lang="tr-TR" dirty="0"/>
              <a:t>bel ağrısında 2-3 gün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Siyatalji</a:t>
            </a:r>
            <a:r>
              <a:rPr lang="tr-TR" dirty="0" smtClean="0"/>
              <a:t> </a:t>
            </a:r>
            <a:r>
              <a:rPr lang="tr-TR" dirty="0"/>
              <a:t>veya nörolojik </a:t>
            </a:r>
            <a:r>
              <a:rPr lang="tr-TR" dirty="0" err="1"/>
              <a:t>defisit</a:t>
            </a:r>
            <a:r>
              <a:rPr lang="tr-TR" dirty="0"/>
              <a:t> </a:t>
            </a:r>
            <a:r>
              <a:rPr lang="tr-TR" dirty="0" smtClean="0"/>
              <a:t>varsa 7-10 </a:t>
            </a:r>
            <a:r>
              <a:rPr lang="tr-TR" dirty="0"/>
              <a:t>güne kadar verilebilir.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Kronik </a:t>
            </a:r>
            <a:r>
              <a:rPr lang="tr-TR" dirty="0"/>
              <a:t>ağrıda yeri yok.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F72-FFFB-419B-B849-DCD4407C6DB7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72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Yatak istirahati: Pozisyon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</a:t>
            </a:r>
            <a:r>
              <a:rPr lang="tr-TR" dirty="0"/>
              <a:t>uygun pozisyon kişinin en rahat ettiği pozisyondur.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İdeali </a:t>
            </a:r>
            <a:r>
              <a:rPr lang="tr-TR" dirty="0"/>
              <a:t>dizler ve kalça </a:t>
            </a:r>
            <a:r>
              <a:rPr lang="tr-TR" dirty="0" err="1"/>
              <a:t>fleksiyonda</a:t>
            </a:r>
            <a:r>
              <a:rPr lang="tr-TR" dirty="0"/>
              <a:t> yatıştır.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Sırt </a:t>
            </a:r>
            <a:r>
              <a:rPr lang="tr-TR" dirty="0"/>
              <a:t>üstü yatışta dizler altına yastık konur.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3E52-62F3-4B84-9FE8-D3ACF57653A2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49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Medikal 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Asetaminofen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NSAİİ </a:t>
            </a:r>
            <a:endParaRPr lang="tr-TR" dirty="0"/>
          </a:p>
          <a:p>
            <a:pPr lvl="1">
              <a:lnSpc>
                <a:spcPct val="150000"/>
              </a:lnSpc>
            </a:pPr>
            <a:r>
              <a:rPr lang="tr-TR" dirty="0" smtClean="0"/>
              <a:t>Genellikle </a:t>
            </a:r>
            <a:r>
              <a:rPr lang="tr-TR" dirty="0"/>
              <a:t>ilk seçenektir (2-4 hafta)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Kronik </a:t>
            </a:r>
            <a:r>
              <a:rPr lang="tr-TR" dirty="0"/>
              <a:t>ağrıda da </a:t>
            </a:r>
            <a:r>
              <a:rPr lang="tr-TR" dirty="0" smtClean="0"/>
              <a:t>yeri var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336A-F7C5-4946-A99D-0F17B078EFEE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7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Planı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 ağrısı kaynakları</a:t>
            </a:r>
          </a:p>
          <a:p>
            <a:r>
              <a:rPr lang="tr-TR" dirty="0" smtClean="0"/>
              <a:t>Bel ağrısının sınıflanması</a:t>
            </a:r>
          </a:p>
          <a:p>
            <a:r>
              <a:rPr lang="tr-TR" dirty="0" smtClean="0"/>
              <a:t>Risk faktörleri</a:t>
            </a:r>
          </a:p>
          <a:p>
            <a:r>
              <a:rPr lang="tr-TR" dirty="0" smtClean="0"/>
              <a:t>Tanı</a:t>
            </a:r>
          </a:p>
          <a:p>
            <a:r>
              <a:rPr lang="tr-TR" dirty="0" smtClean="0"/>
              <a:t>Tedavi</a:t>
            </a:r>
          </a:p>
          <a:p>
            <a:r>
              <a:rPr lang="tr-TR" dirty="0" smtClean="0"/>
              <a:t>Korunma yöntemleri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8-38A3-43F6-A03B-C702A84A5CCC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96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Myorelaksan</a:t>
            </a:r>
            <a:r>
              <a:rPr lang="tr-TR" dirty="0" smtClean="0"/>
              <a:t> </a:t>
            </a:r>
            <a:endParaRPr lang="tr-TR" dirty="0"/>
          </a:p>
          <a:p>
            <a:pPr lvl="1">
              <a:lnSpc>
                <a:spcPct val="150000"/>
              </a:lnSpc>
            </a:pPr>
            <a:r>
              <a:rPr lang="tr-TR" dirty="0" smtClean="0"/>
              <a:t>Rolü </a:t>
            </a:r>
            <a:r>
              <a:rPr lang="tr-TR" dirty="0"/>
              <a:t>kısıtlı, NSAİİ la birlikte </a:t>
            </a:r>
            <a:r>
              <a:rPr lang="tr-TR" dirty="0" smtClean="0"/>
              <a:t>verilebilir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Uyku </a:t>
            </a:r>
            <a:r>
              <a:rPr lang="tr-TR" dirty="0"/>
              <a:t>hali ve </a:t>
            </a:r>
            <a:r>
              <a:rPr lang="tr-TR" dirty="0" smtClean="0"/>
              <a:t>yorgunluk </a:t>
            </a:r>
            <a:r>
              <a:rPr lang="tr-TR" dirty="0"/>
              <a:t>yapar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 smtClean="0"/>
              <a:t>Benzodiazepinler</a:t>
            </a:r>
            <a:r>
              <a:rPr lang="tr-TR" dirty="0" smtClean="0"/>
              <a:t>  </a:t>
            </a:r>
            <a:endParaRPr lang="tr-TR" dirty="0"/>
          </a:p>
          <a:p>
            <a:pPr lvl="1">
              <a:lnSpc>
                <a:spcPct val="150000"/>
              </a:lnSpc>
            </a:pPr>
            <a:r>
              <a:rPr lang="tr-TR" dirty="0" smtClean="0"/>
              <a:t>Etkisi tartışmalı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</a:p>
          <a:p>
            <a:pPr marL="0" indent="0">
              <a:buNone/>
            </a:pPr>
            <a:r>
              <a:rPr lang="tr-TR" dirty="0" smtClean="0"/>
              <a:t>                                                                                            </a:t>
            </a:r>
            <a:endParaRPr lang="tr-TR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35E1-DF83-4A14-975E-057CF6442569}" type="datetime1">
              <a:rPr lang="tr-TR" smtClean="0"/>
              <a:t>12.11.2020</a:t>
            </a:fld>
            <a:endParaRPr lang="tr-TR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Medikal tedavi</a:t>
            </a:r>
          </a:p>
        </p:txBody>
      </p:sp>
    </p:spTree>
    <p:extLst>
      <p:ext uri="{BB962C8B-B14F-4D97-AF65-F5344CB8AC3E}">
        <p14:creationId xmlns:p14="http://schemas.microsoft.com/office/powerpoint/2010/main" val="279911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Opioid</a:t>
            </a:r>
            <a:r>
              <a:rPr lang="tr-TR" dirty="0" smtClean="0"/>
              <a:t> </a:t>
            </a:r>
            <a:r>
              <a:rPr lang="tr-TR" dirty="0"/>
              <a:t>analjezikler </a:t>
            </a:r>
          </a:p>
          <a:p>
            <a:pPr lvl="1"/>
            <a:r>
              <a:rPr lang="tr-TR" dirty="0" smtClean="0"/>
              <a:t>NSAİİ </a:t>
            </a:r>
            <a:r>
              <a:rPr lang="tr-TR" dirty="0" err="1"/>
              <a:t>lara</a:t>
            </a:r>
            <a:r>
              <a:rPr lang="tr-TR" dirty="0"/>
              <a:t> yanıt alınamadığında </a:t>
            </a:r>
          </a:p>
          <a:p>
            <a:pPr lvl="1"/>
            <a:r>
              <a:rPr lang="tr-TR" dirty="0" smtClean="0"/>
              <a:t>NSAİİ </a:t>
            </a:r>
            <a:r>
              <a:rPr lang="tr-TR" dirty="0" err="1"/>
              <a:t>lar</a:t>
            </a:r>
            <a:r>
              <a:rPr lang="tr-TR" dirty="0"/>
              <a:t> </a:t>
            </a:r>
            <a:r>
              <a:rPr lang="tr-TR" dirty="0" err="1"/>
              <a:t>kontrendike</a:t>
            </a:r>
            <a:r>
              <a:rPr lang="tr-TR" dirty="0"/>
              <a:t> ise </a:t>
            </a:r>
          </a:p>
          <a:p>
            <a:pPr lvl="1"/>
            <a:r>
              <a:rPr lang="tr-TR" dirty="0" smtClean="0"/>
              <a:t>2-3 </a:t>
            </a:r>
            <a:r>
              <a:rPr lang="tr-TR" dirty="0"/>
              <a:t>gün ve zamana bağlı </a:t>
            </a:r>
            <a:r>
              <a:rPr lang="tr-TR" dirty="0" smtClean="0"/>
              <a:t>verilir</a:t>
            </a:r>
          </a:p>
          <a:p>
            <a:endParaRPr lang="tr-TR" dirty="0" smtClean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0EB5-C1E3-41FC-A4BA-4BC2071E030A}" type="datetime1">
              <a:rPr lang="tr-TR" smtClean="0"/>
              <a:t>12.11.2020</a:t>
            </a:fld>
            <a:endParaRPr lang="tr-TR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Medikal tedavi</a:t>
            </a:r>
          </a:p>
        </p:txBody>
      </p:sp>
    </p:spTree>
    <p:extLst>
      <p:ext uri="{BB962C8B-B14F-4D97-AF65-F5344CB8AC3E}">
        <p14:creationId xmlns:p14="http://schemas.microsoft.com/office/powerpoint/2010/main" val="34381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Oral </a:t>
            </a:r>
            <a:r>
              <a:rPr lang="tr-TR" dirty="0" err="1"/>
              <a:t>kortikosteroidler</a:t>
            </a:r>
            <a:r>
              <a:rPr lang="tr-TR" dirty="0"/>
              <a:t> 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tr-TR" dirty="0" err="1" smtClean="0"/>
              <a:t>Antiinflamatuar</a:t>
            </a:r>
            <a:r>
              <a:rPr lang="tr-TR" dirty="0" smtClean="0"/>
              <a:t> </a:t>
            </a:r>
            <a:r>
              <a:rPr lang="tr-TR" dirty="0"/>
              <a:t>etkisi ile kullanılır 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tr-TR" dirty="0" smtClean="0"/>
              <a:t>Sinir kökü </a:t>
            </a:r>
            <a:r>
              <a:rPr lang="tr-TR" dirty="0"/>
              <a:t>basısı </a:t>
            </a:r>
            <a:r>
              <a:rPr lang="tr-TR" dirty="0" smtClean="0"/>
              <a:t>bulguları varsa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Antidepresanlar</a:t>
            </a:r>
            <a:r>
              <a:rPr lang="tr-TR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Kronik ağrı tedavisi (</a:t>
            </a:r>
            <a:r>
              <a:rPr lang="tr-TR" dirty="0" err="1" smtClean="0"/>
              <a:t>öz.amitriptilin</a:t>
            </a:r>
            <a:r>
              <a:rPr lang="tr-TR" dirty="0" smtClean="0"/>
              <a:t>)</a:t>
            </a:r>
          </a:p>
          <a:p>
            <a:endParaRPr lang="tr-TR" dirty="0" smtClean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0EB5-C1E3-41FC-A4BA-4BC2071E030A}" type="datetime1">
              <a:rPr lang="tr-TR" smtClean="0"/>
              <a:t>12.11.2020</a:t>
            </a:fld>
            <a:endParaRPr lang="tr-TR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Medikal tedavi</a:t>
            </a:r>
          </a:p>
        </p:txBody>
      </p:sp>
    </p:spTree>
    <p:extLst>
      <p:ext uri="{BB962C8B-B14F-4D97-AF65-F5344CB8AC3E}">
        <p14:creationId xmlns:p14="http://schemas.microsoft.com/office/powerpoint/2010/main" val="16383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Fizik tedavi </a:t>
            </a:r>
            <a:r>
              <a:rPr lang="tr-TR" dirty="0" err="1"/>
              <a:t>modaliteleri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Yüzeyel</a:t>
            </a:r>
            <a:r>
              <a:rPr lang="tr-TR" dirty="0" smtClean="0"/>
              <a:t> ısıtıcılar</a:t>
            </a:r>
          </a:p>
          <a:p>
            <a:r>
              <a:rPr lang="tr-TR" dirty="0" smtClean="0"/>
              <a:t>USG</a:t>
            </a:r>
          </a:p>
          <a:p>
            <a:r>
              <a:rPr lang="tr-TR" dirty="0" err="1" smtClean="0"/>
              <a:t>Kriyoterapi</a:t>
            </a:r>
            <a:endParaRPr lang="tr-TR" dirty="0" smtClean="0"/>
          </a:p>
          <a:p>
            <a:r>
              <a:rPr lang="tr-TR" dirty="0" smtClean="0"/>
              <a:t>TENS</a:t>
            </a:r>
          </a:p>
          <a:p>
            <a:r>
              <a:rPr lang="tr-TR" dirty="0" smtClean="0"/>
              <a:t>Masaj</a:t>
            </a:r>
          </a:p>
          <a:p>
            <a:r>
              <a:rPr lang="tr-TR" dirty="0" smtClean="0"/>
              <a:t>Traksiyon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EC8FB-2AAB-4081-8B1B-D0873960B79A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848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Egzersiz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/>
              <a:t>Kardiyovaskuler</a:t>
            </a:r>
            <a:r>
              <a:rPr lang="tr-TR" dirty="0"/>
              <a:t> ve aerobik egzersizler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Dokularda </a:t>
            </a:r>
            <a:r>
              <a:rPr lang="tr-TR" dirty="0"/>
              <a:t>kan akımı ve </a:t>
            </a:r>
            <a:r>
              <a:rPr lang="tr-TR" dirty="0" err="1"/>
              <a:t>oksijenasyon</a:t>
            </a:r>
            <a:r>
              <a:rPr lang="tr-TR" dirty="0"/>
              <a:t> artar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Ağrı </a:t>
            </a:r>
            <a:r>
              <a:rPr lang="tr-TR" dirty="0"/>
              <a:t>toleransı artar 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tr-TR" dirty="0" smtClean="0"/>
              <a:t>Depresyon </a:t>
            </a:r>
            <a:r>
              <a:rPr lang="tr-TR" dirty="0"/>
              <a:t>bulguları azalır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EA37-2D0F-437B-AB36-3162020919DC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/>
              <a:t>Terapotik</a:t>
            </a:r>
            <a:r>
              <a:rPr lang="tr-TR" dirty="0"/>
              <a:t> egzersizler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FTR ve medikal tedaviye 4-6 hafta yanıt vermeyenlerde önerilir.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/>
              <a:t>Tetik nokta enjeksiyonu </a:t>
            </a:r>
          </a:p>
          <a:p>
            <a:pPr marL="0" indent="0">
              <a:buNone/>
            </a:pPr>
            <a:r>
              <a:rPr lang="tr-TR" dirty="0" smtClean="0"/>
              <a:t>    Kuru </a:t>
            </a:r>
            <a:r>
              <a:rPr lang="tr-TR" dirty="0"/>
              <a:t>iğneleme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Kortikosteroid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Lokal </a:t>
            </a:r>
            <a:r>
              <a:rPr lang="tr-TR" dirty="0"/>
              <a:t>anestetik </a:t>
            </a:r>
            <a:endParaRPr lang="tr-TR" dirty="0" smtClean="0"/>
          </a:p>
          <a:p>
            <a:r>
              <a:rPr lang="tr-TR" dirty="0" err="1" smtClean="0"/>
              <a:t>Epidural</a:t>
            </a:r>
            <a:r>
              <a:rPr lang="tr-TR" dirty="0" smtClean="0"/>
              <a:t> </a:t>
            </a:r>
            <a:r>
              <a:rPr lang="tr-TR" dirty="0" err="1"/>
              <a:t>kortikosteroid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Faset </a:t>
            </a:r>
            <a:r>
              <a:rPr lang="tr-TR" dirty="0"/>
              <a:t>enjeksiyonu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B381-0C40-4B08-9A1D-3789C1EE8A5A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1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6.googleusercontent.com/proxy/8yw_qL9GjVLLm2zihH91zUmsit5ljeprizSbcaBP8iO_vtg7DpOTMVrYFvzlcRgiHej-GpCHByoTKD-LM4J2FBGY5HP7tC2Ua_NXMC5zvLTeM-L-ghNMeyQK51LjVzXjGIw6_C--cWvdU5NLwfOWM7ogeYdBQ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57600" y="2563019"/>
            <a:ext cx="4876800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E7C-DDBB-4CE1-A2F8-AE93917642C8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95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Lomber</a:t>
            </a:r>
            <a:r>
              <a:rPr lang="tr-TR" dirty="0"/>
              <a:t> korse ve </a:t>
            </a:r>
            <a:r>
              <a:rPr lang="tr-TR" dirty="0" err="1"/>
              <a:t>breysler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Bel </a:t>
            </a:r>
            <a:r>
              <a:rPr lang="tr-TR" dirty="0"/>
              <a:t>ağrısını önlemede koruyucu etkisi tartışmalı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Tedavi </a:t>
            </a:r>
            <a:r>
              <a:rPr lang="tr-TR" dirty="0"/>
              <a:t>edici etkisi sınırlı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Biyomekanikte </a:t>
            </a:r>
            <a:r>
              <a:rPr lang="tr-TR" dirty="0"/>
              <a:t>düzelme sağlamaz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Uzun </a:t>
            </a:r>
            <a:r>
              <a:rPr lang="tr-TR" dirty="0"/>
              <a:t>süre kullanımda gövde kaslarını zayıflatır.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C18-4AAC-4BE4-A433-DE89C255BF06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06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Manipulasyon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Akut bel ağrısında kısa dönem faydalı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Kronik bel ağrısında etkisi yok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 err="1"/>
              <a:t>Kontrendikasyonlar</a:t>
            </a:r>
            <a:r>
              <a:rPr lang="tr-TR" dirty="0"/>
              <a:t>: </a:t>
            </a:r>
            <a:r>
              <a:rPr lang="tr-TR" dirty="0" err="1"/>
              <a:t>Kauda</a:t>
            </a:r>
            <a:r>
              <a:rPr lang="tr-TR" dirty="0"/>
              <a:t> </a:t>
            </a:r>
            <a:r>
              <a:rPr lang="tr-TR" dirty="0" err="1"/>
              <a:t>ekuina</a:t>
            </a:r>
            <a:r>
              <a:rPr lang="tr-TR" dirty="0"/>
              <a:t> sendromu, </a:t>
            </a:r>
            <a:r>
              <a:rPr lang="tr-TR" dirty="0" err="1"/>
              <a:t>vertebral</a:t>
            </a:r>
            <a:r>
              <a:rPr lang="tr-TR" dirty="0"/>
              <a:t> </a:t>
            </a:r>
            <a:r>
              <a:rPr lang="tr-TR" dirty="0" err="1"/>
              <a:t>malinite</a:t>
            </a:r>
            <a:r>
              <a:rPr lang="tr-TR" dirty="0"/>
              <a:t>, </a:t>
            </a:r>
            <a:r>
              <a:rPr lang="tr-TR" dirty="0" err="1"/>
              <a:t>infeksiyon</a:t>
            </a:r>
            <a:r>
              <a:rPr lang="tr-TR" dirty="0"/>
              <a:t>, </a:t>
            </a:r>
            <a:r>
              <a:rPr lang="tr-TR" dirty="0" err="1"/>
              <a:t>inflamatuar</a:t>
            </a:r>
            <a:r>
              <a:rPr lang="tr-TR" dirty="0"/>
              <a:t> hastalıklar, </a:t>
            </a:r>
            <a:r>
              <a:rPr lang="tr-TR" dirty="0" err="1"/>
              <a:t>miyelopati</a:t>
            </a:r>
            <a:r>
              <a:rPr lang="tr-TR" dirty="0"/>
              <a:t>, </a:t>
            </a:r>
            <a:r>
              <a:rPr lang="tr-TR" dirty="0" err="1"/>
              <a:t>vertebral</a:t>
            </a:r>
            <a:r>
              <a:rPr lang="tr-TR" dirty="0"/>
              <a:t> kemik hastalıkları, </a:t>
            </a:r>
            <a:r>
              <a:rPr lang="tr-TR" dirty="0" err="1"/>
              <a:t>multipl</a:t>
            </a:r>
            <a:r>
              <a:rPr lang="tr-TR" dirty="0"/>
              <a:t> </a:t>
            </a:r>
            <a:r>
              <a:rPr lang="tr-TR" dirty="0" err="1"/>
              <a:t>radikülopati</a:t>
            </a:r>
            <a:r>
              <a:rPr lang="tr-TR" dirty="0"/>
              <a:t>, </a:t>
            </a:r>
            <a:r>
              <a:rPr lang="tr-TR" dirty="0" err="1"/>
              <a:t>instabilite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05DD-2398-440C-A3D0-5FE1D79A1CF0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5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Cerrahi 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Sfinkter</a:t>
            </a:r>
            <a:r>
              <a:rPr lang="tr-TR" dirty="0" smtClean="0"/>
              <a:t> </a:t>
            </a:r>
            <a:r>
              <a:rPr lang="tr-TR" dirty="0" err="1"/>
              <a:t>disfonksiyonu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Dayanılmaz ağrı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İlerleyici nörolojik kayıpta </a:t>
            </a:r>
            <a:r>
              <a:rPr lang="tr-TR" dirty="0" err="1"/>
              <a:t>endike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86E1-AF9E-459B-BB6F-EC8481CEE4E4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0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Bilgiler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Toplumun %80’i yaşamları boyunca en az bir kez bel ağrısından yakınırlar.</a:t>
            </a:r>
          </a:p>
          <a:p>
            <a:r>
              <a:rPr lang="tr-TR" dirty="0" smtClean="0"/>
              <a:t> 20-50 yaş grubunda en pahalı sağlık sorunudur</a:t>
            </a:r>
          </a:p>
          <a:p>
            <a:r>
              <a:rPr lang="tr-TR" dirty="0" smtClean="0"/>
              <a:t> 45 yaş altı çalışanlarda sakatlığın en sık nedenidir.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2FF2-D7A4-4FA5-ACA9-0492F4943EA7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74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Multidisipliner</a:t>
            </a:r>
            <a:r>
              <a:rPr lang="tr-TR" dirty="0"/>
              <a:t> 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Aktif egzersiz programı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Davranış tedavisi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/>
              <a:t>Relaksasyon</a:t>
            </a:r>
            <a:r>
              <a:rPr lang="tr-TR" dirty="0"/>
              <a:t> egzersizleri </a:t>
            </a:r>
            <a:r>
              <a:rPr lang="tr-TR" dirty="0" smtClean="0"/>
              <a:t> </a:t>
            </a:r>
          </a:p>
          <a:p>
            <a:r>
              <a:rPr lang="tr-TR" dirty="0" smtClean="0"/>
              <a:t> </a:t>
            </a:r>
            <a:r>
              <a:rPr lang="tr-TR" dirty="0"/>
              <a:t>Fiziksel ve </a:t>
            </a:r>
            <a:r>
              <a:rPr lang="tr-TR" dirty="0" err="1"/>
              <a:t>psikososyal</a:t>
            </a:r>
            <a:r>
              <a:rPr lang="tr-TR" dirty="0"/>
              <a:t> program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6987-CA33-4F7A-8F9D-5802E55160BD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22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Bel okulları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Bel </a:t>
            </a:r>
            <a:r>
              <a:rPr lang="tr-TR" dirty="0"/>
              <a:t>ağrısından korunma ve tekrarların önlenmesi için hasta </a:t>
            </a:r>
            <a:r>
              <a:rPr lang="tr-TR" dirty="0" smtClean="0"/>
              <a:t>eğitimidir.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Kendine </a:t>
            </a:r>
            <a:r>
              <a:rPr lang="tr-TR" dirty="0"/>
              <a:t>güven kazanır.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Bağımlılığı </a:t>
            </a:r>
            <a:r>
              <a:rPr lang="tr-TR" dirty="0"/>
              <a:t>azaltır.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Omurgaya </a:t>
            </a:r>
            <a:r>
              <a:rPr lang="tr-TR" dirty="0"/>
              <a:t>binen yükü azaltır.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Yaşam </a:t>
            </a:r>
            <a:r>
              <a:rPr lang="tr-TR" dirty="0"/>
              <a:t>kalitesini arttırır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D2DF-CABD-4CEE-88EA-2EE042DE208A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76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Korunma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Kilo kontrolü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Sigaranın </a:t>
            </a:r>
            <a:r>
              <a:rPr lang="tr-TR" dirty="0"/>
              <a:t>bırakılması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Ergonomik </a:t>
            </a:r>
            <a:r>
              <a:rPr lang="tr-TR" dirty="0"/>
              <a:t>yaklaşım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Uygun </a:t>
            </a:r>
            <a:r>
              <a:rPr lang="tr-TR" dirty="0" err="1"/>
              <a:t>postür</a:t>
            </a:r>
            <a:r>
              <a:rPr lang="tr-TR" dirty="0"/>
              <a:t>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Aerobik </a:t>
            </a:r>
            <a:r>
              <a:rPr lang="tr-TR" dirty="0"/>
              <a:t>aktivite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089A-6B91-419B-91FA-6C1AACA2B302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91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Tempolu </a:t>
            </a:r>
            <a:r>
              <a:rPr lang="tr-TR" dirty="0" err="1" smtClean="0"/>
              <a:t>yürüyüş,yüzme,koşma</a:t>
            </a:r>
            <a:endParaRPr lang="tr-TR" dirty="0" smtClean="0"/>
          </a:p>
          <a:p>
            <a:r>
              <a:rPr lang="tr-TR" dirty="0" smtClean="0"/>
              <a:t>Sert ve ortopedik yatak</a:t>
            </a:r>
          </a:p>
          <a:p>
            <a:r>
              <a:rPr lang="tr-TR" dirty="0" smtClean="0"/>
              <a:t>Ağırlığı belden yukarı ve vücuda yakın tutmak</a:t>
            </a:r>
          </a:p>
          <a:p>
            <a:r>
              <a:rPr lang="tr-TR" dirty="0" smtClean="0"/>
              <a:t>Dönerken belle değil vücutla dönmek</a:t>
            </a:r>
          </a:p>
          <a:p>
            <a:r>
              <a:rPr lang="tr-TR" dirty="0" smtClean="0"/>
              <a:t>Yükü iki ele bölmek</a:t>
            </a:r>
          </a:p>
          <a:p>
            <a:r>
              <a:rPr lang="tr-TR" dirty="0" smtClean="0"/>
              <a:t>Yatarken bacakları gergin tutmamak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EE51-2284-4D8F-A0DB-71433969E77C}" type="datetime1">
              <a:rPr lang="tr-TR" smtClean="0"/>
              <a:t>12.11.2020</a:t>
            </a:fld>
            <a:endParaRPr lang="tr-TR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Korunma</a:t>
            </a:r>
          </a:p>
        </p:txBody>
      </p:sp>
    </p:spTree>
    <p:extLst>
      <p:ext uri="{BB962C8B-B14F-4D97-AF65-F5344CB8AC3E}">
        <p14:creationId xmlns:p14="http://schemas.microsoft.com/office/powerpoint/2010/main" val="6332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Aile hekimliği ayaktan tedavi ve koruma, </a:t>
            </a:r>
            <a:r>
              <a:rPr lang="tr-TR" dirty="0" err="1" smtClean="0"/>
              <a:t>Lange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Uptodate</a:t>
            </a:r>
            <a:r>
              <a:rPr lang="tr-TR" dirty="0" smtClean="0"/>
              <a:t>, Evaluation of </a:t>
            </a:r>
            <a:r>
              <a:rPr lang="tr-TR" dirty="0" err="1" smtClean="0"/>
              <a:t>low</a:t>
            </a:r>
            <a:r>
              <a:rPr lang="tr-TR" dirty="0" smtClean="0"/>
              <a:t> </a:t>
            </a:r>
            <a:r>
              <a:rPr lang="tr-TR" dirty="0" err="1" smtClean="0"/>
              <a:t>back</a:t>
            </a:r>
            <a:r>
              <a:rPr lang="tr-TR" dirty="0" smtClean="0"/>
              <a:t> </a:t>
            </a:r>
            <a:r>
              <a:rPr lang="tr-TR" dirty="0" err="1" smtClean="0"/>
              <a:t>pain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Bel Ağrısı, </a:t>
            </a:r>
            <a:r>
              <a:rPr lang="tr-TR" dirty="0" err="1" smtClean="0"/>
              <a:t>Dr.Ziya</a:t>
            </a:r>
            <a:r>
              <a:rPr lang="tr-TR" dirty="0" smtClean="0"/>
              <a:t> </a:t>
            </a:r>
            <a:r>
              <a:rPr lang="tr-TR" dirty="0" err="1" smtClean="0"/>
              <a:t>L.Gökaslan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Bel Ağrısına </a:t>
            </a:r>
            <a:r>
              <a:rPr lang="tr-TR" dirty="0" err="1" smtClean="0"/>
              <a:t>Yaklaşım,Klinik</a:t>
            </a:r>
            <a:r>
              <a:rPr lang="tr-TR" dirty="0" smtClean="0"/>
              <a:t> Tıp Aile Hekimliği Dergisi Cilt 9 Sayı 6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2DC6-7F8A-4A7D-8E85-D3B113F302D3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32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ABD’de bel ağrısı 1970-81 arası %125 artmıştır.</a:t>
            </a:r>
          </a:p>
          <a:p>
            <a:r>
              <a:rPr lang="tr-TR" dirty="0"/>
              <a:t>B</a:t>
            </a:r>
            <a:r>
              <a:rPr lang="tr-TR" dirty="0" smtClean="0"/>
              <a:t>undan kaynaklanan sakatlık %140 artmıştır.</a:t>
            </a:r>
          </a:p>
          <a:p>
            <a:r>
              <a:rPr lang="tr-TR" dirty="0" smtClean="0"/>
              <a:t>1993’te Almanya bel ağrıların bir meslek hastalığı olarak kabul etmiştir.</a:t>
            </a:r>
          </a:p>
          <a:p>
            <a:r>
              <a:rPr lang="tr-TR" dirty="0" smtClean="0"/>
              <a:t>İsveç’te erken emeklilik nedenlerinden %25’i bel ağrısıdır.</a:t>
            </a:r>
          </a:p>
          <a:p>
            <a:endParaRPr lang="tr-TR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E8692-8180-453A-A8FF-60E4AD2ADDD8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23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 Ağrılarında Risk Faktörleri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b="1" dirty="0"/>
          </a:p>
          <a:p>
            <a:r>
              <a:rPr lang="tr-TR" dirty="0" smtClean="0"/>
              <a:t>Yaş 35-55</a:t>
            </a:r>
            <a:endParaRPr lang="tr-TR" dirty="0"/>
          </a:p>
          <a:p>
            <a:r>
              <a:rPr lang="tr-TR" dirty="0" err="1" smtClean="0"/>
              <a:t>Obezite</a:t>
            </a:r>
            <a:endParaRPr lang="tr-TR" dirty="0" smtClean="0"/>
          </a:p>
          <a:p>
            <a:r>
              <a:rPr lang="tr-TR" dirty="0" smtClean="0"/>
              <a:t>Uzun boy</a:t>
            </a:r>
            <a:endParaRPr lang="tr-TR" dirty="0"/>
          </a:p>
          <a:p>
            <a:r>
              <a:rPr lang="tr-TR" dirty="0" err="1" smtClean="0"/>
              <a:t>Lomber</a:t>
            </a:r>
            <a:r>
              <a:rPr lang="tr-TR" dirty="0" smtClean="0"/>
              <a:t> </a:t>
            </a:r>
            <a:r>
              <a:rPr lang="tr-TR" dirty="0"/>
              <a:t>kanal ölçüleri</a:t>
            </a:r>
          </a:p>
          <a:p>
            <a:r>
              <a:rPr lang="tr-TR" dirty="0" smtClean="0"/>
              <a:t>Sigara</a:t>
            </a:r>
            <a:r>
              <a:rPr lang="tr-TR" dirty="0"/>
              <a:t>, Alkol</a:t>
            </a:r>
          </a:p>
          <a:p>
            <a:r>
              <a:rPr lang="tr-TR" dirty="0" smtClean="0"/>
              <a:t>Geçirilmiş </a:t>
            </a:r>
            <a:r>
              <a:rPr lang="tr-TR" dirty="0"/>
              <a:t>bel </a:t>
            </a:r>
            <a:r>
              <a:rPr lang="tr-TR" dirty="0" smtClean="0"/>
              <a:t>ağrısı</a:t>
            </a:r>
          </a:p>
          <a:p>
            <a:r>
              <a:rPr lang="tr-TR" dirty="0" smtClean="0"/>
              <a:t>Hamilelik</a:t>
            </a:r>
            <a:r>
              <a:rPr lang="tr-TR" dirty="0"/>
              <a:t>, Çocuk sayısı, Oral </a:t>
            </a:r>
            <a:r>
              <a:rPr lang="tr-TR" dirty="0" err="1"/>
              <a:t>kontraseptif</a:t>
            </a:r>
            <a:endParaRPr lang="tr-TR" dirty="0"/>
          </a:p>
          <a:p>
            <a:r>
              <a:rPr lang="tr-TR" dirty="0" err="1" smtClean="0"/>
              <a:t>Psikososyal</a:t>
            </a:r>
            <a:r>
              <a:rPr lang="tr-TR" dirty="0" smtClean="0"/>
              <a:t> </a:t>
            </a:r>
            <a:r>
              <a:rPr lang="tr-TR" dirty="0"/>
              <a:t>faktörler</a:t>
            </a:r>
          </a:p>
          <a:p>
            <a:r>
              <a:rPr lang="tr-TR" dirty="0" smtClean="0"/>
              <a:t>Mesleki </a:t>
            </a:r>
            <a:r>
              <a:rPr lang="tr-TR" dirty="0"/>
              <a:t>ve fiziksel faktörler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B4EA-09DC-4745-A2C2-631F1DF850DF}" type="datetime1">
              <a:rPr lang="tr-TR" smtClean="0"/>
              <a:t>12.11.2020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302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Titreşimli alet ve araç kullananlar</a:t>
            </a:r>
          </a:p>
          <a:p>
            <a:r>
              <a:rPr lang="tr-TR" dirty="0" smtClean="0"/>
              <a:t>Uzun yol otobüs ve kamyon şoförleri</a:t>
            </a:r>
          </a:p>
          <a:p>
            <a:r>
              <a:rPr lang="tr-TR" dirty="0" smtClean="0"/>
              <a:t>Yanlış şekilde ağırlık kaldıran işçiler</a:t>
            </a:r>
          </a:p>
          <a:p>
            <a:r>
              <a:rPr lang="tr-TR" dirty="0" smtClean="0"/>
              <a:t>Öne eğilerek çalışanlar(</a:t>
            </a:r>
            <a:r>
              <a:rPr lang="tr-TR" dirty="0" err="1" smtClean="0"/>
              <a:t>çiftçi,temizlikçi</a:t>
            </a:r>
            <a:r>
              <a:rPr lang="tr-TR" dirty="0" smtClean="0"/>
              <a:t>)</a:t>
            </a:r>
          </a:p>
          <a:p>
            <a:r>
              <a:rPr lang="tr-TR" dirty="0" smtClean="0"/>
              <a:t>Yana dönerek çalışanlar(boya ,mutfak işleri)</a:t>
            </a:r>
          </a:p>
          <a:p>
            <a:r>
              <a:rPr lang="tr-TR" dirty="0" smtClean="0"/>
              <a:t>Uzun süreli oturma</a:t>
            </a:r>
          </a:p>
          <a:p>
            <a:r>
              <a:rPr lang="tr-TR" dirty="0" smtClean="0"/>
              <a:t>Karın ve bel kaslarının zayıflığı</a:t>
            </a:r>
          </a:p>
          <a:p>
            <a:r>
              <a:rPr lang="tr-TR" dirty="0" smtClean="0"/>
              <a:t>Bel çukurunun fazla olması.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433C-5AA1-41A5-8233-35821F212DEE}" type="datetime1">
              <a:rPr lang="tr-TR" smtClean="0"/>
              <a:t>12.11.2020</a:t>
            </a:fld>
            <a:endParaRPr lang="tr-TR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Bel Ağrılarında Risk Faktörleri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75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3284</TotalTime>
  <Words>1588</Words>
  <Application>Microsoft Office PowerPoint</Application>
  <PresentationFormat>Özel</PresentationFormat>
  <Paragraphs>440</Paragraphs>
  <Slides>64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64</vt:i4>
      </vt:variant>
    </vt:vector>
  </HeadingPairs>
  <TitlesOfParts>
    <vt:vector size="65" baseType="lpstr">
      <vt:lpstr>Office Teması</vt:lpstr>
      <vt:lpstr>Bel Ağrısına Yaklaşım</vt:lpstr>
      <vt:lpstr>PowerPoint Sunusu</vt:lpstr>
      <vt:lpstr>Amaç</vt:lpstr>
      <vt:lpstr>Hedefler</vt:lpstr>
      <vt:lpstr>Sunum Planı</vt:lpstr>
      <vt:lpstr>Genel Bilgiler</vt:lpstr>
      <vt:lpstr>PowerPoint Sunusu</vt:lpstr>
      <vt:lpstr>Bel Ağrılarında Risk Faktörleri</vt:lpstr>
      <vt:lpstr>Bel Ağrılarında Risk Faktörleri</vt:lpstr>
      <vt:lpstr>Bel Ağrısı Sınıfları</vt:lpstr>
      <vt:lpstr>Akut Bel Ağrısı</vt:lpstr>
      <vt:lpstr>Subakut Bel Ağrısı</vt:lpstr>
      <vt:lpstr>Kronik Bel Ağrısı</vt:lpstr>
      <vt:lpstr>Ağrı Kaynakları</vt:lpstr>
      <vt:lpstr>Bel Ağrısı Çeşitleri</vt:lpstr>
      <vt:lpstr>Mekanik Bel Ağrısı</vt:lpstr>
      <vt:lpstr>Mekanik bel ağrısı-1</vt:lpstr>
      <vt:lpstr>Mekanik bel ağrısı-2</vt:lpstr>
      <vt:lpstr>Mekanik bel ağrısı-3</vt:lpstr>
      <vt:lpstr>En sık mekanik neden</vt:lpstr>
      <vt:lpstr>Lumbar sprain ve strain</vt:lpstr>
      <vt:lpstr>Disk ve faset dejenerasyonu</vt:lpstr>
      <vt:lpstr>Hernie disk</vt:lpstr>
      <vt:lpstr>Spinal stenoz</vt:lpstr>
      <vt:lpstr>Spondilolistezis</vt:lpstr>
      <vt:lpstr>PowerPoint Sunusu</vt:lpstr>
      <vt:lpstr>Nonmekanik bel ağrısı</vt:lpstr>
      <vt:lpstr>Ankilozan Spondilit</vt:lpstr>
      <vt:lpstr>Ankilozan Spondilit</vt:lpstr>
      <vt:lpstr>Ankilozan Spondilit</vt:lpstr>
      <vt:lpstr>Ankilozan Spondilit</vt:lpstr>
      <vt:lpstr>Visseral hastalıklar</vt:lpstr>
      <vt:lpstr>Bel Ağrısına Yaklaşım</vt:lpstr>
      <vt:lpstr>Bel Ağrısında Alarm Belirtileri</vt:lpstr>
      <vt:lpstr>Bel Ağrısında Alarm Belirtileri</vt:lpstr>
      <vt:lpstr>Tanısal Yaklaşımlar</vt:lpstr>
      <vt:lpstr>Tanısal Yaklaşımlar</vt:lpstr>
      <vt:lpstr>Direkt grafi</vt:lpstr>
      <vt:lpstr> CT-MR</vt:lpstr>
      <vt:lpstr>Diğer tanısal yaklaşımlar</vt:lpstr>
      <vt:lpstr>MBA: Seyir</vt:lpstr>
      <vt:lpstr>Tedavide amaç</vt:lpstr>
      <vt:lpstr>Tedavi Seçenekleri</vt:lpstr>
      <vt:lpstr>1. Hasta eğitimi</vt:lpstr>
      <vt:lpstr>2. Hastanın aktif tutulması</vt:lpstr>
      <vt:lpstr>3. Yatak istirahati</vt:lpstr>
      <vt:lpstr>Yatak istirahati: Süre</vt:lpstr>
      <vt:lpstr>Yatak istirahati: Pozisyon</vt:lpstr>
      <vt:lpstr>Medikal tedavi</vt:lpstr>
      <vt:lpstr>Medikal tedavi</vt:lpstr>
      <vt:lpstr>Medikal tedavi</vt:lpstr>
      <vt:lpstr>Medikal tedavi</vt:lpstr>
      <vt:lpstr>Fizik tedavi modaliteleri</vt:lpstr>
      <vt:lpstr>Egzersiz</vt:lpstr>
      <vt:lpstr> Terapotik egzersizler </vt:lpstr>
      <vt:lpstr>PowerPoint Sunusu</vt:lpstr>
      <vt:lpstr>Lomber korse ve breysler</vt:lpstr>
      <vt:lpstr>Manipulasyon</vt:lpstr>
      <vt:lpstr>Cerrahi tedavi</vt:lpstr>
      <vt:lpstr>Multidisipliner tedavi</vt:lpstr>
      <vt:lpstr> Bel okulları</vt:lpstr>
      <vt:lpstr>Korunma</vt:lpstr>
      <vt:lpstr>Korunma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 Ağrısına Yaklaşım</dc:title>
  <dc:creator>Toshiba</dc:creator>
  <cp:lastModifiedBy>w7</cp:lastModifiedBy>
  <cp:revision>111</cp:revision>
  <dcterms:created xsi:type="dcterms:W3CDTF">2020-07-07T18:49:14Z</dcterms:created>
  <dcterms:modified xsi:type="dcterms:W3CDTF">2020-11-12T10:24:36Z</dcterms:modified>
</cp:coreProperties>
</file>