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9" r:id="rId4"/>
    <p:sldId id="292" r:id="rId5"/>
    <p:sldId id="305" r:id="rId6"/>
    <p:sldId id="260" r:id="rId7"/>
    <p:sldId id="306" r:id="rId8"/>
    <p:sldId id="293" r:id="rId9"/>
    <p:sldId id="307" r:id="rId10"/>
    <p:sldId id="261" r:id="rId11"/>
    <p:sldId id="304" r:id="rId12"/>
    <p:sldId id="262" r:id="rId13"/>
    <p:sldId id="294" r:id="rId14"/>
    <p:sldId id="263" r:id="rId15"/>
    <p:sldId id="295" r:id="rId16"/>
    <p:sldId id="296" r:id="rId17"/>
    <p:sldId id="264" r:id="rId18"/>
    <p:sldId id="265" r:id="rId19"/>
    <p:sldId id="297" r:id="rId20"/>
    <p:sldId id="266" r:id="rId21"/>
    <p:sldId id="298" r:id="rId22"/>
    <p:sldId id="267" r:id="rId23"/>
    <p:sldId id="299" r:id="rId24"/>
    <p:sldId id="268" r:id="rId25"/>
    <p:sldId id="269" r:id="rId26"/>
    <p:sldId id="270" r:id="rId27"/>
    <p:sldId id="300" r:id="rId28"/>
    <p:sldId id="271" r:id="rId29"/>
    <p:sldId id="272" r:id="rId30"/>
    <p:sldId id="273" r:id="rId31"/>
    <p:sldId id="274" r:id="rId32"/>
    <p:sldId id="301" r:id="rId33"/>
    <p:sldId id="275" r:id="rId34"/>
    <p:sldId id="276" r:id="rId35"/>
    <p:sldId id="277" r:id="rId36"/>
    <p:sldId id="278" r:id="rId37"/>
    <p:sldId id="280" r:id="rId38"/>
    <p:sldId id="281" r:id="rId39"/>
    <p:sldId id="282" r:id="rId40"/>
    <p:sldId id="283" r:id="rId41"/>
    <p:sldId id="284" r:id="rId42"/>
    <p:sldId id="285" r:id="rId43"/>
    <p:sldId id="287" r:id="rId44"/>
    <p:sldId id="288" r:id="rId45"/>
    <p:sldId id="289" r:id="rId46"/>
    <p:sldId id="302" r:id="rId47"/>
    <p:sldId id="303" r:id="rId48"/>
    <p:sldId id="290" r:id="rId49"/>
    <p:sldId id="291" r:id="rId50"/>
    <p:sldId id="308"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5" autoAdjust="0"/>
    <p:restoredTop sz="84201" autoAdjust="0"/>
  </p:normalViewPr>
  <p:slideViewPr>
    <p:cSldViewPr snapToGrid="0">
      <p:cViewPr varScale="1">
        <p:scale>
          <a:sx n="75" d="100"/>
          <a:sy n="75" d="100"/>
        </p:scale>
        <p:origin x="9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F2A8D-5DB6-4830-A0E9-94D62ADBBB0C}" type="datetimeFigureOut">
              <a:rPr lang="tr-TR" smtClean="0"/>
              <a:t>7.11.2022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34AF1-F017-42D0-9743-EDB05A9CFCA2}" type="slidenum">
              <a:rPr lang="tr-TR" smtClean="0"/>
              <a:t>‹#›</a:t>
            </a:fld>
            <a:endParaRPr lang="tr-TR"/>
          </a:p>
        </p:txBody>
      </p:sp>
    </p:spTree>
    <p:extLst>
      <p:ext uri="{BB962C8B-B14F-4D97-AF65-F5344CB8AC3E}">
        <p14:creationId xmlns:p14="http://schemas.microsoft.com/office/powerpoint/2010/main" val="322875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Daha önce </a:t>
            </a:r>
            <a:r>
              <a:rPr lang="tr-TR" dirty="0" err="1" smtClean="0"/>
              <a:t>normotansif</a:t>
            </a:r>
            <a:r>
              <a:rPr lang="tr-TR" dirty="0" smtClean="0"/>
              <a:t> kadınlarda 20 haftalık gebelikten sonra dört saat arayla yapılan en az iki ölçümde </a:t>
            </a:r>
            <a:r>
              <a:rPr lang="tr-TR" dirty="0" err="1" smtClean="0"/>
              <a:t>Sistolik</a:t>
            </a:r>
            <a:r>
              <a:rPr lang="tr-TR" dirty="0" smtClean="0"/>
              <a:t> kan basıncı 140 </a:t>
            </a:r>
            <a:r>
              <a:rPr lang="tr-TR" dirty="0" err="1" smtClean="0"/>
              <a:t>mmHg</a:t>
            </a:r>
            <a:r>
              <a:rPr lang="tr-TR" dirty="0" smtClean="0"/>
              <a:t> veya daha fazla ve / veya </a:t>
            </a:r>
            <a:r>
              <a:rPr lang="tr-TR" dirty="0" err="1" smtClean="0"/>
              <a:t>diyastolik</a:t>
            </a:r>
            <a:r>
              <a:rPr lang="tr-TR" dirty="0" smtClean="0"/>
              <a:t> kan basıncı 90 </a:t>
            </a:r>
            <a:r>
              <a:rPr lang="tr-TR" dirty="0" err="1" smtClean="0"/>
              <a:t>mmHg</a:t>
            </a:r>
            <a:r>
              <a:rPr lang="tr-TR" dirty="0" smtClean="0"/>
              <a:t> veya daha fazla  olmalıdır</a:t>
            </a:r>
            <a:r>
              <a:rPr lang="tr-TR" baseline="0" dirty="0" smtClean="0"/>
              <a:t> </a:t>
            </a:r>
          </a:p>
          <a:p>
            <a:r>
              <a:rPr lang="tr-TR" dirty="0" smtClean="0"/>
              <a:t>24 saat içinde 300 mg veya daha fazla </a:t>
            </a:r>
            <a:r>
              <a:rPr lang="tr-TR" dirty="0" err="1" smtClean="0"/>
              <a:t>proteinüri</a:t>
            </a:r>
            <a:r>
              <a:rPr lang="tr-TR" dirty="0" smtClean="0"/>
              <a:t> veya en az iki okuma eşliğinde </a:t>
            </a:r>
            <a:r>
              <a:rPr lang="tr-TR" dirty="0" err="1" smtClean="0"/>
              <a:t>dipstick</a:t>
            </a:r>
            <a:r>
              <a:rPr lang="tr-TR" dirty="0" smtClean="0"/>
              <a:t>++ olması</a:t>
            </a:r>
          </a:p>
          <a:p>
            <a:r>
              <a:rPr lang="tr-TR" dirty="0" smtClean="0"/>
              <a:t>Kronik hipertansiyon üzerine bindirilmiş </a:t>
            </a:r>
            <a:r>
              <a:rPr lang="tr-TR" dirty="0" err="1" smtClean="0"/>
              <a:t>preeklampside</a:t>
            </a:r>
            <a:r>
              <a:rPr lang="tr-TR" dirty="0" smtClean="0"/>
              <a:t> anlamlı </a:t>
            </a:r>
            <a:r>
              <a:rPr lang="tr-TR" dirty="0" err="1" smtClean="0"/>
              <a:t>proteinüri</a:t>
            </a:r>
            <a:r>
              <a:rPr lang="tr-TR" dirty="0" smtClean="0"/>
              <a:t> 20. gebelik haftasından sonra gelişmesi </a:t>
            </a:r>
            <a:endParaRPr lang="tr-TR" dirty="0"/>
          </a:p>
        </p:txBody>
      </p:sp>
      <p:sp>
        <p:nvSpPr>
          <p:cNvPr id="4" name="Slayt Numarası Yer Tutucusu 3"/>
          <p:cNvSpPr>
            <a:spLocks noGrp="1"/>
          </p:cNvSpPr>
          <p:nvPr>
            <p:ph type="sldNum" sz="quarter" idx="10"/>
          </p:nvPr>
        </p:nvSpPr>
        <p:spPr/>
        <p:txBody>
          <a:bodyPr/>
          <a:lstStyle/>
          <a:p>
            <a:fld id="{3E534AF1-F017-42D0-9743-EDB05A9CFCA2}" type="slidenum">
              <a:rPr lang="tr-TR" smtClean="0"/>
              <a:t>20</a:t>
            </a:fld>
            <a:endParaRPr lang="tr-TR"/>
          </a:p>
        </p:txBody>
      </p:sp>
    </p:spTree>
    <p:extLst>
      <p:ext uri="{BB962C8B-B14F-4D97-AF65-F5344CB8AC3E}">
        <p14:creationId xmlns:p14="http://schemas.microsoft.com/office/powerpoint/2010/main" val="256958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(aspirin grubunda düzeltilmiş </a:t>
            </a:r>
            <a:r>
              <a:rPr lang="tr-TR" dirty="0" err="1" smtClean="0"/>
              <a:t>odds</a:t>
            </a:r>
            <a:r>
              <a:rPr lang="tr-TR" dirty="0" smtClean="0"/>
              <a:t> oranı, 0.38; %95 güven aralığı, 0.20 ila 0.74; P=0.004) </a:t>
            </a:r>
            <a:endParaRPr lang="tr-TR" dirty="0"/>
          </a:p>
        </p:txBody>
      </p:sp>
      <p:sp>
        <p:nvSpPr>
          <p:cNvPr id="4" name="Slayt Numarası Yer Tutucusu 3"/>
          <p:cNvSpPr>
            <a:spLocks noGrp="1"/>
          </p:cNvSpPr>
          <p:nvPr>
            <p:ph type="sldNum" sz="quarter" idx="10"/>
          </p:nvPr>
        </p:nvSpPr>
        <p:spPr/>
        <p:txBody>
          <a:bodyPr/>
          <a:lstStyle/>
          <a:p>
            <a:fld id="{3E534AF1-F017-42D0-9743-EDB05A9CFCA2}" type="slidenum">
              <a:rPr lang="tr-TR" smtClean="0"/>
              <a:t>34</a:t>
            </a:fld>
            <a:endParaRPr lang="tr-TR"/>
          </a:p>
        </p:txBody>
      </p:sp>
    </p:spTree>
    <p:extLst>
      <p:ext uri="{BB962C8B-B14F-4D97-AF65-F5344CB8AC3E}">
        <p14:creationId xmlns:p14="http://schemas.microsoft.com/office/powerpoint/2010/main" val="335566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şu anda kullanılan diğer yöntemlerden daha üstün olduğu gösterilen bir strateji.</a:t>
            </a:r>
            <a:endParaRPr lang="tr-TR" dirty="0"/>
          </a:p>
        </p:txBody>
      </p:sp>
      <p:sp>
        <p:nvSpPr>
          <p:cNvPr id="4" name="Slayt Numarası Yer Tutucusu 3"/>
          <p:cNvSpPr>
            <a:spLocks noGrp="1"/>
          </p:cNvSpPr>
          <p:nvPr>
            <p:ph type="sldNum" sz="quarter" idx="10"/>
          </p:nvPr>
        </p:nvSpPr>
        <p:spPr/>
        <p:txBody>
          <a:bodyPr/>
          <a:lstStyle/>
          <a:p>
            <a:fld id="{3E534AF1-F017-42D0-9743-EDB05A9CFCA2}" type="slidenum">
              <a:rPr lang="tr-TR" smtClean="0"/>
              <a:t>45</a:t>
            </a:fld>
            <a:endParaRPr lang="tr-TR"/>
          </a:p>
        </p:txBody>
      </p:sp>
    </p:spTree>
    <p:extLst>
      <p:ext uri="{BB962C8B-B14F-4D97-AF65-F5344CB8AC3E}">
        <p14:creationId xmlns:p14="http://schemas.microsoft.com/office/powerpoint/2010/main" val="115133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2A2CDD2-89C9-4772-A276-F8F0274B9F0F}" type="datetimeFigureOut">
              <a:rPr lang="tr-TR" smtClean="0"/>
              <a:t>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380485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A2CDD2-89C9-4772-A276-F8F0274B9F0F}" type="datetimeFigureOut">
              <a:rPr lang="tr-TR" smtClean="0"/>
              <a:t>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335932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A2CDD2-89C9-4772-A276-F8F0274B9F0F}" type="datetimeFigureOut">
              <a:rPr lang="tr-TR" smtClean="0"/>
              <a:t>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14282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A2CDD2-89C9-4772-A276-F8F0274B9F0F}" type="datetimeFigureOut">
              <a:rPr lang="tr-TR" smtClean="0"/>
              <a:t>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290466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2A2CDD2-89C9-4772-A276-F8F0274B9F0F}" type="datetimeFigureOut">
              <a:rPr lang="tr-TR" smtClean="0"/>
              <a:t>7.11.2022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66955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2A2CDD2-89C9-4772-A276-F8F0274B9F0F}" type="datetimeFigureOut">
              <a:rPr lang="tr-TR" smtClean="0"/>
              <a:t>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401011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2A2CDD2-89C9-4772-A276-F8F0274B9F0F}" type="datetimeFigureOut">
              <a:rPr lang="tr-TR" smtClean="0"/>
              <a:t>7.11.2022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330622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2A2CDD2-89C9-4772-A276-F8F0274B9F0F}" type="datetimeFigureOut">
              <a:rPr lang="tr-TR" smtClean="0"/>
              <a:t>7.11.2022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8225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A2CDD2-89C9-4772-A276-F8F0274B9F0F}" type="datetimeFigureOut">
              <a:rPr lang="tr-TR" smtClean="0"/>
              <a:t>7.11.2022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55520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2A2CDD2-89C9-4772-A276-F8F0274B9F0F}" type="datetimeFigureOut">
              <a:rPr lang="tr-TR" smtClean="0"/>
              <a:t>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214294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2A2CDD2-89C9-4772-A276-F8F0274B9F0F}" type="datetimeFigureOut">
              <a:rPr lang="tr-TR" smtClean="0"/>
              <a:t>7.11.2022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FD7E99-A598-40DF-A68C-9A5951537922}" type="slidenum">
              <a:rPr lang="tr-TR" smtClean="0"/>
              <a:t>‹#›</a:t>
            </a:fld>
            <a:endParaRPr lang="tr-TR"/>
          </a:p>
        </p:txBody>
      </p:sp>
    </p:spTree>
    <p:extLst>
      <p:ext uri="{BB962C8B-B14F-4D97-AF65-F5344CB8AC3E}">
        <p14:creationId xmlns:p14="http://schemas.microsoft.com/office/powerpoint/2010/main" val="2474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2CDD2-89C9-4772-A276-F8F0274B9F0F}" type="datetimeFigureOut">
              <a:rPr lang="tr-TR" smtClean="0"/>
              <a:t>7.11.2022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D7E99-A598-40DF-A68C-9A5951537922}" type="slidenum">
              <a:rPr lang="tr-TR" smtClean="0"/>
              <a:t>‹#›</a:t>
            </a:fld>
            <a:endParaRPr lang="tr-TR"/>
          </a:p>
        </p:txBody>
      </p:sp>
    </p:spTree>
    <p:extLst>
      <p:ext uri="{BB962C8B-B14F-4D97-AF65-F5344CB8AC3E}">
        <p14:creationId xmlns:p14="http://schemas.microsoft.com/office/powerpoint/2010/main" val="42265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ctrTitle"/>
          </p:nvPr>
        </p:nvSpPr>
        <p:spPr/>
        <p:txBody>
          <a:bodyPr/>
          <a:lstStyle/>
          <a:p>
            <a:endParaRPr lang="tr-TR"/>
          </a:p>
        </p:txBody>
      </p:sp>
      <p:sp>
        <p:nvSpPr>
          <p:cNvPr id="7" name="Alt Başlık 6"/>
          <p:cNvSpPr>
            <a:spLocks noGrp="1"/>
          </p:cNvSpPr>
          <p:nvPr>
            <p:ph type="subTitle" idx="1"/>
          </p:nvPr>
        </p:nvSpPr>
        <p:spPr>
          <a:xfrm>
            <a:off x="1430709" y="4632326"/>
            <a:ext cx="9144000" cy="1655762"/>
          </a:xfrm>
        </p:spPr>
        <p:txBody>
          <a:bodyPr>
            <a:normAutofit/>
          </a:bodyPr>
          <a:lstStyle/>
          <a:p>
            <a:r>
              <a:rPr lang="tr-TR" b="1" dirty="0" smtClean="0"/>
              <a:t>PRETERM PREEKLAMPSİ İÇİN YÜKSEK RİSKLİ GEBELİKLERDE ASPİRİN VE PLACEBO KARŞILAŞTIRILMASI</a:t>
            </a:r>
          </a:p>
          <a:p>
            <a:r>
              <a:rPr lang="tr-TR" sz="2000" dirty="0" smtClean="0"/>
              <a:t>Arş. </a:t>
            </a:r>
            <a:r>
              <a:rPr lang="tr-TR" sz="2000" dirty="0" err="1" smtClean="0"/>
              <a:t>Gör.Dr</a:t>
            </a:r>
            <a:r>
              <a:rPr lang="tr-TR" sz="2000" dirty="0" smtClean="0"/>
              <a:t>. Sezin </a:t>
            </a:r>
            <a:r>
              <a:rPr lang="tr-TR" sz="2000" dirty="0" err="1" smtClean="0"/>
              <a:t>Arslantürk</a:t>
            </a:r>
            <a:r>
              <a:rPr lang="tr-TR" sz="2000" dirty="0" smtClean="0"/>
              <a:t> </a:t>
            </a:r>
            <a:r>
              <a:rPr lang="tr-TR" sz="2000" dirty="0" err="1" smtClean="0"/>
              <a:t>Çontar</a:t>
            </a:r>
            <a:endParaRPr lang="tr-TR" sz="2000" dirty="0" smtClean="0"/>
          </a:p>
          <a:p>
            <a:r>
              <a:rPr lang="tr-TR" sz="2000" dirty="0" smtClean="0"/>
              <a:t>KTÜ Aile Hekimliği ABD</a:t>
            </a:r>
            <a:endParaRPr lang="tr-TR" sz="2000" dirty="0"/>
          </a:p>
        </p:txBody>
      </p:sp>
      <p:pic>
        <p:nvPicPr>
          <p:cNvPr id="4" name="Resim 3"/>
          <p:cNvPicPr>
            <a:picLocks noChangeAspect="1"/>
          </p:cNvPicPr>
          <p:nvPr/>
        </p:nvPicPr>
        <p:blipFill>
          <a:blip r:embed="rId2"/>
          <a:stretch>
            <a:fillRect/>
          </a:stretch>
        </p:blipFill>
        <p:spPr>
          <a:xfrm>
            <a:off x="781609" y="0"/>
            <a:ext cx="10442201" cy="4195482"/>
          </a:xfrm>
          <a:prstGeom prst="rect">
            <a:avLst/>
          </a:prstGeom>
        </p:spPr>
      </p:pic>
    </p:spTree>
    <p:extLst>
      <p:ext uri="{BB962C8B-B14F-4D97-AF65-F5344CB8AC3E}">
        <p14:creationId xmlns:p14="http://schemas.microsoft.com/office/powerpoint/2010/main" val="2120138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YÖNTEM</a:t>
            </a:r>
            <a:endParaRPr lang="tr-TR" dirty="0"/>
          </a:p>
        </p:txBody>
      </p:sp>
      <p:sp>
        <p:nvSpPr>
          <p:cNvPr id="3" name="İçerik Yer Tutucusu 2"/>
          <p:cNvSpPr>
            <a:spLocks noGrp="1"/>
          </p:cNvSpPr>
          <p:nvPr>
            <p:ph idx="1"/>
          </p:nvPr>
        </p:nvSpPr>
        <p:spPr/>
        <p:txBody>
          <a:bodyPr>
            <a:normAutofit fontScale="92500" lnSpcReduction="10000"/>
          </a:bodyPr>
          <a:lstStyle/>
          <a:p>
            <a:pPr fontAlgn="base"/>
            <a:r>
              <a:rPr lang="tr-TR" b="1" cap="all" dirty="0"/>
              <a:t>DENEME TASARIMI VE </a:t>
            </a:r>
            <a:r>
              <a:rPr lang="tr-TR" b="1" cap="all" dirty="0" smtClean="0"/>
              <a:t>KATILIMCILAR</a:t>
            </a:r>
          </a:p>
          <a:p>
            <a:pPr fontAlgn="base"/>
            <a:r>
              <a:rPr lang="tr-TR" dirty="0" smtClean="0"/>
              <a:t>Bu </a:t>
            </a:r>
            <a:r>
              <a:rPr lang="tr-TR" dirty="0"/>
              <a:t>çift kör, </a:t>
            </a:r>
            <a:r>
              <a:rPr lang="tr-TR" dirty="0" err="1"/>
              <a:t>plasebo</a:t>
            </a:r>
            <a:r>
              <a:rPr lang="tr-TR" dirty="0"/>
              <a:t> kontrollü çalışmada, </a:t>
            </a:r>
            <a:r>
              <a:rPr lang="tr-TR" dirty="0" err="1"/>
              <a:t>preterm</a:t>
            </a:r>
            <a:r>
              <a:rPr lang="tr-TR" dirty="0"/>
              <a:t> </a:t>
            </a:r>
            <a:r>
              <a:rPr lang="tr-TR" dirty="0" err="1"/>
              <a:t>preeklampsi</a:t>
            </a:r>
            <a:r>
              <a:rPr lang="tr-TR" dirty="0"/>
              <a:t> riski yüksek olan tekli gebeliği olan kadınlarda gebeliğin 11 ila 14. haftasından gebeliğin 36. haftasına kadar uygulanan </a:t>
            </a:r>
            <a:r>
              <a:rPr lang="tr-TR" dirty="0" err="1"/>
              <a:t>plasebo</a:t>
            </a:r>
            <a:r>
              <a:rPr lang="tr-TR" dirty="0"/>
              <a:t> ile günde 150 </a:t>
            </a:r>
            <a:r>
              <a:rPr lang="tr-TR" dirty="0" err="1"/>
              <a:t>mg'lık</a:t>
            </a:r>
            <a:r>
              <a:rPr lang="tr-TR" dirty="0"/>
              <a:t> bir dozda aspirini karşılaştırdık. </a:t>
            </a:r>
            <a:endParaRPr lang="tr-TR" dirty="0" smtClean="0"/>
          </a:p>
          <a:p>
            <a:pPr fontAlgn="base"/>
            <a:r>
              <a:rPr lang="tr-TR" dirty="0" smtClean="0"/>
              <a:t>Çalışma </a:t>
            </a:r>
            <a:r>
              <a:rPr lang="tr-TR" dirty="0"/>
              <a:t>İngiltere, </a:t>
            </a:r>
            <a:r>
              <a:rPr lang="tr-TR" dirty="0" smtClean="0"/>
              <a:t>İspanya</a:t>
            </a:r>
            <a:r>
              <a:rPr lang="tr-TR" dirty="0"/>
              <a:t>, İtalya, Belçika, Yunanistan ve İsrail'deki 13 doğum hastanesinde gerçekleştirdik.</a:t>
            </a:r>
          </a:p>
          <a:p>
            <a:pPr fontAlgn="base"/>
            <a:r>
              <a:rPr lang="tr-TR" dirty="0"/>
              <a:t>Katılan hastanelerde gebeliğin </a:t>
            </a:r>
            <a:r>
              <a:rPr lang="tr-TR" dirty="0" smtClean="0"/>
              <a:t>11. hafta 0. gün ile </a:t>
            </a:r>
            <a:r>
              <a:rPr lang="tr-TR" dirty="0"/>
              <a:t>13. </a:t>
            </a:r>
            <a:r>
              <a:rPr lang="tr-TR" dirty="0" smtClean="0"/>
              <a:t>hafta </a:t>
            </a:r>
            <a:r>
              <a:rPr lang="tr-TR" dirty="0"/>
              <a:t>6. gün arasında rutin doğum öncesi ziyareti yapılan tüm kadınlara </a:t>
            </a:r>
            <a:r>
              <a:rPr lang="tr-TR" dirty="0" err="1"/>
              <a:t>maternal</a:t>
            </a:r>
            <a:r>
              <a:rPr lang="tr-TR" dirty="0"/>
              <a:t> faktörler, ortalama arter basıncı, </a:t>
            </a:r>
            <a:r>
              <a:rPr lang="tr-TR" dirty="0" err="1"/>
              <a:t>uterin</a:t>
            </a:r>
            <a:r>
              <a:rPr lang="tr-TR" dirty="0"/>
              <a:t>-arter </a:t>
            </a:r>
            <a:r>
              <a:rPr lang="tr-TR" dirty="0" err="1"/>
              <a:t>pulsatilite</a:t>
            </a:r>
            <a:r>
              <a:rPr lang="tr-TR" dirty="0"/>
              <a:t> indeksi ve </a:t>
            </a:r>
            <a:r>
              <a:rPr lang="tr-TR" dirty="0" smtClean="0"/>
              <a:t>PAPP-A ve </a:t>
            </a:r>
            <a:r>
              <a:rPr lang="tr-TR" dirty="0" err="1" smtClean="0"/>
              <a:t>Placental</a:t>
            </a:r>
            <a:r>
              <a:rPr lang="tr-TR" dirty="0" smtClean="0"/>
              <a:t> büyüme faktörünü </a:t>
            </a:r>
            <a:r>
              <a:rPr lang="tr-TR" dirty="0"/>
              <a:t>birleştiren bir algoritma ile </a:t>
            </a:r>
            <a:r>
              <a:rPr lang="tr-TR" dirty="0" err="1"/>
              <a:t>preeklampsi</a:t>
            </a:r>
            <a:r>
              <a:rPr lang="tr-TR" dirty="0"/>
              <a:t> taraması önerildi  </a:t>
            </a:r>
          </a:p>
          <a:p>
            <a:pPr fontAlgn="base"/>
            <a:endParaRPr lang="tr-TR" b="1" cap="all" dirty="0"/>
          </a:p>
        </p:txBody>
      </p:sp>
    </p:spTree>
    <p:extLst>
      <p:ext uri="{BB962C8B-B14F-4D97-AF65-F5344CB8AC3E}">
        <p14:creationId xmlns:p14="http://schemas.microsoft.com/office/powerpoint/2010/main" val="38155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279054" y="158662"/>
            <a:ext cx="6574434" cy="6699337"/>
          </a:xfrm>
          <a:prstGeom prst="rect">
            <a:avLst/>
          </a:prstGeom>
        </p:spPr>
      </p:pic>
    </p:spTree>
    <p:extLst>
      <p:ext uri="{BB962C8B-B14F-4D97-AF65-F5344CB8AC3E}">
        <p14:creationId xmlns:p14="http://schemas.microsoft.com/office/powerpoint/2010/main" val="113606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r>
              <a:rPr lang="tr-TR" dirty="0" smtClean="0"/>
              <a:t>Gebelik yaşı, </a:t>
            </a:r>
            <a:r>
              <a:rPr lang="tr-TR" dirty="0" err="1" smtClean="0"/>
              <a:t>fetal</a:t>
            </a:r>
            <a:r>
              <a:rPr lang="tr-TR" dirty="0" smtClean="0"/>
              <a:t> CRL uzunluğunun ölçülmesi ile belirlendi.</a:t>
            </a:r>
            <a:endParaRPr lang="tr-TR" b="1" baseline="30000" dirty="0"/>
          </a:p>
          <a:p>
            <a:r>
              <a:rPr lang="tr-TR" dirty="0" smtClean="0"/>
              <a:t> </a:t>
            </a:r>
            <a:r>
              <a:rPr lang="tr-TR" dirty="0" err="1" smtClean="0"/>
              <a:t>Maternal</a:t>
            </a:r>
            <a:r>
              <a:rPr lang="tr-TR" dirty="0" smtClean="0"/>
              <a:t> özellikler ve tıbbi ve </a:t>
            </a:r>
            <a:r>
              <a:rPr lang="tr-TR" dirty="0" err="1" smtClean="0"/>
              <a:t>obstetrik</a:t>
            </a:r>
            <a:r>
              <a:rPr lang="tr-TR" dirty="0" smtClean="0"/>
              <a:t> öyküler kaydedildi ve </a:t>
            </a:r>
            <a:r>
              <a:rPr lang="tr-TR" dirty="0" err="1" smtClean="0"/>
              <a:t>maternal</a:t>
            </a:r>
            <a:r>
              <a:rPr lang="tr-TR" dirty="0" smtClean="0"/>
              <a:t> ağırlık ve boy ölçüldü. </a:t>
            </a:r>
          </a:p>
          <a:p>
            <a:r>
              <a:rPr lang="tr-TR" dirty="0" smtClean="0"/>
              <a:t>Ortalama arter basıncı, standart bir protokol kullanılarak onaylanmış otomatik cihazlarla ölçüldü.</a:t>
            </a:r>
            <a:endParaRPr lang="tr-TR" b="1" baseline="30000" dirty="0"/>
          </a:p>
          <a:p>
            <a:r>
              <a:rPr lang="tr-TR" dirty="0" smtClean="0"/>
              <a:t> Sol ve sağ </a:t>
            </a:r>
            <a:r>
              <a:rPr lang="tr-TR" dirty="0" err="1" smtClean="0"/>
              <a:t>uterin</a:t>
            </a:r>
            <a:r>
              <a:rPr lang="tr-TR" dirty="0" smtClean="0"/>
              <a:t>-arter </a:t>
            </a:r>
            <a:r>
              <a:rPr lang="tr-TR" dirty="0" err="1" smtClean="0"/>
              <a:t>pulsatilite</a:t>
            </a:r>
            <a:r>
              <a:rPr lang="tr-TR" dirty="0" smtClean="0"/>
              <a:t> indeksini ölçmek için </a:t>
            </a:r>
            <a:r>
              <a:rPr lang="tr-TR" dirty="0" err="1" smtClean="0"/>
              <a:t>transabdominal</a:t>
            </a:r>
            <a:r>
              <a:rPr lang="tr-TR" dirty="0" smtClean="0"/>
              <a:t> renkli </a:t>
            </a:r>
            <a:r>
              <a:rPr lang="tr-TR" dirty="0" err="1" smtClean="0"/>
              <a:t>doppler</a:t>
            </a:r>
            <a:r>
              <a:rPr lang="tr-TR" dirty="0" smtClean="0"/>
              <a:t> ultrasonografi kullanıldı ve ortalama değer kaydedildi.</a:t>
            </a:r>
            <a:endParaRPr lang="tr-TR" dirty="0"/>
          </a:p>
        </p:txBody>
      </p:sp>
    </p:spTree>
    <p:extLst>
      <p:ext uri="{BB962C8B-B14F-4D97-AF65-F5344CB8AC3E}">
        <p14:creationId xmlns:p14="http://schemas.microsoft.com/office/powerpoint/2010/main" val="285433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r>
              <a:rPr lang="tr-TR" dirty="0"/>
              <a:t> Gebelikle ilişkili plazma proteini </a:t>
            </a:r>
            <a:r>
              <a:rPr lang="tr-TR" dirty="0" smtClean="0"/>
              <a:t>A(PAPP-A) </a:t>
            </a:r>
            <a:r>
              <a:rPr lang="tr-TR" dirty="0"/>
              <a:t>ve </a:t>
            </a:r>
            <a:r>
              <a:rPr lang="tr-TR" dirty="0" err="1"/>
              <a:t>plasental</a:t>
            </a:r>
            <a:r>
              <a:rPr lang="tr-TR" dirty="0"/>
              <a:t> büyüme </a:t>
            </a:r>
            <a:r>
              <a:rPr lang="tr-TR" dirty="0" smtClean="0"/>
              <a:t>faktörünün (PIGF) </a:t>
            </a:r>
            <a:r>
              <a:rPr lang="tr-TR" dirty="0"/>
              <a:t>serum konsantrasyonları otomatik bir cihazla ölçüldü </a:t>
            </a:r>
            <a:endParaRPr lang="tr-TR" dirty="0" smtClean="0"/>
          </a:p>
          <a:p>
            <a:r>
              <a:rPr lang="tr-TR" dirty="0" smtClean="0"/>
              <a:t>Çalışma merkezlerinde </a:t>
            </a:r>
            <a:r>
              <a:rPr lang="tr-TR" dirty="0" err="1"/>
              <a:t>biyobelirteçlerin</a:t>
            </a:r>
            <a:r>
              <a:rPr lang="tr-TR" dirty="0"/>
              <a:t> ölçümünün tutarlılığını sağlamak için kalite kontrol uygulandı. </a:t>
            </a:r>
            <a:endParaRPr lang="tr-TR" dirty="0" smtClean="0"/>
          </a:p>
          <a:p>
            <a:r>
              <a:rPr lang="tr-TR" dirty="0" smtClean="0"/>
              <a:t>Taramanın </a:t>
            </a:r>
            <a:r>
              <a:rPr lang="tr-TR" dirty="0"/>
              <a:t>kalite kontrolü ve protokole uyumun doğrulanması, </a:t>
            </a:r>
            <a:r>
              <a:rPr lang="tr-TR" dirty="0" err="1"/>
              <a:t>University</a:t>
            </a:r>
            <a:r>
              <a:rPr lang="tr-TR" dirty="0"/>
              <a:t> </a:t>
            </a:r>
            <a:r>
              <a:rPr lang="tr-TR" dirty="0" err="1"/>
              <a:t>College</a:t>
            </a:r>
            <a:r>
              <a:rPr lang="tr-TR" dirty="0"/>
              <a:t> </a:t>
            </a:r>
            <a:r>
              <a:rPr lang="tr-TR" dirty="0" err="1"/>
              <a:t>London</a:t>
            </a:r>
            <a:r>
              <a:rPr lang="tr-TR" dirty="0"/>
              <a:t> Kapsamlı Klinik Araştırmalar Birimi tarafından gerçekleştirildi.</a:t>
            </a:r>
          </a:p>
        </p:txBody>
      </p:sp>
    </p:spTree>
    <p:extLst>
      <p:ext uri="{BB962C8B-B14F-4D97-AF65-F5344CB8AC3E}">
        <p14:creationId xmlns:p14="http://schemas.microsoft.com/office/powerpoint/2010/main" val="289300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Çalışmaya dahil edilme kriterleri</a:t>
            </a:r>
          </a:p>
        </p:txBody>
      </p:sp>
      <p:sp>
        <p:nvSpPr>
          <p:cNvPr id="3" name="İçerik Yer Tutucusu 2"/>
          <p:cNvSpPr>
            <a:spLocks noGrp="1"/>
          </p:cNvSpPr>
          <p:nvPr>
            <p:ph idx="1"/>
          </p:nvPr>
        </p:nvSpPr>
        <p:spPr/>
        <p:txBody>
          <a:bodyPr>
            <a:normAutofit/>
          </a:bodyPr>
          <a:lstStyle/>
          <a:p>
            <a:r>
              <a:rPr lang="tr-TR" dirty="0"/>
              <a:t>T</a:t>
            </a:r>
            <a:r>
              <a:rPr lang="tr-TR" dirty="0" smtClean="0"/>
              <a:t>aramanın </a:t>
            </a:r>
            <a:r>
              <a:rPr lang="tr-TR" dirty="0"/>
              <a:t>11 ila 13. gebelik haftasında yapıldığı sırada canlı fetüs </a:t>
            </a:r>
            <a:endParaRPr lang="tr-TR" dirty="0" smtClean="0"/>
          </a:p>
          <a:p>
            <a:r>
              <a:rPr lang="tr-TR" dirty="0" smtClean="0"/>
              <a:t>18 yaş ve üzeri,</a:t>
            </a:r>
          </a:p>
          <a:p>
            <a:r>
              <a:rPr lang="tr-TR" dirty="0" smtClean="0"/>
              <a:t>Tek gebelik, </a:t>
            </a:r>
          </a:p>
          <a:p>
            <a:r>
              <a:rPr lang="tr-TR" dirty="0" smtClean="0"/>
              <a:t>ve tarama algoritmasına göre </a:t>
            </a:r>
            <a:r>
              <a:rPr lang="tr-TR" dirty="0" err="1" smtClean="0"/>
              <a:t>preterm</a:t>
            </a:r>
            <a:r>
              <a:rPr lang="tr-TR" dirty="0" smtClean="0"/>
              <a:t> </a:t>
            </a:r>
            <a:r>
              <a:rPr lang="tr-TR" dirty="0" err="1" smtClean="0"/>
              <a:t>preeklampsi</a:t>
            </a:r>
            <a:r>
              <a:rPr lang="tr-TR" dirty="0" smtClean="0"/>
              <a:t> için yüksek risk (&gt;100'de 1). </a:t>
            </a:r>
            <a:endParaRPr lang="tr-TR" dirty="0"/>
          </a:p>
        </p:txBody>
      </p:sp>
    </p:spTree>
    <p:extLst>
      <p:ext uri="{BB962C8B-B14F-4D97-AF65-F5344CB8AC3E}">
        <p14:creationId xmlns:p14="http://schemas.microsoft.com/office/powerpoint/2010/main" val="1308264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Dışlama kriterleri</a:t>
            </a:r>
          </a:p>
        </p:txBody>
      </p:sp>
      <p:sp>
        <p:nvSpPr>
          <p:cNvPr id="3" name="İçerik Yer Tutucusu 2"/>
          <p:cNvSpPr>
            <a:spLocks noGrp="1"/>
          </p:cNvSpPr>
          <p:nvPr>
            <p:ph idx="1"/>
          </p:nvPr>
        </p:nvSpPr>
        <p:spPr/>
        <p:txBody>
          <a:bodyPr>
            <a:normAutofit fontScale="92500" lnSpcReduction="10000"/>
          </a:bodyPr>
          <a:lstStyle/>
          <a:p>
            <a:r>
              <a:rPr lang="tr-TR" dirty="0" smtClean="0"/>
              <a:t>Bilinçsiz </a:t>
            </a:r>
            <a:r>
              <a:rPr lang="tr-TR" dirty="0"/>
              <a:t>veya ağır hasta durumu</a:t>
            </a:r>
            <a:r>
              <a:rPr lang="tr-TR" dirty="0" smtClean="0"/>
              <a:t>,</a:t>
            </a:r>
          </a:p>
          <a:p>
            <a:r>
              <a:rPr lang="tr-TR" dirty="0" smtClean="0"/>
              <a:t>Öğrenme </a:t>
            </a:r>
            <a:r>
              <a:rPr lang="tr-TR" dirty="0"/>
              <a:t>güçlüğü veya ciddi akıl hastalığı, </a:t>
            </a:r>
            <a:endParaRPr lang="tr-TR" dirty="0" smtClean="0"/>
          </a:p>
          <a:p>
            <a:r>
              <a:rPr lang="tr-TR" dirty="0" smtClean="0"/>
              <a:t>Taramanın </a:t>
            </a:r>
            <a:r>
              <a:rPr lang="tr-TR" dirty="0"/>
              <a:t>yapıldığı sırada</a:t>
            </a:r>
            <a:r>
              <a:rPr lang="tr-TR" dirty="0" smtClean="0"/>
              <a:t> </a:t>
            </a:r>
            <a:r>
              <a:rPr lang="tr-TR" dirty="0"/>
              <a:t>gebeliğin 11-13. haftasında </a:t>
            </a:r>
            <a:r>
              <a:rPr lang="tr-TR" dirty="0" smtClean="0"/>
              <a:t>tespit </a:t>
            </a:r>
            <a:r>
              <a:rPr lang="tr-TR" dirty="0"/>
              <a:t>edilen majör </a:t>
            </a:r>
            <a:r>
              <a:rPr lang="tr-TR" dirty="0" err="1"/>
              <a:t>fetal</a:t>
            </a:r>
            <a:r>
              <a:rPr lang="tr-TR" dirty="0"/>
              <a:t> anormallik</a:t>
            </a:r>
            <a:r>
              <a:rPr lang="tr-TR" dirty="0" smtClean="0"/>
              <a:t>,</a:t>
            </a:r>
          </a:p>
          <a:p>
            <a:r>
              <a:rPr lang="tr-TR" dirty="0"/>
              <a:t>T</a:t>
            </a:r>
            <a:r>
              <a:rPr lang="tr-TR" dirty="0" smtClean="0"/>
              <a:t>aramadan </a:t>
            </a:r>
            <a:r>
              <a:rPr lang="tr-TR" dirty="0"/>
              <a:t>önceki 28 gün içinde aspirin ile düzenli tedavi, </a:t>
            </a:r>
            <a:endParaRPr lang="tr-TR" dirty="0" smtClean="0"/>
          </a:p>
          <a:p>
            <a:r>
              <a:rPr lang="tr-TR" dirty="0" smtClean="0"/>
              <a:t>Kanama bozuklukları </a:t>
            </a:r>
            <a:r>
              <a:rPr lang="tr-TR" dirty="0" err="1" smtClean="0"/>
              <a:t>von</a:t>
            </a:r>
            <a:r>
              <a:rPr lang="tr-TR" dirty="0" smtClean="0"/>
              <a:t> </a:t>
            </a:r>
            <a:r>
              <a:rPr lang="tr-TR" dirty="0" err="1"/>
              <a:t>Willebrand</a:t>
            </a:r>
            <a:r>
              <a:rPr lang="tr-TR" dirty="0"/>
              <a:t> </a:t>
            </a:r>
            <a:r>
              <a:rPr lang="tr-TR" dirty="0" smtClean="0"/>
              <a:t>hastalığı </a:t>
            </a:r>
            <a:r>
              <a:rPr lang="tr-TR" dirty="0" err="1" smtClean="0"/>
              <a:t>vs</a:t>
            </a:r>
            <a:r>
              <a:rPr lang="tr-TR" dirty="0" smtClean="0"/>
              <a:t>, </a:t>
            </a:r>
          </a:p>
          <a:p>
            <a:r>
              <a:rPr lang="tr-TR" dirty="0" err="1"/>
              <a:t>P</a:t>
            </a:r>
            <a:r>
              <a:rPr lang="tr-TR" dirty="0" err="1" smtClean="0"/>
              <a:t>eptik</a:t>
            </a:r>
            <a:r>
              <a:rPr lang="tr-TR" dirty="0" smtClean="0"/>
              <a:t> </a:t>
            </a:r>
            <a:r>
              <a:rPr lang="tr-TR" dirty="0" err="1"/>
              <a:t>ülserasyon</a:t>
            </a:r>
            <a:r>
              <a:rPr lang="tr-TR" dirty="0"/>
              <a:t> </a:t>
            </a:r>
            <a:r>
              <a:rPr lang="tr-TR" dirty="0" smtClean="0"/>
              <a:t> ,</a:t>
            </a:r>
          </a:p>
          <a:p>
            <a:r>
              <a:rPr lang="tr-TR" dirty="0"/>
              <a:t>A</a:t>
            </a:r>
            <a:r>
              <a:rPr lang="tr-TR" dirty="0" smtClean="0"/>
              <a:t>spirine </a:t>
            </a:r>
            <a:r>
              <a:rPr lang="tr-TR" dirty="0"/>
              <a:t>aşırı duyarlılık, </a:t>
            </a:r>
            <a:endParaRPr lang="tr-TR" dirty="0" smtClean="0"/>
          </a:p>
          <a:p>
            <a:r>
              <a:rPr lang="tr-TR" dirty="0" err="1"/>
              <a:t>S</a:t>
            </a:r>
            <a:r>
              <a:rPr lang="tr-TR" dirty="0" err="1" smtClean="0"/>
              <a:t>teroidal</a:t>
            </a:r>
            <a:r>
              <a:rPr lang="tr-TR" dirty="0" smtClean="0"/>
              <a:t> </a:t>
            </a:r>
            <a:r>
              <a:rPr lang="tr-TR" dirty="0"/>
              <a:t>olmayan </a:t>
            </a:r>
            <a:r>
              <a:rPr lang="tr-TR" dirty="0" err="1"/>
              <a:t>antiinflamatuar</a:t>
            </a:r>
            <a:r>
              <a:rPr lang="tr-TR" dirty="0"/>
              <a:t> ilaçların uzun süreli kullanımı ve taramadan önceki 28 gün içinde başka bir ilaç denemesine katılım. </a:t>
            </a:r>
          </a:p>
        </p:txBody>
      </p:sp>
    </p:spTree>
    <p:extLst>
      <p:ext uri="{BB962C8B-B14F-4D97-AF65-F5344CB8AC3E}">
        <p14:creationId xmlns:p14="http://schemas.microsoft.com/office/powerpoint/2010/main" val="1639927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r>
              <a:rPr lang="tr-TR" dirty="0"/>
              <a:t>Potansiyel deneme katılımcılarına deneme hakkında yazılı bilgi verildi ve katılmayı kabul edenlere yazılı bilgilendirilmiş onam verildi.</a:t>
            </a:r>
          </a:p>
        </p:txBody>
      </p:sp>
    </p:spTree>
    <p:extLst>
      <p:ext uri="{BB962C8B-B14F-4D97-AF65-F5344CB8AC3E}">
        <p14:creationId xmlns:p14="http://schemas.microsoft.com/office/powerpoint/2010/main" val="288627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r>
              <a:rPr lang="tr-TR" dirty="0" smtClean="0"/>
              <a:t>Çalışma onayı, çalışmanın yapıldığı her ülkedeki ilgili araştırma etik kurulundan ve yetkili makamdan alınmıştır. </a:t>
            </a:r>
          </a:p>
          <a:p>
            <a:r>
              <a:rPr lang="tr-TR" dirty="0" smtClean="0"/>
              <a:t>Aspirin ve </a:t>
            </a:r>
            <a:r>
              <a:rPr lang="tr-TR" dirty="0" err="1" smtClean="0"/>
              <a:t>plaseboyu</a:t>
            </a:r>
            <a:r>
              <a:rPr lang="tr-TR" dirty="0" smtClean="0"/>
              <a:t> tedarik eden ve dağıtan finansman kuruluşları ve şirketlerin deneme tasarımında, verilerin toplanmasında, analizinde veya yorumlanmasında, yazının yazılmasında veya yazının yayına sunulmasına karar verilmesinde hiçbir rolü olmamıştır. </a:t>
            </a:r>
          </a:p>
          <a:p>
            <a:r>
              <a:rPr lang="tr-TR" dirty="0" smtClean="0"/>
              <a:t>Yazarlar, verilerin ve analizlerin doğruluğu ve eksiksizliği konusunda kefil olurlar.</a:t>
            </a:r>
            <a:endParaRPr lang="tr-TR" dirty="0"/>
          </a:p>
        </p:txBody>
      </p:sp>
    </p:spTree>
    <p:extLst>
      <p:ext uri="{BB962C8B-B14F-4D97-AF65-F5344CB8AC3E}">
        <p14:creationId xmlns:p14="http://schemas.microsoft.com/office/powerpoint/2010/main" val="185863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pPr fontAlgn="base"/>
            <a:r>
              <a:rPr lang="tr-TR" b="1" cap="all" dirty="0" smtClean="0"/>
              <a:t>RANDOMİZASYON ve grupların belirlenmesi</a:t>
            </a:r>
          </a:p>
          <a:p>
            <a:pPr fontAlgn="base"/>
            <a:r>
              <a:rPr lang="tr-TR" dirty="0" smtClean="0"/>
              <a:t>Uygun kadınlara, aspirin veya </a:t>
            </a:r>
            <a:r>
              <a:rPr lang="tr-TR" dirty="0" err="1" smtClean="0"/>
              <a:t>plasebo</a:t>
            </a:r>
            <a:r>
              <a:rPr lang="tr-TR" dirty="0" smtClean="0"/>
              <a:t> almak için Web tabanlı bir sistem (</a:t>
            </a:r>
            <a:r>
              <a:rPr lang="tr-TR" dirty="0" err="1"/>
              <a:t>Sealed</a:t>
            </a:r>
            <a:r>
              <a:rPr lang="tr-TR" dirty="0"/>
              <a:t> </a:t>
            </a:r>
            <a:r>
              <a:rPr lang="tr-TR" dirty="0" err="1"/>
              <a:t>Envelope</a:t>
            </a:r>
            <a:r>
              <a:rPr lang="tr-TR" dirty="0" smtClean="0"/>
              <a:t>) kullanılarak rastgele 1:1 oranında atandı ve rastgele dizi oluşturmada katılımcı merkeze göre </a:t>
            </a:r>
            <a:r>
              <a:rPr lang="tr-TR" dirty="0" err="1" smtClean="0"/>
              <a:t>tabakalaşma</a:t>
            </a:r>
            <a:r>
              <a:rPr lang="tr-TR" dirty="0" smtClean="0"/>
              <a:t> vardı. </a:t>
            </a:r>
          </a:p>
          <a:p>
            <a:pPr fontAlgn="base"/>
            <a:r>
              <a:rPr lang="tr-TR" dirty="0" smtClean="0"/>
              <a:t>Aspirin ve </a:t>
            </a:r>
            <a:r>
              <a:rPr lang="tr-TR" dirty="0" err="1" smtClean="0"/>
              <a:t>plasebo</a:t>
            </a:r>
            <a:r>
              <a:rPr lang="tr-TR" dirty="0" smtClean="0"/>
              <a:t> tabletleri </a:t>
            </a:r>
            <a:r>
              <a:rPr lang="tr-TR" dirty="0" err="1" smtClean="0"/>
              <a:t>Actavis</a:t>
            </a:r>
            <a:r>
              <a:rPr lang="tr-TR" dirty="0" smtClean="0"/>
              <a:t> UK tarafından üretildi ve </a:t>
            </a:r>
            <a:r>
              <a:rPr lang="tr-TR" dirty="0" err="1" smtClean="0"/>
              <a:t>Mawdsley-Brooks</a:t>
            </a:r>
            <a:r>
              <a:rPr lang="tr-TR" dirty="0" smtClean="0"/>
              <a:t> tarafından paketlendi, etiketlendi, saklandı ve dağıtıldı. </a:t>
            </a:r>
            <a:endParaRPr lang="tr-TR" b="1" cap="all" dirty="0"/>
          </a:p>
        </p:txBody>
      </p:sp>
    </p:spTree>
    <p:extLst>
      <p:ext uri="{BB962C8B-B14F-4D97-AF65-F5344CB8AC3E}">
        <p14:creationId xmlns:p14="http://schemas.microsoft.com/office/powerpoint/2010/main" val="192585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pPr fontAlgn="base"/>
            <a:r>
              <a:rPr lang="tr-TR" dirty="0" err="1"/>
              <a:t>Plasebo</a:t>
            </a:r>
            <a:r>
              <a:rPr lang="tr-TR" dirty="0"/>
              <a:t> tabletleri, boyut, kalınlık, fiziksel özellikler ve görünüm gibi değişkenlere göre aspirin tabletleriyle aynıydı. </a:t>
            </a:r>
            <a:endParaRPr lang="tr-TR" dirty="0" smtClean="0"/>
          </a:p>
          <a:p>
            <a:pPr fontAlgn="base"/>
            <a:r>
              <a:rPr lang="tr-TR" dirty="0" err="1" smtClean="0"/>
              <a:t>Randomizasyondan</a:t>
            </a:r>
            <a:r>
              <a:rPr lang="tr-TR" dirty="0" smtClean="0"/>
              <a:t> </a:t>
            </a:r>
            <a:r>
              <a:rPr lang="tr-TR" dirty="0"/>
              <a:t>sonra, katılımcılara atanan </a:t>
            </a:r>
            <a:r>
              <a:rPr lang="tr-TR" dirty="0" smtClean="0"/>
              <a:t>ürün </a:t>
            </a:r>
            <a:r>
              <a:rPr lang="tr-TR" dirty="0"/>
              <a:t>reçete edildi ve </a:t>
            </a:r>
            <a:r>
              <a:rPr lang="tr-TR" dirty="0" smtClean="0"/>
              <a:t>çalışma </a:t>
            </a:r>
            <a:r>
              <a:rPr lang="tr-TR" dirty="0"/>
              <a:t>boyunca her gece bir tablet almaları ve gebeliğin 36.haftasında veya erken doğum durumunda </a:t>
            </a:r>
            <a:r>
              <a:rPr lang="tr-TR" dirty="0" smtClean="0"/>
              <a:t>doğum </a:t>
            </a:r>
            <a:r>
              <a:rPr lang="tr-TR" dirty="0"/>
              <a:t>başlangıcında tablet almayı bırakmaları için talimatlar alındı.</a:t>
            </a:r>
            <a:endParaRPr lang="tr-TR" b="1" cap="all" dirty="0"/>
          </a:p>
        </p:txBody>
      </p:sp>
    </p:spTree>
    <p:extLst>
      <p:ext uri="{BB962C8B-B14F-4D97-AF65-F5344CB8AC3E}">
        <p14:creationId xmlns:p14="http://schemas.microsoft.com/office/powerpoint/2010/main" val="251240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err="1" smtClean="0"/>
              <a:t>Preeklampsi</a:t>
            </a:r>
            <a:r>
              <a:rPr lang="tr-TR" dirty="0" smtClean="0"/>
              <a:t> anne ve bebek için önemli bir ölüm ve komplikasyon nedenidir. Bu tür komplikasyon riski, hastalık şiddetli ve erken başlangıçlı olduğunda oldukça yüksektir ve 37. gebelik haftasından daha kısa sürede erken doğuma neden olur. </a:t>
            </a:r>
          </a:p>
          <a:p>
            <a:r>
              <a:rPr lang="tr-TR" dirty="0" smtClean="0"/>
              <a:t>Başlıca zorluklar, gebeliğin erken dönemlerinde </a:t>
            </a:r>
            <a:r>
              <a:rPr lang="tr-TR" dirty="0" err="1" smtClean="0"/>
              <a:t>preterm</a:t>
            </a:r>
            <a:r>
              <a:rPr lang="tr-TR" dirty="0" smtClean="0"/>
              <a:t> </a:t>
            </a:r>
            <a:r>
              <a:rPr lang="tr-TR" dirty="0" err="1" smtClean="0"/>
              <a:t>preeklampsi</a:t>
            </a:r>
            <a:r>
              <a:rPr lang="tr-TR" dirty="0" smtClean="0"/>
              <a:t> riski yüksek olan kadınların belirlenmesi ve hastalığın </a:t>
            </a:r>
            <a:r>
              <a:rPr lang="tr-TR" dirty="0" err="1" smtClean="0"/>
              <a:t>prevalansını</a:t>
            </a:r>
            <a:r>
              <a:rPr lang="tr-TR" dirty="0" smtClean="0"/>
              <a:t> azaltmaya yönelik müdahalelerdir.</a:t>
            </a:r>
            <a:endParaRPr lang="tr-TR" dirty="0"/>
          </a:p>
        </p:txBody>
      </p:sp>
    </p:spTree>
    <p:extLst>
      <p:ext uri="{BB962C8B-B14F-4D97-AF65-F5344CB8AC3E}">
        <p14:creationId xmlns:p14="http://schemas.microsoft.com/office/powerpoint/2010/main" val="1585687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pPr fontAlgn="base"/>
            <a:r>
              <a:rPr lang="tr-TR" b="1" cap="all" dirty="0"/>
              <a:t>SONUÇ </a:t>
            </a:r>
            <a:r>
              <a:rPr lang="tr-TR" b="1" cap="all" dirty="0" smtClean="0"/>
              <a:t>ÖLÇÜLERİ</a:t>
            </a:r>
          </a:p>
          <a:p>
            <a:pPr fontAlgn="base"/>
            <a:r>
              <a:rPr lang="tr-TR" dirty="0" smtClean="0"/>
              <a:t>Birincil sonuç ölçüsü, gebeliğin 37. haftasından önce </a:t>
            </a:r>
            <a:r>
              <a:rPr lang="tr-TR" dirty="0" err="1" smtClean="0"/>
              <a:t>preeklampsi</a:t>
            </a:r>
            <a:r>
              <a:rPr lang="tr-TR" dirty="0" smtClean="0"/>
              <a:t> ile doğumdu. </a:t>
            </a:r>
          </a:p>
          <a:p>
            <a:pPr fontAlgn="base"/>
            <a:r>
              <a:rPr lang="tr-TR" dirty="0" err="1" smtClean="0"/>
              <a:t>Preeklampsi</a:t>
            </a:r>
            <a:r>
              <a:rPr lang="tr-TR" dirty="0" smtClean="0"/>
              <a:t>, </a:t>
            </a:r>
            <a:r>
              <a:rPr lang="en-US" dirty="0"/>
              <a:t>International Society for the Study of Hypertension in </a:t>
            </a:r>
            <a:r>
              <a:rPr lang="en-US" dirty="0" smtClean="0"/>
              <a:t>Pregnancy</a:t>
            </a:r>
            <a:r>
              <a:rPr lang="tr-TR" dirty="0" smtClean="0"/>
              <a:t> (</a:t>
            </a:r>
            <a:r>
              <a:rPr lang="tr-TR" dirty="0"/>
              <a:t>Uluslararası Gebelikte Hipertansiyon Araştırmaları </a:t>
            </a:r>
            <a:r>
              <a:rPr lang="tr-TR" dirty="0" smtClean="0"/>
              <a:t>Derneği) göre tanımlandı </a:t>
            </a:r>
          </a:p>
        </p:txBody>
      </p:sp>
      <p:sp>
        <p:nvSpPr>
          <p:cNvPr id="4" name="Dikdörtgen 3"/>
          <p:cNvSpPr/>
          <p:nvPr/>
        </p:nvSpPr>
        <p:spPr>
          <a:xfrm>
            <a:off x="647700" y="5850235"/>
            <a:ext cx="11544300" cy="461665"/>
          </a:xfrm>
          <a:prstGeom prst="rect">
            <a:avLst/>
          </a:prstGeom>
        </p:spPr>
        <p:txBody>
          <a:bodyPr wrap="square">
            <a:spAutoFit/>
          </a:bodyPr>
          <a:lstStyle/>
          <a:p>
            <a:r>
              <a:rPr lang="tr-TR" sz="1200" dirty="0">
                <a:solidFill>
                  <a:srgbClr val="4D4D4D"/>
                </a:solidFill>
                <a:latin typeface="ff-quadraat-web-pro"/>
              </a:rPr>
              <a:t>Brown MA, </a:t>
            </a:r>
            <a:r>
              <a:rPr lang="tr-TR" sz="1200" dirty="0" err="1">
                <a:solidFill>
                  <a:srgbClr val="4D4D4D"/>
                </a:solidFill>
                <a:latin typeface="ff-quadraat-web-pro"/>
              </a:rPr>
              <a:t>Lindheimer</a:t>
            </a:r>
            <a:r>
              <a:rPr lang="tr-TR" sz="1200" dirty="0">
                <a:solidFill>
                  <a:srgbClr val="4D4D4D"/>
                </a:solidFill>
                <a:latin typeface="ff-quadraat-web-pro"/>
              </a:rPr>
              <a:t> MD, de </a:t>
            </a:r>
            <a:r>
              <a:rPr lang="tr-TR" sz="1200" dirty="0" err="1">
                <a:solidFill>
                  <a:srgbClr val="4D4D4D"/>
                </a:solidFill>
                <a:latin typeface="ff-quadraat-web-pro"/>
              </a:rPr>
              <a:t>Swiet</a:t>
            </a:r>
            <a:r>
              <a:rPr lang="tr-TR" sz="1200" dirty="0">
                <a:solidFill>
                  <a:srgbClr val="4D4D4D"/>
                </a:solidFill>
                <a:latin typeface="ff-quadraat-web-pro"/>
              </a:rPr>
              <a:t> M, Van </a:t>
            </a:r>
            <a:r>
              <a:rPr lang="tr-TR" sz="1200" dirty="0" err="1">
                <a:solidFill>
                  <a:srgbClr val="4D4D4D"/>
                </a:solidFill>
                <a:latin typeface="ff-quadraat-web-pro"/>
              </a:rPr>
              <a:t>Assche</a:t>
            </a:r>
            <a:r>
              <a:rPr lang="tr-TR" sz="1200" dirty="0">
                <a:solidFill>
                  <a:srgbClr val="4D4D4D"/>
                </a:solidFill>
                <a:latin typeface="ff-quadraat-web-pro"/>
              </a:rPr>
              <a:t> A, </a:t>
            </a:r>
            <a:r>
              <a:rPr lang="tr-TR" sz="1200" dirty="0" err="1">
                <a:solidFill>
                  <a:srgbClr val="4D4D4D"/>
                </a:solidFill>
                <a:latin typeface="ff-quadraat-web-pro"/>
              </a:rPr>
              <a:t>Moutquin</a:t>
            </a:r>
            <a:r>
              <a:rPr lang="tr-TR" sz="1200" dirty="0">
                <a:solidFill>
                  <a:srgbClr val="4D4D4D"/>
                </a:solidFill>
                <a:latin typeface="ff-quadraat-web-pro"/>
              </a:rPr>
              <a:t> JM. </a:t>
            </a:r>
            <a:r>
              <a:rPr lang="tr-TR" sz="1200" dirty="0" err="1">
                <a:solidFill>
                  <a:srgbClr val="4D4D4D"/>
                </a:solidFill>
                <a:latin typeface="ff-quadraat-web-pro"/>
              </a:rPr>
              <a:t>The</a:t>
            </a:r>
            <a:r>
              <a:rPr lang="tr-TR" sz="1200" dirty="0">
                <a:solidFill>
                  <a:srgbClr val="4D4D4D"/>
                </a:solidFill>
                <a:latin typeface="ff-quadraat-web-pro"/>
              </a:rPr>
              <a:t> </a:t>
            </a:r>
            <a:r>
              <a:rPr lang="tr-TR" sz="1200" dirty="0" err="1">
                <a:solidFill>
                  <a:srgbClr val="4D4D4D"/>
                </a:solidFill>
                <a:latin typeface="ff-quadraat-web-pro"/>
              </a:rPr>
              <a:t>classification</a:t>
            </a:r>
            <a:r>
              <a:rPr lang="tr-TR" sz="1200" dirty="0">
                <a:solidFill>
                  <a:srgbClr val="4D4D4D"/>
                </a:solidFill>
                <a:latin typeface="ff-quadraat-web-pro"/>
              </a:rPr>
              <a:t> </a:t>
            </a:r>
            <a:r>
              <a:rPr lang="tr-TR" sz="1200" dirty="0" err="1">
                <a:solidFill>
                  <a:srgbClr val="4D4D4D"/>
                </a:solidFill>
                <a:latin typeface="ff-quadraat-web-pro"/>
              </a:rPr>
              <a:t>and</a:t>
            </a:r>
            <a:r>
              <a:rPr lang="tr-TR" sz="1200" dirty="0">
                <a:solidFill>
                  <a:srgbClr val="4D4D4D"/>
                </a:solidFill>
                <a:latin typeface="ff-quadraat-web-pro"/>
              </a:rPr>
              <a:t> </a:t>
            </a:r>
            <a:r>
              <a:rPr lang="tr-TR" sz="1200" dirty="0" err="1">
                <a:solidFill>
                  <a:srgbClr val="4D4D4D"/>
                </a:solidFill>
                <a:latin typeface="ff-quadraat-web-pro"/>
              </a:rPr>
              <a:t>diagnosis</a:t>
            </a:r>
            <a:r>
              <a:rPr lang="tr-TR" sz="1200" dirty="0">
                <a:solidFill>
                  <a:srgbClr val="4D4D4D"/>
                </a:solidFill>
                <a:latin typeface="ff-quadraat-web-pro"/>
              </a:rPr>
              <a:t> of </a:t>
            </a:r>
            <a:r>
              <a:rPr lang="tr-TR" sz="1200" dirty="0" err="1">
                <a:solidFill>
                  <a:srgbClr val="4D4D4D"/>
                </a:solidFill>
                <a:latin typeface="ff-quadraat-web-pro"/>
              </a:rPr>
              <a:t>the</a:t>
            </a:r>
            <a:r>
              <a:rPr lang="tr-TR" sz="1200" dirty="0">
                <a:solidFill>
                  <a:srgbClr val="4D4D4D"/>
                </a:solidFill>
                <a:latin typeface="ff-quadraat-web-pro"/>
              </a:rPr>
              <a:t> </a:t>
            </a:r>
            <a:r>
              <a:rPr lang="tr-TR" sz="1200" dirty="0" err="1">
                <a:solidFill>
                  <a:srgbClr val="4D4D4D"/>
                </a:solidFill>
                <a:latin typeface="ff-quadraat-web-pro"/>
              </a:rPr>
              <a:t>hypertensive</a:t>
            </a:r>
            <a:r>
              <a:rPr lang="tr-TR" sz="1200" dirty="0">
                <a:solidFill>
                  <a:srgbClr val="4D4D4D"/>
                </a:solidFill>
                <a:latin typeface="ff-quadraat-web-pro"/>
              </a:rPr>
              <a:t> </a:t>
            </a:r>
            <a:r>
              <a:rPr lang="tr-TR" sz="1200" dirty="0" err="1">
                <a:solidFill>
                  <a:srgbClr val="4D4D4D"/>
                </a:solidFill>
                <a:latin typeface="ff-quadraat-web-pro"/>
              </a:rPr>
              <a:t>disorders</a:t>
            </a:r>
            <a:r>
              <a:rPr lang="tr-TR" sz="1200" dirty="0">
                <a:solidFill>
                  <a:srgbClr val="4D4D4D"/>
                </a:solidFill>
                <a:latin typeface="ff-quadraat-web-pro"/>
              </a:rPr>
              <a:t> of </a:t>
            </a:r>
            <a:r>
              <a:rPr lang="tr-TR" sz="1200" dirty="0" err="1">
                <a:solidFill>
                  <a:srgbClr val="4D4D4D"/>
                </a:solidFill>
                <a:latin typeface="ff-quadraat-web-pro"/>
              </a:rPr>
              <a:t>pregnancy</a:t>
            </a:r>
            <a:r>
              <a:rPr lang="tr-TR" sz="1200" dirty="0">
                <a:solidFill>
                  <a:srgbClr val="4D4D4D"/>
                </a:solidFill>
                <a:latin typeface="ff-quadraat-web-pro"/>
              </a:rPr>
              <a:t>: </a:t>
            </a:r>
            <a:r>
              <a:rPr lang="tr-TR" sz="1200" dirty="0" err="1">
                <a:solidFill>
                  <a:srgbClr val="4D4D4D"/>
                </a:solidFill>
                <a:latin typeface="ff-quadraat-web-pro"/>
              </a:rPr>
              <a:t>statement</a:t>
            </a:r>
            <a:r>
              <a:rPr lang="tr-TR" sz="1200" dirty="0">
                <a:solidFill>
                  <a:srgbClr val="4D4D4D"/>
                </a:solidFill>
                <a:latin typeface="ff-quadraat-web-pro"/>
              </a:rPr>
              <a:t> </a:t>
            </a:r>
            <a:r>
              <a:rPr lang="tr-TR" sz="1200" dirty="0" err="1">
                <a:solidFill>
                  <a:srgbClr val="4D4D4D"/>
                </a:solidFill>
                <a:latin typeface="ff-quadraat-web-pro"/>
              </a:rPr>
              <a:t>from</a:t>
            </a:r>
            <a:r>
              <a:rPr lang="tr-TR" sz="1200" dirty="0">
                <a:solidFill>
                  <a:srgbClr val="4D4D4D"/>
                </a:solidFill>
                <a:latin typeface="ff-quadraat-web-pro"/>
              </a:rPr>
              <a:t> </a:t>
            </a:r>
            <a:r>
              <a:rPr lang="tr-TR" sz="1200" dirty="0" err="1">
                <a:solidFill>
                  <a:srgbClr val="4D4D4D"/>
                </a:solidFill>
                <a:latin typeface="ff-quadraat-web-pro"/>
              </a:rPr>
              <a:t>the</a:t>
            </a:r>
            <a:r>
              <a:rPr lang="tr-TR" sz="1200" dirty="0">
                <a:solidFill>
                  <a:srgbClr val="4D4D4D"/>
                </a:solidFill>
                <a:latin typeface="ff-quadraat-web-pro"/>
              </a:rPr>
              <a:t> International </a:t>
            </a:r>
            <a:r>
              <a:rPr lang="tr-TR" sz="1200" dirty="0" err="1">
                <a:solidFill>
                  <a:srgbClr val="4D4D4D"/>
                </a:solidFill>
                <a:latin typeface="ff-quadraat-web-pro"/>
              </a:rPr>
              <a:t>Society</a:t>
            </a:r>
            <a:r>
              <a:rPr lang="tr-TR" sz="1200" dirty="0">
                <a:solidFill>
                  <a:srgbClr val="4D4D4D"/>
                </a:solidFill>
                <a:latin typeface="ff-quadraat-web-pro"/>
              </a:rPr>
              <a:t> </a:t>
            </a:r>
            <a:r>
              <a:rPr lang="tr-TR" sz="1200" dirty="0" err="1">
                <a:solidFill>
                  <a:srgbClr val="4D4D4D"/>
                </a:solidFill>
                <a:latin typeface="ff-quadraat-web-pro"/>
              </a:rPr>
              <a:t>for</a:t>
            </a:r>
            <a:r>
              <a:rPr lang="tr-TR" sz="1200" dirty="0">
                <a:solidFill>
                  <a:srgbClr val="4D4D4D"/>
                </a:solidFill>
                <a:latin typeface="ff-quadraat-web-pro"/>
              </a:rPr>
              <a:t> </a:t>
            </a:r>
            <a:r>
              <a:rPr lang="tr-TR" sz="1200" dirty="0" err="1">
                <a:solidFill>
                  <a:srgbClr val="4D4D4D"/>
                </a:solidFill>
                <a:latin typeface="ff-quadraat-web-pro"/>
              </a:rPr>
              <a:t>the</a:t>
            </a:r>
            <a:r>
              <a:rPr lang="tr-TR" sz="1200" dirty="0">
                <a:solidFill>
                  <a:srgbClr val="4D4D4D"/>
                </a:solidFill>
                <a:latin typeface="ff-quadraat-web-pro"/>
              </a:rPr>
              <a:t> </a:t>
            </a:r>
            <a:r>
              <a:rPr lang="tr-TR" sz="1200" dirty="0" err="1">
                <a:solidFill>
                  <a:srgbClr val="4D4D4D"/>
                </a:solidFill>
                <a:latin typeface="ff-quadraat-web-pro"/>
              </a:rPr>
              <a:t>Study</a:t>
            </a:r>
            <a:r>
              <a:rPr lang="tr-TR" sz="1200" dirty="0">
                <a:solidFill>
                  <a:srgbClr val="4D4D4D"/>
                </a:solidFill>
                <a:latin typeface="ff-quadraat-web-pro"/>
              </a:rPr>
              <a:t> of </a:t>
            </a:r>
            <a:r>
              <a:rPr lang="tr-TR" sz="1200" dirty="0" err="1">
                <a:solidFill>
                  <a:srgbClr val="4D4D4D"/>
                </a:solidFill>
                <a:latin typeface="ff-quadraat-web-pro"/>
              </a:rPr>
              <a:t>Hypertension</a:t>
            </a:r>
            <a:r>
              <a:rPr lang="tr-TR" sz="1200" dirty="0">
                <a:solidFill>
                  <a:srgbClr val="4D4D4D"/>
                </a:solidFill>
                <a:latin typeface="ff-quadraat-web-pro"/>
              </a:rPr>
              <a:t> in </a:t>
            </a:r>
            <a:r>
              <a:rPr lang="tr-TR" sz="1200" dirty="0" err="1">
                <a:solidFill>
                  <a:srgbClr val="4D4D4D"/>
                </a:solidFill>
                <a:latin typeface="ff-quadraat-web-pro"/>
              </a:rPr>
              <a:t>Pregnancy</a:t>
            </a:r>
            <a:r>
              <a:rPr lang="tr-TR" sz="1200" dirty="0">
                <a:solidFill>
                  <a:srgbClr val="4D4D4D"/>
                </a:solidFill>
                <a:latin typeface="ff-quadraat-web-pro"/>
              </a:rPr>
              <a:t> (ISSHP). </a:t>
            </a:r>
            <a:r>
              <a:rPr lang="tr-TR" sz="1200" dirty="0" err="1">
                <a:solidFill>
                  <a:srgbClr val="4D4D4D"/>
                </a:solidFill>
                <a:latin typeface="ff-quadraat-web-pro"/>
              </a:rPr>
              <a:t>Hypertens</a:t>
            </a:r>
            <a:r>
              <a:rPr lang="tr-TR" sz="1200" dirty="0">
                <a:solidFill>
                  <a:srgbClr val="4D4D4D"/>
                </a:solidFill>
                <a:latin typeface="ff-quadraat-web-pro"/>
              </a:rPr>
              <a:t> </a:t>
            </a:r>
            <a:r>
              <a:rPr lang="tr-TR" sz="1200" dirty="0" err="1">
                <a:solidFill>
                  <a:srgbClr val="4D4D4D"/>
                </a:solidFill>
                <a:latin typeface="ff-quadraat-web-pro"/>
              </a:rPr>
              <a:t>Pregnancy</a:t>
            </a:r>
            <a:r>
              <a:rPr lang="tr-TR" sz="1200" dirty="0">
                <a:solidFill>
                  <a:srgbClr val="4D4D4D"/>
                </a:solidFill>
                <a:latin typeface="ff-quadraat-web-pro"/>
              </a:rPr>
              <a:t> 2001;20:IX-XIV</a:t>
            </a:r>
            <a:endParaRPr lang="tr-TR" sz="1200" dirty="0"/>
          </a:p>
        </p:txBody>
      </p:sp>
    </p:spTree>
    <p:extLst>
      <p:ext uri="{BB962C8B-B14F-4D97-AF65-F5344CB8AC3E}">
        <p14:creationId xmlns:p14="http://schemas.microsoft.com/office/powerpoint/2010/main" val="670034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pPr fontAlgn="base"/>
            <a:r>
              <a:rPr lang="tr-TR" dirty="0"/>
              <a:t>İkincil sonuçlar gebeliğin 34. gebelik haftasından önce, 37. gebelik haftasından önce ve 37. gebelik haftasında veya sonrasında olumsuz sonuçlarıydı; </a:t>
            </a:r>
            <a:endParaRPr lang="tr-TR" dirty="0" smtClean="0"/>
          </a:p>
          <a:p>
            <a:pPr fontAlgn="base"/>
            <a:r>
              <a:rPr lang="tr-TR" dirty="0" smtClean="0"/>
              <a:t>ölü </a:t>
            </a:r>
            <a:r>
              <a:rPr lang="tr-TR" dirty="0"/>
              <a:t>doğum veya </a:t>
            </a:r>
            <a:r>
              <a:rPr lang="tr-TR" dirty="0" err="1"/>
              <a:t>yenidoğan</a:t>
            </a:r>
            <a:r>
              <a:rPr lang="tr-TR" dirty="0"/>
              <a:t> ölümü; </a:t>
            </a:r>
            <a:endParaRPr lang="tr-TR" dirty="0" smtClean="0"/>
          </a:p>
          <a:p>
            <a:pPr fontAlgn="base"/>
            <a:r>
              <a:rPr lang="tr-TR" dirty="0" err="1" smtClean="0"/>
              <a:t>yenidoğan</a:t>
            </a:r>
            <a:r>
              <a:rPr lang="tr-TR" dirty="0" smtClean="0"/>
              <a:t> </a:t>
            </a:r>
            <a:r>
              <a:rPr lang="tr-TR" dirty="0"/>
              <a:t>komplikasyonları; </a:t>
            </a:r>
            <a:endParaRPr lang="tr-TR" dirty="0" smtClean="0"/>
          </a:p>
          <a:p>
            <a:pPr fontAlgn="base"/>
            <a:r>
              <a:rPr lang="tr-TR" dirty="0" err="1" smtClean="0"/>
              <a:t>yenidoğan</a:t>
            </a:r>
            <a:r>
              <a:rPr lang="tr-TR" dirty="0" smtClean="0"/>
              <a:t> </a:t>
            </a:r>
            <a:r>
              <a:rPr lang="tr-TR" dirty="0"/>
              <a:t>tedavisi; </a:t>
            </a:r>
            <a:endParaRPr lang="tr-TR" dirty="0" smtClean="0"/>
          </a:p>
          <a:p>
            <a:pPr fontAlgn="base"/>
            <a:r>
              <a:rPr lang="tr-TR" dirty="0" smtClean="0"/>
              <a:t>ve </a:t>
            </a:r>
            <a:r>
              <a:rPr lang="tr-TR" dirty="0"/>
              <a:t>zayıf </a:t>
            </a:r>
            <a:r>
              <a:rPr lang="tr-TR" dirty="0" err="1"/>
              <a:t>fetal</a:t>
            </a:r>
            <a:r>
              <a:rPr lang="tr-TR" dirty="0"/>
              <a:t> büyüme (3., 5. veya 10. </a:t>
            </a:r>
            <a:r>
              <a:rPr lang="tr-TR" dirty="0" err="1"/>
              <a:t>persentilin</a:t>
            </a:r>
            <a:r>
              <a:rPr lang="tr-TR" dirty="0"/>
              <a:t> altındaki doğum ağırlığı)</a:t>
            </a:r>
            <a:endParaRPr lang="tr-TR" b="1" cap="all" dirty="0"/>
          </a:p>
        </p:txBody>
      </p:sp>
    </p:spTree>
    <p:extLst>
      <p:ext uri="{BB962C8B-B14F-4D97-AF65-F5344CB8AC3E}">
        <p14:creationId xmlns:p14="http://schemas.microsoft.com/office/powerpoint/2010/main" val="2324396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pPr fontAlgn="base"/>
            <a:r>
              <a:rPr lang="tr-TR" b="1" cap="all" dirty="0"/>
              <a:t>ADVERS OLAYLAR VE </a:t>
            </a:r>
            <a:r>
              <a:rPr lang="tr-TR" b="1" cap="all" dirty="0" smtClean="0"/>
              <a:t>bağlılık</a:t>
            </a:r>
          </a:p>
          <a:p>
            <a:pPr fontAlgn="base"/>
            <a:r>
              <a:rPr lang="tr-TR" dirty="0" err="1" smtClean="0"/>
              <a:t>Advers</a:t>
            </a:r>
            <a:r>
              <a:rPr lang="tr-TR" dirty="0" smtClean="0"/>
              <a:t> olaylar ve bağlılık, </a:t>
            </a:r>
          </a:p>
          <a:p>
            <a:pPr fontAlgn="base"/>
            <a:r>
              <a:rPr lang="tr-TR" dirty="0"/>
              <a:t>G</a:t>
            </a:r>
            <a:r>
              <a:rPr lang="tr-TR" dirty="0" smtClean="0"/>
              <a:t>ebeliğin 19 - 24.haftasında, </a:t>
            </a:r>
          </a:p>
          <a:p>
            <a:pPr fontAlgn="base"/>
            <a:r>
              <a:rPr lang="tr-TR" dirty="0" smtClean="0"/>
              <a:t>gebeliğin 32 -34. haftasında ve </a:t>
            </a:r>
          </a:p>
          <a:p>
            <a:pPr fontAlgn="base"/>
            <a:r>
              <a:rPr lang="tr-TR" dirty="0" smtClean="0"/>
              <a:t>gebeliğin 36. haftasında yapılan takip klinik ziyaretlerinde ve </a:t>
            </a:r>
          </a:p>
          <a:p>
            <a:pPr fontAlgn="base"/>
            <a:r>
              <a:rPr lang="tr-TR" dirty="0" smtClean="0"/>
              <a:t>gebeliğin 16. ve 28. haftalarında ve son tabletin alınmasından 30 gün sonra meydana gelen üç telefon görüşmesi sırasında değerlendirildi ve kaydedildi. </a:t>
            </a:r>
            <a:endParaRPr lang="tr-TR" b="1" cap="all" dirty="0"/>
          </a:p>
        </p:txBody>
      </p:sp>
    </p:spTree>
    <p:extLst>
      <p:ext uri="{BB962C8B-B14F-4D97-AF65-F5344CB8AC3E}">
        <p14:creationId xmlns:p14="http://schemas.microsoft.com/office/powerpoint/2010/main" val="3486717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pPr fontAlgn="base"/>
            <a:r>
              <a:rPr lang="tr-TR" dirty="0"/>
              <a:t>Katılımcılara, her klinik ziyaretinde gözden geçirilen bir günlüğe herhangi bir yan etki veya yan etki kaydetmeleri teşvik edildi ve her telefon görüşmesi sırasında bu tür olaylar hakkında özel olarak sorular soruldu</a:t>
            </a:r>
            <a:r>
              <a:rPr lang="tr-TR" dirty="0" smtClean="0"/>
              <a:t>.</a:t>
            </a:r>
          </a:p>
          <a:p>
            <a:pPr fontAlgn="base"/>
            <a:endParaRPr lang="tr-TR" b="1" cap="all" dirty="0"/>
          </a:p>
          <a:p>
            <a:pPr fontAlgn="base"/>
            <a:r>
              <a:rPr lang="tr-TR" dirty="0"/>
              <a:t>Her ziyarette katılımcılar tarafından iade edilen tabletleri sayarak ve katılımcıların her telefon görüşmesi sırasında tablet sayımlarını bildirerek bağlılığı değerlendirdik. </a:t>
            </a:r>
            <a:endParaRPr lang="tr-TR" b="1" cap="all" dirty="0"/>
          </a:p>
        </p:txBody>
      </p:sp>
    </p:spTree>
    <p:extLst>
      <p:ext uri="{BB962C8B-B14F-4D97-AF65-F5344CB8AC3E}">
        <p14:creationId xmlns:p14="http://schemas.microsoft.com/office/powerpoint/2010/main" val="3688027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r>
              <a:rPr lang="tr-TR" dirty="0" smtClean="0"/>
              <a:t>Alınan toplam tablet sayısı, reçete edilen tablet sayısından döndürülen tablet sayısı çıkarılarak hesaplandı. </a:t>
            </a:r>
          </a:p>
          <a:p>
            <a:r>
              <a:rPr lang="tr-TR" dirty="0" smtClean="0"/>
              <a:t>Bildirilen tablet alımının, katılımcıların </a:t>
            </a:r>
            <a:r>
              <a:rPr lang="tr-TR" dirty="0" err="1" smtClean="0"/>
              <a:t>randomizasyon</a:t>
            </a:r>
            <a:r>
              <a:rPr lang="tr-TR" dirty="0" smtClean="0"/>
              <a:t> tarihi ile 36.gebelik haftasındaki ziyaret tarihi veya 36. gebelik haftasından önce doğum gerçekleşmişse doğum tarihi arasında alması beklenen toplam sayının %85'i veya daha fazlası olması durumunda bağlılığın iyi olduğu kabul edildi. </a:t>
            </a:r>
          </a:p>
          <a:p>
            <a:r>
              <a:rPr lang="tr-TR" dirty="0" smtClean="0"/>
              <a:t>Alımın %50 ile %84.9 arasında olması durumunda bağlılığın ılımlı olduğu ve %50'den az olması durumunda zayıf olduğu kabul edildi.</a:t>
            </a:r>
            <a:endParaRPr lang="tr-TR" dirty="0"/>
          </a:p>
        </p:txBody>
      </p:sp>
    </p:spTree>
    <p:extLst>
      <p:ext uri="{BB962C8B-B14F-4D97-AF65-F5344CB8AC3E}">
        <p14:creationId xmlns:p14="http://schemas.microsoft.com/office/powerpoint/2010/main" val="2850559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pPr fontAlgn="base"/>
            <a:r>
              <a:rPr lang="tr-TR" b="1" cap="all" dirty="0"/>
              <a:t>İSTATİSTİKSEL </a:t>
            </a:r>
            <a:r>
              <a:rPr lang="tr-TR" b="1" cap="all" dirty="0" smtClean="0"/>
              <a:t>ANALİZ</a:t>
            </a:r>
          </a:p>
          <a:p>
            <a:pPr fontAlgn="base"/>
            <a:r>
              <a:rPr lang="tr-TR" dirty="0" smtClean="0"/>
              <a:t>Örneklem büyüklüğü tahmini, birinci </a:t>
            </a:r>
            <a:r>
              <a:rPr lang="tr-TR" dirty="0" err="1" smtClean="0"/>
              <a:t>trimester</a:t>
            </a:r>
            <a:r>
              <a:rPr lang="tr-TR" dirty="0" smtClean="0"/>
              <a:t> taramasının </a:t>
            </a:r>
            <a:r>
              <a:rPr lang="tr-TR" dirty="0" err="1" smtClean="0"/>
              <a:t>preterm</a:t>
            </a:r>
            <a:r>
              <a:rPr lang="tr-TR" dirty="0" smtClean="0"/>
              <a:t> </a:t>
            </a:r>
            <a:r>
              <a:rPr lang="tr-TR" dirty="0" err="1" smtClean="0"/>
              <a:t>preeklampsi</a:t>
            </a:r>
            <a:r>
              <a:rPr lang="tr-TR" dirty="0" smtClean="0"/>
              <a:t> vakalarının %76'sını tespit edeceği varsayımına dayanıyordu</a:t>
            </a:r>
            <a:r>
              <a:rPr lang="tr-TR" dirty="0" smtClean="0"/>
              <a:t>.</a:t>
            </a:r>
            <a:endParaRPr lang="tr-TR" dirty="0" smtClean="0"/>
          </a:p>
          <a:p>
            <a:pPr fontAlgn="base"/>
            <a:r>
              <a:rPr lang="tr-TR" dirty="0" smtClean="0"/>
              <a:t>Düşük doz aspirinin, </a:t>
            </a:r>
            <a:r>
              <a:rPr lang="tr-TR" dirty="0" err="1" smtClean="0"/>
              <a:t>plaseboya</a:t>
            </a:r>
            <a:r>
              <a:rPr lang="tr-TR" dirty="0" smtClean="0"/>
              <a:t> göre %50 daha düşük bir </a:t>
            </a:r>
            <a:r>
              <a:rPr lang="tr-TR" dirty="0" err="1" smtClean="0"/>
              <a:t>preterm</a:t>
            </a:r>
            <a:r>
              <a:rPr lang="tr-TR" dirty="0" smtClean="0"/>
              <a:t> </a:t>
            </a:r>
            <a:r>
              <a:rPr lang="tr-TR" dirty="0" err="1" smtClean="0"/>
              <a:t>preeklampsi</a:t>
            </a:r>
            <a:r>
              <a:rPr lang="tr-TR" dirty="0" smtClean="0"/>
              <a:t> oranına yol açacağı varsayılmıştır,</a:t>
            </a:r>
            <a:r>
              <a:rPr lang="tr-TR" b="1" baseline="30000" dirty="0"/>
              <a:t> </a:t>
            </a:r>
            <a:r>
              <a:rPr lang="tr-TR" dirty="0" smtClean="0"/>
              <a:t> </a:t>
            </a:r>
            <a:endParaRPr lang="tr-TR" dirty="0" smtClean="0"/>
          </a:p>
          <a:p>
            <a:pPr fontAlgn="base"/>
            <a:r>
              <a:rPr lang="tr-TR" dirty="0" smtClean="0"/>
              <a:t>tahmini </a:t>
            </a:r>
            <a:r>
              <a:rPr lang="tr-TR" dirty="0" err="1" smtClean="0"/>
              <a:t>plasebo</a:t>
            </a:r>
            <a:r>
              <a:rPr lang="tr-TR" dirty="0" smtClean="0"/>
              <a:t> grubunda %6 ve aspirin grubunda %</a:t>
            </a:r>
            <a:r>
              <a:rPr lang="tr-TR" dirty="0" smtClean="0"/>
              <a:t>3.8</a:t>
            </a:r>
            <a:r>
              <a:rPr lang="tr-TR" dirty="0"/>
              <a:t> </a:t>
            </a:r>
            <a:r>
              <a:rPr lang="tr-TR" dirty="0" smtClean="0"/>
              <a:t>olacaktır</a:t>
            </a:r>
            <a:endParaRPr lang="tr-TR" dirty="0" smtClean="0"/>
          </a:p>
          <a:p>
            <a:pPr fontAlgn="base"/>
            <a:r>
              <a:rPr lang="tr-TR" dirty="0" smtClean="0"/>
              <a:t>1600 Katılımcının </a:t>
            </a:r>
            <a:r>
              <a:rPr lang="tr-TR" dirty="0" smtClean="0"/>
              <a:t>kaydının tedavi </a:t>
            </a:r>
            <a:r>
              <a:rPr lang="tr-TR" dirty="0" smtClean="0"/>
              <a:t>etkisi göstermesi için </a:t>
            </a:r>
            <a:r>
              <a:rPr lang="tr-TR" dirty="0" smtClean="0"/>
              <a:t>çalışmaya </a:t>
            </a:r>
            <a:r>
              <a:rPr lang="tr-TR" dirty="0" smtClean="0"/>
              <a:t>%90 güç vereceğini hesapladık. </a:t>
            </a:r>
            <a:endParaRPr lang="tr-TR" b="1" cap="all" dirty="0"/>
          </a:p>
        </p:txBody>
      </p:sp>
    </p:spTree>
    <p:extLst>
      <p:ext uri="{BB962C8B-B14F-4D97-AF65-F5344CB8AC3E}">
        <p14:creationId xmlns:p14="http://schemas.microsoft.com/office/powerpoint/2010/main" val="472679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r>
              <a:rPr lang="tr-TR" dirty="0" smtClean="0"/>
              <a:t>İstatistiksel analizler tedavi amaçlı olarak yapıldı ve ara analizler yapılmadı. </a:t>
            </a:r>
          </a:p>
          <a:p>
            <a:r>
              <a:rPr lang="tr-TR" dirty="0" err="1" smtClean="0"/>
              <a:t>Preterm</a:t>
            </a:r>
            <a:r>
              <a:rPr lang="tr-TR" dirty="0" smtClean="0"/>
              <a:t> </a:t>
            </a:r>
            <a:r>
              <a:rPr lang="tr-TR" dirty="0" err="1" smtClean="0"/>
              <a:t>preeklampsi</a:t>
            </a:r>
            <a:r>
              <a:rPr lang="tr-TR" dirty="0" smtClean="0"/>
              <a:t> </a:t>
            </a:r>
            <a:r>
              <a:rPr lang="tr-TR" dirty="0" err="1" smtClean="0"/>
              <a:t>insidansındaki</a:t>
            </a:r>
            <a:r>
              <a:rPr lang="tr-TR" dirty="0" smtClean="0"/>
              <a:t> gruplar arası farkın önemini belirlemek için lojistik regresyon analizi kullanıldı ve tarama ve katılımcı merkezdeki tahmini </a:t>
            </a:r>
            <a:r>
              <a:rPr lang="tr-TR" dirty="0" err="1" smtClean="0"/>
              <a:t>preeklampsi</a:t>
            </a:r>
            <a:r>
              <a:rPr lang="tr-TR" dirty="0" smtClean="0"/>
              <a:t> riskinin etkisi için ayarlama yapıldı. Tedavi etkisi aspirin grubunda %95 güven aralığına sahip </a:t>
            </a:r>
            <a:r>
              <a:rPr lang="tr-TR" dirty="0" err="1" smtClean="0"/>
              <a:t>odds</a:t>
            </a:r>
            <a:r>
              <a:rPr lang="tr-TR" dirty="0" smtClean="0"/>
              <a:t> oranı olarak ölçüldü. </a:t>
            </a:r>
            <a:endParaRPr lang="tr-TR" dirty="0"/>
          </a:p>
        </p:txBody>
      </p:sp>
    </p:spTree>
    <p:extLst>
      <p:ext uri="{BB962C8B-B14F-4D97-AF65-F5344CB8AC3E}">
        <p14:creationId xmlns:p14="http://schemas.microsoft.com/office/powerpoint/2010/main" val="1355725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rmAutofit/>
          </a:bodyPr>
          <a:lstStyle/>
          <a:p>
            <a:r>
              <a:rPr lang="tr-TR" dirty="0"/>
              <a:t>Önceden belirlenmiş analizler, tahmini </a:t>
            </a:r>
            <a:r>
              <a:rPr lang="tr-TR" dirty="0" err="1"/>
              <a:t>preterm</a:t>
            </a:r>
            <a:r>
              <a:rPr lang="tr-TR" dirty="0"/>
              <a:t> </a:t>
            </a:r>
            <a:r>
              <a:rPr lang="tr-TR" dirty="0" err="1"/>
              <a:t>preeklampsi</a:t>
            </a:r>
            <a:r>
              <a:rPr lang="tr-TR" dirty="0"/>
              <a:t> riski ve </a:t>
            </a:r>
            <a:r>
              <a:rPr lang="tr-TR" dirty="0" err="1"/>
              <a:t>preeklampsi</a:t>
            </a:r>
            <a:r>
              <a:rPr lang="tr-TR" dirty="0"/>
              <a:t> öyküsüne göre kategorize edilen alt gruplarda da yapıldı; katılımcı merkezlerin ülkelerine göre post hoc alt grup analizi yapıldı. </a:t>
            </a:r>
            <a:endParaRPr lang="tr-TR" dirty="0" smtClean="0"/>
          </a:p>
          <a:p>
            <a:r>
              <a:rPr lang="tr-TR" dirty="0" smtClean="0"/>
              <a:t>Onamın </a:t>
            </a:r>
            <a:r>
              <a:rPr lang="tr-TR" dirty="0"/>
              <a:t>geri çekilmesinin ve takip kaybının etkisini dikkate almak için bir duyarlılık analizi yapıldı. </a:t>
            </a:r>
            <a:r>
              <a:rPr lang="tr-TR" dirty="0" smtClean="0"/>
              <a:t>Ayrıca </a:t>
            </a:r>
            <a:r>
              <a:rPr lang="tr-TR" dirty="0" err="1" smtClean="0"/>
              <a:t>preeklampsili</a:t>
            </a:r>
            <a:r>
              <a:rPr lang="tr-TR" dirty="0" smtClean="0"/>
              <a:t> </a:t>
            </a:r>
            <a:r>
              <a:rPr lang="tr-TR" dirty="0"/>
              <a:t>olmayan doğumların hariç </a:t>
            </a:r>
            <a:r>
              <a:rPr lang="tr-TR" dirty="0" smtClean="0"/>
              <a:t>tutulduğu, çalışma </a:t>
            </a:r>
            <a:r>
              <a:rPr lang="tr-TR" dirty="0"/>
              <a:t>grubuna göre kümülatif </a:t>
            </a:r>
            <a:r>
              <a:rPr lang="tr-TR" dirty="0" err="1"/>
              <a:t>preeklampsi</a:t>
            </a:r>
            <a:r>
              <a:rPr lang="tr-TR" dirty="0"/>
              <a:t> </a:t>
            </a:r>
            <a:r>
              <a:rPr lang="tr-TR" dirty="0" err="1"/>
              <a:t>insidansının</a:t>
            </a:r>
            <a:r>
              <a:rPr lang="tr-TR" dirty="0"/>
              <a:t> Kaplan–</a:t>
            </a:r>
            <a:r>
              <a:rPr lang="tr-TR" dirty="0" err="1"/>
              <a:t>Meier</a:t>
            </a:r>
            <a:r>
              <a:rPr lang="tr-TR" dirty="0"/>
              <a:t> tahminlerini ürettik. </a:t>
            </a:r>
            <a:endParaRPr lang="tr-TR" dirty="0" smtClean="0"/>
          </a:p>
          <a:p>
            <a:r>
              <a:rPr lang="tr-TR" dirty="0" smtClean="0"/>
              <a:t>Veri </a:t>
            </a:r>
            <a:r>
              <a:rPr lang="tr-TR" dirty="0"/>
              <a:t>analizleri için istatistiksel yazılım paketi R kullanılmıştır.</a:t>
            </a:r>
          </a:p>
        </p:txBody>
      </p:sp>
    </p:spTree>
    <p:extLst>
      <p:ext uri="{BB962C8B-B14F-4D97-AF65-F5344CB8AC3E}">
        <p14:creationId xmlns:p14="http://schemas.microsoft.com/office/powerpoint/2010/main" val="60912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lstStyle/>
          <a:p>
            <a:r>
              <a:rPr lang="tr-TR" b="1" cap="all" dirty="0" smtClean="0"/>
              <a:t>Çalışma KATILIMCILARI</a:t>
            </a:r>
          </a:p>
          <a:p>
            <a:r>
              <a:rPr lang="tr-TR" dirty="0" smtClean="0"/>
              <a:t>Deneme, Nisan 2014'te Birleşik </a:t>
            </a:r>
            <a:r>
              <a:rPr lang="tr-TR" dirty="0" err="1" smtClean="0"/>
              <a:t>Krallık'taki</a:t>
            </a:r>
            <a:r>
              <a:rPr lang="tr-TR" dirty="0" smtClean="0"/>
              <a:t> </a:t>
            </a:r>
            <a:r>
              <a:rPr lang="tr-TR" dirty="0" err="1" smtClean="0"/>
              <a:t>King's</a:t>
            </a:r>
            <a:r>
              <a:rPr lang="tr-TR" dirty="0" smtClean="0"/>
              <a:t> </a:t>
            </a:r>
            <a:r>
              <a:rPr lang="tr-TR" dirty="0" err="1" smtClean="0"/>
              <a:t>College</a:t>
            </a:r>
            <a:r>
              <a:rPr lang="tr-TR" dirty="0" smtClean="0"/>
              <a:t> Hastanesi'nde başladı, ancak çalışma ürünlerinin tedarikiyle ilgili idari sorunlar nedeniyle 56 katılımcının toplanmasından sonra Haziran 2014'te durduruldu. </a:t>
            </a:r>
            <a:endParaRPr lang="tr-TR" dirty="0" smtClean="0"/>
          </a:p>
          <a:p>
            <a:r>
              <a:rPr lang="tr-TR" dirty="0" smtClean="0"/>
              <a:t>Ürünlerin </a:t>
            </a:r>
            <a:r>
              <a:rPr lang="tr-TR" dirty="0" smtClean="0"/>
              <a:t>üretimi ve bileşimi </a:t>
            </a:r>
            <a:r>
              <a:rPr lang="tr-TR" dirty="0" smtClean="0"/>
              <a:t>çalışma </a:t>
            </a:r>
            <a:r>
              <a:rPr lang="tr-TR" dirty="0" smtClean="0"/>
              <a:t>süresince aynıydı ve bu dönemde kayıt yaptıran kadınlar çalışmaya dahil edildi. </a:t>
            </a:r>
            <a:endParaRPr lang="tr-TR" dirty="0" smtClean="0"/>
          </a:p>
          <a:p>
            <a:r>
              <a:rPr lang="tr-TR" dirty="0" smtClean="0"/>
              <a:t>Çalışma  </a:t>
            </a:r>
            <a:r>
              <a:rPr lang="tr-TR" dirty="0" smtClean="0"/>
              <a:t>Temmuz 2015'te yeniden başlatıldı ve Nisan 2016'da tamamlandı.</a:t>
            </a:r>
            <a:endParaRPr lang="tr-TR" dirty="0"/>
          </a:p>
        </p:txBody>
      </p:sp>
    </p:spTree>
    <p:extLst>
      <p:ext uri="{BB962C8B-B14F-4D97-AF65-F5344CB8AC3E}">
        <p14:creationId xmlns:p14="http://schemas.microsoft.com/office/powerpoint/2010/main" val="2390788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r>
              <a:rPr lang="tr-TR" dirty="0" smtClean="0"/>
              <a:t>Tekli gebeliği olan toplam 26.941 kadına tarama yapıldı,</a:t>
            </a:r>
            <a:endParaRPr lang="tr-TR" b="1" baseline="30000" dirty="0"/>
          </a:p>
          <a:p>
            <a:r>
              <a:rPr lang="tr-TR" dirty="0" smtClean="0"/>
              <a:t> 2971'inin (%11.0) </a:t>
            </a:r>
            <a:r>
              <a:rPr lang="tr-TR" dirty="0" err="1" smtClean="0"/>
              <a:t>preterm</a:t>
            </a:r>
            <a:r>
              <a:rPr lang="tr-TR" dirty="0" smtClean="0"/>
              <a:t> </a:t>
            </a:r>
            <a:r>
              <a:rPr lang="tr-TR" dirty="0" err="1" smtClean="0"/>
              <a:t>preeklampsi</a:t>
            </a:r>
            <a:r>
              <a:rPr lang="tr-TR" dirty="0" smtClean="0"/>
              <a:t> açısından yüksek risk altında olduğu saptandı. </a:t>
            </a:r>
          </a:p>
          <a:p>
            <a:r>
              <a:rPr lang="tr-TR" dirty="0" smtClean="0"/>
              <a:t>Bununla birlikte, bu kadınların 332'si (%11.2) uygunluk kriterlerini yerine getirmedikleri için çalışmadan </a:t>
            </a:r>
            <a:r>
              <a:rPr lang="tr-TR" dirty="0" smtClean="0"/>
              <a:t>dışlandı.</a:t>
            </a:r>
            <a:endParaRPr lang="tr-TR" dirty="0" smtClean="0"/>
          </a:p>
          <a:p>
            <a:r>
              <a:rPr lang="tr-TR" dirty="0" smtClean="0"/>
              <a:t>2641 Uygun kadından 1776'sı (%67.2) çalışmaya katılmayı kabul etti. </a:t>
            </a:r>
          </a:p>
          <a:p>
            <a:r>
              <a:rPr lang="tr-TR" dirty="0" err="1" smtClean="0"/>
              <a:t>Randomizasyondan</a:t>
            </a:r>
            <a:r>
              <a:rPr lang="tr-TR" dirty="0" smtClean="0"/>
              <a:t> sonra 152 kadın (%8.6) onamı geri çekti. </a:t>
            </a:r>
            <a:endParaRPr lang="tr-TR" dirty="0"/>
          </a:p>
          <a:p>
            <a:r>
              <a:rPr lang="tr-TR" dirty="0" smtClean="0"/>
              <a:t>Çalışmaya  katılan kadınlardan 4'ü takipten kaybedildi.</a:t>
            </a:r>
            <a:endParaRPr lang="tr-TR" dirty="0"/>
          </a:p>
        </p:txBody>
      </p:sp>
    </p:spTree>
    <p:extLst>
      <p:ext uri="{BB962C8B-B14F-4D97-AF65-F5344CB8AC3E}">
        <p14:creationId xmlns:p14="http://schemas.microsoft.com/office/powerpoint/2010/main" val="633525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r>
              <a:rPr lang="tr-TR" dirty="0" smtClean="0"/>
              <a:t>1979'da yapılan bir araştırma, hamilelik sırasında düzenli olarak aspirin alan kadınların </a:t>
            </a:r>
            <a:r>
              <a:rPr lang="tr-TR" dirty="0" err="1" smtClean="0"/>
              <a:t>preeklampsi</a:t>
            </a:r>
            <a:r>
              <a:rPr lang="tr-TR" dirty="0" smtClean="0"/>
              <a:t> geçirme ihtimalinin, almayan kadınlara göre daha düşük olduğunu gösterdi.</a:t>
            </a:r>
            <a:endParaRPr lang="tr-TR" b="1" baseline="30000" dirty="0"/>
          </a:p>
          <a:p>
            <a:r>
              <a:rPr lang="tr-TR" dirty="0" smtClean="0"/>
              <a:t> Sonraki yıllarda, 30'dan fazla çalışma </a:t>
            </a:r>
            <a:r>
              <a:rPr lang="tr-TR" dirty="0" err="1" smtClean="0"/>
              <a:t>preeklampsinin</a:t>
            </a:r>
            <a:r>
              <a:rPr lang="tr-TR" dirty="0" smtClean="0"/>
              <a:t> önlenmesi için düşük doz aspirinin (günde 50 ila 150 </a:t>
            </a:r>
            <a:r>
              <a:rPr lang="tr-TR" dirty="0" err="1" smtClean="0"/>
              <a:t>mg'lık</a:t>
            </a:r>
            <a:r>
              <a:rPr lang="tr-TR" dirty="0" smtClean="0"/>
              <a:t> bir dozda) yararını araştırmıştır; Bu çalışmaların bir meta-analizi, bu tedavinin %10 daha düşük </a:t>
            </a:r>
            <a:r>
              <a:rPr lang="tr-TR" dirty="0" err="1" smtClean="0"/>
              <a:t>preeklampsi</a:t>
            </a:r>
            <a:r>
              <a:rPr lang="tr-TR" dirty="0" smtClean="0"/>
              <a:t> </a:t>
            </a:r>
            <a:r>
              <a:rPr lang="tr-TR" dirty="0" err="1" smtClean="0"/>
              <a:t>insidansı</a:t>
            </a:r>
            <a:r>
              <a:rPr lang="tr-TR" dirty="0" smtClean="0"/>
              <a:t> ile sonuçlandığını göstermiştir.</a:t>
            </a:r>
            <a:endParaRPr lang="tr-TR" dirty="0"/>
          </a:p>
        </p:txBody>
      </p:sp>
      <p:sp>
        <p:nvSpPr>
          <p:cNvPr id="4" name="Dikdörtgen 3"/>
          <p:cNvSpPr/>
          <p:nvPr/>
        </p:nvSpPr>
        <p:spPr>
          <a:xfrm>
            <a:off x="838200" y="5850235"/>
            <a:ext cx="10726272" cy="646331"/>
          </a:xfrm>
          <a:prstGeom prst="rect">
            <a:avLst/>
          </a:prstGeom>
        </p:spPr>
        <p:txBody>
          <a:bodyPr wrap="square">
            <a:spAutoFit/>
          </a:bodyPr>
          <a:lstStyle/>
          <a:p>
            <a:r>
              <a:rPr lang="en-US" sz="1200" dirty="0" smtClean="0">
                <a:solidFill>
                  <a:srgbClr val="4D4D4D"/>
                </a:solidFill>
                <a:latin typeface="ff-quadraat-web-pro"/>
              </a:rPr>
              <a:t>Crandon </a:t>
            </a:r>
            <a:r>
              <a:rPr lang="en-US" sz="1200" dirty="0">
                <a:solidFill>
                  <a:srgbClr val="4D4D4D"/>
                </a:solidFill>
                <a:latin typeface="ff-quadraat-web-pro"/>
              </a:rPr>
              <a:t>AJ, Isherwood DM. Effect of aspirin on incidence of pre-eclampsia. Lancet </a:t>
            </a:r>
            <a:r>
              <a:rPr lang="en-US" sz="1200" dirty="0" smtClean="0">
                <a:solidFill>
                  <a:srgbClr val="4D4D4D"/>
                </a:solidFill>
                <a:latin typeface="ff-quadraat-web-pro"/>
              </a:rPr>
              <a:t>1979;1:1356-1356</a:t>
            </a:r>
            <a:endParaRPr lang="tr-TR" sz="1200" dirty="0" smtClean="0">
              <a:solidFill>
                <a:srgbClr val="4D4D4D"/>
              </a:solidFill>
              <a:latin typeface="ff-quadraat-web-pro"/>
            </a:endParaRPr>
          </a:p>
          <a:p>
            <a:r>
              <a:rPr lang="tr-TR" sz="1200" dirty="0" err="1">
                <a:solidFill>
                  <a:schemeClr val="tx1">
                    <a:lumMod val="75000"/>
                    <a:lumOff val="25000"/>
                  </a:schemeClr>
                </a:solidFill>
                <a:latin typeface="ff-quadraat-web-pro"/>
              </a:rPr>
              <a:t>Askie</a:t>
            </a:r>
            <a:r>
              <a:rPr lang="tr-TR" sz="1200" dirty="0">
                <a:solidFill>
                  <a:schemeClr val="tx1">
                    <a:lumMod val="75000"/>
                    <a:lumOff val="25000"/>
                  </a:schemeClr>
                </a:solidFill>
                <a:latin typeface="ff-quadraat-web-pro"/>
              </a:rPr>
              <a:t> LM, </a:t>
            </a:r>
            <a:r>
              <a:rPr lang="tr-TR" sz="1200" dirty="0" err="1">
                <a:solidFill>
                  <a:schemeClr val="tx1">
                    <a:lumMod val="75000"/>
                    <a:lumOff val="25000"/>
                  </a:schemeClr>
                </a:solidFill>
                <a:latin typeface="ff-quadraat-web-pro"/>
              </a:rPr>
              <a:t>Duley</a:t>
            </a:r>
            <a:r>
              <a:rPr lang="tr-TR" sz="1200" dirty="0">
                <a:solidFill>
                  <a:schemeClr val="tx1">
                    <a:lumMod val="75000"/>
                    <a:lumOff val="25000"/>
                  </a:schemeClr>
                </a:solidFill>
                <a:latin typeface="ff-quadraat-web-pro"/>
              </a:rPr>
              <a:t> L, </a:t>
            </a:r>
            <a:r>
              <a:rPr lang="tr-TR" sz="1200" dirty="0" err="1">
                <a:solidFill>
                  <a:schemeClr val="tx1">
                    <a:lumMod val="75000"/>
                    <a:lumOff val="25000"/>
                  </a:schemeClr>
                </a:solidFill>
                <a:latin typeface="ff-quadraat-web-pro"/>
              </a:rPr>
              <a:t>Henderson</a:t>
            </a:r>
            <a:r>
              <a:rPr lang="tr-TR" sz="1200" dirty="0">
                <a:solidFill>
                  <a:schemeClr val="tx1">
                    <a:lumMod val="75000"/>
                    <a:lumOff val="25000"/>
                  </a:schemeClr>
                </a:solidFill>
                <a:latin typeface="ff-quadraat-web-pro"/>
              </a:rPr>
              <a:t>-Smart DJ, </a:t>
            </a:r>
            <a:r>
              <a:rPr lang="tr-TR" sz="1200" dirty="0" err="1">
                <a:solidFill>
                  <a:schemeClr val="tx1">
                    <a:lumMod val="75000"/>
                    <a:lumOff val="25000"/>
                  </a:schemeClr>
                </a:solidFill>
                <a:latin typeface="ff-quadraat-web-pro"/>
              </a:rPr>
              <a:t>Stewart</a:t>
            </a:r>
            <a:r>
              <a:rPr lang="tr-TR" sz="1200" dirty="0">
                <a:solidFill>
                  <a:schemeClr val="tx1">
                    <a:lumMod val="75000"/>
                    <a:lumOff val="25000"/>
                  </a:schemeClr>
                </a:solidFill>
                <a:latin typeface="ff-quadraat-web-pro"/>
              </a:rPr>
              <a:t> LA. </a:t>
            </a:r>
            <a:r>
              <a:rPr lang="tr-TR" sz="1200" dirty="0" err="1">
                <a:solidFill>
                  <a:schemeClr val="tx1">
                    <a:lumMod val="75000"/>
                    <a:lumOff val="25000"/>
                  </a:schemeClr>
                </a:solidFill>
                <a:latin typeface="ff-quadraat-web-pro"/>
              </a:rPr>
              <a:t>Antiplatelet</a:t>
            </a:r>
            <a:r>
              <a:rPr lang="tr-TR" sz="1200" dirty="0">
                <a:solidFill>
                  <a:schemeClr val="tx1">
                    <a:lumMod val="75000"/>
                    <a:lumOff val="25000"/>
                  </a:schemeClr>
                </a:solidFill>
                <a:latin typeface="ff-quadraat-web-pro"/>
              </a:rPr>
              <a:t> </a:t>
            </a:r>
            <a:r>
              <a:rPr lang="tr-TR" sz="1200" dirty="0" err="1">
                <a:solidFill>
                  <a:schemeClr val="tx1">
                    <a:lumMod val="75000"/>
                    <a:lumOff val="25000"/>
                  </a:schemeClr>
                </a:solidFill>
                <a:latin typeface="ff-quadraat-web-pro"/>
              </a:rPr>
              <a:t>agents</a:t>
            </a:r>
            <a:r>
              <a:rPr lang="tr-TR" sz="1200" dirty="0">
                <a:solidFill>
                  <a:schemeClr val="tx1">
                    <a:lumMod val="75000"/>
                    <a:lumOff val="25000"/>
                  </a:schemeClr>
                </a:solidFill>
                <a:latin typeface="ff-quadraat-web-pro"/>
              </a:rPr>
              <a:t> </a:t>
            </a:r>
            <a:r>
              <a:rPr lang="tr-TR" sz="1200" dirty="0" err="1">
                <a:solidFill>
                  <a:schemeClr val="tx1">
                    <a:lumMod val="75000"/>
                    <a:lumOff val="25000"/>
                  </a:schemeClr>
                </a:solidFill>
                <a:latin typeface="ff-quadraat-web-pro"/>
              </a:rPr>
              <a:t>for</a:t>
            </a:r>
            <a:r>
              <a:rPr lang="tr-TR" sz="1200" dirty="0">
                <a:solidFill>
                  <a:schemeClr val="tx1">
                    <a:lumMod val="75000"/>
                    <a:lumOff val="25000"/>
                  </a:schemeClr>
                </a:solidFill>
                <a:latin typeface="ff-quadraat-web-pro"/>
              </a:rPr>
              <a:t> </a:t>
            </a:r>
            <a:r>
              <a:rPr lang="tr-TR" sz="1200" dirty="0" err="1">
                <a:solidFill>
                  <a:schemeClr val="tx1">
                    <a:lumMod val="75000"/>
                    <a:lumOff val="25000"/>
                  </a:schemeClr>
                </a:solidFill>
                <a:latin typeface="ff-quadraat-web-pro"/>
              </a:rPr>
              <a:t>prevention</a:t>
            </a:r>
            <a:r>
              <a:rPr lang="tr-TR" sz="1200" dirty="0">
                <a:solidFill>
                  <a:schemeClr val="tx1">
                    <a:lumMod val="75000"/>
                    <a:lumOff val="25000"/>
                  </a:schemeClr>
                </a:solidFill>
                <a:latin typeface="ff-quadraat-web-pro"/>
              </a:rPr>
              <a:t> of </a:t>
            </a:r>
            <a:r>
              <a:rPr lang="tr-TR" sz="1200" dirty="0" err="1">
                <a:solidFill>
                  <a:schemeClr val="tx1">
                    <a:lumMod val="75000"/>
                    <a:lumOff val="25000"/>
                  </a:schemeClr>
                </a:solidFill>
                <a:latin typeface="ff-quadraat-web-pro"/>
              </a:rPr>
              <a:t>pre-eclampsia</a:t>
            </a:r>
            <a:r>
              <a:rPr lang="tr-TR" sz="1200" dirty="0">
                <a:solidFill>
                  <a:schemeClr val="tx1">
                    <a:lumMod val="75000"/>
                    <a:lumOff val="25000"/>
                  </a:schemeClr>
                </a:solidFill>
                <a:latin typeface="ff-quadraat-web-pro"/>
              </a:rPr>
              <a:t>: a meta-</a:t>
            </a:r>
            <a:r>
              <a:rPr lang="tr-TR" sz="1200" dirty="0" err="1">
                <a:solidFill>
                  <a:schemeClr val="tx1">
                    <a:lumMod val="75000"/>
                    <a:lumOff val="25000"/>
                  </a:schemeClr>
                </a:solidFill>
                <a:latin typeface="ff-quadraat-web-pro"/>
              </a:rPr>
              <a:t>analysis</a:t>
            </a:r>
            <a:r>
              <a:rPr lang="tr-TR" sz="1200" dirty="0">
                <a:solidFill>
                  <a:schemeClr val="tx1">
                    <a:lumMod val="75000"/>
                    <a:lumOff val="25000"/>
                  </a:schemeClr>
                </a:solidFill>
                <a:latin typeface="ff-quadraat-web-pro"/>
              </a:rPr>
              <a:t> of </a:t>
            </a:r>
            <a:r>
              <a:rPr lang="tr-TR" sz="1200" dirty="0" err="1">
                <a:solidFill>
                  <a:schemeClr val="tx1">
                    <a:lumMod val="75000"/>
                    <a:lumOff val="25000"/>
                  </a:schemeClr>
                </a:solidFill>
                <a:latin typeface="ff-quadraat-web-pro"/>
              </a:rPr>
              <a:t>individual</a:t>
            </a:r>
            <a:r>
              <a:rPr lang="tr-TR" sz="1200" dirty="0">
                <a:solidFill>
                  <a:schemeClr val="tx1">
                    <a:lumMod val="75000"/>
                    <a:lumOff val="25000"/>
                  </a:schemeClr>
                </a:solidFill>
                <a:latin typeface="ff-quadraat-web-pro"/>
              </a:rPr>
              <a:t> </a:t>
            </a:r>
            <a:r>
              <a:rPr lang="tr-TR" sz="1200" dirty="0" err="1">
                <a:solidFill>
                  <a:schemeClr val="tx1">
                    <a:lumMod val="75000"/>
                    <a:lumOff val="25000"/>
                  </a:schemeClr>
                </a:solidFill>
                <a:latin typeface="ff-quadraat-web-pro"/>
              </a:rPr>
              <a:t>patient</a:t>
            </a:r>
            <a:r>
              <a:rPr lang="tr-TR" sz="1200" dirty="0">
                <a:solidFill>
                  <a:schemeClr val="tx1">
                    <a:lumMod val="75000"/>
                    <a:lumOff val="25000"/>
                  </a:schemeClr>
                </a:solidFill>
                <a:latin typeface="ff-quadraat-web-pro"/>
              </a:rPr>
              <a:t> data. </a:t>
            </a:r>
            <a:r>
              <a:rPr lang="tr-TR" sz="1200" dirty="0" err="1">
                <a:solidFill>
                  <a:schemeClr val="tx1">
                    <a:lumMod val="75000"/>
                    <a:lumOff val="25000"/>
                  </a:schemeClr>
                </a:solidFill>
                <a:latin typeface="ff-quadraat-web-pro"/>
              </a:rPr>
              <a:t>Lancet</a:t>
            </a:r>
            <a:r>
              <a:rPr lang="tr-TR" sz="1200" dirty="0">
                <a:solidFill>
                  <a:schemeClr val="tx1">
                    <a:lumMod val="75000"/>
                    <a:lumOff val="25000"/>
                  </a:schemeClr>
                </a:solidFill>
                <a:latin typeface="ff-quadraat-web-pro"/>
              </a:rPr>
              <a:t> 2007;369:1791-1798</a:t>
            </a:r>
          </a:p>
        </p:txBody>
      </p:sp>
    </p:spTree>
    <p:extLst>
      <p:ext uri="{BB962C8B-B14F-4D97-AF65-F5344CB8AC3E}">
        <p14:creationId xmlns:p14="http://schemas.microsoft.com/office/powerpoint/2010/main" val="2630351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Şekil 1. Tarama, </a:t>
            </a:r>
            <a:r>
              <a:rPr lang="tr-TR" b="1" dirty="0" err="1"/>
              <a:t>Randomizasyon</a:t>
            </a:r>
            <a:r>
              <a:rPr lang="tr-TR" b="1" dirty="0"/>
              <a:t> ve Takip.</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526191" y="0"/>
            <a:ext cx="7139618" cy="6858000"/>
          </a:xfrm>
          <a:prstGeom prst="rect">
            <a:avLst/>
          </a:prstGeom>
        </p:spPr>
      </p:pic>
    </p:spTree>
    <p:extLst>
      <p:ext uri="{BB962C8B-B14F-4D97-AF65-F5344CB8AC3E}">
        <p14:creationId xmlns:p14="http://schemas.microsoft.com/office/powerpoint/2010/main" val="371815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normAutofit fontScale="92500" lnSpcReduction="10000"/>
          </a:bodyPr>
          <a:lstStyle/>
          <a:p>
            <a:r>
              <a:rPr lang="tr-TR" dirty="0" smtClean="0"/>
              <a:t>Başlangıçtaki katılımcıların özellikleri açısından aspirin grubu ile </a:t>
            </a:r>
            <a:r>
              <a:rPr lang="tr-TR" dirty="0" err="1" smtClean="0"/>
              <a:t>plasebo</a:t>
            </a:r>
            <a:r>
              <a:rPr lang="tr-TR" dirty="0" smtClean="0"/>
              <a:t> grubu arasında anlamlı fark yoktu.</a:t>
            </a:r>
          </a:p>
          <a:p>
            <a:r>
              <a:rPr lang="tr-TR" dirty="0" smtClean="0"/>
              <a:t> Aspirin grubunda 24. gebelik haftasından önce 11 düşük, </a:t>
            </a:r>
          </a:p>
          <a:p>
            <a:r>
              <a:rPr lang="tr-TR" dirty="0" smtClean="0"/>
              <a:t>24. gebelik haftasında veya öncesinde </a:t>
            </a:r>
            <a:r>
              <a:rPr lang="tr-TR" dirty="0" err="1" smtClean="0"/>
              <a:t>fetal</a:t>
            </a:r>
            <a:r>
              <a:rPr lang="tr-TR" dirty="0" smtClean="0"/>
              <a:t> anormallikler nedenli 2 gebelik </a:t>
            </a:r>
            <a:r>
              <a:rPr lang="tr-TR" dirty="0" err="1" smtClean="0"/>
              <a:t>terminasyonu</a:t>
            </a:r>
            <a:r>
              <a:rPr lang="tr-TR" dirty="0" smtClean="0"/>
              <a:t>, </a:t>
            </a:r>
          </a:p>
          <a:p>
            <a:r>
              <a:rPr lang="tr-TR" dirty="0" smtClean="0"/>
              <a:t>24. gebelik haftasında ciddi </a:t>
            </a:r>
            <a:r>
              <a:rPr lang="tr-TR" dirty="0" err="1" smtClean="0"/>
              <a:t>fetal</a:t>
            </a:r>
            <a:r>
              <a:rPr lang="tr-TR" dirty="0" smtClean="0"/>
              <a:t> büyüme kısıtlaması ve </a:t>
            </a:r>
            <a:r>
              <a:rPr lang="tr-TR" dirty="0" err="1" smtClean="0"/>
              <a:t>preeklampsi</a:t>
            </a:r>
            <a:r>
              <a:rPr lang="tr-TR" dirty="0" smtClean="0"/>
              <a:t> nedeni ile 1 gebelik </a:t>
            </a:r>
            <a:r>
              <a:rPr lang="tr-TR" dirty="0" err="1" smtClean="0"/>
              <a:t>terminasyonu</a:t>
            </a:r>
            <a:r>
              <a:rPr lang="tr-TR" dirty="0" smtClean="0"/>
              <a:t>, </a:t>
            </a:r>
          </a:p>
          <a:p>
            <a:r>
              <a:rPr lang="tr-TR" dirty="0" smtClean="0"/>
              <a:t>24. gebelik haftasında veya sonrasında 7 ölü doğum, </a:t>
            </a:r>
          </a:p>
          <a:p>
            <a:r>
              <a:rPr lang="tr-TR" dirty="0" smtClean="0"/>
              <a:t>28. Gebelik haftasında 1 </a:t>
            </a:r>
            <a:r>
              <a:rPr lang="tr-TR" dirty="0" err="1" smtClean="0"/>
              <a:t>yenidoğan</a:t>
            </a:r>
            <a:r>
              <a:rPr lang="tr-TR" dirty="0" smtClean="0"/>
              <a:t> ölümü vardı. </a:t>
            </a:r>
          </a:p>
          <a:p>
            <a:r>
              <a:rPr lang="tr-TR" dirty="0" smtClean="0"/>
              <a:t>776 </a:t>
            </a:r>
            <a:r>
              <a:rPr lang="tr-TR" dirty="0"/>
              <a:t>canlı </a:t>
            </a:r>
            <a:r>
              <a:rPr lang="tr-TR" dirty="0" smtClean="0"/>
              <a:t>doğum vardı.</a:t>
            </a:r>
            <a:endParaRPr lang="tr-TR" dirty="0"/>
          </a:p>
        </p:txBody>
      </p:sp>
    </p:spTree>
    <p:extLst>
      <p:ext uri="{BB962C8B-B14F-4D97-AF65-F5344CB8AC3E}">
        <p14:creationId xmlns:p14="http://schemas.microsoft.com/office/powerpoint/2010/main" val="2326132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normAutofit/>
          </a:bodyPr>
          <a:lstStyle/>
          <a:p>
            <a:r>
              <a:rPr lang="tr-TR" dirty="0"/>
              <a:t> </a:t>
            </a:r>
            <a:r>
              <a:rPr lang="tr-TR" dirty="0" err="1"/>
              <a:t>Plasebo</a:t>
            </a:r>
            <a:r>
              <a:rPr lang="tr-TR" dirty="0"/>
              <a:t> grubunda </a:t>
            </a:r>
            <a:endParaRPr lang="tr-TR" dirty="0" smtClean="0"/>
          </a:p>
          <a:p>
            <a:r>
              <a:rPr lang="tr-TR" dirty="0" smtClean="0"/>
              <a:t>24</a:t>
            </a:r>
            <a:r>
              <a:rPr lang="tr-TR" dirty="0"/>
              <a:t>. gebelik haftasından önce 12 düşük, </a:t>
            </a:r>
            <a:endParaRPr lang="tr-TR" dirty="0" smtClean="0"/>
          </a:p>
          <a:p>
            <a:r>
              <a:rPr lang="tr-TR" dirty="0" smtClean="0"/>
              <a:t>24</a:t>
            </a:r>
            <a:r>
              <a:rPr lang="tr-TR" dirty="0"/>
              <a:t>. gebelik haftasında veya öncesinde </a:t>
            </a:r>
            <a:r>
              <a:rPr lang="tr-TR" dirty="0" err="1"/>
              <a:t>fetal</a:t>
            </a:r>
            <a:r>
              <a:rPr lang="tr-TR" dirty="0"/>
              <a:t> </a:t>
            </a:r>
            <a:r>
              <a:rPr lang="tr-TR" dirty="0" smtClean="0"/>
              <a:t>anormallikler nedeni ile </a:t>
            </a:r>
            <a:r>
              <a:rPr lang="tr-TR" dirty="0"/>
              <a:t>4 gebelik </a:t>
            </a:r>
            <a:r>
              <a:rPr lang="tr-TR" dirty="0" err="1" smtClean="0"/>
              <a:t>terminasyonu</a:t>
            </a:r>
            <a:r>
              <a:rPr lang="tr-TR" dirty="0" smtClean="0"/>
              <a:t>, </a:t>
            </a:r>
          </a:p>
          <a:p>
            <a:r>
              <a:rPr lang="tr-TR" dirty="0" smtClean="0"/>
              <a:t>24</a:t>
            </a:r>
            <a:r>
              <a:rPr lang="tr-TR" dirty="0"/>
              <a:t>. gebelik haftasında ciddi </a:t>
            </a:r>
            <a:r>
              <a:rPr lang="tr-TR" dirty="0" err="1"/>
              <a:t>fetal</a:t>
            </a:r>
            <a:r>
              <a:rPr lang="tr-TR" dirty="0"/>
              <a:t> büyüme kısıtlaması ve </a:t>
            </a:r>
            <a:r>
              <a:rPr lang="tr-TR" dirty="0" err="1"/>
              <a:t>preeklampsi</a:t>
            </a:r>
            <a:r>
              <a:rPr lang="tr-TR" dirty="0"/>
              <a:t> </a:t>
            </a:r>
            <a:r>
              <a:rPr lang="tr-TR" dirty="0" smtClean="0"/>
              <a:t>nedeni ile gebelik </a:t>
            </a:r>
            <a:r>
              <a:rPr lang="tr-TR" dirty="0" err="1" smtClean="0"/>
              <a:t>terminasyonu</a:t>
            </a:r>
            <a:r>
              <a:rPr lang="tr-TR" dirty="0" smtClean="0"/>
              <a:t> </a:t>
            </a:r>
            <a:r>
              <a:rPr lang="tr-TR" dirty="0"/>
              <a:t>yoktu, </a:t>
            </a:r>
            <a:endParaRPr lang="tr-TR" dirty="0" smtClean="0"/>
          </a:p>
          <a:p>
            <a:r>
              <a:rPr lang="tr-TR" dirty="0" smtClean="0"/>
              <a:t>24</a:t>
            </a:r>
            <a:r>
              <a:rPr lang="tr-TR" dirty="0"/>
              <a:t>. gebelik haftasında veya sonrasında 12 ölü doğum, </a:t>
            </a:r>
            <a:endParaRPr lang="tr-TR" dirty="0" smtClean="0"/>
          </a:p>
          <a:p>
            <a:r>
              <a:rPr lang="tr-TR" dirty="0" smtClean="0"/>
              <a:t>28</a:t>
            </a:r>
            <a:r>
              <a:rPr lang="tr-TR" dirty="0"/>
              <a:t>. Gebelik haftasında 2 </a:t>
            </a:r>
            <a:r>
              <a:rPr lang="tr-TR" dirty="0" err="1"/>
              <a:t>yenidoğan</a:t>
            </a:r>
            <a:r>
              <a:rPr lang="tr-TR" dirty="0"/>
              <a:t> ölümü vardı. </a:t>
            </a:r>
            <a:endParaRPr lang="tr-TR" dirty="0" smtClean="0"/>
          </a:p>
          <a:p>
            <a:r>
              <a:rPr lang="tr-TR" dirty="0" smtClean="0"/>
              <a:t>Doğumu gerçekleşen </a:t>
            </a:r>
            <a:r>
              <a:rPr lang="tr-TR" dirty="0"/>
              <a:t>bebeklerin 792'si yaşıyor.</a:t>
            </a:r>
          </a:p>
        </p:txBody>
      </p:sp>
    </p:spTree>
    <p:extLst>
      <p:ext uri="{BB962C8B-B14F-4D97-AF65-F5344CB8AC3E}">
        <p14:creationId xmlns:p14="http://schemas.microsoft.com/office/powerpoint/2010/main" val="3220389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123" y="347196"/>
            <a:ext cx="3570266" cy="1589179"/>
          </a:xfrm>
        </p:spPr>
        <p:txBody>
          <a:bodyPr>
            <a:normAutofit/>
          </a:bodyPr>
          <a:lstStyle/>
          <a:p>
            <a:r>
              <a:rPr lang="tr-TR" sz="2000" b="1" dirty="0"/>
              <a:t>Tablo 1. Deneme Katılımcılarının Özellikleri.</a:t>
            </a:r>
            <a:endParaRPr lang="tr-TR" sz="2000" dirty="0"/>
          </a:p>
        </p:txBody>
      </p:sp>
      <p:pic>
        <p:nvPicPr>
          <p:cNvPr id="4" name="İçerik Yer Tutucusu 3"/>
          <p:cNvPicPr>
            <a:picLocks noGrp="1" noChangeAspect="1"/>
          </p:cNvPicPr>
          <p:nvPr>
            <p:ph idx="1"/>
          </p:nvPr>
        </p:nvPicPr>
        <p:blipFill>
          <a:blip r:embed="rId2"/>
          <a:stretch>
            <a:fillRect/>
          </a:stretch>
        </p:blipFill>
        <p:spPr>
          <a:xfrm>
            <a:off x="4069977" y="0"/>
            <a:ext cx="5481770" cy="6758450"/>
          </a:xfrm>
          <a:prstGeom prst="rect">
            <a:avLst/>
          </a:prstGeom>
        </p:spPr>
      </p:pic>
    </p:spTree>
    <p:extLst>
      <p:ext uri="{BB962C8B-B14F-4D97-AF65-F5344CB8AC3E}">
        <p14:creationId xmlns:p14="http://schemas.microsoft.com/office/powerpoint/2010/main" val="3966089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pPr fontAlgn="base"/>
            <a:r>
              <a:rPr lang="tr-TR" b="1" cap="all" dirty="0"/>
              <a:t>BİRİNCİL </a:t>
            </a:r>
            <a:r>
              <a:rPr lang="tr-TR" b="1" cap="all" dirty="0" smtClean="0"/>
              <a:t>SONUÇ</a:t>
            </a:r>
            <a:endParaRPr lang="tr-TR" b="1" cap="all" dirty="0"/>
          </a:p>
          <a:p>
            <a:pPr fontAlgn="base"/>
            <a:r>
              <a:rPr lang="tr-TR" dirty="0" err="1" smtClean="0"/>
              <a:t>Preterm</a:t>
            </a:r>
            <a:r>
              <a:rPr lang="tr-TR" dirty="0" smtClean="0"/>
              <a:t> </a:t>
            </a:r>
            <a:r>
              <a:rPr lang="tr-TR" dirty="0" err="1"/>
              <a:t>preeklampsi</a:t>
            </a:r>
            <a:r>
              <a:rPr lang="tr-TR" dirty="0"/>
              <a:t>, aspirin grubundaki 798 katılımcının 13'ünde (%1.6), </a:t>
            </a:r>
            <a:endParaRPr lang="tr-TR" dirty="0" smtClean="0"/>
          </a:p>
          <a:p>
            <a:pPr fontAlgn="base"/>
            <a:r>
              <a:rPr lang="tr-TR" dirty="0" err="1" smtClean="0"/>
              <a:t>plasebo</a:t>
            </a:r>
            <a:r>
              <a:rPr lang="tr-TR" dirty="0" smtClean="0"/>
              <a:t> </a:t>
            </a:r>
            <a:r>
              <a:rPr lang="tr-TR" dirty="0"/>
              <a:t>grubundaki 822 katılımcının 35'inde (%4.3) </a:t>
            </a:r>
            <a:endParaRPr lang="tr-TR" dirty="0" smtClean="0"/>
          </a:p>
          <a:p>
            <a:pPr fontAlgn="base"/>
            <a:r>
              <a:rPr lang="tr-TR" dirty="0" smtClean="0"/>
              <a:t>Tedavi </a:t>
            </a:r>
            <a:r>
              <a:rPr lang="tr-TR" dirty="0"/>
              <a:t>etkisinin büyüklüğü, tarama sırasında tahmini risk grupları arasında, </a:t>
            </a:r>
            <a:r>
              <a:rPr lang="tr-TR" dirty="0" err="1"/>
              <a:t>obstetrik</a:t>
            </a:r>
            <a:r>
              <a:rPr lang="tr-TR" dirty="0"/>
              <a:t> öyküye göre tanımlanan gruplar arasında ve katılımcı merkezlerin ülkeleri arasında tutarlıydı </a:t>
            </a:r>
            <a:endParaRPr lang="tr-TR" dirty="0" smtClean="0"/>
          </a:p>
          <a:p>
            <a:pPr marL="0" indent="0" fontAlgn="base">
              <a:buNone/>
            </a:pPr>
            <a:endParaRPr lang="tr-TR" b="1" cap="all" dirty="0"/>
          </a:p>
        </p:txBody>
      </p:sp>
    </p:spTree>
    <p:extLst>
      <p:ext uri="{BB962C8B-B14F-4D97-AF65-F5344CB8AC3E}">
        <p14:creationId xmlns:p14="http://schemas.microsoft.com/office/powerpoint/2010/main" val="2455405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Tablo 2. Deneme Grubuna Göre Sonuçlar.</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260836" y="0"/>
            <a:ext cx="5670327" cy="6858000"/>
          </a:xfrm>
          <a:prstGeom prst="rect">
            <a:avLst/>
          </a:prstGeom>
        </p:spPr>
      </p:pic>
    </p:spTree>
    <p:extLst>
      <p:ext uri="{BB962C8B-B14F-4D97-AF65-F5344CB8AC3E}">
        <p14:creationId xmlns:p14="http://schemas.microsoft.com/office/powerpoint/2010/main" val="3390507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r>
              <a:rPr lang="tr-TR" dirty="0" smtClean="0"/>
              <a:t>Onamı geri çeken 152 kadından 74'ü verilerinin raporlanmasını istemedi ve 78'i tarama verilerinin raporlanmasına izin verdi; </a:t>
            </a:r>
          </a:p>
          <a:p>
            <a:r>
              <a:rPr lang="tr-TR" dirty="0" smtClean="0"/>
              <a:t>O</a:t>
            </a:r>
            <a:r>
              <a:rPr lang="tr-TR" dirty="0" smtClean="0"/>
              <a:t>namı </a:t>
            </a:r>
            <a:r>
              <a:rPr lang="tr-TR" dirty="0" smtClean="0"/>
              <a:t>geri çeken kadınların temel özellikleri aspirin almak için atananlar ile </a:t>
            </a:r>
            <a:r>
              <a:rPr lang="tr-TR" dirty="0" err="1" smtClean="0"/>
              <a:t>plasebo</a:t>
            </a:r>
            <a:r>
              <a:rPr lang="tr-TR" dirty="0" smtClean="0"/>
              <a:t> almak için atananlar arasında benzerdi.</a:t>
            </a:r>
          </a:p>
          <a:p>
            <a:r>
              <a:rPr lang="tr-TR" dirty="0" smtClean="0"/>
              <a:t>Onam geri çekme işlemlerinin etkisini değerlendirmek için yapılan bir duyarlılık analizi, birincil analizden anlamlı bir fark göstermedi </a:t>
            </a:r>
            <a:endParaRPr lang="tr-TR" dirty="0"/>
          </a:p>
        </p:txBody>
      </p:sp>
    </p:spTree>
    <p:extLst>
      <p:ext uri="{BB962C8B-B14F-4D97-AF65-F5344CB8AC3E}">
        <p14:creationId xmlns:p14="http://schemas.microsoft.com/office/powerpoint/2010/main" val="3227433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pPr fontAlgn="base"/>
            <a:r>
              <a:rPr lang="tr-TR" b="1" cap="all" dirty="0"/>
              <a:t>İKİNCİL </a:t>
            </a:r>
            <a:r>
              <a:rPr lang="tr-TR" b="1" cap="all" dirty="0" smtClean="0"/>
              <a:t>SONUÇLAR</a:t>
            </a:r>
          </a:p>
          <a:p>
            <a:pPr fontAlgn="base"/>
            <a:r>
              <a:rPr lang="tr-TR" dirty="0" smtClean="0"/>
              <a:t>Aspirin grubunda %99 güven aralığına sahip </a:t>
            </a:r>
            <a:r>
              <a:rPr lang="tr-TR" dirty="0" err="1" smtClean="0"/>
              <a:t>odds</a:t>
            </a:r>
            <a:r>
              <a:rPr lang="tr-TR" dirty="0" smtClean="0"/>
              <a:t> oranı olarak ölçülen ikincil sonuçlar için tedavi etkisi Tablo 2 , Şekil S4 ve S5'te</a:t>
            </a:r>
            <a:r>
              <a:rPr lang="tr-TR" b="1" dirty="0"/>
              <a:t> </a:t>
            </a:r>
            <a:r>
              <a:rPr lang="tr-TR" dirty="0" smtClean="0"/>
              <a:t>gösterilmiştir.</a:t>
            </a:r>
          </a:p>
          <a:p>
            <a:pPr fontAlgn="base"/>
            <a:r>
              <a:rPr lang="tr-TR" dirty="0" smtClean="0"/>
              <a:t> Herhangi bir ikincil sonucun görülme sıklığında gruplar arasında anlamlı bir fark </a:t>
            </a:r>
            <a:r>
              <a:rPr lang="tr-TR" dirty="0" smtClean="0"/>
              <a:t>yoktu.</a:t>
            </a:r>
            <a:endParaRPr lang="tr-TR" b="1" cap="all" dirty="0"/>
          </a:p>
        </p:txBody>
      </p:sp>
    </p:spTree>
    <p:extLst>
      <p:ext uri="{BB962C8B-B14F-4D97-AF65-F5344CB8AC3E}">
        <p14:creationId xmlns:p14="http://schemas.microsoft.com/office/powerpoint/2010/main" val="2450116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2453787" y="365125"/>
            <a:ext cx="6452986" cy="6176963"/>
          </a:xfrm>
          <a:prstGeom prst="rect">
            <a:avLst/>
          </a:prstGeom>
        </p:spPr>
      </p:pic>
    </p:spTree>
    <p:extLst>
      <p:ext uri="{BB962C8B-B14F-4D97-AF65-F5344CB8AC3E}">
        <p14:creationId xmlns:p14="http://schemas.microsoft.com/office/powerpoint/2010/main" val="1797630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66682" y="212028"/>
            <a:ext cx="6088943" cy="6126299"/>
          </a:xfrm>
          <a:prstGeom prst="rect">
            <a:avLst/>
          </a:prstGeom>
        </p:spPr>
      </p:pic>
    </p:spTree>
    <p:extLst>
      <p:ext uri="{BB962C8B-B14F-4D97-AF65-F5344CB8AC3E}">
        <p14:creationId xmlns:p14="http://schemas.microsoft.com/office/powerpoint/2010/main" val="289197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r>
              <a:rPr lang="tr-TR" dirty="0"/>
              <a:t> </a:t>
            </a:r>
            <a:r>
              <a:rPr lang="tr-TR" dirty="0" smtClean="0"/>
              <a:t>Çalışmalardan </a:t>
            </a:r>
            <a:r>
              <a:rPr lang="tr-TR" dirty="0"/>
              <a:t>elde edilen bireysel katılımcı verilerinin meta-analizinde, aspirinin etkisi tedavinin başlangıcındaki gebelik yaşından </a:t>
            </a:r>
            <a:r>
              <a:rPr lang="tr-TR" dirty="0" err="1" smtClean="0"/>
              <a:t>etkilenmedi.Buna</a:t>
            </a:r>
            <a:r>
              <a:rPr lang="tr-TR" dirty="0" smtClean="0"/>
              <a:t> </a:t>
            </a:r>
            <a:r>
              <a:rPr lang="tr-TR" dirty="0"/>
              <a:t>karşılık, diğer meta-analizler, aspirinin gebeliğin 16. haftasında veya öncesinde başladığını, </a:t>
            </a:r>
            <a:r>
              <a:rPr lang="tr-TR" dirty="0" err="1"/>
              <a:t>preeklampsi</a:t>
            </a:r>
            <a:r>
              <a:rPr lang="tr-TR" dirty="0"/>
              <a:t>, </a:t>
            </a:r>
            <a:r>
              <a:rPr lang="tr-TR" dirty="0" err="1"/>
              <a:t>fetal</a:t>
            </a:r>
            <a:r>
              <a:rPr lang="tr-TR" dirty="0"/>
              <a:t> büyüme kısıtlaması ve </a:t>
            </a:r>
            <a:r>
              <a:rPr lang="tr-TR" dirty="0" err="1"/>
              <a:t>perinatal</a:t>
            </a:r>
            <a:r>
              <a:rPr lang="tr-TR" dirty="0"/>
              <a:t> ölüm oranlarının yarıya inmesiyle sonuçlandığını, oysa aspirinin gebeliğin 16. haftasından sonra başladığının anlamlı bir yararı olmadığını </a:t>
            </a:r>
            <a:r>
              <a:rPr lang="tr-TR" dirty="0" smtClean="0"/>
              <a:t>göstermiştir.</a:t>
            </a:r>
            <a:endParaRPr lang="tr-TR" b="1" baseline="30000" dirty="0"/>
          </a:p>
          <a:p>
            <a:endParaRPr lang="tr-TR" dirty="0"/>
          </a:p>
        </p:txBody>
      </p:sp>
      <p:sp>
        <p:nvSpPr>
          <p:cNvPr id="4" name="Dikdörtgen 3"/>
          <p:cNvSpPr/>
          <p:nvPr/>
        </p:nvSpPr>
        <p:spPr>
          <a:xfrm>
            <a:off x="985157" y="5699909"/>
            <a:ext cx="11016344" cy="830997"/>
          </a:xfrm>
          <a:prstGeom prst="rect">
            <a:avLst/>
          </a:prstGeom>
        </p:spPr>
        <p:txBody>
          <a:bodyPr wrap="square">
            <a:spAutoFit/>
          </a:bodyPr>
          <a:lstStyle/>
          <a:p>
            <a:r>
              <a:rPr lang="tr-TR" sz="1200" dirty="0" err="1">
                <a:solidFill>
                  <a:schemeClr val="tx1">
                    <a:lumMod val="65000"/>
                    <a:lumOff val="35000"/>
                  </a:schemeClr>
                </a:solidFill>
              </a:rPr>
              <a:t>Bujold</a:t>
            </a:r>
            <a:r>
              <a:rPr lang="tr-TR" sz="1200" dirty="0">
                <a:solidFill>
                  <a:schemeClr val="tx1">
                    <a:lumMod val="65000"/>
                    <a:lumOff val="35000"/>
                  </a:schemeClr>
                </a:solidFill>
              </a:rPr>
              <a:t> E, </a:t>
            </a:r>
            <a:r>
              <a:rPr lang="tr-TR" sz="1200" dirty="0" err="1">
                <a:solidFill>
                  <a:schemeClr val="tx1">
                    <a:lumMod val="65000"/>
                    <a:lumOff val="35000"/>
                  </a:schemeClr>
                </a:solidFill>
              </a:rPr>
              <a:t>Roberge</a:t>
            </a:r>
            <a:r>
              <a:rPr lang="tr-TR" sz="1200" dirty="0">
                <a:solidFill>
                  <a:schemeClr val="tx1">
                    <a:lumMod val="65000"/>
                    <a:lumOff val="35000"/>
                  </a:schemeClr>
                </a:solidFill>
              </a:rPr>
              <a:t> S, </a:t>
            </a:r>
            <a:r>
              <a:rPr lang="tr-TR" sz="1200" dirty="0" err="1">
                <a:solidFill>
                  <a:schemeClr val="tx1">
                    <a:lumMod val="65000"/>
                    <a:lumOff val="35000"/>
                  </a:schemeClr>
                </a:solidFill>
              </a:rPr>
              <a:t>Lacasse</a:t>
            </a:r>
            <a:r>
              <a:rPr lang="tr-TR" sz="1200" dirty="0">
                <a:solidFill>
                  <a:schemeClr val="tx1">
                    <a:lumMod val="65000"/>
                    <a:lumOff val="35000"/>
                  </a:schemeClr>
                </a:solidFill>
              </a:rPr>
              <a:t> Y, et al. </a:t>
            </a:r>
            <a:r>
              <a:rPr lang="tr-TR" sz="1200" dirty="0" err="1">
                <a:solidFill>
                  <a:schemeClr val="tx1">
                    <a:lumMod val="65000"/>
                    <a:lumOff val="35000"/>
                  </a:schemeClr>
                </a:solidFill>
              </a:rPr>
              <a:t>Prevention</a:t>
            </a:r>
            <a:r>
              <a:rPr lang="tr-TR" sz="1200" dirty="0">
                <a:solidFill>
                  <a:schemeClr val="tx1">
                    <a:lumMod val="65000"/>
                    <a:lumOff val="35000"/>
                  </a:schemeClr>
                </a:solidFill>
              </a:rPr>
              <a:t> of </a:t>
            </a:r>
            <a:r>
              <a:rPr lang="tr-TR" sz="1200" dirty="0" err="1">
                <a:solidFill>
                  <a:schemeClr val="tx1">
                    <a:lumMod val="65000"/>
                    <a:lumOff val="35000"/>
                  </a:schemeClr>
                </a:solidFill>
              </a:rPr>
              <a:t>preeclampsia</a:t>
            </a:r>
            <a:r>
              <a:rPr lang="tr-TR" sz="1200" dirty="0">
                <a:solidFill>
                  <a:schemeClr val="tx1">
                    <a:lumMod val="65000"/>
                    <a:lumOff val="35000"/>
                  </a:schemeClr>
                </a:solidFill>
              </a:rPr>
              <a:t> </a:t>
            </a:r>
            <a:r>
              <a:rPr lang="tr-TR" sz="1200" dirty="0" err="1">
                <a:solidFill>
                  <a:schemeClr val="tx1">
                    <a:lumMod val="65000"/>
                    <a:lumOff val="35000"/>
                  </a:schemeClr>
                </a:solidFill>
              </a:rPr>
              <a:t>and</a:t>
            </a:r>
            <a:r>
              <a:rPr lang="tr-TR" sz="1200" dirty="0">
                <a:solidFill>
                  <a:schemeClr val="tx1">
                    <a:lumMod val="65000"/>
                    <a:lumOff val="35000"/>
                  </a:schemeClr>
                </a:solidFill>
              </a:rPr>
              <a:t> </a:t>
            </a:r>
            <a:r>
              <a:rPr lang="tr-TR" sz="1200" dirty="0" err="1">
                <a:solidFill>
                  <a:schemeClr val="tx1">
                    <a:lumMod val="65000"/>
                    <a:lumOff val="35000"/>
                  </a:schemeClr>
                </a:solidFill>
              </a:rPr>
              <a:t>intrauterine</a:t>
            </a:r>
            <a:r>
              <a:rPr lang="tr-TR" sz="1200" dirty="0">
                <a:solidFill>
                  <a:schemeClr val="tx1">
                    <a:lumMod val="65000"/>
                    <a:lumOff val="35000"/>
                  </a:schemeClr>
                </a:solidFill>
              </a:rPr>
              <a:t> </a:t>
            </a:r>
            <a:r>
              <a:rPr lang="tr-TR" sz="1200" dirty="0" err="1">
                <a:solidFill>
                  <a:schemeClr val="tx1">
                    <a:lumMod val="65000"/>
                    <a:lumOff val="35000"/>
                  </a:schemeClr>
                </a:solidFill>
              </a:rPr>
              <a:t>growth</a:t>
            </a:r>
            <a:r>
              <a:rPr lang="tr-TR" sz="1200" dirty="0">
                <a:solidFill>
                  <a:schemeClr val="tx1">
                    <a:lumMod val="65000"/>
                    <a:lumOff val="35000"/>
                  </a:schemeClr>
                </a:solidFill>
              </a:rPr>
              <a:t> </a:t>
            </a:r>
            <a:r>
              <a:rPr lang="tr-TR" sz="1200" dirty="0" err="1">
                <a:solidFill>
                  <a:schemeClr val="tx1">
                    <a:lumMod val="65000"/>
                    <a:lumOff val="35000"/>
                  </a:schemeClr>
                </a:solidFill>
              </a:rPr>
              <a:t>restriction</a:t>
            </a:r>
            <a:r>
              <a:rPr lang="tr-TR" sz="1200" dirty="0">
                <a:solidFill>
                  <a:schemeClr val="tx1">
                    <a:lumMod val="65000"/>
                    <a:lumOff val="35000"/>
                  </a:schemeClr>
                </a:solidFill>
              </a:rPr>
              <a:t> </a:t>
            </a:r>
            <a:r>
              <a:rPr lang="tr-TR" sz="1200" dirty="0" err="1">
                <a:solidFill>
                  <a:schemeClr val="tx1">
                    <a:lumMod val="65000"/>
                    <a:lumOff val="35000"/>
                  </a:schemeClr>
                </a:solidFill>
              </a:rPr>
              <a:t>with</a:t>
            </a:r>
            <a:r>
              <a:rPr lang="tr-TR" sz="1200" dirty="0">
                <a:solidFill>
                  <a:schemeClr val="tx1">
                    <a:lumMod val="65000"/>
                    <a:lumOff val="35000"/>
                  </a:schemeClr>
                </a:solidFill>
              </a:rPr>
              <a:t> aspirin </a:t>
            </a:r>
            <a:r>
              <a:rPr lang="tr-TR" sz="1200" dirty="0" err="1">
                <a:solidFill>
                  <a:schemeClr val="tx1">
                    <a:lumMod val="65000"/>
                    <a:lumOff val="35000"/>
                  </a:schemeClr>
                </a:solidFill>
              </a:rPr>
              <a:t>started</a:t>
            </a:r>
            <a:r>
              <a:rPr lang="tr-TR" sz="1200" dirty="0">
                <a:solidFill>
                  <a:schemeClr val="tx1">
                    <a:lumMod val="65000"/>
                    <a:lumOff val="35000"/>
                  </a:schemeClr>
                </a:solidFill>
              </a:rPr>
              <a:t> in </a:t>
            </a:r>
            <a:r>
              <a:rPr lang="tr-TR" sz="1200" dirty="0" err="1">
                <a:solidFill>
                  <a:schemeClr val="tx1">
                    <a:lumMod val="65000"/>
                    <a:lumOff val="35000"/>
                  </a:schemeClr>
                </a:solidFill>
              </a:rPr>
              <a:t>early</a:t>
            </a:r>
            <a:r>
              <a:rPr lang="tr-TR" sz="1200" dirty="0">
                <a:solidFill>
                  <a:schemeClr val="tx1">
                    <a:lumMod val="65000"/>
                    <a:lumOff val="35000"/>
                  </a:schemeClr>
                </a:solidFill>
              </a:rPr>
              <a:t> </a:t>
            </a:r>
            <a:r>
              <a:rPr lang="tr-TR" sz="1200" dirty="0" err="1">
                <a:solidFill>
                  <a:schemeClr val="tx1">
                    <a:lumMod val="65000"/>
                    <a:lumOff val="35000"/>
                  </a:schemeClr>
                </a:solidFill>
              </a:rPr>
              <a:t>pregnancy</a:t>
            </a:r>
            <a:r>
              <a:rPr lang="tr-TR" sz="1200" dirty="0">
                <a:solidFill>
                  <a:schemeClr val="tx1">
                    <a:lumMod val="65000"/>
                    <a:lumOff val="35000"/>
                  </a:schemeClr>
                </a:solidFill>
              </a:rPr>
              <a:t>: a meta-</a:t>
            </a:r>
            <a:r>
              <a:rPr lang="tr-TR" sz="1200" dirty="0" err="1">
                <a:solidFill>
                  <a:schemeClr val="tx1">
                    <a:lumMod val="65000"/>
                    <a:lumOff val="35000"/>
                  </a:schemeClr>
                </a:solidFill>
              </a:rPr>
              <a:t>analysis</a:t>
            </a:r>
            <a:r>
              <a:rPr lang="tr-TR" sz="1200" dirty="0">
                <a:solidFill>
                  <a:schemeClr val="tx1">
                    <a:lumMod val="65000"/>
                    <a:lumOff val="35000"/>
                  </a:schemeClr>
                </a:solidFill>
              </a:rPr>
              <a:t>. </a:t>
            </a:r>
            <a:r>
              <a:rPr lang="tr-TR" sz="1200" dirty="0" err="1">
                <a:solidFill>
                  <a:schemeClr val="tx1">
                    <a:lumMod val="65000"/>
                    <a:lumOff val="35000"/>
                  </a:schemeClr>
                </a:solidFill>
              </a:rPr>
              <a:t>Obstet</a:t>
            </a:r>
            <a:r>
              <a:rPr lang="tr-TR" sz="1200" dirty="0">
                <a:solidFill>
                  <a:schemeClr val="tx1">
                    <a:lumMod val="65000"/>
                    <a:lumOff val="35000"/>
                  </a:schemeClr>
                </a:solidFill>
              </a:rPr>
              <a:t> </a:t>
            </a:r>
            <a:r>
              <a:rPr lang="tr-TR" sz="1200" dirty="0" err="1">
                <a:solidFill>
                  <a:schemeClr val="tx1">
                    <a:lumMod val="65000"/>
                    <a:lumOff val="35000"/>
                  </a:schemeClr>
                </a:solidFill>
              </a:rPr>
              <a:t>Gynecol</a:t>
            </a:r>
            <a:r>
              <a:rPr lang="tr-TR" sz="1200" dirty="0">
                <a:solidFill>
                  <a:schemeClr val="tx1">
                    <a:lumMod val="65000"/>
                    <a:lumOff val="35000"/>
                  </a:schemeClr>
                </a:solidFill>
              </a:rPr>
              <a:t> </a:t>
            </a:r>
            <a:r>
              <a:rPr lang="tr-TR" sz="1200" dirty="0" smtClean="0">
                <a:solidFill>
                  <a:schemeClr val="tx1">
                    <a:lumMod val="65000"/>
                    <a:lumOff val="35000"/>
                  </a:schemeClr>
                </a:solidFill>
              </a:rPr>
              <a:t>2010;116:402-414</a:t>
            </a:r>
          </a:p>
          <a:p>
            <a:r>
              <a:rPr lang="tr-TR" sz="1200" dirty="0" err="1">
                <a:solidFill>
                  <a:schemeClr val="tx1">
                    <a:lumMod val="65000"/>
                    <a:lumOff val="35000"/>
                  </a:schemeClr>
                </a:solidFill>
              </a:rPr>
              <a:t>Roberge</a:t>
            </a:r>
            <a:r>
              <a:rPr lang="tr-TR" sz="1200" dirty="0">
                <a:solidFill>
                  <a:schemeClr val="tx1">
                    <a:lumMod val="65000"/>
                    <a:lumOff val="35000"/>
                  </a:schemeClr>
                </a:solidFill>
              </a:rPr>
              <a:t> S, </a:t>
            </a:r>
            <a:r>
              <a:rPr lang="tr-TR" sz="1200" dirty="0" err="1">
                <a:solidFill>
                  <a:schemeClr val="tx1">
                    <a:lumMod val="65000"/>
                    <a:lumOff val="35000"/>
                  </a:schemeClr>
                </a:solidFill>
              </a:rPr>
              <a:t>Nicolaides</a:t>
            </a:r>
            <a:r>
              <a:rPr lang="tr-TR" sz="1200" dirty="0">
                <a:solidFill>
                  <a:schemeClr val="tx1">
                    <a:lumMod val="65000"/>
                    <a:lumOff val="35000"/>
                  </a:schemeClr>
                </a:solidFill>
              </a:rPr>
              <a:t> KH, </a:t>
            </a:r>
            <a:r>
              <a:rPr lang="tr-TR" sz="1200" dirty="0" err="1">
                <a:solidFill>
                  <a:schemeClr val="tx1">
                    <a:lumMod val="65000"/>
                    <a:lumOff val="35000"/>
                  </a:schemeClr>
                </a:solidFill>
              </a:rPr>
              <a:t>Demers</a:t>
            </a:r>
            <a:r>
              <a:rPr lang="tr-TR" sz="1200" dirty="0">
                <a:solidFill>
                  <a:schemeClr val="tx1">
                    <a:lumMod val="65000"/>
                    <a:lumOff val="35000"/>
                  </a:schemeClr>
                </a:solidFill>
              </a:rPr>
              <a:t> S, Villa P, </a:t>
            </a:r>
            <a:r>
              <a:rPr lang="tr-TR" sz="1200" dirty="0" err="1">
                <a:solidFill>
                  <a:schemeClr val="tx1">
                    <a:lumMod val="65000"/>
                    <a:lumOff val="35000"/>
                  </a:schemeClr>
                </a:solidFill>
              </a:rPr>
              <a:t>Bujold</a:t>
            </a:r>
            <a:r>
              <a:rPr lang="tr-TR" sz="1200" dirty="0">
                <a:solidFill>
                  <a:schemeClr val="tx1">
                    <a:lumMod val="65000"/>
                    <a:lumOff val="35000"/>
                  </a:schemeClr>
                </a:solidFill>
              </a:rPr>
              <a:t> E. </a:t>
            </a:r>
            <a:r>
              <a:rPr lang="tr-TR" sz="1200" dirty="0" err="1">
                <a:solidFill>
                  <a:schemeClr val="tx1">
                    <a:lumMod val="65000"/>
                    <a:lumOff val="35000"/>
                  </a:schemeClr>
                </a:solidFill>
              </a:rPr>
              <a:t>Prevention</a:t>
            </a:r>
            <a:r>
              <a:rPr lang="tr-TR" sz="1200" dirty="0">
                <a:solidFill>
                  <a:schemeClr val="tx1">
                    <a:lumMod val="65000"/>
                    <a:lumOff val="35000"/>
                  </a:schemeClr>
                </a:solidFill>
              </a:rPr>
              <a:t> of </a:t>
            </a:r>
            <a:r>
              <a:rPr lang="tr-TR" sz="1200" dirty="0" err="1">
                <a:solidFill>
                  <a:schemeClr val="tx1">
                    <a:lumMod val="65000"/>
                    <a:lumOff val="35000"/>
                  </a:schemeClr>
                </a:solidFill>
              </a:rPr>
              <a:t>perinatal</a:t>
            </a:r>
            <a:r>
              <a:rPr lang="tr-TR" sz="1200" dirty="0">
                <a:solidFill>
                  <a:schemeClr val="tx1">
                    <a:lumMod val="65000"/>
                    <a:lumOff val="35000"/>
                  </a:schemeClr>
                </a:solidFill>
              </a:rPr>
              <a:t> </a:t>
            </a:r>
            <a:r>
              <a:rPr lang="tr-TR" sz="1200" dirty="0" err="1">
                <a:solidFill>
                  <a:schemeClr val="tx1">
                    <a:lumMod val="65000"/>
                    <a:lumOff val="35000"/>
                  </a:schemeClr>
                </a:solidFill>
              </a:rPr>
              <a:t>death</a:t>
            </a:r>
            <a:r>
              <a:rPr lang="tr-TR" sz="1200" dirty="0">
                <a:solidFill>
                  <a:schemeClr val="tx1">
                    <a:lumMod val="65000"/>
                    <a:lumOff val="35000"/>
                  </a:schemeClr>
                </a:solidFill>
              </a:rPr>
              <a:t> </a:t>
            </a:r>
            <a:r>
              <a:rPr lang="tr-TR" sz="1200" dirty="0" err="1">
                <a:solidFill>
                  <a:schemeClr val="tx1">
                    <a:lumMod val="65000"/>
                    <a:lumOff val="35000"/>
                  </a:schemeClr>
                </a:solidFill>
              </a:rPr>
              <a:t>and</a:t>
            </a:r>
            <a:r>
              <a:rPr lang="tr-TR" sz="1200" dirty="0">
                <a:solidFill>
                  <a:schemeClr val="tx1">
                    <a:lumMod val="65000"/>
                    <a:lumOff val="35000"/>
                  </a:schemeClr>
                </a:solidFill>
              </a:rPr>
              <a:t> </a:t>
            </a:r>
            <a:r>
              <a:rPr lang="tr-TR" sz="1200" dirty="0" err="1">
                <a:solidFill>
                  <a:schemeClr val="tx1">
                    <a:lumMod val="65000"/>
                    <a:lumOff val="35000"/>
                  </a:schemeClr>
                </a:solidFill>
              </a:rPr>
              <a:t>adverse</a:t>
            </a:r>
            <a:r>
              <a:rPr lang="tr-TR" sz="1200" dirty="0">
                <a:solidFill>
                  <a:schemeClr val="tx1">
                    <a:lumMod val="65000"/>
                    <a:lumOff val="35000"/>
                  </a:schemeClr>
                </a:solidFill>
              </a:rPr>
              <a:t> </a:t>
            </a:r>
            <a:r>
              <a:rPr lang="tr-TR" sz="1200" dirty="0" err="1">
                <a:solidFill>
                  <a:schemeClr val="tx1">
                    <a:lumMod val="65000"/>
                    <a:lumOff val="35000"/>
                  </a:schemeClr>
                </a:solidFill>
              </a:rPr>
              <a:t>perinatal</a:t>
            </a:r>
            <a:r>
              <a:rPr lang="tr-TR" sz="1200" dirty="0">
                <a:solidFill>
                  <a:schemeClr val="tx1">
                    <a:lumMod val="65000"/>
                    <a:lumOff val="35000"/>
                  </a:schemeClr>
                </a:solidFill>
              </a:rPr>
              <a:t> </a:t>
            </a:r>
            <a:r>
              <a:rPr lang="tr-TR" sz="1200" dirty="0" err="1">
                <a:solidFill>
                  <a:schemeClr val="tx1">
                    <a:lumMod val="65000"/>
                    <a:lumOff val="35000"/>
                  </a:schemeClr>
                </a:solidFill>
              </a:rPr>
              <a:t>outcome</a:t>
            </a:r>
            <a:r>
              <a:rPr lang="tr-TR" sz="1200" dirty="0">
                <a:solidFill>
                  <a:schemeClr val="tx1">
                    <a:lumMod val="65000"/>
                    <a:lumOff val="35000"/>
                  </a:schemeClr>
                </a:solidFill>
              </a:rPr>
              <a:t> </a:t>
            </a:r>
            <a:r>
              <a:rPr lang="tr-TR" sz="1200" dirty="0" err="1">
                <a:solidFill>
                  <a:schemeClr val="tx1">
                    <a:lumMod val="65000"/>
                    <a:lumOff val="35000"/>
                  </a:schemeClr>
                </a:solidFill>
              </a:rPr>
              <a:t>using</a:t>
            </a:r>
            <a:r>
              <a:rPr lang="tr-TR" sz="1200" dirty="0">
                <a:solidFill>
                  <a:schemeClr val="tx1">
                    <a:lumMod val="65000"/>
                    <a:lumOff val="35000"/>
                  </a:schemeClr>
                </a:solidFill>
              </a:rPr>
              <a:t> </a:t>
            </a:r>
            <a:r>
              <a:rPr lang="tr-TR" sz="1200" dirty="0" err="1">
                <a:solidFill>
                  <a:schemeClr val="tx1">
                    <a:lumMod val="65000"/>
                    <a:lumOff val="35000"/>
                  </a:schemeClr>
                </a:solidFill>
              </a:rPr>
              <a:t>low-dose</a:t>
            </a:r>
            <a:r>
              <a:rPr lang="tr-TR" sz="1200" dirty="0">
                <a:solidFill>
                  <a:schemeClr val="tx1">
                    <a:lumMod val="65000"/>
                    <a:lumOff val="35000"/>
                  </a:schemeClr>
                </a:solidFill>
              </a:rPr>
              <a:t> aspirin: a meta-</a:t>
            </a:r>
            <a:r>
              <a:rPr lang="tr-TR" sz="1200" dirty="0" err="1">
                <a:solidFill>
                  <a:schemeClr val="tx1">
                    <a:lumMod val="65000"/>
                    <a:lumOff val="35000"/>
                  </a:schemeClr>
                </a:solidFill>
              </a:rPr>
              <a:t>analysis</a:t>
            </a:r>
            <a:r>
              <a:rPr lang="tr-TR" sz="1200" dirty="0">
                <a:solidFill>
                  <a:schemeClr val="tx1">
                    <a:lumMod val="65000"/>
                    <a:lumOff val="35000"/>
                  </a:schemeClr>
                </a:solidFill>
              </a:rPr>
              <a:t>. </a:t>
            </a:r>
            <a:r>
              <a:rPr lang="tr-TR" sz="1200" dirty="0" err="1">
                <a:solidFill>
                  <a:schemeClr val="tx1">
                    <a:lumMod val="65000"/>
                    <a:lumOff val="35000"/>
                  </a:schemeClr>
                </a:solidFill>
              </a:rPr>
              <a:t>Ultrasound</a:t>
            </a:r>
            <a:r>
              <a:rPr lang="tr-TR" sz="1200" dirty="0">
                <a:solidFill>
                  <a:schemeClr val="tx1">
                    <a:lumMod val="65000"/>
                    <a:lumOff val="35000"/>
                  </a:schemeClr>
                </a:solidFill>
              </a:rPr>
              <a:t> </a:t>
            </a:r>
            <a:r>
              <a:rPr lang="tr-TR" sz="1200" dirty="0" err="1">
                <a:solidFill>
                  <a:schemeClr val="tx1">
                    <a:lumMod val="65000"/>
                    <a:lumOff val="35000"/>
                  </a:schemeClr>
                </a:solidFill>
              </a:rPr>
              <a:t>Obstet</a:t>
            </a:r>
            <a:r>
              <a:rPr lang="tr-TR" sz="1200" dirty="0">
                <a:solidFill>
                  <a:schemeClr val="tx1">
                    <a:lumMod val="65000"/>
                    <a:lumOff val="35000"/>
                  </a:schemeClr>
                </a:solidFill>
              </a:rPr>
              <a:t> </a:t>
            </a:r>
            <a:r>
              <a:rPr lang="tr-TR" sz="1200" dirty="0" err="1">
                <a:solidFill>
                  <a:schemeClr val="tx1">
                    <a:lumMod val="65000"/>
                    <a:lumOff val="35000"/>
                  </a:schemeClr>
                </a:solidFill>
              </a:rPr>
              <a:t>Gynecol</a:t>
            </a:r>
            <a:r>
              <a:rPr lang="tr-TR" sz="1200" dirty="0">
                <a:solidFill>
                  <a:schemeClr val="tx1">
                    <a:lumMod val="65000"/>
                    <a:lumOff val="35000"/>
                  </a:schemeClr>
                </a:solidFill>
              </a:rPr>
              <a:t> 2013;41:491-499</a:t>
            </a:r>
            <a:endParaRPr lang="tr-TR" sz="1200" dirty="0">
              <a:solidFill>
                <a:schemeClr val="tx1">
                  <a:lumMod val="65000"/>
                  <a:lumOff val="35000"/>
                </a:schemeClr>
              </a:solidFill>
            </a:endParaRPr>
          </a:p>
        </p:txBody>
      </p:sp>
    </p:spTree>
    <p:extLst>
      <p:ext uri="{BB962C8B-B14F-4D97-AF65-F5344CB8AC3E}">
        <p14:creationId xmlns:p14="http://schemas.microsoft.com/office/powerpoint/2010/main" val="2370895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pPr fontAlgn="base"/>
            <a:r>
              <a:rPr lang="tr-TR" b="1" cap="all" dirty="0" smtClean="0"/>
              <a:t>ADVERS OLAYLAR</a:t>
            </a:r>
          </a:p>
          <a:p>
            <a:pPr fontAlgn="base"/>
            <a:r>
              <a:rPr lang="tr-TR" dirty="0" smtClean="0"/>
              <a:t>Aspirin grubunda 13 katılımcıda (%1.6) en az bir ciddi </a:t>
            </a:r>
            <a:r>
              <a:rPr lang="tr-TR" dirty="0" err="1" smtClean="0"/>
              <a:t>advers</a:t>
            </a:r>
            <a:r>
              <a:rPr lang="tr-TR" dirty="0" smtClean="0"/>
              <a:t> olay , </a:t>
            </a:r>
          </a:p>
          <a:p>
            <a:pPr fontAlgn="base"/>
            <a:r>
              <a:rPr lang="tr-TR" dirty="0" smtClean="0"/>
              <a:t>207 katılımcıda (%25.9) en az bir </a:t>
            </a:r>
            <a:r>
              <a:rPr lang="tr-TR" dirty="0" err="1" smtClean="0"/>
              <a:t>advers</a:t>
            </a:r>
            <a:r>
              <a:rPr lang="tr-TR" dirty="0" smtClean="0"/>
              <a:t> olay, </a:t>
            </a:r>
          </a:p>
          <a:p>
            <a:pPr fontAlgn="base"/>
            <a:r>
              <a:rPr lang="tr-TR" dirty="0" err="1"/>
              <a:t>P</a:t>
            </a:r>
            <a:r>
              <a:rPr lang="tr-TR" dirty="0" err="1" smtClean="0"/>
              <a:t>lasebo</a:t>
            </a:r>
            <a:r>
              <a:rPr lang="tr-TR" dirty="0" smtClean="0"/>
              <a:t> </a:t>
            </a:r>
            <a:r>
              <a:rPr lang="tr-TR" dirty="0" smtClean="0"/>
              <a:t>grubunda 26 katılımcıda (%3.2) en az bir ciddi </a:t>
            </a:r>
            <a:r>
              <a:rPr lang="tr-TR" dirty="0" err="1" smtClean="0"/>
              <a:t>advers</a:t>
            </a:r>
            <a:r>
              <a:rPr lang="tr-TR" dirty="0" smtClean="0"/>
              <a:t> olay,</a:t>
            </a:r>
          </a:p>
          <a:p>
            <a:pPr fontAlgn="base"/>
            <a:r>
              <a:rPr lang="tr-TR" dirty="0" smtClean="0"/>
              <a:t>210 katılımcıda (%25,5</a:t>
            </a:r>
            <a:r>
              <a:rPr lang="tr-TR" dirty="0"/>
              <a:t>) en az bir </a:t>
            </a:r>
            <a:r>
              <a:rPr lang="tr-TR" dirty="0" err="1"/>
              <a:t>advers</a:t>
            </a:r>
            <a:r>
              <a:rPr lang="tr-TR" dirty="0"/>
              <a:t> olay meydana geldi. </a:t>
            </a:r>
          </a:p>
          <a:p>
            <a:pPr fontAlgn="base"/>
            <a:r>
              <a:rPr lang="tr-TR" dirty="0" smtClean="0"/>
              <a:t>Bu olayların görülme sıklığında gruplar arasında anlamlı bir fark yoktu </a:t>
            </a:r>
            <a:endParaRPr lang="tr-TR" b="1" cap="all" dirty="0"/>
          </a:p>
        </p:txBody>
      </p:sp>
    </p:spTree>
    <p:extLst>
      <p:ext uri="{BB962C8B-B14F-4D97-AF65-F5344CB8AC3E}">
        <p14:creationId xmlns:p14="http://schemas.microsoft.com/office/powerpoint/2010/main" val="3508519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994392" y="0"/>
            <a:ext cx="6203216" cy="6858000"/>
          </a:xfrm>
          <a:prstGeom prst="rect">
            <a:avLst/>
          </a:prstGeom>
        </p:spPr>
      </p:pic>
    </p:spTree>
    <p:extLst>
      <p:ext uri="{BB962C8B-B14F-4D97-AF65-F5344CB8AC3E}">
        <p14:creationId xmlns:p14="http://schemas.microsoft.com/office/powerpoint/2010/main" val="3661313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pPr fontAlgn="base"/>
            <a:r>
              <a:rPr lang="tr-TR" b="1" cap="all" dirty="0" smtClean="0"/>
              <a:t>BAĞLILIK</a:t>
            </a:r>
          </a:p>
          <a:p>
            <a:pPr fontAlgn="base"/>
            <a:r>
              <a:rPr lang="tr-TR" dirty="0" smtClean="0"/>
              <a:t>Bağlılık, 1620 katılımcının 1294'ünde (%79.9) iyi, </a:t>
            </a:r>
          </a:p>
          <a:p>
            <a:pPr fontAlgn="base"/>
            <a:r>
              <a:rPr lang="tr-TR" dirty="0" smtClean="0"/>
              <a:t>241'inde (%14.9) ılımlı ve 85'inde (%5.2) zayıftı. </a:t>
            </a:r>
          </a:p>
          <a:p>
            <a:pPr fontAlgn="base"/>
            <a:r>
              <a:rPr lang="tr-TR" dirty="0" smtClean="0"/>
              <a:t>Bağlılık derecesinde gruplar arası anlamlı fark yoktu.</a:t>
            </a:r>
          </a:p>
          <a:p>
            <a:pPr fontAlgn="base"/>
            <a:endParaRPr lang="tr-TR" b="1" cap="all" dirty="0"/>
          </a:p>
        </p:txBody>
      </p:sp>
    </p:spTree>
    <p:extLst>
      <p:ext uri="{BB962C8B-B14F-4D97-AF65-F5344CB8AC3E}">
        <p14:creationId xmlns:p14="http://schemas.microsoft.com/office/powerpoint/2010/main" val="306729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pic>
        <p:nvPicPr>
          <p:cNvPr id="4" name="İçerik Yer Tutucusu 3"/>
          <p:cNvPicPr>
            <a:picLocks noGrp="1" noChangeAspect="1"/>
          </p:cNvPicPr>
          <p:nvPr>
            <p:ph idx="1"/>
          </p:nvPr>
        </p:nvPicPr>
        <p:blipFill>
          <a:blip r:embed="rId2"/>
          <a:stretch>
            <a:fillRect/>
          </a:stretch>
        </p:blipFill>
        <p:spPr>
          <a:xfrm>
            <a:off x="1507191" y="2126549"/>
            <a:ext cx="9000027" cy="3754297"/>
          </a:xfrm>
          <a:prstGeom prst="rect">
            <a:avLst/>
          </a:prstGeom>
        </p:spPr>
      </p:pic>
    </p:spTree>
    <p:extLst>
      <p:ext uri="{BB962C8B-B14F-4D97-AF65-F5344CB8AC3E}">
        <p14:creationId xmlns:p14="http://schemas.microsoft.com/office/powerpoint/2010/main" val="1601979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base"/>
            <a:r>
              <a:rPr lang="tr-TR" dirty="0"/>
              <a:t>Tartışma</a:t>
            </a:r>
          </a:p>
        </p:txBody>
      </p:sp>
      <p:sp>
        <p:nvSpPr>
          <p:cNvPr id="3" name="İçerik Yer Tutucusu 2"/>
          <p:cNvSpPr>
            <a:spLocks noGrp="1"/>
          </p:cNvSpPr>
          <p:nvPr>
            <p:ph idx="1"/>
          </p:nvPr>
        </p:nvSpPr>
        <p:spPr/>
        <p:txBody>
          <a:bodyPr/>
          <a:lstStyle/>
          <a:p>
            <a:r>
              <a:rPr lang="tr-TR" dirty="0" smtClean="0"/>
              <a:t>Birinci </a:t>
            </a:r>
            <a:r>
              <a:rPr lang="tr-TR" dirty="0" err="1" smtClean="0"/>
              <a:t>trimester</a:t>
            </a:r>
            <a:r>
              <a:rPr lang="tr-TR" dirty="0" smtClean="0"/>
              <a:t> taraması ile </a:t>
            </a:r>
            <a:r>
              <a:rPr lang="tr-TR" dirty="0" err="1" smtClean="0"/>
              <a:t>preterm</a:t>
            </a:r>
            <a:r>
              <a:rPr lang="tr-TR" dirty="0" smtClean="0"/>
              <a:t> </a:t>
            </a:r>
            <a:r>
              <a:rPr lang="tr-TR" dirty="0" err="1" smtClean="0"/>
              <a:t>preeklampsi</a:t>
            </a:r>
            <a:r>
              <a:rPr lang="tr-TR" dirty="0" smtClean="0"/>
              <a:t> açısından yüksek risk altında olduğu tespit edilen tekli gebeliği olan kadınları içeren bu çok merkezli, </a:t>
            </a:r>
            <a:r>
              <a:rPr lang="tr-TR" dirty="0" err="1" smtClean="0"/>
              <a:t>randomize</a:t>
            </a:r>
            <a:r>
              <a:rPr lang="tr-TR" dirty="0" smtClean="0"/>
              <a:t>, </a:t>
            </a:r>
            <a:r>
              <a:rPr lang="tr-TR" dirty="0" err="1" smtClean="0"/>
              <a:t>plasebo</a:t>
            </a:r>
            <a:r>
              <a:rPr lang="tr-TR" dirty="0" smtClean="0"/>
              <a:t> kontrollü çalışmada, gebeliğin 11 ila 14. haftasından 36. haftasına kadar günde 150 </a:t>
            </a:r>
            <a:r>
              <a:rPr lang="tr-TR" dirty="0" err="1" smtClean="0"/>
              <a:t>mg'lık</a:t>
            </a:r>
            <a:r>
              <a:rPr lang="tr-TR" dirty="0" smtClean="0"/>
              <a:t> bir dozda aspirin verilmesi </a:t>
            </a:r>
            <a:r>
              <a:rPr lang="tr-TR" dirty="0" err="1" smtClean="0"/>
              <a:t>preterm</a:t>
            </a:r>
            <a:r>
              <a:rPr lang="tr-TR" dirty="0" smtClean="0"/>
              <a:t> </a:t>
            </a:r>
            <a:r>
              <a:rPr lang="tr-TR" dirty="0" err="1" smtClean="0"/>
              <a:t>preeklampsi</a:t>
            </a:r>
            <a:r>
              <a:rPr lang="tr-TR" dirty="0" smtClean="0"/>
              <a:t> </a:t>
            </a:r>
            <a:r>
              <a:rPr lang="tr-TR" dirty="0" err="1" smtClean="0"/>
              <a:t>insidansını</a:t>
            </a:r>
            <a:r>
              <a:rPr lang="tr-TR" dirty="0" smtClean="0"/>
              <a:t> </a:t>
            </a:r>
            <a:r>
              <a:rPr lang="tr-TR" dirty="0" err="1" smtClean="0"/>
              <a:t>plaseboya</a:t>
            </a:r>
            <a:r>
              <a:rPr lang="tr-TR" dirty="0" smtClean="0"/>
              <a:t> göre anlamlı derecede düşüklüğü ile ilişkiliydi. </a:t>
            </a:r>
          </a:p>
          <a:p>
            <a:r>
              <a:rPr lang="tr-TR" dirty="0" smtClean="0"/>
              <a:t>Diğer gebelik komplikasyonları veya olumsuz </a:t>
            </a:r>
            <a:r>
              <a:rPr lang="tr-TR" dirty="0" err="1" smtClean="0"/>
              <a:t>fetal</a:t>
            </a:r>
            <a:r>
              <a:rPr lang="tr-TR" dirty="0" smtClean="0"/>
              <a:t> veya </a:t>
            </a:r>
            <a:r>
              <a:rPr lang="tr-TR" dirty="0" err="1" smtClean="0"/>
              <a:t>neonatal</a:t>
            </a:r>
            <a:r>
              <a:rPr lang="tr-TR" dirty="0" smtClean="0"/>
              <a:t> sonuçların görülme sıklığında gruplar arasında anlamlı bir fark yoktu. </a:t>
            </a:r>
            <a:r>
              <a:rPr lang="tr-TR" dirty="0" smtClean="0"/>
              <a:t>Ancak çalışma </a:t>
            </a:r>
            <a:r>
              <a:rPr lang="tr-TR" dirty="0" smtClean="0"/>
              <a:t>ikincil sonuçlar için yeterli güce sahip değildi.</a:t>
            </a:r>
            <a:endParaRPr lang="tr-TR" dirty="0"/>
          </a:p>
        </p:txBody>
      </p:sp>
    </p:spTree>
    <p:extLst>
      <p:ext uri="{BB962C8B-B14F-4D97-AF65-F5344CB8AC3E}">
        <p14:creationId xmlns:p14="http://schemas.microsoft.com/office/powerpoint/2010/main" val="421255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Tartışma</a:t>
            </a:r>
          </a:p>
        </p:txBody>
      </p:sp>
      <p:sp>
        <p:nvSpPr>
          <p:cNvPr id="3" name="İçerik Yer Tutucusu 2"/>
          <p:cNvSpPr>
            <a:spLocks noGrp="1"/>
          </p:cNvSpPr>
          <p:nvPr>
            <p:ph idx="1"/>
          </p:nvPr>
        </p:nvSpPr>
        <p:spPr/>
        <p:txBody>
          <a:bodyPr>
            <a:normAutofit/>
          </a:bodyPr>
          <a:lstStyle/>
          <a:p>
            <a:r>
              <a:rPr lang="tr-TR" dirty="0"/>
              <a:t>Yüksek riskli kadınlar arasında </a:t>
            </a:r>
            <a:r>
              <a:rPr lang="tr-TR" dirty="0" err="1"/>
              <a:t>preeklampsi</a:t>
            </a:r>
            <a:r>
              <a:rPr lang="tr-TR" dirty="0"/>
              <a:t> riskini azaltmaya yönelik önceki </a:t>
            </a:r>
            <a:r>
              <a:rPr lang="tr-TR" dirty="0" smtClean="0"/>
              <a:t>çalışmalardan </a:t>
            </a:r>
            <a:r>
              <a:rPr lang="tr-TR" dirty="0"/>
              <a:t>farklı olarak, </a:t>
            </a:r>
            <a:r>
              <a:rPr lang="tr-TR" dirty="0" err="1"/>
              <a:t>preterm</a:t>
            </a:r>
            <a:r>
              <a:rPr lang="tr-TR" dirty="0"/>
              <a:t> </a:t>
            </a:r>
            <a:r>
              <a:rPr lang="tr-TR" dirty="0" err="1"/>
              <a:t>preeklampsi</a:t>
            </a:r>
            <a:r>
              <a:rPr lang="tr-TR" dirty="0"/>
              <a:t> riski yüksek olan kadınları, </a:t>
            </a:r>
            <a:r>
              <a:rPr lang="tr-TR" dirty="0" err="1"/>
              <a:t>maternal</a:t>
            </a:r>
            <a:r>
              <a:rPr lang="tr-TR" dirty="0"/>
              <a:t> demografik özellikler ve tarihsel faktörler ve </a:t>
            </a:r>
            <a:r>
              <a:rPr lang="tr-TR" dirty="0" err="1"/>
              <a:t>biyobelirteçlerle</a:t>
            </a:r>
            <a:r>
              <a:rPr lang="tr-TR" dirty="0"/>
              <a:t> kombine tarama yoluyla </a:t>
            </a:r>
            <a:r>
              <a:rPr lang="tr-TR" dirty="0" smtClean="0"/>
              <a:t>tanımlandı.  </a:t>
            </a:r>
            <a:endParaRPr lang="tr-TR" dirty="0" smtClean="0"/>
          </a:p>
          <a:p>
            <a:r>
              <a:rPr lang="tr-TR" dirty="0"/>
              <a:t>Tedavinin başlangıcındaki gebelik yaşı aralığı (11 ila 14 haftalık gebelik) ve birincil sonuç ölçüsü (total </a:t>
            </a:r>
            <a:r>
              <a:rPr lang="tr-TR" dirty="0" err="1"/>
              <a:t>preeklampsi</a:t>
            </a:r>
            <a:r>
              <a:rPr lang="tr-TR" dirty="0"/>
              <a:t> yerine </a:t>
            </a:r>
            <a:r>
              <a:rPr lang="tr-TR" dirty="0" err="1"/>
              <a:t>preterm</a:t>
            </a:r>
            <a:r>
              <a:rPr lang="tr-TR" dirty="0"/>
              <a:t> </a:t>
            </a:r>
            <a:r>
              <a:rPr lang="tr-TR" dirty="0" err="1"/>
              <a:t>preeklampsi</a:t>
            </a:r>
            <a:r>
              <a:rPr lang="tr-TR" dirty="0"/>
              <a:t>) ile ilgili kararlar, aspirinin 16. gebelik haftasında veya öncesinde başlanırsa daha fazla fayda sağladığını öne süren meta-analizlerin sonuçları </a:t>
            </a:r>
            <a:r>
              <a:rPr lang="tr-TR" dirty="0" smtClean="0"/>
              <a:t>göz önüne alınarak belirlendi ve  </a:t>
            </a:r>
            <a:r>
              <a:rPr lang="tr-TR" dirty="0"/>
              <a:t>önleme </a:t>
            </a:r>
            <a:r>
              <a:rPr lang="tr-TR" dirty="0" err="1"/>
              <a:t>preterm</a:t>
            </a:r>
            <a:r>
              <a:rPr lang="tr-TR" dirty="0"/>
              <a:t> </a:t>
            </a:r>
            <a:r>
              <a:rPr lang="tr-TR" dirty="0" err="1"/>
              <a:t>preeklampsi</a:t>
            </a:r>
            <a:r>
              <a:rPr lang="tr-TR" dirty="0"/>
              <a:t> ile sınırlıdır.</a:t>
            </a:r>
            <a:endParaRPr lang="tr-TR" dirty="0" smtClean="0"/>
          </a:p>
        </p:txBody>
      </p:sp>
    </p:spTree>
    <p:extLst>
      <p:ext uri="{BB962C8B-B14F-4D97-AF65-F5344CB8AC3E}">
        <p14:creationId xmlns:p14="http://schemas.microsoft.com/office/powerpoint/2010/main" val="236582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Tartışma</a:t>
            </a:r>
          </a:p>
        </p:txBody>
      </p:sp>
      <p:sp>
        <p:nvSpPr>
          <p:cNvPr id="3" name="İçerik Yer Tutucusu 2"/>
          <p:cNvSpPr>
            <a:spLocks noGrp="1"/>
          </p:cNvSpPr>
          <p:nvPr>
            <p:ph idx="1"/>
          </p:nvPr>
        </p:nvSpPr>
        <p:spPr/>
        <p:txBody>
          <a:bodyPr>
            <a:normAutofit/>
          </a:bodyPr>
          <a:lstStyle/>
          <a:p>
            <a:r>
              <a:rPr lang="tr-TR" dirty="0"/>
              <a:t>Günde 150 mg aspirin dozu, tedaviye doza bağlı bir yararın önceki kanıtlarına dayanarak </a:t>
            </a:r>
            <a:r>
              <a:rPr lang="tr-TR" dirty="0" smtClean="0"/>
              <a:t>seçildi; </a:t>
            </a:r>
          </a:p>
          <a:p>
            <a:r>
              <a:rPr lang="tr-TR" dirty="0"/>
              <a:t>E</a:t>
            </a:r>
            <a:r>
              <a:rPr lang="tr-TR" smtClean="0"/>
              <a:t>k </a:t>
            </a:r>
            <a:r>
              <a:rPr lang="tr-TR" dirty="0"/>
              <a:t>olarak, günde yaygın olarak kullanılan 81 mg aspirin dozunun, gebe kadınların üçte birinde </a:t>
            </a:r>
            <a:r>
              <a:rPr lang="tr-TR" dirty="0" err="1"/>
              <a:t>trombosit</a:t>
            </a:r>
            <a:r>
              <a:rPr lang="tr-TR" dirty="0"/>
              <a:t> fonksiyonu üzerinde kayda değer bir etkisi </a:t>
            </a:r>
            <a:r>
              <a:rPr lang="tr-TR" dirty="0" smtClean="0"/>
              <a:t>yoktur.</a:t>
            </a:r>
            <a:endParaRPr lang="tr-TR" b="1" baseline="30000" dirty="0"/>
          </a:p>
          <a:p>
            <a:r>
              <a:rPr lang="tr-TR" dirty="0" smtClean="0"/>
              <a:t>Katılımcıların </a:t>
            </a:r>
            <a:r>
              <a:rPr lang="tr-TR" dirty="0"/>
              <a:t>gün içinde değil, geceleri aspirin almaları önerisi, </a:t>
            </a:r>
            <a:r>
              <a:rPr lang="tr-TR" dirty="0" err="1"/>
              <a:t>randomize</a:t>
            </a:r>
            <a:r>
              <a:rPr lang="tr-TR" dirty="0"/>
              <a:t> bir çalışmadan, bu sırada tedavinin </a:t>
            </a:r>
            <a:r>
              <a:rPr lang="tr-TR" dirty="0" err="1"/>
              <a:t>preeklampsi</a:t>
            </a:r>
            <a:r>
              <a:rPr lang="tr-TR" dirty="0"/>
              <a:t> oranını azaltmada üstün olabileceği gözlemine </a:t>
            </a:r>
            <a:r>
              <a:rPr lang="tr-TR" dirty="0" smtClean="0"/>
              <a:t>dayanıyordu.</a:t>
            </a:r>
            <a:endParaRPr lang="tr-TR" b="1" baseline="30000" dirty="0"/>
          </a:p>
          <a:p>
            <a:pPr marL="0" indent="0">
              <a:buNone/>
            </a:pPr>
            <a:endParaRPr lang="tr-TR" dirty="0"/>
          </a:p>
        </p:txBody>
      </p:sp>
    </p:spTree>
    <p:extLst>
      <p:ext uri="{BB962C8B-B14F-4D97-AF65-F5344CB8AC3E}">
        <p14:creationId xmlns:p14="http://schemas.microsoft.com/office/powerpoint/2010/main" val="805791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Tartışma</a:t>
            </a:r>
          </a:p>
        </p:txBody>
      </p:sp>
      <p:sp>
        <p:nvSpPr>
          <p:cNvPr id="3" name="İçerik Yer Tutucusu 2"/>
          <p:cNvSpPr>
            <a:spLocks noGrp="1"/>
          </p:cNvSpPr>
          <p:nvPr>
            <p:ph idx="1"/>
          </p:nvPr>
        </p:nvSpPr>
        <p:spPr/>
        <p:txBody>
          <a:bodyPr/>
          <a:lstStyle/>
          <a:p>
            <a:r>
              <a:rPr lang="tr-TR" dirty="0" err="1"/>
              <a:t>Plasebo</a:t>
            </a:r>
            <a:r>
              <a:rPr lang="tr-TR" dirty="0"/>
              <a:t> grubunda </a:t>
            </a:r>
            <a:r>
              <a:rPr lang="tr-TR" dirty="0" err="1"/>
              <a:t>preterm</a:t>
            </a:r>
            <a:r>
              <a:rPr lang="tr-TR" dirty="0"/>
              <a:t> </a:t>
            </a:r>
            <a:r>
              <a:rPr lang="tr-TR" dirty="0" err="1"/>
              <a:t>preeklampsi</a:t>
            </a:r>
            <a:r>
              <a:rPr lang="tr-TR" dirty="0"/>
              <a:t> </a:t>
            </a:r>
            <a:r>
              <a:rPr lang="tr-TR" dirty="0" err="1"/>
              <a:t>insidansı</a:t>
            </a:r>
            <a:r>
              <a:rPr lang="tr-TR" dirty="0"/>
              <a:t> beklenenden düşüktü </a:t>
            </a:r>
            <a:r>
              <a:rPr lang="tr-TR" dirty="0" smtClean="0"/>
              <a:t>(%4,3 , </a:t>
            </a:r>
            <a:r>
              <a:rPr lang="tr-TR" dirty="0"/>
              <a:t>beklenen %7.6 </a:t>
            </a:r>
            <a:r>
              <a:rPr lang="tr-TR" dirty="0" smtClean="0"/>
              <a:t>idi ) </a:t>
            </a:r>
            <a:r>
              <a:rPr lang="tr-TR" dirty="0"/>
              <a:t>ve bu bulgunun, taranan popülasyonun demografik özellikleri ile algoritmanın geliştirilmesinde kullanılan popülasyonun demografik özellikleri arasındaki farklılıkların bir sonucu olması muhtemeldir.</a:t>
            </a:r>
          </a:p>
        </p:txBody>
      </p:sp>
    </p:spTree>
    <p:extLst>
      <p:ext uri="{BB962C8B-B14F-4D97-AF65-F5344CB8AC3E}">
        <p14:creationId xmlns:p14="http://schemas.microsoft.com/office/powerpoint/2010/main" val="2969202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Tartışma</a:t>
            </a:r>
          </a:p>
        </p:txBody>
      </p:sp>
      <p:sp>
        <p:nvSpPr>
          <p:cNvPr id="3" name="İçerik Yer Tutucusu 2"/>
          <p:cNvSpPr>
            <a:spLocks noGrp="1"/>
          </p:cNvSpPr>
          <p:nvPr>
            <p:ph idx="1"/>
          </p:nvPr>
        </p:nvSpPr>
        <p:spPr/>
        <p:txBody>
          <a:bodyPr/>
          <a:lstStyle/>
          <a:p>
            <a:r>
              <a:rPr lang="tr-TR" dirty="0" smtClean="0"/>
              <a:t>Gebeliğin 11 ila 13. haftasında taramanın, </a:t>
            </a:r>
            <a:r>
              <a:rPr lang="tr-TR" dirty="0" err="1" smtClean="0"/>
              <a:t>term</a:t>
            </a:r>
            <a:r>
              <a:rPr lang="tr-TR" dirty="0" smtClean="0"/>
              <a:t> </a:t>
            </a:r>
            <a:r>
              <a:rPr lang="tr-TR" dirty="0" err="1" smtClean="0"/>
              <a:t>preeklampsi</a:t>
            </a:r>
            <a:r>
              <a:rPr lang="tr-TR" dirty="0" smtClean="0"/>
              <a:t> vakalarının %40'ından daha azını tanımladığı gösterilmiştir.</a:t>
            </a:r>
            <a:endParaRPr lang="tr-TR" b="1" baseline="30000" dirty="0"/>
          </a:p>
          <a:p>
            <a:r>
              <a:rPr lang="tr-TR" dirty="0" smtClean="0"/>
              <a:t> Çalışmamızda aspirin </a:t>
            </a:r>
            <a:r>
              <a:rPr lang="tr-TR" dirty="0" err="1" smtClean="0"/>
              <a:t>term</a:t>
            </a:r>
            <a:r>
              <a:rPr lang="tr-TR" dirty="0" smtClean="0"/>
              <a:t> </a:t>
            </a:r>
            <a:r>
              <a:rPr lang="tr-TR" dirty="0" err="1" smtClean="0"/>
              <a:t>preeklampsi</a:t>
            </a:r>
            <a:r>
              <a:rPr lang="tr-TR" dirty="0" smtClean="0"/>
              <a:t> </a:t>
            </a:r>
            <a:r>
              <a:rPr lang="tr-TR" dirty="0" err="1" smtClean="0"/>
              <a:t>insidansını</a:t>
            </a:r>
            <a:r>
              <a:rPr lang="tr-TR" dirty="0" smtClean="0"/>
              <a:t> azaltmadı.</a:t>
            </a:r>
            <a:endParaRPr lang="tr-TR" dirty="0"/>
          </a:p>
        </p:txBody>
      </p:sp>
    </p:spTree>
    <p:extLst>
      <p:ext uri="{BB962C8B-B14F-4D97-AF65-F5344CB8AC3E}">
        <p14:creationId xmlns:p14="http://schemas.microsoft.com/office/powerpoint/2010/main" val="3499484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S</a:t>
            </a:r>
            <a:r>
              <a:rPr lang="tr-TR" smtClean="0"/>
              <a:t>onuç</a:t>
            </a:r>
            <a:endParaRPr lang="tr-TR" dirty="0"/>
          </a:p>
        </p:txBody>
      </p:sp>
      <p:sp>
        <p:nvSpPr>
          <p:cNvPr id="3" name="İçerik Yer Tutucusu 2"/>
          <p:cNvSpPr>
            <a:spLocks noGrp="1"/>
          </p:cNvSpPr>
          <p:nvPr>
            <p:ph idx="1"/>
          </p:nvPr>
        </p:nvSpPr>
        <p:spPr/>
        <p:txBody>
          <a:bodyPr/>
          <a:lstStyle/>
          <a:p>
            <a:r>
              <a:rPr lang="tr-TR" dirty="0"/>
              <a:t>Sonuç olarak, bu </a:t>
            </a:r>
            <a:r>
              <a:rPr lang="tr-TR" dirty="0" err="1"/>
              <a:t>randomize</a:t>
            </a:r>
            <a:r>
              <a:rPr lang="tr-TR" dirty="0"/>
              <a:t> çalışma, birinci </a:t>
            </a:r>
            <a:r>
              <a:rPr lang="tr-TR" dirty="0" err="1"/>
              <a:t>trimester</a:t>
            </a:r>
            <a:r>
              <a:rPr lang="tr-TR" dirty="0"/>
              <a:t> taraması ile </a:t>
            </a:r>
            <a:r>
              <a:rPr lang="tr-TR" dirty="0" err="1"/>
              <a:t>preterm</a:t>
            </a:r>
            <a:r>
              <a:rPr lang="tr-TR" dirty="0"/>
              <a:t> </a:t>
            </a:r>
            <a:r>
              <a:rPr lang="tr-TR" dirty="0" err="1"/>
              <a:t>preeklampsi</a:t>
            </a:r>
            <a:r>
              <a:rPr lang="tr-TR" dirty="0"/>
              <a:t> açısından yüksek risk altında olduğu tespit edilen tekli gebeliği olan kadınlar arasında, gebeliğin 11 ila 14. haftasından 36. haftasına kadar günde 150 </a:t>
            </a:r>
            <a:r>
              <a:rPr lang="tr-TR" dirty="0" err="1"/>
              <a:t>mg'lık</a:t>
            </a:r>
            <a:r>
              <a:rPr lang="tr-TR" dirty="0"/>
              <a:t> bir dozda aspirin verilmesinin, </a:t>
            </a:r>
            <a:r>
              <a:rPr lang="tr-TR" dirty="0" err="1" smtClean="0"/>
              <a:t>preeklampsinin</a:t>
            </a:r>
            <a:r>
              <a:rPr lang="tr-TR" dirty="0" smtClean="0"/>
              <a:t> önemli ölçüde </a:t>
            </a:r>
            <a:r>
              <a:rPr lang="tr-TR" dirty="0"/>
              <a:t>azalmasına neden olduğunu göstermiştir</a:t>
            </a:r>
            <a:r>
              <a:rPr lang="tr-TR" dirty="0" smtClean="0"/>
              <a:t>.</a:t>
            </a:r>
          </a:p>
        </p:txBody>
      </p:sp>
    </p:spTree>
    <p:extLst>
      <p:ext uri="{BB962C8B-B14F-4D97-AF65-F5344CB8AC3E}">
        <p14:creationId xmlns:p14="http://schemas.microsoft.com/office/powerpoint/2010/main" val="339072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r>
              <a:rPr lang="tr-TR" dirty="0"/>
              <a:t>Ek olarak, gebeliğin 16.haftasında veya öncesinde başlatılan aspirinin yararlı etkisi doza bağımlıydı ve </a:t>
            </a:r>
            <a:r>
              <a:rPr lang="tr-TR" dirty="0" err="1"/>
              <a:t>preeklampsi</a:t>
            </a:r>
            <a:r>
              <a:rPr lang="tr-TR" dirty="0"/>
              <a:t> </a:t>
            </a:r>
            <a:r>
              <a:rPr lang="tr-TR" dirty="0" err="1"/>
              <a:t>insidansında</a:t>
            </a:r>
            <a:r>
              <a:rPr lang="tr-TR" dirty="0"/>
              <a:t> daha büyük bir azalma, günlük 100 mg veya daha fazla aspirin dozu ile ilişkiliydi.</a:t>
            </a:r>
          </a:p>
        </p:txBody>
      </p:sp>
      <p:sp>
        <p:nvSpPr>
          <p:cNvPr id="4" name="Dikdörtgen 3"/>
          <p:cNvSpPr/>
          <p:nvPr/>
        </p:nvSpPr>
        <p:spPr>
          <a:xfrm>
            <a:off x="838200" y="5715298"/>
            <a:ext cx="11097986" cy="461665"/>
          </a:xfrm>
          <a:prstGeom prst="rect">
            <a:avLst/>
          </a:prstGeom>
        </p:spPr>
        <p:txBody>
          <a:bodyPr wrap="square">
            <a:spAutoFit/>
          </a:bodyPr>
          <a:lstStyle/>
          <a:p>
            <a:r>
              <a:rPr lang="tr-TR" sz="1200" dirty="0" err="1">
                <a:solidFill>
                  <a:srgbClr val="4D4D4D"/>
                </a:solidFill>
                <a:latin typeface="ff-quadraat-web-pro"/>
              </a:rPr>
              <a:t>Roberge</a:t>
            </a:r>
            <a:r>
              <a:rPr lang="tr-TR" sz="1200" dirty="0">
                <a:solidFill>
                  <a:srgbClr val="4D4D4D"/>
                </a:solidFill>
                <a:latin typeface="ff-quadraat-web-pro"/>
              </a:rPr>
              <a:t> S, </a:t>
            </a:r>
            <a:r>
              <a:rPr lang="tr-TR" sz="1200" dirty="0" err="1">
                <a:solidFill>
                  <a:srgbClr val="4D4D4D"/>
                </a:solidFill>
                <a:latin typeface="ff-quadraat-web-pro"/>
              </a:rPr>
              <a:t>Nicolaides</a:t>
            </a:r>
            <a:r>
              <a:rPr lang="tr-TR" sz="1200" dirty="0">
                <a:solidFill>
                  <a:srgbClr val="4D4D4D"/>
                </a:solidFill>
                <a:latin typeface="ff-quadraat-web-pro"/>
              </a:rPr>
              <a:t> K, </a:t>
            </a:r>
            <a:r>
              <a:rPr lang="tr-TR" sz="1200" dirty="0" err="1">
                <a:solidFill>
                  <a:srgbClr val="4D4D4D"/>
                </a:solidFill>
                <a:latin typeface="ff-quadraat-web-pro"/>
              </a:rPr>
              <a:t>Demers</a:t>
            </a:r>
            <a:r>
              <a:rPr lang="tr-TR" sz="1200" dirty="0">
                <a:solidFill>
                  <a:srgbClr val="4D4D4D"/>
                </a:solidFill>
                <a:latin typeface="ff-quadraat-web-pro"/>
              </a:rPr>
              <a:t> S, </a:t>
            </a:r>
            <a:r>
              <a:rPr lang="tr-TR" sz="1200" dirty="0" err="1">
                <a:solidFill>
                  <a:srgbClr val="4D4D4D"/>
                </a:solidFill>
                <a:latin typeface="ff-quadraat-web-pro"/>
              </a:rPr>
              <a:t>Hyett</a:t>
            </a:r>
            <a:r>
              <a:rPr lang="tr-TR" sz="1200" dirty="0">
                <a:solidFill>
                  <a:srgbClr val="4D4D4D"/>
                </a:solidFill>
                <a:latin typeface="ff-quadraat-web-pro"/>
              </a:rPr>
              <a:t> J, </a:t>
            </a:r>
            <a:r>
              <a:rPr lang="tr-TR" sz="1200" dirty="0" err="1">
                <a:solidFill>
                  <a:srgbClr val="4D4D4D"/>
                </a:solidFill>
                <a:latin typeface="ff-quadraat-web-pro"/>
              </a:rPr>
              <a:t>Chaillet</a:t>
            </a:r>
            <a:r>
              <a:rPr lang="tr-TR" sz="1200" dirty="0">
                <a:solidFill>
                  <a:srgbClr val="4D4D4D"/>
                </a:solidFill>
                <a:latin typeface="ff-quadraat-web-pro"/>
              </a:rPr>
              <a:t> N, </a:t>
            </a:r>
            <a:r>
              <a:rPr lang="tr-TR" sz="1200" dirty="0" err="1">
                <a:solidFill>
                  <a:srgbClr val="4D4D4D"/>
                </a:solidFill>
                <a:latin typeface="ff-quadraat-web-pro"/>
              </a:rPr>
              <a:t>Bujold</a:t>
            </a:r>
            <a:r>
              <a:rPr lang="tr-TR" sz="1200" dirty="0">
                <a:solidFill>
                  <a:srgbClr val="4D4D4D"/>
                </a:solidFill>
                <a:latin typeface="ff-quadraat-web-pro"/>
              </a:rPr>
              <a:t> E. </a:t>
            </a:r>
            <a:r>
              <a:rPr lang="tr-TR" sz="1200" dirty="0" err="1">
                <a:solidFill>
                  <a:srgbClr val="4D4D4D"/>
                </a:solidFill>
                <a:latin typeface="ff-quadraat-web-pro"/>
              </a:rPr>
              <a:t>The</a:t>
            </a:r>
            <a:r>
              <a:rPr lang="tr-TR" sz="1200" dirty="0">
                <a:solidFill>
                  <a:srgbClr val="4D4D4D"/>
                </a:solidFill>
                <a:latin typeface="ff-quadraat-web-pro"/>
              </a:rPr>
              <a:t> role of aspirin </a:t>
            </a:r>
            <a:r>
              <a:rPr lang="tr-TR" sz="1200" dirty="0" err="1">
                <a:solidFill>
                  <a:srgbClr val="4D4D4D"/>
                </a:solidFill>
                <a:latin typeface="ff-quadraat-web-pro"/>
              </a:rPr>
              <a:t>dose</a:t>
            </a:r>
            <a:r>
              <a:rPr lang="tr-TR" sz="1200" dirty="0">
                <a:solidFill>
                  <a:srgbClr val="4D4D4D"/>
                </a:solidFill>
                <a:latin typeface="ff-quadraat-web-pro"/>
              </a:rPr>
              <a:t> on </a:t>
            </a:r>
            <a:r>
              <a:rPr lang="tr-TR" sz="1200" dirty="0" err="1">
                <a:solidFill>
                  <a:srgbClr val="4D4D4D"/>
                </a:solidFill>
                <a:latin typeface="ff-quadraat-web-pro"/>
              </a:rPr>
              <a:t>the</a:t>
            </a:r>
            <a:r>
              <a:rPr lang="tr-TR" sz="1200" dirty="0">
                <a:solidFill>
                  <a:srgbClr val="4D4D4D"/>
                </a:solidFill>
                <a:latin typeface="ff-quadraat-web-pro"/>
              </a:rPr>
              <a:t> </a:t>
            </a:r>
            <a:r>
              <a:rPr lang="tr-TR" sz="1200" dirty="0" err="1">
                <a:solidFill>
                  <a:srgbClr val="4D4D4D"/>
                </a:solidFill>
                <a:latin typeface="ff-quadraat-web-pro"/>
              </a:rPr>
              <a:t>prevention</a:t>
            </a:r>
            <a:r>
              <a:rPr lang="tr-TR" sz="1200" dirty="0">
                <a:solidFill>
                  <a:srgbClr val="4D4D4D"/>
                </a:solidFill>
                <a:latin typeface="ff-quadraat-web-pro"/>
              </a:rPr>
              <a:t> of </a:t>
            </a:r>
            <a:r>
              <a:rPr lang="tr-TR" sz="1200" dirty="0" err="1">
                <a:solidFill>
                  <a:srgbClr val="4D4D4D"/>
                </a:solidFill>
                <a:latin typeface="ff-quadraat-web-pro"/>
              </a:rPr>
              <a:t>preeclampsia</a:t>
            </a:r>
            <a:r>
              <a:rPr lang="tr-TR" sz="1200" dirty="0">
                <a:solidFill>
                  <a:srgbClr val="4D4D4D"/>
                </a:solidFill>
                <a:latin typeface="ff-quadraat-web-pro"/>
              </a:rPr>
              <a:t> </a:t>
            </a:r>
            <a:r>
              <a:rPr lang="tr-TR" sz="1200" dirty="0" err="1">
                <a:solidFill>
                  <a:srgbClr val="4D4D4D"/>
                </a:solidFill>
                <a:latin typeface="ff-quadraat-web-pro"/>
              </a:rPr>
              <a:t>and</a:t>
            </a:r>
            <a:r>
              <a:rPr lang="tr-TR" sz="1200" dirty="0">
                <a:solidFill>
                  <a:srgbClr val="4D4D4D"/>
                </a:solidFill>
                <a:latin typeface="ff-quadraat-web-pro"/>
              </a:rPr>
              <a:t> </a:t>
            </a:r>
            <a:r>
              <a:rPr lang="tr-TR" sz="1200" dirty="0" err="1">
                <a:solidFill>
                  <a:srgbClr val="4D4D4D"/>
                </a:solidFill>
                <a:latin typeface="ff-quadraat-web-pro"/>
              </a:rPr>
              <a:t>fetal</a:t>
            </a:r>
            <a:r>
              <a:rPr lang="tr-TR" sz="1200" dirty="0">
                <a:solidFill>
                  <a:srgbClr val="4D4D4D"/>
                </a:solidFill>
                <a:latin typeface="ff-quadraat-web-pro"/>
              </a:rPr>
              <a:t> </a:t>
            </a:r>
            <a:r>
              <a:rPr lang="tr-TR" sz="1200" dirty="0" err="1">
                <a:solidFill>
                  <a:srgbClr val="4D4D4D"/>
                </a:solidFill>
                <a:latin typeface="ff-quadraat-web-pro"/>
              </a:rPr>
              <a:t>growth</a:t>
            </a:r>
            <a:r>
              <a:rPr lang="tr-TR" sz="1200" dirty="0">
                <a:solidFill>
                  <a:srgbClr val="4D4D4D"/>
                </a:solidFill>
                <a:latin typeface="ff-quadraat-web-pro"/>
              </a:rPr>
              <a:t> </a:t>
            </a:r>
            <a:r>
              <a:rPr lang="tr-TR" sz="1200" dirty="0" err="1">
                <a:solidFill>
                  <a:srgbClr val="4D4D4D"/>
                </a:solidFill>
                <a:latin typeface="ff-quadraat-web-pro"/>
              </a:rPr>
              <a:t>restriction</a:t>
            </a:r>
            <a:r>
              <a:rPr lang="tr-TR" sz="1200" dirty="0">
                <a:solidFill>
                  <a:srgbClr val="4D4D4D"/>
                </a:solidFill>
                <a:latin typeface="ff-quadraat-web-pro"/>
              </a:rPr>
              <a:t>: </a:t>
            </a:r>
            <a:r>
              <a:rPr lang="tr-TR" sz="1200" dirty="0" err="1">
                <a:solidFill>
                  <a:srgbClr val="4D4D4D"/>
                </a:solidFill>
                <a:latin typeface="ff-quadraat-web-pro"/>
              </a:rPr>
              <a:t>systematic</a:t>
            </a:r>
            <a:r>
              <a:rPr lang="tr-TR" sz="1200" dirty="0">
                <a:solidFill>
                  <a:srgbClr val="4D4D4D"/>
                </a:solidFill>
                <a:latin typeface="ff-quadraat-web-pro"/>
              </a:rPr>
              <a:t> </a:t>
            </a:r>
            <a:r>
              <a:rPr lang="tr-TR" sz="1200" dirty="0" err="1">
                <a:solidFill>
                  <a:srgbClr val="4D4D4D"/>
                </a:solidFill>
                <a:latin typeface="ff-quadraat-web-pro"/>
              </a:rPr>
              <a:t>review</a:t>
            </a:r>
            <a:r>
              <a:rPr lang="tr-TR" sz="1200" dirty="0">
                <a:solidFill>
                  <a:srgbClr val="4D4D4D"/>
                </a:solidFill>
                <a:latin typeface="ff-quadraat-web-pro"/>
              </a:rPr>
              <a:t> </a:t>
            </a:r>
            <a:r>
              <a:rPr lang="tr-TR" sz="1200" dirty="0" err="1">
                <a:solidFill>
                  <a:srgbClr val="4D4D4D"/>
                </a:solidFill>
                <a:latin typeface="ff-quadraat-web-pro"/>
              </a:rPr>
              <a:t>and</a:t>
            </a:r>
            <a:r>
              <a:rPr lang="tr-TR" sz="1200" dirty="0">
                <a:solidFill>
                  <a:srgbClr val="4D4D4D"/>
                </a:solidFill>
                <a:latin typeface="ff-quadraat-web-pro"/>
              </a:rPr>
              <a:t> meta-</a:t>
            </a:r>
            <a:r>
              <a:rPr lang="tr-TR" sz="1200" dirty="0" err="1">
                <a:solidFill>
                  <a:srgbClr val="4D4D4D"/>
                </a:solidFill>
                <a:latin typeface="ff-quadraat-web-pro"/>
              </a:rPr>
              <a:t>analysis</a:t>
            </a:r>
            <a:r>
              <a:rPr lang="tr-TR" sz="1200" dirty="0">
                <a:solidFill>
                  <a:srgbClr val="4D4D4D"/>
                </a:solidFill>
                <a:latin typeface="ff-quadraat-web-pro"/>
              </a:rPr>
              <a:t>. </a:t>
            </a:r>
            <a:r>
              <a:rPr lang="tr-TR" sz="1200" dirty="0" err="1">
                <a:solidFill>
                  <a:srgbClr val="4D4D4D"/>
                </a:solidFill>
                <a:latin typeface="ff-quadraat-web-pro"/>
              </a:rPr>
              <a:t>Am</a:t>
            </a:r>
            <a:r>
              <a:rPr lang="tr-TR" sz="1200" dirty="0">
                <a:solidFill>
                  <a:srgbClr val="4D4D4D"/>
                </a:solidFill>
                <a:latin typeface="ff-quadraat-web-pro"/>
              </a:rPr>
              <a:t> J </a:t>
            </a:r>
            <a:r>
              <a:rPr lang="tr-TR" sz="1200" dirty="0" err="1">
                <a:solidFill>
                  <a:srgbClr val="4D4D4D"/>
                </a:solidFill>
                <a:latin typeface="ff-quadraat-web-pro"/>
              </a:rPr>
              <a:t>Obstet</a:t>
            </a:r>
            <a:r>
              <a:rPr lang="tr-TR" sz="1200" dirty="0">
                <a:solidFill>
                  <a:srgbClr val="4D4D4D"/>
                </a:solidFill>
                <a:latin typeface="ff-quadraat-web-pro"/>
              </a:rPr>
              <a:t> </a:t>
            </a:r>
            <a:r>
              <a:rPr lang="tr-TR" sz="1200" dirty="0" err="1">
                <a:solidFill>
                  <a:srgbClr val="4D4D4D"/>
                </a:solidFill>
                <a:latin typeface="ff-quadraat-web-pro"/>
              </a:rPr>
              <a:t>Gynecol</a:t>
            </a:r>
            <a:r>
              <a:rPr lang="tr-TR" sz="1200" dirty="0">
                <a:solidFill>
                  <a:srgbClr val="4D4D4D"/>
                </a:solidFill>
                <a:latin typeface="ff-quadraat-web-pro"/>
              </a:rPr>
              <a:t> 2017;216:110-120.e6</a:t>
            </a:r>
            <a:endParaRPr lang="tr-TR" sz="1200" dirty="0"/>
          </a:p>
        </p:txBody>
      </p:sp>
    </p:spTree>
    <p:extLst>
      <p:ext uri="{BB962C8B-B14F-4D97-AF65-F5344CB8AC3E}">
        <p14:creationId xmlns:p14="http://schemas.microsoft.com/office/powerpoint/2010/main" val="2906019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TEŞEKKÜRLER.</a:t>
            </a:r>
            <a:endParaRPr lang="tr-TR" dirty="0"/>
          </a:p>
        </p:txBody>
      </p:sp>
    </p:spTree>
    <p:extLst>
      <p:ext uri="{BB962C8B-B14F-4D97-AF65-F5344CB8AC3E}">
        <p14:creationId xmlns:p14="http://schemas.microsoft.com/office/powerpoint/2010/main" val="424313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r>
              <a:rPr lang="tr-TR" dirty="0" smtClean="0"/>
              <a:t>Meslek birlikleri </a:t>
            </a:r>
            <a:r>
              <a:rPr lang="tr-TR" dirty="0" err="1" smtClean="0"/>
              <a:t>preeklampsi</a:t>
            </a:r>
            <a:r>
              <a:rPr lang="tr-TR" dirty="0" smtClean="0"/>
              <a:t> için yüksek risk altında olduğu düşünülen kadınlarda düşük doz aspirinin (günde 60 ila 80 mg) </a:t>
            </a:r>
            <a:r>
              <a:rPr lang="tr-TR" dirty="0" err="1" smtClean="0"/>
              <a:t>profilaktik</a:t>
            </a:r>
            <a:r>
              <a:rPr lang="tr-TR" dirty="0" smtClean="0"/>
              <a:t> kullanımını önermektedir. </a:t>
            </a:r>
            <a:endParaRPr lang="tr-TR" dirty="0"/>
          </a:p>
        </p:txBody>
      </p:sp>
    </p:spTree>
    <p:extLst>
      <p:ext uri="{BB962C8B-B14F-4D97-AF65-F5344CB8AC3E}">
        <p14:creationId xmlns:p14="http://schemas.microsoft.com/office/powerpoint/2010/main" val="191067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endParaRPr lang="tr-TR" dirty="0"/>
          </a:p>
        </p:txBody>
      </p:sp>
      <p:sp>
        <p:nvSpPr>
          <p:cNvPr id="3" name="İçerik Yer Tutucusu 2"/>
          <p:cNvSpPr>
            <a:spLocks noGrp="1"/>
          </p:cNvSpPr>
          <p:nvPr>
            <p:ph idx="1"/>
          </p:nvPr>
        </p:nvSpPr>
        <p:spPr/>
        <p:txBody>
          <a:bodyPr>
            <a:normAutofit fontScale="92500" lnSpcReduction="10000"/>
          </a:bodyPr>
          <a:lstStyle/>
          <a:p>
            <a:r>
              <a:rPr lang="tr-TR" dirty="0"/>
              <a:t>Birleşik </a:t>
            </a:r>
            <a:r>
              <a:rPr lang="tr-TR" dirty="0" err="1"/>
              <a:t>Krallık'ta</a:t>
            </a:r>
            <a:r>
              <a:rPr lang="tr-TR" dirty="0"/>
              <a:t>,</a:t>
            </a:r>
            <a:r>
              <a:rPr lang="en-US" dirty="0"/>
              <a:t> National Institute for Health and Clinical Excellence</a:t>
            </a:r>
            <a:r>
              <a:rPr lang="tr-TR" dirty="0"/>
              <a:t>, yüksek risk grubunun, tıbbi ve </a:t>
            </a:r>
            <a:r>
              <a:rPr lang="tr-TR" dirty="0" err="1"/>
              <a:t>obstetrik</a:t>
            </a:r>
            <a:r>
              <a:rPr lang="tr-TR" dirty="0"/>
              <a:t> öykülerin </a:t>
            </a:r>
            <a:r>
              <a:rPr lang="tr-TR" dirty="0" err="1"/>
              <a:t>maternal</a:t>
            </a:r>
            <a:r>
              <a:rPr lang="tr-TR" dirty="0"/>
              <a:t> özellikleri ve özellikleri de dahil olmak üzere 10 faktöre dayanarak tanımlanmasını önermektedir. Bununla birlikte, bu tür taramaların performansı, </a:t>
            </a:r>
            <a:r>
              <a:rPr lang="tr-TR" dirty="0" err="1"/>
              <a:t>preterm</a:t>
            </a:r>
            <a:r>
              <a:rPr lang="tr-TR" dirty="0"/>
              <a:t> </a:t>
            </a:r>
            <a:r>
              <a:rPr lang="tr-TR" dirty="0" err="1"/>
              <a:t>preeklampsi</a:t>
            </a:r>
            <a:r>
              <a:rPr lang="tr-TR" dirty="0"/>
              <a:t> vakalarının yaklaşık %40'ının ve </a:t>
            </a:r>
            <a:r>
              <a:rPr lang="tr-TR" dirty="0" err="1"/>
              <a:t>term</a:t>
            </a:r>
            <a:r>
              <a:rPr lang="tr-TR" dirty="0"/>
              <a:t> </a:t>
            </a:r>
            <a:r>
              <a:rPr lang="tr-TR" dirty="0" err="1"/>
              <a:t>preeklampsi</a:t>
            </a:r>
            <a:r>
              <a:rPr lang="tr-TR" dirty="0"/>
              <a:t> vakalarının %33'ünün %11'lik pozitif oranda saptanmasıyla zayıftır.</a:t>
            </a:r>
            <a:r>
              <a:rPr lang="tr-TR" b="1" baseline="30000" dirty="0"/>
              <a:t> </a:t>
            </a:r>
          </a:p>
          <a:p>
            <a:r>
              <a:rPr lang="tr-TR" dirty="0"/>
              <a:t>Amerika Birleşik Devletleri'nde,</a:t>
            </a:r>
            <a:r>
              <a:rPr lang="en-US" dirty="0"/>
              <a:t> American College of Obstetricians and Gynecologists</a:t>
            </a:r>
            <a:r>
              <a:rPr lang="tr-TR" dirty="0"/>
              <a:t>, birden fazla gebelikte </a:t>
            </a:r>
            <a:r>
              <a:rPr lang="tr-TR" dirty="0" err="1"/>
              <a:t>preeklampsi</a:t>
            </a:r>
            <a:r>
              <a:rPr lang="tr-TR" dirty="0"/>
              <a:t> öyküsü olan veya 34. gebelik haftasından önce doğumla sonuçlanan </a:t>
            </a:r>
            <a:r>
              <a:rPr lang="tr-TR" dirty="0" err="1"/>
              <a:t>preeklampsi</a:t>
            </a:r>
            <a:r>
              <a:rPr lang="tr-TR" dirty="0"/>
              <a:t> öyküsü olan kadınlarda aspirin kullanılmasını önermektedir. Ancak, bu alt grup tüm gebeliklerin yaklaşık %0.3‘ü içerir ve </a:t>
            </a:r>
            <a:r>
              <a:rPr lang="tr-TR" dirty="0" err="1"/>
              <a:t>preterm</a:t>
            </a:r>
            <a:r>
              <a:rPr lang="tr-TR" dirty="0"/>
              <a:t> </a:t>
            </a:r>
            <a:r>
              <a:rPr lang="tr-TR" dirty="0" err="1"/>
              <a:t>preeklampsinin</a:t>
            </a:r>
            <a:r>
              <a:rPr lang="tr-TR" dirty="0"/>
              <a:t> geliştiği kadınların sadece %5'ini ve </a:t>
            </a:r>
            <a:r>
              <a:rPr lang="tr-TR" dirty="0" err="1"/>
              <a:t>term</a:t>
            </a:r>
            <a:r>
              <a:rPr lang="tr-TR" dirty="0"/>
              <a:t> </a:t>
            </a:r>
            <a:r>
              <a:rPr lang="tr-TR" dirty="0" err="1"/>
              <a:t>preeklampsinin</a:t>
            </a:r>
            <a:r>
              <a:rPr lang="tr-TR" dirty="0"/>
              <a:t> geliştiği kadınların %2'sini içerir</a:t>
            </a:r>
            <a:r>
              <a:rPr lang="tr-TR" dirty="0" smtClean="0"/>
              <a:t>.</a:t>
            </a:r>
            <a:endParaRPr lang="tr-TR" dirty="0"/>
          </a:p>
          <a:p>
            <a:endParaRPr lang="tr-TR" dirty="0"/>
          </a:p>
        </p:txBody>
      </p:sp>
    </p:spTree>
    <p:extLst>
      <p:ext uri="{BB962C8B-B14F-4D97-AF65-F5344CB8AC3E}">
        <p14:creationId xmlns:p14="http://schemas.microsoft.com/office/powerpoint/2010/main" val="221566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r>
              <a:rPr lang="tr-TR" dirty="0"/>
              <a:t> Taramaya alternatif bir yaklaşım, </a:t>
            </a:r>
            <a:r>
              <a:rPr lang="tr-TR" dirty="0" err="1"/>
              <a:t>maternal</a:t>
            </a:r>
            <a:r>
              <a:rPr lang="tr-TR" dirty="0"/>
              <a:t> faktörlerden kaynaklanan </a:t>
            </a:r>
            <a:r>
              <a:rPr lang="tr-TR" dirty="0" smtClean="0"/>
              <a:t>gebeliğin </a:t>
            </a:r>
            <a:r>
              <a:rPr lang="tr-TR" dirty="0"/>
              <a:t>11 ila 13.haftasında elde edilen biyofiziksel ve biyokimyasal </a:t>
            </a:r>
            <a:r>
              <a:rPr lang="tr-TR" dirty="0" smtClean="0"/>
              <a:t>ölçümler içeren </a:t>
            </a:r>
            <a:r>
              <a:rPr lang="tr-TR" dirty="0" err="1" smtClean="0"/>
              <a:t>Bayes</a:t>
            </a:r>
            <a:r>
              <a:rPr lang="tr-TR" dirty="0" smtClean="0"/>
              <a:t> </a:t>
            </a:r>
            <a:r>
              <a:rPr lang="tr-TR" dirty="0"/>
              <a:t>teoreminin kullanılmasıdır. Tekli gebeliği olan yaklaşık 60.000 kadını kapsayan bir çalışma, bu taramanın </a:t>
            </a:r>
            <a:r>
              <a:rPr lang="tr-TR" dirty="0" err="1"/>
              <a:t>preterm</a:t>
            </a:r>
            <a:r>
              <a:rPr lang="tr-TR" dirty="0"/>
              <a:t> </a:t>
            </a:r>
            <a:r>
              <a:rPr lang="tr-TR" dirty="0" err="1"/>
              <a:t>preeklampsi</a:t>
            </a:r>
            <a:r>
              <a:rPr lang="tr-TR" dirty="0"/>
              <a:t> vakalarının %76'sını ve </a:t>
            </a:r>
            <a:r>
              <a:rPr lang="tr-TR" dirty="0" err="1"/>
              <a:t>term</a:t>
            </a:r>
            <a:r>
              <a:rPr lang="tr-TR" dirty="0"/>
              <a:t> </a:t>
            </a:r>
            <a:r>
              <a:rPr lang="tr-TR" dirty="0" err="1"/>
              <a:t>preeklampsi</a:t>
            </a:r>
            <a:r>
              <a:rPr lang="tr-TR" dirty="0"/>
              <a:t> vakalarının %38'ini %10'luk </a:t>
            </a:r>
            <a:r>
              <a:rPr lang="tr-TR" dirty="0" smtClean="0"/>
              <a:t> </a:t>
            </a:r>
            <a:r>
              <a:rPr lang="tr-TR" dirty="0"/>
              <a:t>pozitif oranda tespit ettiğini </a:t>
            </a:r>
            <a:r>
              <a:rPr lang="tr-TR" dirty="0" smtClean="0"/>
              <a:t>göstermiştir.</a:t>
            </a:r>
            <a:r>
              <a:rPr lang="tr-TR" dirty="0"/>
              <a:t> </a:t>
            </a:r>
          </a:p>
        </p:txBody>
      </p:sp>
      <p:sp>
        <p:nvSpPr>
          <p:cNvPr id="4" name="Dikdörtgen 3"/>
          <p:cNvSpPr/>
          <p:nvPr/>
        </p:nvSpPr>
        <p:spPr>
          <a:xfrm>
            <a:off x="838200" y="5853797"/>
            <a:ext cx="11353800" cy="461665"/>
          </a:xfrm>
          <a:prstGeom prst="rect">
            <a:avLst/>
          </a:prstGeom>
        </p:spPr>
        <p:txBody>
          <a:bodyPr wrap="square">
            <a:spAutoFit/>
          </a:bodyPr>
          <a:lstStyle/>
          <a:p>
            <a:r>
              <a:rPr lang="tr-TR" sz="1200" dirty="0" err="1">
                <a:solidFill>
                  <a:srgbClr val="4D4D4D"/>
                </a:solidFill>
                <a:latin typeface="ff-quadraat-web-pro"/>
              </a:rPr>
              <a:t>Akolekar</a:t>
            </a:r>
            <a:r>
              <a:rPr lang="tr-TR" sz="1200" dirty="0">
                <a:solidFill>
                  <a:srgbClr val="4D4D4D"/>
                </a:solidFill>
                <a:latin typeface="ff-quadraat-web-pro"/>
              </a:rPr>
              <a:t> R, </a:t>
            </a:r>
            <a:r>
              <a:rPr lang="tr-TR" sz="1200" dirty="0" err="1">
                <a:solidFill>
                  <a:srgbClr val="4D4D4D"/>
                </a:solidFill>
                <a:latin typeface="ff-quadraat-web-pro"/>
              </a:rPr>
              <a:t>Syngelaki</a:t>
            </a:r>
            <a:r>
              <a:rPr lang="tr-TR" sz="1200" dirty="0">
                <a:solidFill>
                  <a:srgbClr val="4D4D4D"/>
                </a:solidFill>
                <a:latin typeface="ff-quadraat-web-pro"/>
              </a:rPr>
              <a:t> A, </a:t>
            </a:r>
            <a:r>
              <a:rPr lang="tr-TR" sz="1200" dirty="0" err="1">
                <a:solidFill>
                  <a:srgbClr val="4D4D4D"/>
                </a:solidFill>
                <a:latin typeface="ff-quadraat-web-pro"/>
              </a:rPr>
              <a:t>Poon</a:t>
            </a:r>
            <a:r>
              <a:rPr lang="tr-TR" sz="1200" dirty="0">
                <a:solidFill>
                  <a:srgbClr val="4D4D4D"/>
                </a:solidFill>
                <a:latin typeface="ff-quadraat-web-pro"/>
              </a:rPr>
              <a:t> L, Wright D, </a:t>
            </a:r>
            <a:r>
              <a:rPr lang="tr-TR" sz="1200" dirty="0" err="1">
                <a:solidFill>
                  <a:srgbClr val="4D4D4D"/>
                </a:solidFill>
                <a:latin typeface="ff-quadraat-web-pro"/>
              </a:rPr>
              <a:t>Nicolaides</a:t>
            </a:r>
            <a:r>
              <a:rPr lang="tr-TR" sz="1200" dirty="0">
                <a:solidFill>
                  <a:srgbClr val="4D4D4D"/>
                </a:solidFill>
                <a:latin typeface="ff-quadraat-web-pro"/>
              </a:rPr>
              <a:t> KH. </a:t>
            </a:r>
            <a:r>
              <a:rPr lang="tr-TR" sz="1200" dirty="0" err="1">
                <a:solidFill>
                  <a:srgbClr val="4D4D4D"/>
                </a:solidFill>
                <a:latin typeface="ff-quadraat-web-pro"/>
              </a:rPr>
              <a:t>Competing</a:t>
            </a:r>
            <a:r>
              <a:rPr lang="tr-TR" sz="1200" dirty="0">
                <a:solidFill>
                  <a:srgbClr val="4D4D4D"/>
                </a:solidFill>
                <a:latin typeface="ff-quadraat-web-pro"/>
              </a:rPr>
              <a:t> </a:t>
            </a:r>
            <a:r>
              <a:rPr lang="tr-TR" sz="1200" dirty="0" err="1">
                <a:solidFill>
                  <a:srgbClr val="4D4D4D"/>
                </a:solidFill>
                <a:latin typeface="ff-quadraat-web-pro"/>
              </a:rPr>
              <a:t>risks</a:t>
            </a:r>
            <a:r>
              <a:rPr lang="tr-TR" sz="1200" dirty="0">
                <a:solidFill>
                  <a:srgbClr val="4D4D4D"/>
                </a:solidFill>
                <a:latin typeface="ff-quadraat-web-pro"/>
              </a:rPr>
              <a:t> model in </a:t>
            </a:r>
            <a:r>
              <a:rPr lang="tr-TR" sz="1200" dirty="0" err="1">
                <a:solidFill>
                  <a:srgbClr val="4D4D4D"/>
                </a:solidFill>
                <a:latin typeface="ff-quadraat-web-pro"/>
              </a:rPr>
              <a:t>early</a:t>
            </a:r>
            <a:r>
              <a:rPr lang="tr-TR" sz="1200" dirty="0">
                <a:solidFill>
                  <a:srgbClr val="4D4D4D"/>
                </a:solidFill>
                <a:latin typeface="ff-quadraat-web-pro"/>
              </a:rPr>
              <a:t> </a:t>
            </a:r>
            <a:r>
              <a:rPr lang="tr-TR" sz="1200" dirty="0" err="1">
                <a:solidFill>
                  <a:srgbClr val="4D4D4D"/>
                </a:solidFill>
                <a:latin typeface="ff-quadraat-web-pro"/>
              </a:rPr>
              <a:t>screening</a:t>
            </a:r>
            <a:r>
              <a:rPr lang="tr-TR" sz="1200" dirty="0">
                <a:solidFill>
                  <a:srgbClr val="4D4D4D"/>
                </a:solidFill>
                <a:latin typeface="ff-quadraat-web-pro"/>
              </a:rPr>
              <a:t> </a:t>
            </a:r>
            <a:r>
              <a:rPr lang="tr-TR" sz="1200" dirty="0" err="1">
                <a:solidFill>
                  <a:srgbClr val="4D4D4D"/>
                </a:solidFill>
                <a:latin typeface="ff-quadraat-web-pro"/>
              </a:rPr>
              <a:t>for</a:t>
            </a:r>
            <a:r>
              <a:rPr lang="tr-TR" sz="1200" dirty="0">
                <a:solidFill>
                  <a:srgbClr val="4D4D4D"/>
                </a:solidFill>
                <a:latin typeface="ff-quadraat-web-pro"/>
              </a:rPr>
              <a:t> </a:t>
            </a:r>
            <a:r>
              <a:rPr lang="tr-TR" sz="1200" dirty="0" err="1">
                <a:solidFill>
                  <a:srgbClr val="4D4D4D"/>
                </a:solidFill>
                <a:latin typeface="ff-quadraat-web-pro"/>
              </a:rPr>
              <a:t>preeclampsia</a:t>
            </a:r>
            <a:r>
              <a:rPr lang="tr-TR" sz="1200" dirty="0">
                <a:solidFill>
                  <a:srgbClr val="4D4D4D"/>
                </a:solidFill>
                <a:latin typeface="ff-quadraat-web-pro"/>
              </a:rPr>
              <a:t> </a:t>
            </a:r>
            <a:r>
              <a:rPr lang="tr-TR" sz="1200" dirty="0" err="1">
                <a:solidFill>
                  <a:srgbClr val="4D4D4D"/>
                </a:solidFill>
                <a:latin typeface="ff-quadraat-web-pro"/>
              </a:rPr>
              <a:t>by</a:t>
            </a:r>
            <a:r>
              <a:rPr lang="tr-TR" sz="1200" dirty="0">
                <a:solidFill>
                  <a:srgbClr val="4D4D4D"/>
                </a:solidFill>
                <a:latin typeface="ff-quadraat-web-pro"/>
              </a:rPr>
              <a:t> </a:t>
            </a:r>
            <a:r>
              <a:rPr lang="tr-TR" sz="1200" dirty="0" err="1">
                <a:solidFill>
                  <a:srgbClr val="4D4D4D"/>
                </a:solidFill>
                <a:latin typeface="ff-quadraat-web-pro"/>
              </a:rPr>
              <a:t>biophysical</a:t>
            </a:r>
            <a:r>
              <a:rPr lang="tr-TR" sz="1200" dirty="0">
                <a:solidFill>
                  <a:srgbClr val="4D4D4D"/>
                </a:solidFill>
                <a:latin typeface="ff-quadraat-web-pro"/>
              </a:rPr>
              <a:t> </a:t>
            </a:r>
            <a:r>
              <a:rPr lang="tr-TR" sz="1200" dirty="0" err="1">
                <a:solidFill>
                  <a:srgbClr val="4D4D4D"/>
                </a:solidFill>
                <a:latin typeface="ff-quadraat-web-pro"/>
              </a:rPr>
              <a:t>and</a:t>
            </a:r>
            <a:r>
              <a:rPr lang="tr-TR" sz="1200" dirty="0">
                <a:solidFill>
                  <a:srgbClr val="4D4D4D"/>
                </a:solidFill>
                <a:latin typeface="ff-quadraat-web-pro"/>
              </a:rPr>
              <a:t> </a:t>
            </a:r>
            <a:r>
              <a:rPr lang="tr-TR" sz="1200" dirty="0" err="1">
                <a:solidFill>
                  <a:srgbClr val="4D4D4D"/>
                </a:solidFill>
                <a:latin typeface="ff-quadraat-web-pro"/>
              </a:rPr>
              <a:t>biochemical</a:t>
            </a:r>
            <a:r>
              <a:rPr lang="tr-TR" sz="1200" dirty="0">
                <a:solidFill>
                  <a:srgbClr val="4D4D4D"/>
                </a:solidFill>
                <a:latin typeface="ff-quadraat-web-pro"/>
              </a:rPr>
              <a:t> </a:t>
            </a:r>
            <a:r>
              <a:rPr lang="tr-TR" sz="1200" dirty="0" err="1">
                <a:solidFill>
                  <a:srgbClr val="4D4D4D"/>
                </a:solidFill>
                <a:latin typeface="ff-quadraat-web-pro"/>
              </a:rPr>
              <a:t>markers</a:t>
            </a:r>
            <a:r>
              <a:rPr lang="tr-TR" sz="1200" dirty="0">
                <a:solidFill>
                  <a:srgbClr val="4D4D4D"/>
                </a:solidFill>
                <a:latin typeface="ff-quadraat-web-pro"/>
              </a:rPr>
              <a:t>. </a:t>
            </a:r>
            <a:r>
              <a:rPr lang="tr-TR" sz="1200" dirty="0" err="1">
                <a:solidFill>
                  <a:srgbClr val="4D4D4D"/>
                </a:solidFill>
                <a:latin typeface="ff-quadraat-web-pro"/>
              </a:rPr>
              <a:t>Fetal</a:t>
            </a:r>
            <a:r>
              <a:rPr lang="tr-TR" sz="1200" dirty="0">
                <a:solidFill>
                  <a:srgbClr val="4D4D4D"/>
                </a:solidFill>
                <a:latin typeface="ff-quadraat-web-pro"/>
              </a:rPr>
              <a:t> </a:t>
            </a:r>
            <a:r>
              <a:rPr lang="tr-TR" sz="1200" dirty="0" err="1">
                <a:solidFill>
                  <a:srgbClr val="4D4D4D"/>
                </a:solidFill>
                <a:latin typeface="ff-quadraat-web-pro"/>
              </a:rPr>
              <a:t>Diagn</a:t>
            </a:r>
            <a:r>
              <a:rPr lang="tr-TR" sz="1200" dirty="0">
                <a:solidFill>
                  <a:srgbClr val="4D4D4D"/>
                </a:solidFill>
                <a:latin typeface="ff-quadraat-web-pro"/>
              </a:rPr>
              <a:t> </a:t>
            </a:r>
            <a:r>
              <a:rPr lang="tr-TR" sz="1200" dirty="0" err="1">
                <a:solidFill>
                  <a:srgbClr val="4D4D4D"/>
                </a:solidFill>
                <a:latin typeface="ff-quadraat-web-pro"/>
              </a:rPr>
              <a:t>Ther</a:t>
            </a:r>
            <a:r>
              <a:rPr lang="tr-TR" sz="1200" dirty="0">
                <a:solidFill>
                  <a:srgbClr val="4D4D4D"/>
                </a:solidFill>
                <a:latin typeface="ff-quadraat-web-pro"/>
              </a:rPr>
              <a:t> 2013;33:8-15</a:t>
            </a:r>
            <a:endParaRPr lang="tr-TR" sz="1200" dirty="0"/>
          </a:p>
        </p:txBody>
      </p:sp>
    </p:spTree>
    <p:extLst>
      <p:ext uri="{BB962C8B-B14F-4D97-AF65-F5344CB8AC3E}">
        <p14:creationId xmlns:p14="http://schemas.microsoft.com/office/powerpoint/2010/main" val="2027758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r>
              <a:rPr lang="tr-TR" dirty="0"/>
              <a:t>Kanıta Dayalı </a:t>
            </a:r>
            <a:r>
              <a:rPr lang="tr-TR" dirty="0" err="1"/>
              <a:t>Preeklampsi</a:t>
            </a:r>
            <a:r>
              <a:rPr lang="tr-TR" dirty="0"/>
              <a:t> Önleme çalışması için Kombine </a:t>
            </a:r>
            <a:r>
              <a:rPr lang="tr-TR" dirty="0" err="1"/>
              <a:t>Multimarker</a:t>
            </a:r>
            <a:r>
              <a:rPr lang="tr-TR" dirty="0"/>
              <a:t> Tarama ve Aspirin ile </a:t>
            </a:r>
            <a:r>
              <a:rPr lang="tr-TR" dirty="0" err="1"/>
              <a:t>Randomize</a:t>
            </a:r>
            <a:r>
              <a:rPr lang="tr-TR" dirty="0"/>
              <a:t> Hasta Tedavisi, belirtilen faktörlere dayanarak </a:t>
            </a:r>
            <a:r>
              <a:rPr lang="tr-TR" dirty="0" err="1"/>
              <a:t>preterm</a:t>
            </a:r>
            <a:r>
              <a:rPr lang="tr-TR" dirty="0"/>
              <a:t> </a:t>
            </a:r>
            <a:r>
              <a:rPr lang="tr-TR" dirty="0" err="1"/>
              <a:t>preeklampsi</a:t>
            </a:r>
            <a:r>
              <a:rPr lang="tr-TR" dirty="0"/>
              <a:t> açısından yüksek risk altında olduğu tespit edilen kadınlar arasında gebeliğin 11 ila 14. haftasından gebeliğin 36. haftasına kadar  günde 150 </a:t>
            </a:r>
            <a:r>
              <a:rPr lang="tr-TR" dirty="0" err="1"/>
              <a:t>mg'lık</a:t>
            </a:r>
            <a:r>
              <a:rPr lang="tr-TR" dirty="0"/>
              <a:t> bir dozda aspirin kullanımının </a:t>
            </a:r>
            <a:r>
              <a:rPr lang="tr-TR" dirty="0" err="1"/>
              <a:t>plasebo</a:t>
            </a:r>
            <a:r>
              <a:rPr lang="tr-TR" dirty="0"/>
              <a:t> ile gözlenen </a:t>
            </a:r>
            <a:r>
              <a:rPr lang="tr-TR" dirty="0" err="1"/>
              <a:t>insidansın</a:t>
            </a:r>
            <a:r>
              <a:rPr lang="tr-TR" dirty="0"/>
              <a:t> yarısı kadar </a:t>
            </a:r>
            <a:r>
              <a:rPr lang="tr-TR" dirty="0" err="1"/>
              <a:t>preterm</a:t>
            </a:r>
            <a:r>
              <a:rPr lang="tr-TR" dirty="0"/>
              <a:t> </a:t>
            </a:r>
            <a:r>
              <a:rPr lang="tr-TR" dirty="0" err="1"/>
              <a:t>preeklampsi</a:t>
            </a:r>
            <a:r>
              <a:rPr lang="tr-TR" dirty="0"/>
              <a:t> </a:t>
            </a:r>
            <a:r>
              <a:rPr lang="tr-TR" dirty="0" err="1"/>
              <a:t>insidansı</a:t>
            </a:r>
            <a:r>
              <a:rPr lang="tr-TR" dirty="0"/>
              <a:t> olacağı hipotezini test etmek için tasarlanmıştır. </a:t>
            </a:r>
          </a:p>
        </p:txBody>
      </p:sp>
    </p:spTree>
    <p:extLst>
      <p:ext uri="{BB962C8B-B14F-4D97-AF65-F5344CB8AC3E}">
        <p14:creationId xmlns:p14="http://schemas.microsoft.com/office/powerpoint/2010/main" val="2790374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1601</Words>
  <Application>Microsoft Office PowerPoint</Application>
  <PresentationFormat>Geniş ekran</PresentationFormat>
  <Paragraphs>191</Paragraphs>
  <Slides>50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50</vt:i4>
      </vt:variant>
    </vt:vector>
  </HeadingPairs>
  <TitlesOfParts>
    <vt:vector size="55" baseType="lpstr">
      <vt:lpstr>Arial</vt:lpstr>
      <vt:lpstr>Calibri</vt:lpstr>
      <vt:lpstr>Calibri Light</vt:lpstr>
      <vt:lpstr>ff-quadraat-web-pro</vt:lpstr>
      <vt:lpstr>Office Teması</vt:lpstr>
      <vt:lpstr>PowerPoint Sunusu</vt:lpstr>
      <vt:lpstr>GİRİŞ</vt:lpstr>
      <vt:lpstr>GİRİŞ</vt:lpstr>
      <vt:lpstr>GİRİŞ</vt:lpstr>
      <vt:lpstr>GİRİŞ</vt:lpstr>
      <vt:lpstr>GİRİŞ</vt:lpstr>
      <vt:lpstr>GİRİŞ</vt:lpstr>
      <vt:lpstr>GİRİŞ</vt:lpstr>
      <vt:lpstr>GİRİŞ</vt:lpstr>
      <vt:lpstr>YÖNTEM</vt:lpstr>
      <vt:lpstr>PowerPoint Sunusu</vt:lpstr>
      <vt:lpstr>YÖNTEM</vt:lpstr>
      <vt:lpstr>YÖNTEM</vt:lpstr>
      <vt:lpstr>Çalışmaya dahil edilme kriterleri</vt:lpstr>
      <vt:lpstr>Dışlama kriterleri</vt:lpstr>
      <vt:lpstr>YÖNTEM</vt:lpstr>
      <vt:lpstr>YÖNTEM</vt:lpstr>
      <vt:lpstr>YÖNTEM</vt:lpstr>
      <vt:lpstr>YÖNTEM</vt:lpstr>
      <vt:lpstr>YÖNTEM</vt:lpstr>
      <vt:lpstr>YÖNTEM</vt:lpstr>
      <vt:lpstr>YÖNTEM</vt:lpstr>
      <vt:lpstr>YÖNTEM</vt:lpstr>
      <vt:lpstr>YÖNTEM</vt:lpstr>
      <vt:lpstr>YÖNTEM</vt:lpstr>
      <vt:lpstr>YÖNTEM</vt:lpstr>
      <vt:lpstr>YÖNTEM</vt:lpstr>
      <vt:lpstr>BULGULAR</vt:lpstr>
      <vt:lpstr>BULGULAR</vt:lpstr>
      <vt:lpstr>Şekil 1. Tarama, Randomizasyon ve Takip.</vt:lpstr>
      <vt:lpstr>BULGULAR</vt:lpstr>
      <vt:lpstr>BULGULAR</vt:lpstr>
      <vt:lpstr>Tablo 1. Deneme Katılımcılarının Özellikleri.</vt:lpstr>
      <vt:lpstr>BULGULAR</vt:lpstr>
      <vt:lpstr>Tablo 2. Deneme Grubuna Göre Sonuçlar.</vt:lpstr>
      <vt:lpstr>BULGULAR</vt:lpstr>
      <vt:lpstr>BULGULAR</vt:lpstr>
      <vt:lpstr>PowerPoint Sunusu</vt:lpstr>
      <vt:lpstr>PowerPoint Sunusu</vt:lpstr>
      <vt:lpstr>BULGULAR</vt:lpstr>
      <vt:lpstr>PowerPoint Sunusu</vt:lpstr>
      <vt:lpstr>BULGULAR</vt:lpstr>
      <vt:lpstr>BULGULAR</vt:lpstr>
      <vt:lpstr>Tartışma</vt:lpstr>
      <vt:lpstr>Tartışma</vt:lpstr>
      <vt:lpstr>Tartışma</vt:lpstr>
      <vt:lpstr>Tartışma</vt:lpstr>
      <vt:lpstr>Tartışma</vt:lpstr>
      <vt:lpstr>Sonuç</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sezin</dc:creator>
  <cp:lastModifiedBy>murat sezin</cp:lastModifiedBy>
  <cp:revision>39</cp:revision>
  <dcterms:created xsi:type="dcterms:W3CDTF">2022-11-01T16:56:49Z</dcterms:created>
  <dcterms:modified xsi:type="dcterms:W3CDTF">2022-11-07T15:54:34Z</dcterms:modified>
</cp:coreProperties>
</file>