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3" r:id="rId4"/>
    <p:sldId id="274" r:id="rId5"/>
    <p:sldId id="259" r:id="rId6"/>
    <p:sldId id="260" r:id="rId7"/>
    <p:sldId id="261" r:id="rId8"/>
    <p:sldId id="275" r:id="rId9"/>
    <p:sldId id="276" r:id="rId10"/>
    <p:sldId id="263" r:id="rId11"/>
    <p:sldId id="264" r:id="rId12"/>
    <p:sldId id="265" r:id="rId13"/>
    <p:sldId id="266" r:id="rId14"/>
    <p:sldId id="279" r:id="rId15"/>
    <p:sldId id="278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7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7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60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7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1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72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4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36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7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75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63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45569C-10FB-4C86-81A2-A39A9B5E3B3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33ADA2-A9A0-4518-92C4-1CE51CC4CCB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VAKA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Arş. Gör. Dr. Kevser PALA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KTÜ Tıp Fakültesi Aile Hekimliği AD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11.02.2020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0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Kronik </a:t>
            </a:r>
            <a:r>
              <a:rPr lang="tr-TR" sz="3600" dirty="0" err="1" smtClean="0"/>
              <a:t>Paronişi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 smtClean="0"/>
              <a:t>Predispozan</a:t>
            </a:r>
            <a:r>
              <a:rPr lang="tr-TR" sz="2400" dirty="0" smtClean="0"/>
              <a:t> faktörler;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Ellerin </a:t>
            </a:r>
            <a:r>
              <a:rPr lang="tr-TR" sz="2400" dirty="0"/>
              <a:t>nemli </a:t>
            </a:r>
            <a:r>
              <a:rPr lang="tr-TR" sz="2400" dirty="0" smtClean="0"/>
              <a:t>kalması </a:t>
            </a:r>
            <a:r>
              <a:rPr lang="tr-TR" sz="2400" dirty="0"/>
              <a:t>(</a:t>
            </a:r>
            <a:r>
              <a:rPr lang="tr-TR" sz="2400" dirty="0" err="1"/>
              <a:t>örn</a:t>
            </a:r>
            <a:r>
              <a:rPr lang="tr-TR" sz="2400" dirty="0" smtClean="0"/>
              <a:t>. barmenlik</a:t>
            </a:r>
            <a:r>
              <a:rPr lang="tr-TR" sz="2400" dirty="0"/>
              <a:t>, bulaşık yıkama, yüzme</a:t>
            </a:r>
            <a:r>
              <a:rPr lang="tr-TR" sz="2400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İmmünyetmezlik</a:t>
            </a: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Diyabet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Tekrarlanan minör travmalar </a:t>
            </a:r>
            <a:r>
              <a:rPr lang="tr-TR" sz="2400" dirty="0"/>
              <a:t>(</a:t>
            </a:r>
            <a:r>
              <a:rPr lang="tr-TR" sz="2400" dirty="0" err="1"/>
              <a:t>örn</a:t>
            </a:r>
            <a:r>
              <a:rPr lang="tr-TR" sz="2400" dirty="0"/>
              <a:t>. t</a:t>
            </a:r>
            <a:r>
              <a:rPr lang="tr-TR" sz="2400" dirty="0" smtClean="0"/>
              <a:t>ırnak yeme, </a:t>
            </a:r>
            <a:r>
              <a:rPr lang="tr-TR" sz="2400" dirty="0"/>
              <a:t>başparmak emme</a:t>
            </a:r>
            <a:r>
              <a:rPr lang="tr-TR" sz="2400" dirty="0" smtClean="0"/>
              <a:t>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616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774283"/>
            <a:ext cx="10058400" cy="1450757"/>
          </a:xfrm>
        </p:spPr>
        <p:txBody>
          <a:bodyPr/>
          <a:lstStyle/>
          <a:p>
            <a:r>
              <a:rPr lang="tr-TR" sz="3600" dirty="0"/>
              <a:t>Kronik </a:t>
            </a:r>
            <a:r>
              <a:rPr lang="tr-TR" sz="3600" dirty="0" err="1"/>
              <a:t>P</a:t>
            </a:r>
            <a:r>
              <a:rPr lang="tr-TR" sz="3600" dirty="0" err="1" smtClean="0"/>
              <a:t>aronişi</a:t>
            </a:r>
            <a:r>
              <a:rPr lang="tr-TR" sz="3600" dirty="0" smtClean="0"/>
              <a:t> </a:t>
            </a:r>
            <a:r>
              <a:rPr lang="tr-TR" sz="3600" dirty="0"/>
              <a:t>tedavisi: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Ellerin </a:t>
            </a:r>
            <a:r>
              <a:rPr lang="tr-TR" sz="2400" dirty="0"/>
              <a:t>kuru </a:t>
            </a:r>
            <a:r>
              <a:rPr lang="tr-TR" sz="2400" dirty="0" smtClean="0"/>
              <a:t>kalması, </a:t>
            </a:r>
            <a:r>
              <a:rPr lang="tr-TR" sz="2400" dirty="0"/>
              <a:t>nemli bir ortamda çalışırken koruyucu eldiven </a:t>
            </a:r>
            <a:r>
              <a:rPr lang="tr-TR" sz="2400" dirty="0" smtClean="0"/>
              <a:t>giyilmesi </a:t>
            </a:r>
            <a:r>
              <a:rPr lang="tr-TR" sz="2400" dirty="0"/>
              <a:t>ve ellerin </a:t>
            </a:r>
            <a:r>
              <a:rPr lang="tr-TR" sz="2400" dirty="0" err="1" smtClean="0"/>
              <a:t>irritan</a:t>
            </a:r>
            <a:r>
              <a:rPr lang="tr-TR" sz="2400" dirty="0" smtClean="0"/>
              <a:t> maddelerden </a:t>
            </a:r>
            <a:r>
              <a:rPr lang="tr-TR" sz="2400" dirty="0"/>
              <a:t>uzak </a:t>
            </a:r>
            <a:r>
              <a:rPr lang="tr-TR" sz="2400" dirty="0" smtClean="0"/>
              <a:t>tutulması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Orta - </a:t>
            </a:r>
            <a:r>
              <a:rPr lang="tr-TR" sz="2400" dirty="0"/>
              <a:t>yüksek potansiyelli </a:t>
            </a:r>
            <a:r>
              <a:rPr lang="tr-TR" sz="2400" dirty="0" err="1"/>
              <a:t>topikal</a:t>
            </a:r>
            <a:r>
              <a:rPr lang="tr-TR" sz="2400" dirty="0"/>
              <a:t> </a:t>
            </a:r>
            <a:r>
              <a:rPr lang="tr-TR" sz="2400" dirty="0" err="1"/>
              <a:t>steroidler</a:t>
            </a:r>
            <a:r>
              <a:rPr lang="tr-TR" sz="2400" dirty="0"/>
              <a:t> ilk basamak </a:t>
            </a:r>
            <a:r>
              <a:rPr lang="tr-TR" sz="2400" dirty="0" smtClean="0"/>
              <a:t>tedavi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kronik </a:t>
            </a:r>
            <a:r>
              <a:rPr lang="tr-TR" dirty="0" err="1" smtClean="0"/>
              <a:t>paronişi</a:t>
            </a:r>
            <a:r>
              <a:rPr lang="tr-TR" dirty="0" smtClean="0"/>
              <a:t> </a:t>
            </a:r>
            <a:r>
              <a:rPr lang="tr-TR" dirty="0"/>
              <a:t>öncelikle </a:t>
            </a:r>
            <a:r>
              <a:rPr lang="tr-TR" dirty="0" err="1" smtClean="0"/>
              <a:t>inflamatuar</a:t>
            </a:r>
            <a:r>
              <a:rPr lang="tr-TR" dirty="0"/>
              <a:t>, </a:t>
            </a:r>
            <a:r>
              <a:rPr lang="tr-TR" dirty="0" err="1"/>
              <a:t>egzamatöz</a:t>
            </a:r>
            <a:r>
              <a:rPr lang="tr-TR" dirty="0"/>
              <a:t> bir süreç </a:t>
            </a:r>
            <a:r>
              <a:rPr lang="tr-TR" dirty="0" smtClean="0"/>
              <a:t>olduğu için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8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782991"/>
            <a:ext cx="10058400" cy="1450757"/>
          </a:xfrm>
        </p:spPr>
        <p:txBody>
          <a:bodyPr/>
          <a:lstStyle/>
          <a:p>
            <a:r>
              <a:rPr lang="tr-TR" sz="3600" dirty="0"/>
              <a:t>Kronik </a:t>
            </a:r>
            <a:r>
              <a:rPr lang="tr-TR" sz="3600" dirty="0" err="1"/>
              <a:t>P</a:t>
            </a:r>
            <a:r>
              <a:rPr lang="tr-TR" sz="3600" dirty="0" err="1" smtClean="0"/>
              <a:t>aronişi</a:t>
            </a:r>
            <a:r>
              <a:rPr lang="tr-TR" sz="3600" dirty="0" smtClean="0"/>
              <a:t> </a:t>
            </a:r>
            <a:r>
              <a:rPr lang="tr-TR" sz="3600" dirty="0"/>
              <a:t>tedavisi: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 smtClean="0"/>
              <a:t>Candida</a:t>
            </a:r>
            <a:r>
              <a:rPr lang="tr-TR" sz="2400" dirty="0" smtClean="0"/>
              <a:t> </a:t>
            </a:r>
            <a:r>
              <a:rPr lang="tr-TR" sz="2400" dirty="0" err="1"/>
              <a:t>albicans</a:t>
            </a:r>
            <a:r>
              <a:rPr lang="tr-TR" sz="2400" dirty="0"/>
              <a:t> </a:t>
            </a:r>
            <a:r>
              <a:rPr lang="tr-TR" sz="2400" dirty="0" err="1"/>
              <a:t>kolonizasyonu</a:t>
            </a:r>
            <a:r>
              <a:rPr lang="tr-TR" sz="2400" dirty="0"/>
              <a:t> yaygın olduğundan </a:t>
            </a:r>
            <a:r>
              <a:rPr lang="tr-TR" sz="2400" dirty="0" err="1"/>
              <a:t>topikal</a:t>
            </a:r>
            <a:r>
              <a:rPr lang="tr-TR" sz="2400" dirty="0"/>
              <a:t> </a:t>
            </a:r>
            <a:r>
              <a:rPr lang="tr-TR" sz="2400" dirty="0" err="1"/>
              <a:t>antifungal</a:t>
            </a:r>
            <a:r>
              <a:rPr lang="tr-TR" sz="2400" dirty="0"/>
              <a:t> krem eklenebilir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Refrakter</a:t>
            </a:r>
            <a:r>
              <a:rPr lang="tr-TR" sz="2400" dirty="0" smtClean="0"/>
              <a:t> </a:t>
            </a:r>
            <a:r>
              <a:rPr lang="tr-TR" sz="2400" dirty="0"/>
              <a:t>vakalarda </a:t>
            </a:r>
            <a:r>
              <a:rPr lang="tr-TR" sz="2400" dirty="0" smtClean="0"/>
              <a:t>cerrahi yapılabilir.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Kronik </a:t>
            </a:r>
            <a:r>
              <a:rPr lang="tr-TR" sz="2400" dirty="0" err="1" smtClean="0"/>
              <a:t>paronişinin</a:t>
            </a:r>
            <a:r>
              <a:rPr lang="tr-TR" sz="2400" dirty="0" smtClean="0"/>
              <a:t> düzelmesi birkaç </a:t>
            </a:r>
            <a:r>
              <a:rPr lang="tr-TR" sz="2400" dirty="0"/>
              <a:t>hafta </a:t>
            </a:r>
            <a:r>
              <a:rPr lang="tr-TR" sz="2400" dirty="0" smtClean="0"/>
              <a:t>ile ay arasında sürebilir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1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Felon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Staphylococcus</a:t>
            </a:r>
            <a:r>
              <a:rPr lang="tr-TR" sz="2400" dirty="0" smtClean="0"/>
              <a:t> </a:t>
            </a:r>
            <a:r>
              <a:rPr lang="tr-TR" sz="2400" dirty="0"/>
              <a:t>veya </a:t>
            </a:r>
            <a:r>
              <a:rPr lang="tr-TR" sz="2400" dirty="0" err="1"/>
              <a:t>Streptococcus</a:t>
            </a:r>
            <a:r>
              <a:rPr lang="tr-TR" sz="2400" dirty="0"/>
              <a:t> türlerinin neden olduğu başparmak ve işaret  </a:t>
            </a:r>
            <a:r>
              <a:rPr lang="tr-TR" sz="2400" dirty="0" smtClean="0"/>
              <a:t>  parmak </a:t>
            </a:r>
            <a:r>
              <a:rPr lang="tr-TR" sz="2400" dirty="0" err="1" smtClean="0"/>
              <a:t>pulpasındaki</a:t>
            </a:r>
            <a:r>
              <a:rPr lang="tr-TR" sz="2400" dirty="0" smtClean="0"/>
              <a:t> </a:t>
            </a:r>
            <a:r>
              <a:rPr lang="tr-TR" sz="2400" dirty="0"/>
              <a:t>akut </a:t>
            </a:r>
            <a:r>
              <a:rPr lang="tr-TR" sz="2400" dirty="0" err="1"/>
              <a:t>subkütanöz</a:t>
            </a:r>
            <a:r>
              <a:rPr lang="tr-TR" sz="2400" dirty="0"/>
              <a:t> </a:t>
            </a:r>
            <a:r>
              <a:rPr lang="tr-TR" sz="2400" dirty="0" err="1"/>
              <a:t>piyojenik</a:t>
            </a:r>
            <a:r>
              <a:rPr lang="tr-TR" sz="2400" dirty="0"/>
              <a:t> enfeksiyonudur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Enfeksiyon </a:t>
            </a:r>
            <a:r>
              <a:rPr lang="tr-TR" sz="2400" dirty="0"/>
              <a:t>genellikle parmak </a:t>
            </a:r>
            <a:r>
              <a:rPr lang="tr-TR" sz="2400" dirty="0" err="1" smtClean="0"/>
              <a:t>pulpasındaki</a:t>
            </a:r>
            <a:r>
              <a:rPr lang="tr-TR" sz="2400" dirty="0" smtClean="0"/>
              <a:t> </a:t>
            </a:r>
            <a:r>
              <a:rPr lang="tr-TR" sz="2400" dirty="0"/>
              <a:t>küçük travmayla başlar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2" y="3675017"/>
            <a:ext cx="3857897" cy="20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Felon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Tedavi edilmeyen, </a:t>
            </a:r>
            <a:r>
              <a:rPr lang="tr-TR" sz="2400" dirty="0"/>
              <a:t>yanlış tedavi edilen </a:t>
            </a:r>
            <a:r>
              <a:rPr lang="tr-TR" sz="2400" dirty="0" smtClean="0"/>
              <a:t>ya da </a:t>
            </a:r>
            <a:r>
              <a:rPr lang="tr-TR" sz="2400" dirty="0"/>
              <a:t>uzun süreli seyri olan </a:t>
            </a:r>
            <a:r>
              <a:rPr lang="tr-TR" sz="2400" dirty="0" err="1" smtClean="0"/>
              <a:t>felonlar</a:t>
            </a:r>
            <a:r>
              <a:rPr lang="tr-TR" sz="2400" dirty="0" smtClean="0"/>
              <a:t> </a:t>
            </a:r>
            <a:r>
              <a:rPr lang="tr-TR" sz="2400" dirty="0" err="1" smtClean="0"/>
              <a:t>osteomiyelite</a:t>
            </a:r>
            <a:r>
              <a:rPr lang="tr-TR" sz="2400" dirty="0" smtClean="0"/>
              <a:t> yol </a:t>
            </a:r>
            <a:r>
              <a:rPr lang="tr-TR" sz="2400" dirty="0"/>
              <a:t>açabilir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Elin yukarıda tutulması, </a:t>
            </a:r>
            <a:r>
              <a:rPr lang="tr-TR" sz="2400" dirty="0" smtClean="0"/>
              <a:t>oral </a:t>
            </a:r>
            <a:r>
              <a:rPr lang="tr-TR" sz="2400" dirty="0"/>
              <a:t>antibiyotik </a:t>
            </a:r>
            <a:r>
              <a:rPr lang="tr-TR" sz="2400" dirty="0" smtClean="0"/>
              <a:t>kullanımı </a:t>
            </a:r>
            <a:r>
              <a:rPr lang="tr-TR" sz="2400" dirty="0"/>
              <a:t>ve </a:t>
            </a:r>
            <a:r>
              <a:rPr lang="tr-TR" sz="2400" dirty="0" smtClean="0"/>
              <a:t>günde </a:t>
            </a:r>
            <a:r>
              <a:rPr lang="tr-TR" sz="2400" dirty="0"/>
              <a:t>iki kez ılık </a:t>
            </a:r>
            <a:r>
              <a:rPr lang="tr-TR" sz="2400" dirty="0" smtClean="0"/>
              <a:t>su banyosu önerilir.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3614057"/>
            <a:ext cx="3857897" cy="20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Herpetik</a:t>
            </a:r>
            <a:r>
              <a:rPr lang="tr-TR" sz="3600" dirty="0" smtClean="0"/>
              <a:t> Dolama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Etken HSV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Elin en sık görülen </a:t>
            </a:r>
            <a:r>
              <a:rPr lang="tr-TR" sz="2400" dirty="0" err="1" smtClean="0"/>
              <a:t>viral</a:t>
            </a:r>
            <a:r>
              <a:rPr lang="tr-TR" sz="2400" dirty="0" smtClean="0"/>
              <a:t> enfeksiyonu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HSV 1 </a:t>
            </a:r>
            <a:r>
              <a:rPr lang="tr-TR" sz="2400" dirty="0"/>
              <a:t>enfeksiyonu genellikle çocuklarda neden olurken, </a:t>
            </a:r>
            <a:r>
              <a:rPr lang="tr-TR" sz="2400" dirty="0" smtClean="0"/>
              <a:t>HSV </a:t>
            </a:r>
            <a:r>
              <a:rPr lang="tr-TR" sz="2400" dirty="0"/>
              <a:t>2 enfeksiyonu yetişkinlerde daha yaygındır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 smtClean="0"/>
              <a:t>Herpetik</a:t>
            </a:r>
            <a:r>
              <a:rPr lang="tr-TR" sz="2400" dirty="0" smtClean="0"/>
              <a:t> dolamalı hastalarda tırnak plağı tutulumu </a:t>
            </a:r>
            <a:r>
              <a:rPr lang="tr-TR" sz="2400" dirty="0"/>
              <a:t>olmadan karıncalanma </a:t>
            </a:r>
            <a:r>
              <a:rPr lang="tr-TR" sz="2400" dirty="0" smtClean="0"/>
              <a:t>ya da </a:t>
            </a:r>
            <a:r>
              <a:rPr lang="tr-TR" sz="2400" dirty="0"/>
              <a:t>yanma hissi ve sıvı dolu veziküller bulunur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94" y="4214949"/>
            <a:ext cx="4180114" cy="18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Herpetik</a:t>
            </a:r>
            <a:r>
              <a:rPr lang="tr-TR" sz="3600" dirty="0" smtClean="0"/>
              <a:t> Dolama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Tzanck</a:t>
            </a:r>
            <a:r>
              <a:rPr lang="tr-TR" sz="2400" dirty="0" smtClean="0"/>
              <a:t> testi ile tanı doğrulanabilir.</a:t>
            </a:r>
            <a:r>
              <a:rPr lang="tr-T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Lezyonun gelişmesini takiben ilk 48 saat içerisinde </a:t>
            </a:r>
            <a:r>
              <a:rPr lang="tr-TR" sz="2400" dirty="0" err="1"/>
              <a:t>asiklovir</a:t>
            </a:r>
            <a:r>
              <a:rPr lang="tr-TR" sz="2400" dirty="0"/>
              <a:t>, </a:t>
            </a:r>
            <a:r>
              <a:rPr lang="tr-TR" sz="2400" dirty="0" err="1"/>
              <a:t>famsiklovir</a:t>
            </a:r>
            <a:r>
              <a:rPr lang="tr-TR" sz="2400" dirty="0"/>
              <a:t> veya </a:t>
            </a:r>
            <a:r>
              <a:rPr lang="tr-TR" sz="2400" dirty="0" smtClean="0"/>
              <a:t> </a:t>
            </a:r>
            <a:r>
              <a:rPr lang="tr-TR" sz="2400" dirty="0" err="1" smtClean="0"/>
              <a:t>valasiklovir</a:t>
            </a:r>
            <a:r>
              <a:rPr lang="tr-TR" sz="2400" dirty="0" smtClean="0"/>
              <a:t> </a:t>
            </a:r>
            <a:r>
              <a:rPr lang="tr-TR" sz="2400" dirty="0"/>
              <a:t>başlanabilirse enfeksiyonun şiddeti ve süresi kısalabilir.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92" y="3614057"/>
            <a:ext cx="4180114" cy="18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Onikomikoz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Tırnağın herhangi </a:t>
            </a:r>
            <a:r>
              <a:rPr lang="tr-TR" sz="2400" dirty="0"/>
              <a:t>bir bölümünü içerebilen bir mantar </a:t>
            </a:r>
            <a:r>
              <a:rPr lang="tr-TR" sz="2400" dirty="0" smtClean="0"/>
              <a:t>enfeksiyonu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Tırnak </a:t>
            </a:r>
            <a:r>
              <a:rPr lang="tr-TR" sz="2400" dirty="0" smtClean="0"/>
              <a:t>plağındaki </a:t>
            </a:r>
            <a:r>
              <a:rPr lang="tr-TR" sz="2400" dirty="0"/>
              <a:t>renk değişikliği ve </a:t>
            </a:r>
            <a:r>
              <a:rPr lang="tr-TR" sz="2400" dirty="0" smtClean="0"/>
              <a:t>kalınlaşma karakteristik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 smtClean="0"/>
              <a:t>Subungual</a:t>
            </a:r>
            <a:r>
              <a:rPr lang="tr-TR" sz="2400" dirty="0" smtClean="0"/>
              <a:t> </a:t>
            </a:r>
            <a:r>
              <a:rPr lang="tr-TR" sz="2400" dirty="0" err="1" smtClean="0"/>
              <a:t>debris</a:t>
            </a:r>
            <a:r>
              <a:rPr lang="tr-TR" sz="2400" dirty="0"/>
              <a:t>;</a:t>
            </a:r>
            <a:r>
              <a:rPr lang="tr-TR" sz="2400" dirty="0" smtClean="0"/>
              <a:t> tırnağı tırnak </a:t>
            </a:r>
            <a:r>
              <a:rPr lang="tr-TR" sz="2400" dirty="0"/>
              <a:t>yatağından ayırabilir</a:t>
            </a:r>
            <a:r>
              <a:rPr lang="tr-T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Sistemik </a:t>
            </a:r>
            <a:r>
              <a:rPr lang="tr-TR" sz="2400" dirty="0" err="1" smtClean="0"/>
              <a:t>antifungaller</a:t>
            </a:r>
            <a:r>
              <a:rPr lang="tr-TR" sz="2400" dirty="0" smtClean="0"/>
              <a:t> en etkili tedavidir. </a:t>
            </a:r>
            <a:r>
              <a:rPr lang="tr-TR" sz="2400" dirty="0" err="1" smtClean="0"/>
              <a:t>Topikal</a:t>
            </a:r>
            <a:r>
              <a:rPr lang="tr-TR" sz="2400" dirty="0" smtClean="0"/>
              <a:t> tedavi ve tırnak </a:t>
            </a:r>
            <a:r>
              <a:rPr lang="tr-TR" sz="2400" dirty="0" err="1" smtClean="0"/>
              <a:t>debridmanı</a:t>
            </a:r>
            <a:r>
              <a:rPr lang="tr-TR" sz="2400" dirty="0" smtClean="0"/>
              <a:t> da yapılabilir.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54" y="3936274"/>
            <a:ext cx="4746172" cy="19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Subungual</a:t>
            </a:r>
            <a:r>
              <a:rPr lang="tr-TR" sz="3600" dirty="0" smtClean="0"/>
              <a:t> </a:t>
            </a:r>
            <a:r>
              <a:rPr lang="tr-TR" sz="3600" dirty="0" err="1"/>
              <a:t>H</a:t>
            </a:r>
            <a:r>
              <a:rPr lang="tr-TR" sz="3600" dirty="0" err="1" smtClean="0"/>
              <a:t>ematom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sz="2400" dirty="0" err="1"/>
              <a:t>Subungual</a:t>
            </a:r>
            <a:r>
              <a:rPr lang="tr-TR" sz="2400" dirty="0"/>
              <a:t> </a:t>
            </a:r>
            <a:r>
              <a:rPr lang="tr-TR" sz="2400" dirty="0" err="1" smtClean="0"/>
              <a:t>hematomlar</a:t>
            </a:r>
            <a:r>
              <a:rPr lang="tr-TR" sz="2400" dirty="0" smtClean="0"/>
              <a:t>, tırnak yatağındaki kanama ve ağrıya neden olan travma sonucu oluşur.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Baskıyı hafifletmek için </a:t>
            </a:r>
            <a:r>
              <a:rPr lang="tr-TR" sz="2400" dirty="0" err="1" smtClean="0"/>
              <a:t>koter</a:t>
            </a:r>
            <a:r>
              <a:rPr lang="tr-TR" sz="2400" dirty="0" smtClean="0"/>
              <a:t> veya iğne ile tırnak yatağı delinmesine rağmen tırnak yatağından ayrılabilir.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/>
              <a:t>Subungual</a:t>
            </a:r>
            <a:r>
              <a:rPr lang="tr-TR" sz="2400" dirty="0"/>
              <a:t> </a:t>
            </a:r>
            <a:r>
              <a:rPr lang="tr-TR" sz="2400" dirty="0" err="1"/>
              <a:t>hematomlar</a:t>
            </a:r>
            <a:r>
              <a:rPr lang="tr-TR" sz="2400" dirty="0"/>
              <a:t> genellikle tırnak plağı büyüyene kadar </a:t>
            </a:r>
            <a:r>
              <a:rPr lang="tr-TR" sz="2400" dirty="0" smtClean="0"/>
              <a:t>mavimsi renk </a:t>
            </a:r>
            <a:r>
              <a:rPr lang="tr-TR" sz="2400" dirty="0"/>
              <a:t>değişikliğine neden olur.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22" y="4040777"/>
            <a:ext cx="4707527" cy="22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89438"/>
              </p:ext>
            </p:extLst>
          </p:nvPr>
        </p:nvGraphicFramePr>
        <p:xfrm>
          <a:off x="1097280" y="266820"/>
          <a:ext cx="10058400" cy="562526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737985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774151803"/>
                    </a:ext>
                  </a:extLst>
                </a:gridCol>
              </a:tblGrid>
              <a:tr h="888006">
                <a:tc>
                  <a:txBody>
                    <a:bodyPr/>
                    <a:lstStyle/>
                    <a:p>
                      <a:r>
                        <a:rPr lang="tr-TR" dirty="0" smtClean="0"/>
                        <a:t>Durum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Özellikleri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53035"/>
                  </a:ext>
                </a:extLst>
              </a:tr>
              <a:tr h="1158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Kronik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paronişi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Proksimal</a:t>
                      </a:r>
                      <a:r>
                        <a:rPr lang="tr-TR" dirty="0" smtClean="0"/>
                        <a:t> tırnak kıvrımının </a:t>
                      </a:r>
                      <a:r>
                        <a:rPr lang="tr-TR" dirty="0" err="1" smtClean="0"/>
                        <a:t>retraksiyonu</a:t>
                      </a:r>
                      <a:r>
                        <a:rPr lang="tr-TR" dirty="0" smtClean="0"/>
                        <a:t>, tırnak şekil bozukluğu ve kütikül kaybı ile tırnak kıvrımının iltihaplanması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3988"/>
                  </a:ext>
                </a:extLst>
              </a:tr>
              <a:tr h="89141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Felon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Minör travma ile ilişkili, başparmak ve işaret parmağının </a:t>
                      </a:r>
                      <a:r>
                        <a:rPr lang="tr-TR" dirty="0" err="1" smtClean="0"/>
                        <a:t>pulpasındaki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akut </a:t>
                      </a:r>
                      <a:r>
                        <a:rPr lang="tr-TR" dirty="0" err="1" smtClean="0"/>
                        <a:t>subkütanöz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piyojenik</a:t>
                      </a:r>
                      <a:r>
                        <a:rPr lang="tr-TR" dirty="0" smtClean="0"/>
                        <a:t> enfeksiyon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70031"/>
                  </a:ext>
                </a:extLst>
              </a:tr>
              <a:tr h="88800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Herpetik</a:t>
                      </a:r>
                      <a:r>
                        <a:rPr lang="tr-TR" dirty="0" smtClean="0"/>
                        <a:t> dolama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Tırnak plağı tutulumu olmadan karıncalanma ya da yanma hissi ve sıvı dolu veziküller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749421"/>
                  </a:ext>
                </a:extLst>
              </a:tr>
              <a:tr h="88800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Onikomikoz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Tırnak plağındaki renk değişikliği ve kalınlaşma, tırnağı tırnak yatağından ayıran </a:t>
                      </a:r>
                      <a:r>
                        <a:rPr lang="tr-TR" sz="1800" dirty="0" err="1" smtClean="0"/>
                        <a:t>subungual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debris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9935"/>
                  </a:ext>
                </a:extLst>
              </a:tr>
              <a:tr h="88800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Subungual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hematom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Travma öyküsü; tırnak yatağında mavimsi renk değişikliği, tırnak yatağında ayrılma ve ağrı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0701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4" y="2368732"/>
            <a:ext cx="1436913" cy="8098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23" y="3284214"/>
            <a:ext cx="2291406" cy="7826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22" y="4172488"/>
            <a:ext cx="2291407" cy="7663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222" y="5060763"/>
            <a:ext cx="2291407" cy="76527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984" y="1245866"/>
            <a:ext cx="1436913" cy="9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63337"/>
            <a:ext cx="10058400" cy="3047802"/>
          </a:xfrm>
        </p:spPr>
      </p:pic>
    </p:spTree>
    <p:extLst>
      <p:ext uri="{BB962C8B-B14F-4D97-AF65-F5344CB8AC3E}">
        <p14:creationId xmlns:p14="http://schemas.microsoft.com/office/powerpoint/2010/main" val="35737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</a:t>
            </a:r>
            <a:r>
              <a:rPr lang="tr-TR" sz="4000" dirty="0" smtClean="0"/>
              <a:t>TEŞEKKÜRLER…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778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78 </a:t>
            </a:r>
            <a:r>
              <a:rPr lang="tr-TR" sz="2400" dirty="0"/>
              <a:t>yaşında erkek </a:t>
            </a:r>
            <a:r>
              <a:rPr lang="tr-TR" sz="2400" dirty="0" smtClean="0"/>
              <a:t>hasta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/>
              <a:t>Diyabetes</a:t>
            </a:r>
            <a:r>
              <a:rPr lang="tr-TR" sz="2400" dirty="0"/>
              <a:t> </a:t>
            </a:r>
            <a:r>
              <a:rPr lang="tr-TR" sz="2400" dirty="0" err="1"/>
              <a:t>mellitus</a:t>
            </a:r>
            <a:r>
              <a:rPr lang="tr-TR" sz="2400" dirty="0"/>
              <a:t> ve hipertansiyon </a:t>
            </a:r>
            <a:r>
              <a:rPr lang="tr-TR" sz="2400" dirty="0" smtClean="0"/>
              <a:t>öyküsü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Sol </a:t>
            </a:r>
            <a:r>
              <a:rPr lang="tr-TR" sz="2400" dirty="0"/>
              <a:t>başparmak tırnağı tabanında dört aydır giderek kötüleşen, ağrısız şişlik </a:t>
            </a:r>
            <a:r>
              <a:rPr lang="tr-TR" sz="2400" dirty="0" smtClean="0"/>
              <a:t>   </a:t>
            </a:r>
          </a:p>
          <a:p>
            <a:pPr marL="0" indent="0">
              <a:buNone/>
            </a:pPr>
            <a:r>
              <a:rPr lang="tr-TR" sz="2400" dirty="0" smtClean="0"/>
              <a:t>  öyküsü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tr-TR" sz="1800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6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Kütikülde </a:t>
            </a:r>
            <a:r>
              <a:rPr lang="tr-TR" sz="2400" dirty="0" err="1" smtClean="0"/>
              <a:t>serosanginöz</a:t>
            </a:r>
            <a:r>
              <a:rPr lang="tr-TR" sz="2400" dirty="0" smtClean="0"/>
              <a:t> akıntı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Bölgede </a:t>
            </a:r>
            <a:r>
              <a:rPr lang="tr-TR" sz="2400" dirty="0"/>
              <a:t>travma öyküsü </a:t>
            </a:r>
            <a:r>
              <a:rPr lang="tr-TR" sz="2400" dirty="0" smtClean="0"/>
              <a:t>yok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10 </a:t>
            </a:r>
            <a:r>
              <a:rPr lang="tr-TR" sz="2400" dirty="0"/>
              <a:t>gün boyunca 500 mg </a:t>
            </a:r>
            <a:r>
              <a:rPr lang="tr-TR" sz="2400" dirty="0" err="1"/>
              <a:t>L</a:t>
            </a:r>
            <a:r>
              <a:rPr lang="tr-TR" sz="2400" dirty="0" err="1" smtClean="0"/>
              <a:t>evofloksasin</a:t>
            </a:r>
            <a:r>
              <a:rPr lang="tr-TR" sz="2400" dirty="0" smtClean="0"/>
              <a:t> </a:t>
            </a:r>
            <a:r>
              <a:rPr lang="tr-TR" sz="2400" dirty="0"/>
              <a:t>(</a:t>
            </a:r>
            <a:r>
              <a:rPr lang="tr-TR" sz="2400" dirty="0" err="1" smtClean="0"/>
              <a:t>Levoquin</a:t>
            </a:r>
            <a:r>
              <a:rPr lang="tr-TR" sz="2400" dirty="0"/>
              <a:t>) ile tedavi </a:t>
            </a:r>
            <a:r>
              <a:rPr lang="tr-TR" sz="2400" dirty="0" smtClean="0"/>
              <a:t>etkisiz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72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Sol </a:t>
            </a:r>
            <a:r>
              <a:rPr lang="tr-TR" sz="2400" dirty="0"/>
              <a:t>baş </a:t>
            </a:r>
            <a:r>
              <a:rPr lang="tr-TR" sz="2400" dirty="0" smtClean="0"/>
              <a:t>parmak </a:t>
            </a:r>
            <a:r>
              <a:rPr lang="tr-TR" sz="2400" dirty="0"/>
              <a:t>kütikülünün hemen altında şişlik </a:t>
            </a:r>
            <a:r>
              <a:rPr lang="tr-TR" sz="2400" dirty="0" smtClean="0"/>
              <a:t>ve </a:t>
            </a:r>
            <a:r>
              <a:rPr lang="tr-TR" sz="2400" dirty="0" err="1"/>
              <a:t>hiperpigmente</a:t>
            </a:r>
            <a:r>
              <a:rPr lang="tr-TR" sz="2400" dirty="0"/>
              <a:t> cilt </a:t>
            </a: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Kütikül kaybı ve tırnak plağındaki </a:t>
            </a:r>
            <a:r>
              <a:rPr lang="tr-TR" sz="2400" dirty="0" err="1" smtClean="0"/>
              <a:t>distrofi</a:t>
            </a:r>
            <a:r>
              <a:rPr lang="tr-TR" sz="2400" dirty="0" smtClean="0"/>
              <a:t> ile tırnak tabanı şişmiş görünmekte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918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623" y="426721"/>
            <a:ext cx="5878285" cy="54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dirty="0"/>
              <a:t/>
            </a:r>
            <a:br>
              <a:rPr lang="tr-TR" sz="2700" dirty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b="1" dirty="0" smtClean="0">
                <a:solidFill>
                  <a:schemeClr val="tx1"/>
                </a:solidFill>
              </a:rPr>
              <a:t>Hastanın </a:t>
            </a:r>
            <a:r>
              <a:rPr lang="tr-TR" sz="2700" b="1" dirty="0" err="1">
                <a:solidFill>
                  <a:schemeClr val="tx1"/>
                </a:solidFill>
              </a:rPr>
              <a:t>anamnezi</a:t>
            </a:r>
            <a:r>
              <a:rPr lang="tr-TR" sz="2700" b="1" dirty="0">
                <a:solidFill>
                  <a:schemeClr val="tx1"/>
                </a:solidFill>
              </a:rPr>
              <a:t> ve mevcut fizik muayene bulguları ışığında en olası tanınız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A</a:t>
            </a:r>
            <a:r>
              <a:rPr lang="tr-TR" sz="2400" dirty="0"/>
              <a:t>. Kronik </a:t>
            </a:r>
            <a:r>
              <a:rPr lang="tr-TR" sz="2400" dirty="0" err="1" smtClean="0"/>
              <a:t>paronişi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B</a:t>
            </a:r>
            <a:r>
              <a:rPr lang="tr-TR" sz="2400" dirty="0"/>
              <a:t>. </a:t>
            </a:r>
            <a:r>
              <a:rPr lang="tr-TR" sz="2400" dirty="0" err="1" smtClean="0"/>
              <a:t>Felon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C. </a:t>
            </a:r>
            <a:r>
              <a:rPr lang="tr-TR" sz="2400" dirty="0" err="1" smtClean="0"/>
              <a:t>Herpetik</a:t>
            </a:r>
            <a:r>
              <a:rPr lang="tr-TR" sz="2400" dirty="0" smtClean="0"/>
              <a:t> dolama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D</a:t>
            </a:r>
            <a:r>
              <a:rPr lang="tr-TR" sz="2400" dirty="0"/>
              <a:t>. </a:t>
            </a:r>
            <a:r>
              <a:rPr lang="tr-TR" sz="2400" dirty="0" err="1" smtClean="0"/>
              <a:t>Onikomikoz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E</a:t>
            </a:r>
            <a:r>
              <a:rPr lang="tr-TR" sz="2400" dirty="0"/>
              <a:t>. </a:t>
            </a:r>
            <a:r>
              <a:rPr lang="tr-TR" sz="2400" dirty="0" err="1"/>
              <a:t>Subungual</a:t>
            </a:r>
            <a:r>
              <a:rPr lang="tr-TR" sz="2400" dirty="0"/>
              <a:t> </a:t>
            </a:r>
            <a:r>
              <a:rPr lang="tr-TR" sz="2400" dirty="0" err="1"/>
              <a:t>hematom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428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dirty="0"/>
              <a:t/>
            </a:r>
            <a:br>
              <a:rPr lang="tr-TR" sz="2700" dirty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b="1" dirty="0" smtClean="0">
                <a:solidFill>
                  <a:schemeClr val="tx1"/>
                </a:solidFill>
              </a:rPr>
              <a:t>Hastanın </a:t>
            </a:r>
            <a:r>
              <a:rPr lang="tr-TR" sz="2700" b="1" dirty="0" err="1">
                <a:solidFill>
                  <a:schemeClr val="tx1"/>
                </a:solidFill>
              </a:rPr>
              <a:t>anamnezi</a:t>
            </a:r>
            <a:r>
              <a:rPr lang="tr-TR" sz="2700" b="1" dirty="0">
                <a:solidFill>
                  <a:schemeClr val="tx1"/>
                </a:solidFill>
              </a:rPr>
              <a:t> ve mevcut fizik muayene bulguları ışığında en olası tanınız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C00000"/>
                </a:solidFill>
              </a:rPr>
              <a:t>A</a:t>
            </a:r>
            <a:r>
              <a:rPr lang="tr-TR" sz="2400" b="1" dirty="0">
                <a:solidFill>
                  <a:srgbClr val="C00000"/>
                </a:solidFill>
              </a:rPr>
              <a:t>. Kronik </a:t>
            </a:r>
            <a:r>
              <a:rPr lang="tr-TR" sz="2400" b="1" dirty="0" err="1" smtClean="0">
                <a:solidFill>
                  <a:srgbClr val="C00000"/>
                </a:solidFill>
              </a:rPr>
              <a:t>paronişi</a:t>
            </a:r>
            <a:endParaRPr lang="tr-TR" sz="24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B</a:t>
            </a:r>
            <a:r>
              <a:rPr lang="tr-TR" sz="2400" dirty="0"/>
              <a:t>. </a:t>
            </a:r>
            <a:r>
              <a:rPr lang="tr-TR" sz="2400" dirty="0" err="1" smtClean="0"/>
              <a:t>Felon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C. </a:t>
            </a:r>
            <a:r>
              <a:rPr lang="tr-TR" sz="2400" dirty="0" err="1" smtClean="0"/>
              <a:t>Herpetik</a:t>
            </a:r>
            <a:r>
              <a:rPr lang="tr-TR" sz="2400" dirty="0" smtClean="0"/>
              <a:t> dolama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D</a:t>
            </a:r>
            <a:r>
              <a:rPr lang="tr-TR" sz="2400" dirty="0"/>
              <a:t>. </a:t>
            </a:r>
            <a:r>
              <a:rPr lang="tr-TR" sz="2400" dirty="0" err="1" smtClean="0"/>
              <a:t>Onikomikoz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  <a:r>
              <a:rPr lang="tr-TR" sz="2400" dirty="0" err="1">
                <a:solidFill>
                  <a:schemeClr val="tx1"/>
                </a:solidFill>
              </a:rPr>
              <a:t>Subungual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hematom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Kronik </a:t>
            </a:r>
            <a:r>
              <a:rPr lang="tr-TR" sz="3600" dirty="0" err="1" smtClean="0"/>
              <a:t>Paronişi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err="1" smtClean="0"/>
              <a:t>Paronişi</a:t>
            </a:r>
            <a:r>
              <a:rPr lang="tr-TR" sz="2400" dirty="0"/>
              <a:t>;</a:t>
            </a:r>
            <a:r>
              <a:rPr lang="tr-TR" sz="2400" dirty="0" smtClean="0"/>
              <a:t> </a:t>
            </a:r>
            <a:r>
              <a:rPr lang="tr-TR" sz="2400" dirty="0"/>
              <a:t>bakteriyel bir enfeksiyona </a:t>
            </a:r>
            <a:r>
              <a:rPr lang="tr-TR" sz="2400" dirty="0" err="1" smtClean="0"/>
              <a:t>sekonder</a:t>
            </a:r>
            <a:r>
              <a:rPr lang="tr-TR" sz="2400" dirty="0" smtClean="0"/>
              <a:t>, tırnağı çevreleyen derinin  </a:t>
            </a:r>
          </a:p>
          <a:p>
            <a:pPr marL="0" indent="0">
              <a:buNone/>
            </a:pPr>
            <a:r>
              <a:rPr lang="tr-TR" sz="2400" dirty="0" smtClean="0"/>
              <a:t>  iltihaplanması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Tırnak kıvrımının </a:t>
            </a:r>
            <a:r>
              <a:rPr lang="tr-TR" sz="2400" dirty="0" err="1"/>
              <a:t>retraksiyonu</a:t>
            </a:r>
            <a:r>
              <a:rPr lang="tr-TR" sz="2400" dirty="0"/>
              <a:t>, tırnak şekil bozukluğu ve kütikül kaybı yaygın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 Kronik </a:t>
            </a:r>
            <a:r>
              <a:rPr lang="tr-TR" sz="2400" dirty="0" err="1"/>
              <a:t>paronişi</a:t>
            </a:r>
            <a:r>
              <a:rPr lang="tr-TR" sz="2400" dirty="0"/>
              <a:t> akut </a:t>
            </a:r>
            <a:r>
              <a:rPr lang="tr-TR" sz="2400" dirty="0" err="1"/>
              <a:t>paronişiden</a:t>
            </a:r>
            <a:r>
              <a:rPr lang="tr-TR" sz="2400" dirty="0"/>
              <a:t> daha uzun sürer, genellikle altı haftadan </a:t>
            </a:r>
          </a:p>
          <a:p>
            <a:pPr marL="0" indent="0">
              <a:buNone/>
            </a:pPr>
            <a:r>
              <a:rPr lang="tr-TR" sz="2400" dirty="0"/>
              <a:t>  fazladır </a:t>
            </a:r>
            <a:r>
              <a:rPr lang="tr-TR" sz="2400" dirty="0" smtClean="0"/>
              <a:t>ve </a:t>
            </a:r>
            <a:r>
              <a:rPr lang="tr-TR" sz="2400" dirty="0" err="1" smtClean="0"/>
              <a:t>nonsüpüratiftir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888</TotalTime>
  <Words>584</Words>
  <Application>Microsoft Office PowerPoint</Application>
  <PresentationFormat>Geniş ekran</PresentationFormat>
  <Paragraphs>98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Geçmişe bakış</vt:lpstr>
      <vt:lpstr>VAKA SUNUMU</vt:lpstr>
      <vt:lpstr>PowerPoint Sunusu</vt:lpstr>
      <vt:lpstr>Anamnez</vt:lpstr>
      <vt:lpstr>Anamnez</vt:lpstr>
      <vt:lpstr>Fizik Muayene</vt:lpstr>
      <vt:lpstr>PowerPoint Sunusu</vt:lpstr>
      <vt:lpstr>   Hastanın anamnezi ve mevcut fizik muayene bulguları ışığında en olası tanınız nedir? </vt:lpstr>
      <vt:lpstr>   Hastanın anamnezi ve mevcut fizik muayene bulguları ışığında en olası tanınız nedir? </vt:lpstr>
      <vt:lpstr>Kronik Paronişi</vt:lpstr>
      <vt:lpstr>Kronik Paronişi</vt:lpstr>
      <vt:lpstr>Kronik Paronişi tedavisi: </vt:lpstr>
      <vt:lpstr>Kronik Paronişi tedavisi: </vt:lpstr>
      <vt:lpstr>Felon</vt:lpstr>
      <vt:lpstr>Felon</vt:lpstr>
      <vt:lpstr>Herpetik Dolama</vt:lpstr>
      <vt:lpstr>Herpetik Dolama</vt:lpstr>
      <vt:lpstr>Onikomikoz </vt:lpstr>
      <vt:lpstr>Subungual Hematom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kevser pala</dc:creator>
  <cp:lastModifiedBy>kevser pala</cp:lastModifiedBy>
  <cp:revision>41</cp:revision>
  <dcterms:created xsi:type="dcterms:W3CDTF">2020-01-30T13:14:01Z</dcterms:created>
  <dcterms:modified xsi:type="dcterms:W3CDTF">2020-02-11T22:06:33Z</dcterms:modified>
</cp:coreProperties>
</file>