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19" r:id="rId2"/>
    <p:sldId id="259" r:id="rId3"/>
    <p:sldId id="260" r:id="rId4"/>
    <p:sldId id="261" r:id="rId5"/>
    <p:sldId id="265" r:id="rId6"/>
    <p:sldId id="266" r:id="rId7"/>
    <p:sldId id="267" r:id="rId8"/>
    <p:sldId id="269" r:id="rId9"/>
    <p:sldId id="270" r:id="rId10"/>
    <p:sldId id="272" r:id="rId11"/>
    <p:sldId id="273" r:id="rId12"/>
    <p:sldId id="276" r:id="rId13"/>
    <p:sldId id="274" r:id="rId14"/>
    <p:sldId id="275" r:id="rId15"/>
    <p:sldId id="278" r:id="rId16"/>
    <p:sldId id="279" r:id="rId17"/>
    <p:sldId id="281" r:id="rId18"/>
    <p:sldId id="283" r:id="rId19"/>
    <p:sldId id="284" r:id="rId20"/>
    <p:sldId id="286" r:id="rId21"/>
    <p:sldId id="287" r:id="rId22"/>
    <p:sldId id="289" r:id="rId23"/>
    <p:sldId id="288" r:id="rId24"/>
    <p:sldId id="294" r:id="rId25"/>
    <p:sldId id="295" r:id="rId26"/>
    <p:sldId id="292" r:id="rId27"/>
    <p:sldId id="293" r:id="rId28"/>
    <p:sldId id="296" r:id="rId29"/>
    <p:sldId id="297" r:id="rId30"/>
    <p:sldId id="298" r:id="rId31"/>
    <p:sldId id="300" r:id="rId32"/>
    <p:sldId id="304" r:id="rId33"/>
    <p:sldId id="302" r:id="rId34"/>
    <p:sldId id="309" r:id="rId35"/>
    <p:sldId id="310" r:id="rId36"/>
    <p:sldId id="312" r:id="rId37"/>
    <p:sldId id="313" r:id="rId38"/>
    <p:sldId id="314" r:id="rId39"/>
    <p:sldId id="316" r:id="rId40"/>
    <p:sldId id="317" r:id="rId41"/>
    <p:sldId id="318" r:id="rId42"/>
    <p:sldId id="320" r:id="rId4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42804E-6D0D-45BF-BB76-DD91F31AFF88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3F62E7-D02B-4B8C-959C-2FE6D81A86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7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F62E7-D02B-4B8C-959C-2FE6D81A8675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21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41A6C-F783-44E4-97FC-5B104F4A0C0D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48B99-24CE-4BA6-8AAC-3DAFF360FFF3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4035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C3FF7-56DD-4EAD-A44C-494B1F09BBA7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9E60F-DDDF-4E13-BA33-4B751ADC1C12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ayt Görüntüsü Yer Tutucus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E8DF12-647B-47B0-A02C-41E095D2C397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C8E0-3D0F-48DD-BA10-7EB9A6C1CB5D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EA159-67D0-4AFF-BC21-DBB5263710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0D4E-30BA-470F-B521-927DC336341C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939F-B7A4-40F7-8F37-8C98AC308F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826EA-044C-40A0-957F-3B9F935F8B55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8F34-40D2-4440-9958-BCF8F2C499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1647F-FBE5-4658-94BD-4C2FFECE46F2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CAD7-D496-4CF5-A96D-1C55356DAA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F947-1619-4029-94C4-6A8C6F066BE3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D56D-43F6-4322-8E30-7134CCAD17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E0FAD-64E0-4C3E-9D34-F1732A31E27C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9789-6814-4ED3-838E-94A6B4CD9B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E265C-8542-46A2-893E-7A9D9730A812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45493-F52F-472E-BB95-8D3A22B50E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2E6E2-73D5-4126-B12E-FBF617E7B3E7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40B2A-847C-4EFE-8544-86820B4FB5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26A0D-1F76-454B-A319-29B8940C49DA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9CE4-7DA4-42D5-9623-55C8C4DFBA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6636-40C0-44B3-B9D3-A1896600C886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03E8E-A6AC-47D8-82C8-8829BF8F13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FF82-C82D-4CE1-98A1-7AA7828D4A07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CF472-CBAA-4CEB-8CE9-789AF007AD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7EAE23-251A-4CE7-9FF4-5351521AF3C3}" type="datetimeFigureOut">
              <a:rPr lang="tr-TR"/>
              <a:pPr>
                <a:defRPr/>
              </a:pPr>
              <a:t>29.09.2015</a:t>
            </a:fld>
            <a:endParaRPr lang="tr-T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5B484-D95C-4969-8288-08550B2C48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0335" y="2924944"/>
            <a:ext cx="8353425" cy="1693019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tr-TR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POZİTİF AİLE HİKAYESİ, ENFEKSİYON, MUTLAK LENFOSİT SAYISI DÜŞÜKLÜĞÜ VE TİMİK GÖLGE YOKLUĞU:</a:t>
            </a:r>
            <a:r>
              <a:rPr lang="tr-TR" sz="24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AĞIR KOMBİNE İMMUN YETMEZLİĞİN TÜM MOLEKÜLER FORMLARI İÇİN TANISAL İPUÇLARI</a:t>
            </a:r>
            <a:endParaRPr lang="tr-TR" sz="24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/>
            <a:endParaRPr lang="tr-T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54" y="548680"/>
            <a:ext cx="8891588" cy="205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967" y="0"/>
            <a:ext cx="28098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lt Başlık 4"/>
          <p:cNvSpPr txBox="1">
            <a:spLocks/>
          </p:cNvSpPr>
          <p:nvPr/>
        </p:nvSpPr>
        <p:spPr bwMode="auto">
          <a:xfrm>
            <a:off x="971600" y="5157192"/>
            <a:ext cx="75420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tr-TR" sz="1800" dirty="0" smtClean="0"/>
              <a:t>Dr. Ceyhun YURTSEVER</a:t>
            </a:r>
          </a:p>
          <a:p>
            <a:pPr marL="0" indent="0" algn="r">
              <a:buNone/>
            </a:pPr>
            <a:r>
              <a:rPr lang="tr-TR" sz="1800" dirty="0" smtClean="0"/>
              <a:t>KTÜ Tıp Fakültesi Aile Hekimliği ABD</a:t>
            </a:r>
          </a:p>
          <a:p>
            <a:pPr marL="0" indent="0" algn="r">
              <a:buNone/>
            </a:pPr>
            <a:r>
              <a:rPr lang="tr-TR" sz="1800" dirty="0" smtClean="0"/>
              <a:t>29.09.2015</a:t>
            </a:r>
            <a:endParaRPr lang="tr-T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Demogrofik özellikler</a:t>
            </a:r>
          </a:p>
        </p:txBody>
      </p:sp>
      <p:sp>
        <p:nvSpPr>
          <p:cNvPr id="245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X’e bağlı geçişli AKİY hastalarının geniş yüzdesi ile tutarlı olarak, hastaların büyük bir çoğunluğu erkek (80%) idi.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%73 beyaz, %15 siyah, %9 İspanyol, %2 Arap, %1 Asyalı ve %1 Amerika yerlisi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Moleküler tip</a:t>
            </a:r>
          </a:p>
        </p:txBody>
      </p:sp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X-geçişli AKİY </a:t>
            </a:r>
            <a:r>
              <a:rPr lang="en-US" sz="3200" smtClean="0"/>
              <a:t>(n</a:t>
            </a:r>
            <a:r>
              <a:rPr lang="tr-TR" sz="3200" smtClean="0"/>
              <a:t>=</a:t>
            </a:r>
            <a:r>
              <a:rPr lang="en-US" sz="3200" smtClean="0"/>
              <a:t>78) </a:t>
            </a:r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/>
            <a:r>
              <a:rPr lang="en-US" sz="3200" smtClean="0"/>
              <a:t>ADA-</a:t>
            </a:r>
            <a:r>
              <a:rPr lang="tr-TR" sz="3200" smtClean="0"/>
              <a:t>eksikliği</a:t>
            </a:r>
            <a:r>
              <a:rPr lang="en-US" sz="3200" smtClean="0"/>
              <a:t> AKİY (n</a:t>
            </a:r>
            <a:r>
              <a:rPr lang="tr-TR" sz="3200" smtClean="0"/>
              <a:t>=</a:t>
            </a:r>
            <a:r>
              <a:rPr lang="en-US" sz="3200" smtClean="0"/>
              <a:t>26)</a:t>
            </a:r>
            <a:endParaRPr lang="tr-TR" sz="3200" smtClean="0"/>
          </a:p>
          <a:p>
            <a:pPr eaLnBrk="1" hangingPunct="1"/>
            <a:endParaRPr lang="tr-TR" sz="3200" smtClean="0"/>
          </a:p>
          <a:p>
            <a:pPr eaLnBrk="1" hangingPunct="1"/>
            <a:r>
              <a:rPr lang="en-US" sz="3200" smtClean="0"/>
              <a:t>IL7R</a:t>
            </a:r>
            <a:r>
              <a:rPr lang="tr-TR" sz="3200" smtClean="0"/>
              <a:t> eksikliği AKİY (n=24)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662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</a:t>
            </a:r>
            <a:r>
              <a:rPr lang="tr-TR" sz="4000" smtClean="0"/>
              <a:t>Tanı yaşı</a:t>
            </a:r>
            <a:endParaRPr lang="tr-TR" smtClean="0"/>
          </a:p>
        </p:txBody>
      </p:sp>
      <p:sp>
        <p:nvSpPr>
          <p:cNvPr id="2765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/>
              <a:t>172 hastanın tanı anındaki ortalama yaşı 4.9 aydı.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Tüm hastalar arasında tanı yaşı prenatal dönemden 18 aya kadar değişmekteydi.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Bu çalışma grubunda sadece 5 hasta 12 aydan sonra başvurdu ve bu hastaların 4 üne </a:t>
            </a:r>
            <a:r>
              <a:rPr lang="tr-TR" sz="2800" dirty="0" err="1" smtClean="0"/>
              <a:t>postmortem</a:t>
            </a:r>
            <a:r>
              <a:rPr lang="tr-TR" sz="2800" dirty="0" smtClean="0"/>
              <a:t> tanı konuldu.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</a:t>
            </a:r>
            <a:r>
              <a:rPr lang="tr-TR" sz="4000" smtClean="0"/>
              <a:t>Tanı yaşı</a:t>
            </a:r>
            <a:endParaRPr lang="tr-TR" smtClean="0"/>
          </a:p>
        </p:txBody>
      </p:sp>
      <p:sp>
        <p:nvSpPr>
          <p:cNvPr id="2969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9139238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Aile hikayesi</a:t>
            </a:r>
          </a:p>
        </p:txBody>
      </p:sp>
      <p:sp>
        <p:nvSpPr>
          <p:cNvPr id="3072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Enfeksiyon veya bilinen AKİY nedeniyle bebek ölümleri incelendiğinde hastaların % 36.6 sında aile öyküsü vardı.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Bu hastaların ortalama tanı yaşı 2,09 ay iken geri kalanların </a:t>
            </a:r>
            <a:r>
              <a:rPr lang="en-US" smtClean="0"/>
              <a:t>6.5 </a:t>
            </a:r>
            <a:r>
              <a:rPr lang="tr-TR" smtClean="0"/>
              <a:t>aydı.</a:t>
            </a:r>
            <a:r>
              <a:rPr lang="en-US" smtClean="0"/>
              <a:t> (</a:t>
            </a:r>
            <a:r>
              <a:rPr lang="tr-TR" smtClean="0"/>
              <a:t>p</a:t>
            </a:r>
            <a:r>
              <a:rPr lang="en-US" smtClean="0"/>
              <a:t>&lt;</a:t>
            </a:r>
            <a:r>
              <a:rPr lang="tr-TR" smtClean="0"/>
              <a:t>0</a:t>
            </a:r>
            <a:r>
              <a:rPr lang="en-US" smtClean="0"/>
              <a:t>.0001</a:t>
            </a:r>
            <a:r>
              <a:rPr lang="tr-TR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Semptomlar</a:t>
            </a:r>
          </a:p>
        </p:txBody>
      </p:sp>
      <p:sp>
        <p:nvSpPr>
          <p:cNvPr id="3174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Büyüme-gelişme geriliği: 84 hasta (%50)</a:t>
            </a:r>
          </a:p>
          <a:p>
            <a:pPr lvl="1" eaLnBrk="1" hangingPunct="1"/>
            <a:r>
              <a:rPr lang="tr-TR" sz="2800" smtClean="0"/>
              <a:t>Aile hikayesi olmayan 109 bebekte bu oran %65 ti (N=69).</a:t>
            </a:r>
          </a:p>
          <a:p>
            <a:pPr eaLnBrk="1" hangingPunct="1"/>
            <a:r>
              <a:rPr lang="tr-TR" sz="2800" smtClean="0"/>
              <a:t>İshal %22,1</a:t>
            </a:r>
          </a:p>
          <a:p>
            <a:pPr eaLnBrk="1" hangingPunct="1"/>
            <a:r>
              <a:rPr lang="tr-TR" sz="2800" smtClean="0"/>
              <a:t>Pnömoni %19,8</a:t>
            </a:r>
          </a:p>
          <a:p>
            <a:pPr eaLnBrk="1" hangingPunct="1"/>
            <a:r>
              <a:rPr lang="tr-TR" sz="2800" smtClean="0"/>
              <a:t>Rekürren otitis media %17,4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Tanı anında mevcut enfeksiyonlar</a:t>
            </a:r>
          </a:p>
        </p:txBody>
      </p:sp>
      <p:sp>
        <p:nvSpPr>
          <p:cNvPr id="3277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dirty="0" smtClean="0"/>
              <a:t>oral </a:t>
            </a:r>
            <a:r>
              <a:rPr lang="tr-TR" sz="2400" dirty="0" err="1" smtClean="0"/>
              <a:t>moniliyazis</a:t>
            </a:r>
            <a:r>
              <a:rPr lang="tr-TR" sz="2400" dirty="0" smtClean="0"/>
              <a:t> (%43) 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err="1" smtClean="0"/>
              <a:t>viral</a:t>
            </a:r>
            <a:r>
              <a:rPr lang="tr-TR" sz="2400" dirty="0" smtClean="0"/>
              <a:t> enfeksiyon </a:t>
            </a:r>
            <a:r>
              <a:rPr lang="en-US" sz="2400" dirty="0" smtClean="0"/>
              <a:t>(%35.5)</a:t>
            </a:r>
            <a:endParaRPr lang="tr-TR" sz="2400" dirty="0" smtClean="0"/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en-US" sz="2400" dirty="0" smtClean="0"/>
              <a:t>P. </a:t>
            </a:r>
            <a:r>
              <a:rPr lang="en-US" sz="2400" dirty="0" err="1" smtClean="0"/>
              <a:t>jiroveci</a:t>
            </a:r>
            <a:r>
              <a:rPr lang="en-US" sz="2400" dirty="0" smtClean="0"/>
              <a:t> (%26.2)</a:t>
            </a:r>
            <a:endParaRPr lang="tr-TR" sz="2400" dirty="0" smtClean="0"/>
          </a:p>
          <a:p>
            <a:pPr eaLnBrk="1" hangingPunct="1"/>
            <a:endParaRPr lang="tr-TR" sz="2400" dirty="0" smtClean="0"/>
          </a:p>
          <a:p>
            <a:pPr lvl="1" eaLnBrk="1" hangingPunct="1"/>
            <a:r>
              <a:rPr lang="tr-TR" sz="2400" dirty="0" smtClean="0"/>
              <a:t>Hastaların yarısından fazlasında mantar enfeksiyonu hikayesi mevcuttu.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Win7\Desktop\Yeni Bit Eşlem Resm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Lenfosit sayıları</a:t>
            </a:r>
          </a:p>
        </p:txBody>
      </p:sp>
      <p:sp>
        <p:nvSpPr>
          <p:cNvPr id="3584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6 aylık bebekler için normal ALS değeri 4,000 - 11,000 / mm³ arasında değişir.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Bu çalışmada tanı anında ortalama lenfosit sayısı 1454/mm³ iken % 88.4 ünde bu değer 3000/ </a:t>
            </a:r>
            <a:r>
              <a:rPr lang="tr-TR" sz="2800" smtClean="0">
                <a:latin typeface="Arial" charset="0"/>
              </a:rPr>
              <a:t>mm³</a:t>
            </a:r>
            <a:r>
              <a:rPr lang="tr-TR" sz="2800" smtClean="0"/>
              <a:t> den düşüktü.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En düşük ortalama, ADA eksikliği olan grupta bulundu. (p&lt;0,0001)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Giriş</a:t>
            </a:r>
          </a:p>
        </p:txBody>
      </p:sp>
      <p:sp>
        <p:nvSpPr>
          <p:cNvPr id="153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/>
              <a:t>Ağır kombine </a:t>
            </a:r>
            <a:r>
              <a:rPr lang="tr-TR" sz="2800" dirty="0" err="1" smtClean="0"/>
              <a:t>immün</a:t>
            </a:r>
            <a:r>
              <a:rPr lang="tr-TR" sz="2800" dirty="0" smtClean="0"/>
              <a:t> yetmezlik (SCID-AKİY) hem hücresel hem de </a:t>
            </a:r>
            <a:r>
              <a:rPr lang="tr-TR" sz="2800" dirty="0" err="1" smtClean="0"/>
              <a:t>humoral</a:t>
            </a:r>
            <a:r>
              <a:rPr lang="tr-TR" sz="2800" dirty="0" smtClean="0"/>
              <a:t> </a:t>
            </a:r>
            <a:r>
              <a:rPr lang="tr-TR" sz="2800" dirty="0" err="1" smtClean="0"/>
              <a:t>immünitede</a:t>
            </a:r>
            <a:r>
              <a:rPr lang="tr-TR" sz="2800" dirty="0" smtClean="0"/>
              <a:t> bozulmayla karakterize bir sendromdur.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Bu hastalığa sahip bebekler doğumda sağlıklıdır.</a:t>
            </a:r>
          </a:p>
          <a:p>
            <a:pPr lvl="1" eaLnBrk="1" hangingPunct="1"/>
            <a:r>
              <a:rPr lang="tr-TR" sz="2400" dirty="0" smtClean="0"/>
              <a:t>Fakat </a:t>
            </a:r>
            <a:r>
              <a:rPr lang="tr-TR" sz="2400" dirty="0" err="1" smtClean="0"/>
              <a:t>transplasental</a:t>
            </a:r>
            <a:r>
              <a:rPr lang="tr-TR" sz="2400" dirty="0" smtClean="0"/>
              <a:t> aktarılan </a:t>
            </a:r>
            <a:r>
              <a:rPr lang="tr-TR" sz="2400" dirty="0" err="1" smtClean="0"/>
              <a:t>IgG</a:t>
            </a:r>
            <a:r>
              <a:rPr lang="tr-TR" sz="2400" dirty="0" smtClean="0"/>
              <a:t> </a:t>
            </a:r>
            <a:r>
              <a:rPr lang="tr-TR" sz="2400" dirty="0" err="1" smtClean="0"/>
              <a:t>nin</a:t>
            </a:r>
            <a:r>
              <a:rPr lang="tr-TR" sz="2400" dirty="0" smtClean="0"/>
              <a:t> azalmasıyla enfeksiyona karşı oldukça hassas olurlar.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789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– Radyografik bulgular</a:t>
            </a:r>
          </a:p>
        </p:txBody>
      </p:sp>
      <p:sp>
        <p:nvSpPr>
          <p:cNvPr id="3891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PA AC </a:t>
            </a:r>
            <a:r>
              <a:rPr lang="tr-TR" dirty="0" err="1" smtClean="0"/>
              <a:t>grafisi</a:t>
            </a:r>
            <a:r>
              <a:rPr lang="tr-TR" dirty="0" smtClean="0"/>
              <a:t> bulunan 30 hastanın 28 inde net bir şekilde </a:t>
            </a:r>
            <a:r>
              <a:rPr lang="tr-TR" dirty="0" err="1" smtClean="0"/>
              <a:t>timik</a:t>
            </a:r>
            <a:r>
              <a:rPr lang="tr-TR" dirty="0" smtClean="0"/>
              <a:t> gölgenin olmadığı görülmüş.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Geri kalan 2 hastanın </a:t>
            </a:r>
            <a:r>
              <a:rPr lang="tr-TR" dirty="0" err="1" smtClean="0"/>
              <a:t>grafisi</a:t>
            </a:r>
            <a:r>
              <a:rPr lang="tr-TR" dirty="0" smtClean="0"/>
              <a:t> belirsiz olarak değerlendirilmiş.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993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333375"/>
            <a:ext cx="87344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Başlık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77162" cy="720725"/>
          </a:xfrm>
        </p:spPr>
        <p:txBody>
          <a:bodyPr/>
          <a:lstStyle/>
          <a:p>
            <a:pPr algn="ctr" eaLnBrk="1" hangingPunct="1"/>
            <a:r>
              <a:rPr lang="tr-TR" sz="2400" smtClean="0"/>
              <a:t>Sağ kardiyomediastinal konturde "yelken işareti timik doku varlığını gösterir.</a:t>
            </a:r>
          </a:p>
        </p:txBody>
      </p:sp>
      <p:sp>
        <p:nvSpPr>
          <p:cNvPr id="4096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112" y="1052735"/>
            <a:ext cx="65532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– İmmunolojik bulgular</a:t>
            </a:r>
          </a:p>
        </p:txBody>
      </p:sp>
      <p:sp>
        <p:nvSpPr>
          <p:cNvPr id="4198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Başvuru anındaki IgA, IgM ve IgE konsantrasyonları AKİY’in moleküler türleri arasında değişkenlik gösteriyordu.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IgA genellikle her fenotipte çok düşük ya da hiç yoktu.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Yine her türlü moleküler tipte T hc’ler düşük ya da hiç yoktu.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– İmmunolojik bulgular</a:t>
            </a:r>
          </a:p>
        </p:txBody>
      </p:sp>
      <p:sp>
        <p:nvSpPr>
          <p:cNvPr id="4301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B ve NK hücrelerinin sayıları, AKİY fenotipini yansıtacak şekilde, moleküler türler arasında değişmekteydi.</a:t>
            </a:r>
          </a:p>
          <a:p>
            <a:pPr eaLnBrk="1" hangingPunct="1"/>
            <a:endParaRPr lang="tr-TR" sz="3200" smtClean="0"/>
          </a:p>
          <a:p>
            <a:pPr eaLnBrk="1" hangingPunct="1"/>
            <a:r>
              <a:rPr lang="tr-TR" sz="3200" smtClean="0"/>
              <a:t>Tüm AKİY moleküler tiplerinde, mitojen stimülasyonuyla T hücre proliferasyonu yoktu.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40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505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Sonuçlar - Tanı ve transplantasyon arasındaki süre</a:t>
            </a:r>
          </a:p>
        </p:txBody>
      </p:sp>
      <p:sp>
        <p:nvSpPr>
          <p:cNvPr id="4608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AKİY kesin tanısı ile transplantasyon arasındaki süre ortalama 3 haftaydı. (1 hafta – 7 ay)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Çoğu durumda, teşhisten sonra bir haftada nakil yapılan hastalar, prenatal ya da doğum sırasında tanı almış bir aile öyküsü olan hastaları yansıtıyordu.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 </a:t>
            </a:r>
          </a:p>
        </p:txBody>
      </p:sp>
      <p:sp>
        <p:nvSpPr>
          <p:cNvPr id="4710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Sonuç olarak AKİY tanısı alan hastalarda başlangıç klinik belirtileri büyüme geriliği ile tekrarlayan otitis media ve pnömoni gibi yaygın enfeksiyonlardı.</a:t>
            </a:r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İlerleyen dönemde tekrarlayan viral, fungal ve bakteriyel enfeksiyonlar ile kendini göstermekteydi.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Giriş</a:t>
            </a:r>
          </a:p>
        </p:txBody>
      </p:sp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539750" y="1752600"/>
            <a:ext cx="8424863" cy="4267200"/>
          </a:xfrm>
        </p:spPr>
        <p:txBody>
          <a:bodyPr/>
          <a:lstStyle/>
          <a:p>
            <a:pPr eaLnBrk="1" hangingPunct="1"/>
            <a:r>
              <a:rPr lang="tr-TR" dirty="0" smtClean="0"/>
              <a:t>Yaşamın ilk birkaç ayı içinde görülen yaygın belirtileri </a:t>
            </a:r>
            <a:r>
              <a:rPr lang="tr-TR" b="1" dirty="0" smtClean="0"/>
              <a:t>büyüme geriliği, tekrarlayan </a:t>
            </a:r>
            <a:r>
              <a:rPr lang="tr-TR" b="1" dirty="0" err="1" smtClean="0"/>
              <a:t>kandidiyazis</a:t>
            </a:r>
            <a:r>
              <a:rPr lang="tr-TR" b="1" dirty="0" smtClean="0"/>
              <a:t> </a:t>
            </a:r>
            <a:r>
              <a:rPr lang="tr-TR" dirty="0" smtClean="0"/>
              <a:t>ve</a:t>
            </a:r>
            <a:r>
              <a:rPr lang="tr-TR" b="1" dirty="0" smtClean="0"/>
              <a:t> ishal</a:t>
            </a:r>
            <a:r>
              <a:rPr lang="tr-TR" dirty="0" smtClean="0"/>
              <a:t>dir.</a:t>
            </a:r>
          </a:p>
          <a:p>
            <a:pPr eaLnBrk="1" hangingPunct="1"/>
            <a:endParaRPr lang="tr-TR" dirty="0" smtClean="0"/>
          </a:p>
          <a:p>
            <a:pPr eaLnBrk="1" hangingPunct="1"/>
            <a:r>
              <a:rPr lang="tr-TR" dirty="0" smtClean="0"/>
              <a:t>Bunlara ek olarak, muayenede </a:t>
            </a:r>
            <a:r>
              <a:rPr lang="tr-TR" b="1" dirty="0" err="1" smtClean="0"/>
              <a:t>tonsillerin</a:t>
            </a:r>
            <a:r>
              <a:rPr lang="tr-TR" b="1" dirty="0" smtClean="0"/>
              <a:t> yokluğu</a:t>
            </a:r>
            <a:r>
              <a:rPr lang="tr-TR" dirty="0" smtClean="0"/>
              <a:t> ve </a:t>
            </a:r>
            <a:r>
              <a:rPr lang="tr-TR" b="1" dirty="0" err="1" smtClean="0"/>
              <a:t>palpabl</a:t>
            </a:r>
            <a:r>
              <a:rPr lang="tr-TR" dirty="0" smtClean="0"/>
              <a:t> </a:t>
            </a:r>
            <a:r>
              <a:rPr lang="tr-TR" b="1" dirty="0" err="1" smtClean="0"/>
              <a:t>periferik</a:t>
            </a:r>
            <a:r>
              <a:rPr lang="tr-TR" b="1" dirty="0" smtClean="0"/>
              <a:t> lenf </a:t>
            </a:r>
            <a:r>
              <a:rPr lang="tr-TR" b="1" dirty="0" err="1" smtClean="0"/>
              <a:t>nodlarının</a:t>
            </a:r>
            <a:r>
              <a:rPr lang="tr-TR" b="1" dirty="0" smtClean="0"/>
              <a:t> eksikliği</a:t>
            </a:r>
            <a:r>
              <a:rPr lang="tr-TR" dirty="0" smtClean="0"/>
              <a:t> tanı için diğer ipuçlarıdır.</a:t>
            </a:r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 </a:t>
            </a:r>
          </a:p>
        </p:txBody>
      </p:sp>
      <p:sp>
        <p:nvSpPr>
          <p:cNvPr id="4813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600" dirty="0" smtClean="0"/>
              <a:t>Başvuru anındaki enfeksiyon hikayesinde </a:t>
            </a:r>
            <a:r>
              <a:rPr lang="tr-TR" sz="2600" dirty="0" err="1" smtClean="0"/>
              <a:t>viral</a:t>
            </a:r>
            <a:r>
              <a:rPr lang="tr-TR" sz="2600" dirty="0" smtClean="0"/>
              <a:t> enfeksiyonların yanı sıra </a:t>
            </a:r>
            <a:r>
              <a:rPr lang="tr-TR" sz="2600" dirty="0" err="1" smtClean="0"/>
              <a:t>candida</a:t>
            </a:r>
            <a:r>
              <a:rPr lang="tr-TR" sz="2600" dirty="0" smtClean="0"/>
              <a:t> ve PJP nedeniyle mantar enfeksiyonları da yüksek oranda saptandı.</a:t>
            </a:r>
          </a:p>
          <a:p>
            <a:pPr eaLnBrk="1" hangingPunct="1"/>
            <a:endParaRPr lang="tr-TR" sz="2600" dirty="0" smtClean="0"/>
          </a:p>
          <a:p>
            <a:pPr eaLnBrk="1" hangingPunct="1"/>
            <a:r>
              <a:rPr lang="tr-TR" sz="2600" dirty="0" smtClean="0"/>
              <a:t>Bakteriyel enfeksiyonlar ise daha az görülmekteydi. Bu durumun önceki antibiyotik kullanımları nedeniyle ortaya çıkmış olabileceği düşünüldü.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491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Bu bebeklerin hasta olana kadar dışardan normal görünmeleri erken tanıyı zorlaştırır.</a:t>
            </a:r>
          </a:p>
          <a:p>
            <a:pPr eaLnBrk="1" hangingPunct="1"/>
            <a:endParaRPr lang="tr-TR" sz="3200" smtClean="0"/>
          </a:p>
          <a:p>
            <a:pPr eaLnBrk="1" hangingPunct="1"/>
            <a:r>
              <a:rPr lang="tr-TR" sz="3200" smtClean="0"/>
              <a:t>Erken tanı konulamayan hastalar ise ışınlanmamış kan ürünleri, canlı aşılar ve Graft-versus-host hastalığı açısından risk altındadırlar.</a:t>
            </a:r>
          </a:p>
          <a:p>
            <a:pPr eaLnBrk="1" hangingPunct="1"/>
            <a:endParaRPr lang="tr-TR" sz="32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017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400" dirty="0" err="1" smtClean="0"/>
              <a:t>Lenfopeni</a:t>
            </a:r>
            <a:r>
              <a:rPr lang="tr-TR" sz="2400" dirty="0" smtClean="0"/>
              <a:t> varlığı, AKİY ya da diğer T-hücresi kusurlarının tespiti için basit ve hızlı bir göstergedir.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Tekrarlayan enfeksiyonları olan bir </a:t>
            </a:r>
            <a:r>
              <a:rPr lang="tr-TR" sz="2400" dirty="0" err="1" smtClean="0"/>
              <a:t>yenidoğanda</a:t>
            </a:r>
            <a:r>
              <a:rPr lang="tr-TR" sz="2400" dirty="0" smtClean="0"/>
              <a:t>, </a:t>
            </a:r>
            <a:r>
              <a:rPr lang="tr-TR" sz="2400" b="1" dirty="0" err="1" smtClean="0"/>
              <a:t>ALS’nin</a:t>
            </a:r>
            <a:r>
              <a:rPr lang="tr-TR" sz="2400" b="1" dirty="0" smtClean="0"/>
              <a:t> 3000/mm³ den düşük olması</a:t>
            </a:r>
            <a:r>
              <a:rPr lang="tr-TR" sz="2400" dirty="0" smtClean="0"/>
              <a:t> durumunda </a:t>
            </a:r>
            <a:r>
              <a:rPr lang="tr-TR" sz="2400" b="1" dirty="0" smtClean="0"/>
              <a:t>derhal sevk ve ileri tetkik</a:t>
            </a:r>
            <a:r>
              <a:rPr lang="tr-TR" sz="2400" dirty="0" smtClean="0"/>
              <a:t> düşünülmesi gerekir.</a:t>
            </a:r>
          </a:p>
          <a:p>
            <a:pPr eaLnBrk="1" hangingPunct="1"/>
            <a:endParaRPr lang="tr-TR" sz="2400" dirty="0" smtClean="0"/>
          </a:p>
          <a:p>
            <a:pPr eaLnBrk="1" hangingPunct="1"/>
            <a:r>
              <a:rPr lang="tr-TR" sz="2400" dirty="0" smtClean="0"/>
              <a:t>Bu çalışmada da, klasik AKİY olan 172 hastanın %88 inde ALS 3000/mm³ den azdı.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120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dirty="0" err="1" smtClean="0"/>
              <a:t>Timik</a:t>
            </a:r>
            <a:r>
              <a:rPr lang="tr-TR" sz="2800" dirty="0" smtClean="0"/>
              <a:t> gölge AKİY olmayan bir bebeğin akciğer </a:t>
            </a:r>
            <a:r>
              <a:rPr lang="tr-TR" sz="2800" dirty="0" err="1" smtClean="0"/>
              <a:t>grafisinde</a:t>
            </a:r>
            <a:r>
              <a:rPr lang="tr-TR" sz="2800" dirty="0" smtClean="0"/>
              <a:t> </a:t>
            </a:r>
            <a:r>
              <a:rPr lang="tr-TR" sz="2800" dirty="0" err="1" smtClean="0"/>
              <a:t>mediastinal</a:t>
            </a:r>
            <a:r>
              <a:rPr lang="tr-TR" sz="2800" dirty="0" smtClean="0"/>
              <a:t> kontur parçası olarak açıkça görülebilir.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Bu çalışmada, </a:t>
            </a:r>
            <a:r>
              <a:rPr lang="tr-TR" sz="2800" dirty="0" err="1" smtClean="0"/>
              <a:t>AKİY’li</a:t>
            </a:r>
            <a:r>
              <a:rPr lang="tr-TR" sz="2800" dirty="0" smtClean="0"/>
              <a:t> hastaların %92'sinin göğüs </a:t>
            </a:r>
            <a:r>
              <a:rPr lang="tr-TR" sz="2800" dirty="0" err="1" smtClean="0"/>
              <a:t>grafilerinde</a:t>
            </a:r>
            <a:r>
              <a:rPr lang="tr-TR" sz="2800" dirty="0" smtClean="0"/>
              <a:t> </a:t>
            </a:r>
            <a:r>
              <a:rPr lang="tr-TR" sz="2800" dirty="0" err="1" smtClean="0"/>
              <a:t>timik</a:t>
            </a:r>
            <a:r>
              <a:rPr lang="tr-TR" sz="2800" dirty="0" smtClean="0"/>
              <a:t> gölge net olarak görünmüyordu.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222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Yaşamın ilk 3,5 ayı içinde nakil yapılan hastaların hem hayatta kalma hem de nakil sonrası yeniden immün yapılanma açısından daha üstün bir sonuca sahip olduğu açıktır.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2010 yılında, ABD Sağlık ve İnsan Hizmetleri Bakanlığı yenidoğan tarama paneline AKİY eklenmesini önermiştir.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325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Kullanılan tarama testi T-hücre lenfopenisi için T-hücre reseptör eksizyon halkaları (TREC) ölçülmesidir.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Bütün devletlerde bu testin uygulanması hastaların doğumdan kısa bir süre sonra tanınması ve sonuçları iyileştirme olanağı sağlayacaktır.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427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Tanı konmamış AKİY li bebekler canlı aşılara bağlı aşı kökenli hastalığa yatkındır ve bu bebeklerin bazılarının aşı kökenli persistan rotavirus enfeksiyonu edindiği bildirilmiştir.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Bu yüzden AKİY erken tanısı 2 aylıkken yapılan rotavirüs aşısı öncesi zorunludur.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529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Yaşamın ilk birkaç ayı içinde, tipik AKİY başvuru yaşından önce, rotavirüs aşısı ile rutin aşılama, </a:t>
            </a:r>
            <a:r>
              <a:rPr lang="nn-NO" smtClean="0"/>
              <a:t>evrensel yeni doğan tarama</a:t>
            </a:r>
            <a:r>
              <a:rPr lang="tr-TR" smtClean="0"/>
              <a:t>sı olana </a:t>
            </a:r>
            <a:r>
              <a:rPr lang="nn-NO" smtClean="0"/>
              <a:t>kadar</a:t>
            </a:r>
            <a:r>
              <a:rPr lang="tr-TR" smtClean="0"/>
              <a:t>, aşı kökenli hastalık ile başvuran daha çok bebeklerle sonuçlanacaktır.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632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AKİY yenidoğan taraması ile yaşamın ilk birkaç haftası içinde teşhis edildiğinde, canlı virüs aşılarını önlemek ve bu bebeklerde ölüme yol açabilecek enfeksiyonları en aza indirmek mümkün olacaktır.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734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Yeni doğan taraması tüm devletlerde yapılana kadar, hekimlerin AKİY klinik belirti ve işaretlerinin farkında olması olabildiğince erken tanı için önemlidir.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Bazı ülkelerde doktorlar BCG ve sonraki dönemde uygulanan suçiçeği aşısının  risklerinin de farkında olmalıdır.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Giriş</a:t>
            </a:r>
          </a:p>
        </p:txBody>
      </p:sp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600" dirty="0" smtClean="0"/>
              <a:t>Klinik belirtiler, fizik muayene ve </a:t>
            </a:r>
            <a:r>
              <a:rPr lang="tr-TR" sz="2600" b="1" dirty="0" smtClean="0"/>
              <a:t>düşük mutlak lenfosit sayısı (ALS)</a:t>
            </a:r>
            <a:r>
              <a:rPr lang="tr-TR" sz="2600" dirty="0" smtClean="0"/>
              <a:t> kombinasyonunda </a:t>
            </a:r>
            <a:r>
              <a:rPr lang="tr-TR" sz="2600" dirty="0" err="1" smtClean="0"/>
              <a:t>AKİY’den</a:t>
            </a:r>
            <a:r>
              <a:rPr lang="tr-TR" sz="2600" dirty="0" smtClean="0"/>
              <a:t> şüphe edilmelidir.</a:t>
            </a:r>
          </a:p>
          <a:p>
            <a:pPr eaLnBrk="1" hangingPunct="1"/>
            <a:endParaRPr lang="tr-TR" sz="2600" dirty="0" smtClean="0"/>
          </a:p>
          <a:p>
            <a:pPr eaLnBrk="1" hangingPunct="1"/>
            <a:r>
              <a:rPr lang="tr-TR" sz="2600" dirty="0" smtClean="0"/>
              <a:t>Sonuçta, AKİY tanısı </a:t>
            </a:r>
            <a:r>
              <a:rPr lang="tr-TR" sz="2600" dirty="0" err="1" smtClean="0"/>
              <a:t>flow</a:t>
            </a:r>
            <a:r>
              <a:rPr lang="tr-TR" sz="2600" dirty="0" smtClean="0"/>
              <a:t> </a:t>
            </a:r>
            <a:r>
              <a:rPr lang="tr-TR" sz="2600" dirty="0" err="1" smtClean="0"/>
              <a:t>sitometride</a:t>
            </a:r>
            <a:r>
              <a:rPr lang="tr-TR" sz="2600" dirty="0" smtClean="0"/>
              <a:t> T hücrelerinin yokluğu ve lenfosit </a:t>
            </a:r>
            <a:r>
              <a:rPr lang="tr-TR" sz="2600" dirty="0" err="1" smtClean="0"/>
              <a:t>proliferasyon</a:t>
            </a:r>
            <a:r>
              <a:rPr lang="tr-TR" sz="2600" dirty="0" smtClean="0"/>
              <a:t> çalışmalarında T hücre fonksiyonunun yokluğu esas alınarak koyulur.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Tartışma</a:t>
            </a:r>
          </a:p>
        </p:txBody>
      </p:sp>
      <p:sp>
        <p:nvSpPr>
          <p:cNvPr id="5837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/>
              <a:t>Ayrıca AKİY’ </a:t>
            </a:r>
            <a:r>
              <a:rPr lang="tr-TR" sz="2800" dirty="0" err="1" smtClean="0"/>
              <a:t>li</a:t>
            </a:r>
            <a:r>
              <a:rPr lang="tr-TR" sz="2800" dirty="0" smtClean="0"/>
              <a:t> bir hastanın aldığı herhangi bir kan ürünü, </a:t>
            </a:r>
            <a:r>
              <a:rPr lang="tr-TR" sz="2800" dirty="0" err="1" smtClean="0"/>
              <a:t>greft-versus-host</a:t>
            </a:r>
            <a:r>
              <a:rPr lang="tr-TR" sz="2800" dirty="0" smtClean="0"/>
              <a:t> hastalığı riski yüzünden ışınlanmalıdır.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AKİY’ </a:t>
            </a:r>
            <a:r>
              <a:rPr lang="tr-TR" sz="2800" dirty="0" err="1" smtClean="0"/>
              <a:t>li</a:t>
            </a:r>
            <a:r>
              <a:rPr lang="tr-TR" sz="2800" dirty="0" smtClean="0"/>
              <a:t> bir bebek tanınmadığı takdirde, bu müdahalelerin herhangi biri ölümcül olabilir.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Teşekkürler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62470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323850" y="692150"/>
            <a:ext cx="9685338" cy="5526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Giriş</a:t>
            </a:r>
          </a:p>
        </p:txBody>
      </p:sp>
      <p:sp>
        <p:nvSpPr>
          <p:cNvPr id="19458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dirty="0" smtClean="0"/>
              <a:t>Şu anda, AKİY için tek </a:t>
            </a:r>
            <a:r>
              <a:rPr lang="tr-TR" sz="2800" dirty="0" err="1" smtClean="0"/>
              <a:t>küratif</a:t>
            </a:r>
            <a:r>
              <a:rPr lang="tr-TR" sz="2800" dirty="0" smtClean="0"/>
              <a:t> tedavi yöntemi kemik iliği transplantasyonu veya gen tedavisidir.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Ancak, hastaların önemli bir kısmı tedavi edilemeden enfeksiyonlarla kaybedilir.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Erken tanı ve tedavi bu bebeklerin hayatını kurtarır.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Giriş</a:t>
            </a:r>
          </a:p>
        </p:txBody>
      </p:sp>
      <p:sp>
        <p:nvSpPr>
          <p:cNvPr id="20482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smtClean="0"/>
              <a:t>Duke’da nonablatif kemik iliği nakli olan AKİY’li bebeklerin 31 yıllık sağ kalım oranı %76</a:t>
            </a:r>
          </a:p>
          <a:p>
            <a:pPr lvl="1" eaLnBrk="1" hangingPunct="1"/>
            <a:r>
              <a:rPr lang="tr-TR" sz="2800" smtClean="0"/>
              <a:t>İlk 3,5 ay içinde tranplantasyon yapılan 52 bebekte bu oran %94 iken </a:t>
            </a:r>
          </a:p>
          <a:p>
            <a:pPr lvl="1" eaLnBrk="1" hangingPunct="1"/>
            <a:r>
              <a:rPr lang="tr-TR" sz="2800" smtClean="0"/>
              <a:t>3,5 aydan sonra yapılan 113’ünde %70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Materyal - Metod</a:t>
            </a:r>
          </a:p>
        </p:txBody>
      </p:sp>
      <p:sp>
        <p:nvSpPr>
          <p:cNvPr id="2150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Retrospektif </a:t>
            </a:r>
          </a:p>
          <a:p>
            <a:pPr eaLnBrk="1" hangingPunct="1"/>
            <a:r>
              <a:rPr lang="tr-TR" dirty="0" smtClean="0"/>
              <a:t>1982-2013 yılları arasında </a:t>
            </a:r>
          </a:p>
          <a:p>
            <a:pPr eaLnBrk="1" hangingPunct="1"/>
            <a:r>
              <a:rPr lang="tr-TR" dirty="0" smtClean="0"/>
              <a:t>Duke Üniversitesi Tıp Merkezinde </a:t>
            </a:r>
          </a:p>
          <a:p>
            <a:pPr eaLnBrk="1" hangingPunct="1"/>
            <a:r>
              <a:rPr lang="tr-TR" dirty="0" smtClean="0"/>
              <a:t>AKİY </a:t>
            </a:r>
            <a:r>
              <a:rPr lang="tr-TR" dirty="0" err="1" smtClean="0"/>
              <a:t>li</a:t>
            </a:r>
            <a:r>
              <a:rPr lang="tr-TR" dirty="0" smtClean="0"/>
              <a:t> 172 hastanın orijinal grafikleri, epikriz özetleri ve laboratuvar sonuçları gözden geçirilmiş.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Materyal - Metod</a:t>
            </a:r>
          </a:p>
        </p:txBody>
      </p:sp>
      <p:sp>
        <p:nvSpPr>
          <p:cNvPr id="22530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Lenfosit alt grupları flow sitometri ile analiz edilmiş.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T-hücre fonksiyonu</a:t>
            </a:r>
            <a:r>
              <a:rPr lang="tr-TR" sz="2800" smtClean="0">
                <a:latin typeface="Arial" charset="0"/>
              </a:rPr>
              <a:t> </a:t>
            </a:r>
            <a:r>
              <a:rPr lang="tr-TR" sz="2800" smtClean="0"/>
              <a:t>lenfosit stimülasyon çalışmaları ile belirlenmiş.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Tanı anındaki enfeksiyonlar ile ilgili veriler geçmiş laboratuvar raporlarından toparlanmış.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Materyal - Metod</a:t>
            </a:r>
          </a:p>
        </p:txBody>
      </p:sp>
      <p:sp>
        <p:nvSpPr>
          <p:cNvPr id="2355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dirty="0" err="1" smtClean="0"/>
              <a:t>Pneumocystis</a:t>
            </a:r>
            <a:r>
              <a:rPr lang="tr-TR" sz="2800" dirty="0" smtClean="0"/>
              <a:t> </a:t>
            </a:r>
            <a:r>
              <a:rPr lang="tr-TR" sz="2800" dirty="0" err="1" smtClean="0"/>
              <a:t>jiroveci</a:t>
            </a:r>
            <a:r>
              <a:rPr lang="tr-TR" sz="2800" dirty="0" smtClean="0"/>
              <a:t> </a:t>
            </a:r>
            <a:r>
              <a:rPr lang="tr-TR" sz="2800" dirty="0" err="1" smtClean="0"/>
              <a:t>pnömonisi</a:t>
            </a:r>
            <a:r>
              <a:rPr lang="tr-TR" sz="2800" dirty="0" smtClean="0"/>
              <a:t> (PJP) tanısı, </a:t>
            </a:r>
            <a:r>
              <a:rPr lang="tr-TR" sz="2800" dirty="0" err="1" smtClean="0"/>
              <a:t>bronkoalveolar</a:t>
            </a:r>
            <a:r>
              <a:rPr lang="tr-TR" sz="2800" dirty="0" smtClean="0"/>
              <a:t> lavaj yoluyla ya da klinik görünüm, radyolojik bulgular ve </a:t>
            </a:r>
            <a:r>
              <a:rPr lang="tr-TR" sz="2800" dirty="0" err="1" smtClean="0"/>
              <a:t>trimetoprim-sülfametoksazol</a:t>
            </a:r>
            <a:r>
              <a:rPr lang="tr-TR" sz="2800" dirty="0" smtClean="0"/>
              <a:t> tedavisi sonrası düzelme baz alınarak koyulmuş.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Hastaların bir grubunun nakil öncesi elektronik radyografileri </a:t>
            </a:r>
            <a:r>
              <a:rPr lang="tr-TR" sz="2800" dirty="0" err="1" smtClean="0"/>
              <a:t>timik</a:t>
            </a:r>
            <a:r>
              <a:rPr lang="tr-TR" sz="2800" dirty="0" smtClean="0"/>
              <a:t> gölge varlığını değerlendirmek için pediatrik radyolog ile incelenmiş.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1049</TotalTime>
  <Words>1219</Words>
  <Application>Microsoft Office PowerPoint</Application>
  <PresentationFormat>Ekran Gösterisi (4:3)</PresentationFormat>
  <Paragraphs>155</Paragraphs>
  <Slides>42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Tema1</vt:lpstr>
      <vt:lpstr>PowerPoint Sunusu</vt:lpstr>
      <vt:lpstr>Giriş</vt:lpstr>
      <vt:lpstr>Giriş</vt:lpstr>
      <vt:lpstr>Giriş</vt:lpstr>
      <vt:lpstr>Giriş</vt:lpstr>
      <vt:lpstr>Giriş</vt:lpstr>
      <vt:lpstr>Materyal - Metod</vt:lpstr>
      <vt:lpstr>Materyal - Metod</vt:lpstr>
      <vt:lpstr>Materyal - Metod</vt:lpstr>
      <vt:lpstr>Sonuçlar - Demogrofik özellikler</vt:lpstr>
      <vt:lpstr>Sonuçlar - Moleküler tip</vt:lpstr>
      <vt:lpstr>PowerPoint Sunusu</vt:lpstr>
      <vt:lpstr>Sonuçlar - Tanı yaşı</vt:lpstr>
      <vt:lpstr>Sonuçlar - Tanı yaşı</vt:lpstr>
      <vt:lpstr>Sonuçlar - Aile hikayesi</vt:lpstr>
      <vt:lpstr>Sonuçlar - Semptomlar</vt:lpstr>
      <vt:lpstr>Sonuçlar - Tanı anında mevcut enfeksiyonlar</vt:lpstr>
      <vt:lpstr>PowerPoint Sunusu</vt:lpstr>
      <vt:lpstr>Sonuçlar - Lenfosit sayıları</vt:lpstr>
      <vt:lpstr>PowerPoint Sunusu</vt:lpstr>
      <vt:lpstr>Sonuçlar – Radyografik bulgular</vt:lpstr>
      <vt:lpstr>PowerPoint Sunusu</vt:lpstr>
      <vt:lpstr>Sağ kardiyomediastinal konturde "yelken işareti timik doku varlığını gösterir.</vt:lpstr>
      <vt:lpstr>Sonuçlar – İmmunolojik bulgular</vt:lpstr>
      <vt:lpstr>Sonuçlar – İmmunolojik bulgular</vt:lpstr>
      <vt:lpstr>PowerPoint Sunusu</vt:lpstr>
      <vt:lpstr>PowerPoint Sunusu</vt:lpstr>
      <vt:lpstr>Sonuçlar - Tanı ve transplantasyon arasındaki süre</vt:lpstr>
      <vt:lpstr>Tartışma </vt:lpstr>
      <vt:lpstr>Tartışma 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Teşekkürler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POZİTİF AİLE HİKAYESİ, ENFEKSİYON, MUTLAK LENFOSİT SAYISI DÜŞÜKLÜĞÜ VE TİMİK GÖLGE YOKLUĞU: ŞİDDETLİ KOMBİNE İMMUN YETMEZLİĞİN TÜM MOLEKÜLER FORMLARI İÇİN TEŞHİS İPUÇLARI</dc:title>
  <dc:creator>yurtseverler</dc:creator>
  <cp:lastModifiedBy>Win7</cp:lastModifiedBy>
  <cp:revision>115</cp:revision>
  <dcterms:created xsi:type="dcterms:W3CDTF">2015-09-07T17:08:07Z</dcterms:created>
  <dcterms:modified xsi:type="dcterms:W3CDTF">2015-09-29T07:56:47Z</dcterms:modified>
</cp:coreProperties>
</file>