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41"/>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80"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4" autoAdjust="0"/>
    <p:restoredTop sz="94660"/>
  </p:normalViewPr>
  <p:slideViewPr>
    <p:cSldViewPr>
      <p:cViewPr varScale="1">
        <p:scale>
          <a:sx n="76" d="100"/>
          <a:sy n="76" d="100"/>
        </p:scale>
        <p:origin x="474" y="66"/>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BB2E9F-C827-4135-8DA6-C7D09D029279}" type="datetimeFigureOut">
              <a:rPr lang="tr-TR" smtClean="0"/>
              <a:t>02.01.2018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D9C43-CED9-4C2E-B65A-760A963A08C9}" type="slidenum">
              <a:rPr lang="tr-TR" smtClean="0"/>
              <a:t>‹#›</a:t>
            </a:fld>
            <a:endParaRPr lang="tr-TR"/>
          </a:p>
        </p:txBody>
      </p:sp>
    </p:spTree>
    <p:extLst>
      <p:ext uri="{BB962C8B-B14F-4D97-AF65-F5344CB8AC3E}">
        <p14:creationId xmlns:p14="http://schemas.microsoft.com/office/powerpoint/2010/main" val="3933737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FC83CDA-A76C-4034-B877-A62FB254AA5F}" type="datetimeFigureOut">
              <a:rPr lang="tr-TR" smtClean="0"/>
              <a:t>02.01.2018</a:t>
            </a:fld>
            <a:endParaRPr lang="tr-T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022A989D-6904-4424-B338-0AC38D216625}" type="slidenum">
              <a:rPr lang="tr-TR" smtClean="0"/>
              <a:t>‹#›</a:t>
            </a:fld>
            <a:endParaRPr lang="tr-TR"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tr-TR"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2FC83CDA-A76C-4034-B877-A62FB254AA5F}" type="datetimeFigureOut">
              <a:rPr lang="tr-TR" smtClean="0"/>
              <a:t>02.01.2018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2A989D-6904-4424-B338-0AC38D21662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FC83CDA-A76C-4034-B877-A62FB254AA5F}" type="datetimeFigureOut">
              <a:rPr lang="tr-TR" smtClean="0"/>
              <a:t>02.01.2018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022A989D-6904-4424-B338-0AC38D21662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2FC83CDA-A76C-4034-B877-A62FB254AA5F}" type="datetimeFigureOut">
              <a:rPr lang="tr-TR" smtClean="0"/>
              <a:t>02.01.2018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2A989D-6904-4424-B338-0AC38D216625}"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2FC83CDA-A76C-4034-B877-A62FB254AA5F}" type="datetimeFigureOut">
              <a:rPr lang="tr-TR" smtClean="0"/>
              <a:t>02.01.2018</a:t>
            </a:fld>
            <a:endParaRPr lang="tr-T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022A989D-6904-4424-B338-0AC38D216625}" type="slidenum">
              <a:rPr lang="tr-TR" smtClean="0"/>
              <a:t>‹#›</a:t>
            </a:fld>
            <a:endParaRPr lang="tr-T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tr-T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smtClean="0"/>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FC83CDA-A76C-4034-B877-A62FB254AA5F}" type="datetimeFigureOut">
              <a:rPr lang="tr-TR" smtClean="0"/>
              <a:t>02.01.2018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2A989D-6904-4424-B338-0AC38D216625}"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FC83CDA-A76C-4034-B877-A62FB254AA5F}" type="datetimeFigureOut">
              <a:rPr lang="tr-TR" smtClean="0"/>
              <a:t>02.01.2018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2A989D-6904-4424-B338-0AC38D216625}"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FC83CDA-A76C-4034-B877-A62FB254AA5F}" type="datetimeFigureOut">
              <a:rPr lang="tr-TR" smtClean="0"/>
              <a:t>02.01.2018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2A989D-6904-4424-B338-0AC38D216625}" type="slidenum">
              <a:rPr lang="tr-TR" smtClean="0"/>
              <a:t>‹#›</a:t>
            </a:fld>
            <a:endParaRPr lang="tr-TR"/>
          </a:p>
        </p:txBody>
      </p:sp>
      <p:sp>
        <p:nvSpPr>
          <p:cNvPr id="6" name="Title 5"/>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FC83CDA-A76C-4034-B877-A62FB254AA5F}" type="datetimeFigureOut">
              <a:rPr lang="tr-TR" smtClean="0"/>
              <a:t>02.01.2018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22A989D-6904-4424-B338-0AC38D21662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FC83CDA-A76C-4034-B877-A62FB254AA5F}" type="datetimeFigureOut">
              <a:rPr lang="tr-TR" smtClean="0"/>
              <a:t>02.01.2018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022A989D-6904-4424-B338-0AC38D216625}" type="slidenum">
              <a:rPr lang="tr-TR" smtClean="0"/>
              <a:t>‹#›</a:t>
            </a:fld>
            <a:endParaRPr lang="tr-T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smtClean="0"/>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FC83CDA-A76C-4034-B877-A62FB254AA5F}" type="datetimeFigureOut">
              <a:rPr lang="tr-TR" smtClean="0"/>
              <a:t>02.01.2018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2A989D-6904-4424-B338-0AC38D216625}" type="slidenum">
              <a:rPr lang="tr-TR" smtClean="0"/>
              <a:t>‹#›</a:t>
            </a:fld>
            <a:endParaRPr lang="tr-T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smtClean="0"/>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FC83CDA-A76C-4034-B877-A62FB254AA5F}" type="datetimeFigureOut">
              <a:rPr lang="tr-TR" smtClean="0"/>
              <a:t>02.01.2018</a:t>
            </a:fld>
            <a:endParaRPr lang="tr-T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tr-T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022A989D-6904-4424-B338-0AC38D21662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010400" y="1916832"/>
            <a:ext cx="1981200" cy="1964928"/>
          </a:xfrm>
        </p:spPr>
        <p:txBody>
          <a:bodyPr>
            <a:normAutofit/>
          </a:bodyPr>
          <a:lstStyle/>
          <a:p>
            <a:r>
              <a:rPr lang="tr-TR" sz="1800" dirty="0" err="1" smtClean="0"/>
              <a:t>Araş</a:t>
            </a:r>
            <a:r>
              <a:rPr lang="tr-TR" sz="1800" dirty="0" smtClean="0"/>
              <a:t>. Gör. Dr. Selman DEMİRCİ</a:t>
            </a:r>
          </a:p>
          <a:p>
            <a:endParaRPr lang="tr-TR" sz="1800" dirty="0" smtClean="0"/>
          </a:p>
          <a:p>
            <a:r>
              <a:rPr lang="tr-TR" sz="1800" dirty="0" smtClean="0"/>
              <a:t>02.01.201</a:t>
            </a:r>
            <a:r>
              <a:rPr lang="tr-TR" sz="1800" dirty="0" smtClean="0"/>
              <a:t>8</a:t>
            </a:r>
            <a:endParaRPr lang="tr-TR" sz="1800" dirty="0"/>
          </a:p>
        </p:txBody>
      </p:sp>
      <p:sp>
        <p:nvSpPr>
          <p:cNvPr id="2" name="Başlık 1"/>
          <p:cNvSpPr>
            <a:spLocks noGrp="1"/>
          </p:cNvSpPr>
          <p:nvPr>
            <p:ph type="title"/>
          </p:nvPr>
        </p:nvSpPr>
        <p:spPr/>
        <p:txBody>
          <a:bodyPr/>
          <a:lstStyle/>
          <a:p>
            <a:r>
              <a:rPr lang="tr-TR" cap="none" dirty="0" smtClean="0"/>
              <a:t>Kırsal Hekimlik, Ayrı Bir Disiplin midir?</a:t>
            </a:r>
            <a:endParaRPr lang="tr-TR" cap="none" dirty="0"/>
          </a:p>
        </p:txBody>
      </p:sp>
    </p:spTree>
    <p:extLst>
      <p:ext uri="{BB962C8B-B14F-4D97-AF65-F5344CB8AC3E}">
        <p14:creationId xmlns:p14="http://schemas.microsoft.com/office/powerpoint/2010/main" val="126590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14400" indent="0">
              <a:lnSpc>
                <a:spcPct val="122000"/>
              </a:lnSpc>
              <a:spcBef>
                <a:spcPts val="300"/>
              </a:spcBef>
              <a:spcAft>
                <a:spcPts val="1000"/>
              </a:spcAft>
              <a:buNone/>
            </a:pPr>
            <a:r>
              <a:rPr lang="tr-TR" sz="2800" dirty="0" smtClean="0">
                <a:solidFill>
                  <a:srgbClr val="C00000"/>
                </a:solidFill>
                <a:latin typeface="Calibri" pitchFamily="34" charset="0"/>
              </a:rPr>
              <a:t>  </a:t>
            </a:r>
            <a:r>
              <a:rPr lang="tr-TR" sz="2800" u="sng" dirty="0" smtClean="0">
                <a:solidFill>
                  <a:srgbClr val="C00000"/>
                </a:solidFill>
                <a:latin typeface="Calibri" pitchFamily="34" charset="0"/>
              </a:rPr>
              <a:t>Kırsal Durum</a:t>
            </a:r>
            <a:endParaRPr lang="tr-TR" sz="2800" dirty="0" smtClean="0">
              <a:solidFill>
                <a:schemeClr val="tx1"/>
              </a:solidFill>
              <a:latin typeface="Calibri" pitchFamily="34" charset="0"/>
            </a:endParaRPr>
          </a:p>
          <a:p>
            <a:pPr marL="273600" indent="-259200">
              <a:lnSpc>
                <a:spcPct val="122000"/>
              </a:lnSpc>
              <a:spcBef>
                <a:spcPts val="300"/>
              </a:spcBef>
              <a:spcAft>
                <a:spcPts val="1000"/>
              </a:spcAft>
            </a:pPr>
            <a:r>
              <a:rPr lang="tr-TR" dirty="0" smtClean="0">
                <a:solidFill>
                  <a:schemeClr val="tx1"/>
                </a:solidFill>
                <a:latin typeface="Calibri" pitchFamily="34" charset="0"/>
              </a:rPr>
              <a:t>Bir </a:t>
            </a:r>
            <a:r>
              <a:rPr lang="tr-TR" dirty="0">
                <a:solidFill>
                  <a:schemeClr val="tx1"/>
                </a:solidFill>
                <a:latin typeface="Calibri" pitchFamily="34" charset="0"/>
              </a:rPr>
              <a:t>doktor, </a:t>
            </a:r>
            <a:r>
              <a:rPr lang="tr-TR" dirty="0" err="1">
                <a:solidFill>
                  <a:schemeClr val="tx1"/>
                </a:solidFill>
                <a:latin typeface="Calibri" pitchFamily="34" charset="0"/>
              </a:rPr>
              <a:t>obstetrik</a:t>
            </a:r>
            <a:r>
              <a:rPr lang="tr-TR" dirty="0">
                <a:solidFill>
                  <a:schemeClr val="tx1"/>
                </a:solidFill>
                <a:latin typeface="Calibri" pitchFamily="34" charset="0"/>
              </a:rPr>
              <a:t> ve </a:t>
            </a:r>
            <a:r>
              <a:rPr lang="tr-TR" dirty="0" smtClean="0">
                <a:solidFill>
                  <a:schemeClr val="tx1"/>
                </a:solidFill>
                <a:latin typeface="Calibri" pitchFamily="34" charset="0"/>
              </a:rPr>
              <a:t>jinekolojik </a:t>
            </a:r>
            <a:r>
              <a:rPr lang="tr-TR" dirty="0">
                <a:solidFill>
                  <a:schemeClr val="tx1"/>
                </a:solidFill>
                <a:latin typeface="Calibri" pitchFamily="34" charset="0"/>
              </a:rPr>
              <a:t>(ultrason dahil</a:t>
            </a:r>
            <a:r>
              <a:rPr lang="tr-TR" dirty="0" smtClean="0">
                <a:solidFill>
                  <a:schemeClr val="tx1"/>
                </a:solidFill>
                <a:latin typeface="Calibri" pitchFamily="34" charset="0"/>
              </a:rPr>
              <a:t>) girişimsel becerilere </a:t>
            </a:r>
            <a:r>
              <a:rPr lang="tr-TR" dirty="0">
                <a:solidFill>
                  <a:schemeClr val="tx1"/>
                </a:solidFill>
                <a:latin typeface="Calibri" pitchFamily="34" charset="0"/>
              </a:rPr>
              <a:t>ve diğeri </a:t>
            </a:r>
            <a:r>
              <a:rPr lang="tr-TR" dirty="0" smtClean="0">
                <a:solidFill>
                  <a:schemeClr val="tx1"/>
                </a:solidFill>
                <a:latin typeface="Calibri" pitchFamily="34" charset="0"/>
              </a:rPr>
              <a:t>de anestezi </a:t>
            </a:r>
            <a:r>
              <a:rPr lang="tr-TR" dirty="0">
                <a:solidFill>
                  <a:schemeClr val="tx1"/>
                </a:solidFill>
                <a:latin typeface="Calibri" pitchFamily="34" charset="0"/>
              </a:rPr>
              <a:t>becerilerine </a:t>
            </a:r>
            <a:r>
              <a:rPr lang="tr-TR" dirty="0" smtClean="0">
                <a:solidFill>
                  <a:schemeClr val="tx1"/>
                </a:solidFill>
                <a:latin typeface="Calibri" pitchFamily="34" charset="0"/>
              </a:rPr>
              <a:t>sahiptir.</a:t>
            </a:r>
          </a:p>
          <a:p>
            <a:pPr marL="273600" indent="-259200">
              <a:lnSpc>
                <a:spcPct val="122000"/>
              </a:lnSpc>
              <a:spcBef>
                <a:spcPts val="300"/>
              </a:spcBef>
              <a:spcAft>
                <a:spcPts val="1000"/>
              </a:spcAft>
            </a:pPr>
            <a:r>
              <a:rPr lang="tr-TR" dirty="0" smtClean="0">
                <a:solidFill>
                  <a:schemeClr val="tx1"/>
                </a:solidFill>
                <a:latin typeface="Calibri" pitchFamily="34" charset="0"/>
              </a:rPr>
              <a:t>En </a:t>
            </a:r>
            <a:r>
              <a:rPr lang="tr-TR" dirty="0">
                <a:solidFill>
                  <a:schemeClr val="tx1"/>
                </a:solidFill>
                <a:latin typeface="Calibri" pitchFamily="34" charset="0"/>
              </a:rPr>
              <a:t>yakın hastane, arabayla 2 saat uzaklıktadır. </a:t>
            </a:r>
            <a:endParaRPr lang="tr-TR" dirty="0" smtClean="0">
              <a:solidFill>
                <a:schemeClr val="tx1"/>
              </a:solidFill>
              <a:latin typeface="Calibri" pitchFamily="34" charset="0"/>
            </a:endParaRPr>
          </a:p>
          <a:p>
            <a:pPr marL="273600" indent="-259200">
              <a:lnSpc>
                <a:spcPct val="122000"/>
              </a:lnSpc>
              <a:spcBef>
                <a:spcPts val="300"/>
              </a:spcBef>
              <a:spcAft>
                <a:spcPts val="1000"/>
              </a:spcAft>
            </a:pPr>
            <a:r>
              <a:rPr lang="tr-TR" dirty="0" smtClean="0">
                <a:solidFill>
                  <a:schemeClr val="tx1"/>
                </a:solidFill>
                <a:latin typeface="Calibri" pitchFamily="34" charset="0"/>
              </a:rPr>
              <a:t>Bu </a:t>
            </a:r>
            <a:r>
              <a:rPr lang="tr-TR" dirty="0">
                <a:solidFill>
                  <a:schemeClr val="tx1"/>
                </a:solidFill>
                <a:latin typeface="Calibri" pitchFamily="34" charset="0"/>
              </a:rPr>
              <a:t>durumda, doktor kadını hastaneye yatırır, ultrason uygular ve durumunu </a:t>
            </a:r>
            <a:r>
              <a:rPr lang="tr-TR" dirty="0" smtClean="0">
                <a:solidFill>
                  <a:schemeClr val="tx1"/>
                </a:solidFill>
                <a:latin typeface="Calibri" pitchFamily="34" charset="0"/>
              </a:rPr>
              <a:t>takip eder.</a:t>
            </a:r>
            <a:endParaRPr lang="tr-TR" dirty="0">
              <a:solidFill>
                <a:schemeClr val="tx1"/>
              </a:solidFill>
              <a:latin typeface="Calibri" pitchFamily="34" charset="0"/>
            </a:endParaRPr>
          </a:p>
          <a:p>
            <a:pPr marL="273600" indent="-259200">
              <a:lnSpc>
                <a:spcPct val="122000"/>
              </a:lnSpc>
              <a:spcBef>
                <a:spcPts val="300"/>
              </a:spcBef>
              <a:spcAft>
                <a:spcPts val="1000"/>
              </a:spcAft>
            </a:pPr>
            <a:r>
              <a:rPr lang="tr-TR" dirty="0">
                <a:solidFill>
                  <a:schemeClr val="tx1"/>
                </a:solidFill>
                <a:latin typeface="Calibri" pitchFamily="34" charset="0"/>
              </a:rPr>
              <a:t>Gerekirse, </a:t>
            </a:r>
            <a:r>
              <a:rPr lang="tr-TR" dirty="0" smtClean="0">
                <a:solidFill>
                  <a:schemeClr val="tx1"/>
                </a:solidFill>
                <a:latin typeface="Calibri" pitchFamily="34" charset="0"/>
              </a:rPr>
              <a:t>lokal ekiple </a:t>
            </a:r>
            <a:r>
              <a:rPr lang="tr-TR" dirty="0" err="1">
                <a:solidFill>
                  <a:schemeClr val="tx1"/>
                </a:solidFill>
                <a:latin typeface="Calibri" pitchFamily="34" charset="0"/>
              </a:rPr>
              <a:t>ektopik</a:t>
            </a:r>
            <a:r>
              <a:rPr lang="tr-TR" dirty="0">
                <a:solidFill>
                  <a:schemeClr val="tx1"/>
                </a:solidFill>
                <a:latin typeface="Calibri" pitchFamily="34" charset="0"/>
              </a:rPr>
              <a:t> </a:t>
            </a:r>
            <a:r>
              <a:rPr lang="tr-TR" dirty="0" smtClean="0">
                <a:solidFill>
                  <a:schemeClr val="tx1"/>
                </a:solidFill>
                <a:latin typeface="Calibri" pitchFamily="34" charset="0"/>
              </a:rPr>
              <a:t>gebeliğe </a:t>
            </a:r>
            <a:r>
              <a:rPr lang="tr-TR" dirty="0" err="1" smtClean="0">
                <a:solidFill>
                  <a:schemeClr val="tx1"/>
                </a:solidFill>
                <a:latin typeface="Calibri" pitchFamily="34" charset="0"/>
              </a:rPr>
              <a:t>müdahele</a:t>
            </a:r>
            <a:r>
              <a:rPr lang="tr-TR" dirty="0" smtClean="0">
                <a:solidFill>
                  <a:schemeClr val="tx1"/>
                </a:solidFill>
                <a:latin typeface="Calibri" pitchFamily="34" charset="0"/>
              </a:rPr>
              <a:t> eder, </a:t>
            </a:r>
            <a:r>
              <a:rPr lang="tr-TR" dirty="0" err="1">
                <a:solidFill>
                  <a:schemeClr val="tx1"/>
                </a:solidFill>
                <a:latin typeface="Calibri" pitchFamily="34" charset="0"/>
              </a:rPr>
              <a:t>postoperatif</a:t>
            </a:r>
            <a:r>
              <a:rPr lang="tr-TR" dirty="0">
                <a:solidFill>
                  <a:schemeClr val="tx1"/>
                </a:solidFill>
                <a:latin typeface="Calibri" pitchFamily="34" charset="0"/>
              </a:rPr>
              <a:t> yatan hasta bakımını </a:t>
            </a:r>
            <a:r>
              <a:rPr lang="tr-TR" dirty="0" smtClean="0">
                <a:solidFill>
                  <a:schemeClr val="tx1"/>
                </a:solidFill>
                <a:latin typeface="Calibri" pitchFamily="34" charset="0"/>
              </a:rPr>
              <a:t>yönetir </a:t>
            </a:r>
            <a:r>
              <a:rPr lang="tr-TR" dirty="0">
                <a:solidFill>
                  <a:schemeClr val="tx1"/>
                </a:solidFill>
                <a:latin typeface="Calibri" pitchFamily="34" charset="0"/>
              </a:rPr>
              <a:t>ve </a:t>
            </a:r>
            <a:r>
              <a:rPr lang="tr-TR" dirty="0" smtClean="0">
                <a:solidFill>
                  <a:schemeClr val="tx1"/>
                </a:solidFill>
                <a:latin typeface="Calibri" pitchFamily="34" charset="0"/>
              </a:rPr>
              <a:t>taburculuk sonrası hasta takibini yürütebilir.</a:t>
            </a:r>
            <a:endParaRPr lang="tr-TR" dirty="0"/>
          </a:p>
        </p:txBody>
      </p:sp>
      <p:sp>
        <p:nvSpPr>
          <p:cNvPr id="3" name="Başlık 2"/>
          <p:cNvSpPr>
            <a:spLocks noGrp="1"/>
          </p:cNvSpPr>
          <p:nvPr>
            <p:ph type="title"/>
          </p:nvPr>
        </p:nvSpPr>
        <p:spPr/>
        <p:txBody>
          <a:bodyPr/>
          <a:lstStyle/>
          <a:p>
            <a:r>
              <a:rPr lang="tr-TR" cap="none" dirty="0"/>
              <a:t>Senaryo 1</a:t>
            </a:r>
            <a:endParaRPr lang="tr-TR" dirty="0"/>
          </a:p>
        </p:txBody>
      </p:sp>
    </p:spTree>
    <p:extLst>
      <p:ext uri="{BB962C8B-B14F-4D97-AF65-F5344CB8AC3E}">
        <p14:creationId xmlns:p14="http://schemas.microsoft.com/office/powerpoint/2010/main" val="3041899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5" y="1719070"/>
            <a:ext cx="8280921" cy="4950290"/>
          </a:xfrm>
        </p:spPr>
        <p:txBody>
          <a:bodyPr>
            <a:normAutofit fontScale="47500" lnSpcReduction="20000"/>
          </a:bodyPr>
          <a:lstStyle/>
          <a:p>
            <a:pPr marL="273600" indent="-259200">
              <a:lnSpc>
                <a:spcPct val="132000"/>
              </a:lnSpc>
              <a:spcBef>
                <a:spcPts val="300"/>
              </a:spcBef>
              <a:spcAft>
                <a:spcPts val="1000"/>
              </a:spcAft>
              <a:buNone/>
            </a:pPr>
            <a:r>
              <a:rPr lang="tr-TR" sz="5900" u="sng" dirty="0" smtClean="0">
                <a:solidFill>
                  <a:srgbClr val="C00000"/>
                </a:solidFill>
                <a:latin typeface="Calibri" pitchFamily="34" charset="0"/>
              </a:rPr>
              <a:t>Ücradaki Durum</a:t>
            </a:r>
            <a:endParaRPr lang="tr-TR" sz="5900" u="sng" dirty="0">
              <a:solidFill>
                <a:srgbClr val="C00000"/>
              </a:solidFill>
              <a:latin typeface="Calibri" pitchFamily="34" charset="0"/>
            </a:endParaRPr>
          </a:p>
          <a:p>
            <a:pPr marL="273600" indent="-259200">
              <a:lnSpc>
                <a:spcPct val="132000"/>
              </a:lnSpc>
              <a:spcBef>
                <a:spcPts val="300"/>
              </a:spcBef>
              <a:spcAft>
                <a:spcPts val="1000"/>
              </a:spcAft>
            </a:pPr>
            <a:r>
              <a:rPr lang="tr-TR" sz="4200" dirty="0" smtClean="0">
                <a:solidFill>
                  <a:schemeClr val="tx1"/>
                </a:solidFill>
                <a:latin typeface="Calibri" pitchFamily="34" charset="0"/>
              </a:rPr>
              <a:t>En yakın doktor </a:t>
            </a:r>
            <a:r>
              <a:rPr lang="tr-TR" sz="4200" dirty="0">
                <a:solidFill>
                  <a:schemeClr val="tx1"/>
                </a:solidFill>
                <a:latin typeface="Calibri" pitchFamily="34" charset="0"/>
              </a:rPr>
              <a:t>muhtemelen Kraliyet Doktorlu Uçuş Ekibi (RFDS) </a:t>
            </a:r>
            <a:r>
              <a:rPr lang="tr-TR" sz="4200" dirty="0" smtClean="0">
                <a:solidFill>
                  <a:schemeClr val="tx1"/>
                </a:solidFill>
                <a:latin typeface="Calibri" pitchFamily="34" charset="0"/>
              </a:rPr>
              <a:t>doktorudur ve </a:t>
            </a:r>
            <a:r>
              <a:rPr lang="tr-TR" sz="4200" dirty="0" err="1" smtClean="0">
                <a:solidFill>
                  <a:schemeClr val="tx1"/>
                </a:solidFill>
                <a:latin typeface="Calibri" pitchFamily="34" charset="0"/>
              </a:rPr>
              <a:t>Sharon'u</a:t>
            </a:r>
            <a:r>
              <a:rPr lang="tr-TR" sz="4200" dirty="0" smtClean="0">
                <a:solidFill>
                  <a:schemeClr val="tx1"/>
                </a:solidFill>
                <a:latin typeface="Calibri" pitchFamily="34" charset="0"/>
              </a:rPr>
              <a:t> </a:t>
            </a:r>
            <a:r>
              <a:rPr lang="tr-TR" sz="4200" dirty="0">
                <a:solidFill>
                  <a:schemeClr val="tx1"/>
                </a:solidFill>
                <a:latin typeface="Calibri" pitchFamily="34" charset="0"/>
              </a:rPr>
              <a:t>muayene eden uzaktan hemşire </a:t>
            </a:r>
            <a:r>
              <a:rPr lang="tr-TR" sz="4200" dirty="0" smtClean="0">
                <a:solidFill>
                  <a:schemeClr val="tx1"/>
                </a:solidFill>
                <a:latin typeface="Calibri" pitchFamily="34" charset="0"/>
              </a:rPr>
              <a:t>veya </a:t>
            </a:r>
            <a:r>
              <a:rPr lang="tr-TR" sz="4200" dirty="0">
                <a:solidFill>
                  <a:schemeClr val="tx1"/>
                </a:solidFill>
                <a:latin typeface="Calibri" pitchFamily="34" charset="0"/>
              </a:rPr>
              <a:t>ebe tarafından bir telefon </a:t>
            </a:r>
            <a:r>
              <a:rPr lang="tr-TR" sz="4200" dirty="0" smtClean="0">
                <a:solidFill>
                  <a:schemeClr val="tx1"/>
                </a:solidFill>
                <a:latin typeface="Calibri" pitchFamily="34" charset="0"/>
              </a:rPr>
              <a:t>alır.</a:t>
            </a:r>
            <a:endParaRPr lang="tr-TR" sz="4200" dirty="0">
              <a:solidFill>
                <a:schemeClr val="tx1"/>
              </a:solidFill>
              <a:latin typeface="Calibri" pitchFamily="34" charset="0"/>
            </a:endParaRPr>
          </a:p>
          <a:p>
            <a:pPr marL="273600" indent="-259200">
              <a:lnSpc>
                <a:spcPct val="132000"/>
              </a:lnSpc>
              <a:spcBef>
                <a:spcPts val="300"/>
              </a:spcBef>
              <a:spcAft>
                <a:spcPts val="1000"/>
              </a:spcAft>
            </a:pPr>
            <a:r>
              <a:rPr lang="tr-TR" sz="4200" dirty="0">
                <a:solidFill>
                  <a:schemeClr val="tx1"/>
                </a:solidFill>
                <a:latin typeface="Calibri" pitchFamily="34" charset="0"/>
              </a:rPr>
              <a:t>Sağlık merkezi 800 km uzaklıktadır ve RFDS, </a:t>
            </a:r>
            <a:r>
              <a:rPr lang="tr-TR" sz="4200" dirty="0" smtClean="0">
                <a:solidFill>
                  <a:schemeClr val="tx1"/>
                </a:solidFill>
                <a:latin typeface="Calibri" pitchFamily="34" charset="0"/>
              </a:rPr>
              <a:t>ertesi gün </a:t>
            </a:r>
            <a:r>
              <a:rPr lang="tr-TR" sz="4200" dirty="0">
                <a:solidFill>
                  <a:schemeClr val="tx1"/>
                </a:solidFill>
                <a:latin typeface="Calibri" pitchFamily="34" charset="0"/>
              </a:rPr>
              <a:t>öğleden sonra </a:t>
            </a:r>
            <a:r>
              <a:rPr lang="tr-TR" sz="4200" dirty="0" smtClean="0">
                <a:solidFill>
                  <a:schemeClr val="tx1"/>
                </a:solidFill>
                <a:latin typeface="Calibri" pitchFamily="34" charset="0"/>
              </a:rPr>
              <a:t>zamanı gelecek olan </a:t>
            </a:r>
            <a:r>
              <a:rPr lang="tr-TR" sz="4200" dirty="0">
                <a:solidFill>
                  <a:schemeClr val="tx1"/>
                </a:solidFill>
                <a:latin typeface="Calibri" pitchFamily="34" charset="0"/>
              </a:rPr>
              <a:t>haftalık bir klinik sunmaktadır</a:t>
            </a:r>
            <a:r>
              <a:rPr lang="tr-TR" sz="4200" dirty="0" smtClean="0">
                <a:solidFill>
                  <a:schemeClr val="tx1"/>
                </a:solidFill>
                <a:latin typeface="Calibri" pitchFamily="34" charset="0"/>
              </a:rPr>
              <a:t>.</a:t>
            </a:r>
            <a:endParaRPr lang="tr-TR" sz="4200" dirty="0">
              <a:solidFill>
                <a:schemeClr val="tx1"/>
              </a:solidFill>
              <a:latin typeface="Calibri" pitchFamily="34" charset="0"/>
            </a:endParaRPr>
          </a:p>
          <a:p>
            <a:pPr marL="273600" indent="-259200">
              <a:lnSpc>
                <a:spcPct val="132000"/>
              </a:lnSpc>
              <a:spcBef>
                <a:spcPts val="300"/>
              </a:spcBef>
              <a:spcAft>
                <a:spcPts val="1000"/>
              </a:spcAft>
            </a:pPr>
            <a:r>
              <a:rPr lang="tr-TR" sz="4200" dirty="0">
                <a:solidFill>
                  <a:schemeClr val="tx1"/>
                </a:solidFill>
                <a:latin typeface="Calibri" pitchFamily="34" charset="0"/>
              </a:rPr>
              <a:t>Acil durum uçakları bir başka acil durumdadır ve </a:t>
            </a:r>
            <a:r>
              <a:rPr lang="tr-TR" sz="4200" dirty="0" smtClean="0">
                <a:solidFill>
                  <a:schemeClr val="tx1"/>
                </a:solidFill>
                <a:latin typeface="Calibri" pitchFamily="34" charset="0"/>
              </a:rPr>
              <a:t>hazır olmaları için </a:t>
            </a:r>
            <a:r>
              <a:rPr lang="tr-TR" sz="4200" dirty="0">
                <a:solidFill>
                  <a:schemeClr val="tx1"/>
                </a:solidFill>
                <a:latin typeface="Calibri" pitchFamily="34" charset="0"/>
              </a:rPr>
              <a:t>en az 4 saat </a:t>
            </a:r>
            <a:r>
              <a:rPr lang="tr-TR" sz="4200" dirty="0" smtClean="0">
                <a:solidFill>
                  <a:schemeClr val="tx1"/>
                </a:solidFill>
                <a:latin typeface="Calibri" pitchFamily="34" charset="0"/>
              </a:rPr>
              <a:t>süre gerekmektedir.</a:t>
            </a:r>
          </a:p>
          <a:p>
            <a:pPr marL="273600" indent="-259200">
              <a:lnSpc>
                <a:spcPct val="132000"/>
              </a:lnSpc>
              <a:spcBef>
                <a:spcPts val="300"/>
              </a:spcBef>
              <a:spcAft>
                <a:spcPts val="1000"/>
              </a:spcAft>
            </a:pPr>
            <a:r>
              <a:rPr lang="tr-TR" sz="4200" dirty="0" smtClean="0">
                <a:solidFill>
                  <a:schemeClr val="tx1"/>
                </a:solidFill>
                <a:latin typeface="Calibri" pitchFamily="34" charset="0"/>
              </a:rPr>
              <a:t>Güneş 2 saat içinde batacak. Bu hava şartlarının önemli olduğu ve uçakların inmesi için pistin aydınlanması gerektiği anlamına geliyor.</a:t>
            </a:r>
            <a:endParaRPr lang="tr-TR" sz="4200"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Senaryo 1</a:t>
            </a:r>
            <a:endParaRPr lang="tr-TR" dirty="0"/>
          </a:p>
        </p:txBody>
      </p:sp>
    </p:spTree>
    <p:extLst>
      <p:ext uri="{BB962C8B-B14F-4D97-AF65-F5344CB8AC3E}">
        <p14:creationId xmlns:p14="http://schemas.microsoft.com/office/powerpoint/2010/main" val="618104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15120" indent="0">
              <a:lnSpc>
                <a:spcPct val="112000"/>
              </a:lnSpc>
              <a:spcBef>
                <a:spcPts val="300"/>
              </a:spcBef>
              <a:spcAft>
                <a:spcPts val="1000"/>
              </a:spcAft>
              <a:buNone/>
            </a:pPr>
            <a:r>
              <a:rPr lang="tr-TR" sz="2800" dirty="0">
                <a:solidFill>
                  <a:srgbClr val="C00000"/>
                </a:solidFill>
                <a:latin typeface="Calibri" pitchFamily="34" charset="0"/>
              </a:rPr>
              <a:t> </a:t>
            </a:r>
            <a:r>
              <a:rPr lang="tr-TR" sz="2800" dirty="0" smtClean="0">
                <a:solidFill>
                  <a:srgbClr val="C00000"/>
                </a:solidFill>
                <a:latin typeface="Calibri" pitchFamily="34" charset="0"/>
              </a:rPr>
              <a:t> </a:t>
            </a:r>
            <a:r>
              <a:rPr lang="tr-TR" sz="2800" u="sng" dirty="0" smtClean="0">
                <a:solidFill>
                  <a:srgbClr val="C00000"/>
                </a:solidFill>
                <a:latin typeface="Calibri" pitchFamily="34" charset="0"/>
              </a:rPr>
              <a:t>Ücradaki Durum</a:t>
            </a:r>
            <a:endParaRPr lang="tr-TR" sz="2800"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RFDS </a:t>
            </a:r>
            <a:r>
              <a:rPr lang="tr-TR" dirty="0">
                <a:solidFill>
                  <a:schemeClr val="tx1"/>
                </a:solidFill>
                <a:latin typeface="Calibri" pitchFamily="34" charset="0"/>
              </a:rPr>
              <a:t>doktorunun risk yönetimi </a:t>
            </a:r>
            <a:r>
              <a:rPr lang="tr-TR" dirty="0" smtClean="0">
                <a:solidFill>
                  <a:schemeClr val="tx1"/>
                </a:solidFill>
                <a:latin typeface="Calibri" pitchFamily="34" charset="0"/>
              </a:rPr>
              <a:t>için aşağıdaki muhtemel durumları </a:t>
            </a:r>
            <a:r>
              <a:rPr lang="tr-TR" dirty="0">
                <a:solidFill>
                  <a:schemeClr val="tx1"/>
                </a:solidFill>
                <a:latin typeface="Calibri" pitchFamily="34" charset="0"/>
              </a:rPr>
              <a:t>dikkate alması </a:t>
            </a:r>
            <a:r>
              <a:rPr lang="tr-TR" dirty="0" smtClean="0">
                <a:solidFill>
                  <a:schemeClr val="tx1"/>
                </a:solidFill>
                <a:latin typeface="Calibri" pitchFamily="34" charset="0"/>
              </a:rPr>
              <a:t>gerekecek.</a:t>
            </a:r>
          </a:p>
          <a:p>
            <a:pPr lvl="1" indent="-259200">
              <a:lnSpc>
                <a:spcPct val="112000"/>
              </a:lnSpc>
              <a:spcBef>
                <a:spcPts val="300"/>
              </a:spcBef>
              <a:spcAft>
                <a:spcPts val="1000"/>
              </a:spcAft>
            </a:pPr>
            <a:r>
              <a:rPr lang="tr-TR" dirty="0" smtClean="0">
                <a:solidFill>
                  <a:schemeClr val="tx1"/>
                </a:solidFill>
                <a:latin typeface="Calibri" pitchFamily="34" charset="0"/>
              </a:rPr>
              <a:t>Yağmurlu gecelerde </a:t>
            </a:r>
            <a:r>
              <a:rPr lang="tr-TR" dirty="0">
                <a:solidFill>
                  <a:schemeClr val="tx1"/>
                </a:solidFill>
                <a:latin typeface="Calibri" pitchFamily="34" charset="0"/>
              </a:rPr>
              <a:t>acil bir </a:t>
            </a:r>
            <a:r>
              <a:rPr lang="tr-TR" dirty="0" err="1" smtClean="0">
                <a:solidFill>
                  <a:schemeClr val="tx1"/>
                </a:solidFill>
                <a:latin typeface="Calibri" pitchFamily="34" charset="0"/>
              </a:rPr>
              <a:t>evakuasyon</a:t>
            </a:r>
            <a:r>
              <a:rPr lang="tr-TR" dirty="0" smtClean="0">
                <a:solidFill>
                  <a:schemeClr val="tx1"/>
                </a:solidFill>
                <a:latin typeface="Calibri" pitchFamily="34" charset="0"/>
              </a:rPr>
              <a:t> </a:t>
            </a:r>
            <a:r>
              <a:rPr lang="tr-TR" dirty="0">
                <a:solidFill>
                  <a:schemeClr val="tx1"/>
                </a:solidFill>
                <a:latin typeface="Calibri" pitchFamily="34" charset="0"/>
              </a:rPr>
              <a:t>yapılması, </a:t>
            </a:r>
            <a:endParaRPr lang="tr-TR" dirty="0" smtClean="0">
              <a:solidFill>
                <a:schemeClr val="tx1"/>
              </a:solidFill>
              <a:latin typeface="Calibri" pitchFamily="34" charset="0"/>
            </a:endParaRPr>
          </a:p>
          <a:p>
            <a:pPr lvl="1" indent="-259200">
              <a:lnSpc>
                <a:spcPct val="112000"/>
              </a:lnSpc>
              <a:spcBef>
                <a:spcPts val="300"/>
              </a:spcBef>
              <a:spcAft>
                <a:spcPts val="1000"/>
              </a:spcAft>
            </a:pPr>
            <a:r>
              <a:rPr lang="tr-TR" dirty="0" smtClean="0">
                <a:solidFill>
                  <a:schemeClr val="tx1"/>
                </a:solidFill>
                <a:latin typeface="Calibri" pitchFamily="34" charset="0"/>
              </a:rPr>
              <a:t>Topluluk </a:t>
            </a:r>
            <a:r>
              <a:rPr lang="tr-TR" dirty="0">
                <a:solidFill>
                  <a:schemeClr val="tx1"/>
                </a:solidFill>
                <a:latin typeface="Calibri" pitchFamily="34" charset="0"/>
              </a:rPr>
              <a:t>üyelerinin hava yolunu aydınlatması; </a:t>
            </a:r>
            <a:endParaRPr lang="tr-TR" dirty="0" smtClean="0">
              <a:solidFill>
                <a:schemeClr val="tx1"/>
              </a:solidFill>
              <a:latin typeface="Calibri" pitchFamily="34" charset="0"/>
            </a:endParaRPr>
          </a:p>
          <a:p>
            <a:pPr lvl="1" indent="-259200">
              <a:lnSpc>
                <a:spcPct val="112000"/>
              </a:lnSpc>
              <a:spcBef>
                <a:spcPts val="300"/>
              </a:spcBef>
              <a:spcAft>
                <a:spcPts val="1000"/>
              </a:spcAft>
            </a:pPr>
            <a:r>
              <a:rPr lang="tr-TR" dirty="0" smtClean="0">
                <a:solidFill>
                  <a:schemeClr val="tx1"/>
                </a:solidFill>
                <a:latin typeface="Calibri" pitchFamily="34" charset="0"/>
              </a:rPr>
              <a:t>Sabah </a:t>
            </a:r>
            <a:r>
              <a:rPr lang="tr-TR" dirty="0">
                <a:solidFill>
                  <a:schemeClr val="tx1"/>
                </a:solidFill>
                <a:latin typeface="Calibri" pitchFamily="34" charset="0"/>
              </a:rPr>
              <a:t>erken </a:t>
            </a:r>
            <a:r>
              <a:rPr lang="tr-TR" dirty="0" err="1">
                <a:solidFill>
                  <a:schemeClr val="tx1"/>
                </a:solidFill>
                <a:latin typeface="Calibri" pitchFamily="34" charset="0"/>
              </a:rPr>
              <a:t>evakuasyon</a:t>
            </a:r>
            <a:r>
              <a:rPr lang="tr-TR" dirty="0">
                <a:solidFill>
                  <a:schemeClr val="tx1"/>
                </a:solidFill>
                <a:latin typeface="Calibri" pitchFamily="34" charset="0"/>
              </a:rPr>
              <a:t> planı </a:t>
            </a:r>
            <a:r>
              <a:rPr lang="tr-TR" dirty="0" smtClean="0">
                <a:solidFill>
                  <a:schemeClr val="tx1"/>
                </a:solidFill>
                <a:latin typeface="Calibri" pitchFamily="34" charset="0"/>
              </a:rPr>
              <a:t>için hemşireden </a:t>
            </a:r>
            <a:r>
              <a:rPr lang="tr-TR" dirty="0">
                <a:solidFill>
                  <a:schemeClr val="tx1"/>
                </a:solidFill>
                <a:latin typeface="Calibri" pitchFamily="34" charset="0"/>
              </a:rPr>
              <a:t>bir gece </a:t>
            </a:r>
            <a:r>
              <a:rPr lang="tr-TR" dirty="0" err="1" smtClean="0">
                <a:solidFill>
                  <a:schemeClr val="tx1"/>
                </a:solidFill>
                <a:latin typeface="Calibri" pitchFamily="34" charset="0"/>
              </a:rPr>
              <a:t>monitörize</a:t>
            </a:r>
            <a:r>
              <a:rPr lang="tr-TR" dirty="0" smtClean="0">
                <a:solidFill>
                  <a:schemeClr val="tx1"/>
                </a:solidFill>
                <a:latin typeface="Calibri" pitchFamily="34" charset="0"/>
              </a:rPr>
              <a:t> ederek takibini istemek</a:t>
            </a:r>
          </a:p>
          <a:p>
            <a:pPr lvl="1" indent="-259200">
              <a:lnSpc>
                <a:spcPct val="112000"/>
              </a:lnSpc>
              <a:spcBef>
                <a:spcPts val="300"/>
              </a:spcBef>
              <a:spcAft>
                <a:spcPts val="1000"/>
              </a:spcAft>
            </a:pPr>
            <a:r>
              <a:rPr lang="tr-TR" dirty="0" smtClean="0">
                <a:solidFill>
                  <a:schemeClr val="tx1"/>
                </a:solidFill>
                <a:latin typeface="Calibri" pitchFamily="34" charset="0"/>
              </a:rPr>
              <a:t>Hastayı ertesi gün öğleden sonra görmek için beklemek ve daha sonra </a:t>
            </a:r>
            <a:r>
              <a:rPr lang="tr-TR" dirty="0" err="1" smtClean="0">
                <a:solidFill>
                  <a:schemeClr val="tx1"/>
                </a:solidFill>
                <a:latin typeface="Calibri" pitchFamily="34" charset="0"/>
              </a:rPr>
              <a:t>evakuasyon</a:t>
            </a:r>
            <a:r>
              <a:rPr lang="tr-TR" dirty="0" smtClean="0">
                <a:solidFill>
                  <a:schemeClr val="tx1"/>
                </a:solidFill>
                <a:latin typeface="Calibri" pitchFamily="34" charset="0"/>
              </a:rPr>
              <a:t> kararı vermek</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Senaryo 1</a:t>
            </a:r>
            <a:endParaRPr lang="tr-TR" dirty="0"/>
          </a:p>
        </p:txBody>
      </p:sp>
    </p:spTree>
    <p:extLst>
      <p:ext uri="{BB962C8B-B14F-4D97-AF65-F5344CB8AC3E}">
        <p14:creationId xmlns:p14="http://schemas.microsoft.com/office/powerpoint/2010/main" val="78981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060848"/>
            <a:ext cx="8407893" cy="4407408"/>
          </a:xfrm>
        </p:spPr>
        <p:txBody>
          <a:bodyPr>
            <a:noAutofit/>
          </a:bodyPr>
          <a:lstStyle/>
          <a:p>
            <a:pPr indent="-259200">
              <a:lnSpc>
                <a:spcPct val="132000"/>
              </a:lnSpc>
              <a:spcBef>
                <a:spcPts val="300"/>
              </a:spcBef>
              <a:spcAft>
                <a:spcPts val="1000"/>
              </a:spcAft>
            </a:pPr>
            <a:r>
              <a:rPr lang="tr-TR" dirty="0">
                <a:solidFill>
                  <a:schemeClr val="tx1"/>
                </a:solidFill>
                <a:latin typeface="Calibri" pitchFamily="34" charset="0"/>
              </a:rPr>
              <a:t>Senaryo 1, artan uzaklığın, bu akut </a:t>
            </a:r>
            <a:r>
              <a:rPr lang="tr-TR" dirty="0" smtClean="0">
                <a:solidFill>
                  <a:schemeClr val="tx1"/>
                </a:solidFill>
                <a:latin typeface="Calibri" pitchFamily="34" charset="0"/>
              </a:rPr>
              <a:t>durumu </a:t>
            </a:r>
            <a:r>
              <a:rPr lang="tr-TR" dirty="0">
                <a:solidFill>
                  <a:schemeClr val="tx1"/>
                </a:solidFill>
                <a:latin typeface="Calibri" pitchFamily="34" charset="0"/>
              </a:rPr>
              <a:t>yönetmek </a:t>
            </a:r>
            <a:r>
              <a:rPr lang="tr-TR" dirty="0" smtClean="0">
                <a:solidFill>
                  <a:schemeClr val="tx1"/>
                </a:solidFill>
                <a:latin typeface="Calibri" pitchFamily="34" charset="0"/>
              </a:rPr>
              <a:t>için gereken bilgi ve beceride ve de </a:t>
            </a:r>
            <a:r>
              <a:rPr lang="tr-TR" dirty="0">
                <a:solidFill>
                  <a:schemeClr val="tx1"/>
                </a:solidFill>
                <a:latin typeface="Calibri" pitchFamily="34" charset="0"/>
              </a:rPr>
              <a:t>kırsaldaki ve ücradaki uygulamanın </a:t>
            </a:r>
            <a:r>
              <a:rPr lang="tr-TR" dirty="0" err="1" smtClean="0">
                <a:solidFill>
                  <a:schemeClr val="tx1"/>
                </a:solidFill>
                <a:latin typeface="Calibri" pitchFamily="34" charset="0"/>
              </a:rPr>
              <a:t>multidisipliner</a:t>
            </a:r>
            <a:r>
              <a:rPr lang="tr-TR" dirty="0" smtClean="0">
                <a:solidFill>
                  <a:schemeClr val="tx1"/>
                </a:solidFill>
                <a:latin typeface="Calibri" pitchFamily="34" charset="0"/>
              </a:rPr>
              <a:t> niteliğini </a:t>
            </a:r>
            <a:r>
              <a:rPr lang="tr-TR" dirty="0">
                <a:solidFill>
                  <a:schemeClr val="tx1"/>
                </a:solidFill>
                <a:latin typeface="Calibri" pitchFamily="34" charset="0"/>
              </a:rPr>
              <a:t>de içeren </a:t>
            </a:r>
            <a:r>
              <a:rPr lang="tr-TR" dirty="0" smtClean="0">
                <a:solidFill>
                  <a:schemeClr val="tx1"/>
                </a:solidFill>
                <a:latin typeface="Calibri" pitchFamily="34" charset="0"/>
              </a:rPr>
              <a:t>bakım adımlarında önemli farklılıklar </a:t>
            </a:r>
            <a:r>
              <a:rPr lang="tr-TR" dirty="0">
                <a:solidFill>
                  <a:schemeClr val="tx1"/>
                </a:solidFill>
                <a:latin typeface="Calibri" pitchFamily="34" charset="0"/>
              </a:rPr>
              <a:t>gerektirdiğini göstermektedir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32000"/>
              </a:lnSpc>
              <a:spcBef>
                <a:spcPts val="300"/>
              </a:spcBef>
              <a:spcAft>
                <a:spcPts val="1000"/>
              </a:spcAft>
            </a:pPr>
            <a:r>
              <a:rPr lang="tr-TR" dirty="0" smtClean="0">
                <a:solidFill>
                  <a:schemeClr val="tx1"/>
                </a:solidFill>
                <a:latin typeface="Calibri" pitchFamily="34" charset="0"/>
              </a:rPr>
              <a:t>Kentteki hekimler hemen her zaman hastaları </a:t>
            </a:r>
            <a:r>
              <a:rPr lang="tr-TR" dirty="0">
                <a:solidFill>
                  <a:schemeClr val="tx1"/>
                </a:solidFill>
                <a:latin typeface="Calibri" pitchFamily="34" charset="0"/>
              </a:rPr>
              <a:t>doğrudan </a:t>
            </a:r>
            <a:r>
              <a:rPr lang="tr-TR" dirty="0" smtClean="0">
                <a:solidFill>
                  <a:schemeClr val="tx1"/>
                </a:solidFill>
                <a:latin typeface="Calibri" pitchFamily="34" charset="0"/>
              </a:rPr>
              <a:t>uzmana </a:t>
            </a:r>
            <a:r>
              <a:rPr lang="tr-TR" dirty="0">
                <a:solidFill>
                  <a:schemeClr val="tx1"/>
                </a:solidFill>
                <a:latin typeface="Calibri" pitchFamily="34" charset="0"/>
              </a:rPr>
              <a:t>yönlendirebilirken, kırsal </a:t>
            </a:r>
            <a:r>
              <a:rPr lang="tr-TR" dirty="0" smtClean="0">
                <a:solidFill>
                  <a:schemeClr val="tx1"/>
                </a:solidFill>
                <a:latin typeface="Calibri" pitchFamily="34" charset="0"/>
              </a:rPr>
              <a:t>alanlardaki </a:t>
            </a:r>
            <a:r>
              <a:rPr lang="tr-TR" dirty="0">
                <a:solidFill>
                  <a:schemeClr val="tx1"/>
                </a:solidFill>
                <a:latin typeface="Calibri" pitchFamily="34" charset="0"/>
              </a:rPr>
              <a:t>ve </a:t>
            </a:r>
            <a:r>
              <a:rPr lang="tr-TR" dirty="0" smtClean="0">
                <a:solidFill>
                  <a:schemeClr val="tx1"/>
                </a:solidFill>
                <a:latin typeface="Calibri" pitchFamily="34" charset="0"/>
              </a:rPr>
              <a:t>ücra bölgelerdeki hekimler </a:t>
            </a:r>
            <a:r>
              <a:rPr lang="tr-TR" dirty="0">
                <a:solidFill>
                  <a:schemeClr val="tx1"/>
                </a:solidFill>
                <a:latin typeface="Calibri" pitchFamily="34" charset="0"/>
              </a:rPr>
              <a:t>hastaları </a:t>
            </a:r>
            <a:r>
              <a:rPr lang="tr-TR" dirty="0" smtClean="0">
                <a:solidFill>
                  <a:schemeClr val="tx1"/>
                </a:solidFill>
                <a:latin typeface="Calibri" pitchFamily="34" charset="0"/>
              </a:rPr>
              <a:t>merkeze </a:t>
            </a:r>
            <a:r>
              <a:rPr lang="tr-TR" dirty="0">
                <a:solidFill>
                  <a:schemeClr val="tx1"/>
                </a:solidFill>
                <a:latin typeface="Calibri" pitchFamily="34" charset="0"/>
              </a:rPr>
              <a:t>transfer edip etmemeye karar vermeden önce </a:t>
            </a:r>
            <a:r>
              <a:rPr lang="tr-TR" dirty="0" smtClean="0">
                <a:solidFill>
                  <a:schemeClr val="tx1"/>
                </a:solidFill>
                <a:latin typeface="Calibri" pitchFamily="34" charset="0"/>
              </a:rPr>
              <a:t>onlara kapsamlı bir yerel </a:t>
            </a:r>
            <a:r>
              <a:rPr lang="tr-TR" dirty="0">
                <a:solidFill>
                  <a:schemeClr val="tx1"/>
                </a:solidFill>
                <a:latin typeface="Calibri" pitchFamily="34" charset="0"/>
              </a:rPr>
              <a:t>değerlendirme yapmalı ya da </a:t>
            </a:r>
            <a:r>
              <a:rPr lang="tr-TR" dirty="0" smtClean="0">
                <a:solidFill>
                  <a:schemeClr val="tx1"/>
                </a:solidFill>
                <a:latin typeface="Calibri" pitchFamily="34" charset="0"/>
              </a:rPr>
              <a:t>onları bir </a:t>
            </a:r>
            <a:r>
              <a:rPr lang="tr-TR" dirty="0">
                <a:solidFill>
                  <a:schemeClr val="tx1"/>
                </a:solidFill>
                <a:latin typeface="Calibri" pitchFamily="34" charset="0"/>
              </a:rPr>
              <a:t>hastanede </a:t>
            </a:r>
            <a:r>
              <a:rPr lang="tr-TR" dirty="0" smtClean="0">
                <a:solidFill>
                  <a:schemeClr val="tx1"/>
                </a:solidFill>
                <a:latin typeface="Calibri" pitchFamily="34" charset="0"/>
              </a:rPr>
              <a:t>yatırarak </a:t>
            </a:r>
            <a:r>
              <a:rPr lang="tr-TR" dirty="0">
                <a:solidFill>
                  <a:schemeClr val="tx1"/>
                </a:solidFill>
                <a:latin typeface="Calibri" pitchFamily="34" charset="0"/>
              </a:rPr>
              <a:t>tedavi </a:t>
            </a:r>
            <a:r>
              <a:rPr lang="tr-TR" dirty="0" smtClean="0">
                <a:solidFill>
                  <a:schemeClr val="tx1"/>
                </a:solidFill>
                <a:latin typeface="Calibri" pitchFamily="34" charset="0"/>
              </a:rPr>
              <a:t>edebilmelidirler.</a:t>
            </a:r>
            <a:endParaRPr lang="tr-TR" dirty="0">
              <a:solidFill>
                <a:schemeClr val="tx1"/>
              </a:solidFill>
              <a:latin typeface="Calibri" pitchFamily="34" charset="0"/>
            </a:endParaRPr>
          </a:p>
          <a:p>
            <a:pPr indent="-259200">
              <a:lnSpc>
                <a:spcPct val="132000"/>
              </a:lnSpc>
              <a:spcBef>
                <a:spcPts val="300"/>
              </a:spcBef>
              <a:spcAft>
                <a:spcPts val="1000"/>
              </a:spcAft>
            </a:pP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Senaryo 1</a:t>
            </a:r>
            <a:endParaRPr lang="tr-TR" dirty="0"/>
          </a:p>
        </p:txBody>
      </p:sp>
    </p:spTree>
    <p:extLst>
      <p:ext uri="{BB962C8B-B14F-4D97-AF65-F5344CB8AC3E}">
        <p14:creationId xmlns:p14="http://schemas.microsoft.com/office/powerpoint/2010/main" val="2876227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indent="-259200">
              <a:lnSpc>
                <a:spcPct val="132000"/>
              </a:lnSpc>
              <a:spcBef>
                <a:spcPts val="300"/>
              </a:spcBef>
              <a:spcAft>
                <a:spcPts val="1000"/>
              </a:spcAft>
            </a:pPr>
            <a:endParaRPr lang="tr-TR" dirty="0" smtClean="0">
              <a:solidFill>
                <a:schemeClr val="tx1"/>
              </a:solidFill>
              <a:latin typeface="Calibri" pitchFamily="34" charset="0"/>
            </a:endParaRPr>
          </a:p>
          <a:p>
            <a:pPr indent="-259200">
              <a:lnSpc>
                <a:spcPct val="132000"/>
              </a:lnSpc>
              <a:spcBef>
                <a:spcPts val="300"/>
              </a:spcBef>
              <a:spcAft>
                <a:spcPts val="1000"/>
              </a:spcAft>
            </a:pPr>
            <a:endParaRPr lang="tr-TR" dirty="0">
              <a:solidFill>
                <a:schemeClr val="tx1"/>
              </a:solidFill>
              <a:latin typeface="Calibri" pitchFamily="34" charset="0"/>
            </a:endParaRPr>
          </a:p>
          <a:p>
            <a:pPr indent="-259200">
              <a:lnSpc>
                <a:spcPct val="132000"/>
              </a:lnSpc>
              <a:spcBef>
                <a:spcPts val="300"/>
              </a:spcBef>
              <a:spcAft>
                <a:spcPts val="1000"/>
              </a:spcAft>
            </a:pPr>
            <a:r>
              <a:rPr lang="tr-TR" dirty="0" smtClean="0">
                <a:solidFill>
                  <a:schemeClr val="tx1"/>
                </a:solidFill>
                <a:latin typeface="Calibri" pitchFamily="34" charset="0"/>
              </a:rPr>
              <a:t>Bu </a:t>
            </a:r>
            <a:r>
              <a:rPr lang="tr-TR" dirty="0">
                <a:solidFill>
                  <a:schemeClr val="tx1"/>
                </a:solidFill>
                <a:latin typeface="Calibri" pitchFamily="34" charset="0"/>
              </a:rPr>
              <a:t>transferler teknik olarak zor olabilir, pahalıdır ve hastaların ailelerine külfet olur.</a:t>
            </a:r>
          </a:p>
          <a:p>
            <a:pPr indent="-259200">
              <a:lnSpc>
                <a:spcPct val="132000"/>
              </a:lnSpc>
              <a:spcBef>
                <a:spcPts val="300"/>
              </a:spcBef>
              <a:spcAft>
                <a:spcPts val="1000"/>
              </a:spcAft>
            </a:pPr>
            <a:r>
              <a:rPr lang="tr-TR" dirty="0">
                <a:solidFill>
                  <a:schemeClr val="tx1"/>
                </a:solidFill>
                <a:latin typeface="Calibri" pitchFamily="34" charset="0"/>
              </a:rPr>
              <a:t>Bu nedenle, kırsaldaki ve ücradaki tüm hekimler, orta derecede bakım sağlamak için ek bilgi ve becerilere ihtiyaç duyar.</a:t>
            </a:r>
            <a:endParaRPr lang="tr-TR" dirty="0"/>
          </a:p>
        </p:txBody>
      </p:sp>
      <p:sp>
        <p:nvSpPr>
          <p:cNvPr id="3" name="Başlık 2"/>
          <p:cNvSpPr>
            <a:spLocks noGrp="1"/>
          </p:cNvSpPr>
          <p:nvPr>
            <p:ph type="title"/>
          </p:nvPr>
        </p:nvSpPr>
        <p:spPr/>
        <p:txBody>
          <a:bodyPr/>
          <a:lstStyle/>
          <a:p>
            <a:r>
              <a:rPr lang="tr-TR" cap="none" dirty="0"/>
              <a:t>Senaryo 1</a:t>
            </a:r>
            <a:endParaRPr lang="tr-TR" dirty="0"/>
          </a:p>
        </p:txBody>
      </p:sp>
    </p:spTree>
    <p:extLst>
      <p:ext uri="{BB962C8B-B14F-4D97-AF65-F5344CB8AC3E}">
        <p14:creationId xmlns:p14="http://schemas.microsoft.com/office/powerpoint/2010/main" val="369796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060848"/>
            <a:ext cx="8407893" cy="4407408"/>
          </a:xfrm>
        </p:spPr>
        <p:txBody>
          <a:bodyPr>
            <a:normAutofit/>
          </a:bodyPr>
          <a:lstStyle/>
          <a:p>
            <a:pPr marL="273600" indent="-259200">
              <a:lnSpc>
                <a:spcPct val="112000"/>
              </a:lnSpc>
              <a:spcBef>
                <a:spcPts val="300"/>
              </a:spcBef>
              <a:spcAft>
                <a:spcPts val="1000"/>
              </a:spcAft>
              <a:buNone/>
            </a:pPr>
            <a:r>
              <a:rPr lang="tr-TR" sz="2800" dirty="0" smtClean="0">
                <a:solidFill>
                  <a:srgbClr val="C00000"/>
                </a:solidFill>
                <a:latin typeface="Calibri" pitchFamily="34" charset="0"/>
              </a:rPr>
              <a:t>  </a:t>
            </a:r>
            <a:r>
              <a:rPr lang="tr-TR" sz="2800" u="sng" dirty="0" smtClean="0">
                <a:solidFill>
                  <a:srgbClr val="C00000"/>
                </a:solidFill>
                <a:latin typeface="Calibri" pitchFamily="34" charset="0"/>
              </a:rPr>
              <a:t>Kronik Bir Problem</a:t>
            </a:r>
          </a:p>
          <a:p>
            <a:r>
              <a:rPr lang="tr-TR" dirty="0" err="1" smtClean="0">
                <a:solidFill>
                  <a:schemeClr val="tx1"/>
                </a:solidFill>
                <a:latin typeface="Calibri" pitchFamily="34" charset="0"/>
              </a:rPr>
              <a:t>Sylvia</a:t>
            </a:r>
            <a:r>
              <a:rPr lang="tr-TR" dirty="0">
                <a:solidFill>
                  <a:schemeClr val="tx1"/>
                </a:solidFill>
                <a:latin typeface="Calibri" pitchFamily="34" charset="0"/>
              </a:rPr>
              <a:t>, 64 </a:t>
            </a:r>
            <a:r>
              <a:rPr lang="tr-TR" dirty="0" smtClean="0">
                <a:solidFill>
                  <a:schemeClr val="tx1"/>
                </a:solidFill>
                <a:latin typeface="Calibri" pitchFamily="34" charset="0"/>
              </a:rPr>
              <a:t>yaşında</a:t>
            </a:r>
          </a:p>
          <a:p>
            <a:pPr indent="-259200">
              <a:lnSpc>
                <a:spcPct val="112000"/>
              </a:lnSpc>
              <a:spcBef>
                <a:spcPts val="300"/>
              </a:spcBef>
              <a:spcAft>
                <a:spcPts val="1000"/>
              </a:spcAft>
            </a:pPr>
            <a:r>
              <a:rPr lang="tr-TR" dirty="0" smtClean="0">
                <a:solidFill>
                  <a:schemeClr val="tx1"/>
                </a:solidFill>
                <a:latin typeface="Calibri" pitchFamily="34" charset="0"/>
              </a:rPr>
              <a:t>Kolon </a:t>
            </a:r>
            <a:r>
              <a:rPr lang="tr-TR" dirty="0">
                <a:solidFill>
                  <a:schemeClr val="tx1"/>
                </a:solidFill>
                <a:latin typeface="Calibri" pitchFamily="34" charset="0"/>
              </a:rPr>
              <a:t>kanseri </a:t>
            </a:r>
            <a:r>
              <a:rPr lang="tr-TR" dirty="0" smtClean="0">
                <a:solidFill>
                  <a:schemeClr val="tx1"/>
                </a:solidFill>
                <a:latin typeface="Calibri" pitchFamily="34" charset="0"/>
              </a:rPr>
              <a:t>tanısı alır ve bir </a:t>
            </a:r>
            <a:r>
              <a:rPr lang="tr-TR" dirty="0">
                <a:solidFill>
                  <a:schemeClr val="tx1"/>
                </a:solidFill>
                <a:latin typeface="Calibri" pitchFamily="34" charset="0"/>
              </a:rPr>
              <a:t>cerraha </a:t>
            </a:r>
            <a:r>
              <a:rPr lang="tr-TR" dirty="0" smtClean="0">
                <a:solidFill>
                  <a:schemeClr val="tx1"/>
                </a:solidFill>
                <a:latin typeface="Calibri" pitchFamily="34" charset="0"/>
              </a:rPr>
              <a:t>sevk edilir, </a:t>
            </a:r>
            <a:r>
              <a:rPr lang="tr-TR" dirty="0">
                <a:solidFill>
                  <a:schemeClr val="tx1"/>
                </a:solidFill>
                <a:latin typeface="Calibri" pitchFamily="34" charset="0"/>
              </a:rPr>
              <a:t>bağırsak rezeksiyonu </a:t>
            </a:r>
            <a:r>
              <a:rPr lang="tr-TR" dirty="0" smtClean="0">
                <a:solidFill>
                  <a:schemeClr val="tx1"/>
                </a:solidFill>
                <a:latin typeface="Calibri" pitchFamily="34" charset="0"/>
              </a:rPr>
              <a:t>yapılarak </a:t>
            </a:r>
            <a:r>
              <a:rPr lang="tr-TR" dirty="0" err="1">
                <a:solidFill>
                  <a:schemeClr val="tx1"/>
                </a:solidFill>
                <a:latin typeface="Calibri" pitchFamily="34" charset="0"/>
              </a:rPr>
              <a:t>sitotoksik</a:t>
            </a:r>
            <a:r>
              <a:rPr lang="tr-TR" dirty="0">
                <a:solidFill>
                  <a:schemeClr val="tx1"/>
                </a:solidFill>
                <a:latin typeface="Calibri" pitchFamily="34" charset="0"/>
              </a:rPr>
              <a:t> </a:t>
            </a:r>
            <a:r>
              <a:rPr lang="tr-TR" dirty="0" smtClean="0">
                <a:solidFill>
                  <a:schemeClr val="tx1"/>
                </a:solidFill>
                <a:latin typeface="Calibri" pitchFamily="34" charset="0"/>
              </a:rPr>
              <a:t>ilaçlara başlanır. </a:t>
            </a:r>
          </a:p>
          <a:p>
            <a:r>
              <a:rPr lang="tr-TR" dirty="0" smtClean="0">
                <a:solidFill>
                  <a:schemeClr val="tx1"/>
                </a:solidFill>
                <a:latin typeface="Calibri" pitchFamily="34" charset="0"/>
              </a:rPr>
              <a:t>Başlangıçta </a:t>
            </a:r>
            <a:r>
              <a:rPr lang="tr-TR" dirty="0">
                <a:solidFill>
                  <a:schemeClr val="tx1"/>
                </a:solidFill>
                <a:latin typeface="Calibri" pitchFamily="34" charset="0"/>
              </a:rPr>
              <a:t>iyi </a:t>
            </a:r>
            <a:r>
              <a:rPr lang="tr-TR" dirty="0" smtClean="0">
                <a:solidFill>
                  <a:schemeClr val="tx1"/>
                </a:solidFill>
                <a:latin typeface="Calibri" pitchFamily="34" charset="0"/>
              </a:rPr>
              <a:t>cevap alınır ve kemoterapi kürlerine devam edilir</a:t>
            </a:r>
            <a:endParaRPr lang="tr-TR" dirty="0">
              <a:solidFill>
                <a:schemeClr val="tx1"/>
              </a:solidFill>
              <a:latin typeface="Calibri" pitchFamily="34" charset="0"/>
            </a:endParaRPr>
          </a:p>
          <a:p>
            <a:r>
              <a:rPr lang="tr-TR" dirty="0">
                <a:solidFill>
                  <a:schemeClr val="tx1"/>
                </a:solidFill>
                <a:latin typeface="Calibri" pitchFamily="34" charset="0"/>
              </a:rPr>
              <a:t>Altı ay sonra </a:t>
            </a:r>
            <a:r>
              <a:rPr lang="tr-TR" dirty="0" smtClean="0">
                <a:solidFill>
                  <a:schemeClr val="tx1"/>
                </a:solidFill>
                <a:latin typeface="Calibri" pitchFamily="34" charset="0"/>
              </a:rPr>
              <a:t>akciğerler metastazı tespit edilir </a:t>
            </a:r>
            <a:r>
              <a:rPr lang="tr-TR" dirty="0">
                <a:solidFill>
                  <a:schemeClr val="tx1"/>
                </a:solidFill>
                <a:latin typeface="Calibri" pitchFamily="34" charset="0"/>
              </a:rPr>
              <a:t>ve herhangi bir cerrahi, onkoloji veya radyoterapi yaklaşımı ile başarı </a:t>
            </a:r>
            <a:r>
              <a:rPr lang="tr-TR" dirty="0" smtClean="0">
                <a:solidFill>
                  <a:schemeClr val="tx1"/>
                </a:solidFill>
                <a:latin typeface="Calibri" pitchFamily="34" charset="0"/>
              </a:rPr>
              <a:t>şansı düşük olarak görülür.</a:t>
            </a:r>
            <a:endParaRPr lang="tr-TR" dirty="0">
              <a:solidFill>
                <a:schemeClr val="tx1"/>
              </a:solidFill>
              <a:latin typeface="Calibri" pitchFamily="34" charset="0"/>
            </a:endParaRPr>
          </a:p>
          <a:p>
            <a:r>
              <a:rPr lang="tr-TR" dirty="0">
                <a:solidFill>
                  <a:schemeClr val="tx1"/>
                </a:solidFill>
                <a:latin typeface="Calibri" pitchFamily="34" charset="0"/>
              </a:rPr>
              <a:t>Bununla birlikte, ameliyat yaptırmayı ve bir dizi kemoterapi uygulamayı </a:t>
            </a:r>
            <a:r>
              <a:rPr lang="tr-TR" dirty="0" smtClean="0">
                <a:solidFill>
                  <a:schemeClr val="tx1"/>
                </a:solidFill>
                <a:latin typeface="Calibri" pitchFamily="34" charset="0"/>
              </a:rPr>
              <a:t>seçer.</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Senaryo </a:t>
            </a:r>
            <a:r>
              <a:rPr lang="tr-TR" cap="none" dirty="0" smtClean="0"/>
              <a:t>2</a:t>
            </a:r>
            <a:endParaRPr lang="tr-TR" dirty="0"/>
          </a:p>
        </p:txBody>
      </p:sp>
    </p:spTree>
    <p:extLst>
      <p:ext uri="{BB962C8B-B14F-4D97-AF65-F5344CB8AC3E}">
        <p14:creationId xmlns:p14="http://schemas.microsoft.com/office/powerpoint/2010/main" val="3693851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45720" indent="0">
              <a:buNone/>
            </a:pPr>
            <a:r>
              <a:rPr lang="tr-TR" dirty="0">
                <a:solidFill>
                  <a:srgbClr val="C00000"/>
                </a:solidFill>
                <a:latin typeface="Calibri" pitchFamily="34" charset="0"/>
              </a:rPr>
              <a:t> </a:t>
            </a:r>
            <a:endParaRPr lang="tr-TR" dirty="0" smtClean="0">
              <a:solidFill>
                <a:srgbClr val="C00000"/>
              </a:solidFill>
              <a:latin typeface="Calibri" pitchFamily="34" charset="0"/>
            </a:endParaRPr>
          </a:p>
          <a:p>
            <a:pPr marL="45720" indent="0">
              <a:buNone/>
            </a:pPr>
            <a:r>
              <a:rPr lang="tr-TR" dirty="0" smtClean="0">
                <a:solidFill>
                  <a:srgbClr val="C00000"/>
                </a:solidFill>
                <a:latin typeface="Calibri" pitchFamily="34" charset="0"/>
              </a:rPr>
              <a:t> </a:t>
            </a:r>
            <a:r>
              <a:rPr lang="tr-TR" sz="2800" u="sng" dirty="0" smtClean="0">
                <a:solidFill>
                  <a:srgbClr val="C00000"/>
                </a:solidFill>
                <a:latin typeface="Calibri" pitchFamily="34" charset="0"/>
              </a:rPr>
              <a:t>Büyükşehir </a:t>
            </a:r>
            <a:r>
              <a:rPr lang="tr-TR" sz="2800" u="sng" dirty="0">
                <a:solidFill>
                  <a:srgbClr val="C00000"/>
                </a:solidFill>
                <a:latin typeface="Calibri" pitchFamily="34" charset="0"/>
              </a:rPr>
              <a:t>/ Kentsel </a:t>
            </a:r>
            <a:r>
              <a:rPr lang="tr-TR" sz="2800" u="sng" dirty="0" smtClean="0">
                <a:solidFill>
                  <a:srgbClr val="C00000"/>
                </a:solidFill>
                <a:latin typeface="Calibri" pitchFamily="34" charset="0"/>
              </a:rPr>
              <a:t>Durum</a:t>
            </a:r>
            <a:endParaRPr lang="tr-TR" sz="2800" dirty="0">
              <a:latin typeface="Calibri" pitchFamily="34" charset="0"/>
            </a:endParaRPr>
          </a:p>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err="1" smtClean="0">
                <a:solidFill>
                  <a:schemeClr val="tx1"/>
                </a:solidFill>
                <a:latin typeface="Calibri" pitchFamily="34" charset="0"/>
              </a:rPr>
              <a:t>Sylvia</a:t>
            </a:r>
            <a:r>
              <a:rPr lang="tr-TR" dirty="0" smtClean="0">
                <a:solidFill>
                  <a:schemeClr val="tx1"/>
                </a:solidFill>
                <a:latin typeface="Calibri" pitchFamily="34" charset="0"/>
              </a:rPr>
              <a:t> </a:t>
            </a:r>
            <a:r>
              <a:rPr lang="tr-TR" dirty="0" err="1">
                <a:solidFill>
                  <a:schemeClr val="tx1"/>
                </a:solidFill>
                <a:latin typeface="Calibri" pitchFamily="34" charset="0"/>
              </a:rPr>
              <a:t>onkoloğunu</a:t>
            </a:r>
            <a:r>
              <a:rPr lang="tr-TR" dirty="0">
                <a:solidFill>
                  <a:schemeClr val="tx1"/>
                </a:solidFill>
                <a:latin typeface="Calibri" pitchFamily="34" charset="0"/>
              </a:rPr>
              <a:t> ve hafifletici destek ekibini düzenli olarak görmeye devam edecekti</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Yerel doktoru, analjezi için reçete sağlayabilir, ancak mutlaka onu görmez</a:t>
            </a:r>
            <a:r>
              <a:rPr lang="tr-TR" dirty="0" smtClean="0">
                <a:solidFill>
                  <a:schemeClr val="tx1"/>
                </a:solidFill>
                <a:latin typeface="Calibri" pitchFamily="34" charset="0"/>
              </a:rPr>
              <a:t>.</a:t>
            </a:r>
            <a:endParaRPr lang="tr-TR" dirty="0">
              <a:solidFill>
                <a:schemeClr val="tx1"/>
              </a:solidFill>
              <a:latin typeface="Calibri" pitchFamily="34" charset="0"/>
            </a:endParaRPr>
          </a:p>
          <a:p>
            <a:r>
              <a:rPr lang="tr-TR" dirty="0">
                <a:solidFill>
                  <a:schemeClr val="tx1"/>
                </a:solidFill>
                <a:latin typeface="Calibri" pitchFamily="34" charset="0"/>
              </a:rPr>
              <a:t>Durumu bozulduğunda, </a:t>
            </a:r>
            <a:r>
              <a:rPr lang="tr-TR" dirty="0" err="1">
                <a:solidFill>
                  <a:schemeClr val="tx1"/>
                </a:solidFill>
                <a:latin typeface="Calibri" pitchFamily="34" charset="0"/>
              </a:rPr>
              <a:t>Sylvia</a:t>
            </a:r>
            <a:r>
              <a:rPr lang="tr-TR" dirty="0">
                <a:solidFill>
                  <a:schemeClr val="tx1"/>
                </a:solidFill>
                <a:latin typeface="Calibri" pitchFamily="34" charset="0"/>
              </a:rPr>
              <a:t> hafifletici bakım servisine bağlı bir </a:t>
            </a:r>
            <a:r>
              <a:rPr lang="tr-TR" dirty="0" smtClean="0">
                <a:solidFill>
                  <a:schemeClr val="tx1"/>
                </a:solidFill>
                <a:latin typeface="Calibri" pitchFamily="34" charset="0"/>
              </a:rPr>
              <a:t>bakımevine </a:t>
            </a:r>
            <a:r>
              <a:rPr lang="tr-TR" dirty="0">
                <a:solidFill>
                  <a:schemeClr val="tx1"/>
                </a:solidFill>
                <a:latin typeface="Calibri" pitchFamily="34" charset="0"/>
              </a:rPr>
              <a:t>yönlendirilir.</a:t>
            </a:r>
          </a:p>
        </p:txBody>
      </p:sp>
      <p:sp>
        <p:nvSpPr>
          <p:cNvPr id="3" name="Başlık 2"/>
          <p:cNvSpPr>
            <a:spLocks noGrp="1"/>
          </p:cNvSpPr>
          <p:nvPr>
            <p:ph type="title"/>
          </p:nvPr>
        </p:nvSpPr>
        <p:spPr/>
        <p:txBody>
          <a:bodyPr/>
          <a:lstStyle/>
          <a:p>
            <a:r>
              <a:rPr lang="tr-TR" cap="none" dirty="0"/>
              <a:t>Senaryo 2</a:t>
            </a:r>
            <a:endParaRPr lang="tr-TR" dirty="0"/>
          </a:p>
        </p:txBody>
      </p:sp>
    </p:spTree>
    <p:extLst>
      <p:ext uri="{BB962C8B-B14F-4D97-AF65-F5344CB8AC3E}">
        <p14:creationId xmlns:p14="http://schemas.microsoft.com/office/powerpoint/2010/main" val="3015355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734266"/>
          </a:xfrm>
        </p:spPr>
        <p:txBody>
          <a:bodyPr>
            <a:normAutofit lnSpcReduction="10000"/>
          </a:bodyPr>
          <a:lstStyle/>
          <a:p>
            <a:pPr marL="15120" indent="0">
              <a:lnSpc>
                <a:spcPct val="112000"/>
              </a:lnSpc>
              <a:spcBef>
                <a:spcPts val="300"/>
              </a:spcBef>
              <a:spcAft>
                <a:spcPts val="1000"/>
              </a:spcAft>
              <a:buNone/>
            </a:pPr>
            <a:r>
              <a:rPr lang="tr-TR" sz="3000" dirty="0" smtClean="0">
                <a:solidFill>
                  <a:srgbClr val="C00000"/>
                </a:solidFill>
                <a:latin typeface="Calibri" pitchFamily="34" charset="0"/>
              </a:rPr>
              <a:t>  </a:t>
            </a:r>
            <a:r>
              <a:rPr lang="tr-TR" sz="2800" u="sng" dirty="0">
                <a:solidFill>
                  <a:srgbClr val="C00000"/>
                </a:solidFill>
                <a:latin typeface="Calibri" pitchFamily="34" charset="0"/>
              </a:rPr>
              <a:t>Kırsal Durum</a:t>
            </a:r>
            <a:endParaRPr lang="tr-TR" sz="2800" dirty="0" smtClean="0">
              <a:solidFill>
                <a:schemeClr val="tx1"/>
              </a:solidFill>
              <a:latin typeface="Calibri" pitchFamily="34" charset="0"/>
            </a:endParaRPr>
          </a:p>
          <a:p>
            <a:pPr indent="-259200">
              <a:lnSpc>
                <a:spcPct val="112000"/>
              </a:lnSpc>
              <a:spcBef>
                <a:spcPts val="300"/>
              </a:spcBef>
              <a:spcAft>
                <a:spcPts val="1000"/>
              </a:spcAft>
            </a:pPr>
            <a:r>
              <a:rPr lang="tr-TR" dirty="0" err="1" smtClean="0">
                <a:solidFill>
                  <a:schemeClr val="tx1"/>
                </a:solidFill>
                <a:latin typeface="Calibri" pitchFamily="34" charset="0"/>
              </a:rPr>
              <a:t>Sylvia</a:t>
            </a:r>
            <a:r>
              <a:rPr lang="tr-TR" dirty="0">
                <a:solidFill>
                  <a:schemeClr val="tx1"/>
                </a:solidFill>
                <a:latin typeface="Calibri" pitchFamily="34" charset="0"/>
              </a:rPr>
              <a:t>, şehirdeki hastanede cerrah ve </a:t>
            </a:r>
            <a:r>
              <a:rPr lang="tr-TR" dirty="0" err="1">
                <a:solidFill>
                  <a:schemeClr val="tx1"/>
                </a:solidFill>
                <a:latin typeface="Calibri" pitchFamily="34" charset="0"/>
              </a:rPr>
              <a:t>onkolog</a:t>
            </a:r>
            <a:r>
              <a:rPr lang="tr-TR" dirty="0">
                <a:solidFill>
                  <a:schemeClr val="tx1"/>
                </a:solidFill>
                <a:latin typeface="Calibri" pitchFamily="34" charset="0"/>
              </a:rPr>
              <a:t> bakımı altında cerrahi ve kemoterapi </a:t>
            </a:r>
            <a:r>
              <a:rPr lang="tr-TR" dirty="0" smtClean="0">
                <a:solidFill>
                  <a:schemeClr val="tx1"/>
                </a:solidFill>
                <a:latin typeface="Calibri" pitchFamily="34" charset="0"/>
              </a:rPr>
              <a:t>alır.</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Ameliyat ve kemoterapi arasında eve </a:t>
            </a:r>
            <a:r>
              <a:rPr lang="tr-TR" dirty="0" smtClean="0">
                <a:solidFill>
                  <a:schemeClr val="tx1"/>
                </a:solidFill>
                <a:latin typeface="Calibri" pitchFamily="34" charset="0"/>
              </a:rPr>
              <a:t>döner.</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1 haftalık kemoterapiden sonra yerel kırsal hastaneye taburcu edilir ve </a:t>
            </a:r>
            <a:r>
              <a:rPr lang="tr-TR" dirty="0" smtClean="0">
                <a:solidFill>
                  <a:schemeClr val="tx1"/>
                </a:solidFill>
                <a:latin typeface="Calibri" pitchFamily="34" charset="0"/>
              </a:rPr>
              <a:t>uzaktan yönetim </a:t>
            </a:r>
            <a:r>
              <a:rPr lang="tr-TR" dirty="0">
                <a:solidFill>
                  <a:schemeClr val="tx1"/>
                </a:solidFill>
                <a:latin typeface="Calibri" pitchFamily="34" charset="0"/>
              </a:rPr>
              <a:t>için yerel doktora geri yönlendirilir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Doktor hastane bakımını yönetir ve cerrah ve </a:t>
            </a:r>
            <a:r>
              <a:rPr lang="tr-TR" dirty="0" err="1">
                <a:solidFill>
                  <a:schemeClr val="tx1"/>
                </a:solidFill>
                <a:latin typeface="Calibri" pitchFamily="34" charset="0"/>
              </a:rPr>
              <a:t>onkologla</a:t>
            </a:r>
            <a:r>
              <a:rPr lang="tr-TR" dirty="0">
                <a:solidFill>
                  <a:schemeClr val="tx1"/>
                </a:solidFill>
                <a:latin typeface="Calibri" pitchFamily="34" charset="0"/>
              </a:rPr>
              <a:t> telefon irtibatını sürdürür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Doktor, uzmanlarıyla istişarede bulunarak, </a:t>
            </a:r>
            <a:r>
              <a:rPr lang="tr-TR" dirty="0" smtClean="0">
                <a:solidFill>
                  <a:schemeClr val="tx1"/>
                </a:solidFill>
                <a:latin typeface="Calibri" pitchFamily="34" charset="0"/>
              </a:rPr>
              <a:t>akciğerlerinde </a:t>
            </a:r>
            <a:r>
              <a:rPr lang="tr-TR" dirty="0">
                <a:solidFill>
                  <a:schemeClr val="tx1"/>
                </a:solidFill>
                <a:latin typeface="Calibri" pitchFamily="34" charset="0"/>
              </a:rPr>
              <a:t>metastaz </a:t>
            </a:r>
            <a:r>
              <a:rPr lang="tr-TR" dirty="0" smtClean="0">
                <a:solidFill>
                  <a:schemeClr val="tx1"/>
                </a:solidFill>
                <a:latin typeface="Calibri" pitchFamily="34" charset="0"/>
              </a:rPr>
              <a:t>olduğunu </a:t>
            </a:r>
            <a:r>
              <a:rPr lang="tr-TR" dirty="0">
                <a:solidFill>
                  <a:schemeClr val="tx1"/>
                </a:solidFill>
                <a:latin typeface="Calibri" pitchFamily="34" charset="0"/>
              </a:rPr>
              <a:t>ve gelecekteki yaklaşımların başarılı olma şansının düşük olduğunu </a:t>
            </a:r>
            <a:r>
              <a:rPr lang="tr-TR" dirty="0" smtClean="0">
                <a:solidFill>
                  <a:schemeClr val="tx1"/>
                </a:solidFill>
                <a:latin typeface="Calibri" pitchFamily="34" charset="0"/>
              </a:rPr>
              <a:t>değerlendirir.</a:t>
            </a:r>
          </a:p>
        </p:txBody>
      </p:sp>
      <p:sp>
        <p:nvSpPr>
          <p:cNvPr id="3" name="Başlık 2"/>
          <p:cNvSpPr>
            <a:spLocks noGrp="1"/>
          </p:cNvSpPr>
          <p:nvPr>
            <p:ph type="title"/>
          </p:nvPr>
        </p:nvSpPr>
        <p:spPr/>
        <p:txBody>
          <a:bodyPr/>
          <a:lstStyle/>
          <a:p>
            <a:pPr marL="273600" indent="-259200">
              <a:lnSpc>
                <a:spcPct val="112000"/>
              </a:lnSpc>
              <a:spcBef>
                <a:spcPts val="300"/>
              </a:spcBef>
              <a:spcAft>
                <a:spcPts val="1000"/>
              </a:spcAft>
            </a:pPr>
            <a:r>
              <a:rPr lang="tr-TR" cap="none" dirty="0"/>
              <a:t>Senaryo 2</a:t>
            </a:r>
            <a:endParaRPr lang="tr-TR" dirty="0"/>
          </a:p>
        </p:txBody>
      </p:sp>
    </p:spTree>
    <p:extLst>
      <p:ext uri="{BB962C8B-B14F-4D97-AF65-F5344CB8AC3E}">
        <p14:creationId xmlns:p14="http://schemas.microsoft.com/office/powerpoint/2010/main" val="1171853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15120" indent="0">
              <a:lnSpc>
                <a:spcPct val="112000"/>
              </a:lnSpc>
              <a:spcBef>
                <a:spcPts val="300"/>
              </a:spcBef>
              <a:spcAft>
                <a:spcPts val="1000"/>
              </a:spcAft>
              <a:buNone/>
            </a:pPr>
            <a:r>
              <a:rPr lang="tr-TR" sz="2800" dirty="0">
                <a:solidFill>
                  <a:srgbClr val="C00000"/>
                </a:solidFill>
                <a:latin typeface="Calibri" pitchFamily="34" charset="0"/>
              </a:rPr>
              <a:t> </a:t>
            </a:r>
            <a:r>
              <a:rPr lang="tr-TR" sz="2800" u="sng" dirty="0">
                <a:solidFill>
                  <a:srgbClr val="C00000"/>
                </a:solidFill>
                <a:latin typeface="Calibri" pitchFamily="34" charset="0"/>
              </a:rPr>
              <a:t>Kırsal Durum</a:t>
            </a:r>
            <a:endParaRPr lang="tr-TR" sz="2800"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Ailesiyle </a:t>
            </a:r>
            <a:r>
              <a:rPr lang="tr-TR" dirty="0">
                <a:solidFill>
                  <a:schemeClr val="tx1"/>
                </a:solidFill>
                <a:latin typeface="Calibri" pitchFamily="34" charset="0"/>
              </a:rPr>
              <a:t>ve yerel doktoruyla görüşmeler yapıldıktan </a:t>
            </a:r>
            <a:r>
              <a:rPr lang="tr-TR" dirty="0" smtClean="0">
                <a:solidFill>
                  <a:schemeClr val="tx1"/>
                </a:solidFill>
                <a:latin typeface="Calibri" pitchFamily="34" charset="0"/>
              </a:rPr>
              <a:t>sonra </a:t>
            </a:r>
            <a:r>
              <a:rPr lang="tr-TR" dirty="0">
                <a:solidFill>
                  <a:schemeClr val="tx1"/>
                </a:solidFill>
                <a:latin typeface="Calibri" pitchFamily="34" charset="0"/>
              </a:rPr>
              <a:t>merkeze geri </a:t>
            </a:r>
            <a:r>
              <a:rPr lang="tr-TR" dirty="0" smtClean="0">
                <a:solidFill>
                  <a:schemeClr val="tx1"/>
                </a:solidFill>
                <a:latin typeface="Calibri" pitchFamily="34" charset="0"/>
              </a:rPr>
              <a:t>dönmeyip, </a:t>
            </a:r>
            <a:r>
              <a:rPr lang="tr-TR" dirty="0">
                <a:solidFill>
                  <a:schemeClr val="tx1"/>
                </a:solidFill>
                <a:latin typeface="Calibri" pitchFamily="34" charset="0"/>
              </a:rPr>
              <a:t>ailesi ile birlikte evde </a:t>
            </a:r>
            <a:r>
              <a:rPr lang="tr-TR" dirty="0" smtClean="0">
                <a:solidFill>
                  <a:schemeClr val="tx1"/>
                </a:solidFill>
                <a:latin typeface="Calibri" pitchFamily="34" charset="0"/>
              </a:rPr>
              <a:t>kalarak herhangi </a:t>
            </a:r>
            <a:r>
              <a:rPr lang="tr-TR" dirty="0">
                <a:solidFill>
                  <a:schemeClr val="tx1"/>
                </a:solidFill>
                <a:latin typeface="Calibri" pitchFamily="34" charset="0"/>
              </a:rPr>
              <a:t>bir komplikasyonla başa çıkmaya karar verdi</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Yerel evde bakım hemşiresi ve bölgesel palyatif bakım hizmetleri </a:t>
            </a:r>
            <a:r>
              <a:rPr lang="tr-TR" dirty="0" smtClean="0">
                <a:solidFill>
                  <a:schemeClr val="tx1"/>
                </a:solidFill>
                <a:latin typeface="Calibri" pitchFamily="34" charset="0"/>
              </a:rPr>
              <a:t>onu düzenli </a:t>
            </a:r>
            <a:r>
              <a:rPr lang="tr-TR" dirty="0">
                <a:solidFill>
                  <a:schemeClr val="tx1"/>
                </a:solidFill>
                <a:latin typeface="Calibri" pitchFamily="34" charset="0"/>
              </a:rPr>
              <a:t>olarak ziyaret ederken, doktor </a:t>
            </a:r>
            <a:r>
              <a:rPr lang="tr-TR" dirty="0" smtClean="0">
                <a:solidFill>
                  <a:schemeClr val="tx1"/>
                </a:solidFill>
                <a:latin typeface="Calibri" pitchFamily="34" charset="0"/>
              </a:rPr>
              <a:t>da onu </a:t>
            </a:r>
            <a:r>
              <a:rPr lang="tr-TR" dirty="0">
                <a:solidFill>
                  <a:schemeClr val="tx1"/>
                </a:solidFill>
                <a:latin typeface="Calibri" pitchFamily="34" charset="0"/>
              </a:rPr>
              <a:t>evde </a:t>
            </a:r>
            <a:r>
              <a:rPr lang="tr-TR" dirty="0" smtClean="0">
                <a:solidFill>
                  <a:schemeClr val="tx1"/>
                </a:solidFill>
                <a:latin typeface="Calibri" pitchFamily="34" charset="0"/>
              </a:rPr>
              <a:t>talep üzerine ziyaret </a:t>
            </a:r>
            <a:r>
              <a:rPr lang="tr-TR" dirty="0">
                <a:solidFill>
                  <a:schemeClr val="tx1"/>
                </a:solidFill>
                <a:latin typeface="Calibri" pitchFamily="34" charset="0"/>
              </a:rPr>
              <a:t>eder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Durumu bozulduğunda doktor </a:t>
            </a:r>
            <a:r>
              <a:rPr lang="tr-TR" dirty="0" smtClean="0">
                <a:solidFill>
                  <a:schemeClr val="tx1"/>
                </a:solidFill>
                <a:latin typeface="Calibri" pitchFamily="34" charset="0"/>
              </a:rPr>
              <a:t>en son noktaya dek ona hastanede yatırarak bakım </a:t>
            </a:r>
            <a:r>
              <a:rPr lang="tr-TR" dirty="0">
                <a:solidFill>
                  <a:schemeClr val="tx1"/>
                </a:solidFill>
                <a:latin typeface="Calibri" pitchFamily="34" charset="0"/>
              </a:rPr>
              <a:t>hizmeti verir.</a:t>
            </a:r>
          </a:p>
        </p:txBody>
      </p:sp>
      <p:sp>
        <p:nvSpPr>
          <p:cNvPr id="3" name="Başlık 2"/>
          <p:cNvSpPr>
            <a:spLocks noGrp="1"/>
          </p:cNvSpPr>
          <p:nvPr>
            <p:ph type="title"/>
          </p:nvPr>
        </p:nvSpPr>
        <p:spPr/>
        <p:txBody>
          <a:bodyPr/>
          <a:lstStyle/>
          <a:p>
            <a:r>
              <a:rPr lang="tr-TR" cap="none" dirty="0"/>
              <a:t>Senaryo 2</a:t>
            </a:r>
            <a:endParaRPr lang="tr-TR" dirty="0"/>
          </a:p>
        </p:txBody>
      </p:sp>
    </p:spTree>
    <p:extLst>
      <p:ext uri="{BB962C8B-B14F-4D97-AF65-F5344CB8AC3E}">
        <p14:creationId xmlns:p14="http://schemas.microsoft.com/office/powerpoint/2010/main" val="743778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556792"/>
            <a:ext cx="8551909" cy="5112568"/>
          </a:xfrm>
        </p:spPr>
        <p:txBody>
          <a:bodyPr>
            <a:normAutofit fontScale="85000" lnSpcReduction="20000"/>
          </a:bodyPr>
          <a:lstStyle/>
          <a:p>
            <a:pPr marL="273600" indent="-259200">
              <a:lnSpc>
                <a:spcPct val="132000"/>
              </a:lnSpc>
              <a:spcBef>
                <a:spcPts val="300"/>
              </a:spcBef>
              <a:spcAft>
                <a:spcPts val="1000"/>
              </a:spcAft>
              <a:buNone/>
            </a:pPr>
            <a:r>
              <a:rPr lang="tr-TR" sz="3000" dirty="0">
                <a:solidFill>
                  <a:srgbClr val="C00000"/>
                </a:solidFill>
                <a:latin typeface="Calibri" pitchFamily="34" charset="0"/>
              </a:rPr>
              <a:t> </a:t>
            </a:r>
            <a:r>
              <a:rPr lang="tr-TR" sz="3000" u="sng" dirty="0">
                <a:solidFill>
                  <a:srgbClr val="C00000"/>
                </a:solidFill>
                <a:latin typeface="Calibri" pitchFamily="34" charset="0"/>
              </a:rPr>
              <a:t>Ücradaki </a:t>
            </a:r>
            <a:r>
              <a:rPr lang="tr-TR" sz="3000" u="sng" dirty="0" smtClean="0">
                <a:solidFill>
                  <a:srgbClr val="C00000"/>
                </a:solidFill>
                <a:latin typeface="Calibri" pitchFamily="34" charset="0"/>
              </a:rPr>
              <a:t>Durum</a:t>
            </a:r>
          </a:p>
          <a:p>
            <a:pPr marL="273600" indent="-259200">
              <a:lnSpc>
                <a:spcPct val="132000"/>
              </a:lnSpc>
              <a:spcBef>
                <a:spcPts val="300"/>
              </a:spcBef>
              <a:spcAft>
                <a:spcPts val="1000"/>
              </a:spcAft>
            </a:pPr>
            <a:r>
              <a:rPr lang="tr-TR" sz="2200" dirty="0" err="1">
                <a:solidFill>
                  <a:schemeClr val="tx1"/>
                </a:solidFill>
                <a:latin typeface="Calibri" pitchFamily="34" charset="0"/>
              </a:rPr>
              <a:t>Sylvia</a:t>
            </a:r>
            <a:r>
              <a:rPr lang="tr-TR" sz="2200" dirty="0">
                <a:solidFill>
                  <a:schemeClr val="tx1"/>
                </a:solidFill>
                <a:latin typeface="Calibri" pitchFamily="34" charset="0"/>
              </a:rPr>
              <a:t>, 500 km uzaklıktaki bölgesel </a:t>
            </a:r>
            <a:r>
              <a:rPr lang="tr-TR" sz="2200" dirty="0" smtClean="0">
                <a:solidFill>
                  <a:schemeClr val="tx1"/>
                </a:solidFill>
                <a:latin typeface="Calibri" pitchFamily="34" charset="0"/>
              </a:rPr>
              <a:t>hastanede </a:t>
            </a:r>
            <a:r>
              <a:rPr lang="tr-TR" sz="2200" dirty="0">
                <a:solidFill>
                  <a:schemeClr val="tx1"/>
                </a:solidFill>
                <a:latin typeface="Calibri" pitchFamily="34" charset="0"/>
              </a:rPr>
              <a:t>2 </a:t>
            </a:r>
            <a:r>
              <a:rPr lang="tr-TR" sz="2200" dirty="0" smtClean="0">
                <a:solidFill>
                  <a:schemeClr val="tx1"/>
                </a:solidFill>
                <a:latin typeface="Calibri" pitchFamily="34" charset="0"/>
              </a:rPr>
              <a:t>hafta yatışın ardından </a:t>
            </a:r>
            <a:r>
              <a:rPr lang="tr-TR" sz="2200" dirty="0">
                <a:solidFill>
                  <a:schemeClr val="tx1"/>
                </a:solidFill>
                <a:latin typeface="Calibri" pitchFamily="34" charset="0"/>
              </a:rPr>
              <a:t>CWA </a:t>
            </a:r>
            <a:r>
              <a:rPr lang="tr-TR" sz="2200" dirty="0" smtClean="0">
                <a:solidFill>
                  <a:schemeClr val="tx1"/>
                </a:solidFill>
                <a:latin typeface="Calibri" pitchFamily="34" charset="0"/>
              </a:rPr>
              <a:t>(Ülke Kadınlar Derneği) pansiyonunda kalıyorken 6 hafta da hastanede günü birlik tedavi gördükten sonra eve </a:t>
            </a:r>
            <a:r>
              <a:rPr lang="tr-TR" sz="2200" dirty="0">
                <a:solidFill>
                  <a:schemeClr val="tx1"/>
                </a:solidFill>
                <a:latin typeface="Calibri" pitchFamily="34" charset="0"/>
              </a:rPr>
              <a:t>döndü.</a:t>
            </a:r>
          </a:p>
          <a:p>
            <a:pPr marL="273600" indent="-259200">
              <a:lnSpc>
                <a:spcPct val="132000"/>
              </a:lnSpc>
              <a:spcBef>
                <a:spcPts val="300"/>
              </a:spcBef>
              <a:spcAft>
                <a:spcPts val="1000"/>
              </a:spcAft>
            </a:pPr>
            <a:r>
              <a:rPr lang="tr-TR" sz="2200" dirty="0" smtClean="0">
                <a:solidFill>
                  <a:schemeClr val="tx1"/>
                </a:solidFill>
                <a:latin typeface="Calibri" pitchFamily="34" charset="0"/>
              </a:rPr>
              <a:t>Ücradaki hemşire/sağlık </a:t>
            </a:r>
            <a:r>
              <a:rPr lang="tr-TR" sz="2200" dirty="0">
                <a:solidFill>
                  <a:schemeClr val="tx1"/>
                </a:solidFill>
                <a:latin typeface="Calibri" pitchFamily="34" charset="0"/>
              </a:rPr>
              <a:t>çalışanı ve bölge doktoru </a:t>
            </a:r>
            <a:r>
              <a:rPr lang="tr-TR" sz="2200" dirty="0" err="1" smtClean="0">
                <a:solidFill>
                  <a:schemeClr val="tx1"/>
                </a:solidFill>
                <a:latin typeface="Calibri" pitchFamily="34" charset="0"/>
              </a:rPr>
              <a:t>Sylvia‘nın</a:t>
            </a:r>
            <a:r>
              <a:rPr lang="tr-TR" sz="2200" dirty="0" smtClean="0">
                <a:solidFill>
                  <a:schemeClr val="tx1"/>
                </a:solidFill>
                <a:latin typeface="Calibri" pitchFamily="34" charset="0"/>
              </a:rPr>
              <a:t> tedavisini evde yöneteceklerine ve </a:t>
            </a:r>
            <a:r>
              <a:rPr lang="tr-TR" sz="2200" dirty="0">
                <a:solidFill>
                  <a:schemeClr val="tx1"/>
                </a:solidFill>
                <a:latin typeface="Calibri" pitchFamily="34" charset="0"/>
              </a:rPr>
              <a:t>palyatif bakım </a:t>
            </a:r>
            <a:r>
              <a:rPr lang="tr-TR" sz="2200" dirty="0" smtClean="0">
                <a:solidFill>
                  <a:schemeClr val="tx1"/>
                </a:solidFill>
                <a:latin typeface="Calibri" pitchFamily="34" charset="0"/>
              </a:rPr>
              <a:t>yapacaklarına karar verirler, </a:t>
            </a:r>
            <a:r>
              <a:rPr lang="tr-TR" sz="2200" dirty="0">
                <a:solidFill>
                  <a:schemeClr val="tx1"/>
                </a:solidFill>
                <a:latin typeface="Calibri" pitchFamily="34" charset="0"/>
              </a:rPr>
              <a:t>böylece ailesi ile birlikte </a:t>
            </a:r>
            <a:r>
              <a:rPr lang="tr-TR" sz="2200" dirty="0" smtClean="0">
                <a:solidFill>
                  <a:schemeClr val="tx1"/>
                </a:solidFill>
                <a:latin typeface="Calibri" pitchFamily="34" charset="0"/>
              </a:rPr>
              <a:t>olabilecektir.</a:t>
            </a:r>
            <a:endParaRPr lang="tr-TR" sz="2200" dirty="0">
              <a:solidFill>
                <a:schemeClr val="tx1"/>
              </a:solidFill>
              <a:latin typeface="Calibri" pitchFamily="34" charset="0"/>
            </a:endParaRPr>
          </a:p>
          <a:p>
            <a:pPr marL="273600" indent="-259200">
              <a:lnSpc>
                <a:spcPct val="132000"/>
              </a:lnSpc>
              <a:spcBef>
                <a:spcPts val="300"/>
              </a:spcBef>
              <a:spcAft>
                <a:spcPts val="1000"/>
              </a:spcAft>
            </a:pPr>
            <a:r>
              <a:rPr lang="tr-TR" sz="2200" dirty="0" smtClean="0">
                <a:solidFill>
                  <a:schemeClr val="tx1"/>
                </a:solidFill>
                <a:latin typeface="Calibri" pitchFamily="34" charset="0"/>
              </a:rPr>
              <a:t>Ücradaki hemşire/sağlık </a:t>
            </a:r>
            <a:r>
              <a:rPr lang="tr-TR" sz="2200" dirty="0">
                <a:solidFill>
                  <a:schemeClr val="tx1"/>
                </a:solidFill>
                <a:latin typeface="Calibri" pitchFamily="34" charset="0"/>
              </a:rPr>
              <a:t>çalışanı ailenin görüşünü alarak, analjezi hakkında onları eğitir, günlük hemşirelik bakımı hizmeti sunar ve gerektiğinde yerel doktor veya uzmanla görüşür.</a:t>
            </a:r>
          </a:p>
          <a:p>
            <a:pPr marL="273600" indent="-259200">
              <a:lnSpc>
                <a:spcPct val="132000"/>
              </a:lnSpc>
              <a:spcBef>
                <a:spcPts val="300"/>
              </a:spcBef>
              <a:spcAft>
                <a:spcPts val="1000"/>
              </a:spcAft>
            </a:pPr>
            <a:r>
              <a:rPr lang="tr-TR" sz="2200" dirty="0" err="1" smtClean="0">
                <a:solidFill>
                  <a:schemeClr val="tx1"/>
                </a:solidFill>
                <a:latin typeface="Calibri" pitchFamily="34" charset="0"/>
              </a:rPr>
              <a:t>Sylvia</a:t>
            </a:r>
            <a:r>
              <a:rPr lang="tr-TR" sz="2200" dirty="0" smtClean="0">
                <a:solidFill>
                  <a:schemeClr val="tx1"/>
                </a:solidFill>
                <a:latin typeface="Calibri" pitchFamily="34" charset="0"/>
              </a:rPr>
              <a:t> evde yönetmek açısından çok </a:t>
            </a:r>
            <a:r>
              <a:rPr lang="tr-TR" sz="2200" dirty="0">
                <a:solidFill>
                  <a:schemeClr val="tx1"/>
                </a:solidFill>
                <a:latin typeface="Calibri" pitchFamily="34" charset="0"/>
              </a:rPr>
              <a:t>hasta olursa, mevcut sınırlı yerel bakım ile bölgesel hastaneye dönmek </a:t>
            </a:r>
            <a:r>
              <a:rPr lang="tr-TR" sz="2200" dirty="0" smtClean="0">
                <a:solidFill>
                  <a:schemeClr val="tx1"/>
                </a:solidFill>
                <a:latin typeface="Calibri" pitchFamily="34" charset="0"/>
              </a:rPr>
              <a:t>(bu durumda ailesi </a:t>
            </a:r>
            <a:r>
              <a:rPr lang="tr-TR" sz="2200" dirty="0">
                <a:solidFill>
                  <a:schemeClr val="tx1"/>
                </a:solidFill>
                <a:latin typeface="Calibri" pitchFamily="34" charset="0"/>
              </a:rPr>
              <a:t>CWA </a:t>
            </a:r>
            <a:r>
              <a:rPr lang="tr-TR" sz="2200" dirty="0" smtClean="0">
                <a:solidFill>
                  <a:schemeClr val="tx1"/>
                </a:solidFill>
                <a:latin typeface="Calibri" pitchFamily="34" charset="0"/>
              </a:rPr>
              <a:t>pansiyonunda kalacak) arasında </a:t>
            </a:r>
            <a:r>
              <a:rPr lang="tr-TR" sz="2200" dirty="0">
                <a:solidFill>
                  <a:schemeClr val="tx1"/>
                </a:solidFill>
                <a:latin typeface="Calibri" pitchFamily="34" charset="0"/>
              </a:rPr>
              <a:t>seçim yapmak zorunda kalacaktı.</a:t>
            </a:r>
          </a:p>
        </p:txBody>
      </p:sp>
      <p:sp>
        <p:nvSpPr>
          <p:cNvPr id="3" name="Başlık 2"/>
          <p:cNvSpPr>
            <a:spLocks noGrp="1"/>
          </p:cNvSpPr>
          <p:nvPr>
            <p:ph type="title"/>
          </p:nvPr>
        </p:nvSpPr>
        <p:spPr/>
        <p:txBody>
          <a:bodyPr/>
          <a:lstStyle/>
          <a:p>
            <a:r>
              <a:rPr lang="tr-TR" cap="none" dirty="0"/>
              <a:t>Senaryo 2</a:t>
            </a:r>
            <a:endParaRPr lang="tr-TR" dirty="0"/>
          </a:p>
        </p:txBody>
      </p:sp>
    </p:spTree>
    <p:extLst>
      <p:ext uri="{BB962C8B-B14F-4D97-AF65-F5344CB8AC3E}">
        <p14:creationId xmlns:p14="http://schemas.microsoft.com/office/powerpoint/2010/main" val="88142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a:p>
        </p:txBody>
      </p:sp>
      <p:sp>
        <p:nvSpPr>
          <p:cNvPr id="2" name="Başlık 1"/>
          <p:cNvSpPr>
            <a:spLocks noGrp="1"/>
          </p:cNvSpPr>
          <p:nvPr>
            <p:ph type="title"/>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798" y="188640"/>
            <a:ext cx="8874698"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007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15120" indent="0">
              <a:lnSpc>
                <a:spcPct val="112000"/>
              </a:lnSpc>
              <a:spcBef>
                <a:spcPts val="300"/>
              </a:spcBef>
              <a:spcAft>
                <a:spcPts val="1000"/>
              </a:spcAft>
              <a:buNone/>
            </a:pPr>
            <a:endParaRPr lang="tr-TR" dirty="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Senaryo </a:t>
            </a:r>
            <a:r>
              <a:rPr lang="tr-TR" dirty="0">
                <a:solidFill>
                  <a:schemeClr val="tx1"/>
                </a:solidFill>
                <a:latin typeface="Calibri" pitchFamily="34" charset="0"/>
              </a:rPr>
              <a:t>2, kronik koşullara sahip hastaların bakımının</a:t>
            </a:r>
            <a:r>
              <a:rPr lang="tr-TR" dirty="0" smtClean="0">
                <a:solidFill>
                  <a:schemeClr val="tx1"/>
                </a:solidFill>
                <a:latin typeface="Calibri" pitchFamily="34" charset="0"/>
              </a:rPr>
              <a:t>,</a:t>
            </a:r>
            <a:r>
              <a:rPr lang="tr-TR" dirty="0">
                <a:solidFill>
                  <a:schemeClr val="tx1"/>
                </a:solidFill>
                <a:latin typeface="Calibri" pitchFamily="34" charset="0"/>
              </a:rPr>
              <a:t> kırsal </a:t>
            </a:r>
            <a:r>
              <a:rPr lang="tr-TR" dirty="0" smtClean="0">
                <a:solidFill>
                  <a:schemeClr val="tx1"/>
                </a:solidFill>
                <a:latin typeface="Calibri" pitchFamily="34" charset="0"/>
              </a:rPr>
              <a:t>doktorlarca </a:t>
            </a:r>
            <a:r>
              <a:rPr lang="tr-TR" dirty="0">
                <a:solidFill>
                  <a:schemeClr val="tx1"/>
                </a:solidFill>
                <a:latin typeface="Calibri" pitchFamily="34" charset="0"/>
              </a:rPr>
              <a:t>sıklıkla</a:t>
            </a:r>
            <a:r>
              <a:rPr lang="tr-TR" dirty="0" smtClean="0">
                <a:solidFill>
                  <a:schemeClr val="tx1"/>
                </a:solidFill>
                <a:latin typeface="Calibri" pitchFamily="34" charset="0"/>
              </a:rPr>
              <a:t> hastanın </a:t>
            </a:r>
            <a:r>
              <a:rPr lang="tr-TR" dirty="0">
                <a:solidFill>
                  <a:schemeClr val="tx1"/>
                </a:solidFill>
                <a:latin typeface="Calibri" pitchFamily="34" charset="0"/>
              </a:rPr>
              <a:t>evinde, hastanede veya genel cerrahide </a:t>
            </a:r>
            <a:r>
              <a:rPr lang="tr-TR" dirty="0" smtClean="0">
                <a:solidFill>
                  <a:schemeClr val="tx1"/>
                </a:solidFill>
                <a:latin typeface="Calibri" pitchFamily="34" charset="0"/>
              </a:rPr>
              <a:t>daha </a:t>
            </a:r>
            <a:r>
              <a:rPr lang="tr-TR" dirty="0">
                <a:solidFill>
                  <a:schemeClr val="tx1"/>
                </a:solidFill>
                <a:latin typeface="Calibri" pitchFamily="34" charset="0"/>
              </a:rPr>
              <a:t>geniş bir hizmet yelpazesi ve doğrudan bakım </a:t>
            </a:r>
            <a:r>
              <a:rPr lang="tr-TR" dirty="0" smtClean="0">
                <a:solidFill>
                  <a:schemeClr val="tx1"/>
                </a:solidFill>
                <a:latin typeface="Calibri" pitchFamily="34" charset="0"/>
              </a:rPr>
              <a:t>hizmetinin </a:t>
            </a:r>
            <a:r>
              <a:rPr lang="tr-TR" dirty="0">
                <a:solidFill>
                  <a:schemeClr val="tx1"/>
                </a:solidFill>
                <a:latin typeface="Calibri" pitchFamily="34" charset="0"/>
              </a:rPr>
              <a:t>verilmesini gerektirdiğini göstermektedir.</a:t>
            </a:r>
          </a:p>
          <a:p>
            <a:pPr indent="-259200">
              <a:lnSpc>
                <a:spcPct val="112000"/>
              </a:lnSpc>
              <a:spcBef>
                <a:spcPts val="300"/>
              </a:spcBef>
              <a:spcAft>
                <a:spcPts val="1000"/>
              </a:spcAft>
            </a:pPr>
            <a:r>
              <a:rPr lang="tr-TR" dirty="0">
                <a:solidFill>
                  <a:schemeClr val="tx1"/>
                </a:solidFill>
                <a:latin typeface="Calibri" pitchFamily="34" charset="0"/>
              </a:rPr>
              <a:t>Aynı zamanda, </a:t>
            </a:r>
            <a:r>
              <a:rPr lang="tr-TR" dirty="0" err="1">
                <a:solidFill>
                  <a:schemeClr val="tx1"/>
                </a:solidFill>
                <a:latin typeface="Calibri" pitchFamily="34" charset="0"/>
              </a:rPr>
              <a:t>multidisipliner</a:t>
            </a:r>
            <a:r>
              <a:rPr lang="tr-TR" dirty="0">
                <a:solidFill>
                  <a:schemeClr val="tx1"/>
                </a:solidFill>
                <a:latin typeface="Calibri" pitchFamily="34" charset="0"/>
              </a:rPr>
              <a:t> ekibe ve hastayı yönetebilmek için sahip oldukları geniş becerilere, ayrıca bu tür </a:t>
            </a:r>
            <a:r>
              <a:rPr lang="tr-TR" dirty="0" smtClean="0">
                <a:solidFill>
                  <a:schemeClr val="tx1"/>
                </a:solidFill>
                <a:latin typeface="Calibri" pitchFamily="34" charset="0"/>
              </a:rPr>
              <a:t>hastaların ailelerinin </a:t>
            </a:r>
            <a:r>
              <a:rPr lang="tr-TR" dirty="0">
                <a:solidFill>
                  <a:schemeClr val="tx1"/>
                </a:solidFill>
                <a:latin typeface="Calibri" pitchFamily="34" charset="0"/>
              </a:rPr>
              <a:t>önemli ölçüde </a:t>
            </a:r>
            <a:r>
              <a:rPr lang="tr-TR" dirty="0" smtClean="0">
                <a:solidFill>
                  <a:schemeClr val="tx1"/>
                </a:solidFill>
                <a:latin typeface="Calibri" pitchFamily="34" charset="0"/>
              </a:rPr>
              <a:t>külfet </a:t>
            </a:r>
            <a:r>
              <a:rPr lang="tr-TR" dirty="0">
                <a:solidFill>
                  <a:schemeClr val="tx1"/>
                </a:solidFill>
                <a:latin typeface="Calibri" pitchFamily="34" charset="0"/>
              </a:rPr>
              <a:t>ve ek masrafa olan </a:t>
            </a:r>
            <a:r>
              <a:rPr lang="tr-TR" dirty="0" smtClean="0">
                <a:solidFill>
                  <a:schemeClr val="tx1"/>
                </a:solidFill>
                <a:latin typeface="Calibri" pitchFamily="34" charset="0"/>
              </a:rPr>
              <a:t>gereksinimin </a:t>
            </a:r>
            <a:r>
              <a:rPr lang="tr-TR" dirty="0">
                <a:solidFill>
                  <a:schemeClr val="tx1"/>
                </a:solidFill>
                <a:latin typeface="Calibri" pitchFamily="34" charset="0"/>
              </a:rPr>
              <a:t>arttığını göstermektedir.</a:t>
            </a:r>
          </a:p>
        </p:txBody>
      </p:sp>
      <p:sp>
        <p:nvSpPr>
          <p:cNvPr id="3" name="Başlık 2"/>
          <p:cNvSpPr>
            <a:spLocks noGrp="1"/>
          </p:cNvSpPr>
          <p:nvPr>
            <p:ph type="title"/>
          </p:nvPr>
        </p:nvSpPr>
        <p:spPr/>
        <p:txBody>
          <a:bodyPr/>
          <a:lstStyle/>
          <a:p>
            <a:r>
              <a:rPr lang="tr-TR" cap="none" dirty="0"/>
              <a:t>Senaryo 2</a:t>
            </a:r>
            <a:endParaRPr lang="tr-TR" dirty="0"/>
          </a:p>
        </p:txBody>
      </p:sp>
    </p:spTree>
    <p:extLst>
      <p:ext uri="{BB962C8B-B14F-4D97-AF65-F5344CB8AC3E}">
        <p14:creationId xmlns:p14="http://schemas.microsoft.com/office/powerpoint/2010/main" val="4122079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060848"/>
            <a:ext cx="8407893" cy="4407408"/>
          </a:xfrm>
        </p:spPr>
        <p:txBody>
          <a:bodyPr>
            <a:normAutofit lnSpcReduction="10000"/>
          </a:bodyPr>
          <a:lstStyle/>
          <a:p>
            <a:pPr marL="358020" indent="-342900">
              <a:lnSpc>
                <a:spcPct val="112000"/>
              </a:lnSpc>
              <a:spcBef>
                <a:spcPts val="300"/>
              </a:spcBef>
              <a:spcAft>
                <a:spcPts val="1000"/>
              </a:spcAft>
            </a:pPr>
            <a:r>
              <a:rPr lang="tr-TR" dirty="0" smtClean="0">
                <a:solidFill>
                  <a:schemeClr val="tx1"/>
                </a:solidFill>
                <a:latin typeface="Calibri" pitchFamily="34" charset="0"/>
              </a:rPr>
              <a:t>Bütün </a:t>
            </a:r>
            <a:r>
              <a:rPr lang="tr-TR" dirty="0">
                <a:solidFill>
                  <a:schemeClr val="tx1"/>
                </a:solidFill>
                <a:latin typeface="Calibri" pitchFamily="34" charset="0"/>
              </a:rPr>
              <a:t>doktorlar temel tıbbi bilgi ve </a:t>
            </a:r>
            <a:r>
              <a:rPr lang="tr-TR" dirty="0" smtClean="0">
                <a:solidFill>
                  <a:schemeClr val="tx1"/>
                </a:solidFill>
                <a:latin typeface="Calibri" pitchFamily="34" charset="0"/>
              </a:rPr>
              <a:t>becerilere ihtiyaç duyar.</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Örneğin, tüm doktorlar hasta </a:t>
            </a:r>
            <a:r>
              <a:rPr lang="tr-TR" dirty="0" err="1" smtClean="0">
                <a:solidFill>
                  <a:schemeClr val="tx1"/>
                </a:solidFill>
                <a:latin typeface="Calibri" pitchFamily="34" charset="0"/>
              </a:rPr>
              <a:t>anamnezini</a:t>
            </a:r>
            <a:r>
              <a:rPr lang="tr-TR" dirty="0" smtClean="0">
                <a:solidFill>
                  <a:schemeClr val="tx1"/>
                </a:solidFill>
                <a:latin typeface="Calibri" pitchFamily="34" charset="0"/>
              </a:rPr>
              <a:t> </a:t>
            </a:r>
            <a:r>
              <a:rPr lang="tr-TR" dirty="0">
                <a:solidFill>
                  <a:schemeClr val="tx1"/>
                </a:solidFill>
                <a:latin typeface="Calibri" pitchFamily="34" charset="0"/>
              </a:rPr>
              <a:t>alabilmelidir</a:t>
            </a:r>
            <a:r>
              <a:rPr lang="tr-TR" dirty="0" smtClean="0">
                <a:solidFill>
                  <a:schemeClr val="tx1"/>
                </a:solidFill>
                <a:latin typeface="Calibri" pitchFamily="34" charset="0"/>
              </a:rPr>
              <a:t>;</a:t>
            </a:r>
          </a:p>
          <a:p>
            <a:pPr indent="-259200">
              <a:lnSpc>
                <a:spcPct val="112000"/>
              </a:lnSpc>
              <a:spcBef>
                <a:spcPts val="300"/>
              </a:spcBef>
              <a:spcAft>
                <a:spcPts val="1000"/>
              </a:spcAft>
            </a:pPr>
            <a:r>
              <a:rPr lang="tr-TR" dirty="0" smtClean="0">
                <a:solidFill>
                  <a:schemeClr val="tx1"/>
                </a:solidFill>
                <a:latin typeface="Calibri" pitchFamily="34" charset="0"/>
              </a:rPr>
              <a:t> </a:t>
            </a:r>
            <a:r>
              <a:rPr lang="tr-TR" dirty="0">
                <a:solidFill>
                  <a:schemeClr val="tx1"/>
                </a:solidFill>
                <a:latin typeface="Calibri" pitchFamily="34" charset="0"/>
              </a:rPr>
              <a:t>Bir hastayı </a:t>
            </a:r>
            <a:r>
              <a:rPr lang="tr-TR" dirty="0" smtClean="0">
                <a:solidFill>
                  <a:schemeClr val="tx1"/>
                </a:solidFill>
                <a:latin typeface="Calibri" pitchFamily="34" charset="0"/>
              </a:rPr>
              <a:t>yetkin </a:t>
            </a:r>
            <a:r>
              <a:rPr lang="tr-TR" dirty="0">
                <a:solidFill>
                  <a:schemeClr val="tx1"/>
                </a:solidFill>
                <a:latin typeface="Calibri" pitchFamily="34" charset="0"/>
              </a:rPr>
              <a:t>bir </a:t>
            </a:r>
            <a:r>
              <a:rPr lang="tr-TR" dirty="0" smtClean="0">
                <a:solidFill>
                  <a:schemeClr val="tx1"/>
                </a:solidFill>
                <a:latin typeface="Calibri" pitchFamily="34" charset="0"/>
              </a:rPr>
              <a:t>şekilde muayene etmeli; </a:t>
            </a:r>
          </a:p>
          <a:p>
            <a:pPr indent="-259200">
              <a:lnSpc>
                <a:spcPct val="112000"/>
              </a:lnSpc>
              <a:spcBef>
                <a:spcPts val="300"/>
              </a:spcBef>
              <a:spcAft>
                <a:spcPts val="1000"/>
              </a:spcAft>
            </a:pPr>
            <a:r>
              <a:rPr lang="tr-TR" dirty="0" smtClean="0">
                <a:solidFill>
                  <a:schemeClr val="tx1"/>
                </a:solidFill>
                <a:latin typeface="Calibri" pitchFamily="34" charset="0"/>
              </a:rPr>
              <a:t>Hastalara </a:t>
            </a:r>
            <a:r>
              <a:rPr lang="tr-TR" dirty="0">
                <a:solidFill>
                  <a:schemeClr val="tx1"/>
                </a:solidFill>
                <a:latin typeface="Calibri" pitchFamily="34" charset="0"/>
              </a:rPr>
              <a:t>ve </a:t>
            </a:r>
            <a:r>
              <a:rPr lang="tr-TR" dirty="0" smtClean="0">
                <a:solidFill>
                  <a:schemeClr val="tx1"/>
                </a:solidFill>
                <a:latin typeface="Calibri" pitchFamily="34" charset="0"/>
              </a:rPr>
              <a:t>aileleriyle konuşup, onlara öneride bulunup danışmanlık vermek; </a:t>
            </a:r>
          </a:p>
          <a:p>
            <a:pPr indent="-259200">
              <a:lnSpc>
                <a:spcPct val="112000"/>
              </a:lnSpc>
              <a:spcBef>
                <a:spcPts val="300"/>
              </a:spcBef>
              <a:spcAft>
                <a:spcPts val="1000"/>
              </a:spcAft>
            </a:pPr>
            <a:r>
              <a:rPr lang="tr-TR" dirty="0" smtClean="0">
                <a:solidFill>
                  <a:schemeClr val="tx1"/>
                </a:solidFill>
                <a:latin typeface="Calibri" pitchFamily="34" charset="0"/>
              </a:rPr>
              <a:t>Eylemlerinin </a:t>
            </a:r>
            <a:r>
              <a:rPr lang="tr-TR" dirty="0">
                <a:solidFill>
                  <a:schemeClr val="tx1"/>
                </a:solidFill>
                <a:latin typeface="Calibri" pitchFamily="34" charset="0"/>
              </a:rPr>
              <a:t>hukuki ve etik sonuçlarını anlamak </a:t>
            </a:r>
            <a:r>
              <a:rPr lang="tr-TR" dirty="0" smtClean="0">
                <a:solidFill>
                  <a:schemeClr val="tx1"/>
                </a:solidFill>
                <a:latin typeface="Calibri" pitchFamily="34" charset="0"/>
              </a:rPr>
              <a:t>ve bu bilgileri güncel tutmak,</a:t>
            </a:r>
          </a:p>
          <a:p>
            <a:pPr indent="-259200">
              <a:lnSpc>
                <a:spcPct val="112000"/>
              </a:lnSpc>
              <a:spcBef>
                <a:spcPts val="300"/>
              </a:spcBef>
              <a:spcAft>
                <a:spcPts val="1000"/>
              </a:spcAft>
            </a:pPr>
            <a:r>
              <a:rPr lang="tr-TR" dirty="0">
                <a:solidFill>
                  <a:schemeClr val="tx1"/>
                </a:solidFill>
                <a:latin typeface="Calibri" pitchFamily="34" charset="0"/>
              </a:rPr>
              <a:t>E</a:t>
            </a:r>
            <a:r>
              <a:rPr lang="tr-TR" dirty="0" smtClean="0">
                <a:solidFill>
                  <a:schemeClr val="tx1"/>
                </a:solidFill>
                <a:latin typeface="Calibri" pitchFamily="34" charset="0"/>
              </a:rPr>
              <a:t>leştirel </a:t>
            </a:r>
            <a:r>
              <a:rPr lang="tr-TR" dirty="0">
                <a:solidFill>
                  <a:schemeClr val="tx1"/>
                </a:solidFill>
                <a:latin typeface="Calibri" pitchFamily="34" charset="0"/>
              </a:rPr>
              <a:t>olarak mevcut bilgileri analiz edebilmek.</a:t>
            </a:r>
          </a:p>
          <a:p>
            <a:pPr indent="-259200">
              <a:lnSpc>
                <a:spcPct val="112000"/>
              </a:lnSpc>
              <a:spcBef>
                <a:spcPts val="300"/>
              </a:spcBef>
              <a:spcAft>
                <a:spcPts val="1000"/>
              </a:spcAft>
            </a:pPr>
            <a:r>
              <a:rPr lang="tr-TR" dirty="0" smtClean="0">
                <a:solidFill>
                  <a:schemeClr val="tx1"/>
                </a:solidFill>
                <a:latin typeface="Calibri" pitchFamily="34" charset="0"/>
              </a:rPr>
              <a:t>Bir cerrahın </a:t>
            </a:r>
            <a:r>
              <a:rPr lang="tr-TR" dirty="0">
                <a:solidFill>
                  <a:schemeClr val="tx1"/>
                </a:solidFill>
                <a:latin typeface="Calibri" pitchFamily="34" charset="0"/>
              </a:rPr>
              <a:t>veya bir </a:t>
            </a:r>
            <a:r>
              <a:rPr lang="tr-TR" dirty="0" err="1" smtClean="0">
                <a:solidFill>
                  <a:schemeClr val="tx1"/>
                </a:solidFill>
                <a:latin typeface="Calibri" pitchFamily="34" charset="0"/>
              </a:rPr>
              <a:t>pediatristin</a:t>
            </a:r>
            <a:r>
              <a:rPr lang="tr-TR" dirty="0" smtClean="0">
                <a:solidFill>
                  <a:schemeClr val="tx1"/>
                </a:solidFill>
                <a:latin typeface="Calibri" pitchFamily="34" charset="0"/>
              </a:rPr>
              <a:t> olduğu gibi her disiplinin de ihtiyaç duyduğu özgün bir bilgi </a:t>
            </a:r>
            <a:r>
              <a:rPr lang="tr-TR" dirty="0">
                <a:solidFill>
                  <a:schemeClr val="tx1"/>
                </a:solidFill>
                <a:latin typeface="Calibri" pitchFamily="34" charset="0"/>
              </a:rPr>
              <a:t>ve beceri seti vardır.</a:t>
            </a:r>
          </a:p>
        </p:txBody>
      </p:sp>
      <p:sp>
        <p:nvSpPr>
          <p:cNvPr id="3" name="Başlık 2"/>
          <p:cNvSpPr>
            <a:spLocks noGrp="1"/>
          </p:cNvSpPr>
          <p:nvPr>
            <p:ph type="title"/>
          </p:nvPr>
        </p:nvSpPr>
        <p:spPr/>
        <p:txBody>
          <a:bodyPr/>
          <a:lstStyle/>
          <a:p>
            <a:r>
              <a:rPr lang="tr-TR" cap="none" dirty="0" smtClean="0"/>
              <a:t>Kırsal Ve Kentsel Uygulama Arasındaki </a:t>
            </a:r>
            <a:r>
              <a:rPr lang="tr-TR" cap="none" dirty="0" smtClean="0">
                <a:solidFill>
                  <a:srgbClr val="FFFF00"/>
                </a:solidFill>
              </a:rPr>
              <a:t>Farkları Yakalamak</a:t>
            </a:r>
            <a:endParaRPr lang="tr-TR" dirty="0">
              <a:solidFill>
                <a:srgbClr val="FFFF00"/>
              </a:solidFill>
            </a:endParaRPr>
          </a:p>
        </p:txBody>
      </p:sp>
    </p:spTree>
    <p:extLst>
      <p:ext uri="{BB962C8B-B14F-4D97-AF65-F5344CB8AC3E}">
        <p14:creationId xmlns:p14="http://schemas.microsoft.com/office/powerpoint/2010/main" val="1602601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060848"/>
            <a:ext cx="8407893" cy="3456384"/>
          </a:xfrm>
        </p:spPr>
        <p:txBody>
          <a:bodyPr>
            <a:normAutofit lnSpcReduction="10000"/>
          </a:bodyPr>
          <a:lstStyle/>
          <a:p>
            <a:pPr marL="45720" indent="0">
              <a:buNone/>
            </a:pPr>
            <a:endParaRPr lang="tr-TR" dirty="0" smtClean="0"/>
          </a:p>
          <a:p>
            <a:pPr indent="-259200">
              <a:lnSpc>
                <a:spcPct val="112000"/>
              </a:lnSpc>
              <a:spcBef>
                <a:spcPts val="300"/>
              </a:spcBef>
              <a:spcAft>
                <a:spcPts val="1000"/>
              </a:spcAft>
            </a:pPr>
            <a:r>
              <a:rPr lang="tr-TR" dirty="0" smtClean="0">
                <a:solidFill>
                  <a:schemeClr val="tx1"/>
                </a:solidFill>
                <a:latin typeface="Calibri" pitchFamily="34" charset="0"/>
              </a:rPr>
              <a:t>Ayrıca</a:t>
            </a:r>
            <a:r>
              <a:rPr lang="tr-TR" dirty="0">
                <a:solidFill>
                  <a:schemeClr val="tx1"/>
                </a:solidFill>
                <a:latin typeface="Calibri" pitchFamily="34" charset="0"/>
              </a:rPr>
              <a:t>, doktorun günlük "uygulama </a:t>
            </a:r>
            <a:r>
              <a:rPr lang="tr-TR" dirty="0" smtClean="0">
                <a:solidFill>
                  <a:schemeClr val="tx1"/>
                </a:solidFill>
                <a:latin typeface="Calibri" pitchFamily="34" charset="0"/>
              </a:rPr>
              <a:t>kapsamını" </a:t>
            </a:r>
            <a:r>
              <a:rPr lang="tr-TR" dirty="0">
                <a:solidFill>
                  <a:schemeClr val="tx1"/>
                </a:solidFill>
                <a:latin typeface="Calibri" pitchFamily="34" charset="0"/>
              </a:rPr>
              <a:t>tanımlamaya yardımcı olan uzman ve genel </a:t>
            </a:r>
            <a:r>
              <a:rPr lang="tr-TR" dirty="0" smtClean="0">
                <a:solidFill>
                  <a:schemeClr val="tx1"/>
                </a:solidFill>
                <a:latin typeface="Calibri" pitchFamily="34" charset="0"/>
              </a:rPr>
              <a:t>uzman kavramları </a:t>
            </a:r>
            <a:r>
              <a:rPr lang="tr-TR" dirty="0">
                <a:solidFill>
                  <a:schemeClr val="tx1"/>
                </a:solidFill>
                <a:latin typeface="Calibri" pitchFamily="34" charset="0"/>
              </a:rPr>
              <a:t>arasında bir miktar örtüşme vardır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Bu uygulama </a:t>
            </a:r>
            <a:r>
              <a:rPr lang="tr-TR" dirty="0" smtClean="0">
                <a:solidFill>
                  <a:schemeClr val="tx1"/>
                </a:solidFill>
                <a:latin typeface="Calibri" pitchFamily="34" charset="0"/>
              </a:rPr>
              <a:t>kapsamı</a:t>
            </a:r>
            <a:r>
              <a:rPr lang="tr-TR" dirty="0">
                <a:solidFill>
                  <a:schemeClr val="tx1"/>
                </a:solidFill>
                <a:latin typeface="Calibri" pitchFamily="34" charset="0"/>
              </a:rPr>
              <a:t>, aynı zamanda, </a:t>
            </a:r>
            <a:r>
              <a:rPr lang="tr-TR" dirty="0" smtClean="0">
                <a:solidFill>
                  <a:schemeClr val="tx1"/>
                </a:solidFill>
                <a:latin typeface="Calibri" pitchFamily="34" charset="0"/>
              </a:rPr>
              <a:t>kolejlere </a:t>
            </a:r>
            <a:r>
              <a:rPr lang="tr-TR" dirty="0">
                <a:solidFill>
                  <a:schemeClr val="tx1"/>
                </a:solidFill>
                <a:latin typeface="Calibri" pitchFamily="34" charset="0"/>
              </a:rPr>
              <a:t>ve üniversitelere, bu disiplin içindeki doktorların eğitim ve öğretim ihtiyaçlarını gösterir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Bu </a:t>
            </a:r>
            <a:r>
              <a:rPr lang="tr-TR" dirty="0" smtClean="0">
                <a:solidFill>
                  <a:schemeClr val="tx1"/>
                </a:solidFill>
                <a:latin typeface="Calibri" pitchFamily="34" charset="0"/>
              </a:rPr>
              <a:t>konsept, </a:t>
            </a:r>
            <a:r>
              <a:rPr lang="tr-TR" dirty="0">
                <a:solidFill>
                  <a:schemeClr val="tx1"/>
                </a:solidFill>
                <a:latin typeface="Calibri" pitchFamily="34" charset="0"/>
              </a:rPr>
              <a:t>Şekil 1'de </a:t>
            </a:r>
            <a:r>
              <a:rPr lang="tr-TR" dirty="0" smtClean="0">
                <a:solidFill>
                  <a:schemeClr val="tx1"/>
                </a:solidFill>
                <a:latin typeface="Calibri" pitchFamily="34" charset="0"/>
              </a:rPr>
              <a:t>gösterilmiştir, </a:t>
            </a:r>
            <a:r>
              <a:rPr lang="tr-TR" dirty="0">
                <a:solidFill>
                  <a:schemeClr val="tx1"/>
                </a:solidFill>
                <a:latin typeface="Calibri" pitchFamily="34" charset="0"/>
              </a:rPr>
              <a:t>burada </a:t>
            </a:r>
            <a:r>
              <a:rPr lang="tr-TR" dirty="0" smtClean="0">
                <a:solidFill>
                  <a:schemeClr val="tx1"/>
                </a:solidFill>
                <a:latin typeface="Calibri" pitchFamily="34" charset="0"/>
              </a:rPr>
              <a:t>odanın </a:t>
            </a:r>
            <a:r>
              <a:rPr lang="tr-TR" dirty="0">
                <a:solidFill>
                  <a:schemeClr val="tx1"/>
                </a:solidFill>
                <a:latin typeface="Calibri" pitchFamily="34" charset="0"/>
              </a:rPr>
              <a:t>izin </a:t>
            </a:r>
            <a:r>
              <a:rPr lang="tr-TR" dirty="0" smtClean="0">
                <a:solidFill>
                  <a:schemeClr val="tx1"/>
                </a:solidFill>
                <a:latin typeface="Calibri" pitchFamily="34" charset="0"/>
              </a:rPr>
              <a:t>verdiği </a:t>
            </a:r>
            <a:r>
              <a:rPr lang="tr-TR" dirty="0">
                <a:solidFill>
                  <a:schemeClr val="tx1"/>
                </a:solidFill>
                <a:latin typeface="Calibri" pitchFamily="34" charset="0"/>
              </a:rPr>
              <a:t>daha </a:t>
            </a:r>
            <a:r>
              <a:rPr lang="tr-TR" dirty="0" smtClean="0">
                <a:solidFill>
                  <a:schemeClr val="tx1"/>
                </a:solidFill>
                <a:latin typeface="Calibri" pitchFamily="34" charset="0"/>
              </a:rPr>
              <a:t>fazla </a:t>
            </a:r>
            <a:r>
              <a:rPr lang="tr-TR" dirty="0">
                <a:solidFill>
                  <a:schemeClr val="tx1"/>
                </a:solidFill>
                <a:latin typeface="Calibri" pitchFamily="34" charset="0"/>
              </a:rPr>
              <a:t>disiplin dahil </a:t>
            </a:r>
            <a:r>
              <a:rPr lang="tr-TR" dirty="0" smtClean="0">
                <a:solidFill>
                  <a:schemeClr val="tx1"/>
                </a:solidFill>
                <a:latin typeface="Calibri" pitchFamily="34" charset="0"/>
              </a:rPr>
              <a:t>edilebilir.</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Kırsal Ve Kentsel Uygulama Arasındaki </a:t>
            </a:r>
            <a:r>
              <a:rPr lang="tr-TR" cap="none" dirty="0">
                <a:solidFill>
                  <a:srgbClr val="FFFF00"/>
                </a:solidFill>
              </a:rPr>
              <a:t>Farkları Yakalamak</a:t>
            </a:r>
            <a:endParaRPr lang="tr-TR" dirty="0">
              <a:solidFill>
                <a:srgbClr val="FFFF00"/>
              </a:solidFill>
            </a:endParaRPr>
          </a:p>
        </p:txBody>
      </p:sp>
    </p:spTree>
    <p:extLst>
      <p:ext uri="{BB962C8B-B14F-4D97-AF65-F5344CB8AC3E}">
        <p14:creationId xmlns:p14="http://schemas.microsoft.com/office/powerpoint/2010/main" val="312883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İçerik Yer Tutucusu 12"/>
          <p:cNvSpPr>
            <a:spLocks noGrp="1"/>
          </p:cNvSpPr>
          <p:nvPr>
            <p:ph sz="half" idx="1"/>
          </p:nvPr>
        </p:nvSpPr>
        <p:spPr>
          <a:xfrm>
            <a:off x="2037983" y="5949280"/>
            <a:ext cx="5275512" cy="576064"/>
          </a:xfrm>
        </p:spPr>
        <p:txBody>
          <a:bodyPr/>
          <a:lstStyle/>
          <a:p>
            <a:pPr marL="45720" indent="0">
              <a:buNone/>
            </a:pPr>
            <a:r>
              <a:rPr lang="tr-TR" dirty="0" smtClean="0">
                <a:solidFill>
                  <a:schemeClr val="tx1"/>
                </a:solidFill>
                <a:latin typeface="Calibri" pitchFamily="34" charset="0"/>
              </a:rPr>
              <a:t>               </a:t>
            </a:r>
            <a:r>
              <a:rPr lang="tr-TR" sz="2000" dirty="0">
                <a:solidFill>
                  <a:schemeClr val="tx1"/>
                </a:solidFill>
                <a:latin typeface="Calibri" pitchFamily="34" charset="0"/>
              </a:rPr>
              <a:t> </a:t>
            </a:r>
            <a:r>
              <a:rPr lang="tr-TR" sz="2000" dirty="0" smtClean="0">
                <a:solidFill>
                  <a:schemeClr val="tx1"/>
                </a:solidFill>
                <a:latin typeface="Calibri" pitchFamily="34" charset="0"/>
              </a:rPr>
              <a:t>     -Şekil 1-</a:t>
            </a:r>
            <a:endParaRPr lang="tr-TR" sz="2000" dirty="0"/>
          </a:p>
        </p:txBody>
      </p:sp>
      <p:sp>
        <p:nvSpPr>
          <p:cNvPr id="3" name="Başlık 2"/>
          <p:cNvSpPr>
            <a:spLocks noGrp="1"/>
          </p:cNvSpPr>
          <p:nvPr>
            <p:ph type="title"/>
          </p:nvPr>
        </p:nvSpPr>
        <p:spPr/>
        <p:txBody>
          <a:bodyPr/>
          <a:lstStyle/>
          <a:p>
            <a:r>
              <a:rPr lang="tr-TR" cap="none" dirty="0"/>
              <a:t>Kırsal Ve Kentsel Uygulama Arasındaki </a:t>
            </a:r>
            <a:r>
              <a:rPr lang="tr-TR" cap="none" dirty="0">
                <a:solidFill>
                  <a:srgbClr val="FFFF00"/>
                </a:solidFill>
              </a:rPr>
              <a:t>Farkları Yakalamak</a:t>
            </a:r>
            <a:endParaRPr lang="tr-TR" dirty="0">
              <a:solidFill>
                <a:srgbClr val="FFFF00"/>
              </a:solidFill>
            </a:endParaRPr>
          </a:p>
        </p:txBody>
      </p:sp>
      <p:sp>
        <p:nvSpPr>
          <p:cNvPr id="4" name="Oval 3"/>
          <p:cNvSpPr/>
          <p:nvPr/>
        </p:nvSpPr>
        <p:spPr>
          <a:xfrm>
            <a:off x="1835696" y="2492896"/>
            <a:ext cx="2503369" cy="119394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smtClean="0"/>
              <a:t>ANESTEZİ</a:t>
            </a:r>
            <a:endParaRPr lang="tr-TR" dirty="0"/>
          </a:p>
        </p:txBody>
      </p:sp>
      <p:sp>
        <p:nvSpPr>
          <p:cNvPr id="5" name="Oval 4"/>
          <p:cNvSpPr/>
          <p:nvPr/>
        </p:nvSpPr>
        <p:spPr>
          <a:xfrm>
            <a:off x="3805183" y="2266115"/>
            <a:ext cx="2592288" cy="136815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tr-TR" dirty="0" smtClean="0"/>
              <a:t>PEDİATRİ</a:t>
            </a:r>
            <a:endParaRPr lang="tr-TR" dirty="0"/>
          </a:p>
        </p:txBody>
      </p:sp>
      <p:sp>
        <p:nvSpPr>
          <p:cNvPr id="6" name="Oval 5"/>
          <p:cNvSpPr/>
          <p:nvPr/>
        </p:nvSpPr>
        <p:spPr>
          <a:xfrm>
            <a:off x="4000633" y="4152262"/>
            <a:ext cx="3307671" cy="122095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dirty="0" smtClean="0"/>
              <a:t>DAHİLİYE</a:t>
            </a:r>
            <a:endParaRPr lang="tr-TR" dirty="0"/>
          </a:p>
        </p:txBody>
      </p:sp>
      <p:sp>
        <p:nvSpPr>
          <p:cNvPr id="7" name="Oval 6"/>
          <p:cNvSpPr/>
          <p:nvPr/>
        </p:nvSpPr>
        <p:spPr>
          <a:xfrm>
            <a:off x="2411760" y="4200879"/>
            <a:ext cx="2512748" cy="112371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smtClean="0"/>
              <a:t>PSİKYATRİ</a:t>
            </a:r>
            <a:endParaRPr lang="tr-TR" dirty="0"/>
          </a:p>
        </p:txBody>
      </p:sp>
      <p:sp>
        <p:nvSpPr>
          <p:cNvPr id="8" name="Oval 7"/>
          <p:cNvSpPr/>
          <p:nvPr/>
        </p:nvSpPr>
        <p:spPr>
          <a:xfrm>
            <a:off x="971600" y="3792296"/>
            <a:ext cx="2520279" cy="1076863"/>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dirty="0" smtClean="0"/>
              <a:t>DİĞER</a:t>
            </a:r>
            <a:endParaRPr lang="tr-TR" dirty="0"/>
          </a:p>
        </p:txBody>
      </p:sp>
      <p:sp>
        <p:nvSpPr>
          <p:cNvPr id="9" name="Oval 8"/>
          <p:cNvSpPr/>
          <p:nvPr/>
        </p:nvSpPr>
        <p:spPr>
          <a:xfrm>
            <a:off x="683568" y="3238128"/>
            <a:ext cx="2582214" cy="9144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dirty="0" smtClean="0"/>
              <a:t>ACİL TIP</a:t>
            </a:r>
            <a:endParaRPr lang="tr-TR" dirty="0"/>
          </a:p>
        </p:txBody>
      </p:sp>
      <p:sp>
        <p:nvSpPr>
          <p:cNvPr id="10" name="Oval 9"/>
          <p:cNvSpPr/>
          <p:nvPr/>
        </p:nvSpPr>
        <p:spPr>
          <a:xfrm>
            <a:off x="5277248" y="2780928"/>
            <a:ext cx="3183184" cy="106493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dirty="0" smtClean="0"/>
              <a:t>CERRAHİ</a:t>
            </a:r>
            <a:endParaRPr lang="tr-TR" dirty="0"/>
          </a:p>
        </p:txBody>
      </p:sp>
      <p:sp>
        <p:nvSpPr>
          <p:cNvPr id="11" name="Oval 10"/>
          <p:cNvSpPr/>
          <p:nvPr/>
        </p:nvSpPr>
        <p:spPr>
          <a:xfrm>
            <a:off x="5307628" y="3501008"/>
            <a:ext cx="3368828"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dirty="0" smtClean="0"/>
              <a:t>OBSTETRİK</a:t>
            </a:r>
            <a:endParaRPr lang="tr-TR" dirty="0"/>
          </a:p>
        </p:txBody>
      </p:sp>
      <p:sp>
        <p:nvSpPr>
          <p:cNvPr id="12" name="Oval 11"/>
          <p:cNvSpPr/>
          <p:nvPr/>
        </p:nvSpPr>
        <p:spPr>
          <a:xfrm>
            <a:off x="3059832" y="3408885"/>
            <a:ext cx="280831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tr-TR" b="1" spc="150" dirty="0" smtClean="0">
                <a:ln w="11430"/>
                <a:solidFill>
                  <a:srgbClr val="F8F8F8"/>
                </a:solidFill>
                <a:effectLst>
                  <a:outerShdw blurRad="25400" algn="tl" rotWithShape="0">
                    <a:srgbClr val="000000">
                      <a:alpha val="43000"/>
                    </a:srgbClr>
                  </a:outerShdw>
                </a:effectLst>
              </a:rPr>
              <a:t>TEMEL TIBBİ BECERİLER</a:t>
            </a:r>
            <a:endParaRPr lang="tr-TR"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471470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060848"/>
            <a:ext cx="8407893" cy="4407408"/>
          </a:xfrm>
        </p:spPr>
        <p:txBody>
          <a:bodyPr>
            <a:noAutofit/>
          </a:bodyPr>
          <a:lstStyle/>
          <a:p>
            <a:pPr indent="-259200">
              <a:lnSpc>
                <a:spcPct val="112000"/>
              </a:lnSpc>
              <a:spcBef>
                <a:spcPts val="300"/>
              </a:spcBef>
              <a:spcAft>
                <a:spcPts val="1000"/>
              </a:spcAft>
            </a:pPr>
            <a:r>
              <a:rPr lang="tr-TR" dirty="0" smtClean="0">
                <a:solidFill>
                  <a:schemeClr val="tx1"/>
                </a:solidFill>
                <a:latin typeface="Calibri" pitchFamily="34" charset="0"/>
              </a:rPr>
              <a:t>Doktorun uygulama yeri, gerekli uygulama kapsamını da etkiler.</a:t>
            </a:r>
          </a:p>
          <a:p>
            <a:pPr indent="-259200">
              <a:lnSpc>
                <a:spcPct val="112000"/>
              </a:lnSpc>
              <a:spcBef>
                <a:spcPts val="300"/>
              </a:spcBef>
              <a:spcAft>
                <a:spcPts val="1000"/>
              </a:spcAft>
            </a:pPr>
            <a:r>
              <a:rPr lang="tr-TR" dirty="0" smtClean="0">
                <a:solidFill>
                  <a:schemeClr val="tx1"/>
                </a:solidFill>
                <a:latin typeface="Calibri" pitchFamily="34" charset="0"/>
              </a:rPr>
              <a:t>Kırsal </a:t>
            </a:r>
            <a:r>
              <a:rPr lang="tr-TR" dirty="0">
                <a:solidFill>
                  <a:schemeClr val="tx1"/>
                </a:solidFill>
                <a:latin typeface="Calibri" pitchFamily="34" charset="0"/>
              </a:rPr>
              <a:t>alanlarda uygulama kapsamı</a:t>
            </a:r>
            <a:r>
              <a:rPr lang="tr-TR" dirty="0" smtClean="0">
                <a:solidFill>
                  <a:schemeClr val="tx1"/>
                </a:solidFill>
                <a:latin typeface="Calibri" pitchFamily="34" charset="0"/>
              </a:rPr>
              <a:t>, uzaklıkla birlikte </a:t>
            </a:r>
            <a:r>
              <a:rPr lang="tr-TR" dirty="0">
                <a:solidFill>
                  <a:schemeClr val="tx1"/>
                </a:solidFill>
                <a:latin typeface="Calibri" pitchFamily="34" charset="0"/>
              </a:rPr>
              <a:t>normalde bir </a:t>
            </a:r>
            <a:r>
              <a:rPr lang="tr-TR" dirty="0" smtClean="0">
                <a:solidFill>
                  <a:schemeClr val="tx1"/>
                </a:solidFill>
                <a:latin typeface="Calibri" pitchFamily="34" charset="0"/>
              </a:rPr>
              <a:t>uzman(örneğin </a:t>
            </a:r>
            <a:r>
              <a:rPr lang="tr-TR" dirty="0">
                <a:solidFill>
                  <a:schemeClr val="tx1"/>
                </a:solidFill>
                <a:latin typeface="Calibri" pitchFamily="34" charset="0"/>
              </a:rPr>
              <a:t>doğum uzmanı veya anestezi </a:t>
            </a:r>
            <a:r>
              <a:rPr lang="tr-TR" dirty="0" smtClean="0">
                <a:solidFill>
                  <a:schemeClr val="tx1"/>
                </a:solidFill>
                <a:latin typeface="Calibri" pitchFamily="34" charset="0"/>
              </a:rPr>
              <a:t>uzmanı) </a:t>
            </a:r>
            <a:r>
              <a:rPr lang="tr-TR" dirty="0">
                <a:solidFill>
                  <a:schemeClr val="tx1"/>
                </a:solidFill>
                <a:latin typeface="Calibri" pitchFamily="34" charset="0"/>
              </a:rPr>
              <a:t>için gerekli olan beceri ve bilgileri içerecek şekilde </a:t>
            </a:r>
            <a:r>
              <a:rPr lang="tr-TR" dirty="0" smtClean="0">
                <a:solidFill>
                  <a:schemeClr val="tx1"/>
                </a:solidFill>
                <a:latin typeface="Calibri" pitchFamily="34" charset="0"/>
              </a:rPr>
              <a:t>artmıştır.</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Bu Şekil 1'de, ihtiyaç duyulan ek becerilere göre, çekirdek becerileri etrafındaki değişken </a:t>
            </a:r>
            <a:r>
              <a:rPr lang="tr-TR" dirty="0" err="1" smtClean="0">
                <a:solidFill>
                  <a:schemeClr val="tx1"/>
                </a:solidFill>
                <a:latin typeface="Calibri" pitchFamily="34" charset="0"/>
              </a:rPr>
              <a:t>patern</a:t>
            </a:r>
            <a:r>
              <a:rPr lang="tr-TR" dirty="0" smtClean="0">
                <a:solidFill>
                  <a:schemeClr val="tx1"/>
                </a:solidFill>
                <a:latin typeface="Calibri" pitchFamily="34" charset="0"/>
              </a:rPr>
              <a:t> içindeki </a:t>
            </a:r>
            <a:r>
              <a:rPr lang="tr-TR" dirty="0">
                <a:solidFill>
                  <a:schemeClr val="tx1"/>
                </a:solidFill>
                <a:latin typeface="Calibri" pitchFamily="34" charset="0"/>
              </a:rPr>
              <a:t>oval çizginin genişlemesi olarak gösterilebilir.</a:t>
            </a:r>
          </a:p>
          <a:p>
            <a:pPr indent="-259200">
              <a:lnSpc>
                <a:spcPct val="112000"/>
              </a:lnSpc>
              <a:spcBef>
                <a:spcPts val="300"/>
              </a:spcBef>
              <a:spcAft>
                <a:spcPts val="1000"/>
              </a:spcAft>
            </a:pPr>
            <a:r>
              <a:rPr lang="tr-TR" dirty="0">
                <a:solidFill>
                  <a:schemeClr val="tx1"/>
                </a:solidFill>
                <a:latin typeface="Calibri" pitchFamily="34" charset="0"/>
              </a:rPr>
              <a:t>Bağlamlarda ve kırsal alanlarda uygulama için ek becerilerin gerekli kombinasyonlarında çok fazla değişiklik var, bu da kırsal ve kentsel pratik arasındaki ayrımı tartışıyor</a:t>
            </a:r>
            <a:r>
              <a:rPr lang="tr-TR" dirty="0" smtClean="0">
                <a:solidFill>
                  <a:schemeClr val="tx1"/>
                </a:solidFill>
                <a:latin typeface="Calibri" pitchFamily="34" charset="0"/>
              </a:rPr>
              <a:t>.</a:t>
            </a:r>
          </a:p>
        </p:txBody>
      </p:sp>
      <p:sp>
        <p:nvSpPr>
          <p:cNvPr id="3" name="Başlık 2"/>
          <p:cNvSpPr>
            <a:spLocks noGrp="1"/>
          </p:cNvSpPr>
          <p:nvPr>
            <p:ph type="title"/>
          </p:nvPr>
        </p:nvSpPr>
        <p:spPr/>
        <p:txBody>
          <a:bodyPr/>
          <a:lstStyle/>
          <a:p>
            <a:r>
              <a:rPr lang="tr-TR" cap="none" dirty="0"/>
              <a:t>Kırsal Ve Kentsel Uygulama Arasındaki </a:t>
            </a:r>
            <a:r>
              <a:rPr lang="tr-TR" cap="none" dirty="0">
                <a:solidFill>
                  <a:srgbClr val="FFFF00"/>
                </a:solidFill>
              </a:rPr>
              <a:t>Farkları Yakalamak</a:t>
            </a:r>
            <a:endParaRPr lang="tr-TR" dirty="0">
              <a:solidFill>
                <a:srgbClr val="FFFF00"/>
              </a:solidFill>
            </a:endParaRPr>
          </a:p>
        </p:txBody>
      </p:sp>
    </p:spTree>
    <p:extLst>
      <p:ext uri="{BB962C8B-B14F-4D97-AF65-F5344CB8AC3E}">
        <p14:creationId xmlns:p14="http://schemas.microsoft.com/office/powerpoint/2010/main" val="4366806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smtClean="0">
              <a:solidFill>
                <a:schemeClr val="tx1"/>
              </a:solidFill>
              <a:latin typeface="Calibri" pitchFamily="34" charset="0"/>
            </a:endParaRPr>
          </a:p>
          <a:p>
            <a:endParaRPr lang="tr-TR" dirty="0">
              <a:solidFill>
                <a:schemeClr val="tx1"/>
              </a:solidFill>
              <a:latin typeface="Calibri" pitchFamily="34" charset="0"/>
            </a:endParaRPr>
          </a:p>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Sahada </a:t>
            </a:r>
            <a:r>
              <a:rPr lang="tr-TR" dirty="0">
                <a:solidFill>
                  <a:schemeClr val="tx1"/>
                </a:solidFill>
                <a:latin typeface="Calibri" pitchFamily="34" charset="0"/>
              </a:rPr>
              <a:t>karşılaşılacak durumlarla ilgili çok çeşitlilik söz konusudur ve kırsaldaki uygulamalarda gereken ek beceriler için de  bir çok kombinasyondan bahsedilebilir</a:t>
            </a:r>
            <a:r>
              <a:rPr lang="tr-TR" dirty="0" smtClean="0">
                <a:solidFill>
                  <a:schemeClr val="tx1"/>
                </a:solidFill>
                <a:latin typeface="Calibri" pitchFamily="34" charset="0"/>
              </a:rPr>
              <a:t>.</a:t>
            </a:r>
          </a:p>
          <a:p>
            <a:pPr indent="-259200">
              <a:lnSpc>
                <a:spcPct val="112000"/>
              </a:lnSpc>
              <a:spcBef>
                <a:spcPts val="300"/>
              </a:spcBef>
              <a:spcAft>
                <a:spcPts val="1000"/>
              </a:spcAft>
            </a:pPr>
            <a:r>
              <a:rPr lang="tr-TR" dirty="0" smtClean="0">
                <a:solidFill>
                  <a:schemeClr val="tx1"/>
                </a:solidFill>
                <a:latin typeface="Calibri" pitchFamily="34" charset="0"/>
              </a:rPr>
              <a:t>Bu </a:t>
            </a:r>
            <a:r>
              <a:rPr lang="tr-TR" dirty="0">
                <a:solidFill>
                  <a:schemeClr val="tx1"/>
                </a:solidFill>
                <a:latin typeface="Calibri" pitchFamily="34" charset="0"/>
              </a:rPr>
              <a:t>da kırsal ve kentsel uygulama arasındaki ayrım hakkında tartışmayı sık sık sınırlandırır.</a:t>
            </a:r>
          </a:p>
          <a:p>
            <a:endParaRPr lang="tr-TR" dirty="0"/>
          </a:p>
        </p:txBody>
      </p:sp>
      <p:sp>
        <p:nvSpPr>
          <p:cNvPr id="3" name="Başlık 2"/>
          <p:cNvSpPr>
            <a:spLocks noGrp="1"/>
          </p:cNvSpPr>
          <p:nvPr>
            <p:ph type="title"/>
          </p:nvPr>
        </p:nvSpPr>
        <p:spPr/>
        <p:txBody>
          <a:bodyPr/>
          <a:lstStyle/>
          <a:p>
            <a:r>
              <a:rPr lang="tr-TR" cap="none" dirty="0"/>
              <a:t>Kırsal Ve Kentsel Uygulama Arasındaki </a:t>
            </a:r>
            <a:r>
              <a:rPr lang="tr-TR" cap="none" dirty="0">
                <a:solidFill>
                  <a:srgbClr val="FFFF00"/>
                </a:solidFill>
              </a:rPr>
              <a:t>Farkları Yakalamak</a:t>
            </a:r>
            <a:endParaRPr lang="tr-TR" dirty="0">
              <a:solidFill>
                <a:srgbClr val="FFFF00"/>
              </a:solidFill>
            </a:endParaRPr>
          </a:p>
        </p:txBody>
      </p:sp>
    </p:spTree>
    <p:extLst>
      <p:ext uri="{BB962C8B-B14F-4D97-AF65-F5344CB8AC3E}">
        <p14:creationId xmlns:p14="http://schemas.microsoft.com/office/powerpoint/2010/main" val="1346182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844824"/>
            <a:ext cx="8407893" cy="4551424"/>
          </a:xfrm>
        </p:spPr>
        <p:txBody>
          <a:bodyPr>
            <a:normAutofit/>
          </a:bodyPr>
          <a:lstStyle/>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Tecrübeli </a:t>
            </a:r>
            <a:r>
              <a:rPr lang="tr-TR" dirty="0">
                <a:solidFill>
                  <a:schemeClr val="tx1"/>
                </a:solidFill>
                <a:latin typeface="Calibri" pitchFamily="34" charset="0"/>
              </a:rPr>
              <a:t>doktorların performansı şimdi rollerini yansıtan üç uygulama alanı ile değerlendirilmektedir.</a:t>
            </a:r>
          </a:p>
          <a:p>
            <a:pPr indent="-259200">
              <a:lnSpc>
                <a:spcPct val="112000"/>
              </a:lnSpc>
              <a:spcBef>
                <a:spcPts val="300"/>
              </a:spcBef>
              <a:spcAft>
                <a:spcPts val="1000"/>
              </a:spcAft>
            </a:pPr>
            <a:r>
              <a:rPr lang="tr-TR" dirty="0">
                <a:solidFill>
                  <a:schemeClr val="tx1"/>
                </a:solidFill>
                <a:latin typeface="Calibri" pitchFamily="34" charset="0"/>
              </a:rPr>
              <a:t>Bunlar şunlardır: (i) hasta bakımında yönetici </a:t>
            </a:r>
            <a:r>
              <a:rPr lang="tr-TR" dirty="0" smtClean="0">
                <a:solidFill>
                  <a:schemeClr val="tx1"/>
                </a:solidFill>
                <a:latin typeface="Calibri" pitchFamily="34" charset="0"/>
              </a:rPr>
              <a:t>olan </a:t>
            </a:r>
            <a:r>
              <a:rPr lang="tr-TR" dirty="0">
                <a:solidFill>
                  <a:schemeClr val="tx1"/>
                </a:solidFill>
                <a:latin typeface="Calibri" pitchFamily="34" charset="0"/>
              </a:rPr>
              <a:t>doktorlar; (ii) mesleki çevrenin yöneticileri olan doktorlar; ve (iii) </a:t>
            </a:r>
            <a:r>
              <a:rPr lang="tr-TR" dirty="0" smtClean="0">
                <a:solidFill>
                  <a:schemeClr val="tx1"/>
                </a:solidFill>
                <a:latin typeface="Calibri" pitchFamily="34" charset="0"/>
              </a:rPr>
              <a:t>kendilerinin </a:t>
            </a:r>
            <a:r>
              <a:rPr lang="tr-TR" dirty="0">
                <a:solidFill>
                  <a:schemeClr val="tx1"/>
                </a:solidFill>
                <a:latin typeface="Calibri" pitchFamily="34" charset="0"/>
              </a:rPr>
              <a:t>yöneticileri </a:t>
            </a:r>
            <a:r>
              <a:rPr lang="tr-TR" dirty="0" smtClean="0">
                <a:solidFill>
                  <a:schemeClr val="tx1"/>
                </a:solidFill>
                <a:latin typeface="Calibri" pitchFamily="34" charset="0"/>
              </a:rPr>
              <a:t>olan </a:t>
            </a:r>
            <a:r>
              <a:rPr lang="tr-TR" dirty="0">
                <a:solidFill>
                  <a:schemeClr val="tx1"/>
                </a:solidFill>
                <a:latin typeface="Calibri" pitchFamily="34" charset="0"/>
              </a:rPr>
              <a:t>doktorlar </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Her üç alanda da kırsal ve kentsel doktorlar arasında neredeyse </a:t>
            </a:r>
            <a:r>
              <a:rPr lang="tr-TR" dirty="0" smtClean="0">
                <a:solidFill>
                  <a:schemeClr val="tx1"/>
                </a:solidFill>
                <a:latin typeface="Calibri" pitchFamily="34" charset="0"/>
              </a:rPr>
              <a:t>tamamıyla </a:t>
            </a:r>
            <a:r>
              <a:rPr lang="tr-TR" dirty="0">
                <a:solidFill>
                  <a:schemeClr val="tx1"/>
                </a:solidFill>
                <a:latin typeface="Calibri" pitchFamily="34" charset="0"/>
              </a:rPr>
              <a:t>farklılıklar vardır</a:t>
            </a:r>
            <a:r>
              <a:rPr lang="tr-TR" dirty="0" smtClean="0">
                <a:solidFill>
                  <a:schemeClr val="tx1"/>
                </a:solidFill>
                <a:latin typeface="Calibri" pitchFamily="34" charset="0"/>
              </a:rPr>
              <a:t>.</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smtClean="0"/>
              <a:t>Kırsal Ve Kentsel Uygulamalar Arasındaki </a:t>
            </a:r>
            <a:r>
              <a:rPr lang="tr-TR" cap="none" dirty="0" smtClean="0">
                <a:solidFill>
                  <a:srgbClr val="00B0F0"/>
                </a:solidFill>
              </a:rPr>
              <a:t>Farklılıkları Düzenleme</a:t>
            </a:r>
            <a:endParaRPr lang="tr-TR" cap="none" dirty="0">
              <a:solidFill>
                <a:srgbClr val="00B0F0"/>
              </a:solidFill>
            </a:endParaRPr>
          </a:p>
        </p:txBody>
      </p:sp>
    </p:spTree>
    <p:extLst>
      <p:ext uri="{BB962C8B-B14F-4D97-AF65-F5344CB8AC3E}">
        <p14:creationId xmlns:p14="http://schemas.microsoft.com/office/powerpoint/2010/main" val="2117381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En </a:t>
            </a:r>
            <a:r>
              <a:rPr lang="tr-TR" dirty="0">
                <a:solidFill>
                  <a:schemeClr val="tx1"/>
                </a:solidFill>
                <a:latin typeface="Calibri" pitchFamily="34" charset="0"/>
              </a:rPr>
              <a:t>güçlü farklılıklar, hasta bakımı alanlarında görülür; burada </a:t>
            </a:r>
            <a:r>
              <a:rPr lang="tr-TR" dirty="0" smtClean="0">
                <a:solidFill>
                  <a:schemeClr val="tx1"/>
                </a:solidFill>
                <a:latin typeface="Calibri" pitchFamily="34" charset="0"/>
              </a:rPr>
              <a:t>normalde </a:t>
            </a:r>
            <a:r>
              <a:rPr lang="tr-TR" dirty="0">
                <a:solidFill>
                  <a:schemeClr val="tx1"/>
                </a:solidFill>
                <a:latin typeface="Calibri" pitchFamily="34" charset="0"/>
              </a:rPr>
              <a:t>diğer hekimler tarafından sağlananların yerini doldurmak için ek bilgi ve beceriler gereklidir.</a:t>
            </a:r>
          </a:p>
          <a:p>
            <a:pPr indent="-259200">
              <a:lnSpc>
                <a:spcPct val="112000"/>
              </a:lnSpc>
              <a:spcBef>
                <a:spcPts val="300"/>
              </a:spcBef>
              <a:spcAft>
                <a:spcPts val="1000"/>
              </a:spcAft>
            </a:pPr>
            <a:r>
              <a:rPr lang="tr-TR" dirty="0" smtClean="0">
                <a:solidFill>
                  <a:schemeClr val="tx1"/>
                </a:solidFill>
                <a:latin typeface="Calibri" pitchFamily="34" charset="0"/>
              </a:rPr>
              <a:t>Kırsal </a:t>
            </a:r>
            <a:r>
              <a:rPr lang="tr-TR" dirty="0">
                <a:solidFill>
                  <a:schemeClr val="tx1"/>
                </a:solidFill>
                <a:latin typeface="Calibri" pitchFamily="34" charset="0"/>
              </a:rPr>
              <a:t>doktorlar ekip çalışması, meslektaş iletişimi ve kaynak yönetimi konularında ek </a:t>
            </a:r>
            <a:r>
              <a:rPr lang="tr-TR" dirty="0" smtClean="0">
                <a:solidFill>
                  <a:schemeClr val="tx1"/>
                </a:solidFill>
                <a:latin typeface="Calibri" pitchFamily="34" charset="0"/>
              </a:rPr>
              <a:t>beceril donanımlarıyla birlikte </a:t>
            </a:r>
            <a:r>
              <a:rPr lang="tr-TR" dirty="0">
                <a:solidFill>
                  <a:schemeClr val="tx1"/>
                </a:solidFill>
                <a:latin typeface="Calibri" pitchFamily="34" charset="0"/>
              </a:rPr>
              <a:t>mesleki çevrenin </a:t>
            </a:r>
            <a:r>
              <a:rPr lang="tr-TR" dirty="0" smtClean="0">
                <a:solidFill>
                  <a:schemeClr val="tx1"/>
                </a:solidFill>
                <a:latin typeface="Calibri" pitchFamily="34" charset="0"/>
              </a:rPr>
              <a:t>usta </a:t>
            </a:r>
            <a:r>
              <a:rPr lang="tr-TR" dirty="0">
                <a:solidFill>
                  <a:schemeClr val="tx1"/>
                </a:solidFill>
                <a:latin typeface="Calibri" pitchFamily="34" charset="0"/>
              </a:rPr>
              <a:t>yöneticileri </a:t>
            </a:r>
            <a:r>
              <a:rPr lang="tr-TR" dirty="0" smtClean="0">
                <a:solidFill>
                  <a:schemeClr val="tx1"/>
                </a:solidFill>
                <a:latin typeface="Calibri" pitchFamily="34" charset="0"/>
              </a:rPr>
              <a:t>olmalıdır  </a:t>
            </a:r>
            <a:r>
              <a:rPr lang="tr-TR" dirty="0" err="1" smtClean="0">
                <a:solidFill>
                  <a:schemeClr val="tx1"/>
                </a:solidFill>
                <a:latin typeface="Calibri" pitchFamily="34" charset="0"/>
              </a:rPr>
              <a:t>lar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Kişisel bakım, konseptte çok benzer, ancak başarıya ulaşmak için ek kaynaklar ve destek yapıları gerekebilir.</a:t>
            </a:r>
          </a:p>
          <a:p>
            <a:pPr indent="-259200">
              <a:lnSpc>
                <a:spcPct val="112000"/>
              </a:lnSpc>
              <a:spcBef>
                <a:spcPts val="300"/>
              </a:spcBef>
              <a:spcAft>
                <a:spcPts val="1000"/>
              </a:spcAft>
            </a:pP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Kırsal Ve Kentsel Uygulamalar Arasındaki </a:t>
            </a:r>
            <a:r>
              <a:rPr lang="tr-TR" cap="none" dirty="0">
                <a:solidFill>
                  <a:srgbClr val="00B0F0"/>
                </a:solidFill>
              </a:rPr>
              <a:t>Farklılıkları Düzenleme</a:t>
            </a:r>
            <a:endParaRPr lang="tr-TR" dirty="0">
              <a:solidFill>
                <a:srgbClr val="00B0F0"/>
              </a:solidFill>
            </a:endParaRPr>
          </a:p>
        </p:txBody>
      </p:sp>
    </p:spTree>
    <p:extLst>
      <p:ext uri="{BB962C8B-B14F-4D97-AF65-F5344CB8AC3E}">
        <p14:creationId xmlns:p14="http://schemas.microsoft.com/office/powerpoint/2010/main" val="824300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p:txBody>
      </p:sp>
      <p:sp>
        <p:nvSpPr>
          <p:cNvPr id="3" name="Başlık 2"/>
          <p:cNvSpPr>
            <a:spLocks noGrp="1"/>
          </p:cNvSpPr>
          <p:nvPr>
            <p:ph type="title"/>
          </p:nvPr>
        </p:nvSpPr>
        <p:spPr/>
        <p:txBody>
          <a:bodyPr/>
          <a:lstStyle/>
          <a:p>
            <a:r>
              <a:rPr lang="tr-TR" cap="none" dirty="0" smtClean="0"/>
              <a:t>Kentsel, Kırsal Ve Ücradaki Tıbbi Pratik Arasındaki Yedi Fark</a:t>
            </a:r>
            <a:endParaRPr lang="tr-TR" cap="non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628800"/>
            <a:ext cx="8640960"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885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p:txBody>
      </p:sp>
      <p:sp>
        <p:nvSpPr>
          <p:cNvPr id="3" name="Başlık 2"/>
          <p:cNvSpPr>
            <a:spLocks noGrp="1"/>
          </p:cNvSpPr>
          <p:nvPr>
            <p:ph type="title"/>
          </p:nvPr>
        </p:nvSpPr>
        <p:spPr/>
        <p:txBody>
          <a:bodyPr/>
          <a:lstStyle/>
          <a:p>
            <a:r>
              <a:rPr lang="tr-TR" cap="none" dirty="0" smtClean="0"/>
              <a:t>Kentsel, Kırsal Ve Ücradaki Tıbbi Pratik Arasındaki Yedi Fark</a:t>
            </a:r>
            <a:endParaRPr lang="tr-TR" cap="non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628800"/>
            <a:ext cx="8640960"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6501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988840"/>
            <a:ext cx="8407893" cy="4407408"/>
          </a:xfrm>
        </p:spPr>
        <p:txBody>
          <a:bodyPr>
            <a:normAutofit/>
          </a:bodyPr>
          <a:lstStyle/>
          <a:p>
            <a:pPr indent="-259200">
              <a:lnSpc>
                <a:spcPct val="113000"/>
              </a:lnSpc>
              <a:spcBef>
                <a:spcPts val="300"/>
              </a:spcBef>
              <a:spcAft>
                <a:spcPts val="1000"/>
              </a:spcAft>
            </a:pPr>
            <a:r>
              <a:rPr lang="tr-TR" dirty="0" smtClean="0">
                <a:solidFill>
                  <a:schemeClr val="tx1"/>
                </a:solidFill>
                <a:latin typeface="Calibri" pitchFamily="34" charset="0"/>
                <a:cs typeface="Arial" pitchFamily="34" charset="0"/>
              </a:rPr>
              <a:t>Avustralya’da </a:t>
            </a:r>
            <a:r>
              <a:rPr lang="tr-TR" dirty="0">
                <a:solidFill>
                  <a:schemeClr val="tx1"/>
                </a:solidFill>
                <a:latin typeface="Calibri" pitchFamily="34" charset="0"/>
                <a:cs typeface="Arial" pitchFamily="34" charset="0"/>
              </a:rPr>
              <a:t>tıbbi </a:t>
            </a:r>
            <a:r>
              <a:rPr lang="tr-TR" dirty="0" smtClean="0">
                <a:solidFill>
                  <a:schemeClr val="tx1"/>
                </a:solidFill>
                <a:latin typeface="Calibri" pitchFamily="34" charset="0"/>
                <a:cs typeface="Arial" pitchFamily="34" charset="0"/>
              </a:rPr>
              <a:t>uygulamalar </a:t>
            </a:r>
            <a:r>
              <a:rPr lang="tr-TR" dirty="0">
                <a:solidFill>
                  <a:schemeClr val="tx1"/>
                </a:solidFill>
                <a:latin typeface="Calibri" pitchFamily="34" charset="0"/>
                <a:cs typeface="Arial" pitchFamily="34" charset="0"/>
              </a:rPr>
              <a:t>son 20 yılda kültürel bir değişime uğradı</a:t>
            </a:r>
            <a:r>
              <a:rPr lang="tr-TR" dirty="0" smtClean="0">
                <a:solidFill>
                  <a:schemeClr val="tx1"/>
                </a:solidFill>
                <a:latin typeface="Calibri" pitchFamily="34" charset="0"/>
                <a:cs typeface="Arial" pitchFamily="34" charset="0"/>
              </a:rPr>
              <a:t>.</a:t>
            </a:r>
            <a:endParaRPr lang="tr-TR" dirty="0">
              <a:solidFill>
                <a:schemeClr val="tx1"/>
              </a:solidFill>
              <a:latin typeface="Calibri" pitchFamily="34" charset="0"/>
              <a:cs typeface="Arial" pitchFamily="34" charset="0"/>
            </a:endParaRPr>
          </a:p>
          <a:p>
            <a:pPr indent="-259200">
              <a:lnSpc>
                <a:spcPct val="113000"/>
              </a:lnSpc>
              <a:spcBef>
                <a:spcPts val="300"/>
              </a:spcBef>
              <a:spcAft>
                <a:spcPts val="1000"/>
              </a:spcAft>
            </a:pPr>
            <a:r>
              <a:rPr lang="tr-TR" dirty="0">
                <a:solidFill>
                  <a:schemeClr val="tx1"/>
                </a:solidFill>
                <a:latin typeface="Calibri" pitchFamily="34" charset="0"/>
                <a:cs typeface="Arial" pitchFamily="34" charset="0"/>
              </a:rPr>
              <a:t>Tıbbi alt </a:t>
            </a:r>
            <a:r>
              <a:rPr lang="tr-TR" dirty="0" smtClean="0">
                <a:solidFill>
                  <a:schemeClr val="tx1"/>
                </a:solidFill>
                <a:latin typeface="Calibri" pitchFamily="34" charset="0"/>
                <a:cs typeface="Arial" pitchFamily="34" charset="0"/>
              </a:rPr>
              <a:t>uzmanlık dalları, </a:t>
            </a:r>
            <a:r>
              <a:rPr lang="tr-TR" dirty="0">
                <a:solidFill>
                  <a:schemeClr val="tx1"/>
                </a:solidFill>
                <a:latin typeface="Calibri" pitchFamily="34" charset="0"/>
                <a:cs typeface="Arial" pitchFamily="34" charset="0"/>
              </a:rPr>
              <a:t>teknolojik gelişmelere bağlı olarak üç kat arttı, erkeklerden daha fazla </a:t>
            </a:r>
            <a:r>
              <a:rPr lang="tr-TR" dirty="0" smtClean="0">
                <a:solidFill>
                  <a:schemeClr val="tx1"/>
                </a:solidFill>
                <a:latin typeface="Calibri" pitchFamily="34" charset="0"/>
                <a:cs typeface="Arial" pitchFamily="34" charset="0"/>
              </a:rPr>
              <a:t>kadınlar </a:t>
            </a:r>
            <a:r>
              <a:rPr lang="tr-TR" dirty="0">
                <a:solidFill>
                  <a:schemeClr val="tx1"/>
                </a:solidFill>
                <a:latin typeface="Calibri" pitchFamily="34" charset="0"/>
                <a:cs typeface="Arial" pitchFamily="34" charset="0"/>
              </a:rPr>
              <a:t>tıp fakültesine giriyor ve </a:t>
            </a:r>
            <a:r>
              <a:rPr lang="tr-TR" dirty="0" smtClean="0">
                <a:solidFill>
                  <a:schemeClr val="tx1"/>
                </a:solidFill>
                <a:latin typeface="Calibri" pitchFamily="34" charset="0"/>
                <a:cs typeface="Arial" pitchFamily="34" charset="0"/>
              </a:rPr>
              <a:t>tıbbi bakım </a:t>
            </a:r>
            <a:r>
              <a:rPr lang="tr-TR" dirty="0">
                <a:solidFill>
                  <a:schemeClr val="tx1"/>
                </a:solidFill>
                <a:latin typeface="Calibri" pitchFamily="34" charset="0"/>
                <a:cs typeface="Arial" pitchFamily="34" charset="0"/>
              </a:rPr>
              <a:t>kalitesi, hasta güvenliği ve güvenli çalışma saatleri üzerine daha fazla </a:t>
            </a:r>
            <a:r>
              <a:rPr lang="tr-TR" dirty="0" smtClean="0">
                <a:solidFill>
                  <a:schemeClr val="tx1"/>
                </a:solidFill>
                <a:latin typeface="Calibri" pitchFamily="34" charset="0"/>
                <a:cs typeface="Arial" pitchFamily="34" charset="0"/>
              </a:rPr>
              <a:t>odaklanılıyor. </a:t>
            </a:r>
            <a:r>
              <a:rPr lang="tr-TR" dirty="0">
                <a:solidFill>
                  <a:schemeClr val="tx1"/>
                </a:solidFill>
                <a:latin typeface="Calibri" pitchFamily="34" charset="0"/>
                <a:cs typeface="Arial" pitchFamily="34" charset="0"/>
              </a:rPr>
              <a:t>(J. Smith ve ark., Yayınlanmamış veriler, 2002</a:t>
            </a:r>
            <a:r>
              <a:rPr lang="tr-TR" dirty="0" smtClean="0">
                <a:solidFill>
                  <a:schemeClr val="tx1"/>
                </a:solidFill>
                <a:latin typeface="Calibri" pitchFamily="34" charset="0"/>
                <a:cs typeface="Arial" pitchFamily="34" charset="0"/>
              </a:rPr>
              <a:t>).</a:t>
            </a:r>
            <a:endParaRPr lang="tr-TR" dirty="0">
              <a:solidFill>
                <a:schemeClr val="tx1"/>
              </a:solidFill>
              <a:latin typeface="Calibri" pitchFamily="34" charset="0"/>
              <a:cs typeface="Arial" pitchFamily="34" charset="0"/>
            </a:endParaRPr>
          </a:p>
          <a:p>
            <a:pPr indent="-259200">
              <a:lnSpc>
                <a:spcPct val="113000"/>
              </a:lnSpc>
              <a:spcBef>
                <a:spcPts val="300"/>
              </a:spcBef>
              <a:spcAft>
                <a:spcPts val="1000"/>
              </a:spcAft>
            </a:pPr>
            <a:r>
              <a:rPr lang="tr-TR" dirty="0" smtClean="0">
                <a:solidFill>
                  <a:schemeClr val="tx1"/>
                </a:solidFill>
                <a:latin typeface="Calibri" pitchFamily="34" charset="0"/>
                <a:cs typeface="Arial" pitchFamily="34" charset="0"/>
              </a:rPr>
              <a:t>Pratisyen hekimlik, kentli </a:t>
            </a:r>
            <a:r>
              <a:rPr lang="tr-TR" dirty="0">
                <a:solidFill>
                  <a:schemeClr val="tx1"/>
                </a:solidFill>
                <a:latin typeface="Calibri" pitchFamily="34" charset="0"/>
                <a:cs typeface="Arial" pitchFamily="34" charset="0"/>
              </a:rPr>
              <a:t>Avustralyalılara daha geniş bir sağlık </a:t>
            </a:r>
            <a:r>
              <a:rPr lang="tr-TR" dirty="0" smtClean="0">
                <a:solidFill>
                  <a:schemeClr val="tx1"/>
                </a:solidFill>
                <a:latin typeface="Calibri" pitchFamily="34" charset="0"/>
                <a:cs typeface="Arial" pitchFamily="34" charset="0"/>
              </a:rPr>
              <a:t>hizmeti </a:t>
            </a:r>
            <a:r>
              <a:rPr lang="tr-TR" dirty="0">
                <a:solidFill>
                  <a:schemeClr val="tx1"/>
                </a:solidFill>
                <a:latin typeface="Calibri" pitchFamily="34" charset="0"/>
                <a:cs typeface="Arial" pitchFamily="34" charset="0"/>
              </a:rPr>
              <a:t>yelpazesi </a:t>
            </a:r>
            <a:r>
              <a:rPr lang="tr-TR" dirty="0" smtClean="0">
                <a:solidFill>
                  <a:schemeClr val="tx1"/>
                </a:solidFill>
                <a:latin typeface="Calibri" pitchFamily="34" charset="0"/>
                <a:cs typeface="Arial" pitchFamily="34" charset="0"/>
              </a:rPr>
              <a:t>sunan «süper klinikleri» oluşturacak tarzda artan bir özelleşmeye </a:t>
            </a:r>
            <a:r>
              <a:rPr lang="tr-TR" dirty="0">
                <a:solidFill>
                  <a:schemeClr val="tx1"/>
                </a:solidFill>
                <a:latin typeface="Calibri" pitchFamily="34" charset="0"/>
                <a:cs typeface="Arial" pitchFamily="34" charset="0"/>
              </a:rPr>
              <a:t>doğru </a:t>
            </a:r>
            <a:r>
              <a:rPr lang="tr-TR" dirty="0" smtClean="0">
                <a:solidFill>
                  <a:schemeClr val="tx1"/>
                </a:solidFill>
                <a:latin typeface="Calibri" pitchFamily="34" charset="0"/>
                <a:cs typeface="Arial" pitchFamily="34" charset="0"/>
              </a:rPr>
              <a:t>yönelmiştir.</a:t>
            </a:r>
            <a:endParaRPr lang="tr-TR" dirty="0">
              <a:solidFill>
                <a:schemeClr val="tx1"/>
              </a:solidFill>
              <a:latin typeface="Calibri" pitchFamily="34" charset="0"/>
              <a:cs typeface="Arial" pitchFamily="34" charset="0"/>
            </a:endParaRPr>
          </a:p>
        </p:txBody>
      </p:sp>
      <p:sp>
        <p:nvSpPr>
          <p:cNvPr id="3" name="Başlık 2"/>
          <p:cNvSpPr>
            <a:spLocks noGrp="1"/>
          </p:cNvSpPr>
          <p:nvPr>
            <p:ph type="title"/>
          </p:nvPr>
        </p:nvSpPr>
        <p:spPr/>
        <p:txBody>
          <a:bodyPr/>
          <a:lstStyle/>
          <a:p>
            <a:r>
              <a:rPr lang="tr-TR" cap="none" dirty="0" smtClean="0"/>
              <a:t>Arka Plan</a:t>
            </a:r>
            <a:endParaRPr lang="tr-TR" cap="none" dirty="0"/>
          </a:p>
        </p:txBody>
      </p:sp>
    </p:spTree>
    <p:extLst>
      <p:ext uri="{BB962C8B-B14F-4D97-AF65-F5344CB8AC3E}">
        <p14:creationId xmlns:p14="http://schemas.microsoft.com/office/powerpoint/2010/main" val="42165245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772816"/>
            <a:ext cx="8407893" cy="4407408"/>
          </a:xfrm>
        </p:spPr>
        <p:txBody>
          <a:bodyPr/>
          <a:lstStyle/>
          <a:p>
            <a:pPr indent="-259200">
              <a:lnSpc>
                <a:spcPct val="112000"/>
              </a:lnSpc>
              <a:spcBef>
                <a:spcPts val="300"/>
              </a:spcBef>
              <a:spcAft>
                <a:spcPts val="1000"/>
              </a:spcAft>
            </a:pPr>
            <a:r>
              <a:rPr lang="tr-TR" dirty="0" smtClean="0">
                <a:solidFill>
                  <a:schemeClr val="tx1"/>
                </a:solidFill>
                <a:latin typeface="Calibri" pitchFamily="34" charset="0"/>
              </a:rPr>
              <a:t>Avustralya Kırsalda </a:t>
            </a:r>
            <a:r>
              <a:rPr lang="tr-TR" dirty="0">
                <a:solidFill>
                  <a:schemeClr val="tx1"/>
                </a:solidFill>
                <a:latin typeface="Calibri" pitchFamily="34" charset="0"/>
              </a:rPr>
              <a:t>ve </a:t>
            </a:r>
            <a:r>
              <a:rPr lang="tr-TR" dirty="0" smtClean="0">
                <a:solidFill>
                  <a:schemeClr val="tx1"/>
                </a:solidFill>
                <a:latin typeface="Calibri" pitchFamily="34" charset="0"/>
              </a:rPr>
              <a:t>Ücrada Hekimlik Koleji </a:t>
            </a:r>
            <a:r>
              <a:rPr lang="tr-TR" dirty="0">
                <a:solidFill>
                  <a:schemeClr val="tx1"/>
                </a:solidFill>
                <a:latin typeface="Calibri" pitchFamily="34" charset="0"/>
              </a:rPr>
              <a:t>(ACRRM), farklı </a:t>
            </a:r>
            <a:r>
              <a:rPr lang="tr-TR" dirty="0" smtClean="0">
                <a:solidFill>
                  <a:schemeClr val="tx1"/>
                </a:solidFill>
                <a:latin typeface="Calibri" pitchFamily="34" charset="0"/>
              </a:rPr>
              <a:t>bir terminoloji </a:t>
            </a:r>
            <a:r>
              <a:rPr lang="tr-TR" dirty="0">
                <a:solidFill>
                  <a:schemeClr val="tx1"/>
                </a:solidFill>
                <a:latin typeface="Calibri" pitchFamily="34" charset="0"/>
              </a:rPr>
              <a:t>kullanan ancak </a:t>
            </a:r>
            <a:r>
              <a:rPr lang="tr-TR" dirty="0" smtClean="0">
                <a:solidFill>
                  <a:schemeClr val="tx1"/>
                </a:solidFill>
                <a:latin typeface="Calibri" pitchFamily="34" charset="0"/>
              </a:rPr>
              <a:t>faaliyet </a:t>
            </a:r>
            <a:r>
              <a:rPr lang="tr-TR" dirty="0">
                <a:solidFill>
                  <a:schemeClr val="tx1"/>
                </a:solidFill>
                <a:latin typeface="Calibri" pitchFamily="34" charset="0"/>
              </a:rPr>
              <a:t>alanı modeli ile </a:t>
            </a:r>
            <a:r>
              <a:rPr lang="tr-TR" dirty="0" smtClean="0">
                <a:solidFill>
                  <a:schemeClr val="tx1"/>
                </a:solidFill>
                <a:latin typeface="Calibri" pitchFamily="34" charset="0"/>
              </a:rPr>
              <a:t>uyumlu </a:t>
            </a:r>
            <a:r>
              <a:rPr lang="tr-TR" dirty="0">
                <a:solidFill>
                  <a:schemeClr val="tx1"/>
                </a:solidFill>
                <a:latin typeface="Calibri" pitchFamily="34" charset="0"/>
              </a:rPr>
              <a:t>bir müfredat çerçevesi geliştirmiştir.</a:t>
            </a:r>
          </a:p>
          <a:p>
            <a:pPr indent="-259200">
              <a:lnSpc>
                <a:spcPct val="112000"/>
              </a:lnSpc>
              <a:spcBef>
                <a:spcPts val="300"/>
              </a:spcBef>
              <a:spcAft>
                <a:spcPts val="1000"/>
              </a:spcAft>
            </a:pPr>
            <a:r>
              <a:rPr lang="tr-TR" dirty="0">
                <a:solidFill>
                  <a:schemeClr val="tx1"/>
                </a:solidFill>
                <a:latin typeface="Calibri" pitchFamily="34" charset="0"/>
              </a:rPr>
              <a:t>Bu çerçeve, Tablo 1'de listelenen yedi </a:t>
            </a:r>
            <a:r>
              <a:rPr lang="tr-TR" dirty="0" smtClean="0">
                <a:solidFill>
                  <a:schemeClr val="tx1"/>
                </a:solidFill>
                <a:latin typeface="Calibri" pitchFamily="34" charset="0"/>
              </a:rPr>
              <a:t>başlıktan oluşmaktadır</a:t>
            </a:r>
            <a:r>
              <a:rPr lang="tr-TR" dirty="0">
                <a:solidFill>
                  <a:schemeClr val="tx1"/>
                </a:solidFill>
                <a:latin typeface="Calibri" pitchFamily="34" charset="0"/>
              </a:rPr>
              <a:t>.</a:t>
            </a:r>
          </a:p>
          <a:p>
            <a:pPr indent="-259200">
              <a:lnSpc>
                <a:spcPct val="112000"/>
              </a:lnSpc>
              <a:spcBef>
                <a:spcPts val="300"/>
              </a:spcBef>
              <a:spcAft>
                <a:spcPts val="1000"/>
              </a:spcAft>
            </a:pPr>
            <a:r>
              <a:rPr lang="tr-TR" dirty="0">
                <a:solidFill>
                  <a:schemeClr val="tx1"/>
                </a:solidFill>
                <a:latin typeface="Calibri" pitchFamily="34" charset="0"/>
              </a:rPr>
              <a:t>İlk </a:t>
            </a:r>
            <a:r>
              <a:rPr lang="tr-TR" dirty="0" smtClean="0">
                <a:solidFill>
                  <a:schemeClr val="tx1"/>
                </a:solidFill>
                <a:latin typeface="Calibri" pitchFamily="34" charset="0"/>
              </a:rPr>
              <a:t>üçü kırsal hekimlik uygulamasının  </a:t>
            </a:r>
            <a:r>
              <a:rPr lang="tr-TR" dirty="0">
                <a:solidFill>
                  <a:schemeClr val="tx1"/>
                </a:solidFill>
                <a:latin typeface="Calibri" pitchFamily="34" charset="0"/>
              </a:rPr>
              <a:t>'nasıl' ve 'nerede' </a:t>
            </a:r>
            <a:r>
              <a:rPr lang="tr-TR" dirty="0" smtClean="0">
                <a:solidFill>
                  <a:schemeClr val="tx1"/>
                </a:solidFill>
                <a:latin typeface="Calibri" pitchFamily="34" charset="0"/>
              </a:rPr>
              <a:t>olacağı ile ilgili koşulları içerir. </a:t>
            </a:r>
          </a:p>
          <a:p>
            <a:pPr indent="-259200">
              <a:lnSpc>
                <a:spcPct val="112000"/>
              </a:lnSpc>
              <a:spcBef>
                <a:spcPts val="300"/>
              </a:spcBef>
              <a:spcAft>
                <a:spcPts val="1000"/>
              </a:spcAft>
            </a:pPr>
            <a:r>
              <a:rPr lang="tr-TR" dirty="0" smtClean="0">
                <a:solidFill>
                  <a:schemeClr val="tx1"/>
                </a:solidFill>
                <a:latin typeface="Calibri" pitchFamily="34" charset="0"/>
              </a:rPr>
              <a:t>Diğer </a:t>
            </a:r>
            <a:r>
              <a:rPr lang="tr-TR" dirty="0">
                <a:solidFill>
                  <a:schemeClr val="tx1"/>
                </a:solidFill>
                <a:latin typeface="Calibri" pitchFamily="34" charset="0"/>
              </a:rPr>
              <a:t>dört uygulama 'ne' </a:t>
            </a:r>
            <a:r>
              <a:rPr lang="tr-TR" dirty="0" smtClean="0">
                <a:solidFill>
                  <a:schemeClr val="tx1"/>
                </a:solidFill>
                <a:latin typeface="Calibri" pitchFamily="34" charset="0"/>
              </a:rPr>
              <a:t>faktörünü esas alan içeriğe yöneliktir.</a:t>
            </a:r>
          </a:p>
          <a:p>
            <a:pPr indent="-259200">
              <a:lnSpc>
                <a:spcPct val="112000"/>
              </a:lnSpc>
              <a:spcBef>
                <a:spcPts val="300"/>
              </a:spcBef>
              <a:spcAft>
                <a:spcPts val="1000"/>
              </a:spcAft>
            </a:pPr>
            <a:r>
              <a:rPr lang="tr-TR" dirty="0" smtClean="0">
                <a:solidFill>
                  <a:schemeClr val="tx1"/>
                </a:solidFill>
                <a:latin typeface="Calibri" pitchFamily="34" charset="0"/>
              </a:rPr>
              <a:t>Tüm işleyiş </a:t>
            </a:r>
            <a:r>
              <a:rPr lang="tr-TR" dirty="0">
                <a:solidFill>
                  <a:schemeClr val="tx1"/>
                </a:solidFill>
                <a:latin typeface="Calibri" pitchFamily="34" charset="0"/>
              </a:rPr>
              <a:t>farklılıklarını içerir.</a:t>
            </a:r>
          </a:p>
          <a:p>
            <a:pPr indent="-259200">
              <a:lnSpc>
                <a:spcPct val="112000"/>
              </a:lnSpc>
              <a:spcBef>
                <a:spcPts val="300"/>
              </a:spcBef>
              <a:spcAft>
                <a:spcPts val="1000"/>
              </a:spcAft>
            </a:pPr>
            <a:r>
              <a:rPr lang="tr-TR" dirty="0">
                <a:solidFill>
                  <a:schemeClr val="tx1"/>
                </a:solidFill>
                <a:latin typeface="Calibri" pitchFamily="34" charset="0"/>
              </a:rPr>
              <a:t>Farklılıklar </a:t>
            </a:r>
            <a:r>
              <a:rPr lang="tr-TR" dirty="0" smtClean="0">
                <a:solidFill>
                  <a:schemeClr val="tx1"/>
                </a:solidFill>
                <a:latin typeface="Calibri" pitchFamily="34" charset="0"/>
              </a:rPr>
              <a:t>kırsal bölgede </a:t>
            </a:r>
            <a:r>
              <a:rPr lang="tr-TR" dirty="0">
                <a:solidFill>
                  <a:schemeClr val="tx1"/>
                </a:solidFill>
                <a:latin typeface="Calibri" pitchFamily="34" charset="0"/>
              </a:rPr>
              <a:t>ve </a:t>
            </a:r>
            <a:r>
              <a:rPr lang="tr-TR" dirty="0" smtClean="0">
                <a:solidFill>
                  <a:schemeClr val="tx1"/>
                </a:solidFill>
                <a:latin typeface="Calibri" pitchFamily="34" charset="0"/>
              </a:rPr>
              <a:t>ücra bölgede giderek artar</a:t>
            </a:r>
            <a:r>
              <a:rPr lang="tr-TR" dirty="0">
                <a:solidFill>
                  <a:schemeClr val="tx1"/>
                </a:solidFill>
                <a:latin typeface="Calibri" pitchFamily="34" charset="0"/>
              </a:rPr>
              <a:t>.</a:t>
            </a:r>
          </a:p>
        </p:txBody>
      </p:sp>
      <p:sp>
        <p:nvSpPr>
          <p:cNvPr id="3" name="Başlık 2"/>
          <p:cNvSpPr>
            <a:spLocks noGrp="1"/>
          </p:cNvSpPr>
          <p:nvPr>
            <p:ph type="title"/>
          </p:nvPr>
        </p:nvSpPr>
        <p:spPr/>
        <p:txBody>
          <a:bodyPr/>
          <a:lstStyle/>
          <a:p>
            <a:r>
              <a:rPr lang="tr-TR" cap="none" dirty="0" smtClean="0"/>
              <a:t>Avustralya Kırsalda Ve Ücrada Hekimlik Kolejine (ACRRM) Bakış</a:t>
            </a:r>
            <a:endParaRPr lang="tr-TR" cap="none" dirty="0"/>
          </a:p>
        </p:txBody>
      </p:sp>
    </p:spTree>
    <p:extLst>
      <p:ext uri="{BB962C8B-B14F-4D97-AF65-F5344CB8AC3E}">
        <p14:creationId xmlns:p14="http://schemas.microsoft.com/office/powerpoint/2010/main" val="795393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806274"/>
          </a:xfrm>
        </p:spPr>
        <p:txBody>
          <a:bodyPr>
            <a:normAutofit fontScale="77500" lnSpcReduction="20000"/>
          </a:bodyPr>
          <a:lstStyle/>
          <a:p>
            <a:pPr indent="-259200">
              <a:lnSpc>
                <a:spcPct val="132000"/>
              </a:lnSpc>
              <a:spcBef>
                <a:spcPts val="300"/>
              </a:spcBef>
              <a:spcAft>
                <a:spcPts val="1000"/>
              </a:spcAft>
            </a:pPr>
            <a:r>
              <a:rPr lang="tr-TR" sz="2400" dirty="0" smtClean="0">
                <a:solidFill>
                  <a:schemeClr val="tx1"/>
                </a:solidFill>
                <a:latin typeface="Calibri" pitchFamily="34" charset="0"/>
              </a:rPr>
              <a:t>Avustralya’da kırsaldaki </a:t>
            </a:r>
            <a:r>
              <a:rPr lang="tr-TR" sz="2400" dirty="0">
                <a:solidFill>
                  <a:schemeClr val="tx1"/>
                </a:solidFill>
                <a:latin typeface="Calibri" pitchFamily="34" charset="0"/>
              </a:rPr>
              <a:t>ve </a:t>
            </a:r>
            <a:r>
              <a:rPr lang="tr-TR" sz="2400" dirty="0" smtClean="0">
                <a:solidFill>
                  <a:schemeClr val="tx1"/>
                </a:solidFill>
                <a:latin typeface="Calibri" pitchFamily="34" charset="0"/>
              </a:rPr>
              <a:t>ücradaki sağlık hizmetleri </a:t>
            </a:r>
            <a:r>
              <a:rPr lang="tr-TR" sz="2400" dirty="0">
                <a:solidFill>
                  <a:schemeClr val="tx1"/>
                </a:solidFill>
                <a:latin typeface="Calibri" pitchFamily="34" charset="0"/>
              </a:rPr>
              <a:t>ile ilgili artan bir literatür var. </a:t>
            </a:r>
            <a:endParaRPr lang="tr-TR" sz="2400" dirty="0" smtClean="0">
              <a:solidFill>
                <a:schemeClr val="tx1"/>
              </a:solidFill>
              <a:latin typeface="Calibri" pitchFamily="34" charset="0"/>
            </a:endParaRPr>
          </a:p>
          <a:p>
            <a:pPr indent="-259200">
              <a:lnSpc>
                <a:spcPct val="132000"/>
              </a:lnSpc>
              <a:spcBef>
                <a:spcPts val="300"/>
              </a:spcBef>
              <a:spcAft>
                <a:spcPts val="1000"/>
              </a:spcAft>
            </a:pPr>
            <a:r>
              <a:rPr lang="tr-TR" sz="2400" dirty="0" smtClean="0">
                <a:solidFill>
                  <a:schemeClr val="tx1"/>
                </a:solidFill>
                <a:latin typeface="Calibri" pitchFamily="34" charset="0"/>
              </a:rPr>
              <a:t>Kırsal </a:t>
            </a:r>
            <a:r>
              <a:rPr lang="tr-TR" sz="2400" dirty="0">
                <a:solidFill>
                  <a:schemeClr val="tx1"/>
                </a:solidFill>
                <a:latin typeface="Calibri" pitchFamily="34" charset="0"/>
              </a:rPr>
              <a:t>bölgelerde yaşayan Avustralyalıların </a:t>
            </a:r>
            <a:r>
              <a:rPr lang="tr-TR" sz="2400" dirty="0" smtClean="0">
                <a:solidFill>
                  <a:schemeClr val="tx1"/>
                </a:solidFill>
                <a:latin typeface="Calibri" pitchFamily="34" charset="0"/>
              </a:rPr>
              <a:t>doğrudan; </a:t>
            </a:r>
            <a:r>
              <a:rPr lang="tr-TR" sz="2400" dirty="0">
                <a:solidFill>
                  <a:schemeClr val="tx1"/>
                </a:solidFill>
                <a:latin typeface="Calibri" pitchFamily="34" charset="0"/>
              </a:rPr>
              <a:t>yaşam koşulları, sosyal izolasyon, sosyoekonomik dezavantaj ve sağlık hizmetlerinden </a:t>
            </a:r>
            <a:r>
              <a:rPr lang="tr-TR" sz="2400" dirty="0" smtClean="0">
                <a:solidFill>
                  <a:schemeClr val="tx1"/>
                </a:solidFill>
                <a:latin typeface="Calibri" pitchFamily="34" charset="0"/>
              </a:rPr>
              <a:t>uzaklık gibi durumlarla ilgili farklı </a:t>
            </a:r>
            <a:r>
              <a:rPr lang="tr-TR" sz="2400" dirty="0">
                <a:solidFill>
                  <a:schemeClr val="tx1"/>
                </a:solidFill>
                <a:latin typeface="Calibri" pitchFamily="34" charset="0"/>
              </a:rPr>
              <a:t>sağlık </a:t>
            </a:r>
            <a:r>
              <a:rPr lang="tr-TR" sz="2400" dirty="0" smtClean="0">
                <a:solidFill>
                  <a:schemeClr val="tx1"/>
                </a:solidFill>
                <a:latin typeface="Calibri" pitchFamily="34" charset="0"/>
              </a:rPr>
              <a:t>kaygıları mevcut.</a:t>
            </a:r>
            <a:endParaRPr lang="tr-TR" sz="2400" dirty="0">
              <a:solidFill>
                <a:schemeClr val="tx1"/>
              </a:solidFill>
              <a:latin typeface="Calibri" pitchFamily="34" charset="0"/>
            </a:endParaRPr>
          </a:p>
          <a:p>
            <a:pPr indent="-259200">
              <a:lnSpc>
                <a:spcPct val="132000"/>
              </a:lnSpc>
              <a:spcBef>
                <a:spcPts val="300"/>
              </a:spcBef>
              <a:spcAft>
                <a:spcPts val="1000"/>
              </a:spcAft>
            </a:pPr>
            <a:r>
              <a:rPr lang="tr-TR" sz="2400" dirty="0" smtClean="0">
                <a:solidFill>
                  <a:schemeClr val="tx1"/>
                </a:solidFill>
                <a:latin typeface="Calibri" pitchFamily="34" charset="0"/>
              </a:rPr>
              <a:t>Şehirdeki oranlarla karşılaştırıldığında kırsalda ölüm </a:t>
            </a:r>
            <a:r>
              <a:rPr lang="tr-TR" sz="2400" dirty="0">
                <a:solidFill>
                  <a:schemeClr val="tx1"/>
                </a:solidFill>
                <a:latin typeface="Calibri" pitchFamily="34" charset="0"/>
              </a:rPr>
              <a:t>oranları yaralanma için </a:t>
            </a:r>
            <a:r>
              <a:rPr lang="tr-TR" sz="2400" dirty="0" smtClean="0">
                <a:solidFill>
                  <a:schemeClr val="tx1"/>
                </a:solidFill>
                <a:latin typeface="Calibri" pitchFamily="34" charset="0"/>
              </a:rPr>
              <a:t>iki kat, </a:t>
            </a:r>
            <a:r>
              <a:rPr lang="tr-TR" sz="2400" dirty="0">
                <a:solidFill>
                  <a:schemeClr val="tx1"/>
                </a:solidFill>
                <a:latin typeface="Calibri" pitchFamily="34" charset="0"/>
              </a:rPr>
              <a:t>trafik </a:t>
            </a:r>
            <a:r>
              <a:rPr lang="tr-TR" sz="2400" dirty="0" smtClean="0">
                <a:solidFill>
                  <a:schemeClr val="tx1"/>
                </a:solidFill>
                <a:latin typeface="Calibri" pitchFamily="34" charset="0"/>
              </a:rPr>
              <a:t>kazaları için </a:t>
            </a:r>
            <a:r>
              <a:rPr lang="tr-TR" sz="2400" dirty="0">
                <a:solidFill>
                  <a:schemeClr val="tx1"/>
                </a:solidFill>
                <a:latin typeface="Calibri" pitchFamily="34" charset="0"/>
              </a:rPr>
              <a:t>üç kat, </a:t>
            </a:r>
            <a:r>
              <a:rPr lang="tr-TR" sz="2400" dirty="0" smtClean="0">
                <a:solidFill>
                  <a:schemeClr val="tx1"/>
                </a:solidFill>
                <a:latin typeface="Calibri" pitchFamily="34" charset="0"/>
              </a:rPr>
              <a:t>yaşlı </a:t>
            </a:r>
            <a:r>
              <a:rPr lang="tr-TR" sz="2400" dirty="0">
                <a:solidFill>
                  <a:schemeClr val="tx1"/>
                </a:solidFill>
                <a:latin typeface="Calibri" pitchFamily="34" charset="0"/>
              </a:rPr>
              <a:t>düşmeleri için iki kat </a:t>
            </a:r>
            <a:r>
              <a:rPr lang="tr-TR" sz="2400" dirty="0" smtClean="0">
                <a:solidFill>
                  <a:schemeClr val="tx1"/>
                </a:solidFill>
                <a:latin typeface="Calibri" pitchFamily="34" charset="0"/>
              </a:rPr>
              <a:t>artmış ve </a:t>
            </a:r>
            <a:r>
              <a:rPr lang="tr-TR" sz="2400" dirty="0">
                <a:solidFill>
                  <a:schemeClr val="tx1"/>
                </a:solidFill>
                <a:latin typeface="Calibri" pitchFamily="34" charset="0"/>
              </a:rPr>
              <a:t>diyabet için hastaneye kabul </a:t>
            </a:r>
            <a:r>
              <a:rPr lang="tr-TR" sz="2400" dirty="0" smtClean="0">
                <a:solidFill>
                  <a:schemeClr val="tx1"/>
                </a:solidFill>
                <a:latin typeface="Calibri" pitchFamily="34" charset="0"/>
              </a:rPr>
              <a:t>oranları da çok </a:t>
            </a:r>
            <a:r>
              <a:rPr lang="tr-TR" sz="2400" dirty="0">
                <a:solidFill>
                  <a:schemeClr val="tx1"/>
                </a:solidFill>
                <a:latin typeface="Calibri" pitchFamily="34" charset="0"/>
              </a:rPr>
              <a:t>daha yüksektir. </a:t>
            </a:r>
            <a:endParaRPr lang="tr-TR" sz="2400" dirty="0" smtClean="0">
              <a:solidFill>
                <a:schemeClr val="tx1"/>
              </a:solidFill>
              <a:latin typeface="Calibri" pitchFamily="34" charset="0"/>
            </a:endParaRPr>
          </a:p>
          <a:p>
            <a:pPr indent="-259200">
              <a:lnSpc>
                <a:spcPct val="132000"/>
              </a:lnSpc>
              <a:spcBef>
                <a:spcPts val="300"/>
              </a:spcBef>
              <a:spcAft>
                <a:spcPts val="1000"/>
              </a:spcAft>
            </a:pPr>
            <a:r>
              <a:rPr lang="tr-TR" sz="2400" dirty="0" smtClean="0">
                <a:solidFill>
                  <a:schemeClr val="tx1"/>
                </a:solidFill>
                <a:latin typeface="Calibri" pitchFamily="34" charset="0"/>
              </a:rPr>
              <a:t>Bununla </a:t>
            </a:r>
            <a:r>
              <a:rPr lang="tr-TR" sz="2400" dirty="0">
                <a:solidFill>
                  <a:schemeClr val="tx1"/>
                </a:solidFill>
                <a:latin typeface="Calibri" pitchFamily="34" charset="0"/>
              </a:rPr>
              <a:t>birlikte, kırsal alanların mesafe, zaman, maliyet ve ulaşım </a:t>
            </a:r>
            <a:r>
              <a:rPr lang="tr-TR" sz="2400" dirty="0" smtClean="0">
                <a:solidFill>
                  <a:schemeClr val="tx1"/>
                </a:solidFill>
                <a:latin typeface="Calibri" pitchFamily="34" charset="0"/>
              </a:rPr>
              <a:t>olanaklarından </a:t>
            </a:r>
            <a:r>
              <a:rPr lang="tr-TR" sz="2400" dirty="0">
                <a:solidFill>
                  <a:schemeClr val="tx1"/>
                </a:solidFill>
                <a:latin typeface="Calibri" pitchFamily="34" charset="0"/>
              </a:rPr>
              <a:t>ötürü, </a:t>
            </a:r>
            <a:r>
              <a:rPr lang="tr-TR" sz="2400" dirty="0" smtClean="0">
                <a:solidFill>
                  <a:schemeClr val="tx1"/>
                </a:solidFill>
                <a:latin typeface="Calibri" pitchFamily="34" charset="0"/>
              </a:rPr>
              <a:t>metropoldeki </a:t>
            </a:r>
            <a:r>
              <a:rPr lang="tr-TR" sz="2400" dirty="0">
                <a:solidFill>
                  <a:schemeClr val="tx1"/>
                </a:solidFill>
                <a:latin typeface="Calibri" pitchFamily="34" charset="0"/>
              </a:rPr>
              <a:t>muadilleriyle karşılaştırıldığında sağlık hizmetlerine erişimi </a:t>
            </a:r>
            <a:r>
              <a:rPr lang="tr-TR" sz="2400" dirty="0" smtClean="0">
                <a:solidFill>
                  <a:schemeClr val="tx1"/>
                </a:solidFill>
                <a:latin typeface="Calibri" pitchFamily="34" charset="0"/>
              </a:rPr>
              <a:t>daha </a:t>
            </a:r>
            <a:r>
              <a:rPr lang="tr-TR" sz="2400" dirty="0">
                <a:solidFill>
                  <a:schemeClr val="tx1"/>
                </a:solidFill>
                <a:latin typeface="Calibri" pitchFamily="34" charset="0"/>
              </a:rPr>
              <a:t>düşüktür. </a:t>
            </a:r>
            <a:endParaRPr lang="tr-TR" sz="2400" dirty="0" smtClean="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smtClean="0"/>
              <a:t>Mevcut Araştırma Verilerinin Sentezi</a:t>
            </a:r>
            <a:endParaRPr lang="tr-TR" cap="none" dirty="0"/>
          </a:p>
        </p:txBody>
      </p:sp>
    </p:spTree>
    <p:extLst>
      <p:ext uri="{BB962C8B-B14F-4D97-AF65-F5344CB8AC3E}">
        <p14:creationId xmlns:p14="http://schemas.microsoft.com/office/powerpoint/2010/main" val="4197657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4806274"/>
          </a:xfrm>
        </p:spPr>
        <p:txBody>
          <a:bodyPr>
            <a:normAutofit lnSpcReduction="10000"/>
          </a:bodyPr>
          <a:lstStyle/>
          <a:p>
            <a:pPr indent="-259200">
              <a:lnSpc>
                <a:spcPct val="112000"/>
              </a:lnSpc>
              <a:spcBef>
                <a:spcPts val="300"/>
              </a:spcBef>
              <a:spcAft>
                <a:spcPts val="1000"/>
              </a:spcAft>
            </a:pPr>
            <a:r>
              <a:rPr lang="tr-TR" dirty="0" smtClean="0">
                <a:solidFill>
                  <a:schemeClr val="tx1"/>
                </a:solidFill>
                <a:latin typeface="Calibri" pitchFamily="34" charset="0"/>
              </a:rPr>
              <a:t>Bu sağlık tesislerinin yetersizliğinden ve </a:t>
            </a:r>
            <a:r>
              <a:rPr lang="tr-TR" dirty="0">
                <a:solidFill>
                  <a:schemeClr val="tx1"/>
                </a:solidFill>
                <a:latin typeface="Calibri" pitchFamily="34" charset="0"/>
              </a:rPr>
              <a:t>önleme yerine iyileştirici </a:t>
            </a:r>
            <a:r>
              <a:rPr lang="tr-TR" dirty="0" smtClean="0">
                <a:solidFill>
                  <a:schemeClr val="tx1"/>
                </a:solidFill>
                <a:latin typeface="Calibri" pitchFamily="34" charset="0"/>
              </a:rPr>
              <a:t>hizmetleri temel alan sağlık </a:t>
            </a:r>
            <a:r>
              <a:rPr lang="tr-TR" dirty="0">
                <a:solidFill>
                  <a:schemeClr val="tx1"/>
                </a:solidFill>
                <a:latin typeface="Calibri" pitchFamily="34" charset="0"/>
              </a:rPr>
              <a:t>uzmanları </a:t>
            </a:r>
            <a:r>
              <a:rPr lang="tr-TR" dirty="0" smtClean="0">
                <a:solidFill>
                  <a:schemeClr val="tx1"/>
                </a:solidFill>
                <a:latin typeface="Calibri" pitchFamily="34" charset="0"/>
              </a:rPr>
              <a:t>ve onların </a:t>
            </a:r>
            <a:r>
              <a:rPr lang="tr-TR" dirty="0">
                <a:solidFill>
                  <a:schemeClr val="tx1"/>
                </a:solidFill>
                <a:latin typeface="Calibri" pitchFamily="34" charset="0"/>
              </a:rPr>
              <a:t>sağlık </a:t>
            </a:r>
            <a:r>
              <a:rPr lang="tr-TR" dirty="0" smtClean="0">
                <a:solidFill>
                  <a:schemeClr val="tx1"/>
                </a:solidFill>
                <a:latin typeface="Calibri" pitchFamily="34" charset="0"/>
              </a:rPr>
              <a:t>algılarından kaynaklanmaktadır.</a:t>
            </a:r>
          </a:p>
          <a:p>
            <a:pPr indent="-259200">
              <a:lnSpc>
                <a:spcPct val="112000"/>
              </a:lnSpc>
              <a:spcBef>
                <a:spcPts val="300"/>
              </a:spcBef>
              <a:spcAft>
                <a:spcPts val="1000"/>
              </a:spcAft>
            </a:pPr>
            <a:r>
              <a:rPr lang="tr-TR" dirty="0">
                <a:solidFill>
                  <a:schemeClr val="tx1"/>
                </a:solidFill>
                <a:latin typeface="Calibri" pitchFamily="34" charset="0"/>
              </a:rPr>
              <a:t>Kırsal topluluklar genelde birbirlerine yakından bağlı, destekleyici, kendine </a:t>
            </a:r>
            <a:r>
              <a:rPr lang="tr-TR" dirty="0" smtClean="0">
                <a:solidFill>
                  <a:schemeClr val="tx1"/>
                </a:solidFill>
                <a:latin typeface="Calibri" pitchFamily="34" charset="0"/>
              </a:rPr>
              <a:t>güvenen </a:t>
            </a:r>
            <a:r>
              <a:rPr lang="tr-TR" dirty="0">
                <a:solidFill>
                  <a:schemeClr val="tx1"/>
                </a:solidFill>
                <a:latin typeface="Calibri" pitchFamily="34" charset="0"/>
              </a:rPr>
              <a:t>ve yaptıkları işi tamamlamaya </a:t>
            </a:r>
            <a:r>
              <a:rPr lang="tr-TR" dirty="0" smtClean="0">
                <a:solidFill>
                  <a:schemeClr val="tx1"/>
                </a:solidFill>
                <a:latin typeface="Calibri" pitchFamily="34" charset="0"/>
              </a:rPr>
              <a:t>odaklandıkları kadar </a:t>
            </a:r>
            <a:r>
              <a:rPr lang="tr-TR" dirty="0">
                <a:solidFill>
                  <a:schemeClr val="tx1"/>
                </a:solidFill>
                <a:latin typeface="Calibri" pitchFamily="34" charset="0"/>
              </a:rPr>
              <a:t>bağımsızlıklarına </a:t>
            </a:r>
            <a:r>
              <a:rPr lang="tr-TR" dirty="0" smtClean="0">
                <a:solidFill>
                  <a:schemeClr val="tx1"/>
                </a:solidFill>
                <a:latin typeface="Calibri" pitchFamily="34" charset="0"/>
              </a:rPr>
              <a:t>da çok </a:t>
            </a:r>
            <a:r>
              <a:rPr lang="tr-TR" dirty="0">
                <a:solidFill>
                  <a:schemeClr val="tx1"/>
                </a:solidFill>
                <a:latin typeface="Calibri" pitchFamily="34" charset="0"/>
              </a:rPr>
              <a:t>önem verirler.</a:t>
            </a:r>
          </a:p>
          <a:p>
            <a:pPr indent="-259200">
              <a:lnSpc>
                <a:spcPct val="112000"/>
              </a:lnSpc>
              <a:spcBef>
                <a:spcPts val="300"/>
              </a:spcBef>
              <a:spcAft>
                <a:spcPts val="1000"/>
              </a:spcAft>
            </a:pPr>
            <a:r>
              <a:rPr lang="tr-TR" dirty="0">
                <a:solidFill>
                  <a:schemeClr val="tx1"/>
                </a:solidFill>
                <a:latin typeface="Calibri" pitchFamily="34" charset="0"/>
              </a:rPr>
              <a:t>Dolayısıyla genellikle sağlığına </a:t>
            </a:r>
            <a:r>
              <a:rPr lang="tr-TR" dirty="0" smtClean="0">
                <a:solidFill>
                  <a:schemeClr val="tx1"/>
                </a:solidFill>
                <a:latin typeface="Calibri" pitchFamily="34" charset="0"/>
              </a:rPr>
              <a:t>dikkat etmeyi ihmal ederler.</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Kırsaldaki </a:t>
            </a:r>
            <a:r>
              <a:rPr lang="tr-TR" dirty="0">
                <a:solidFill>
                  <a:schemeClr val="tx1"/>
                </a:solidFill>
                <a:latin typeface="Calibri" pitchFamily="34" charset="0"/>
              </a:rPr>
              <a:t>pratisyen hekimler, </a:t>
            </a:r>
            <a:r>
              <a:rPr lang="tr-TR" dirty="0" smtClean="0">
                <a:solidFill>
                  <a:schemeClr val="tx1"/>
                </a:solidFill>
                <a:latin typeface="Calibri" pitchFamily="34" charset="0"/>
              </a:rPr>
              <a:t>hastalarının birincil </a:t>
            </a:r>
            <a:r>
              <a:rPr lang="tr-TR" dirty="0">
                <a:solidFill>
                  <a:schemeClr val="tx1"/>
                </a:solidFill>
                <a:latin typeface="Calibri" pitchFamily="34" charset="0"/>
              </a:rPr>
              <a:t>kaygıları sağlıklı olmak değil, </a:t>
            </a:r>
            <a:r>
              <a:rPr lang="tr-TR" dirty="0" smtClean="0">
                <a:solidFill>
                  <a:schemeClr val="tx1"/>
                </a:solidFill>
                <a:latin typeface="Calibri" pitchFamily="34" charset="0"/>
              </a:rPr>
              <a:t>hastalıklarla baş etmek </a:t>
            </a:r>
            <a:r>
              <a:rPr lang="tr-TR" dirty="0">
                <a:solidFill>
                  <a:schemeClr val="tx1"/>
                </a:solidFill>
                <a:latin typeface="Calibri" pitchFamily="34" charset="0"/>
              </a:rPr>
              <a:t>olduğundan, </a:t>
            </a:r>
            <a:r>
              <a:rPr lang="tr-TR" dirty="0" smtClean="0">
                <a:solidFill>
                  <a:schemeClr val="tx1"/>
                </a:solidFill>
                <a:latin typeface="Calibri" pitchFamily="34" charset="0"/>
              </a:rPr>
              <a:t>daha </a:t>
            </a:r>
            <a:r>
              <a:rPr lang="tr-TR" dirty="0">
                <a:solidFill>
                  <a:schemeClr val="tx1"/>
                </a:solidFill>
                <a:latin typeface="Calibri" pitchFamily="34" charset="0"/>
              </a:rPr>
              <a:t>fazla hasta </a:t>
            </a:r>
            <a:r>
              <a:rPr lang="tr-TR" dirty="0" smtClean="0">
                <a:solidFill>
                  <a:schemeClr val="tx1"/>
                </a:solidFill>
                <a:latin typeface="Calibri" pitchFamily="34" charset="0"/>
              </a:rPr>
              <a:t>görürler </a:t>
            </a:r>
            <a:r>
              <a:rPr lang="tr-TR" dirty="0">
                <a:solidFill>
                  <a:schemeClr val="tx1"/>
                </a:solidFill>
                <a:latin typeface="Calibri" pitchFamily="34" charset="0"/>
              </a:rPr>
              <a:t>ancak onları daha seyrek </a:t>
            </a:r>
            <a:r>
              <a:rPr lang="tr-TR" dirty="0" smtClean="0">
                <a:solidFill>
                  <a:schemeClr val="tx1"/>
                </a:solidFill>
                <a:latin typeface="Calibri" pitchFamily="34" charset="0"/>
              </a:rPr>
              <a:t>görürler</a:t>
            </a:r>
            <a:r>
              <a:rPr lang="tr-TR" dirty="0">
                <a:solidFill>
                  <a:schemeClr val="tx1"/>
                </a:solidFill>
                <a:latin typeface="Calibri" pitchFamily="34" charset="0"/>
              </a:rPr>
              <a:t>.</a:t>
            </a: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Doktorlar </a:t>
            </a:r>
            <a:r>
              <a:rPr lang="tr-TR" dirty="0">
                <a:solidFill>
                  <a:schemeClr val="tx1"/>
                </a:solidFill>
                <a:latin typeface="Calibri" pitchFamily="34" charset="0"/>
              </a:rPr>
              <a:t>aynı zamanda genellikle </a:t>
            </a:r>
            <a:r>
              <a:rPr lang="tr-TR" dirty="0" err="1">
                <a:solidFill>
                  <a:schemeClr val="tx1"/>
                </a:solidFill>
                <a:latin typeface="Calibri" pitchFamily="34" charset="0"/>
              </a:rPr>
              <a:t>prosedürel</a:t>
            </a:r>
            <a:r>
              <a:rPr lang="tr-TR" dirty="0">
                <a:solidFill>
                  <a:schemeClr val="tx1"/>
                </a:solidFill>
                <a:latin typeface="Calibri" pitchFamily="34" charset="0"/>
              </a:rPr>
              <a:t> bakım da dahil olmak üzere daha geniş </a:t>
            </a:r>
            <a:r>
              <a:rPr lang="tr-TR" dirty="0" smtClean="0">
                <a:solidFill>
                  <a:schemeClr val="tx1"/>
                </a:solidFill>
                <a:latin typeface="Calibri" pitchFamily="34" charset="0"/>
              </a:rPr>
              <a:t>klinik </a:t>
            </a:r>
            <a:r>
              <a:rPr lang="tr-TR" dirty="0">
                <a:solidFill>
                  <a:schemeClr val="tx1"/>
                </a:solidFill>
                <a:latin typeface="Calibri" pitchFamily="34" charset="0"/>
              </a:rPr>
              <a:t>hizmetler </a:t>
            </a:r>
            <a:r>
              <a:rPr lang="tr-TR" dirty="0" smtClean="0">
                <a:solidFill>
                  <a:schemeClr val="tx1"/>
                </a:solidFill>
                <a:latin typeface="Calibri" pitchFamily="34" charset="0"/>
              </a:rPr>
              <a:t>sunmaktadırlar.</a:t>
            </a:r>
            <a:endParaRPr lang="tr-TR" dirty="0">
              <a:solidFill>
                <a:schemeClr val="tx1"/>
              </a:solidFill>
              <a:latin typeface="Calibri" pitchFamily="34" charset="0"/>
            </a:endParaRPr>
          </a:p>
          <a:p>
            <a:pPr indent="-259200">
              <a:lnSpc>
                <a:spcPct val="112000"/>
              </a:lnSpc>
              <a:spcBef>
                <a:spcPts val="300"/>
              </a:spcBef>
              <a:spcAft>
                <a:spcPts val="1000"/>
              </a:spcAft>
            </a:pPr>
            <a:endParaRPr lang="tr-TR" dirty="0"/>
          </a:p>
          <a:p>
            <a:endParaRPr lang="tr-TR" dirty="0"/>
          </a:p>
        </p:txBody>
      </p:sp>
      <p:sp>
        <p:nvSpPr>
          <p:cNvPr id="3" name="Başlık 2"/>
          <p:cNvSpPr>
            <a:spLocks noGrp="1"/>
          </p:cNvSpPr>
          <p:nvPr>
            <p:ph type="title"/>
          </p:nvPr>
        </p:nvSpPr>
        <p:spPr/>
        <p:txBody>
          <a:bodyPr/>
          <a:lstStyle/>
          <a:p>
            <a:r>
              <a:rPr lang="tr-TR" cap="none" dirty="0"/>
              <a:t>Mevcut Araştırma Verilerinin Sentezi</a:t>
            </a:r>
            <a:endParaRPr lang="tr-TR" dirty="0"/>
          </a:p>
        </p:txBody>
      </p:sp>
    </p:spTree>
    <p:extLst>
      <p:ext uri="{BB962C8B-B14F-4D97-AF65-F5344CB8AC3E}">
        <p14:creationId xmlns:p14="http://schemas.microsoft.com/office/powerpoint/2010/main" val="1665947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273600" indent="-259200">
              <a:lnSpc>
                <a:spcPct val="122000"/>
              </a:lnSpc>
              <a:spcBef>
                <a:spcPts val="300"/>
              </a:spcBef>
              <a:spcAft>
                <a:spcPts val="1000"/>
              </a:spcAft>
            </a:pPr>
            <a:r>
              <a:rPr lang="tr-TR" dirty="0" smtClean="0">
                <a:solidFill>
                  <a:schemeClr val="tx1"/>
                </a:solidFill>
                <a:latin typeface="Calibri" pitchFamily="34" charset="0"/>
              </a:rPr>
              <a:t>Kırsal </a:t>
            </a:r>
            <a:r>
              <a:rPr lang="tr-TR" dirty="0">
                <a:solidFill>
                  <a:schemeClr val="tx1"/>
                </a:solidFill>
                <a:latin typeface="Calibri" pitchFamily="34" charset="0"/>
              </a:rPr>
              <a:t>ve kentsel sağlık uygulamaları arasındaki içerik farklılıklarına doğrudan odaklanan az sayıda araştırma bulunmaktadır.</a:t>
            </a:r>
          </a:p>
          <a:p>
            <a:pPr marL="273600" indent="-259200">
              <a:lnSpc>
                <a:spcPct val="122000"/>
              </a:lnSpc>
              <a:spcBef>
                <a:spcPts val="300"/>
              </a:spcBef>
              <a:spcAft>
                <a:spcPts val="1000"/>
              </a:spcAft>
            </a:pPr>
            <a:r>
              <a:rPr lang="tr-TR" dirty="0">
                <a:solidFill>
                  <a:schemeClr val="tx1"/>
                </a:solidFill>
                <a:latin typeface="Calibri" pitchFamily="34" charset="0"/>
              </a:rPr>
              <a:t>En dikkat çekici çalışmalar, karşılaşma, teşhis, reçete yazma ve </a:t>
            </a:r>
            <a:r>
              <a:rPr lang="tr-TR" dirty="0" err="1" smtClean="0">
                <a:solidFill>
                  <a:schemeClr val="tx1"/>
                </a:solidFill>
                <a:latin typeface="Calibri" pitchFamily="34" charset="0"/>
              </a:rPr>
              <a:t>order</a:t>
            </a:r>
            <a:r>
              <a:rPr lang="tr-TR" dirty="0" smtClean="0">
                <a:solidFill>
                  <a:schemeClr val="tx1"/>
                </a:solidFill>
                <a:latin typeface="Calibri" pitchFamily="34" charset="0"/>
              </a:rPr>
              <a:t> verme nedenleri </a:t>
            </a:r>
            <a:r>
              <a:rPr lang="tr-TR" dirty="0">
                <a:solidFill>
                  <a:schemeClr val="tx1"/>
                </a:solidFill>
                <a:latin typeface="Calibri" pitchFamily="34" charset="0"/>
              </a:rPr>
              <a:t>arasındaki farklılıkları belirlemek için kırsal ve </a:t>
            </a:r>
            <a:r>
              <a:rPr lang="tr-TR" dirty="0" err="1" smtClean="0">
                <a:solidFill>
                  <a:schemeClr val="tx1"/>
                </a:solidFill>
                <a:latin typeface="Calibri" pitchFamily="34" charset="0"/>
              </a:rPr>
              <a:t>metropolitan</a:t>
            </a:r>
            <a:r>
              <a:rPr lang="tr-TR" dirty="0" smtClean="0">
                <a:solidFill>
                  <a:schemeClr val="tx1"/>
                </a:solidFill>
                <a:latin typeface="Calibri" pitchFamily="34" charset="0"/>
              </a:rPr>
              <a:t> </a:t>
            </a:r>
            <a:r>
              <a:rPr lang="tr-TR" dirty="0">
                <a:solidFill>
                  <a:schemeClr val="tx1"/>
                </a:solidFill>
                <a:latin typeface="Calibri" pitchFamily="34" charset="0"/>
              </a:rPr>
              <a:t>yerleşim yerlerinde </a:t>
            </a:r>
            <a:r>
              <a:rPr lang="tr-TR" dirty="0" smtClean="0">
                <a:solidFill>
                  <a:schemeClr val="tx1"/>
                </a:solidFill>
                <a:latin typeface="Calibri" pitchFamily="34" charset="0"/>
              </a:rPr>
              <a:t>pratisyenler </a:t>
            </a:r>
            <a:r>
              <a:rPr lang="tr-TR" dirty="0">
                <a:solidFill>
                  <a:schemeClr val="tx1"/>
                </a:solidFill>
                <a:latin typeface="Calibri" pitchFamily="34" charset="0"/>
              </a:rPr>
              <a:t>tarafından toplanan verileri karşılaştırmıştır.</a:t>
            </a:r>
          </a:p>
          <a:p>
            <a:pPr marL="273600" indent="-259200">
              <a:lnSpc>
                <a:spcPct val="122000"/>
              </a:lnSpc>
              <a:spcBef>
                <a:spcPts val="300"/>
              </a:spcBef>
              <a:spcAft>
                <a:spcPts val="1000"/>
              </a:spcAft>
            </a:pPr>
            <a:r>
              <a:rPr lang="tr-TR" dirty="0">
                <a:solidFill>
                  <a:schemeClr val="tx1"/>
                </a:solidFill>
                <a:latin typeface="Calibri" pitchFamily="34" charset="0"/>
              </a:rPr>
              <a:t>Bu çalışmalar, kırsal ve kentsel genel pratik arasında çok az fark olduğunu ve bu </a:t>
            </a:r>
            <a:r>
              <a:rPr lang="tr-TR" dirty="0" smtClean="0">
                <a:solidFill>
                  <a:schemeClr val="tx1"/>
                </a:solidFill>
                <a:latin typeface="Calibri" pitchFamily="34" charset="0"/>
              </a:rPr>
              <a:t>farkın </a:t>
            </a:r>
            <a:r>
              <a:rPr lang="tr-TR" dirty="0">
                <a:solidFill>
                  <a:schemeClr val="tx1"/>
                </a:solidFill>
                <a:latin typeface="Calibri" pitchFamily="34" charset="0"/>
              </a:rPr>
              <a:t>son on yılda daraldığını, ancak </a:t>
            </a:r>
            <a:r>
              <a:rPr lang="tr-TR" dirty="0" smtClean="0">
                <a:solidFill>
                  <a:schemeClr val="tx1"/>
                </a:solidFill>
                <a:latin typeface="Calibri" pitchFamily="34" charset="0"/>
              </a:rPr>
              <a:t>kırsaldaki doktorların </a:t>
            </a:r>
            <a:r>
              <a:rPr lang="tr-TR" dirty="0">
                <a:solidFill>
                  <a:schemeClr val="tx1"/>
                </a:solidFill>
                <a:latin typeface="Calibri" pitchFamily="34" charset="0"/>
              </a:rPr>
              <a:t>kentsel meslektaşlarından daha yoğun </a:t>
            </a:r>
            <a:r>
              <a:rPr lang="tr-TR" dirty="0" smtClean="0">
                <a:solidFill>
                  <a:schemeClr val="tx1"/>
                </a:solidFill>
                <a:latin typeface="Calibri" pitchFamily="34" charset="0"/>
              </a:rPr>
              <a:t>olduğunu </a:t>
            </a:r>
            <a:r>
              <a:rPr lang="tr-TR" dirty="0">
                <a:solidFill>
                  <a:schemeClr val="tx1"/>
                </a:solidFill>
                <a:latin typeface="Calibri" pitchFamily="34" charset="0"/>
              </a:rPr>
              <a:t>belirtti.</a:t>
            </a:r>
          </a:p>
        </p:txBody>
      </p:sp>
      <p:sp>
        <p:nvSpPr>
          <p:cNvPr id="3" name="Başlık 2"/>
          <p:cNvSpPr>
            <a:spLocks noGrp="1"/>
          </p:cNvSpPr>
          <p:nvPr>
            <p:ph type="title"/>
          </p:nvPr>
        </p:nvSpPr>
        <p:spPr/>
        <p:txBody>
          <a:bodyPr/>
          <a:lstStyle/>
          <a:p>
            <a:r>
              <a:rPr lang="tr-TR" cap="none" dirty="0"/>
              <a:t>Mevcut Araştırma Verilerinin Sentezi</a:t>
            </a:r>
            <a:endParaRPr lang="tr-TR" dirty="0"/>
          </a:p>
        </p:txBody>
      </p:sp>
    </p:spTree>
    <p:extLst>
      <p:ext uri="{BB962C8B-B14F-4D97-AF65-F5344CB8AC3E}">
        <p14:creationId xmlns:p14="http://schemas.microsoft.com/office/powerpoint/2010/main" val="3796028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indent="-259200">
              <a:lnSpc>
                <a:spcPct val="132000"/>
              </a:lnSpc>
              <a:spcBef>
                <a:spcPts val="300"/>
              </a:spcBef>
              <a:spcAft>
                <a:spcPts val="1000"/>
              </a:spcAft>
            </a:pPr>
            <a:r>
              <a:rPr lang="tr-TR" dirty="0" smtClean="0">
                <a:solidFill>
                  <a:schemeClr val="tx1"/>
                </a:solidFill>
                <a:latin typeface="Calibri" pitchFamily="34" charset="0"/>
              </a:rPr>
              <a:t>Fakat, </a:t>
            </a:r>
            <a:r>
              <a:rPr lang="tr-TR" dirty="0">
                <a:solidFill>
                  <a:schemeClr val="tx1"/>
                </a:solidFill>
                <a:latin typeface="Calibri" pitchFamily="34" charset="0"/>
              </a:rPr>
              <a:t>metodolojik gerekçelere dayanılarak, farkın derecesine itiraz edilebilir.</a:t>
            </a:r>
          </a:p>
          <a:p>
            <a:pPr indent="-259200">
              <a:lnSpc>
                <a:spcPct val="132000"/>
              </a:lnSpc>
              <a:spcBef>
                <a:spcPts val="300"/>
              </a:spcBef>
              <a:spcAft>
                <a:spcPts val="1000"/>
              </a:spcAft>
            </a:pPr>
            <a:r>
              <a:rPr lang="tr-TR" dirty="0">
                <a:solidFill>
                  <a:schemeClr val="tx1"/>
                </a:solidFill>
                <a:latin typeface="Calibri" pitchFamily="34" charset="0"/>
              </a:rPr>
              <a:t>İlk olarak, yazarlar Sağlık Sigortası Komisyonu tarafından toplanan verilere dayanıyorlardı, çünkü bunlar tıbbi bakım faaliyeti hakkında en geniş ve en kapsamlı bilgi kaynağıdır. </a:t>
            </a:r>
            <a:endParaRPr lang="tr-TR" dirty="0" smtClean="0">
              <a:solidFill>
                <a:schemeClr val="tx1"/>
              </a:solidFill>
              <a:latin typeface="Calibri" pitchFamily="34" charset="0"/>
            </a:endParaRPr>
          </a:p>
          <a:p>
            <a:pPr indent="-259200">
              <a:lnSpc>
                <a:spcPct val="132000"/>
              </a:lnSpc>
              <a:spcBef>
                <a:spcPts val="300"/>
              </a:spcBef>
              <a:spcAft>
                <a:spcPts val="1000"/>
              </a:spcAft>
            </a:pPr>
            <a:r>
              <a:rPr lang="tr-TR" dirty="0" smtClean="0">
                <a:solidFill>
                  <a:schemeClr val="tx1"/>
                </a:solidFill>
                <a:latin typeface="Calibri" pitchFamily="34" charset="0"/>
              </a:rPr>
              <a:t>Ancak</a:t>
            </a:r>
            <a:r>
              <a:rPr lang="tr-TR" dirty="0">
                <a:solidFill>
                  <a:schemeClr val="tx1"/>
                </a:solidFill>
                <a:latin typeface="Calibri" pitchFamily="34" charset="0"/>
              </a:rPr>
              <a:t>, bu veriler, </a:t>
            </a:r>
            <a:r>
              <a:rPr lang="tr-TR" dirty="0" smtClean="0">
                <a:solidFill>
                  <a:schemeClr val="tx1"/>
                </a:solidFill>
                <a:latin typeface="Calibri" pitchFamily="34" charset="0"/>
              </a:rPr>
              <a:t>devlet </a:t>
            </a:r>
            <a:r>
              <a:rPr lang="tr-TR" dirty="0">
                <a:solidFill>
                  <a:schemeClr val="tx1"/>
                </a:solidFill>
                <a:latin typeface="Calibri" pitchFamily="34" charset="0"/>
              </a:rPr>
              <a:t>tarafından </a:t>
            </a:r>
            <a:r>
              <a:rPr lang="tr-TR" dirty="0" smtClean="0">
                <a:solidFill>
                  <a:schemeClr val="tx1"/>
                </a:solidFill>
                <a:latin typeface="Calibri" pitchFamily="34" charset="0"/>
              </a:rPr>
              <a:t>yönetilen tesislerdeki önemli sayıdaki </a:t>
            </a:r>
            <a:r>
              <a:rPr lang="tr-TR" dirty="0">
                <a:solidFill>
                  <a:schemeClr val="tx1"/>
                </a:solidFill>
                <a:latin typeface="Calibri" pitchFamily="34" charset="0"/>
              </a:rPr>
              <a:t>ücretli </a:t>
            </a:r>
            <a:r>
              <a:rPr lang="tr-TR" dirty="0" smtClean="0">
                <a:solidFill>
                  <a:schemeClr val="tx1"/>
                </a:solidFill>
                <a:latin typeface="Calibri" pitchFamily="34" charset="0"/>
              </a:rPr>
              <a:t>personeli, </a:t>
            </a:r>
            <a:r>
              <a:rPr lang="tr-TR" dirty="0">
                <a:solidFill>
                  <a:schemeClr val="tx1"/>
                </a:solidFill>
                <a:latin typeface="Calibri" pitchFamily="34" charset="0"/>
              </a:rPr>
              <a:t>Kraliyet </a:t>
            </a:r>
            <a:r>
              <a:rPr lang="tr-TR" dirty="0" smtClean="0">
                <a:solidFill>
                  <a:schemeClr val="tx1"/>
                </a:solidFill>
                <a:latin typeface="Calibri" pitchFamily="34" charset="0"/>
              </a:rPr>
              <a:t>Doktorlu Uçuş Ekibi </a:t>
            </a:r>
            <a:r>
              <a:rPr lang="tr-TR" dirty="0">
                <a:solidFill>
                  <a:schemeClr val="tx1"/>
                </a:solidFill>
                <a:latin typeface="Calibri" pitchFamily="34" charset="0"/>
              </a:rPr>
              <a:t>(RFDS) veya </a:t>
            </a:r>
            <a:r>
              <a:rPr lang="tr-TR" dirty="0" smtClean="0">
                <a:solidFill>
                  <a:schemeClr val="tx1"/>
                </a:solidFill>
                <a:latin typeface="Calibri" pitchFamily="34" charset="0"/>
              </a:rPr>
              <a:t>komite </a:t>
            </a:r>
            <a:r>
              <a:rPr lang="tr-TR" dirty="0">
                <a:solidFill>
                  <a:schemeClr val="tx1"/>
                </a:solidFill>
                <a:latin typeface="Calibri" pitchFamily="34" charset="0"/>
              </a:rPr>
              <a:t>tarafından kontrol edilen </a:t>
            </a:r>
            <a:r>
              <a:rPr lang="tr-TR" dirty="0" err="1">
                <a:solidFill>
                  <a:schemeClr val="tx1"/>
                </a:solidFill>
                <a:latin typeface="Calibri" pitchFamily="34" charset="0"/>
              </a:rPr>
              <a:t>Aborijin</a:t>
            </a:r>
            <a:r>
              <a:rPr lang="tr-TR" dirty="0">
                <a:solidFill>
                  <a:schemeClr val="tx1"/>
                </a:solidFill>
                <a:latin typeface="Calibri" pitchFamily="34" charset="0"/>
              </a:rPr>
              <a:t> Tıbbi Servisler </a:t>
            </a:r>
            <a:r>
              <a:rPr lang="tr-TR" dirty="0" smtClean="0">
                <a:solidFill>
                  <a:schemeClr val="tx1"/>
                </a:solidFill>
                <a:latin typeface="Calibri" pitchFamily="34" charset="0"/>
              </a:rPr>
              <a:t>gibi </a:t>
            </a:r>
            <a:r>
              <a:rPr lang="tr-TR" dirty="0">
                <a:solidFill>
                  <a:schemeClr val="tx1"/>
                </a:solidFill>
                <a:latin typeface="Calibri" pitchFamily="34" charset="0"/>
              </a:rPr>
              <a:t>farklı finansman düzenlemelerine sahip Sağlık </a:t>
            </a:r>
            <a:r>
              <a:rPr lang="tr-TR" dirty="0" smtClean="0">
                <a:solidFill>
                  <a:schemeClr val="tx1"/>
                </a:solidFill>
                <a:latin typeface="Calibri" pitchFamily="34" charset="0"/>
              </a:rPr>
              <a:t>Sigortası </a:t>
            </a:r>
            <a:r>
              <a:rPr lang="tr-TR" dirty="0">
                <a:solidFill>
                  <a:schemeClr val="tx1"/>
                </a:solidFill>
                <a:latin typeface="Calibri" pitchFamily="34" charset="0"/>
              </a:rPr>
              <a:t>sistemine </a:t>
            </a:r>
            <a:r>
              <a:rPr lang="tr-TR" dirty="0" smtClean="0">
                <a:solidFill>
                  <a:schemeClr val="tx1"/>
                </a:solidFill>
                <a:latin typeface="Calibri" pitchFamily="34" charset="0"/>
              </a:rPr>
              <a:t>bağlı çok </a:t>
            </a:r>
            <a:r>
              <a:rPr lang="tr-TR" dirty="0">
                <a:solidFill>
                  <a:schemeClr val="tx1"/>
                </a:solidFill>
                <a:latin typeface="Calibri" pitchFamily="34" charset="0"/>
              </a:rPr>
              <a:t>sayıda doktorun faaliyetini kapsamamaktadır </a:t>
            </a:r>
            <a:r>
              <a:rPr lang="tr-TR" dirty="0" smtClean="0">
                <a:solidFill>
                  <a:schemeClr val="tx1"/>
                </a:solidFill>
                <a:latin typeface="Calibri" pitchFamily="34" charset="0"/>
              </a:rPr>
              <a:t>.</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Mevcut Araştırma Verilerinin Sentezi</a:t>
            </a:r>
            <a:endParaRPr lang="tr-TR" dirty="0"/>
          </a:p>
        </p:txBody>
      </p:sp>
    </p:spTree>
    <p:extLst>
      <p:ext uri="{BB962C8B-B14F-4D97-AF65-F5344CB8AC3E}">
        <p14:creationId xmlns:p14="http://schemas.microsoft.com/office/powerpoint/2010/main" val="658179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273600" indent="-259200">
              <a:lnSpc>
                <a:spcPct val="112000"/>
              </a:lnSpc>
              <a:spcBef>
                <a:spcPts val="300"/>
              </a:spcBef>
              <a:spcAft>
                <a:spcPts val="1000"/>
              </a:spcAft>
            </a:pPr>
            <a:endParaRPr lang="tr-TR" dirty="0" smtClean="0">
              <a:solidFill>
                <a:schemeClr val="tx1"/>
              </a:solidFill>
              <a:latin typeface="Calibri" pitchFamily="34" charset="0"/>
            </a:endParaRPr>
          </a:p>
          <a:p>
            <a:pPr marL="273600" indent="-259200">
              <a:lnSpc>
                <a:spcPct val="112000"/>
              </a:lnSpc>
              <a:spcBef>
                <a:spcPts val="300"/>
              </a:spcBef>
              <a:spcAft>
                <a:spcPts val="1000"/>
              </a:spcAft>
            </a:pPr>
            <a:r>
              <a:rPr lang="tr-TR" dirty="0" err="1" smtClean="0">
                <a:solidFill>
                  <a:schemeClr val="tx1"/>
                </a:solidFill>
                <a:latin typeface="Calibri" pitchFamily="34" charset="0"/>
              </a:rPr>
              <a:t>İnsidansın</a:t>
            </a:r>
            <a:r>
              <a:rPr lang="tr-TR" dirty="0" smtClean="0">
                <a:solidFill>
                  <a:schemeClr val="tx1"/>
                </a:solidFill>
                <a:latin typeface="Calibri" pitchFamily="34" charset="0"/>
              </a:rPr>
              <a:t> </a:t>
            </a:r>
            <a:r>
              <a:rPr lang="tr-TR" dirty="0">
                <a:solidFill>
                  <a:schemeClr val="tx1"/>
                </a:solidFill>
                <a:latin typeface="Calibri" pitchFamily="34" charset="0"/>
              </a:rPr>
              <a:t>başka yerlerde </a:t>
            </a:r>
            <a:r>
              <a:rPr lang="tr-TR" dirty="0" smtClean="0">
                <a:solidFill>
                  <a:schemeClr val="tx1"/>
                </a:solidFill>
                <a:latin typeface="Calibri" pitchFamily="34" charset="0"/>
              </a:rPr>
              <a:t>metropoldekinden </a:t>
            </a:r>
            <a:r>
              <a:rPr lang="tr-TR" dirty="0">
                <a:solidFill>
                  <a:schemeClr val="tx1"/>
                </a:solidFill>
                <a:latin typeface="Calibri" pitchFamily="34" charset="0"/>
              </a:rPr>
              <a:t>çok daha yüksek olduğu </a:t>
            </a:r>
            <a:r>
              <a:rPr lang="tr-TR" dirty="0" smtClean="0">
                <a:solidFill>
                  <a:schemeClr val="tx1"/>
                </a:solidFill>
                <a:latin typeface="Calibri" pitchFamily="34" charset="0"/>
              </a:rPr>
              <a:t>bildirildiğinde; neden bu çalışmaların yerli hastalarla karşılaşma oranlarının </a:t>
            </a:r>
            <a:r>
              <a:rPr lang="tr-TR" dirty="0">
                <a:solidFill>
                  <a:schemeClr val="tx1"/>
                </a:solidFill>
                <a:latin typeface="Calibri" pitchFamily="34" charset="0"/>
              </a:rPr>
              <a:t>"sektörler arasında önemli bir </a:t>
            </a:r>
            <a:r>
              <a:rPr lang="tr-TR" dirty="0" smtClean="0">
                <a:solidFill>
                  <a:schemeClr val="tx1"/>
                </a:solidFill>
                <a:latin typeface="Calibri" pitchFamily="34" charset="0"/>
              </a:rPr>
              <a:t>fark </a:t>
            </a:r>
            <a:r>
              <a:rPr lang="tr-TR" dirty="0">
                <a:solidFill>
                  <a:schemeClr val="tx1"/>
                </a:solidFill>
                <a:latin typeface="Calibri" pitchFamily="34" charset="0"/>
              </a:rPr>
              <a:t>olmadığı" </a:t>
            </a:r>
            <a:r>
              <a:rPr lang="tr-TR" dirty="0" smtClean="0">
                <a:solidFill>
                  <a:schemeClr val="tx1"/>
                </a:solidFill>
                <a:latin typeface="Calibri" pitchFamily="34" charset="0"/>
              </a:rPr>
              <a:t>şeklinde raporlandığını açıklayabilir.</a:t>
            </a:r>
          </a:p>
          <a:p>
            <a:pPr marL="273600" indent="-259200">
              <a:lnSpc>
                <a:spcPct val="112000"/>
              </a:lnSpc>
              <a:spcBef>
                <a:spcPts val="300"/>
              </a:spcBef>
              <a:spcAft>
                <a:spcPts val="1000"/>
              </a:spcAft>
            </a:pPr>
            <a:r>
              <a:rPr lang="tr-TR" dirty="0" smtClean="0">
                <a:solidFill>
                  <a:schemeClr val="tx1"/>
                </a:solidFill>
                <a:latin typeface="Calibri" pitchFamily="34" charset="0"/>
              </a:rPr>
              <a:t>Ayrıca</a:t>
            </a:r>
            <a:r>
              <a:rPr lang="tr-TR" dirty="0">
                <a:solidFill>
                  <a:schemeClr val="tx1"/>
                </a:solidFill>
                <a:latin typeface="Calibri" pitchFamily="34" charset="0"/>
              </a:rPr>
              <a:t>, ücretli kırsal doktorlar </a:t>
            </a:r>
            <a:r>
              <a:rPr lang="tr-TR" dirty="0" smtClean="0">
                <a:solidFill>
                  <a:schemeClr val="tx1"/>
                </a:solidFill>
                <a:latin typeface="Calibri" pitchFamily="34" charset="0"/>
              </a:rPr>
              <a:t>tarafından bunların </a:t>
            </a:r>
            <a:r>
              <a:rPr lang="tr-TR" dirty="0">
                <a:solidFill>
                  <a:schemeClr val="tx1"/>
                </a:solidFill>
                <a:latin typeface="Calibri" pitchFamily="34" charset="0"/>
              </a:rPr>
              <a:t>çoğunun kuzey Avustralya'da sağlanması nedeniyle, veri setindeki işlemlerin göreceli olarak yokluğunu açıklayabilir.</a:t>
            </a:r>
            <a:endParaRPr lang="tr-TR" dirty="0"/>
          </a:p>
        </p:txBody>
      </p:sp>
      <p:sp>
        <p:nvSpPr>
          <p:cNvPr id="3" name="Başlık 2"/>
          <p:cNvSpPr>
            <a:spLocks noGrp="1"/>
          </p:cNvSpPr>
          <p:nvPr>
            <p:ph type="title"/>
          </p:nvPr>
        </p:nvSpPr>
        <p:spPr/>
        <p:txBody>
          <a:bodyPr/>
          <a:lstStyle/>
          <a:p>
            <a:r>
              <a:rPr lang="tr-TR" cap="none" dirty="0"/>
              <a:t>Mevcut Araştırma Verilerinin Sentezi</a:t>
            </a:r>
            <a:endParaRPr lang="tr-TR" dirty="0"/>
          </a:p>
        </p:txBody>
      </p:sp>
    </p:spTree>
    <p:extLst>
      <p:ext uri="{BB962C8B-B14F-4D97-AF65-F5344CB8AC3E}">
        <p14:creationId xmlns:p14="http://schemas.microsoft.com/office/powerpoint/2010/main" val="2827800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İkincisi</a:t>
            </a:r>
            <a:r>
              <a:rPr lang="tr-TR" dirty="0">
                <a:solidFill>
                  <a:schemeClr val="tx1"/>
                </a:solidFill>
                <a:latin typeface="Calibri" pitchFamily="34" charset="0"/>
              </a:rPr>
              <a:t>, kırsal alanın ve </a:t>
            </a:r>
            <a:r>
              <a:rPr lang="tr-TR" dirty="0" smtClean="0">
                <a:solidFill>
                  <a:schemeClr val="tx1"/>
                </a:solidFill>
                <a:latin typeface="Calibri" pitchFamily="34" charset="0"/>
              </a:rPr>
              <a:t>ücra </a:t>
            </a:r>
            <a:r>
              <a:rPr lang="tr-TR" dirty="0">
                <a:solidFill>
                  <a:schemeClr val="tx1"/>
                </a:solidFill>
                <a:latin typeface="Calibri" pitchFamily="34" charset="0"/>
              </a:rPr>
              <a:t>alanın tanımı, </a:t>
            </a:r>
            <a:r>
              <a:rPr lang="tr-TR" dirty="0" smtClean="0">
                <a:solidFill>
                  <a:schemeClr val="tx1"/>
                </a:solidFill>
                <a:latin typeface="Calibri" pitchFamily="34" charset="0"/>
              </a:rPr>
              <a:t>kuşku uyandıran boşluklar </a:t>
            </a:r>
            <a:r>
              <a:rPr lang="tr-TR" dirty="0">
                <a:solidFill>
                  <a:schemeClr val="tx1"/>
                </a:solidFill>
                <a:latin typeface="Calibri" pitchFamily="34" charset="0"/>
              </a:rPr>
              <a:t>ve tutarsızlıklar gösteren Kırsal, </a:t>
            </a:r>
            <a:r>
              <a:rPr lang="tr-TR" dirty="0" smtClean="0">
                <a:solidFill>
                  <a:schemeClr val="tx1"/>
                </a:solidFill>
                <a:latin typeface="Calibri" pitchFamily="34" charset="0"/>
              </a:rPr>
              <a:t>Ücra </a:t>
            </a:r>
            <a:r>
              <a:rPr lang="tr-TR" dirty="0">
                <a:solidFill>
                  <a:schemeClr val="tx1"/>
                </a:solidFill>
                <a:latin typeface="Calibri" pitchFamily="34" charset="0"/>
              </a:rPr>
              <a:t>ve </a:t>
            </a:r>
            <a:r>
              <a:rPr lang="tr-TR" dirty="0" smtClean="0">
                <a:solidFill>
                  <a:schemeClr val="tx1"/>
                </a:solidFill>
                <a:latin typeface="Calibri" pitchFamily="34" charset="0"/>
              </a:rPr>
              <a:t>Metropol </a:t>
            </a:r>
            <a:r>
              <a:rPr lang="tr-TR" dirty="0">
                <a:solidFill>
                  <a:schemeClr val="tx1"/>
                </a:solidFill>
                <a:latin typeface="Calibri" pitchFamily="34" charset="0"/>
              </a:rPr>
              <a:t>Alanları (RRMA) sınıflamasına dayanmaktadır.</a:t>
            </a:r>
          </a:p>
          <a:p>
            <a:pPr indent="-259200">
              <a:lnSpc>
                <a:spcPct val="112000"/>
              </a:lnSpc>
              <a:spcBef>
                <a:spcPts val="300"/>
              </a:spcBef>
              <a:spcAft>
                <a:spcPts val="1000"/>
              </a:spcAft>
            </a:pPr>
            <a:r>
              <a:rPr lang="tr-TR" dirty="0">
                <a:solidFill>
                  <a:schemeClr val="tx1"/>
                </a:solidFill>
                <a:latin typeface="Calibri" pitchFamily="34" charset="0"/>
              </a:rPr>
              <a:t>Nüfusun </a:t>
            </a:r>
            <a:r>
              <a:rPr lang="tr-TR" dirty="0" err="1">
                <a:solidFill>
                  <a:schemeClr val="tx1"/>
                </a:solidFill>
                <a:latin typeface="Calibri" pitchFamily="34" charset="0"/>
              </a:rPr>
              <a:t>morbidite</a:t>
            </a:r>
            <a:r>
              <a:rPr lang="tr-TR" dirty="0">
                <a:solidFill>
                  <a:schemeClr val="tx1"/>
                </a:solidFill>
                <a:latin typeface="Calibri" pitchFamily="34" charset="0"/>
              </a:rPr>
              <a:t> ve </a:t>
            </a:r>
            <a:r>
              <a:rPr lang="tr-TR" dirty="0" err="1">
                <a:solidFill>
                  <a:schemeClr val="tx1"/>
                </a:solidFill>
                <a:latin typeface="Calibri" pitchFamily="34" charset="0"/>
              </a:rPr>
              <a:t>mortalitesi</a:t>
            </a:r>
            <a:r>
              <a:rPr lang="tr-TR" dirty="0">
                <a:solidFill>
                  <a:schemeClr val="tx1"/>
                </a:solidFill>
                <a:latin typeface="Calibri" pitchFamily="34" charset="0"/>
              </a:rPr>
              <a:t> gibi önemli faktörler RRMA sınıflandırmasından çıkarılmıştır.</a:t>
            </a:r>
          </a:p>
          <a:p>
            <a:pPr indent="-259200">
              <a:lnSpc>
                <a:spcPct val="112000"/>
              </a:lnSpc>
              <a:spcBef>
                <a:spcPts val="300"/>
              </a:spcBef>
              <a:spcAft>
                <a:spcPts val="1000"/>
              </a:spcAft>
            </a:pPr>
            <a:r>
              <a:rPr lang="tr-TR" dirty="0">
                <a:solidFill>
                  <a:schemeClr val="tx1"/>
                </a:solidFill>
                <a:latin typeface="Calibri" pitchFamily="34" charset="0"/>
              </a:rPr>
              <a:t>Bu nedenle, kırsal ve kentsel </a:t>
            </a:r>
            <a:r>
              <a:rPr lang="tr-TR" dirty="0" smtClean="0">
                <a:solidFill>
                  <a:schemeClr val="tx1"/>
                </a:solidFill>
                <a:latin typeface="Calibri" pitchFamily="34" charset="0"/>
              </a:rPr>
              <a:t>şartlar </a:t>
            </a:r>
            <a:r>
              <a:rPr lang="tr-TR" dirty="0">
                <a:solidFill>
                  <a:schemeClr val="tx1"/>
                </a:solidFill>
                <a:latin typeface="Calibri" pitchFamily="34" charset="0"/>
              </a:rPr>
              <a:t>arasındaki tıbbi bakımdaki içerik farklılıkları sorunu, daha uygun veri toplama </a:t>
            </a:r>
            <a:r>
              <a:rPr lang="tr-TR" dirty="0" smtClean="0">
                <a:solidFill>
                  <a:schemeClr val="tx1"/>
                </a:solidFill>
                <a:latin typeface="Calibri" pitchFamily="34" charset="0"/>
              </a:rPr>
              <a:t>ve veri </a:t>
            </a:r>
            <a:r>
              <a:rPr lang="tr-TR" dirty="0">
                <a:solidFill>
                  <a:schemeClr val="tx1"/>
                </a:solidFill>
                <a:latin typeface="Calibri" pitchFamily="34" charset="0"/>
              </a:rPr>
              <a:t>analizini beklemektedir.</a:t>
            </a:r>
            <a:endParaRPr lang="tr-TR" dirty="0">
              <a:solidFill>
                <a:schemeClr val="tx1"/>
              </a:solidFill>
            </a:endParaRPr>
          </a:p>
        </p:txBody>
      </p:sp>
      <p:sp>
        <p:nvSpPr>
          <p:cNvPr id="3" name="Başlık 2"/>
          <p:cNvSpPr>
            <a:spLocks noGrp="1"/>
          </p:cNvSpPr>
          <p:nvPr>
            <p:ph type="title"/>
          </p:nvPr>
        </p:nvSpPr>
        <p:spPr/>
        <p:txBody>
          <a:bodyPr/>
          <a:lstStyle/>
          <a:p>
            <a:r>
              <a:rPr lang="tr-TR" cap="none" dirty="0"/>
              <a:t>Mevcut Araştırma Verilerinin Sentezi</a:t>
            </a:r>
            <a:endParaRPr lang="tr-TR" dirty="0"/>
          </a:p>
        </p:txBody>
      </p:sp>
    </p:spTree>
    <p:extLst>
      <p:ext uri="{BB962C8B-B14F-4D97-AF65-F5344CB8AC3E}">
        <p14:creationId xmlns:p14="http://schemas.microsoft.com/office/powerpoint/2010/main" val="8622101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Kentsel </a:t>
            </a:r>
            <a:r>
              <a:rPr lang="tr-TR" dirty="0">
                <a:solidFill>
                  <a:schemeClr val="tx1"/>
                </a:solidFill>
                <a:latin typeface="Calibri" pitchFamily="34" charset="0"/>
              </a:rPr>
              <a:t>ve kırsal tıbbi uygulamalar arasında </a:t>
            </a:r>
            <a:r>
              <a:rPr lang="tr-TR" dirty="0" smtClean="0">
                <a:solidFill>
                  <a:schemeClr val="tx1"/>
                </a:solidFill>
                <a:latin typeface="Calibri" pitchFamily="34" charset="0"/>
              </a:rPr>
              <a:t>artık </a:t>
            </a:r>
            <a:r>
              <a:rPr lang="tr-TR" dirty="0">
                <a:solidFill>
                  <a:schemeClr val="tx1"/>
                </a:solidFill>
                <a:latin typeface="Calibri" pitchFamily="34" charset="0"/>
              </a:rPr>
              <a:t>birçok farklılık </a:t>
            </a:r>
            <a:r>
              <a:rPr lang="tr-TR" dirty="0" smtClean="0">
                <a:solidFill>
                  <a:schemeClr val="tx1"/>
                </a:solidFill>
                <a:latin typeface="Calibri" pitchFamily="34" charset="0"/>
              </a:rPr>
              <a:t>tanımlanabilir</a:t>
            </a:r>
            <a:r>
              <a:rPr lang="tr-TR" dirty="0">
                <a:solidFill>
                  <a:schemeClr val="tx1"/>
                </a:solidFill>
                <a:latin typeface="Calibri" pitchFamily="34" charset="0"/>
              </a:rPr>
              <a:t>.</a:t>
            </a:r>
          </a:p>
          <a:p>
            <a:pPr indent="-259200">
              <a:lnSpc>
                <a:spcPct val="112000"/>
              </a:lnSpc>
              <a:spcBef>
                <a:spcPts val="300"/>
              </a:spcBef>
              <a:spcAft>
                <a:spcPts val="1000"/>
              </a:spcAft>
            </a:pPr>
            <a:r>
              <a:rPr lang="tr-TR" dirty="0" smtClean="0">
                <a:solidFill>
                  <a:schemeClr val="tx1"/>
                </a:solidFill>
                <a:latin typeface="Calibri" pitchFamily="34" charset="0"/>
              </a:rPr>
              <a:t>Şu an kırsaldaki </a:t>
            </a:r>
            <a:r>
              <a:rPr lang="tr-TR" dirty="0">
                <a:solidFill>
                  <a:schemeClr val="tx1"/>
                </a:solidFill>
                <a:latin typeface="Calibri" pitchFamily="34" charset="0"/>
              </a:rPr>
              <a:t>ve </a:t>
            </a:r>
            <a:r>
              <a:rPr lang="tr-TR" dirty="0" smtClean="0">
                <a:solidFill>
                  <a:schemeClr val="tx1"/>
                </a:solidFill>
                <a:latin typeface="Calibri" pitchFamily="34" charset="0"/>
              </a:rPr>
              <a:t>ücradaki </a:t>
            </a:r>
            <a:r>
              <a:rPr lang="tr-TR" dirty="0">
                <a:solidFill>
                  <a:schemeClr val="tx1"/>
                </a:solidFill>
                <a:latin typeface="Calibri" pitchFamily="34" charset="0"/>
              </a:rPr>
              <a:t>tıbbi uygulamaları temsil eden bir akademik kuruluş </a:t>
            </a:r>
            <a:r>
              <a:rPr lang="tr-TR" dirty="0" smtClean="0">
                <a:solidFill>
                  <a:schemeClr val="tx1"/>
                </a:solidFill>
                <a:latin typeface="Calibri" pitchFamily="34" charset="0"/>
              </a:rPr>
              <a:t>bulunuyor, özel </a:t>
            </a:r>
            <a:r>
              <a:rPr lang="tr-TR" dirty="0">
                <a:solidFill>
                  <a:schemeClr val="tx1"/>
                </a:solidFill>
                <a:latin typeface="Calibri" pitchFamily="34" charset="0"/>
              </a:rPr>
              <a:t>ve entelektüel olarak </a:t>
            </a:r>
            <a:r>
              <a:rPr lang="tr-TR" dirty="0" smtClean="0">
                <a:solidFill>
                  <a:schemeClr val="tx1"/>
                </a:solidFill>
                <a:latin typeface="Calibri" pitchFamily="34" charset="0"/>
              </a:rPr>
              <a:t>hazırlanmış titiz </a:t>
            </a:r>
            <a:r>
              <a:rPr lang="tr-TR" dirty="0">
                <a:solidFill>
                  <a:schemeClr val="tx1"/>
                </a:solidFill>
                <a:latin typeface="Calibri" pitchFamily="34" charset="0"/>
              </a:rPr>
              <a:t>bir kırsal tıp eğitimi programı mevcut ve geçtiğimiz on yılda kentsel ve kırsal alan uygulamaları arasındaki ayrımı destekleyen </a:t>
            </a:r>
            <a:r>
              <a:rPr lang="tr-TR" dirty="0" smtClean="0">
                <a:solidFill>
                  <a:schemeClr val="tx1"/>
                </a:solidFill>
                <a:latin typeface="Calibri" pitchFamily="34" charset="0"/>
              </a:rPr>
              <a:t>özgün </a:t>
            </a:r>
            <a:r>
              <a:rPr lang="tr-TR" dirty="0">
                <a:solidFill>
                  <a:schemeClr val="tx1"/>
                </a:solidFill>
                <a:latin typeface="Calibri" pitchFamily="34" charset="0"/>
              </a:rPr>
              <a:t>bir literatür ortaya çıktı.</a:t>
            </a:r>
          </a:p>
          <a:p>
            <a:pPr indent="-259200">
              <a:lnSpc>
                <a:spcPct val="112000"/>
              </a:lnSpc>
              <a:spcBef>
                <a:spcPts val="300"/>
              </a:spcBef>
              <a:spcAft>
                <a:spcPts val="1000"/>
              </a:spcAft>
            </a:pPr>
            <a:r>
              <a:rPr lang="tr-TR" dirty="0">
                <a:solidFill>
                  <a:schemeClr val="tx1"/>
                </a:solidFill>
                <a:latin typeface="Calibri" pitchFamily="34" charset="0"/>
              </a:rPr>
              <a:t>Bu sebeple, </a:t>
            </a:r>
            <a:r>
              <a:rPr lang="tr-TR" dirty="0" err="1">
                <a:solidFill>
                  <a:schemeClr val="tx1"/>
                </a:solidFill>
                <a:latin typeface="Calibri" pitchFamily="34" charset="0"/>
              </a:rPr>
              <a:t>Strasser</a:t>
            </a:r>
            <a:r>
              <a:rPr lang="tr-TR" dirty="0">
                <a:solidFill>
                  <a:schemeClr val="tx1"/>
                </a:solidFill>
                <a:latin typeface="Calibri" pitchFamily="34" charset="0"/>
              </a:rPr>
              <a:t> tarafından açıklanan ilk üç kriter, en azından büyük ölçüde </a:t>
            </a:r>
            <a:r>
              <a:rPr lang="tr-TR" dirty="0" smtClean="0">
                <a:solidFill>
                  <a:schemeClr val="tx1"/>
                </a:solidFill>
                <a:latin typeface="Calibri" pitchFamily="34" charset="0"/>
              </a:rPr>
              <a:t>karşılanmış durumda.</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smtClean="0"/>
              <a:t>Geleceğin Yönetimi</a:t>
            </a:r>
            <a:endParaRPr lang="tr-TR" cap="none" dirty="0"/>
          </a:p>
        </p:txBody>
      </p:sp>
    </p:spTree>
    <p:extLst>
      <p:ext uri="{BB962C8B-B14F-4D97-AF65-F5344CB8AC3E}">
        <p14:creationId xmlns:p14="http://schemas.microsoft.com/office/powerpoint/2010/main" val="3751313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indent="-259200">
              <a:lnSpc>
                <a:spcPct val="122000"/>
              </a:lnSpc>
              <a:spcBef>
                <a:spcPts val="300"/>
              </a:spcBef>
              <a:spcAft>
                <a:spcPts val="1000"/>
              </a:spcAft>
            </a:pPr>
            <a:r>
              <a:rPr lang="tr-TR" dirty="0">
                <a:solidFill>
                  <a:schemeClr val="tx1"/>
                </a:solidFill>
                <a:latin typeface="Calibri" pitchFamily="34" charset="0"/>
              </a:rPr>
              <a:t>Bununla birlikte, kırsal tıbbın ayrı bir disiplin olduğu dışardan tanınma düzeyi belirsizliğini korumaktadır; ancak bu, Avustralya Tıp Konseyi tarafından test edilmekte. </a:t>
            </a:r>
            <a:endParaRPr lang="tr-TR" dirty="0" smtClean="0">
              <a:solidFill>
                <a:schemeClr val="tx1"/>
              </a:solidFill>
              <a:latin typeface="Calibri" pitchFamily="34" charset="0"/>
            </a:endParaRPr>
          </a:p>
          <a:p>
            <a:pPr indent="-259200">
              <a:lnSpc>
                <a:spcPct val="122000"/>
              </a:lnSpc>
              <a:spcBef>
                <a:spcPts val="300"/>
              </a:spcBef>
              <a:spcAft>
                <a:spcPts val="1000"/>
              </a:spcAft>
            </a:pPr>
            <a:r>
              <a:rPr lang="tr-TR" dirty="0" smtClean="0">
                <a:solidFill>
                  <a:schemeClr val="tx1"/>
                </a:solidFill>
                <a:latin typeface="Calibri" pitchFamily="34" charset="0"/>
              </a:rPr>
              <a:t>Bu husus, </a:t>
            </a:r>
            <a:r>
              <a:rPr lang="tr-TR" dirty="0">
                <a:solidFill>
                  <a:schemeClr val="tx1"/>
                </a:solidFill>
                <a:latin typeface="Calibri" pitchFamily="34" charset="0"/>
              </a:rPr>
              <a:t>kırsal ve kentsel uygulama arasındaki farkları daha geniş bir </a:t>
            </a:r>
            <a:r>
              <a:rPr lang="tr-TR" dirty="0" smtClean="0">
                <a:solidFill>
                  <a:schemeClr val="tx1"/>
                </a:solidFill>
                <a:latin typeface="Calibri" pitchFamily="34" charset="0"/>
              </a:rPr>
              <a:t>izleyici kitlesinin </a:t>
            </a:r>
            <a:r>
              <a:rPr lang="tr-TR" dirty="0">
                <a:solidFill>
                  <a:schemeClr val="tx1"/>
                </a:solidFill>
                <a:latin typeface="Calibri" pitchFamily="34" charset="0"/>
              </a:rPr>
              <a:t>kabul edebileceği şekilde daha kesin tanımlayan daha fazla verinin yardımıyla desteklenecektir.</a:t>
            </a:r>
          </a:p>
          <a:p>
            <a:pPr indent="-259200">
              <a:lnSpc>
                <a:spcPct val="122000"/>
              </a:lnSpc>
              <a:spcBef>
                <a:spcPts val="300"/>
              </a:spcBef>
              <a:spcAft>
                <a:spcPts val="1000"/>
              </a:spcAft>
            </a:pPr>
            <a:r>
              <a:rPr lang="tr-TR" dirty="0">
                <a:solidFill>
                  <a:schemeClr val="tx1"/>
                </a:solidFill>
                <a:latin typeface="Calibri" pitchFamily="34" charset="0"/>
              </a:rPr>
              <a:t>Bugüne kadar elde edilen kanıtların </a:t>
            </a:r>
            <a:r>
              <a:rPr lang="tr-TR" dirty="0" smtClean="0">
                <a:solidFill>
                  <a:schemeClr val="tx1"/>
                </a:solidFill>
                <a:latin typeface="Calibri" pitchFamily="34" charset="0"/>
              </a:rPr>
              <a:t>çoğu </a:t>
            </a:r>
            <a:r>
              <a:rPr lang="tr-TR" dirty="0">
                <a:solidFill>
                  <a:schemeClr val="tx1"/>
                </a:solidFill>
                <a:latin typeface="Calibri" pitchFamily="34" charset="0"/>
              </a:rPr>
              <a:t>eğitim ihtiyaçlarına yönelik çalışmalar ve diğer </a:t>
            </a:r>
            <a:r>
              <a:rPr lang="tr-TR" dirty="0" smtClean="0">
                <a:solidFill>
                  <a:schemeClr val="tx1"/>
                </a:solidFill>
                <a:latin typeface="Calibri" pitchFamily="34" charset="0"/>
              </a:rPr>
              <a:t>veri tabanlarının </a:t>
            </a:r>
            <a:r>
              <a:rPr lang="tr-TR" dirty="0">
                <a:solidFill>
                  <a:schemeClr val="tx1"/>
                </a:solidFill>
                <a:latin typeface="Calibri" pitchFamily="34" charset="0"/>
              </a:rPr>
              <a:t>ikincil analizlerinden </a:t>
            </a:r>
            <a:r>
              <a:rPr lang="tr-TR" dirty="0" smtClean="0">
                <a:solidFill>
                  <a:schemeClr val="tx1"/>
                </a:solidFill>
                <a:latin typeface="Calibri" pitchFamily="34" charset="0"/>
              </a:rPr>
              <a:t>elde edilmiştir.</a:t>
            </a: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a:t>Geleceğin Yönetimi</a:t>
            </a:r>
            <a:endParaRPr lang="tr-TR" dirty="0"/>
          </a:p>
        </p:txBody>
      </p:sp>
    </p:spTree>
    <p:extLst>
      <p:ext uri="{BB962C8B-B14F-4D97-AF65-F5344CB8AC3E}">
        <p14:creationId xmlns:p14="http://schemas.microsoft.com/office/powerpoint/2010/main" val="776925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indent="-259200">
              <a:lnSpc>
                <a:spcPct val="112000"/>
              </a:lnSpc>
              <a:spcBef>
                <a:spcPts val="300"/>
              </a:spcBef>
              <a:spcAft>
                <a:spcPts val="1000"/>
              </a:spcAft>
            </a:pPr>
            <a:endParaRPr lang="tr-TR" dirty="0" smtClean="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Kırsal </a:t>
            </a:r>
            <a:r>
              <a:rPr lang="tr-TR" dirty="0">
                <a:solidFill>
                  <a:schemeClr val="tx1"/>
                </a:solidFill>
                <a:latin typeface="Calibri" pitchFamily="34" charset="0"/>
              </a:rPr>
              <a:t>tıbbi uygulamaların </a:t>
            </a:r>
            <a:r>
              <a:rPr lang="tr-TR" dirty="0" smtClean="0">
                <a:solidFill>
                  <a:schemeClr val="tx1"/>
                </a:solidFill>
                <a:latin typeface="Calibri" pitchFamily="34" charset="0"/>
              </a:rPr>
              <a:t>her türünden ve </a:t>
            </a:r>
            <a:r>
              <a:rPr lang="tr-TR" dirty="0">
                <a:solidFill>
                  <a:schemeClr val="tx1"/>
                </a:solidFill>
                <a:latin typeface="Calibri" pitchFamily="34" charset="0"/>
              </a:rPr>
              <a:t>tüm servis </a:t>
            </a:r>
            <a:r>
              <a:rPr lang="tr-TR" dirty="0" smtClean="0">
                <a:solidFill>
                  <a:schemeClr val="tx1"/>
                </a:solidFill>
                <a:latin typeface="Calibri" pitchFamily="34" charset="0"/>
              </a:rPr>
              <a:t>sağlayıcılarından </a:t>
            </a:r>
            <a:r>
              <a:rPr lang="tr-TR" dirty="0">
                <a:solidFill>
                  <a:schemeClr val="tx1"/>
                </a:solidFill>
                <a:latin typeface="Calibri" pitchFamily="34" charset="0"/>
              </a:rPr>
              <a:t>veri toplayarak </a:t>
            </a:r>
            <a:r>
              <a:rPr lang="tr-TR" dirty="0" smtClean="0">
                <a:solidFill>
                  <a:schemeClr val="tx1"/>
                </a:solidFill>
                <a:latin typeface="Calibri" pitchFamily="34" charset="0"/>
              </a:rPr>
              <a:t>yapılacak daha </a:t>
            </a:r>
            <a:r>
              <a:rPr lang="tr-TR" dirty="0">
                <a:solidFill>
                  <a:schemeClr val="tx1"/>
                </a:solidFill>
                <a:latin typeface="Calibri" pitchFamily="34" charset="0"/>
              </a:rPr>
              <a:t>ileri araştırmalar önceki metodolojik problemlerin </a:t>
            </a:r>
            <a:r>
              <a:rPr lang="tr-TR" dirty="0" smtClean="0">
                <a:solidFill>
                  <a:schemeClr val="tx1"/>
                </a:solidFill>
                <a:latin typeface="Calibri" pitchFamily="34" charset="0"/>
              </a:rPr>
              <a:t>mutlaka üstesinden gelecektir.</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a:solidFill>
                  <a:schemeClr val="tx1"/>
                </a:solidFill>
                <a:latin typeface="Calibri" pitchFamily="34" charset="0"/>
              </a:rPr>
              <a:t>Kırsal alanda çalışan ve </a:t>
            </a:r>
            <a:r>
              <a:rPr lang="tr-TR" dirty="0" smtClean="0">
                <a:solidFill>
                  <a:schemeClr val="tx1"/>
                </a:solidFill>
                <a:latin typeface="Calibri" pitchFamily="34" charset="0"/>
              </a:rPr>
              <a:t>ücradaki </a:t>
            </a:r>
            <a:r>
              <a:rPr lang="tr-TR" dirty="0">
                <a:solidFill>
                  <a:schemeClr val="tx1"/>
                </a:solidFill>
                <a:latin typeface="Calibri" pitchFamily="34" charset="0"/>
              </a:rPr>
              <a:t>pratisyenlerin karşılaştırmalı çalışmalarda aşırı temsil edilmesi, diğer kırsal araştırmalarda olduğu gibi düşünülmelidir, çünkü bu geleneksel olarak yetersiz temsil edilen hizmetlerin daha kapsamlı bir resmini sunmaktadır.</a:t>
            </a:r>
          </a:p>
          <a:p>
            <a:pPr indent="-259200">
              <a:lnSpc>
                <a:spcPct val="112000"/>
              </a:lnSpc>
              <a:spcBef>
                <a:spcPts val="300"/>
              </a:spcBef>
              <a:spcAft>
                <a:spcPts val="1000"/>
              </a:spcAft>
            </a:pPr>
            <a:r>
              <a:rPr lang="tr-TR" dirty="0">
                <a:solidFill>
                  <a:schemeClr val="tx1"/>
                </a:solidFill>
                <a:latin typeface="Calibri" pitchFamily="34" charset="0"/>
              </a:rPr>
              <a:t>Bu, Avustralya kırsal tıbbı için </a:t>
            </a:r>
            <a:r>
              <a:rPr lang="tr-TR" dirty="0" smtClean="0">
                <a:solidFill>
                  <a:schemeClr val="tx1"/>
                </a:solidFill>
                <a:latin typeface="Calibri" pitchFamily="34" charset="0"/>
              </a:rPr>
              <a:t>azımsanmayacak , hatta çok </a:t>
            </a:r>
            <a:r>
              <a:rPr lang="tr-TR" dirty="0">
                <a:solidFill>
                  <a:schemeClr val="tx1"/>
                </a:solidFill>
                <a:latin typeface="Calibri" pitchFamily="34" charset="0"/>
              </a:rPr>
              <a:t>önemli bir araştırma gündemi.</a:t>
            </a:r>
          </a:p>
          <a:p>
            <a:endParaRPr lang="tr-TR" dirty="0"/>
          </a:p>
        </p:txBody>
      </p:sp>
      <p:sp>
        <p:nvSpPr>
          <p:cNvPr id="3" name="Başlık 2"/>
          <p:cNvSpPr>
            <a:spLocks noGrp="1"/>
          </p:cNvSpPr>
          <p:nvPr>
            <p:ph type="title"/>
          </p:nvPr>
        </p:nvSpPr>
        <p:spPr/>
        <p:txBody>
          <a:bodyPr/>
          <a:lstStyle/>
          <a:p>
            <a:r>
              <a:rPr lang="tr-TR" cap="none" dirty="0"/>
              <a:t>Geleceğin Yönetimi</a:t>
            </a:r>
            <a:endParaRPr lang="tr-TR" dirty="0"/>
          </a:p>
        </p:txBody>
      </p:sp>
    </p:spTree>
    <p:extLst>
      <p:ext uri="{BB962C8B-B14F-4D97-AF65-F5344CB8AC3E}">
        <p14:creationId xmlns:p14="http://schemas.microsoft.com/office/powerpoint/2010/main" val="3355728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988840"/>
            <a:ext cx="8407893" cy="4407408"/>
          </a:xfrm>
        </p:spPr>
        <p:txBody>
          <a:bodyPr>
            <a:normAutofit/>
          </a:bodyPr>
          <a:lstStyle/>
          <a:p>
            <a:pPr marL="273600" indent="-259200">
              <a:lnSpc>
                <a:spcPct val="112000"/>
              </a:lnSpc>
              <a:spcBef>
                <a:spcPts val="300"/>
              </a:spcBef>
              <a:spcAft>
                <a:spcPts val="1000"/>
              </a:spcAft>
            </a:pPr>
            <a:r>
              <a:rPr lang="tr-TR" dirty="0" smtClean="0">
                <a:solidFill>
                  <a:schemeClr val="tx1"/>
                </a:solidFill>
                <a:latin typeface="Calibri" pitchFamily="34" charset="0"/>
                <a:cs typeface="Arial" pitchFamily="34" charset="0"/>
              </a:rPr>
              <a:t>Kırsal hekimlik uygulaması da farklı yönlerde değişikliğe uğradı.</a:t>
            </a:r>
          </a:p>
          <a:p>
            <a:pPr marL="273600" indent="-259200">
              <a:lnSpc>
                <a:spcPct val="112000"/>
              </a:lnSpc>
              <a:spcBef>
                <a:spcPts val="300"/>
              </a:spcBef>
              <a:spcAft>
                <a:spcPts val="1000"/>
              </a:spcAft>
            </a:pPr>
            <a:r>
              <a:rPr lang="tr-TR" dirty="0" smtClean="0">
                <a:solidFill>
                  <a:schemeClr val="tx1"/>
                </a:solidFill>
                <a:latin typeface="Calibri" pitchFamily="34" charset="0"/>
                <a:cs typeface="Arial" pitchFamily="34" charset="0"/>
              </a:rPr>
              <a:t>Kırsal doktorlar halen 20 yıl önce uyguladıkları geniş hizmet yelpazesini sunmakta; ancak gelişmiş teknoloji sayesinde artan uzman desteği ile birlikte pratisyenler giderek bulmakta zorlandıkları kırsalda yaşayan Avustralyalılara geniş çaplı bir hizmet sunumunu terk ediyor.</a:t>
            </a:r>
          </a:p>
          <a:p>
            <a:pPr marL="273600" indent="-259200">
              <a:lnSpc>
                <a:spcPct val="112000"/>
              </a:lnSpc>
              <a:spcBef>
                <a:spcPts val="300"/>
              </a:spcBef>
              <a:spcAft>
                <a:spcPts val="1000"/>
              </a:spcAft>
            </a:pPr>
            <a:r>
              <a:rPr lang="tr-TR" dirty="0" smtClean="0">
                <a:solidFill>
                  <a:schemeClr val="tx1"/>
                </a:solidFill>
                <a:latin typeface="Calibri" pitchFamily="34" charset="0"/>
                <a:cs typeface="Arial" pitchFamily="34" charset="0"/>
              </a:rPr>
              <a:t>Birçok disiplinde ve uzmanlıkta ciddi iş gücü sıkıntısı var, ayrıca geçici ikamet eden doktorların kırsal alanlardaki hastanelerde görev yapan uzman olmayan doktorların % 34'ünü oluşturması ile ciddi bir dağılım yanlışlığı da mevcut.</a:t>
            </a:r>
          </a:p>
          <a:p>
            <a:pPr marL="273600" indent="-259200">
              <a:lnSpc>
                <a:spcPct val="112000"/>
              </a:lnSpc>
            </a:pPr>
            <a:endParaRPr lang="tr-TR" dirty="0">
              <a:solidFill>
                <a:schemeClr val="tx1"/>
              </a:solidFill>
              <a:latin typeface="Calibri" pitchFamily="34" charset="0"/>
              <a:cs typeface="Arial" pitchFamily="34" charset="0"/>
            </a:endParaRPr>
          </a:p>
        </p:txBody>
      </p:sp>
      <p:sp>
        <p:nvSpPr>
          <p:cNvPr id="3" name="Başlık 2"/>
          <p:cNvSpPr>
            <a:spLocks noGrp="1"/>
          </p:cNvSpPr>
          <p:nvPr>
            <p:ph type="title"/>
          </p:nvPr>
        </p:nvSpPr>
        <p:spPr/>
        <p:txBody>
          <a:bodyPr/>
          <a:lstStyle/>
          <a:p>
            <a:r>
              <a:rPr lang="tr-TR" cap="none" dirty="0" smtClean="0"/>
              <a:t>Arka Plan</a:t>
            </a:r>
            <a:endParaRPr lang="tr-TR" cap="none" dirty="0"/>
          </a:p>
        </p:txBody>
      </p:sp>
    </p:spTree>
    <p:extLst>
      <p:ext uri="{BB962C8B-B14F-4D97-AF65-F5344CB8AC3E}">
        <p14:creationId xmlns:p14="http://schemas.microsoft.com/office/powerpoint/2010/main" val="3832385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indent="-259200">
              <a:lnSpc>
                <a:spcPct val="112000"/>
              </a:lnSpc>
              <a:spcBef>
                <a:spcPts val="300"/>
              </a:spcBef>
              <a:spcAft>
                <a:spcPts val="1000"/>
              </a:spcAft>
            </a:pPr>
            <a:r>
              <a:rPr lang="tr-TR" dirty="0" smtClean="0">
                <a:solidFill>
                  <a:schemeClr val="tx1"/>
                </a:solidFill>
                <a:latin typeface="Calibri" pitchFamily="34" charset="0"/>
              </a:rPr>
              <a:t>Bunun </a:t>
            </a:r>
            <a:r>
              <a:rPr lang="tr-TR" dirty="0">
                <a:solidFill>
                  <a:schemeClr val="tx1"/>
                </a:solidFill>
                <a:latin typeface="Calibri" pitchFamily="34" charset="0"/>
              </a:rPr>
              <a:t>nedeni tek bir sebep olmaktan ziyade sektör genelinde birçok faktöre bağlı olsa da, son araştırmalar kırsal geçmişin, kurumsal kültürün ve sosyal bağların kariyer seçimini önemli derecede etkilediğini göstermektedir</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Sonuç </a:t>
            </a:r>
            <a:r>
              <a:rPr lang="tr-TR" dirty="0">
                <a:solidFill>
                  <a:schemeClr val="tx1"/>
                </a:solidFill>
                <a:latin typeface="Calibri" pitchFamily="34" charset="0"/>
              </a:rPr>
              <a:t>olarak, Federal Hükümet, kırsal tıp eğitimini kolaylaştırmak için, kırsal alanda pratik kariyer yapmak isteyen </a:t>
            </a:r>
            <a:r>
              <a:rPr lang="tr-TR" dirty="0" smtClean="0">
                <a:solidFill>
                  <a:schemeClr val="tx1"/>
                </a:solidFill>
                <a:latin typeface="Calibri" pitchFamily="34" charset="0"/>
              </a:rPr>
              <a:t>gönüllü </a:t>
            </a:r>
            <a:r>
              <a:rPr lang="tr-TR" dirty="0">
                <a:solidFill>
                  <a:schemeClr val="tx1"/>
                </a:solidFill>
                <a:latin typeface="Calibri" pitchFamily="34" charset="0"/>
              </a:rPr>
              <a:t>mezunların </a:t>
            </a:r>
            <a:r>
              <a:rPr lang="tr-TR" dirty="0" smtClean="0">
                <a:solidFill>
                  <a:schemeClr val="tx1"/>
                </a:solidFill>
                <a:latin typeface="Calibri" pitchFamily="34" charset="0"/>
              </a:rPr>
              <a:t>talebini </a:t>
            </a:r>
            <a:r>
              <a:rPr lang="tr-TR" dirty="0">
                <a:solidFill>
                  <a:schemeClr val="tx1"/>
                </a:solidFill>
                <a:latin typeface="Calibri" pitchFamily="34" charset="0"/>
              </a:rPr>
              <a:t>artırmak amacıyla bir hedef ve teşvik programı başlattı</a:t>
            </a:r>
            <a:r>
              <a:rPr lang="tr-TR" dirty="0" smtClean="0">
                <a:solidFill>
                  <a:schemeClr val="tx1"/>
                </a:solidFill>
                <a:latin typeface="Calibri" pitchFamily="34" charset="0"/>
              </a:rPr>
              <a:t>.</a:t>
            </a:r>
            <a:endParaRPr lang="tr-TR" dirty="0">
              <a:solidFill>
                <a:schemeClr val="tx1"/>
              </a:solidFill>
              <a:latin typeface="Calibri" pitchFamily="34" charset="0"/>
            </a:endParaRPr>
          </a:p>
          <a:p>
            <a:pPr indent="-259200">
              <a:lnSpc>
                <a:spcPct val="112000"/>
              </a:lnSpc>
              <a:spcBef>
                <a:spcPts val="300"/>
              </a:spcBef>
              <a:spcAft>
                <a:spcPts val="1000"/>
              </a:spcAft>
            </a:pPr>
            <a:r>
              <a:rPr lang="tr-TR" dirty="0" smtClean="0">
                <a:solidFill>
                  <a:schemeClr val="tx1"/>
                </a:solidFill>
                <a:latin typeface="Calibri" pitchFamily="34" charset="0"/>
              </a:rPr>
              <a:t>Bunlar, </a:t>
            </a:r>
            <a:r>
              <a:rPr lang="tr-TR" dirty="0">
                <a:solidFill>
                  <a:schemeClr val="tx1"/>
                </a:solidFill>
                <a:latin typeface="Calibri" pitchFamily="34" charset="0"/>
              </a:rPr>
              <a:t>kırsal lisans bursu, </a:t>
            </a:r>
            <a:r>
              <a:rPr lang="tr-TR" dirty="0" smtClean="0">
                <a:solidFill>
                  <a:schemeClr val="tx1"/>
                </a:solidFill>
                <a:latin typeface="Calibri" pitchFamily="34" charset="0"/>
              </a:rPr>
              <a:t>pratisyenlere </a:t>
            </a:r>
            <a:r>
              <a:rPr lang="tr-TR" dirty="0">
                <a:solidFill>
                  <a:schemeClr val="tx1"/>
                </a:solidFill>
                <a:latin typeface="Calibri" pitchFamily="34" charset="0"/>
              </a:rPr>
              <a:t>ve </a:t>
            </a:r>
            <a:r>
              <a:rPr lang="tr-TR" dirty="0" smtClean="0">
                <a:solidFill>
                  <a:schemeClr val="tx1"/>
                </a:solidFill>
                <a:latin typeface="Calibri" pitchFamily="34" charset="0"/>
              </a:rPr>
              <a:t>uzmanlara ait mesleki </a:t>
            </a:r>
            <a:r>
              <a:rPr lang="tr-TR" dirty="0">
                <a:solidFill>
                  <a:schemeClr val="tx1"/>
                </a:solidFill>
                <a:latin typeface="Calibri" pitchFamily="34" charset="0"/>
              </a:rPr>
              <a:t>eğitim için </a:t>
            </a:r>
            <a:r>
              <a:rPr lang="tr-TR" dirty="0" smtClean="0">
                <a:solidFill>
                  <a:schemeClr val="tx1"/>
                </a:solidFill>
                <a:latin typeface="Calibri" pitchFamily="34" charset="0"/>
              </a:rPr>
              <a:t>katkı sağlayacak ödenek ve kırsal hekimlere </a:t>
            </a:r>
            <a:r>
              <a:rPr lang="tr-TR" dirty="0">
                <a:solidFill>
                  <a:schemeClr val="tx1"/>
                </a:solidFill>
                <a:latin typeface="Calibri" pitchFamily="34" charset="0"/>
              </a:rPr>
              <a:t>yönelik mesleki </a:t>
            </a:r>
            <a:r>
              <a:rPr lang="tr-TR" dirty="0" smtClean="0">
                <a:solidFill>
                  <a:schemeClr val="tx1"/>
                </a:solidFill>
                <a:latin typeface="Calibri" pitchFamily="34" charset="0"/>
              </a:rPr>
              <a:t>ilerleme </a:t>
            </a:r>
            <a:r>
              <a:rPr lang="tr-TR" dirty="0">
                <a:solidFill>
                  <a:schemeClr val="tx1"/>
                </a:solidFill>
                <a:latin typeface="Calibri" pitchFamily="34" charset="0"/>
              </a:rPr>
              <a:t>ve </a:t>
            </a:r>
            <a:r>
              <a:rPr lang="tr-TR" dirty="0" smtClean="0">
                <a:solidFill>
                  <a:schemeClr val="tx1"/>
                </a:solidFill>
                <a:latin typeface="Calibri" pitchFamily="34" charset="0"/>
              </a:rPr>
              <a:t>desteğin arttırılmasını içerir</a:t>
            </a:r>
            <a:r>
              <a:rPr lang="tr-TR" dirty="0">
                <a:solidFill>
                  <a:schemeClr val="tx1"/>
                </a:solidFill>
                <a:latin typeface="Calibri" pitchFamily="34" charset="0"/>
              </a:rPr>
              <a:t>.</a:t>
            </a:r>
          </a:p>
        </p:txBody>
      </p:sp>
      <p:sp>
        <p:nvSpPr>
          <p:cNvPr id="3" name="Başlık 2"/>
          <p:cNvSpPr>
            <a:spLocks noGrp="1"/>
          </p:cNvSpPr>
          <p:nvPr>
            <p:ph type="title"/>
          </p:nvPr>
        </p:nvSpPr>
        <p:spPr/>
        <p:txBody>
          <a:bodyPr/>
          <a:lstStyle/>
          <a:p>
            <a:r>
              <a:rPr lang="tr-TR" cap="none" dirty="0" smtClean="0"/>
              <a:t>Arka Plan</a:t>
            </a:r>
            <a:endParaRPr lang="tr-TR" cap="none" dirty="0"/>
          </a:p>
        </p:txBody>
      </p:sp>
    </p:spTree>
    <p:extLst>
      <p:ext uri="{BB962C8B-B14F-4D97-AF65-F5344CB8AC3E}">
        <p14:creationId xmlns:p14="http://schemas.microsoft.com/office/powerpoint/2010/main" val="511727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1844824"/>
            <a:ext cx="8263877" cy="4407408"/>
          </a:xfrm>
        </p:spPr>
        <p:txBody>
          <a:bodyPr>
            <a:normAutofit fontScale="32500" lnSpcReduction="20000"/>
          </a:bodyPr>
          <a:lstStyle/>
          <a:p>
            <a:pPr marL="273600" indent="-259200">
              <a:lnSpc>
                <a:spcPct val="132000"/>
              </a:lnSpc>
              <a:spcBef>
                <a:spcPts val="300"/>
              </a:spcBef>
              <a:spcAft>
                <a:spcPts val="1000"/>
              </a:spcAft>
            </a:pPr>
            <a:r>
              <a:rPr lang="tr-TR" sz="6200" dirty="0">
                <a:solidFill>
                  <a:schemeClr val="tx1"/>
                </a:solidFill>
                <a:latin typeface="Calibri" pitchFamily="34" charset="0"/>
              </a:rPr>
              <a:t>Kırsal ve kentsel tıbbi uygulamalar değişmiş ve birbirinden ayrılmış olsa da, çözülmesi gereken bir husus, kırsal uygulamanın kentsel uygulamadan ayrı bir tıbbi disiplin veya uzmanlık dalı olarak ayrılmasını gerektirecek bir farklılığın olup olmadığı konusudur</a:t>
            </a:r>
            <a:r>
              <a:rPr lang="tr-TR" sz="6200" dirty="0" smtClean="0">
                <a:solidFill>
                  <a:schemeClr val="tx1"/>
                </a:solidFill>
                <a:latin typeface="Calibri" pitchFamily="34" charset="0"/>
              </a:rPr>
              <a:t>.</a:t>
            </a:r>
            <a:endParaRPr lang="tr-TR" sz="6200" dirty="0">
              <a:solidFill>
                <a:schemeClr val="tx1"/>
              </a:solidFill>
              <a:latin typeface="Calibri" pitchFamily="34" charset="0"/>
            </a:endParaRPr>
          </a:p>
          <a:p>
            <a:pPr marL="273600" indent="-259200">
              <a:lnSpc>
                <a:spcPct val="132000"/>
              </a:lnSpc>
              <a:spcBef>
                <a:spcPts val="300"/>
              </a:spcBef>
              <a:spcAft>
                <a:spcPts val="1000"/>
              </a:spcAft>
            </a:pPr>
            <a:r>
              <a:rPr lang="tr-TR" sz="6200" dirty="0" err="1">
                <a:solidFill>
                  <a:schemeClr val="tx1"/>
                </a:solidFill>
                <a:latin typeface="Calibri" pitchFamily="34" charset="0"/>
              </a:rPr>
              <a:t>Strasser</a:t>
            </a:r>
            <a:r>
              <a:rPr lang="tr-TR" sz="6200" dirty="0">
                <a:solidFill>
                  <a:schemeClr val="tx1"/>
                </a:solidFill>
                <a:latin typeface="Calibri" pitchFamily="34" charset="0"/>
              </a:rPr>
              <a:t> ilk olarak bu soruyu 1995'te gündeme getirdi ve bir karara ulaşmak için aşağıdaki dört kriterden bahsetmiştir:</a:t>
            </a:r>
          </a:p>
          <a:p>
            <a:pPr marL="273600" lvl="1" indent="-259200">
              <a:lnSpc>
                <a:spcPct val="132000"/>
              </a:lnSpc>
              <a:spcBef>
                <a:spcPts val="300"/>
              </a:spcBef>
              <a:spcAft>
                <a:spcPts val="1000"/>
              </a:spcAft>
            </a:pPr>
            <a:r>
              <a:rPr lang="tr-TR" sz="4300" dirty="0">
                <a:solidFill>
                  <a:schemeClr val="tx1"/>
                </a:solidFill>
                <a:latin typeface="Calibri" pitchFamily="34" charset="0"/>
              </a:rPr>
              <a:t>1. Disiplini temsil eden akademik bir birim oluşturulması.</a:t>
            </a:r>
          </a:p>
          <a:p>
            <a:pPr marL="273600" lvl="1" indent="-259200">
              <a:lnSpc>
                <a:spcPct val="132000"/>
              </a:lnSpc>
              <a:spcBef>
                <a:spcPts val="300"/>
              </a:spcBef>
              <a:spcAft>
                <a:spcPts val="1000"/>
              </a:spcAft>
            </a:pPr>
            <a:r>
              <a:rPr lang="tr-TR" sz="4300" dirty="0">
                <a:solidFill>
                  <a:schemeClr val="tx1"/>
                </a:solidFill>
                <a:latin typeface="Calibri" pitchFamily="34" charset="0"/>
              </a:rPr>
              <a:t>2. Entelektüel titiz bir eğitim programının varlığı.</a:t>
            </a:r>
          </a:p>
          <a:p>
            <a:pPr marL="273600" lvl="1" indent="-259200">
              <a:lnSpc>
                <a:spcPct val="132000"/>
              </a:lnSpc>
              <a:spcBef>
                <a:spcPts val="300"/>
              </a:spcBef>
              <a:spcAft>
                <a:spcPts val="1000"/>
              </a:spcAft>
            </a:pPr>
            <a:r>
              <a:rPr lang="tr-TR" sz="4300" dirty="0">
                <a:solidFill>
                  <a:schemeClr val="tx1"/>
                </a:solidFill>
                <a:latin typeface="Calibri" pitchFamily="34" charset="0"/>
              </a:rPr>
              <a:t>3. Özgün bir literatürün ortaya çıkışı.</a:t>
            </a:r>
          </a:p>
          <a:p>
            <a:pPr marL="273600" lvl="1" indent="-259200">
              <a:lnSpc>
                <a:spcPct val="132000"/>
              </a:lnSpc>
              <a:spcBef>
                <a:spcPts val="300"/>
              </a:spcBef>
              <a:spcAft>
                <a:spcPts val="1000"/>
              </a:spcAft>
            </a:pPr>
            <a:r>
              <a:rPr lang="tr-TR" sz="4300" dirty="0">
                <a:solidFill>
                  <a:schemeClr val="tx1"/>
                </a:solidFill>
                <a:latin typeface="Calibri" pitchFamily="34" charset="0"/>
              </a:rPr>
              <a:t>4. Disiplin dışı tanınma.</a:t>
            </a:r>
          </a:p>
          <a:p>
            <a:pPr marL="45720" indent="0">
              <a:buNone/>
            </a:pPr>
            <a:endParaRPr lang="tr-TR"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smtClean="0"/>
              <a:t>Arka Plan</a:t>
            </a:r>
            <a:endParaRPr lang="tr-TR" cap="none" dirty="0"/>
          </a:p>
        </p:txBody>
      </p:sp>
    </p:spTree>
    <p:extLst>
      <p:ext uri="{BB962C8B-B14F-4D97-AF65-F5344CB8AC3E}">
        <p14:creationId xmlns:p14="http://schemas.microsoft.com/office/powerpoint/2010/main" val="1167834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76872"/>
            <a:ext cx="8407893" cy="4407408"/>
          </a:xfrm>
        </p:spPr>
        <p:txBody>
          <a:bodyPr>
            <a:normAutofit/>
          </a:bodyPr>
          <a:lstStyle/>
          <a:p>
            <a:pPr marL="273600" indent="-259200">
              <a:lnSpc>
                <a:spcPct val="112000"/>
              </a:lnSpc>
              <a:spcBef>
                <a:spcPts val="300"/>
              </a:spcBef>
              <a:spcAft>
                <a:spcPts val="1000"/>
              </a:spcAft>
            </a:pPr>
            <a:r>
              <a:rPr lang="tr-TR" dirty="0">
                <a:solidFill>
                  <a:schemeClr val="tx1"/>
                </a:solidFill>
                <a:latin typeface="Calibri" pitchFamily="34" charset="0"/>
              </a:rPr>
              <a:t>Bu yazı, bu </a:t>
            </a:r>
            <a:r>
              <a:rPr lang="tr-TR" dirty="0" smtClean="0">
                <a:solidFill>
                  <a:schemeClr val="tx1"/>
                </a:solidFill>
                <a:latin typeface="Calibri" pitchFamily="34" charset="0"/>
              </a:rPr>
              <a:t>kriterleri </a:t>
            </a:r>
            <a:r>
              <a:rPr lang="tr-TR" dirty="0">
                <a:solidFill>
                  <a:schemeClr val="tx1"/>
                </a:solidFill>
                <a:latin typeface="Calibri" pitchFamily="34" charset="0"/>
              </a:rPr>
              <a:t>üç </a:t>
            </a:r>
            <a:r>
              <a:rPr lang="tr-TR" dirty="0" smtClean="0">
                <a:solidFill>
                  <a:schemeClr val="tx1"/>
                </a:solidFill>
                <a:latin typeface="Calibri" pitchFamily="34" charset="0"/>
              </a:rPr>
              <a:t>yönden sağlanmasına </a:t>
            </a:r>
            <a:r>
              <a:rPr lang="tr-TR" dirty="0">
                <a:solidFill>
                  <a:schemeClr val="tx1"/>
                </a:solidFill>
                <a:latin typeface="Calibri" pitchFamily="34" charset="0"/>
              </a:rPr>
              <a:t>ilişkin kanıt </a:t>
            </a:r>
            <a:r>
              <a:rPr lang="tr-TR" dirty="0" smtClean="0">
                <a:solidFill>
                  <a:schemeClr val="tx1"/>
                </a:solidFill>
                <a:latin typeface="Calibri" pitchFamily="34" charset="0"/>
              </a:rPr>
              <a:t>aramaktadır.</a:t>
            </a:r>
            <a:endParaRPr lang="tr-TR" dirty="0">
              <a:solidFill>
                <a:schemeClr val="tx1"/>
              </a:solidFill>
              <a:latin typeface="Calibri" pitchFamily="34" charset="0"/>
            </a:endParaRPr>
          </a:p>
          <a:p>
            <a:pPr marL="273600" indent="-259200">
              <a:lnSpc>
                <a:spcPct val="112000"/>
              </a:lnSpc>
              <a:spcBef>
                <a:spcPts val="300"/>
              </a:spcBef>
              <a:spcAft>
                <a:spcPts val="1000"/>
              </a:spcAft>
            </a:pPr>
            <a:r>
              <a:rPr lang="tr-TR" dirty="0">
                <a:solidFill>
                  <a:schemeClr val="tx1"/>
                </a:solidFill>
                <a:latin typeface="Calibri" pitchFamily="34" charset="0"/>
              </a:rPr>
              <a:t>İlk olarak, kentsel, kırsal ve uzaktaki tıbbi uygulamalar arasındaki farkları göstermek için klinik </a:t>
            </a:r>
            <a:r>
              <a:rPr lang="tr-TR" dirty="0" smtClean="0">
                <a:solidFill>
                  <a:schemeClr val="tx1"/>
                </a:solidFill>
                <a:latin typeface="Calibri" pitchFamily="34" charset="0"/>
              </a:rPr>
              <a:t>senaryo </a:t>
            </a:r>
            <a:r>
              <a:rPr lang="tr-TR" dirty="0">
                <a:solidFill>
                  <a:schemeClr val="tx1"/>
                </a:solidFill>
                <a:latin typeface="Calibri" pitchFamily="34" charset="0"/>
              </a:rPr>
              <a:t>kullanıyoruz</a:t>
            </a:r>
            <a:r>
              <a:rPr lang="tr-TR" dirty="0" smtClean="0">
                <a:solidFill>
                  <a:schemeClr val="tx1"/>
                </a:solidFill>
                <a:latin typeface="Calibri" pitchFamily="34" charset="0"/>
              </a:rPr>
              <a:t>.</a:t>
            </a:r>
            <a:endParaRPr lang="tr-TR" dirty="0">
              <a:solidFill>
                <a:schemeClr val="tx1"/>
              </a:solidFill>
              <a:latin typeface="Calibri" pitchFamily="34" charset="0"/>
            </a:endParaRPr>
          </a:p>
          <a:p>
            <a:pPr marL="273600" indent="-259200">
              <a:lnSpc>
                <a:spcPct val="112000"/>
              </a:lnSpc>
              <a:spcBef>
                <a:spcPts val="300"/>
              </a:spcBef>
              <a:spcAft>
                <a:spcPts val="1000"/>
              </a:spcAft>
            </a:pPr>
            <a:r>
              <a:rPr lang="tr-TR" dirty="0">
                <a:solidFill>
                  <a:schemeClr val="tx1"/>
                </a:solidFill>
                <a:latin typeface="Calibri" pitchFamily="34" charset="0"/>
              </a:rPr>
              <a:t>İkincisi, Avustralya kırsal doktorları tarafından geliştirilen kırsal tıp eğitimi müfredatı için kavramsal bir çerçeve </a:t>
            </a:r>
            <a:r>
              <a:rPr lang="tr-TR" dirty="0" smtClean="0">
                <a:solidFill>
                  <a:schemeClr val="tx1"/>
                </a:solidFill>
                <a:latin typeface="Calibri" pitchFamily="34" charset="0"/>
              </a:rPr>
              <a:t>tanımlıyoruz</a:t>
            </a:r>
            <a:r>
              <a:rPr lang="tr-TR" dirty="0">
                <a:solidFill>
                  <a:schemeClr val="tx1"/>
                </a:solidFill>
                <a:latin typeface="Calibri" pitchFamily="34" charset="0"/>
              </a:rPr>
              <a:t>.</a:t>
            </a:r>
            <a:endParaRPr lang="tr-TR" dirty="0" smtClean="0">
              <a:solidFill>
                <a:schemeClr val="tx1"/>
              </a:solidFill>
              <a:latin typeface="Calibri" pitchFamily="34" charset="0"/>
            </a:endParaRPr>
          </a:p>
          <a:p>
            <a:pPr marL="273600" indent="-259200">
              <a:lnSpc>
                <a:spcPct val="112000"/>
              </a:lnSpc>
              <a:spcBef>
                <a:spcPts val="300"/>
              </a:spcBef>
              <a:spcAft>
                <a:spcPts val="1000"/>
              </a:spcAft>
            </a:pPr>
            <a:r>
              <a:rPr lang="tr-TR" dirty="0" smtClean="0">
                <a:solidFill>
                  <a:schemeClr val="tx1"/>
                </a:solidFill>
                <a:latin typeface="Calibri" pitchFamily="34" charset="0"/>
              </a:rPr>
              <a:t>Son </a:t>
            </a:r>
            <a:r>
              <a:rPr lang="tr-TR" dirty="0">
                <a:solidFill>
                  <a:schemeClr val="tx1"/>
                </a:solidFill>
                <a:latin typeface="Calibri" pitchFamily="34" charset="0"/>
              </a:rPr>
              <a:t>olarak, ortaya çıkan kırsal tıbbi literatürü inceliyoruz.</a:t>
            </a:r>
          </a:p>
        </p:txBody>
      </p:sp>
      <p:sp>
        <p:nvSpPr>
          <p:cNvPr id="3" name="Başlık 2"/>
          <p:cNvSpPr>
            <a:spLocks noGrp="1"/>
          </p:cNvSpPr>
          <p:nvPr>
            <p:ph type="title"/>
          </p:nvPr>
        </p:nvSpPr>
        <p:spPr/>
        <p:txBody>
          <a:bodyPr/>
          <a:lstStyle/>
          <a:p>
            <a:r>
              <a:rPr lang="tr-TR" cap="none" dirty="0"/>
              <a:t>Arka Plan</a:t>
            </a:r>
            <a:endParaRPr lang="tr-TR" dirty="0"/>
          </a:p>
        </p:txBody>
      </p:sp>
    </p:spTree>
    <p:extLst>
      <p:ext uri="{BB962C8B-B14F-4D97-AF65-F5344CB8AC3E}">
        <p14:creationId xmlns:p14="http://schemas.microsoft.com/office/powerpoint/2010/main" val="1698798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259200" indent="-432000">
              <a:spcBef>
                <a:spcPts val="0"/>
              </a:spcBef>
              <a:spcAft>
                <a:spcPts val="1000"/>
              </a:spcAft>
              <a:buNone/>
            </a:pPr>
            <a:r>
              <a:rPr lang="tr-TR" sz="2400" u="sng" dirty="0" smtClean="0">
                <a:solidFill>
                  <a:srgbClr val="C00000"/>
                </a:solidFill>
                <a:latin typeface="Calibri" pitchFamily="34" charset="0"/>
              </a:rPr>
              <a:t>Acil </a:t>
            </a:r>
            <a:r>
              <a:rPr lang="tr-TR" sz="2800" u="sng" dirty="0" smtClean="0">
                <a:solidFill>
                  <a:srgbClr val="C00000"/>
                </a:solidFill>
                <a:latin typeface="Calibri" pitchFamily="34" charset="0"/>
              </a:rPr>
              <a:t>veya</a:t>
            </a:r>
            <a:r>
              <a:rPr lang="tr-TR" sz="2400" u="sng" dirty="0" smtClean="0">
                <a:solidFill>
                  <a:srgbClr val="C00000"/>
                </a:solidFill>
                <a:latin typeface="Calibri" pitchFamily="34" charset="0"/>
              </a:rPr>
              <a:t> Potansiyel Olarak Ciddi Bir Sorun</a:t>
            </a:r>
            <a:endParaRPr lang="tr-TR" sz="2400" b="1" u="sng" dirty="0" smtClean="0">
              <a:solidFill>
                <a:srgbClr val="C00000"/>
              </a:solidFill>
              <a:latin typeface="Calibri" pitchFamily="34" charset="0"/>
            </a:endParaRPr>
          </a:p>
          <a:p>
            <a:pPr marL="259200" indent="-432000">
              <a:spcBef>
                <a:spcPts val="0"/>
              </a:spcBef>
              <a:spcAft>
                <a:spcPts val="1000"/>
              </a:spcAft>
            </a:pPr>
            <a:endParaRPr lang="tr-TR" dirty="0" smtClean="0">
              <a:solidFill>
                <a:schemeClr val="tx1"/>
              </a:solidFill>
              <a:latin typeface="Calibri" pitchFamily="34" charset="0"/>
            </a:endParaRPr>
          </a:p>
          <a:p>
            <a:pPr marL="259200" indent="-432000">
              <a:spcBef>
                <a:spcPts val="0"/>
              </a:spcBef>
              <a:spcAft>
                <a:spcPts val="1000"/>
              </a:spcAft>
            </a:pPr>
            <a:r>
              <a:rPr lang="tr-TR" dirty="0" err="1" smtClean="0">
                <a:solidFill>
                  <a:schemeClr val="tx1"/>
                </a:solidFill>
                <a:latin typeface="Calibri" pitchFamily="34" charset="0"/>
              </a:rPr>
              <a:t>Sharon</a:t>
            </a:r>
            <a:r>
              <a:rPr lang="tr-TR" dirty="0" smtClean="0">
                <a:solidFill>
                  <a:schemeClr val="tx1"/>
                </a:solidFill>
                <a:latin typeface="Calibri" pitchFamily="34" charset="0"/>
              </a:rPr>
              <a:t>, </a:t>
            </a:r>
            <a:r>
              <a:rPr lang="tr-TR" dirty="0">
                <a:solidFill>
                  <a:schemeClr val="tx1"/>
                </a:solidFill>
                <a:latin typeface="Calibri" pitchFamily="34" charset="0"/>
              </a:rPr>
              <a:t>19 </a:t>
            </a:r>
            <a:r>
              <a:rPr lang="tr-TR" dirty="0" smtClean="0">
                <a:solidFill>
                  <a:schemeClr val="tx1"/>
                </a:solidFill>
                <a:latin typeface="Calibri" pitchFamily="34" charset="0"/>
              </a:rPr>
              <a:t>yaşında, </a:t>
            </a:r>
          </a:p>
          <a:p>
            <a:pPr marL="259200" indent="-432000">
              <a:spcBef>
                <a:spcPts val="0"/>
              </a:spcBef>
              <a:spcAft>
                <a:spcPts val="1000"/>
              </a:spcAft>
            </a:pPr>
            <a:r>
              <a:rPr lang="tr-TR" dirty="0" smtClean="0">
                <a:solidFill>
                  <a:schemeClr val="tx1"/>
                </a:solidFill>
                <a:latin typeface="Calibri" pitchFamily="34" charset="0"/>
              </a:rPr>
              <a:t>8 </a:t>
            </a:r>
            <a:r>
              <a:rPr lang="tr-TR" dirty="0">
                <a:solidFill>
                  <a:schemeClr val="tx1"/>
                </a:solidFill>
                <a:latin typeface="Calibri" pitchFamily="34" charset="0"/>
              </a:rPr>
              <a:t>haftalık </a:t>
            </a:r>
            <a:r>
              <a:rPr lang="tr-TR" dirty="0" err="1">
                <a:solidFill>
                  <a:schemeClr val="tx1"/>
                </a:solidFill>
                <a:latin typeface="Calibri" pitchFamily="34" charset="0"/>
              </a:rPr>
              <a:t>amenore</a:t>
            </a:r>
            <a:r>
              <a:rPr lang="tr-TR" dirty="0">
                <a:solidFill>
                  <a:schemeClr val="tx1"/>
                </a:solidFill>
                <a:latin typeface="Calibri" pitchFamily="34" charset="0"/>
              </a:rPr>
              <a:t> sonrasında vajinal kanama ile başvuruyor. </a:t>
            </a:r>
            <a:endParaRPr lang="tr-TR" dirty="0" smtClean="0">
              <a:solidFill>
                <a:schemeClr val="tx1"/>
              </a:solidFill>
              <a:latin typeface="Calibri" pitchFamily="34" charset="0"/>
            </a:endParaRPr>
          </a:p>
          <a:p>
            <a:pPr marL="259200" indent="-432000">
              <a:spcBef>
                <a:spcPts val="0"/>
              </a:spcBef>
              <a:spcAft>
                <a:spcPts val="1000"/>
              </a:spcAft>
            </a:pPr>
            <a:r>
              <a:rPr lang="tr-TR" dirty="0" err="1" smtClean="0">
                <a:solidFill>
                  <a:schemeClr val="tx1"/>
                </a:solidFill>
                <a:latin typeface="Calibri" pitchFamily="34" charset="0"/>
              </a:rPr>
              <a:t>Kontrasepsiyon</a:t>
            </a:r>
            <a:r>
              <a:rPr lang="tr-TR" dirty="0" smtClean="0">
                <a:solidFill>
                  <a:schemeClr val="tx1"/>
                </a:solidFill>
                <a:latin typeface="Calibri" pitchFamily="34" charset="0"/>
              </a:rPr>
              <a:t> </a:t>
            </a:r>
            <a:r>
              <a:rPr lang="tr-TR" dirty="0">
                <a:solidFill>
                  <a:schemeClr val="tx1"/>
                </a:solidFill>
                <a:latin typeface="Calibri" pitchFamily="34" charset="0"/>
              </a:rPr>
              <a:t>kullanmıyor ve geçen </a:t>
            </a:r>
            <a:r>
              <a:rPr lang="tr-TR" dirty="0" smtClean="0">
                <a:solidFill>
                  <a:schemeClr val="tx1"/>
                </a:solidFill>
                <a:latin typeface="Calibri" pitchFamily="34" charset="0"/>
              </a:rPr>
              <a:t>hafta bulantı </a:t>
            </a:r>
            <a:r>
              <a:rPr lang="tr-TR" dirty="0">
                <a:solidFill>
                  <a:schemeClr val="tx1"/>
                </a:solidFill>
                <a:latin typeface="Calibri" pitchFamily="34" charset="0"/>
              </a:rPr>
              <a:t>ve meme ağrısı yaşamış</a:t>
            </a:r>
            <a:r>
              <a:rPr lang="tr-TR" dirty="0" smtClean="0">
                <a:solidFill>
                  <a:schemeClr val="tx1"/>
                </a:solidFill>
                <a:latin typeface="Calibri" pitchFamily="34" charset="0"/>
              </a:rPr>
              <a:t>.</a:t>
            </a:r>
            <a:endParaRPr lang="tr-TR" dirty="0">
              <a:solidFill>
                <a:schemeClr val="tx1"/>
              </a:solidFill>
              <a:latin typeface="Calibri" pitchFamily="34" charset="0"/>
            </a:endParaRPr>
          </a:p>
          <a:p>
            <a:pPr marL="259200" indent="-432000">
              <a:spcBef>
                <a:spcPts val="0"/>
              </a:spcBef>
              <a:spcAft>
                <a:spcPts val="1000"/>
              </a:spcAft>
            </a:pPr>
            <a:r>
              <a:rPr lang="tr-TR" dirty="0">
                <a:solidFill>
                  <a:schemeClr val="tx1"/>
                </a:solidFill>
                <a:latin typeface="Calibri" pitchFamily="34" charset="0"/>
              </a:rPr>
              <a:t>Muayene sırasında sol </a:t>
            </a:r>
            <a:r>
              <a:rPr lang="tr-TR" dirty="0" err="1">
                <a:solidFill>
                  <a:schemeClr val="tx1"/>
                </a:solidFill>
                <a:latin typeface="Calibri" pitchFamily="34" charset="0"/>
              </a:rPr>
              <a:t>iliyak</a:t>
            </a:r>
            <a:r>
              <a:rPr lang="tr-TR" dirty="0">
                <a:solidFill>
                  <a:schemeClr val="tx1"/>
                </a:solidFill>
                <a:latin typeface="Calibri" pitchFamily="34" charset="0"/>
              </a:rPr>
              <a:t> </a:t>
            </a:r>
            <a:r>
              <a:rPr lang="tr-TR" dirty="0" smtClean="0">
                <a:solidFill>
                  <a:schemeClr val="tx1"/>
                </a:solidFill>
                <a:latin typeface="Calibri" pitchFamily="34" charset="0"/>
              </a:rPr>
              <a:t>fossa </a:t>
            </a:r>
            <a:r>
              <a:rPr lang="tr-TR" dirty="0">
                <a:solidFill>
                  <a:schemeClr val="tx1"/>
                </a:solidFill>
                <a:latin typeface="Calibri" pitchFamily="34" charset="0"/>
              </a:rPr>
              <a:t>çok yumuşamıştır ve </a:t>
            </a:r>
            <a:r>
              <a:rPr lang="tr-TR" dirty="0" err="1">
                <a:solidFill>
                  <a:schemeClr val="tx1"/>
                </a:solidFill>
                <a:latin typeface="Calibri" pitchFamily="34" charset="0"/>
              </a:rPr>
              <a:t>servikal</a:t>
            </a:r>
            <a:r>
              <a:rPr lang="tr-TR" dirty="0">
                <a:solidFill>
                  <a:schemeClr val="tx1"/>
                </a:solidFill>
                <a:latin typeface="Calibri" pitchFamily="34" charset="0"/>
              </a:rPr>
              <a:t> </a:t>
            </a:r>
            <a:r>
              <a:rPr lang="tr-TR" dirty="0" smtClean="0">
                <a:solidFill>
                  <a:schemeClr val="tx1"/>
                </a:solidFill>
                <a:latin typeface="Calibri" pitchFamily="34" charset="0"/>
              </a:rPr>
              <a:t>açıklıktan </a:t>
            </a:r>
            <a:r>
              <a:rPr lang="tr-TR" dirty="0">
                <a:solidFill>
                  <a:schemeClr val="tx1"/>
                </a:solidFill>
                <a:latin typeface="Calibri" pitchFamily="34" charset="0"/>
              </a:rPr>
              <a:t>az miktarda parlak kırmızı </a:t>
            </a:r>
            <a:r>
              <a:rPr lang="tr-TR" dirty="0" smtClean="0">
                <a:solidFill>
                  <a:schemeClr val="tx1"/>
                </a:solidFill>
                <a:latin typeface="Calibri" pitchFamily="34" charset="0"/>
              </a:rPr>
              <a:t>kanaması mevcut.</a:t>
            </a:r>
            <a:endParaRPr lang="tr-TR" dirty="0">
              <a:solidFill>
                <a:schemeClr val="tx1"/>
              </a:solidFill>
              <a:latin typeface="Calibri" pitchFamily="34" charset="0"/>
            </a:endParaRPr>
          </a:p>
          <a:p>
            <a:pPr marL="259200" indent="-432000">
              <a:spcBef>
                <a:spcPts val="0"/>
              </a:spcBef>
              <a:spcAft>
                <a:spcPts val="1000"/>
              </a:spcAft>
            </a:pPr>
            <a:r>
              <a:rPr lang="tr-TR" dirty="0" smtClean="0">
                <a:solidFill>
                  <a:schemeClr val="tx1"/>
                </a:solidFill>
                <a:latin typeface="Calibri" pitchFamily="34" charset="0"/>
              </a:rPr>
              <a:t>İdrarda </a:t>
            </a:r>
            <a:r>
              <a:rPr lang="tr-TR" dirty="0">
                <a:solidFill>
                  <a:schemeClr val="tx1"/>
                </a:solidFill>
                <a:latin typeface="Calibri" pitchFamily="34" charset="0"/>
              </a:rPr>
              <a:t>gebelik testi zayıf pozitiftir. Doktor, </a:t>
            </a:r>
            <a:r>
              <a:rPr lang="tr-TR" dirty="0" err="1">
                <a:solidFill>
                  <a:schemeClr val="tx1"/>
                </a:solidFill>
                <a:latin typeface="Calibri" pitchFamily="34" charset="0"/>
              </a:rPr>
              <a:t>ektopik</a:t>
            </a:r>
            <a:r>
              <a:rPr lang="tr-TR" dirty="0">
                <a:solidFill>
                  <a:schemeClr val="tx1"/>
                </a:solidFill>
                <a:latin typeface="Calibri" pitchFamily="34" charset="0"/>
              </a:rPr>
              <a:t> </a:t>
            </a:r>
            <a:r>
              <a:rPr lang="tr-TR" dirty="0" smtClean="0">
                <a:solidFill>
                  <a:schemeClr val="tx1"/>
                </a:solidFill>
                <a:latin typeface="Calibri" pitchFamily="34" charset="0"/>
              </a:rPr>
              <a:t>gebelik </a:t>
            </a:r>
            <a:r>
              <a:rPr lang="tr-TR" dirty="0">
                <a:solidFill>
                  <a:schemeClr val="tx1"/>
                </a:solidFill>
                <a:latin typeface="Calibri" pitchFamily="34" charset="0"/>
              </a:rPr>
              <a:t>olasılığını </a:t>
            </a:r>
            <a:r>
              <a:rPr lang="tr-TR" dirty="0" smtClean="0">
                <a:solidFill>
                  <a:schemeClr val="tx1"/>
                </a:solidFill>
                <a:latin typeface="Calibri" pitchFamily="34" charset="0"/>
              </a:rPr>
              <a:t>düşünür</a:t>
            </a:r>
            <a:r>
              <a:rPr lang="tr-TR" dirty="0" smtClean="0">
                <a:latin typeface="Calibri" pitchFamily="34" charset="0"/>
              </a:rPr>
              <a:t>.</a:t>
            </a:r>
            <a:r>
              <a:rPr lang="tr-TR" dirty="0">
                <a:latin typeface="Calibri" pitchFamily="34" charset="0"/>
              </a:rPr>
              <a:t/>
            </a:r>
            <a:br>
              <a:rPr lang="tr-TR" dirty="0">
                <a:latin typeface="Calibri" pitchFamily="34" charset="0"/>
              </a:rPr>
            </a:br>
            <a:endParaRPr lang="tr-TR" dirty="0">
              <a:latin typeface="Calibri" pitchFamily="34" charset="0"/>
            </a:endParaRPr>
          </a:p>
        </p:txBody>
      </p:sp>
      <p:sp>
        <p:nvSpPr>
          <p:cNvPr id="3" name="Başlık 2"/>
          <p:cNvSpPr>
            <a:spLocks noGrp="1"/>
          </p:cNvSpPr>
          <p:nvPr>
            <p:ph type="title"/>
          </p:nvPr>
        </p:nvSpPr>
        <p:spPr/>
        <p:txBody>
          <a:bodyPr/>
          <a:lstStyle/>
          <a:p>
            <a:r>
              <a:rPr lang="tr-TR" cap="none" dirty="0" smtClean="0"/>
              <a:t>Klinik Senaryolar</a:t>
            </a:r>
            <a:r>
              <a:rPr lang="tr-TR" cap="none" dirty="0"/>
              <a:t/>
            </a:r>
            <a:br>
              <a:rPr lang="tr-TR" cap="none" dirty="0"/>
            </a:br>
            <a:r>
              <a:rPr lang="tr-TR" cap="none" dirty="0" smtClean="0"/>
              <a:t>Senaryo 1</a:t>
            </a:r>
            <a:endParaRPr lang="tr-TR" cap="none" dirty="0"/>
          </a:p>
        </p:txBody>
      </p:sp>
    </p:spTree>
    <p:extLst>
      <p:ext uri="{BB962C8B-B14F-4D97-AF65-F5344CB8AC3E}">
        <p14:creationId xmlns:p14="http://schemas.microsoft.com/office/powerpoint/2010/main" val="2568876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pPr marL="273600" indent="-259200">
              <a:lnSpc>
                <a:spcPct val="132000"/>
              </a:lnSpc>
              <a:spcBef>
                <a:spcPts val="300"/>
              </a:spcBef>
              <a:spcAft>
                <a:spcPts val="1000"/>
              </a:spcAft>
              <a:buNone/>
            </a:pPr>
            <a:r>
              <a:rPr lang="tr-TR" sz="3000" dirty="0" smtClean="0">
                <a:solidFill>
                  <a:srgbClr val="C00000"/>
                </a:solidFill>
                <a:latin typeface="Calibri" pitchFamily="34" charset="0"/>
              </a:rPr>
              <a:t> </a:t>
            </a:r>
            <a:r>
              <a:rPr lang="tr-TR" sz="3000" u="sng" dirty="0" smtClean="0">
                <a:solidFill>
                  <a:srgbClr val="C00000"/>
                </a:solidFill>
                <a:latin typeface="Calibri" pitchFamily="34" charset="0"/>
              </a:rPr>
              <a:t>Büyükşehir </a:t>
            </a:r>
            <a:r>
              <a:rPr lang="tr-TR" sz="3000" u="sng" dirty="0">
                <a:solidFill>
                  <a:srgbClr val="C00000"/>
                </a:solidFill>
                <a:latin typeface="Calibri" pitchFamily="34" charset="0"/>
              </a:rPr>
              <a:t>/ </a:t>
            </a:r>
            <a:r>
              <a:rPr lang="tr-TR" sz="3000" u="sng" dirty="0" smtClean="0">
                <a:solidFill>
                  <a:srgbClr val="C00000"/>
                </a:solidFill>
                <a:latin typeface="Calibri" pitchFamily="34" charset="0"/>
              </a:rPr>
              <a:t>Kentsel Durum</a:t>
            </a:r>
          </a:p>
          <a:p>
            <a:pPr marL="273600" indent="-259200">
              <a:lnSpc>
                <a:spcPct val="132000"/>
              </a:lnSpc>
              <a:spcBef>
                <a:spcPts val="300"/>
              </a:spcBef>
              <a:spcAft>
                <a:spcPts val="1000"/>
              </a:spcAft>
            </a:pPr>
            <a:r>
              <a:rPr lang="tr-TR" sz="2200" dirty="0" smtClean="0">
                <a:solidFill>
                  <a:schemeClr val="tx1"/>
                </a:solidFill>
                <a:latin typeface="Calibri" pitchFamily="34" charset="0"/>
              </a:rPr>
              <a:t>Aile </a:t>
            </a:r>
            <a:r>
              <a:rPr lang="tr-TR" sz="2200" dirty="0">
                <a:solidFill>
                  <a:schemeClr val="tx1"/>
                </a:solidFill>
                <a:latin typeface="Calibri" pitchFamily="34" charset="0"/>
              </a:rPr>
              <a:t>hekimliği muhtemelen başlangıç değerlendirmesini yapar, </a:t>
            </a:r>
            <a:r>
              <a:rPr lang="tr-TR" sz="2200" dirty="0" err="1">
                <a:solidFill>
                  <a:schemeClr val="tx1"/>
                </a:solidFill>
                <a:latin typeface="Calibri" pitchFamily="34" charset="0"/>
              </a:rPr>
              <a:t>ektopik</a:t>
            </a:r>
            <a:r>
              <a:rPr lang="tr-TR" sz="2200" dirty="0">
                <a:solidFill>
                  <a:schemeClr val="tx1"/>
                </a:solidFill>
                <a:latin typeface="Calibri" pitchFamily="34" charset="0"/>
              </a:rPr>
              <a:t> </a:t>
            </a:r>
            <a:r>
              <a:rPr lang="tr-TR" sz="2200" dirty="0" smtClean="0">
                <a:solidFill>
                  <a:schemeClr val="tx1"/>
                </a:solidFill>
                <a:latin typeface="Calibri" pitchFamily="34" charset="0"/>
              </a:rPr>
              <a:t>gebelik olasılığını düşünür ve </a:t>
            </a:r>
            <a:r>
              <a:rPr lang="tr-TR" sz="2200" dirty="0">
                <a:solidFill>
                  <a:schemeClr val="tx1"/>
                </a:solidFill>
                <a:latin typeface="Calibri" pitchFamily="34" charset="0"/>
              </a:rPr>
              <a:t>daha sonra </a:t>
            </a:r>
            <a:r>
              <a:rPr lang="tr-TR" sz="2200" dirty="0" err="1">
                <a:solidFill>
                  <a:schemeClr val="tx1"/>
                </a:solidFill>
                <a:latin typeface="Calibri" pitchFamily="34" charset="0"/>
              </a:rPr>
              <a:t>Sharon'u</a:t>
            </a:r>
            <a:r>
              <a:rPr lang="tr-TR" sz="2200" dirty="0">
                <a:solidFill>
                  <a:schemeClr val="tx1"/>
                </a:solidFill>
                <a:latin typeface="Calibri" pitchFamily="34" charset="0"/>
              </a:rPr>
              <a:t> tedavi ve takip </a:t>
            </a:r>
            <a:r>
              <a:rPr lang="tr-TR" sz="2200" dirty="0" smtClean="0">
                <a:solidFill>
                  <a:schemeClr val="tx1"/>
                </a:solidFill>
                <a:latin typeface="Calibri" pitchFamily="34" charset="0"/>
              </a:rPr>
              <a:t>için bir </a:t>
            </a:r>
            <a:r>
              <a:rPr lang="tr-TR" sz="2200" dirty="0">
                <a:solidFill>
                  <a:schemeClr val="tx1"/>
                </a:solidFill>
                <a:latin typeface="Calibri" pitchFamily="34" charset="0"/>
              </a:rPr>
              <a:t>doğum uzmanına veya bir kadın </a:t>
            </a:r>
            <a:r>
              <a:rPr lang="tr-TR" sz="2200" dirty="0" smtClean="0">
                <a:solidFill>
                  <a:schemeClr val="tx1"/>
                </a:solidFill>
                <a:latin typeface="Calibri" pitchFamily="34" charset="0"/>
              </a:rPr>
              <a:t>doğum hastanesine sevk eder.</a:t>
            </a:r>
            <a:endParaRPr lang="tr-TR" sz="2200" dirty="0">
              <a:solidFill>
                <a:schemeClr val="tx1"/>
              </a:solidFill>
              <a:latin typeface="Calibri" pitchFamily="34" charset="0"/>
            </a:endParaRPr>
          </a:p>
          <a:p>
            <a:pPr marL="14400" indent="0">
              <a:lnSpc>
                <a:spcPct val="132000"/>
              </a:lnSpc>
              <a:spcBef>
                <a:spcPts val="300"/>
              </a:spcBef>
              <a:spcAft>
                <a:spcPts val="1000"/>
              </a:spcAft>
              <a:buNone/>
            </a:pPr>
            <a:r>
              <a:rPr lang="tr-TR" sz="3100" dirty="0" smtClean="0">
                <a:solidFill>
                  <a:srgbClr val="C00000"/>
                </a:solidFill>
                <a:latin typeface="Calibri" pitchFamily="34" charset="0"/>
              </a:rPr>
              <a:t>  </a:t>
            </a:r>
            <a:r>
              <a:rPr lang="tr-TR" sz="3000" u="sng" dirty="0" smtClean="0">
                <a:solidFill>
                  <a:srgbClr val="C00000"/>
                </a:solidFill>
                <a:latin typeface="Calibri" pitchFamily="34" charset="0"/>
              </a:rPr>
              <a:t>Kırsal Durum</a:t>
            </a:r>
            <a:endParaRPr lang="tr-TR" sz="3000" u="sng" dirty="0">
              <a:solidFill>
                <a:srgbClr val="C00000"/>
              </a:solidFill>
              <a:latin typeface="Calibri" pitchFamily="34" charset="0"/>
            </a:endParaRPr>
          </a:p>
          <a:p>
            <a:pPr marL="273600" indent="-259200">
              <a:lnSpc>
                <a:spcPct val="132000"/>
              </a:lnSpc>
              <a:spcBef>
                <a:spcPts val="300"/>
              </a:spcBef>
              <a:spcAft>
                <a:spcPts val="1000"/>
              </a:spcAft>
            </a:pPr>
            <a:r>
              <a:rPr lang="tr-TR" sz="2200" dirty="0">
                <a:solidFill>
                  <a:schemeClr val="tx1"/>
                </a:solidFill>
                <a:latin typeface="Calibri" pitchFamily="34" charset="0"/>
              </a:rPr>
              <a:t>Doktorun, 8000 kişilik bir kasabadaki üç yerel doktordan birisi olduğunu varsayalım</a:t>
            </a:r>
            <a:r>
              <a:rPr lang="tr-TR" sz="2200" dirty="0" smtClean="0">
                <a:solidFill>
                  <a:schemeClr val="tx1"/>
                </a:solidFill>
                <a:latin typeface="Calibri" pitchFamily="34" charset="0"/>
              </a:rPr>
              <a:t>.</a:t>
            </a:r>
            <a:endParaRPr lang="tr-TR" sz="2200" dirty="0">
              <a:solidFill>
                <a:schemeClr val="tx1"/>
              </a:solidFill>
              <a:latin typeface="Calibri" pitchFamily="34" charset="0"/>
            </a:endParaRPr>
          </a:p>
          <a:p>
            <a:pPr marL="273600" indent="-259200">
              <a:lnSpc>
                <a:spcPct val="132000"/>
              </a:lnSpc>
              <a:spcBef>
                <a:spcPts val="300"/>
              </a:spcBef>
              <a:spcAft>
                <a:spcPts val="1000"/>
              </a:spcAft>
            </a:pPr>
            <a:r>
              <a:rPr lang="tr-TR" sz="2200" dirty="0" smtClean="0">
                <a:solidFill>
                  <a:schemeClr val="tx1"/>
                </a:solidFill>
                <a:latin typeface="Calibri" pitchFamily="34" charset="0"/>
              </a:rPr>
              <a:t>Burada </a:t>
            </a:r>
            <a:r>
              <a:rPr lang="tr-TR" sz="2200" dirty="0">
                <a:solidFill>
                  <a:schemeClr val="tx1"/>
                </a:solidFill>
                <a:latin typeface="Calibri" pitchFamily="34" charset="0"/>
              </a:rPr>
              <a:t>yetenekli ebe ve </a:t>
            </a:r>
            <a:r>
              <a:rPr lang="tr-TR" sz="2200" dirty="0" smtClean="0">
                <a:solidFill>
                  <a:schemeClr val="tx1"/>
                </a:solidFill>
                <a:latin typeface="Calibri" pitchFamily="34" charset="0"/>
              </a:rPr>
              <a:t>ameliyathane </a:t>
            </a:r>
            <a:r>
              <a:rPr lang="tr-TR" sz="2200" dirty="0">
                <a:solidFill>
                  <a:schemeClr val="tx1"/>
                </a:solidFill>
                <a:latin typeface="Calibri" pitchFamily="34" charset="0"/>
              </a:rPr>
              <a:t>hemşirelerini çalıştıran küçük bir kırsal hastaneye haklar tanıdı</a:t>
            </a:r>
            <a:r>
              <a:rPr lang="tr-TR" sz="2200" dirty="0" smtClean="0">
                <a:solidFill>
                  <a:schemeClr val="tx1"/>
                </a:solidFill>
                <a:latin typeface="Calibri" pitchFamily="34" charset="0"/>
              </a:rPr>
              <a:t>.</a:t>
            </a:r>
            <a:endParaRPr lang="tr-TR" sz="2200" dirty="0">
              <a:solidFill>
                <a:schemeClr val="tx1"/>
              </a:solidFill>
              <a:latin typeface="Calibri" pitchFamily="34" charset="0"/>
            </a:endParaRPr>
          </a:p>
        </p:txBody>
      </p:sp>
      <p:sp>
        <p:nvSpPr>
          <p:cNvPr id="3" name="Başlık 2"/>
          <p:cNvSpPr>
            <a:spLocks noGrp="1"/>
          </p:cNvSpPr>
          <p:nvPr>
            <p:ph type="title"/>
          </p:nvPr>
        </p:nvSpPr>
        <p:spPr/>
        <p:txBody>
          <a:bodyPr/>
          <a:lstStyle/>
          <a:p>
            <a:r>
              <a:rPr lang="tr-TR" cap="none" dirty="0" smtClean="0"/>
              <a:t>Senaryo </a:t>
            </a:r>
            <a:r>
              <a:rPr lang="tr-TR" cap="none" dirty="0"/>
              <a:t>1</a:t>
            </a:r>
            <a:endParaRPr lang="tr-TR" dirty="0"/>
          </a:p>
        </p:txBody>
      </p:sp>
    </p:spTree>
    <p:extLst>
      <p:ext uri="{BB962C8B-B14F-4D97-AF65-F5344CB8AC3E}">
        <p14:creationId xmlns:p14="http://schemas.microsoft.com/office/powerpoint/2010/main" val="669917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4187</TotalTime>
  <Words>2557</Words>
  <Application>Microsoft Office PowerPoint</Application>
  <PresentationFormat>Ekran Gösterisi (4:3)</PresentationFormat>
  <Paragraphs>201</Paragraphs>
  <Slides>39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39</vt:i4>
      </vt:variant>
    </vt:vector>
  </HeadingPairs>
  <TitlesOfParts>
    <vt:vector size="45" baseType="lpstr">
      <vt:lpstr>Arial</vt:lpstr>
      <vt:lpstr>Calibri</vt:lpstr>
      <vt:lpstr>Franklin Gothic Medium</vt:lpstr>
      <vt:lpstr>Wingdings</vt:lpstr>
      <vt:lpstr>Wingdings 2</vt:lpstr>
      <vt:lpstr>Kılavuz</vt:lpstr>
      <vt:lpstr>Kırsal Hekimlik, Ayrı Bir Disiplin midir?</vt:lpstr>
      <vt:lpstr>PowerPoint Sunusu</vt:lpstr>
      <vt:lpstr>Arka Plan</vt:lpstr>
      <vt:lpstr>Arka Plan</vt:lpstr>
      <vt:lpstr>Arka Plan</vt:lpstr>
      <vt:lpstr>Arka Plan</vt:lpstr>
      <vt:lpstr>Arka Plan</vt:lpstr>
      <vt:lpstr>Klinik Senaryolar Senaryo 1</vt:lpstr>
      <vt:lpstr>Senaryo 1</vt:lpstr>
      <vt:lpstr>Senaryo 1</vt:lpstr>
      <vt:lpstr>Senaryo 1</vt:lpstr>
      <vt:lpstr>Senaryo 1</vt:lpstr>
      <vt:lpstr>Senaryo 1</vt:lpstr>
      <vt:lpstr>Senaryo 1</vt:lpstr>
      <vt:lpstr>Senaryo 2</vt:lpstr>
      <vt:lpstr>Senaryo 2</vt:lpstr>
      <vt:lpstr>Senaryo 2</vt:lpstr>
      <vt:lpstr>Senaryo 2</vt:lpstr>
      <vt:lpstr>Senaryo 2</vt:lpstr>
      <vt:lpstr>Senaryo 2</vt:lpstr>
      <vt:lpstr>Kırsal Ve Kentsel Uygulama Arasındaki Farkları Yakalamak</vt:lpstr>
      <vt:lpstr>Kırsal Ve Kentsel Uygulama Arasındaki Farkları Yakalamak</vt:lpstr>
      <vt:lpstr>Kırsal Ve Kentsel Uygulama Arasındaki Farkları Yakalamak</vt:lpstr>
      <vt:lpstr>Kırsal Ve Kentsel Uygulama Arasındaki Farkları Yakalamak</vt:lpstr>
      <vt:lpstr>Kırsal Ve Kentsel Uygulama Arasındaki Farkları Yakalamak</vt:lpstr>
      <vt:lpstr>Kırsal Ve Kentsel Uygulamalar Arasındaki Farklılıkları Düzenleme</vt:lpstr>
      <vt:lpstr>Kırsal Ve Kentsel Uygulamalar Arasındaki Farklılıkları Düzenleme</vt:lpstr>
      <vt:lpstr>Kentsel, Kırsal Ve Ücradaki Tıbbi Pratik Arasındaki Yedi Fark</vt:lpstr>
      <vt:lpstr>Kentsel, Kırsal Ve Ücradaki Tıbbi Pratik Arasındaki Yedi Fark</vt:lpstr>
      <vt:lpstr>Avustralya Kırsalda Ve Ücrada Hekimlik Kolejine (ACRRM) Bakış</vt:lpstr>
      <vt:lpstr>Mevcut Araştırma Verilerinin Sentezi</vt:lpstr>
      <vt:lpstr>Mevcut Araştırma Verilerinin Sentezi</vt:lpstr>
      <vt:lpstr>Mevcut Araştırma Verilerinin Sentezi</vt:lpstr>
      <vt:lpstr>Mevcut Araştırma Verilerinin Sentezi</vt:lpstr>
      <vt:lpstr>Mevcut Araştırma Verilerinin Sentezi</vt:lpstr>
      <vt:lpstr>Mevcut Araştırma Verilerinin Sentezi</vt:lpstr>
      <vt:lpstr>Geleceğin Yönetimi</vt:lpstr>
      <vt:lpstr>Geleceğin Yönetimi</vt:lpstr>
      <vt:lpstr>Geleceğin Yönetimi</vt:lpstr>
    </vt:vector>
  </TitlesOfParts>
  <Company>MOTUN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RURAL MEDICINE A SEPARATE DISCIPLINE?</dc:title>
  <dc:creator>motun</dc:creator>
  <cp:lastModifiedBy>lenovo</cp:lastModifiedBy>
  <cp:revision>117</cp:revision>
  <dcterms:created xsi:type="dcterms:W3CDTF">2017-12-28T07:36:10Z</dcterms:created>
  <dcterms:modified xsi:type="dcterms:W3CDTF">2018-01-02T10:51:42Z</dcterms:modified>
</cp:coreProperties>
</file>