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90" r:id="rId2"/>
    <p:sldId id="256" r:id="rId3"/>
    <p:sldId id="257" r:id="rId4"/>
    <p:sldId id="263" r:id="rId5"/>
    <p:sldId id="264" r:id="rId6"/>
    <p:sldId id="265" r:id="rId7"/>
    <p:sldId id="258" r:id="rId8"/>
    <p:sldId id="267" r:id="rId9"/>
    <p:sldId id="266" r:id="rId10"/>
    <p:sldId id="268" r:id="rId11"/>
    <p:sldId id="269" r:id="rId12"/>
    <p:sldId id="270" r:id="rId13"/>
    <p:sldId id="271" r:id="rId14"/>
    <p:sldId id="275" r:id="rId15"/>
    <p:sldId id="276" r:id="rId16"/>
    <p:sldId id="277" r:id="rId17"/>
    <p:sldId id="259" r:id="rId18"/>
    <p:sldId id="283" r:id="rId19"/>
    <p:sldId id="285" r:id="rId20"/>
    <p:sldId id="288" r:id="rId21"/>
    <p:sldId id="284" r:id="rId22"/>
    <p:sldId id="289" r:id="rId23"/>
    <p:sldId id="286" r:id="rId24"/>
    <p:sldId id="260" r:id="rId25"/>
    <p:sldId id="278" r:id="rId26"/>
    <p:sldId id="279" r:id="rId27"/>
    <p:sldId id="280" r:id="rId28"/>
    <p:sldId id="281" r:id="rId29"/>
    <p:sldId id="282" r:id="rId30"/>
    <p:sldId id="261" r:id="rId31"/>
    <p:sldId id="262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0C8E3B-7783-4019-814E-F90942603A91}" v="17" dt="2021-05-05T19:26:37.4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73" autoAdjust="0"/>
    <p:restoredTop sz="71771" autoAdjust="0"/>
  </p:normalViewPr>
  <p:slideViewPr>
    <p:cSldViewPr snapToGrid="0">
      <p:cViewPr varScale="1">
        <p:scale>
          <a:sx n="58" d="100"/>
          <a:sy n="58" d="100"/>
        </p:scale>
        <p:origin x="134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çilenay burucuoğlu" userId="bd61529624730ce1" providerId="LiveId" clId="{1B0C8E3B-7783-4019-814E-F90942603A91}"/>
    <pc:docChg chg="modSld">
      <pc:chgData name="çilenay burucuoğlu" userId="bd61529624730ce1" providerId="LiveId" clId="{1B0C8E3B-7783-4019-814E-F90942603A91}" dt="2021-05-20T06:28:47.473" v="1" actId="20577"/>
      <pc:docMkLst>
        <pc:docMk/>
      </pc:docMkLst>
      <pc:sldChg chg="modSp mod">
        <pc:chgData name="çilenay burucuoğlu" userId="bd61529624730ce1" providerId="LiveId" clId="{1B0C8E3B-7783-4019-814E-F90942603A91}" dt="2021-05-20T06:28:47.473" v="1" actId="20577"/>
        <pc:sldMkLst>
          <pc:docMk/>
          <pc:sldMk cId="1175388155" sldId="268"/>
        </pc:sldMkLst>
        <pc:spChg chg="mod">
          <ac:chgData name="çilenay burucuoğlu" userId="bd61529624730ce1" providerId="LiveId" clId="{1B0C8E3B-7783-4019-814E-F90942603A91}" dt="2021-05-20T06:28:47.473" v="1" actId="20577"/>
          <ac:spMkLst>
            <pc:docMk/>
            <pc:sldMk cId="1175388155" sldId="268"/>
            <ac:spMk id="3" creationId="{61D6CA4B-7506-411A-A00F-38FF8E42C7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CFE26-15DF-416D-A4CE-DD16D92D332E}" type="datetimeFigureOut">
              <a:rPr lang="tr-TR" smtClean="0"/>
              <a:t>20.05.2021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48761-10B1-4AD1-9023-32ED41CB02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80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topics/medicine-and-dentistry/parasympatholytic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science/article/pii/S1808869416301732#bib0165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sciencedirect.com/science/article/pii/S1808869416301732#bib0170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1/archpedi.160.7.707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sciencedirect.com/science/article/pii/S1808869416301732#bbib0185" TargetMode="External"/><Relationship Id="rId5" Type="http://schemas.openxmlformats.org/officeDocument/2006/relationships/hyperlink" Target="https://scholar.google.com/scholar?q=The%20trial%20of%20infant%20response%20to%20diphenhydranime:%20the%20TIRED%20study%20%20a%20randomized,%20controlled,%20patient-oriented%20trial" TargetMode="External"/><Relationship Id="rId4" Type="http://schemas.openxmlformats.org/officeDocument/2006/relationships/hyperlink" Target="https://www.scopus.com/inward/record.url?eid=2-s2.0-33745728094&amp;partnerID=10&amp;rel=R3.0.0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topics/medicine-and-dentistry/peak-nasal-inspiratory-flow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sciencedirect.com/topics/medicine-and-dentistry/perennial-rhinitis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science/article/pii/S1808869416301732#tbl0015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topics/medicine-and-dentistry/sinus-tachycardia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sciencedirect.com/topics/medicine-and-dentistry/heart-ventricle-conduction" TargetMode="External"/><Relationship Id="rId4" Type="http://schemas.openxmlformats.org/officeDocument/2006/relationships/hyperlink" Target="https://www.sciencedirect.com/topics/medicine-and-dentistry/sinus-arrhythmia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topics/medicine-and-dentistry/somnolence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sciencedirect.com/topics/medicine-and-dentistry/epistaxis" TargetMode="External"/><Relationship Id="rId4" Type="http://schemas.openxmlformats.org/officeDocument/2006/relationships/hyperlink" Target="https://www.sciencedirect.com/science/article/pii/S1808869416301732#tbl0020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( diğerlerinin yanı sıra 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sedasyon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, </a:t>
            </a:r>
            <a:r>
              <a:rPr lang="tr-TR" b="0" i="0" u="none" strike="noStrike" dirty="0" err="1">
                <a:solidFill>
                  <a:srgbClr val="0C7DBB"/>
                </a:solidFill>
                <a:effectLst/>
                <a:latin typeface="NexusSerif"/>
                <a:hlinkClick r:id="rId3" tooltip="Learn more about Parasympatholytic from ScienceDirect's AI-generated Topic Pages"/>
              </a:rPr>
              <a:t>antikolinerjik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etki) günlük tek doz)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48761-10B1-4AD1-9023-32ED41CB0230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497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E2E2E"/>
                </a:solidFill>
                <a:effectLst/>
                <a:latin typeface="NexusSerif"/>
              </a:rPr>
              <a:t>As a comparison, nasal provocation studies consider variation in PNIF values of the order of 20% for defining relevant nasal obstruction and completion of the test.</a:t>
            </a:r>
            <a:r>
              <a:rPr lang="en-US" b="0" i="0" u="none" strike="noStrike" dirty="0">
                <a:solidFill>
                  <a:srgbClr val="0C7DBB"/>
                </a:solidFill>
                <a:effectLst/>
                <a:latin typeface="NexusSerif"/>
                <a:hlinkClick r:id="rId3"/>
              </a:rPr>
              <a:t>14</a:t>
            </a:r>
            <a:r>
              <a:rPr lang="en-US" b="0" i="0" dirty="0">
                <a:solidFill>
                  <a:srgbClr val="2E2E2E"/>
                </a:solidFill>
                <a:effectLst/>
                <a:latin typeface="NexusSerif"/>
              </a:rPr>
              <a:t>, </a:t>
            </a:r>
            <a:r>
              <a:rPr lang="en-US" b="0" i="0" u="none" strike="noStrike" dirty="0">
                <a:solidFill>
                  <a:srgbClr val="0C7DBB"/>
                </a:solidFill>
                <a:effectLst/>
                <a:latin typeface="NexusSerif"/>
                <a:hlinkClick r:id="rId4"/>
              </a:rPr>
              <a:t>15</a:t>
            </a:r>
            <a:endParaRPr lang="tr-TR" b="0" i="0" u="none" strike="noStrike" dirty="0">
              <a:solidFill>
                <a:srgbClr val="0C7DBB"/>
              </a:solidFill>
              <a:effectLst/>
              <a:latin typeface="NexusSerif"/>
            </a:endParaRP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Karşılaştırma olarak, nazal provokasyon çalışmaları, ilgili burun tıkanıklığını tanımlamak ve testin tamamlanması için PNIF değerlerinde% 20'lik bir varyasyonu göz önünde bulundurur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48761-10B1-4AD1-9023-32ED41CB0230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6528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Kapat</a:t>
            </a:r>
          </a:p>
          <a:p>
            <a:pPr algn="l"/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D. 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Merenstein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 , M. 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Diener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-West , AC 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Halbower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 , A. 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Krist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 , HR 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Rubin</a:t>
            </a:r>
            <a:r>
              <a:rPr lang="tr-TR" b="1" i="0" dirty="0" err="1">
                <a:solidFill>
                  <a:srgbClr val="323232"/>
                </a:solidFill>
                <a:effectLst/>
                <a:latin typeface="NexusSans"/>
              </a:rPr>
              <a:t>Difenhidranime</a:t>
            </a:r>
            <a:r>
              <a:rPr lang="tr-TR" b="1" i="0" dirty="0">
                <a:solidFill>
                  <a:srgbClr val="323232"/>
                </a:solidFill>
                <a:effectLst/>
                <a:latin typeface="NexusSans"/>
              </a:rPr>
              <a:t> bebek tepkisi denemesi: TIRED çalışması - </a:t>
            </a:r>
            <a:r>
              <a:rPr lang="tr-TR" b="1" i="0" dirty="0" err="1">
                <a:solidFill>
                  <a:srgbClr val="323232"/>
                </a:solidFill>
                <a:effectLst/>
                <a:latin typeface="NexusSans"/>
              </a:rPr>
              <a:t>randomize</a:t>
            </a:r>
            <a:r>
              <a:rPr lang="tr-TR" b="1" i="0" dirty="0">
                <a:solidFill>
                  <a:srgbClr val="323232"/>
                </a:solidFill>
                <a:effectLst/>
                <a:latin typeface="NexusSans"/>
              </a:rPr>
              <a:t>, kontrollü, hasta odaklı bir çalışma</a:t>
            </a:r>
            <a:endParaRPr lang="tr-TR" b="0" i="0" dirty="0">
              <a:solidFill>
                <a:srgbClr val="323232"/>
              </a:solidFill>
              <a:effectLst/>
              <a:latin typeface="NexusSans"/>
            </a:endParaRPr>
          </a:p>
          <a:p>
            <a:pPr algn="l"/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Arch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 Pediatr 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Adolesc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 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Med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 , 160 ( 2006 ) , s. 707 - 712</a:t>
            </a:r>
          </a:p>
          <a:p>
            <a:pPr algn="l"/>
            <a:r>
              <a:rPr lang="tr-TR" b="0" i="0" u="none" strike="noStrike" dirty="0" err="1">
                <a:solidFill>
                  <a:srgbClr val="007398"/>
                </a:solidFill>
                <a:effectLst/>
                <a:latin typeface="NexusSans"/>
                <a:hlinkClick r:id="rId3"/>
              </a:rPr>
              <a:t>CrossRef</a:t>
            </a:r>
            <a:r>
              <a:rPr lang="tr-TR" b="0" i="0" u="none" strike="noStrike" dirty="0" err="1">
                <a:solidFill>
                  <a:srgbClr val="007398"/>
                </a:solidFill>
                <a:effectLst/>
                <a:latin typeface="NexusSans"/>
                <a:hlinkClick r:id="rId4"/>
              </a:rPr>
              <a:t>Kaydı</a:t>
            </a:r>
            <a:r>
              <a:rPr lang="tr-TR" b="0" i="0" u="none" strike="noStrike" dirty="0">
                <a:solidFill>
                  <a:srgbClr val="007398"/>
                </a:solidFill>
                <a:effectLst/>
                <a:latin typeface="NexusSans"/>
                <a:hlinkClick r:id="rId4"/>
              </a:rPr>
              <a:t> </a:t>
            </a:r>
            <a:r>
              <a:rPr lang="tr-TR" b="0" i="0" u="none" strike="noStrike" dirty="0" err="1">
                <a:solidFill>
                  <a:srgbClr val="007398"/>
                </a:solidFill>
                <a:effectLst/>
                <a:latin typeface="NexusSans"/>
                <a:hlinkClick r:id="rId4"/>
              </a:rPr>
              <a:t>Scopus'ta</a:t>
            </a:r>
            <a:r>
              <a:rPr lang="tr-TR" b="0" i="0" u="none" strike="noStrike" dirty="0">
                <a:solidFill>
                  <a:srgbClr val="007398"/>
                </a:solidFill>
                <a:effectLst/>
                <a:latin typeface="NexusSans"/>
                <a:hlinkClick r:id="rId4"/>
              </a:rPr>
              <a:t> </a:t>
            </a:r>
            <a:r>
              <a:rPr lang="tr-TR" b="0" i="0" u="none" strike="noStrike" dirty="0" err="1">
                <a:solidFill>
                  <a:srgbClr val="007398"/>
                </a:solidFill>
                <a:effectLst/>
                <a:latin typeface="NexusSans"/>
                <a:hlinkClick r:id="rId4"/>
              </a:rPr>
              <a:t>Görüntüle</a:t>
            </a:r>
            <a:r>
              <a:rPr lang="tr-TR" b="0" i="0" u="none" strike="noStrike" dirty="0" err="1">
                <a:solidFill>
                  <a:srgbClr val="007398"/>
                </a:solidFill>
                <a:effectLst/>
                <a:latin typeface="NexusSans"/>
                <a:hlinkClick r:id="rId5"/>
              </a:rPr>
              <a:t>Google</a:t>
            </a:r>
            <a:r>
              <a:rPr lang="tr-TR" b="0" i="0" u="none" strike="noStrike" dirty="0">
                <a:solidFill>
                  <a:srgbClr val="007398"/>
                </a:solidFill>
                <a:effectLst/>
                <a:latin typeface="NexusSans"/>
                <a:hlinkClick r:id="rId5"/>
              </a:rPr>
              <a:t> </a:t>
            </a:r>
            <a:r>
              <a:rPr lang="tr-TR" b="0" i="0" u="none" strike="noStrike" dirty="0" err="1">
                <a:solidFill>
                  <a:srgbClr val="007398"/>
                </a:solidFill>
                <a:effectLst/>
                <a:latin typeface="NexusSans"/>
                <a:hlinkClick r:id="rId5"/>
              </a:rPr>
              <a:t>Scholar</a:t>
            </a:r>
            <a:endParaRPr lang="tr-TR" b="0" i="0" dirty="0">
              <a:solidFill>
                <a:srgbClr val="323232"/>
              </a:solidFill>
              <a:effectLst/>
              <a:latin typeface="NexusSans"/>
            </a:endParaRPr>
          </a:p>
          <a:p>
            <a:pPr algn="l"/>
            <a:r>
              <a:rPr lang="tr-TR" b="0" i="0" u="none" strike="noStrike" dirty="0">
                <a:solidFill>
                  <a:srgbClr val="007398"/>
                </a:solidFill>
                <a:effectLst/>
                <a:latin typeface="NexusSans"/>
                <a:hlinkClick r:id="rId6"/>
              </a:rPr>
              <a:t>Makalede görüntüle</a:t>
            </a:r>
            <a:endParaRPr lang="tr-TR" b="0" i="0" dirty="0">
              <a:solidFill>
                <a:srgbClr val="323232"/>
              </a:solidFill>
              <a:effectLst/>
              <a:latin typeface="NexusSans"/>
            </a:endParaRPr>
          </a:p>
          <a:p>
            <a:endParaRPr lang="tr-TR" dirty="0"/>
          </a:p>
          <a:p>
            <a:endParaRPr lang="tr-TR" dirty="0"/>
          </a:p>
          <a:p>
            <a:pPr algn="r"/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Kapat</a:t>
            </a:r>
          </a:p>
          <a:p>
            <a:pPr algn="l"/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D. 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Merenstein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 , M. 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Diener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-West , AC 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Halbower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 , A. 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Krist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 , HR 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Rubin</a:t>
            </a:r>
            <a:r>
              <a:rPr lang="tr-TR" b="1" i="0" dirty="0" err="1">
                <a:solidFill>
                  <a:srgbClr val="323232"/>
                </a:solidFill>
                <a:effectLst/>
                <a:latin typeface="NexusSans"/>
              </a:rPr>
              <a:t>Difenhidranime</a:t>
            </a:r>
            <a:r>
              <a:rPr lang="tr-TR" b="1" i="0" dirty="0">
                <a:solidFill>
                  <a:srgbClr val="323232"/>
                </a:solidFill>
                <a:effectLst/>
                <a:latin typeface="NexusSans"/>
              </a:rPr>
              <a:t> bebek tepkisi denemesi: TIRED çalışması - </a:t>
            </a:r>
            <a:r>
              <a:rPr lang="tr-TR" b="1" i="0" dirty="0" err="1">
                <a:solidFill>
                  <a:srgbClr val="323232"/>
                </a:solidFill>
                <a:effectLst/>
                <a:latin typeface="NexusSans"/>
              </a:rPr>
              <a:t>randomize</a:t>
            </a:r>
            <a:r>
              <a:rPr lang="tr-TR" b="1" i="0" dirty="0">
                <a:solidFill>
                  <a:srgbClr val="323232"/>
                </a:solidFill>
                <a:effectLst/>
                <a:latin typeface="NexusSans"/>
              </a:rPr>
              <a:t>, kontrollü, hasta odaklı bir çalışma</a:t>
            </a:r>
            <a:endParaRPr lang="tr-TR" b="0" i="0" dirty="0">
              <a:solidFill>
                <a:srgbClr val="323232"/>
              </a:solidFill>
              <a:effectLst/>
              <a:latin typeface="NexusSans"/>
            </a:endParaRPr>
          </a:p>
          <a:p>
            <a:pPr algn="l"/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Arch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 Pediatr 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Adolesc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 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ans"/>
              </a:rPr>
              <a:t>Med</a:t>
            </a:r>
            <a:r>
              <a:rPr lang="tr-TR" b="0" i="0" dirty="0">
                <a:solidFill>
                  <a:srgbClr val="323232"/>
                </a:solidFill>
                <a:effectLst/>
                <a:latin typeface="NexusSans"/>
              </a:rPr>
              <a:t> , 160 ( 2006 ) , s. 707 - 712</a:t>
            </a:r>
          </a:p>
          <a:p>
            <a:pPr algn="l"/>
            <a:r>
              <a:rPr lang="tr-TR" b="0" i="0" u="none" strike="noStrike" dirty="0" err="1">
                <a:solidFill>
                  <a:srgbClr val="007398"/>
                </a:solidFill>
                <a:effectLst/>
                <a:latin typeface="NexusSans"/>
                <a:hlinkClick r:id="rId3"/>
              </a:rPr>
              <a:t>CrossRef</a:t>
            </a:r>
            <a:r>
              <a:rPr lang="tr-TR" b="0" i="0" u="none" strike="noStrike" dirty="0" err="1">
                <a:solidFill>
                  <a:srgbClr val="007398"/>
                </a:solidFill>
                <a:effectLst/>
                <a:latin typeface="NexusSans"/>
                <a:hlinkClick r:id="rId4"/>
              </a:rPr>
              <a:t>Kaydı</a:t>
            </a:r>
            <a:r>
              <a:rPr lang="tr-TR" b="0" i="0" u="none" strike="noStrike" dirty="0">
                <a:solidFill>
                  <a:srgbClr val="007398"/>
                </a:solidFill>
                <a:effectLst/>
                <a:latin typeface="NexusSans"/>
                <a:hlinkClick r:id="rId4"/>
              </a:rPr>
              <a:t> </a:t>
            </a:r>
            <a:r>
              <a:rPr lang="tr-TR" b="0" i="0" u="none" strike="noStrike" dirty="0" err="1">
                <a:solidFill>
                  <a:srgbClr val="007398"/>
                </a:solidFill>
                <a:effectLst/>
                <a:latin typeface="NexusSans"/>
                <a:hlinkClick r:id="rId4"/>
              </a:rPr>
              <a:t>Scopus'ta</a:t>
            </a:r>
            <a:r>
              <a:rPr lang="tr-TR" b="0" i="0" u="none" strike="noStrike" dirty="0">
                <a:solidFill>
                  <a:srgbClr val="007398"/>
                </a:solidFill>
                <a:effectLst/>
                <a:latin typeface="NexusSans"/>
                <a:hlinkClick r:id="rId4"/>
              </a:rPr>
              <a:t> </a:t>
            </a:r>
            <a:r>
              <a:rPr lang="tr-TR" b="0" i="0" u="none" strike="noStrike" dirty="0" err="1">
                <a:solidFill>
                  <a:srgbClr val="007398"/>
                </a:solidFill>
                <a:effectLst/>
                <a:latin typeface="NexusSans"/>
                <a:hlinkClick r:id="rId4"/>
              </a:rPr>
              <a:t>Görüntüle</a:t>
            </a:r>
            <a:r>
              <a:rPr lang="tr-TR" b="0" i="0" u="none" strike="noStrike" dirty="0" err="1">
                <a:solidFill>
                  <a:srgbClr val="007398"/>
                </a:solidFill>
                <a:effectLst/>
                <a:latin typeface="NexusSans"/>
                <a:hlinkClick r:id="rId5"/>
              </a:rPr>
              <a:t>Google</a:t>
            </a:r>
            <a:r>
              <a:rPr lang="tr-TR" b="0" i="0" u="none" strike="noStrike" dirty="0">
                <a:solidFill>
                  <a:srgbClr val="007398"/>
                </a:solidFill>
                <a:effectLst/>
                <a:latin typeface="NexusSans"/>
                <a:hlinkClick r:id="rId5"/>
              </a:rPr>
              <a:t> </a:t>
            </a:r>
            <a:r>
              <a:rPr lang="tr-TR" b="0" i="0" u="none" strike="noStrike" dirty="0" err="1">
                <a:solidFill>
                  <a:srgbClr val="007398"/>
                </a:solidFill>
                <a:effectLst/>
                <a:latin typeface="NexusSans"/>
                <a:hlinkClick r:id="rId5"/>
              </a:rPr>
              <a:t>Scholar</a:t>
            </a:r>
            <a:endParaRPr lang="tr-TR" b="0" i="0" dirty="0">
              <a:solidFill>
                <a:srgbClr val="323232"/>
              </a:solidFill>
              <a:effectLst/>
              <a:latin typeface="NexusSans"/>
            </a:endParaRPr>
          </a:p>
          <a:p>
            <a:pPr algn="l"/>
            <a:r>
              <a:rPr lang="tr-TR" b="0" i="0" u="none" strike="noStrike" dirty="0">
                <a:solidFill>
                  <a:srgbClr val="007398"/>
                </a:solidFill>
                <a:effectLst/>
                <a:latin typeface="NexusSans"/>
                <a:hlinkClick r:id="rId6"/>
              </a:rPr>
              <a:t>Makalede görüntüle</a:t>
            </a:r>
            <a:endParaRPr lang="tr-TR" b="0" i="0" dirty="0">
              <a:solidFill>
                <a:srgbClr val="323232"/>
              </a:solidFill>
              <a:effectLst/>
              <a:latin typeface="NexusSan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48761-10B1-4AD1-9023-32ED41CB0230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371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DP: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desloratidin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( 0.5  mg /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mL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) ve  oral solüsyonda birleştirilmiş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prednizolon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(4 mg /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mL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)</a:t>
            </a:r>
          </a:p>
          <a:p>
            <a:pPr marL="0" indent="0" algn="l">
              <a:buNone/>
            </a:pPr>
            <a:r>
              <a:rPr lang="tr-TR" dirty="0">
                <a:solidFill>
                  <a:srgbClr val="2E2E2E"/>
                </a:solidFill>
                <a:latin typeface="NexusSerif"/>
              </a:rPr>
              <a:t>DB: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deksklorfeniramin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maleat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(0.4 mg /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mL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) ve 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betametazon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(0.05 mg /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mL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) kombinasyonu şurup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Hem tedavi rejimlerinin hem de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plasebonun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şişeleri aynıydı ve aynı tada sahip olmak için aynı araç kullanıldı.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48761-10B1-4AD1-9023-32ED41CB0230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609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2E2E2E"/>
                </a:solidFill>
                <a:latin typeface="NexusSerif"/>
              </a:rPr>
              <a:t>Tablo 1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, alınan tedavi rejimine göre hastaların temel klinik özelliklerini özetlemekteymiş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>
              <a:solidFill>
                <a:srgbClr val="2E2E2E"/>
              </a:solidFill>
              <a:latin typeface="Nexus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DB grubundakiler arasında önemli ölçüde daha yüksek olan ek ilaçların kullanımı dışında, iki grubun özellikle NSS,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ExNSS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ve laboratuvar anormallikleri açısından benzer olduğunu bulunmuş</a:t>
            </a:r>
            <a:endParaRPr lang="tr-TR" dirty="0">
              <a:latin typeface="NexusSerif"/>
            </a:endParaRPr>
          </a:p>
          <a:p>
            <a:r>
              <a:rPr lang="tr-TR" dirty="0" err="1"/>
              <a:t>Concomitant</a:t>
            </a:r>
            <a:r>
              <a:rPr lang="tr-TR" dirty="0"/>
              <a:t> :eşlikçi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48761-10B1-4AD1-9023-32ED41CB0230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071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323232"/>
                </a:solidFill>
                <a:effectLst/>
                <a:latin typeface="NexusSerif"/>
              </a:rPr>
              <a:t>Tablo 2 . İlave-nazal semptomların nazal semptomlar (NSS), (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erif"/>
              </a:rPr>
              <a:t>ExNSS</a:t>
            </a:r>
            <a:r>
              <a:rPr lang="tr-TR" b="0" i="0" dirty="0">
                <a:solidFill>
                  <a:srgbClr val="323232"/>
                </a:solidFill>
                <a:effectLst/>
                <a:latin typeface="NexusSerif"/>
              </a:rPr>
              <a:t>) ortalama puanı (standart sapma) ve </a:t>
            </a:r>
            <a:r>
              <a:rPr lang="tr-TR" b="0" i="0" u="none" strike="noStrike" dirty="0">
                <a:solidFill>
                  <a:srgbClr val="0C7DBB"/>
                </a:solidFill>
                <a:effectLst/>
                <a:latin typeface="NexusSerif"/>
                <a:hlinkClick r:id="rId3" tooltip="ScienceDirect'in AI tarafından oluşturulan Konu Sayfalarından Peak Nasal Inspiratory Flow hakkında daha fazla bilgi edinin"/>
              </a:rPr>
              <a:t>tepe nazal solunum akış</a:t>
            </a:r>
            <a:r>
              <a:rPr lang="tr-TR" b="0" i="0" dirty="0">
                <a:solidFill>
                  <a:srgbClr val="323232"/>
                </a:solidFill>
                <a:effectLst/>
                <a:latin typeface="NexusSerif"/>
              </a:rPr>
              <a:t> orta / ciddi olan çocukların (PNIF) </a:t>
            </a:r>
            <a:r>
              <a:rPr lang="tr-TR" b="0" i="0" u="none" strike="noStrike" dirty="0">
                <a:solidFill>
                  <a:srgbClr val="0C7DBB"/>
                </a:solidFill>
                <a:effectLst/>
                <a:latin typeface="NexusSerif"/>
                <a:hlinkClick r:id="rId4" tooltip="ScienceDirect'in AI tarafından oluşturulan Konu Sayfalarından Çok Yıllık Rinit hakkında daha fazla bilgi edinin"/>
              </a:rPr>
              <a:t>kalıcı alerjik </a:t>
            </a:r>
            <a:r>
              <a:rPr lang="tr-TR" b="0" i="0" u="none" strike="noStrike" dirty="0" err="1">
                <a:solidFill>
                  <a:srgbClr val="0C7DBB"/>
                </a:solidFill>
                <a:effectLst/>
                <a:latin typeface="NexusSerif"/>
                <a:hlinkClick r:id="rId4" tooltip="ScienceDirect'in AI tarafından oluşturulan Konu Sayfalarından Çok Yıllık Rinit hakkında daha fazla bilgi edinin"/>
              </a:rPr>
              <a:t>rinit</a:t>
            </a:r>
            <a:r>
              <a:rPr lang="tr-TR" b="0" i="0" dirty="0">
                <a:solidFill>
                  <a:srgbClr val="323232"/>
                </a:solidFill>
                <a:effectLst/>
                <a:latin typeface="NexusSerif"/>
              </a:rPr>
              <a:t> kabul (V1) ile ve V2 (tedavi sonrası;   DP (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erif"/>
              </a:rPr>
              <a:t>desloratadin</a:t>
            </a:r>
            <a:r>
              <a:rPr lang="tr-TR" b="0" i="0" dirty="0">
                <a:solidFill>
                  <a:srgbClr val="323232"/>
                </a:solidFill>
                <a:effectLst/>
                <a:latin typeface="NexusSerif"/>
              </a:rPr>
              <a:t>  +  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erif"/>
              </a:rPr>
              <a:t>prednizolon</a:t>
            </a:r>
            <a:r>
              <a:rPr lang="tr-TR" b="0" i="0" dirty="0">
                <a:solidFill>
                  <a:srgbClr val="323232"/>
                </a:solidFill>
                <a:effectLst/>
                <a:latin typeface="NexusSerif"/>
              </a:rPr>
              <a:t>) veya DB (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erif"/>
              </a:rPr>
              <a:t>deksklorfeniramin</a:t>
            </a:r>
            <a:r>
              <a:rPr lang="tr-TR" b="0" i="0" dirty="0">
                <a:solidFill>
                  <a:srgbClr val="323232"/>
                </a:solidFill>
                <a:effectLst/>
                <a:latin typeface="NexusSerif"/>
              </a:rPr>
              <a:t>  +  </a:t>
            </a:r>
            <a:r>
              <a:rPr lang="tr-TR" b="0" i="0" dirty="0" err="1">
                <a:solidFill>
                  <a:srgbClr val="323232"/>
                </a:solidFill>
                <a:effectLst/>
                <a:latin typeface="NexusSerif"/>
              </a:rPr>
              <a:t>betametazon</a:t>
            </a:r>
            <a:r>
              <a:rPr lang="tr-TR" b="0" i="0" dirty="0">
                <a:solidFill>
                  <a:srgbClr val="323232"/>
                </a:solidFill>
                <a:effectLst/>
                <a:latin typeface="NexusSerif"/>
              </a:rPr>
              <a:t>) ile 7 ± 2 gün .</a:t>
            </a:r>
          </a:p>
          <a:p>
            <a:endParaRPr lang="tr-TR" b="0" i="0" dirty="0">
              <a:solidFill>
                <a:srgbClr val="323232"/>
              </a:solidFill>
              <a:effectLst/>
              <a:latin typeface="NexusSerif"/>
            </a:endParaRPr>
          </a:p>
          <a:p>
            <a:endParaRPr lang="tr-TR" b="0" i="0" dirty="0">
              <a:solidFill>
                <a:srgbClr val="323232"/>
              </a:solidFill>
              <a:effectLst/>
              <a:latin typeface="NexusSerif"/>
            </a:endParaRPr>
          </a:p>
          <a:p>
            <a:pPr algn="l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DP ile tedavi edilen hastalar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NSS'de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% 76.4'lük bir azalma göstermiş; 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b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aşlangıca göre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ExNSS’nin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  ----% 86.0'ı ve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PNIF'de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% 25.2'lik bir artış  </a:t>
            </a:r>
          </a:p>
          <a:p>
            <a:pPr algn="l"/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pPr algn="l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DB ile tedavi edilenler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NSS'de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% 79.1'lik bir azalma göstermiş; başlangıca göre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ExNSS'nin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% 79,2'si ve----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PNIF'de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% 24,3 artış </a:t>
            </a:r>
            <a:endParaRPr lang="tr-TR" dirty="0">
              <a:solidFill>
                <a:srgbClr val="2E2E2E"/>
              </a:solidFill>
              <a:latin typeface="NexusSerif"/>
            </a:endParaRPr>
          </a:p>
          <a:p>
            <a:pPr marL="0" indent="0" algn="l">
              <a:buNone/>
            </a:pP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</a:t>
            </a:r>
          </a:p>
          <a:p>
            <a:pPr algn="l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Başlangıçta veya sonunda iki tedavi rejimi arasında bu parametrelerin karşılaştırmalı analizi önemli farklılıklar göstermemiş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48761-10B1-4AD1-9023-32ED41CB0230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025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iki tedavi grubu için uygun, izleme 7 gün boyunca, değerlendirme birinci güne ilişkin NSS ve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ExNSS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azalma ortalama değerleri görülmekteymiş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İki rejimin önemli bir azalma sağladığını, ancak aralarında önemli bir fark olmadığını bulduk.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48761-10B1-4AD1-9023-32ED41CB0230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378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Tedavi rejimini, her iki çalışma grubundaki hemen hemen tüm hastalar izlemiş0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Alınan tedavi sonrası alınan yanıt sorulduğunda, alınan tedavi sonrası çok daha iyi / daha iyi olduğunu bildiren hastaların sıklığı arasında anlamlı bir fark yoktu ( </a:t>
            </a:r>
            <a:r>
              <a:rPr lang="tr-TR" b="0" i="0" u="none" strike="noStrike" dirty="0">
                <a:solidFill>
                  <a:srgbClr val="0C7DBB"/>
                </a:solidFill>
                <a:effectLst/>
                <a:latin typeface="NexusSerif"/>
                <a:hlinkClick r:id="rId3"/>
              </a:rPr>
              <a:t>Tablo 3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).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48761-10B1-4AD1-9023-32ED41CB0230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757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esas olarak </a:t>
            </a:r>
            <a:r>
              <a:rPr lang="tr-TR" b="0" i="0" u="none" strike="noStrike" dirty="0">
                <a:solidFill>
                  <a:srgbClr val="0C7DBB"/>
                </a:solidFill>
                <a:effectLst/>
                <a:latin typeface="NexusSerif"/>
                <a:hlinkClick r:id="rId3" tooltip="ScienceDirect'in AI tarafından oluşturulan Konu Sayfalarından Sinüs Taşikardisi hakkında daha fazla bilgi edinin"/>
              </a:rPr>
              <a:t>sinüs taşikardisi 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, fizyolojik </a:t>
            </a:r>
            <a:r>
              <a:rPr lang="tr-TR" b="0" i="0" u="none" strike="noStrike" dirty="0">
                <a:solidFill>
                  <a:srgbClr val="0C7DBB"/>
                </a:solidFill>
                <a:effectLst/>
                <a:latin typeface="NexusSerif"/>
                <a:hlinkClick r:id="rId4" tooltip="ScienceDirect'in AI tarafından oluşturulan Konu Sayfalarından Sinüs Aritmisi hakkında daha fazla bilgi edinin"/>
              </a:rPr>
              <a:t>sinüs aritmi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, </a:t>
            </a:r>
            <a:r>
              <a:rPr lang="tr-TR" b="0" i="0" u="none" strike="noStrike" dirty="0" err="1">
                <a:solidFill>
                  <a:srgbClr val="0C7DBB"/>
                </a:solidFill>
                <a:effectLst/>
                <a:latin typeface="NexusSerif"/>
                <a:hlinkClick r:id="rId5" tooltip="ScienceDirect'in AI tarafından oluşturulan Konu Sayfalarından Kalp Ventrikül İletimi hakkında daha fazla bilgi edinin"/>
              </a:rPr>
              <a:t>intraventriküler</a:t>
            </a:r>
            <a:r>
              <a:rPr lang="tr-TR" b="0" i="0" u="none" strike="noStrike" dirty="0">
                <a:solidFill>
                  <a:srgbClr val="0C7DBB"/>
                </a:solidFill>
                <a:effectLst/>
                <a:latin typeface="NexusSerif"/>
                <a:hlinkClick r:id="rId5" tooltip="ScienceDirect'in AI tarafından oluşturulan Konu Sayfalarından Kalp Ventrikül İletimi hakkında daha fazla bilgi edinin"/>
              </a:rPr>
              <a:t> </a:t>
            </a:r>
            <a:r>
              <a:rPr lang="tr-TR" b="0" i="0" u="none" strike="noStrike" dirty="0" err="1">
                <a:solidFill>
                  <a:srgbClr val="0C7DBB"/>
                </a:solidFill>
                <a:effectLst/>
                <a:latin typeface="NexusSerif"/>
                <a:hlinkClick r:id="rId5" tooltip="ScienceDirect'in AI tarafından oluşturulan Konu Sayfalarından Kalp Ventrikül İletimi hakkında daha fazla bilgi edinin"/>
              </a:rPr>
              <a:t>iletim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gecikme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48761-10B1-4AD1-9023-32ED41CB0230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057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Bildirilen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advers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olaylara gelince, </a:t>
            </a:r>
            <a:r>
              <a:rPr lang="tr-TR" b="0" i="0" u="none" strike="noStrike" dirty="0">
                <a:solidFill>
                  <a:srgbClr val="0C7DBB"/>
                </a:solidFill>
                <a:effectLst/>
                <a:latin typeface="NexusSerif"/>
                <a:hlinkClick r:id="rId3" tooltip="ScienceDirect'in AI tarafından oluşturulan Konu Sayfalarından Somnolence hakkında daha fazla bilgi edinin"/>
              </a:rPr>
              <a:t>uyku hali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en çok bildirilen şeydi ve DB ile tedavi edilenler arasında önemli ölçüde daha yüksekti ( </a:t>
            </a:r>
            <a:r>
              <a:rPr lang="tr-TR" b="0" i="0" u="none" strike="noStrike" dirty="0">
                <a:solidFill>
                  <a:srgbClr val="0C7DBB"/>
                </a:solidFill>
                <a:effectLst/>
                <a:latin typeface="NexusSerif"/>
                <a:hlinkClick r:id="rId4"/>
              </a:rPr>
              <a:t>Tablo 4 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). Baş ağrısı ve ateş benzer olaylara sahipti. Bununla birlikte, </a:t>
            </a:r>
            <a:r>
              <a:rPr lang="tr-TR" b="0" i="0" u="none" strike="noStrike" dirty="0" err="1">
                <a:solidFill>
                  <a:srgbClr val="0C7DBB"/>
                </a:solidFill>
                <a:effectLst/>
                <a:latin typeface="NexusSerif"/>
                <a:hlinkClick r:id="rId5" tooltip="ScienceDirect'in AI tarafından oluşturulan Konu Sayfalarından Epistaxis hakkında daha fazla bilgi edinin"/>
              </a:rPr>
              <a:t>epistaksis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, DP hastaları arasında önemli ölçüde daha sık bildirilmiştir ( </a:t>
            </a:r>
            <a:r>
              <a:rPr lang="tr-TR" b="0" i="0" u="none" strike="noStrike" dirty="0">
                <a:solidFill>
                  <a:srgbClr val="0C7DBB"/>
                </a:solidFill>
                <a:effectLst/>
                <a:latin typeface="NexusSerif"/>
                <a:hlinkClick r:id="rId4"/>
              </a:rPr>
              <a:t>Tablo 4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). Tüm bu olaylar şiddetli değil olarak sınıflandırıldı ( </a:t>
            </a:r>
            <a:r>
              <a:rPr lang="tr-TR" b="0" i="0" u="none" strike="noStrike" dirty="0">
                <a:solidFill>
                  <a:srgbClr val="0C7DBB"/>
                </a:solidFill>
                <a:effectLst/>
                <a:latin typeface="NexusSerif"/>
                <a:hlinkClick r:id="rId4"/>
              </a:rPr>
              <a:t>Tablo 4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).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48761-10B1-4AD1-9023-32ED41CB0230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714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Analiz edilen hastaların, genellikle tedaviyi daha zor hale getiren orta ila şiddetli yoğunlukta bir AR resmine sahip olduğunu belirtmek gerekir. 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548761-10B1-4AD1-9023-32ED41CB0230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136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8D7C1B-3E1B-4668-8638-CFC954F86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6E5A8C8-7DA4-47CC-A47D-E86642E54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F15796F-1016-4069-B50D-748A553A3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56B-5670-47CA-813E-8ECB99D4BFA1}" type="datetimeFigureOut">
              <a:rPr lang="tr-TR" smtClean="0"/>
              <a:t>20.05.2021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A51C541-3A53-4832-9A20-E46F0F2F7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587CC7-07F3-4B7C-84D4-A2AADE1D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21C0-8C83-4C24-8E99-16D0DEF58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14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C6095E-58E7-4EB7-92AE-1F0DACDA6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DD26F6C-4283-4C21-A80D-88AC0E0C0C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0062B4-662E-4EE1-B97A-4288A92C0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56B-5670-47CA-813E-8ECB99D4BFA1}" type="datetimeFigureOut">
              <a:rPr lang="tr-TR" smtClean="0"/>
              <a:t>20.05.2021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82FB518-A2A3-4FD4-BCBD-0E5C9FC46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303A1C-CA9F-40BC-BCEE-3F9803A4E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21C0-8C83-4C24-8E99-16D0DEF58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99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F68E08D-DF20-4F6E-959B-6C4F09E53B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7217C36-2AE4-430F-AD09-FBF02D904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B01022C-48CE-483C-B1F3-B70FD4B81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56B-5670-47CA-813E-8ECB99D4BFA1}" type="datetimeFigureOut">
              <a:rPr lang="tr-TR" smtClean="0"/>
              <a:t>20.05.2021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2710E94-8133-4577-B757-2B77949CE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8788B84-2A7F-431A-9C0A-D563CDF3E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21C0-8C83-4C24-8E99-16D0DEF58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43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70280A-96DA-49AB-8264-C703CA3A0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B8EFD8-329C-4C77-A45E-F3DC20C8C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283A1B-D1C3-4C2E-A2FD-EEC2E3F4A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56B-5670-47CA-813E-8ECB99D4BFA1}" type="datetimeFigureOut">
              <a:rPr lang="tr-TR" smtClean="0"/>
              <a:t>20.05.2021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79F556-61B0-48E0-93AC-42AAAE541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77853D9-783E-4BF3-AB45-91D996E7E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21C0-8C83-4C24-8E99-16D0DEF58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65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1A8937-0B90-47BB-9753-C250C65B2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BFB6506-C697-40AB-97DB-411D3CA89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812F1C-7281-4804-993F-435AB0DE1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56B-5670-47CA-813E-8ECB99D4BFA1}" type="datetimeFigureOut">
              <a:rPr lang="tr-TR" smtClean="0"/>
              <a:t>20.05.2021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EE0CBA7-0C98-4DAA-9E20-483D09558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8274254-9D85-470D-BF3D-9A49EE0C8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21C0-8C83-4C24-8E99-16D0DEF58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44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0F25C6-21F2-42E6-A10A-09DAE5778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28320-F2D6-4CC4-B9F1-2F311AC0A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EA06DC1-4571-46D2-A3D2-423157AA2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BD210C0-9F5B-4267-BCF6-7C4A9883A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56B-5670-47CA-813E-8ECB99D4BFA1}" type="datetimeFigureOut">
              <a:rPr lang="tr-TR" smtClean="0"/>
              <a:t>20.05.2021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E3DFE72-0252-4382-8D98-E927E6A0C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53259AD-1C23-451D-AE6B-6B69276BD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21C0-8C83-4C24-8E99-16D0DEF58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936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BC8EBA-2A52-4A02-AEF8-F53489543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B3885B8-2266-47E2-BB50-29D079F99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52A734C-544B-425C-B8A2-5F44269DE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E3731FE-CF1F-44D4-93BF-35DACB04E5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B08D662-DB3E-4029-B3C5-E0EA669AEB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7D6ABC7-A7ED-4FE4-9887-F220DBE04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56B-5670-47CA-813E-8ECB99D4BFA1}" type="datetimeFigureOut">
              <a:rPr lang="tr-TR" smtClean="0"/>
              <a:t>20.05.2021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B90BC7E-4CAE-4AAF-98AB-E397991D7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89267B9-9071-4B05-B98F-8C849DFE9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21C0-8C83-4C24-8E99-16D0DEF58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6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F7D28C-9AF3-493E-8328-FD4B673FF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5746004-28A6-46F7-8FDF-E97A64480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56B-5670-47CA-813E-8ECB99D4BFA1}" type="datetimeFigureOut">
              <a:rPr lang="tr-TR" smtClean="0"/>
              <a:t>20.05.2021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02791FB-2601-4C05-B193-3311B9DA5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7C5BE0C-F4C7-4269-836C-2D83B3964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21C0-8C83-4C24-8E99-16D0DEF58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77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591EF84-5E31-471B-82EB-4E346538C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56B-5670-47CA-813E-8ECB99D4BFA1}" type="datetimeFigureOut">
              <a:rPr lang="tr-TR" smtClean="0"/>
              <a:t>20.05.2021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83AAC95-CCF6-47CC-96AB-81FF8B7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D2376A0-57C8-4929-B332-B22230369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21C0-8C83-4C24-8E99-16D0DEF58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779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45261E-9422-4EA5-9ABF-331647D23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863613-DDAF-40EA-8E57-987B537E5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ACB6938-A0A0-4796-B112-D03014BA2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1D37B0E-54E4-43EB-9776-C8E5C99EA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56B-5670-47CA-813E-8ECB99D4BFA1}" type="datetimeFigureOut">
              <a:rPr lang="tr-TR" smtClean="0"/>
              <a:t>20.05.2021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37CDEC3-99EE-4173-AD81-3E2D65F1D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AE1AFD8-2912-4428-B416-E7F391670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21C0-8C83-4C24-8E99-16D0DEF58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842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8E5586-7ED2-4DD2-8974-AA957463C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6D08085-FE5D-4DBC-B9F3-E18737C3ED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181C63D-EEEF-4718-9224-493960EA8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EEB2352-BF84-4178-99D1-D2CDB496D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56B-5670-47CA-813E-8ECB99D4BFA1}" type="datetimeFigureOut">
              <a:rPr lang="tr-TR" smtClean="0"/>
              <a:t>20.05.2021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B992AA5-5322-4CF1-BC7E-A2413157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F7745A8-CE21-4FFC-8672-191AFDFE9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521C0-8C83-4C24-8E99-16D0DEF58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6424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67F0E2C-4E79-4CB8-B042-622DAF690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A8C3865-7E06-4E97-811F-816C24929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8DA743-DC5E-4FAF-AECE-C43FEB1A9C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B456B-5670-47CA-813E-8ECB99D4BFA1}" type="datetimeFigureOut">
              <a:rPr lang="tr-TR" smtClean="0"/>
              <a:t>20.05.2021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BDE60BA-A890-4B73-98F3-015DF2362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5E8785-2A63-4D47-B0E2-2BE020E7D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521C0-8C83-4C24-8E99-16D0DEF58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847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topics/medicine-and-dentistry/neurotransmitter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81FF1A-9B8C-426D-BB52-400C5D01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 descr="metin içeren bir resim&#10;&#10;Açıklama otomatik olarak oluşturuldu">
            <a:extLst>
              <a:ext uri="{FF2B5EF4-FFF2-40B4-BE49-F238E27FC236}">
                <a16:creationId xmlns:a16="http://schemas.microsoft.com/office/drawing/2014/main" id="{63B645C1-2B47-40F9-8070-84F404DCB2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59918"/>
            <a:ext cx="10515600" cy="527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934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0ACFD3-664D-431A-8112-BA497E967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D6CA4B-7506-411A-A00F-38FF8E42C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Seçim sırasında (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Vizit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0 - V0), hastalar klinik olarak değerlendirilmiş ve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NSS'ye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ve ekstra-nazal semptom skoruna (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ExNSS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) göre puanlanmış</a:t>
            </a:r>
          </a:p>
          <a:p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r>
              <a:rPr lang="tr-TR" dirty="0" err="1">
                <a:solidFill>
                  <a:srgbClr val="2E2E2E"/>
                </a:solidFill>
                <a:latin typeface="NexusSerif"/>
              </a:rPr>
              <a:t>ExNSS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 skorunda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kaşıntılı gözleri, kaşıntılı damak, oküler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hiperemi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ve yırtılmayı değerlendirmişler ve maksimum olası 12 puan için 0'dan (yok) 3'e (şiddetli) kadar puanlanmış</a:t>
            </a:r>
          </a:p>
          <a:p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Ayrıca;CBC,transaminaz,üre,kreatinin,bilirübin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için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periferik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kan örneği alınmış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ve EKG çekilmiş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5388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7D4C0D-E392-4839-8787-7D9BFA46E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E61337-9B3B-45BA-88D3-28EDF3400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Denekler 5. günde geri döndüklerinde, laboratuvar anormallikleri yoksa, hastalar aktif prensibe göre tedavi gruplarına rastgele sırayla çift kör şekilde ayrılmış: DP veya DB. 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Bu ziyarette, hastalar klinik olarak yeniden değerlendirilmiş ve altı yaşın üzerindeki kişilere tepe nazal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inspiratuar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akış (PNIF) (V1) ölçümü yapılmış 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Nazal semptomların günlük olarak doldurulması ve olası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advers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olayların kaydedilmesi ile 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ilgili yönergeler söylendikten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sonra, hastalar serbest bırakılmış ve tüm klinik ve laboratuvar testleri tekrar yaptıklarında 7 (± 2) gün (V2) içinde geri dönmeleri söylenmiş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6432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53E347-60E5-4011-B03D-6289A1B8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1F96B9-1267-49C8-87D3-62445F66C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TEDAVİ REJİMLERİ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Hastalar, üçü DP ve üç DB olmak üzere altı tedaviden oluşan blok kriterleri kullanılarak ilaçları şu şekilde almış;</a:t>
            </a:r>
          </a:p>
          <a:p>
            <a:pPr lvl="1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DP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formülasyonu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ile tedaviye başlayan 6 yaşından küçük çocuklar , 8 saat aralıklarla diğer iki oral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plasebo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dozu (B ve C şişeleri) ile tamamlanan 2.5 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mL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oral (şişe A) almış</a:t>
            </a:r>
          </a:p>
          <a:p>
            <a:pPr lvl="1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DB ile tedavi edilen hastalar  , yine 8 saatlik aralıklarla üç oral doz 2.5 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mL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(şişeler A, B ve C) almış</a:t>
            </a:r>
          </a:p>
          <a:p>
            <a:pPr lvl="1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6 yaşından büyük hastalar  , aynı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flakon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dağılımını kullanarak iki kat doz (5 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mL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) almış </a:t>
            </a:r>
          </a:p>
        </p:txBody>
      </p:sp>
    </p:spTree>
    <p:extLst>
      <p:ext uri="{BB962C8B-B14F-4D97-AF65-F5344CB8AC3E}">
        <p14:creationId xmlns:p14="http://schemas.microsoft.com/office/powerpoint/2010/main" val="833098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10BEAD-C953-4A96-9B67-E7F32C5E4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ACD250-59E3-4962-9FD8-989560183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tr-TR" b="0" i="0" dirty="0">
                <a:effectLst/>
              </a:rPr>
              <a:t>GÜNLÜK NAZAL SEMPTOMLAR, ÖZ DEĞERLENDİRME ANKETİ VE ADVERS OLAYLARIN BİLDİRİLMESİ</a:t>
            </a:r>
          </a:p>
          <a:p>
            <a:pPr marL="0" indent="0" algn="l">
              <a:buNone/>
            </a:pPr>
            <a:endParaRPr lang="tr-TR" b="0" i="0" dirty="0">
              <a:solidFill>
                <a:srgbClr val="505050"/>
              </a:solidFill>
              <a:effectLst/>
            </a:endParaRPr>
          </a:p>
          <a:p>
            <a:pPr algn="l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Hastaların ebeveynlerine; hastaların günlük rutinlerine ara vermesine neden olan semptomlarını(hapşırma, kaşıntı, burun akıntısı ve burun tıkanıklığı)puanlaması istenmiş.( 0  =  semptom yok, 1  =  hafif semptom, 2  =  günlük rutin bozan ama uykuda problem yaşamayan, 3= uykuyu engelleyen semptomlar)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Puanların toplamı, her tedavi gününün puanı kabul edilmiş.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5647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12722A-0B4D-4814-8737-2A173880D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701D1F-E43E-4A4B-BB0B-B8762E19B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Ayrıca hastalardan sorumlu olanlardan  her gün reçeteli ilaç kullanımına ilişkin 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öz değerlendirme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anketini (almadı,% 25 aldı,% 50 aldı,% 75 aldı, her şeyi aldı -% 100) cevaplamaları istenmiş</a:t>
            </a:r>
          </a:p>
          <a:p>
            <a:r>
              <a:rPr lang="tr-TR" dirty="0">
                <a:solidFill>
                  <a:srgbClr val="2E2E2E"/>
                </a:solidFill>
                <a:latin typeface="NexusSerif"/>
              </a:rPr>
              <a:t>Bunun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yanı sıra uyku hali , baş ağrısı, titreme gibi diğer olumsuz olayların da bildirilmesi istenmiş.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0300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D85259-E5BF-4B2C-8CBA-A4526CB0D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D9E1C5-4955-4430-9B73-9B4C1C668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tr-TR" b="0" i="0" dirty="0">
                <a:effectLst/>
                <a:latin typeface="NexusSerif"/>
              </a:rPr>
              <a:t>TEPE NAZAL İNSPİRATUAR AKIŞ (PNIF)</a:t>
            </a:r>
          </a:p>
          <a:p>
            <a:pPr algn="l"/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pPr algn="l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Altı yaşın üzerindeki çocuklara 1.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visitte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ve tedavinin sonunda PNIF yapılmış</a:t>
            </a:r>
          </a:p>
          <a:p>
            <a:pPr algn="l"/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pPr algn="l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PNIF ölçümleri mevcut önerilere göre en yüksek değeri üç kez kaydederek gerçekleştirilmiş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7937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6D0C4B-7E9B-4EBB-AA46-E452C7F58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METOT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EF3D2B-1B5C-45EF-955A-0D8FBDECA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İSTATİKSEL ANALİZ</a:t>
            </a:r>
          </a:p>
          <a:p>
            <a:pPr marL="0" indent="0">
              <a:buNone/>
            </a:pPr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Analiz edilen değişkenlerin niteliğine göre , sıfır hipotezin reddedilme düzeyini% 5 olarak sabitleyen parametrik veya parametrik olmayan testler kullanılmış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Yapılacak analiz için SAS sistemi (İstatistiksel Analiz Sistemi) sürüm 9.1.3'ü kullanılmış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Protokol,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Universidade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Federal de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São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Paulo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-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Escola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Paulista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de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Medicina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ve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São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Paulo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Hastanesi Etik Komitesi tarafından ve ilgili tüm merkezlerinki tarafından onaylanmış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Tüm veliler bilgilendirilmiş onayı imzalamış ve 6 yaşından büyük çocuklar onay formunu imzalanmış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257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26E9FC-15C2-4A93-AE39-AEBB6541B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B837F8-37E3-4547-8E77-2E81EC416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Çalışmayı 195 hasta tamamlamış (</a:t>
            </a:r>
            <a:r>
              <a:rPr lang="pt-BR" b="0" i="0" dirty="0">
                <a:solidFill>
                  <a:srgbClr val="2E2E2E"/>
                </a:solidFill>
                <a:effectLst/>
                <a:latin typeface="NexusSerif"/>
              </a:rPr>
              <a:t>DP </a:t>
            </a:r>
            <a:r>
              <a:rPr lang="pt-BR" b="0" i="1" dirty="0">
                <a:solidFill>
                  <a:srgbClr val="2E2E2E"/>
                </a:solidFill>
                <a:effectLst/>
                <a:latin typeface="NexusSerif"/>
              </a:rPr>
              <a:t>n</a:t>
            </a:r>
            <a:r>
              <a:rPr lang="pt-BR" b="0" i="0" dirty="0">
                <a:solidFill>
                  <a:srgbClr val="2E2E2E"/>
                </a:solidFill>
                <a:effectLst/>
                <a:latin typeface="NexusSerif"/>
              </a:rPr>
              <a:t> = 98 and DB </a:t>
            </a:r>
            <a:r>
              <a:rPr lang="pt-BR" b="0" i="1" dirty="0">
                <a:solidFill>
                  <a:srgbClr val="2E2E2E"/>
                </a:solidFill>
                <a:effectLst/>
                <a:latin typeface="NexusSerif"/>
              </a:rPr>
              <a:t>n</a:t>
            </a:r>
            <a:r>
              <a:rPr lang="pt-BR" b="0" i="0" dirty="0">
                <a:solidFill>
                  <a:srgbClr val="2E2E2E"/>
                </a:solidFill>
                <a:effectLst/>
                <a:latin typeface="NexusSerif"/>
              </a:rPr>
              <a:t> = 97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)</a:t>
            </a:r>
          </a:p>
          <a:p>
            <a:endParaRPr lang="tr-TR" dirty="0">
              <a:solidFill>
                <a:srgbClr val="2E2E2E"/>
              </a:solidFill>
              <a:latin typeface="NexusSerif"/>
            </a:endParaRPr>
          </a:p>
          <a:p>
            <a:r>
              <a:rPr lang="en-US" b="0" i="0" dirty="0">
                <a:solidFill>
                  <a:srgbClr val="2E2E2E"/>
                </a:solidFill>
                <a:effectLst/>
                <a:latin typeface="NexusSerif"/>
              </a:rPr>
              <a:t>DB </a:t>
            </a:r>
            <a:r>
              <a:rPr lang="en-US" b="0" i="0" dirty="0" err="1">
                <a:solidFill>
                  <a:srgbClr val="2E2E2E"/>
                </a:solidFill>
                <a:effectLst/>
                <a:latin typeface="NexusSerif"/>
              </a:rPr>
              <a:t>gru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bundan 2 hasta</a:t>
            </a:r>
            <a:r>
              <a:rPr lang="en-US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ve</a:t>
            </a:r>
            <a:r>
              <a:rPr lang="en-US" b="0" i="0" dirty="0">
                <a:solidFill>
                  <a:srgbClr val="2E2E2E"/>
                </a:solidFill>
                <a:effectLst/>
                <a:latin typeface="NexusSerif"/>
              </a:rPr>
              <a:t> DP </a:t>
            </a:r>
            <a:r>
              <a:rPr lang="en-US" b="0" i="0" dirty="0" err="1">
                <a:solidFill>
                  <a:srgbClr val="2E2E2E"/>
                </a:solidFill>
                <a:effectLst/>
                <a:latin typeface="NexusSerif"/>
              </a:rPr>
              <a:t>gru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bundan bir hasta</a:t>
            </a:r>
            <a:r>
              <a:rPr lang="en-US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yan etki nedeniyle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dışlanmış,</a:t>
            </a:r>
            <a:r>
              <a:rPr lang="tr-TR" dirty="0" err="1">
                <a:solidFill>
                  <a:srgbClr val="2E2E2E"/>
                </a:solidFill>
                <a:latin typeface="NexusSerif"/>
              </a:rPr>
              <a:t>DB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 ve DP grubundan 3 er hasta zayıf uyum sebebiyle ekarte </a:t>
            </a:r>
            <a:r>
              <a:rPr lang="tr-TR" dirty="0" err="1">
                <a:solidFill>
                  <a:srgbClr val="2E2E2E"/>
                </a:solidFill>
                <a:latin typeface="NexusSerif"/>
              </a:rPr>
              <a:t>edilmiş,DP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 ve DB grubundan 1 er hasta protokol ihlali nedeniyle dışlanmış,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DB'den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biri ve DP grubundan ikisi çalışmayı bırakmış ve DB grubundan bir hasta bilgilendirilmiş onamını geri çekmiş.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4548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5C3B84-524A-4BD3-BB70-30476C716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9" name="İçerik Yer Tutucusu 8" descr="tablo içeren bir resim&#10;&#10;Açıklama otomatik olarak oluşturuldu">
            <a:extLst>
              <a:ext uri="{FF2B5EF4-FFF2-40B4-BE49-F238E27FC236}">
                <a16:creationId xmlns:a16="http://schemas.microsoft.com/office/drawing/2014/main" id="{B34FD942-11F5-4B70-91B2-088E8FC9E0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91" y="365125"/>
            <a:ext cx="10515600" cy="6276278"/>
          </a:xfrm>
        </p:spPr>
      </p:pic>
      <p:sp>
        <p:nvSpPr>
          <p:cNvPr id="3" name="Ok: Sağ 2">
            <a:extLst>
              <a:ext uri="{FF2B5EF4-FFF2-40B4-BE49-F238E27FC236}">
                <a16:creationId xmlns:a16="http://schemas.microsoft.com/office/drawing/2014/main" id="{4AF5E941-6ADB-4EB3-A31B-25166C020977}"/>
              </a:ext>
            </a:extLst>
          </p:cNvPr>
          <p:cNvSpPr/>
          <p:nvPr/>
        </p:nvSpPr>
        <p:spPr>
          <a:xfrm>
            <a:off x="3591339" y="3962401"/>
            <a:ext cx="1338470" cy="43732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110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9AF8CF-D359-4826-8497-CE80BA92D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 descr="tablo içeren bir resim&#10;&#10;Açıklama otomatik olarak oluşturuldu">
            <a:extLst>
              <a:ext uri="{FF2B5EF4-FFF2-40B4-BE49-F238E27FC236}">
                <a16:creationId xmlns:a16="http://schemas.microsoft.com/office/drawing/2014/main" id="{24EC2049-B4F8-4749-8E2C-94194C430B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43881"/>
            <a:ext cx="10320130" cy="4199300"/>
          </a:xfrm>
        </p:spPr>
      </p:pic>
    </p:spTree>
    <p:extLst>
      <p:ext uri="{BB962C8B-B14F-4D97-AF65-F5344CB8AC3E}">
        <p14:creationId xmlns:p14="http://schemas.microsoft.com/office/powerpoint/2010/main" val="306314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A77472-BA07-4781-96E7-F4C0BA764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/>
          </a:bodyPr>
          <a:lstStyle/>
          <a:p>
            <a:r>
              <a:rPr lang="tr-TR" sz="2800" b="0" i="0" dirty="0">
                <a:solidFill>
                  <a:srgbClr val="505050"/>
                </a:solidFill>
                <a:effectLst/>
                <a:latin typeface="NexusSerif"/>
              </a:rPr>
              <a:t>Akut alerjik </a:t>
            </a:r>
            <a:r>
              <a:rPr lang="tr-TR" sz="2800" b="0" i="0" dirty="0" err="1">
                <a:solidFill>
                  <a:srgbClr val="505050"/>
                </a:solidFill>
                <a:effectLst/>
                <a:latin typeface="NexusSerif"/>
              </a:rPr>
              <a:t>rinit</a:t>
            </a:r>
            <a:r>
              <a:rPr lang="tr-TR" sz="2800" b="0" i="0" dirty="0">
                <a:solidFill>
                  <a:srgbClr val="505050"/>
                </a:solidFill>
                <a:effectLst/>
                <a:latin typeface="NexusSerif"/>
              </a:rPr>
              <a:t> semptomları olan çocukların tedavisinde </a:t>
            </a:r>
            <a:r>
              <a:rPr lang="tr-TR" sz="2800" b="0" i="0" dirty="0" err="1">
                <a:solidFill>
                  <a:srgbClr val="505050"/>
                </a:solidFill>
                <a:effectLst/>
                <a:latin typeface="NexusSerif"/>
              </a:rPr>
              <a:t>desloratadin</a:t>
            </a:r>
            <a:r>
              <a:rPr lang="tr-TR" sz="2800" b="0" i="0" dirty="0">
                <a:solidFill>
                  <a:srgbClr val="505050"/>
                </a:solidFill>
                <a:effectLst/>
                <a:latin typeface="NexusSerif"/>
              </a:rPr>
              <a:t> ve </a:t>
            </a:r>
            <a:r>
              <a:rPr lang="tr-TR" sz="2800" b="0" i="0" dirty="0" err="1">
                <a:solidFill>
                  <a:srgbClr val="505050"/>
                </a:solidFill>
                <a:effectLst/>
                <a:latin typeface="NexusSerif"/>
              </a:rPr>
              <a:t>prednizolon</a:t>
            </a:r>
            <a:r>
              <a:rPr lang="tr-TR" sz="2800" b="0" i="0" dirty="0">
                <a:solidFill>
                  <a:srgbClr val="505050"/>
                </a:solidFill>
                <a:effectLst/>
                <a:latin typeface="NexusSerif"/>
              </a:rPr>
              <a:t> arasındaki ilişki: çift kör, </a:t>
            </a:r>
            <a:r>
              <a:rPr lang="tr-TR" sz="2800" b="0" i="0" dirty="0" err="1">
                <a:solidFill>
                  <a:srgbClr val="505050"/>
                </a:solidFill>
                <a:effectLst/>
                <a:latin typeface="NexusSerif"/>
              </a:rPr>
              <a:t>randomize</a:t>
            </a:r>
            <a:r>
              <a:rPr lang="tr-TR" sz="2800" b="0" i="0" dirty="0">
                <a:solidFill>
                  <a:srgbClr val="505050"/>
                </a:solidFill>
                <a:effectLst/>
                <a:latin typeface="NexusSerif"/>
              </a:rPr>
              <a:t> ve kontrollü bir klinik çalışma</a:t>
            </a:r>
            <a:br>
              <a:rPr lang="tr-TR" sz="2800" b="0" i="0" dirty="0">
                <a:solidFill>
                  <a:srgbClr val="505050"/>
                </a:solidFill>
                <a:effectLst/>
                <a:latin typeface="NexusSerif"/>
              </a:rPr>
            </a:br>
            <a:endParaRPr lang="tr-TR" sz="28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001BA2B-BE76-42FF-AC2F-3A09E8A43C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tr-TR" dirty="0"/>
            </a:br>
            <a:r>
              <a:rPr lang="tr-TR" dirty="0" err="1"/>
              <a:t>Araş</a:t>
            </a:r>
            <a:r>
              <a:rPr lang="tr-TR" dirty="0"/>
              <a:t>. Gör. Dr. Merve Çilenay SEMİR</a:t>
            </a:r>
          </a:p>
          <a:p>
            <a:pPr marL="0" indent="0">
              <a:buNone/>
            </a:pPr>
            <a:r>
              <a:rPr lang="tr-TR" dirty="0" err="1"/>
              <a:t>Ktü</a:t>
            </a:r>
            <a:r>
              <a:rPr lang="tr-TR" dirty="0"/>
              <a:t> Aile Hekimliği Anabilim Dalı</a:t>
            </a:r>
          </a:p>
          <a:p>
            <a:pPr marL="0" indent="0">
              <a:buNone/>
            </a:pPr>
            <a:r>
              <a:rPr lang="tr-TR" dirty="0"/>
              <a:t>06.05.2021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2848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839A6D-F17A-4B59-92D3-8040A2080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54344001-D48C-4D70-8AF0-11677576C6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27" y="617191"/>
            <a:ext cx="6313745" cy="5875684"/>
          </a:xfrm>
        </p:spPr>
      </p:pic>
    </p:spTree>
    <p:extLst>
      <p:ext uri="{BB962C8B-B14F-4D97-AF65-F5344CB8AC3E}">
        <p14:creationId xmlns:p14="http://schemas.microsoft.com/office/powerpoint/2010/main" val="101187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78C84A-4CC9-4C00-9899-44CE6CC6E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 descr="tablo içeren bir resim&#10;&#10;Açıklama otomatik olarak oluşturuldu">
            <a:extLst>
              <a:ext uri="{FF2B5EF4-FFF2-40B4-BE49-F238E27FC236}">
                <a16:creationId xmlns:a16="http://schemas.microsoft.com/office/drawing/2014/main" id="{A66B2EF0-01A2-4A4C-B9A9-0DCF87EA4C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123" y="595252"/>
            <a:ext cx="7103166" cy="6136151"/>
          </a:xfrm>
        </p:spPr>
      </p:pic>
    </p:spTree>
    <p:extLst>
      <p:ext uri="{BB962C8B-B14F-4D97-AF65-F5344CB8AC3E}">
        <p14:creationId xmlns:p14="http://schemas.microsoft.com/office/powerpoint/2010/main" val="2163046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04A060-C0CB-43F7-9895-E43E090E6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0F2A84-C0EA-4949-84D8-DB965E91D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Güvenlik değerlendirmesi, önemli klinik değişikliklerin varlığı esas alınarak gerçekleştirilmiş 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DP grubundan sadece 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1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hastada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kardiyovasküler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sistemde önemli klinik etkiler olmaksızın değişiklikler olmuş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Ek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olarak,kan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tahlilinin tedaviden sonra hiçbir hasta anormalliği göstermemiş (veriler gösterilmemiştir). 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EKG bulgularıyla ilgili olarak, tedavinin başında ve / veya sonunda DB grubundan 18 ve DP'den 29'unda değişiklikler olduğunu bulunmuş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Tüm hastalar için, bu değişiklikleri önemli klinik semptomlar izlememiş ve ilgisiz kabul edilmiş. 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DP grubundaki 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6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hasta ve DB grubundaki 11 hasta çalışmanın sonunda değişiklikler göstermiş, ancak başlangıçta normal 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EKG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izlemi varmış , bu fark anlamlı 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bulunmamış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(</a:t>
            </a:r>
            <a:r>
              <a:rPr lang="tr-TR" b="0" i="1" dirty="0">
                <a:solidFill>
                  <a:srgbClr val="2E2E2E"/>
                </a:solidFill>
                <a:effectLst/>
                <a:latin typeface="NexusSerif"/>
              </a:rPr>
              <a:t> p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= 0.52).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5113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3993D9-EEA8-44AC-B93B-26A33124F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 descr="metin, makbuz, 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7103B536-60F0-46E8-8A9A-4D211C370C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4" y="175870"/>
            <a:ext cx="9395792" cy="6682130"/>
          </a:xfrm>
          <a:solidFill>
            <a:srgbClr val="FF0000"/>
          </a:solidFill>
        </p:spPr>
      </p:pic>
      <p:sp>
        <p:nvSpPr>
          <p:cNvPr id="3" name="Ok: Sağ 2">
            <a:extLst>
              <a:ext uri="{FF2B5EF4-FFF2-40B4-BE49-F238E27FC236}">
                <a16:creationId xmlns:a16="http://schemas.microsoft.com/office/drawing/2014/main" id="{AABA7675-604B-496E-A9E4-76012AD88C35}"/>
              </a:ext>
            </a:extLst>
          </p:cNvPr>
          <p:cNvSpPr/>
          <p:nvPr/>
        </p:nvSpPr>
        <p:spPr>
          <a:xfrm>
            <a:off x="3644349" y="5029529"/>
            <a:ext cx="1603514" cy="18188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k: Sağ 3">
            <a:extLst>
              <a:ext uri="{FF2B5EF4-FFF2-40B4-BE49-F238E27FC236}">
                <a16:creationId xmlns:a16="http://schemas.microsoft.com/office/drawing/2014/main" id="{85D90510-BA6E-4244-B868-2FC3AF64C39A}"/>
              </a:ext>
            </a:extLst>
          </p:cNvPr>
          <p:cNvSpPr/>
          <p:nvPr/>
        </p:nvSpPr>
        <p:spPr>
          <a:xfrm>
            <a:off x="2915478" y="4098568"/>
            <a:ext cx="1881808" cy="100055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k: Sağ 6">
            <a:extLst>
              <a:ext uri="{FF2B5EF4-FFF2-40B4-BE49-F238E27FC236}">
                <a16:creationId xmlns:a16="http://schemas.microsoft.com/office/drawing/2014/main" id="{74223D3B-0C1E-4CA6-979E-34DB53E04533}"/>
              </a:ext>
            </a:extLst>
          </p:cNvPr>
          <p:cNvSpPr/>
          <p:nvPr/>
        </p:nvSpPr>
        <p:spPr>
          <a:xfrm flipV="1">
            <a:off x="3352800" y="2709404"/>
            <a:ext cx="1775792" cy="100055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k: Sağ 7">
            <a:extLst>
              <a:ext uri="{FF2B5EF4-FFF2-40B4-BE49-F238E27FC236}">
                <a16:creationId xmlns:a16="http://schemas.microsoft.com/office/drawing/2014/main" id="{1F4999BA-6847-414A-9433-DB828DECE76E}"/>
              </a:ext>
            </a:extLst>
          </p:cNvPr>
          <p:cNvSpPr/>
          <p:nvPr/>
        </p:nvSpPr>
        <p:spPr>
          <a:xfrm>
            <a:off x="4545496" y="2210381"/>
            <a:ext cx="702367" cy="124861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k: Sağ 8">
            <a:extLst>
              <a:ext uri="{FF2B5EF4-FFF2-40B4-BE49-F238E27FC236}">
                <a16:creationId xmlns:a16="http://schemas.microsoft.com/office/drawing/2014/main" id="{D331DA68-818E-4460-B664-AFBDFD4E1F4A}"/>
              </a:ext>
            </a:extLst>
          </p:cNvPr>
          <p:cNvSpPr/>
          <p:nvPr/>
        </p:nvSpPr>
        <p:spPr>
          <a:xfrm>
            <a:off x="3193774" y="3607898"/>
            <a:ext cx="1881808" cy="1202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4101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1A1ED0-07D1-40F9-B31B-3D13DA09D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F1A80D-6EEB-4273-999E-4EF36F82F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Her iki tedavi rejimi de, NSS ve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ExNSS'nin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azalmasının yanı sıra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PNIF'deki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artışla ortaya çıkan orta / şiddetli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PAR'lı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çocuk ve ergenlerin akut semptomlarını kontrol etmede etkiliymiş</a:t>
            </a:r>
          </a:p>
          <a:p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Başlangıç ​​değerlerine kıyasla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NSS'deki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azalma, </a:t>
            </a:r>
          </a:p>
          <a:p>
            <a:pPr lvl="1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DP ile tedavi edilenler için% 76.4 ve</a:t>
            </a:r>
          </a:p>
          <a:p>
            <a:pPr lvl="1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DB ile tedavi edilenler için% 79.1 olmasına rağmen, yine de nazal ve ekstra-nazal semptomların tam kontrolünü sağlayamayan hastalar varmış</a:t>
            </a:r>
          </a:p>
          <a:p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00158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D51077-61EB-4392-9DCA-F2FC666F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2E2E2E"/>
                </a:solidFill>
                <a:effectLst/>
              </a:rPr>
              <a:t>TARTIŞMA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19938A-FAB9-4F7B-A5A8-1B4C7AF12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Nazal açıklığın objektif ölçümü, tekrarlanabilir ve düşük maliyetli, kolay elde edilebilen bir parametre olan PNIF ölçülerek gerçekleştirilmiş.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PNIF ölçümlerinin, farklı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rinit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şiddeti seviyelerine sahip hastaları ayırt etmeye duyarlı olduğu ve alerjik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rinit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tedavilerine yanıtın objektif olarak değerlendirilmesi gibi çeşitli amaçlar için yararlı olduğu kanıtlanmıştır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Her iki tedavi rejimi de nazal açıklıkta önemli bir artış sağlamış ve ortalama PNIF değerlerinde başlangıca göre % 25'e yakın bir artış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sağlanmış.Bu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bulgu klinik olarak anlamlı kabul edilebilir olarak düşünülmüş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1423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FE5B14-BFA7-4B0E-9CE3-C84D9A51E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FDD0C4-170A-4E7F-83E7-74DC1FE7A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Kullanılan tedavi rejimlerinin güvenlik değerlendirmesi ile ilgili , DB ile tedavi edilenler arasında uyuşukluk sıklığının, DP ile tedavi edilenlere göre iki kat daha yüksek olduğu bulunmuş</a:t>
            </a:r>
          </a:p>
          <a:p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Ek olarak, başlangıçta EKG değişikliği olan hasta sayısı DP grubundakiler arasında daha yüksek olmasına rağmen, bu fark çalışmanın sonunda ortadan kalkmış.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2787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A7636-75AC-44B6-A889-14DA3F98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7CE1B39-2D38-47D4-90F0-5EB4F50BF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1940'lardan beri alerjik hastalıkların tedavisinde klasik anti-H1 kullanılsa da , güvenlik çalışmaları azdır ve daha yenidir.H1 reseptörleri için düşük seçicilikleri nedeniyle diğer aktif aminlerin reseptörleri ile etkileşerek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antimuskarinik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, anti- </a:t>
            </a:r>
            <a:r>
              <a:rPr lang="el-GR" b="0" i="0" dirty="0">
                <a:solidFill>
                  <a:srgbClr val="2E2E2E"/>
                </a:solidFill>
                <a:effectLst/>
                <a:latin typeface="NexusSerif"/>
              </a:rPr>
              <a:t>α-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adrenerjik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ve anti-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serotonin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etkiler gözlenir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Kan-beyin bariyerini kolayca geçtikleri için beyin H1 reseptörlerine bağlanırlar ve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histamin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nörotransmiter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işlevine</a:t>
            </a:r>
            <a:r>
              <a:rPr lang="tr-TR" b="0" i="0" u="none" strike="noStrike" dirty="0">
                <a:solidFill>
                  <a:srgbClr val="0C7DBB"/>
                </a:solidFill>
                <a:effectLst/>
                <a:latin typeface="NexusSerif"/>
                <a:hlinkClick r:id="rId2" tooltip="Learn more about Neurotransmitter from ScienceDirect's AI-generated Topic Pages"/>
              </a:rPr>
              <a:t> 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müdahale ederler uyuşukluğa,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sedasyona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,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yorgunluğa</a:t>
            </a:r>
            <a:r>
              <a:rPr lang="tr-TR" dirty="0" err="1">
                <a:solidFill>
                  <a:srgbClr val="2E2E2E"/>
                </a:solidFill>
                <a:latin typeface="NexusSerif"/>
              </a:rPr>
              <a:t>,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bilişsel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işlevin kötüleşmesine, kötü hafızaya ve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psikomotor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performansa neden olur</a:t>
            </a:r>
          </a:p>
          <a:p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Deksklorfeniramin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klasik anti-H1'in temsilcisi olduğu için bu, DB grubundaki denekler arasında daha yüksek uyuşukluk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prevalansını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açıklamaktadır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4721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5A5ADF-F819-431D-8EC2-F7CAC5542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4EC162-766F-4183-8AF3-1A529E265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1980'den itibaren 2. kuşak anti-H1 ortaya çıktı ve hiçbir yan etki olmaksızın büyük ölçekte kullanılmaya başlanmış</a:t>
            </a:r>
          </a:p>
          <a:p>
            <a:r>
              <a:rPr lang="tr-TR" dirty="0">
                <a:solidFill>
                  <a:srgbClr val="2E2E2E"/>
                </a:solidFill>
                <a:latin typeface="NexusSerif"/>
              </a:rPr>
              <a:t>Fakat </a:t>
            </a:r>
            <a:r>
              <a:rPr lang="tr-TR" dirty="0" err="1">
                <a:solidFill>
                  <a:srgbClr val="2E2E2E"/>
                </a:solidFill>
                <a:latin typeface="NexusSerif"/>
              </a:rPr>
              <a:t>terfenadin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ve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astemizol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de 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kardiyotoksik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etkilere ortaya çıktığı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görülmüş.Bu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gerçeğin,bu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ilaçlar ile 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ketokonazol,</a:t>
            </a:r>
            <a:r>
              <a:rPr lang="tr-TR" dirty="0" err="1">
                <a:solidFill>
                  <a:srgbClr val="2E2E2E"/>
                </a:solidFill>
                <a:latin typeface="NexusSerif"/>
              </a:rPr>
              <a:t>makrolid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 antibiyotikler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tarafından 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hepatik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metabolik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yol, 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sitokro</a:t>
            </a:r>
            <a:r>
              <a:rPr lang="tr-TR" dirty="0" err="1">
                <a:solidFill>
                  <a:srgbClr val="2E2E2E"/>
                </a:solidFill>
                <a:latin typeface="NexusSerif"/>
              </a:rPr>
              <a:t>m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 p450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sistemi için rekabetten kaynaklandığı belgelenmiş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Bu gerçek, bu anti-H1 ajanlarının, bu yan etkilerin hiçbirine sahip olmayan, ancak aynı etki gücüne sahip benzer kimyasal yapıdaki daha yeni ajanlarla değiştirilmesine yol açmış.</a:t>
            </a:r>
          </a:p>
        </p:txBody>
      </p:sp>
    </p:spTree>
    <p:extLst>
      <p:ext uri="{BB962C8B-B14F-4D97-AF65-F5344CB8AC3E}">
        <p14:creationId xmlns:p14="http://schemas.microsoft.com/office/powerpoint/2010/main" val="2681279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3B9BDD-4206-40F9-B0F8-A56BEAE8E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D0D735-9DCC-4DA8-ADAC-266164283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Bir diğer önemli gerçek ise, bebekler ve çocuklar arasında klasik anti-H1 ajanlarının ayrım gözetmeksizin ikinci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kuaşağa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göre daha fazla kullanılmasıdır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Uzun yıllardır bu yaygın kullanım, ikinci nesil kadar güvenli olduklarına dair yanlış bir izlenim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yaratmış.Birçok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doktor, hastaların daha iyi uyuyacağına inanarak onları yatıştırıcı etkileri için reçete etmiş. Bu 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klasik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anti-H1 ajanları, hastanın uykunun REM aşamasına ulaşmasını engellediği ve onu etkisiz hale getirdiği için bu fikrin yanlış olduğu kanıtlanmış.</a:t>
            </a:r>
          </a:p>
          <a:p>
            <a:r>
              <a:rPr lang="tr-TR" dirty="0">
                <a:solidFill>
                  <a:srgbClr val="2E2E2E"/>
                </a:solidFill>
                <a:latin typeface="NexusSerif"/>
              </a:rPr>
              <a:t>Mevcut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fikir birliği, alerjik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rinit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tedavisi klasik anti-H1 kullanımını önermemektedir ve daha fazla güvenlik ve daha düşük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advers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olay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insidansı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için ikinci nesil anti-H1 ajanlarının kullanılmasını önermekteymiş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034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4564C4-4205-4239-94AE-EA6775E83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695" y="355699"/>
            <a:ext cx="10515600" cy="1325563"/>
          </a:xfrm>
        </p:spPr>
        <p:txBody>
          <a:bodyPr/>
          <a:lstStyle/>
          <a:p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18E6A6-D08A-460D-87E9-57A7F6125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ARIA girişimi (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Allergic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Rhinitis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and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its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Impact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on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Astma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) alerjik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rinit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(AR) tedavisinin hastalığın şiddetine ve kalıcılığına göre ölçeklendirilmesini önermektedir.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Genel olarak H1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antihistaminikler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hapşırma, kaşıntı ve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rinore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üzerinde ve daha az olarak burun tıkanıklığı üzerinde önemli bir etki göstererek AR tedavisinde birinci basamak ilaçlar olarak kabul edilmiştir 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İkinci nesil H1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antihistaminikler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, daha az yan etkiye neden oldukları ve daha düşük dozda etki oluşturdukları için en çok tavsiye edilenlerdendir</a:t>
            </a:r>
          </a:p>
        </p:txBody>
      </p:sp>
    </p:spTree>
    <p:extLst>
      <p:ext uri="{BB962C8B-B14F-4D97-AF65-F5344CB8AC3E}">
        <p14:creationId xmlns:p14="http://schemas.microsoft.com/office/powerpoint/2010/main" val="32728148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B8405B-CF5A-460B-9A75-E945A021E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60065D-B2AF-4B7F-A70B-34B88F0BF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Sonuç olarak, her iki tedavi rejimi de PAR semptomlarının etkin kontrolünü </a:t>
            </a:r>
            <a:r>
              <a:rPr lang="tr-TR" b="0" i="0">
                <a:solidFill>
                  <a:srgbClr val="2E2E2E"/>
                </a:solidFill>
                <a:effectLst/>
                <a:latin typeface="NexusSerif"/>
              </a:rPr>
              <a:t>sağlasa da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DP'nin uygun doz programı (günde bir kez) ve yan </a:t>
            </a:r>
            <a:r>
              <a:rPr lang="tr-TR" b="0" i="0">
                <a:solidFill>
                  <a:srgbClr val="2E2E2E"/>
                </a:solidFill>
                <a:effectLst/>
                <a:latin typeface="NexusSerif"/>
              </a:rPr>
              <a:t>etki sıklığı daha düşük olması 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nedeniyle daha avantajlı olduğu görülmüştür 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68743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E47555-1C69-49A4-86A3-E487CBF96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5F29A6-9B92-488A-A4A6-54419DF8C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DİNLEDİĞİNİZ İÇİN TEŞEKKÜRLER…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328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800E04-FB1D-495C-BA55-54E07850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8D3AAA-C488-49C9-890E-70A6626A6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2E2E2E"/>
                </a:solidFill>
                <a:latin typeface="NexusSerif"/>
              </a:rPr>
              <a:t>Loratidin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birincil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metaboliti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olan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desloratadin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ikinci kuşak 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H1 reseptörlerinin seçici 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antagonistidir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Yarılanma ömrü 27 saattir, emilimi gıdalardan etkilenmez, metabolizması ve eliminasyonu yaş, ırk ve cinsiyete göre değişmez ve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makrolid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antibiyotiklerden,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ketokonazol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ve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siklosporinin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aynı anda uygulanmasından etkilenmez </a:t>
            </a: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AR hastalarında yapılan çalışmalarda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desloratadin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, tek bir dozdan sonra bile nazal,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ekstranazal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semptomları kontrol etmede etkili olmuştur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0285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CE7A29-DA6D-4E76-9AAE-1FC49FECD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137DEA-F1E5-43BE-B822-ADB7DABCD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Sistemik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kortikosteroidler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(CS) genellikle semptomlar çevresel veya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topikal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önlemlerle kontrol edilmediğinde veya hava yolu tehlikesi veya majör ilişkili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morbidite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ile daha şiddetli vakalarda kullanılır</a:t>
            </a:r>
          </a:p>
          <a:p>
            <a:endParaRPr lang="tr-TR" b="0" i="0" baseline="30000" dirty="0">
              <a:solidFill>
                <a:srgbClr val="0C7DBB"/>
              </a:solidFill>
              <a:effectLst/>
              <a:latin typeface="NexusSerif"/>
            </a:endParaRP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Sistemik uygulama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topikal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nazal CS ile karşılaştırıldığında, şiddetli burun tıkanıklığı ve nazal polipleri olan katılımcılarda bile burnun ve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paranazal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sinüslerin tüm kısımlarına ulaşma avantajına sahiptir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3028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2D8DF4-345E-4ACC-9DFF-806A51B6D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9BF3DA-0005-41CB-9C41-287DE561C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AR tedavisinde anti-H1 ve oral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CS'nin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aynı anda kullanılması ARIA tarafından önerilmese de yaygın olarak kullanılmaktadır.</a:t>
            </a:r>
          </a:p>
          <a:p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Bu çalışmanın amacı, orta-şiddetli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persistan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AR (PAR) olan çocuklarda akut nazal ve ekstra-nazal semptomların kontrolünde 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desloratadin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 +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prednizolon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ilişkisinin (oral solüsyon; DP) etkililiğini ve güvenliğini değerlendirmek ve </a:t>
            </a:r>
            <a:r>
              <a:rPr lang="tr-TR" dirty="0" err="1">
                <a:solidFill>
                  <a:srgbClr val="2E2E2E"/>
                </a:solidFill>
                <a:latin typeface="NexusSerif"/>
              </a:rPr>
              <a:t>deksklorfeniramin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+ 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betametazon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(şurup; DB) tedavisine göre etkisini karşılaştırmak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4437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FDEA89-8D82-44E1-AFDA-ECE33A3A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F47F81-DB23-4551-9B8A-DDDEDD808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Paralel grupların  ileriye dönük, çok merkezli, çift kör,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randomize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, kontrollü çalışmasına orta / şiddetli PAR olan 210 çocuk (2-12 yaş) katılmış</a:t>
            </a:r>
          </a:p>
          <a:p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pPr algn="l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Denekler, AR teşhisi ile uyumlu klinik özellikler sergilemişler (tekrarlayan nazal semptomlar ve spesifik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IgE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varlığıyla havadaki alerjenlere duyarlılık).Ek olarak </a:t>
            </a:r>
            <a:r>
              <a:rPr lang="tr-TR" dirty="0">
                <a:solidFill>
                  <a:srgbClr val="2E2E2E"/>
                </a:solidFill>
                <a:latin typeface="NexusSerif"/>
              </a:rPr>
              <a:t>Ö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nceki hafta nazal semptom skorları (NSS) &gt;=6 imiş. </a:t>
            </a:r>
            <a:endParaRPr lang="tr-TR" dirty="0">
              <a:solidFill>
                <a:srgbClr val="2E2E2E"/>
              </a:solidFill>
              <a:latin typeface="NexusSerif"/>
            </a:endParaRP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0852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C6FD05-47D8-41B3-8E7E-05DE5E116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635078-64F0-46A2-B273-1DEFDF7DA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tr-TR" dirty="0">
              <a:solidFill>
                <a:srgbClr val="2E2E2E"/>
              </a:solidFill>
              <a:latin typeface="NexusSerif"/>
            </a:endParaRPr>
          </a:p>
          <a:p>
            <a:pPr algn="l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 NSS, burun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tıkanıklığını,rinoreyi</a:t>
            </a:r>
            <a:r>
              <a:rPr lang="tr-TR" dirty="0">
                <a:solidFill>
                  <a:srgbClr val="0C7DBB"/>
                </a:solidFill>
                <a:latin typeface="NexusSerif"/>
              </a:rPr>
              <a:t> 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, hapşırmayı ve burun kaşıntısını 0'dan (yok) 3'e (şiddetli) kadar, olası maksimum 12 puan vererek değerlendirilmiş.</a:t>
            </a:r>
          </a:p>
          <a:p>
            <a:pPr algn="l"/>
            <a:endParaRPr lang="tr-TR" b="0" i="0" dirty="0">
              <a:solidFill>
                <a:srgbClr val="2E2E2E"/>
              </a:solidFill>
              <a:effectLst/>
              <a:latin typeface="NexusSerif"/>
            </a:endParaRPr>
          </a:p>
          <a:p>
            <a:pPr algn="l"/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Tüm deneklerin ebeveynleri / vasileri bilgilendirilmiş rıza belgesini imzalamış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8619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D735B5-BA95-4E04-AFCD-82CF4C88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BD5923-1A00-41C7-ACA6-869E6DB3F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Spesifik alerjen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immünoterapisi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alan hastalar, </a:t>
            </a:r>
          </a:p>
          <a:p>
            <a:r>
              <a:rPr lang="tr-TR" dirty="0">
                <a:solidFill>
                  <a:srgbClr val="2E2E2E"/>
                </a:solidFill>
                <a:latin typeface="NexusSerif"/>
              </a:rPr>
              <a:t>S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on 15 gün içinde oral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kortikosteroidler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veya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topikal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nazal veya oral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antihistaminlerle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daha önce tedavi görenler,</a:t>
            </a:r>
          </a:p>
          <a:p>
            <a:r>
              <a:rPr lang="tr-TR" dirty="0">
                <a:solidFill>
                  <a:srgbClr val="2E2E2E"/>
                </a:solidFill>
                <a:latin typeface="NexusSerif"/>
              </a:rPr>
              <a:t>K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ronik hastalığı olanlar (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hematopoietik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,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kardiyovasküler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,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renal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, nörolojik, psikiyatrik ve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otoimmün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bozuklukları) ,</a:t>
            </a:r>
          </a:p>
          <a:p>
            <a:r>
              <a:rPr lang="tr-TR" dirty="0">
                <a:solidFill>
                  <a:srgbClr val="2E2E2E"/>
                </a:solidFill>
                <a:latin typeface="NexusSerif"/>
              </a:rPr>
              <a:t>K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ontrol edilemeyen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astım,kronik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</a:t>
            </a:r>
            <a:r>
              <a:rPr lang="tr-TR" b="0" i="0" dirty="0" err="1">
                <a:solidFill>
                  <a:srgbClr val="2E2E2E"/>
                </a:solidFill>
                <a:effectLst/>
                <a:latin typeface="NexusSerif"/>
              </a:rPr>
              <a:t>rinosinüziti</a:t>
            </a:r>
            <a:r>
              <a:rPr lang="tr-TR" b="0" i="0" dirty="0">
                <a:solidFill>
                  <a:srgbClr val="2E2E2E"/>
                </a:solidFill>
                <a:effectLst/>
                <a:latin typeface="NexusSerif"/>
              </a:rPr>
              <a:t> ve / veya üst solunum yollarının anatomik anormallikleri olanlar çalışmaya kabul edilmemiş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8318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2232</Words>
  <Application>Microsoft Office PowerPoint</Application>
  <PresentationFormat>Geniş ekran</PresentationFormat>
  <Paragraphs>173</Paragraphs>
  <Slides>31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NexusSans</vt:lpstr>
      <vt:lpstr>NexusSerif</vt:lpstr>
      <vt:lpstr>Office Teması</vt:lpstr>
      <vt:lpstr>PowerPoint Sunusu</vt:lpstr>
      <vt:lpstr>Akut alerjik rinit semptomları olan çocukların tedavisinde desloratadin ve prednizolon arasındaki ilişki: çift kör, randomize ve kontrollü bir klinik çalışma </vt:lpstr>
      <vt:lpstr>GİRİŞ</vt:lpstr>
      <vt:lpstr>GİRİŞ</vt:lpstr>
      <vt:lpstr>GİRİŞ</vt:lpstr>
      <vt:lpstr>GİRİŞ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</vt:lpstr>
      <vt:lpstr>METOT </vt:lpstr>
      <vt:lpstr>BULGULAR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TARTIŞMA</vt:lpstr>
      <vt:lpstr>TARTIŞMA</vt:lpstr>
      <vt:lpstr>TARTIŞMA</vt:lpstr>
      <vt:lpstr>TARTIŞMA</vt:lpstr>
      <vt:lpstr>TARTIŞMA</vt:lpstr>
      <vt:lpstr>TARTIŞMA</vt:lpstr>
      <vt:lpstr>SONUÇ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Akut alerjik rinit semptomları olan çocukların tedavisinde desloratadin ve prednizolon arasındaki ilişki: çift kör, randomize ve kontrollü bir klinik çalışma </dc:title>
  <dc:creator>çilenay burucuoğlu</dc:creator>
  <cp:lastModifiedBy>çilenay burucuoğlu</cp:lastModifiedBy>
  <cp:revision>3</cp:revision>
  <dcterms:created xsi:type="dcterms:W3CDTF">2021-04-30T19:49:29Z</dcterms:created>
  <dcterms:modified xsi:type="dcterms:W3CDTF">2021-05-20T06:29:20Z</dcterms:modified>
</cp:coreProperties>
</file>