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4" r:id="rId15"/>
    <p:sldId id="276" r:id="rId16"/>
    <p:sldId id="279" r:id="rId17"/>
    <p:sldId id="282" r:id="rId18"/>
    <p:sldId id="278" r:id="rId19"/>
    <p:sldId id="283" r:id="rId20"/>
    <p:sldId id="272" r:id="rId21"/>
    <p:sldId id="270" r:id="rId22"/>
    <p:sldId id="280" r:id="rId23"/>
    <p:sldId id="281" r:id="rId24"/>
    <p:sldId id="277" r:id="rId25"/>
    <p:sldId id="284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45" autoAdjust="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4645-6DDA-4744-B227-6C9304A12C63}" type="datetimeFigureOut">
              <a:rPr lang="tr-TR" smtClean="0"/>
              <a:t>07.03.2016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B1E5-0467-429E-8673-7638CB15F198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4645-6DDA-4744-B227-6C9304A12C63}" type="datetimeFigureOut">
              <a:rPr lang="tr-TR" smtClean="0"/>
              <a:t>07.03.2016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B1E5-0467-429E-8673-7638CB15F19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4645-6DDA-4744-B227-6C9304A12C63}" type="datetimeFigureOut">
              <a:rPr lang="tr-TR" smtClean="0"/>
              <a:t>07.03.2016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B1E5-0467-429E-8673-7638CB15F19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4645-6DDA-4744-B227-6C9304A12C63}" type="datetimeFigureOut">
              <a:rPr lang="tr-TR" smtClean="0"/>
              <a:t>07.03.2016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B1E5-0467-429E-8673-7638CB15F19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4645-6DDA-4744-B227-6C9304A12C63}" type="datetimeFigureOut">
              <a:rPr lang="tr-TR" smtClean="0"/>
              <a:t>07.03.2016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B1E5-0467-429E-8673-7638CB15F198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4645-6DDA-4744-B227-6C9304A12C63}" type="datetimeFigureOut">
              <a:rPr lang="tr-TR" smtClean="0"/>
              <a:t>07.03.2016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B1E5-0467-429E-8673-7638CB15F19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4645-6DDA-4744-B227-6C9304A12C63}" type="datetimeFigureOut">
              <a:rPr lang="tr-TR" smtClean="0"/>
              <a:t>07.03.2016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B1E5-0467-429E-8673-7638CB15F19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4645-6DDA-4744-B227-6C9304A12C63}" type="datetimeFigureOut">
              <a:rPr lang="tr-TR" smtClean="0"/>
              <a:t>07.03.2016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B1E5-0467-429E-8673-7638CB15F19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4645-6DDA-4744-B227-6C9304A12C63}" type="datetimeFigureOut">
              <a:rPr lang="tr-TR" smtClean="0"/>
              <a:t>07.03.2016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B1E5-0467-429E-8673-7638CB15F19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4645-6DDA-4744-B227-6C9304A12C63}" type="datetimeFigureOut">
              <a:rPr lang="tr-TR" smtClean="0"/>
              <a:t>07.03.2016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B1E5-0467-429E-8673-7638CB15F19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4645-6DDA-4744-B227-6C9304A12C63}" type="datetimeFigureOut">
              <a:rPr lang="tr-TR" smtClean="0"/>
              <a:t>07.03.2016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CDEB1E5-0467-429E-8673-7638CB15F198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44E4645-6DDA-4744-B227-6C9304A12C63}" type="datetimeFigureOut">
              <a:rPr lang="tr-TR" smtClean="0"/>
              <a:t>07.03.2016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DEB1E5-0467-429E-8673-7638CB15F198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1561" y="2477923"/>
            <a:ext cx="8229600" cy="1143000"/>
          </a:xfrm>
        </p:spPr>
        <p:txBody>
          <a:bodyPr>
            <a:normAutofit/>
          </a:bodyPr>
          <a:lstStyle/>
          <a:p>
            <a:r>
              <a:rPr lang="tr-TR" sz="5500" smtClean="0"/>
              <a:t>D VİTAMİNİ EKSİKLİĞİ</a:t>
            </a:r>
            <a:endParaRPr lang="tr-TR" sz="550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598951"/>
            <a:ext cx="8229600" cy="4609475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                        KTÜ Tıp </a:t>
            </a:r>
            <a:r>
              <a:rPr lang="tr-TR" dirty="0" smtClean="0"/>
              <a:t>Fakültesi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                 Aile Hekimliği Stajı</a:t>
            </a:r>
            <a:r>
              <a:rPr lang="tr-TR" dirty="0" smtClean="0"/>
              <a:t>    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                     </a:t>
            </a:r>
            <a:r>
              <a:rPr lang="tr-TR" dirty="0" smtClean="0"/>
              <a:t> </a:t>
            </a:r>
            <a:r>
              <a:rPr lang="tr-TR" dirty="0" err="1" smtClean="0"/>
              <a:t>İnt</a:t>
            </a:r>
            <a:r>
              <a:rPr lang="tr-TR" dirty="0" smtClean="0"/>
              <a:t>. Dr. Betül Öksüz</a:t>
            </a:r>
          </a:p>
          <a:p>
            <a:pPr marL="0" indent="0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 smtClean="0"/>
              <a:t>							07.03.2016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0413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06970" y="1567122"/>
            <a:ext cx="8229600" cy="936104"/>
          </a:xfrm>
        </p:spPr>
        <p:txBody>
          <a:bodyPr>
            <a:noAutofit/>
          </a:bodyPr>
          <a:lstStyle/>
          <a:p>
            <a:r>
              <a:rPr lang="tr-TR" sz="3600" b="1" i="1" dirty="0"/>
              <a:t>Karaciğer ve böbrek hastalıkları</a:t>
            </a:r>
            <a:r>
              <a:rPr lang="tr-TR" sz="3600" dirty="0"/>
              <a:t/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28589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 </a:t>
            </a:r>
            <a:r>
              <a:rPr lang="tr-TR" dirty="0"/>
              <a:t>Kronik karaciğer veya kronik böbrek hastalığı olan </a:t>
            </a:r>
            <a:r>
              <a:rPr lang="tr-TR" dirty="0" smtClean="0"/>
              <a:t>kişilerde, </a:t>
            </a:r>
            <a:r>
              <a:rPr lang="tr-TR" dirty="0"/>
              <a:t>D vitamini </a:t>
            </a:r>
            <a:r>
              <a:rPr lang="tr-TR" dirty="0" smtClean="0"/>
              <a:t>aktif form olan 1,25 (OH) 2 Vit D ye  </a:t>
            </a:r>
            <a:r>
              <a:rPr lang="tr-TR" dirty="0"/>
              <a:t>dönüşememekte ve eksiklik tablosu oluşmaktadır</a:t>
            </a:r>
            <a:r>
              <a:rPr lang="tr-TR" dirty="0" smtClean="0"/>
              <a:t>.</a:t>
            </a:r>
            <a:r>
              <a:rPr lang="tr-TR" dirty="0"/>
              <a:t> 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8500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508327"/>
            <a:ext cx="8229600" cy="494928"/>
          </a:xfrm>
        </p:spPr>
        <p:txBody>
          <a:bodyPr>
            <a:noAutofit/>
          </a:bodyPr>
          <a:lstStyle/>
          <a:p>
            <a:r>
              <a:rPr lang="tr-TR" sz="3600" b="1" dirty="0"/>
              <a:t>D Vitamini Eksikliğinin Sonuçları Nelerdir?</a:t>
            </a:r>
            <a:r>
              <a:rPr lang="tr-TR" sz="3600" dirty="0"/>
              <a:t/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r>
              <a:rPr lang="tr-TR" sz="3000" dirty="0" err="1" smtClean="0"/>
              <a:t>Hipokalsemi</a:t>
            </a:r>
            <a:r>
              <a:rPr lang="tr-TR" sz="3000" dirty="0" smtClean="0"/>
              <a:t> </a:t>
            </a:r>
            <a:endParaRPr lang="tr-TR" sz="3000" dirty="0"/>
          </a:p>
          <a:p>
            <a:r>
              <a:rPr lang="tr-TR" sz="3000" dirty="0" err="1" smtClean="0"/>
              <a:t>Hipofosfatemi</a:t>
            </a:r>
            <a:endParaRPr lang="tr-TR" sz="3000" dirty="0"/>
          </a:p>
          <a:p>
            <a:r>
              <a:rPr lang="tr-TR" sz="3000" dirty="0" smtClean="0"/>
              <a:t>Raşitizm</a:t>
            </a:r>
            <a:endParaRPr lang="tr-TR" sz="3000" dirty="0"/>
          </a:p>
          <a:p>
            <a:r>
              <a:rPr lang="tr-TR" sz="3000" dirty="0" err="1" smtClean="0"/>
              <a:t>Osteomalazi</a:t>
            </a:r>
            <a:endParaRPr lang="tr-TR" sz="3000" dirty="0"/>
          </a:p>
          <a:p>
            <a:r>
              <a:rPr lang="tr-TR" sz="3000" dirty="0"/>
              <a:t>Kemik kütlesinin azalması ve kemik kırılganlığının artışı (Osteoporoz)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2583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94610" y="913885"/>
            <a:ext cx="8229600" cy="940966"/>
          </a:xfrm>
        </p:spPr>
        <p:txBody>
          <a:bodyPr>
            <a:noAutofit/>
          </a:bodyPr>
          <a:lstStyle/>
          <a:p>
            <a:r>
              <a:rPr lang="tr-TR" sz="3600" b="1" dirty="0"/>
              <a:t>D Vitamini Eksikliğinin Tanısı</a:t>
            </a:r>
            <a:r>
              <a:rPr lang="tr-TR" sz="3600" dirty="0"/>
              <a:t/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r>
              <a:rPr lang="tr-TR" sz="2800" dirty="0"/>
              <a:t>D vitamini eksikliği ve yetersizliği tanısı kanda bakılan D vitamini (25OHD) düzeyleri ile konabilir.</a:t>
            </a:r>
          </a:p>
          <a:p>
            <a:pPr marL="0" indent="0">
              <a:buNone/>
            </a:pPr>
            <a:r>
              <a:rPr lang="tr-TR" sz="2800" dirty="0"/>
              <a:t>· </a:t>
            </a:r>
            <a:r>
              <a:rPr lang="tr-TR" sz="2800" dirty="0" smtClean="0"/>
              <a:t>30 </a:t>
            </a:r>
            <a:r>
              <a:rPr lang="tr-TR" sz="2800" dirty="0" err="1"/>
              <a:t>ng</a:t>
            </a:r>
            <a:r>
              <a:rPr lang="tr-TR" sz="2800" dirty="0"/>
              <a:t>/ml üzeri normal </a:t>
            </a:r>
          </a:p>
          <a:p>
            <a:pPr marL="0" indent="0">
              <a:buNone/>
            </a:pPr>
            <a:r>
              <a:rPr lang="tr-TR" sz="2800" dirty="0"/>
              <a:t>·  </a:t>
            </a:r>
            <a:r>
              <a:rPr lang="tr-TR" sz="2800" dirty="0" smtClean="0"/>
              <a:t>20-30 </a:t>
            </a:r>
            <a:r>
              <a:rPr lang="tr-TR" sz="2800" dirty="0" err="1"/>
              <a:t>ng</a:t>
            </a:r>
            <a:r>
              <a:rPr lang="tr-TR" sz="2800" dirty="0"/>
              <a:t>/ml arası D vitamini yetersizliği</a:t>
            </a:r>
          </a:p>
          <a:p>
            <a:pPr marL="0" indent="0">
              <a:buNone/>
            </a:pPr>
            <a:r>
              <a:rPr lang="tr-TR" sz="2800" dirty="0"/>
              <a:t>· </a:t>
            </a:r>
            <a:r>
              <a:rPr lang="tr-TR" sz="2800" dirty="0" smtClean="0"/>
              <a:t>20 </a:t>
            </a:r>
            <a:r>
              <a:rPr lang="tr-TR" sz="2800" dirty="0" err="1"/>
              <a:t>ng</a:t>
            </a:r>
            <a:r>
              <a:rPr lang="tr-TR" sz="2800" dirty="0"/>
              <a:t>/ml altı D vitamini eksikliği olarak </a:t>
            </a:r>
            <a:r>
              <a:rPr lang="tr-TR" sz="2800" dirty="0" smtClean="0"/>
              <a:t>  tanımlanır</a:t>
            </a: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3480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82118" y="1110811"/>
            <a:ext cx="8229600" cy="868958"/>
          </a:xfrm>
        </p:spPr>
        <p:txBody>
          <a:bodyPr>
            <a:noAutofit/>
          </a:bodyPr>
          <a:lstStyle/>
          <a:p>
            <a:r>
              <a:rPr lang="tr-TR" sz="3600" b="1" dirty="0"/>
              <a:t>D Vitamini Düzeyi Kimlerde Bakılmalı?</a:t>
            </a:r>
            <a:r>
              <a:rPr lang="tr-TR" sz="3600" dirty="0"/>
              <a:t/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tr-TR" dirty="0"/>
          </a:p>
          <a:p>
            <a:r>
              <a:rPr lang="tr-TR" dirty="0"/>
              <a:t>D vitamini düzeyi tayini pahalıdır, rutin olarak ölçülmemelidir.</a:t>
            </a:r>
          </a:p>
          <a:p>
            <a:r>
              <a:rPr lang="tr-TR" dirty="0"/>
              <a:t>Yatağa ve eve bağımlı kişilerde</a:t>
            </a:r>
          </a:p>
          <a:p>
            <a:r>
              <a:rPr lang="tr-TR" dirty="0"/>
              <a:t>Bakımevleri ve huzur evlerinde </a:t>
            </a:r>
            <a:r>
              <a:rPr lang="tr-TR" dirty="0" smtClean="0"/>
              <a:t>kalanlarda,</a:t>
            </a:r>
            <a:endParaRPr lang="tr-TR" dirty="0"/>
          </a:p>
          <a:p>
            <a:r>
              <a:rPr lang="tr-TR" dirty="0"/>
              <a:t>D vitamini eksikliği ve yetersizliğine yol açabilecek bir hastalığı </a:t>
            </a:r>
            <a:r>
              <a:rPr lang="tr-TR" dirty="0" smtClean="0"/>
              <a:t>olanlarda,</a:t>
            </a:r>
            <a:endParaRPr lang="tr-TR" dirty="0"/>
          </a:p>
          <a:p>
            <a:r>
              <a:rPr lang="tr-TR" dirty="0"/>
              <a:t>Osteoporozu </a:t>
            </a:r>
            <a:r>
              <a:rPr lang="tr-TR" dirty="0" smtClean="0"/>
              <a:t>olanlarda,</a:t>
            </a:r>
            <a:endParaRPr lang="tr-TR" dirty="0"/>
          </a:p>
          <a:p>
            <a:r>
              <a:rPr lang="tr-TR" dirty="0"/>
              <a:t>Düşük travmalı kırık öyküsü olanlarda (örneğin ayakta dururken düşenlerde</a:t>
            </a:r>
            <a:r>
              <a:rPr lang="tr-TR" dirty="0" smtClean="0"/>
              <a:t>),</a:t>
            </a:r>
            <a:endParaRPr lang="tr-TR" dirty="0"/>
          </a:p>
          <a:p>
            <a:r>
              <a:rPr lang="tr-TR" dirty="0" err="1" smtClean="0"/>
              <a:t>Hipokalsemisi</a:t>
            </a:r>
            <a:r>
              <a:rPr lang="tr-TR" dirty="0" smtClean="0"/>
              <a:t> olanlarda,</a:t>
            </a:r>
            <a:endParaRPr lang="tr-TR" dirty="0"/>
          </a:p>
          <a:p>
            <a:r>
              <a:rPr lang="tr-TR" dirty="0" err="1" smtClean="0"/>
              <a:t>Hipofosfatemisi</a:t>
            </a:r>
            <a:r>
              <a:rPr lang="tr-TR" dirty="0" smtClean="0"/>
              <a:t> olanlarda,</a:t>
            </a:r>
            <a:endParaRPr lang="tr-TR" dirty="0"/>
          </a:p>
          <a:p>
            <a:r>
              <a:rPr lang="tr-TR" dirty="0"/>
              <a:t>D vitamini metabolizmasını etkileyecek </a:t>
            </a:r>
            <a:r>
              <a:rPr lang="tr-TR" dirty="0" smtClean="0"/>
              <a:t>ilaç </a:t>
            </a:r>
            <a:r>
              <a:rPr lang="tr-TR" dirty="0"/>
              <a:t>kullananlarda </a:t>
            </a:r>
            <a:r>
              <a:rPr lang="tr-TR" dirty="0" smtClean="0"/>
              <a:t>,kanda D vitamini düzeyi bakılmalıdır.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145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/>
              <a:t>D Vitamini Eksikliğinin Önlenmesi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Normal </a:t>
            </a:r>
            <a:r>
              <a:rPr lang="tr-TR" dirty="0"/>
              <a:t>D vitamini düzeylerine sahip olmak için günlük alınması gereken D vitamini miktarı deri rengi, güneş </a:t>
            </a:r>
            <a:r>
              <a:rPr lang="tr-TR" dirty="0" err="1"/>
              <a:t>maruziyeti</a:t>
            </a:r>
            <a:r>
              <a:rPr lang="tr-TR" dirty="0"/>
              <a:t>, diyet alışkanlıkları ve altta yatan diğer </a:t>
            </a:r>
            <a:r>
              <a:rPr lang="tr-TR" dirty="0" err="1"/>
              <a:t>tibbi</a:t>
            </a:r>
            <a:r>
              <a:rPr lang="tr-TR" dirty="0"/>
              <a:t> sorunların olup olmamasına göre değişir. </a:t>
            </a:r>
          </a:p>
        </p:txBody>
      </p:sp>
    </p:spTree>
    <p:extLst>
      <p:ext uri="{BB962C8B-B14F-4D97-AF65-F5344CB8AC3E}">
        <p14:creationId xmlns:p14="http://schemas.microsoft.com/office/powerpoint/2010/main" val="100762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19725" y="1299148"/>
            <a:ext cx="8229600" cy="5150371"/>
          </a:xfrm>
        </p:spPr>
        <p:txBody>
          <a:bodyPr>
            <a:normAutofit/>
          </a:bodyPr>
          <a:lstStyle/>
          <a:p>
            <a:r>
              <a:rPr lang="tr-TR" dirty="0" smtClean="0"/>
              <a:t>Deride yeterli D vitamini oluşumu için, haftada en az 2 kez ( uygun ışın açısı saat 10:00 ile 15:00 arasında olduğundan,bu saatler arasında güneşlenilirse D vitamini sentezlenebilir.Cam ve tül arkasından güneşlenilmemelidir.) yüz, kollar, bacaklar ve sırtın güneş koruyucu sürülmeden 20-30 dakika gün ışığına maruz bırakılması D vitamini sentezi için yeterli olmaktadır. </a:t>
            </a:r>
            <a:r>
              <a:rPr lang="tr-TR" dirty="0"/>
              <a:t>Sisli havaların sık olduğu bölgeler, fabrika dumanları veya araba </a:t>
            </a:r>
            <a:r>
              <a:rPr lang="tr-TR" dirty="0" err="1"/>
              <a:t>egzosları</a:t>
            </a:r>
            <a:r>
              <a:rPr lang="tr-TR" dirty="0"/>
              <a:t> ile aşırı kirlenen havanın solunduğu alanlar, kapalı giyim tarzı </a:t>
            </a:r>
            <a:r>
              <a:rPr lang="tr-TR" dirty="0" smtClean="0"/>
              <a:t>yeterli </a:t>
            </a:r>
            <a:r>
              <a:rPr lang="tr-TR" dirty="0"/>
              <a:t>D vitamini oluşumunu engeller.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460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D Vitamini Eksikliği Önleme ve Tedavi Yaklaşımı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 vitamini eksikliğini önlemek için Tıp Enstitüsü (</a:t>
            </a:r>
            <a:r>
              <a:rPr lang="tr-TR" dirty="0" err="1"/>
              <a:t>Institute</a:t>
            </a:r>
            <a:r>
              <a:rPr lang="tr-TR" dirty="0"/>
              <a:t> of </a:t>
            </a:r>
            <a:r>
              <a:rPr lang="tr-TR" dirty="0" err="1"/>
              <a:t>Medicine</a:t>
            </a:r>
            <a:r>
              <a:rPr lang="tr-TR" dirty="0"/>
              <a:t>; IOM); ilk bir yıl </a:t>
            </a:r>
            <a:r>
              <a:rPr lang="tr-TR" dirty="0" err="1"/>
              <a:t>infantlara</a:t>
            </a:r>
            <a:r>
              <a:rPr lang="tr-TR" dirty="0"/>
              <a:t> günlük 400 IU D vitamini desteğinin hemen başlanılmasını, 1-70 yaş arasındakilere 600 IU/gün ve 70 yaşın üzerindekilere de 800 IU/gün D vitamini desteğini önermektedir.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20809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IOM tarafından önerilen bu dozlar Endokrin Topluluğu’nun önerdiği 30 </a:t>
            </a:r>
            <a:r>
              <a:rPr lang="tr-TR" dirty="0" err="1"/>
              <a:t>ng</a:t>
            </a:r>
            <a:r>
              <a:rPr lang="tr-TR" dirty="0"/>
              <a:t>/</a:t>
            </a:r>
            <a:r>
              <a:rPr lang="tr-TR" dirty="0" err="1"/>
              <a:t>mL</a:t>
            </a:r>
            <a:r>
              <a:rPr lang="tr-TR" dirty="0"/>
              <a:t> seviyeleri için yeterli değildir. Bu yüzden D vitamini eksikliğini önlemek için, Endokrin Topluluğu kendi uygulama rehberlerinde; </a:t>
            </a:r>
            <a:r>
              <a:rPr lang="tr-TR" dirty="0" err="1"/>
              <a:t>infantlarda</a:t>
            </a:r>
            <a:r>
              <a:rPr lang="tr-TR" dirty="0"/>
              <a:t> ilk bir yıl için günlük 400-1000 IU (2000 </a:t>
            </a:r>
            <a:r>
              <a:rPr lang="tr-TR" dirty="0" err="1"/>
              <a:t>IU’ye</a:t>
            </a:r>
            <a:r>
              <a:rPr lang="tr-TR" dirty="0"/>
              <a:t> kadar güvenli), 1-18 yaş arasındaki çocuk ve </a:t>
            </a:r>
            <a:r>
              <a:rPr lang="tr-TR" dirty="0" err="1"/>
              <a:t>adölesanlar</a:t>
            </a:r>
            <a:r>
              <a:rPr lang="tr-TR" dirty="0"/>
              <a:t> için günlük 600-1000 IU (4000 </a:t>
            </a:r>
            <a:r>
              <a:rPr lang="tr-TR" dirty="0" err="1"/>
              <a:t>IU’ye</a:t>
            </a:r>
            <a:r>
              <a:rPr lang="tr-TR" dirty="0"/>
              <a:t> kadar güvenli), 18 yaş üzeri erişkinler için ise günlük 1500-2000 IU (10,000 </a:t>
            </a:r>
            <a:r>
              <a:rPr lang="tr-TR" dirty="0" err="1"/>
              <a:t>IU’ye</a:t>
            </a:r>
            <a:r>
              <a:rPr lang="tr-TR" dirty="0"/>
              <a:t> kadar güvenli) D vitamini desteği önermektedir.</a:t>
            </a:r>
          </a:p>
          <a:p>
            <a:r>
              <a:rPr lang="tr-TR" dirty="0"/>
              <a:t> Bununla birlikte obez kişilerde, </a:t>
            </a:r>
            <a:r>
              <a:rPr lang="tr-TR" dirty="0" err="1"/>
              <a:t>m</a:t>
            </a:r>
            <a:r>
              <a:rPr lang="tr-TR" dirty="0" err="1" smtClean="0"/>
              <a:t>alabsorbsiyon</a:t>
            </a:r>
            <a:r>
              <a:rPr lang="tr-TR" dirty="0" smtClean="0"/>
              <a:t> </a:t>
            </a:r>
            <a:r>
              <a:rPr lang="tr-TR" dirty="0"/>
              <a:t>sendromu olan hastalarda, </a:t>
            </a:r>
            <a:r>
              <a:rPr lang="tr-TR" dirty="0" err="1"/>
              <a:t>glikokortikoid</a:t>
            </a:r>
            <a:r>
              <a:rPr lang="tr-TR" dirty="0"/>
              <a:t> ve </a:t>
            </a:r>
            <a:r>
              <a:rPr lang="tr-TR" dirty="0" err="1"/>
              <a:t>antiepileptik</a:t>
            </a:r>
            <a:r>
              <a:rPr lang="tr-TR" dirty="0"/>
              <a:t> ilaç kullanan kişilerde daha yüksek dozlar gerekebilir 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6613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tr-TR" dirty="0"/>
              <a:t>Endokrin Topluluğu, uygulama rehberlerinde yaş ve altta yatan tıbbi durumlara göre D vitamini eksikliği olan hastalar için çeşitli tedavi stratejileri önermişlerdir .</a:t>
            </a:r>
          </a:p>
          <a:p>
            <a:pPr fontAlgn="base"/>
            <a:r>
              <a:rPr lang="tr-TR" dirty="0" smtClean="0"/>
              <a:t>0-1 </a:t>
            </a:r>
            <a:r>
              <a:rPr lang="tr-TR" dirty="0"/>
              <a:t>yaş arasında D vitamini eksikliği olan bebeklerde; 2000 IU/gün ya da 50,000 IU/hafta vitamin D2 veya D3 altı hafta süreyle, bunu takiben kan 25(OH)D seviyesini 30 </a:t>
            </a:r>
            <a:r>
              <a:rPr lang="tr-TR" dirty="0" err="1"/>
              <a:t>ng</a:t>
            </a:r>
            <a:r>
              <a:rPr lang="tr-TR" dirty="0"/>
              <a:t>/</a:t>
            </a:r>
            <a:r>
              <a:rPr lang="tr-TR" dirty="0" err="1"/>
              <a:t>mL’nin</a:t>
            </a:r>
            <a:r>
              <a:rPr lang="tr-TR" dirty="0"/>
              <a:t> üzerinde tutabilmek için 400-1000 IU/gün idame </a:t>
            </a:r>
            <a:r>
              <a:rPr lang="tr-TR" dirty="0" smtClean="0"/>
              <a:t>tedavisi,</a:t>
            </a:r>
          </a:p>
          <a:p>
            <a:pPr fontAlgn="base"/>
            <a:r>
              <a:rPr lang="tr-TR" dirty="0" smtClean="0"/>
              <a:t>1-18 </a:t>
            </a:r>
            <a:r>
              <a:rPr lang="tr-TR" dirty="0"/>
              <a:t>yaş arasında D vitamini eksikliği olan çocuklarda; 2000 IU/gün ya da 50,000 IU/hafta vitamin D2 veya D3 altı hafta süreyle, bunu takiben kan 25(OH)D seviyesini 30 </a:t>
            </a:r>
            <a:r>
              <a:rPr lang="tr-TR" dirty="0" err="1"/>
              <a:t>ng</a:t>
            </a:r>
            <a:r>
              <a:rPr lang="tr-TR" dirty="0"/>
              <a:t>/</a:t>
            </a:r>
            <a:r>
              <a:rPr lang="tr-TR" dirty="0" err="1"/>
              <a:t>mL’nin</a:t>
            </a:r>
            <a:r>
              <a:rPr lang="tr-TR" dirty="0"/>
              <a:t> üzerinde tutabilmek için 600-1000 IU/gün </a:t>
            </a:r>
            <a:r>
              <a:rPr lang="tr-TR" dirty="0" smtClean="0"/>
              <a:t>idame </a:t>
            </a:r>
            <a:r>
              <a:rPr lang="tr-TR" dirty="0"/>
              <a:t>tedavisi,</a:t>
            </a:r>
            <a:br>
              <a:rPr lang="tr-TR" dirty="0"/>
            </a:br>
            <a:r>
              <a:rPr lang="tr-T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007205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 </a:t>
            </a:r>
            <a:r>
              <a:rPr lang="tr-TR" dirty="0"/>
              <a:t>vitamini eksikliği olan bütün erişkinlerde; 6000 IU/gün ya da 50,000 IU/hafta vitamin D2 veya vitamin D3 sekiz hafta süreyle, bunu takiben kan 25(OH)D seviyesini 30 </a:t>
            </a:r>
            <a:r>
              <a:rPr lang="tr-TR" dirty="0" err="1"/>
              <a:t>ng</a:t>
            </a:r>
            <a:r>
              <a:rPr lang="tr-TR" dirty="0"/>
              <a:t>/</a:t>
            </a:r>
            <a:r>
              <a:rPr lang="tr-TR" dirty="0" err="1"/>
              <a:t>mL’nin</a:t>
            </a:r>
            <a:r>
              <a:rPr lang="tr-TR" dirty="0"/>
              <a:t> üzerinde tutabilmek için 1500-2000 IU/gün idame </a:t>
            </a:r>
            <a:r>
              <a:rPr lang="tr-TR" dirty="0" smtClean="0"/>
              <a:t>tedavisi,</a:t>
            </a:r>
          </a:p>
          <a:p>
            <a:r>
              <a:rPr lang="tr-TR" dirty="0"/>
              <a:t> </a:t>
            </a:r>
            <a:r>
              <a:rPr lang="tr-TR" dirty="0" err="1"/>
              <a:t>Obez</a:t>
            </a:r>
            <a:r>
              <a:rPr lang="tr-TR" dirty="0"/>
              <a:t> hastalarda, </a:t>
            </a:r>
            <a:r>
              <a:rPr lang="tr-TR" dirty="0" err="1"/>
              <a:t>malabsorbsiyon</a:t>
            </a:r>
            <a:r>
              <a:rPr lang="tr-TR" dirty="0"/>
              <a:t> sendromu olan hastalarda ve D vitamini metabolizmasını etkileyen ilaç kullanan hastalarda yüksek doz, en azından 6000-10,000 IU/gün D vitamini ile tedavi ve 3000-6000 IU/gün dozda idame tedavisi önerilmektedir.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8192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44511" y="511982"/>
            <a:ext cx="6203032" cy="1143000"/>
          </a:xfrm>
        </p:spPr>
        <p:txBody>
          <a:bodyPr>
            <a:normAutofit/>
          </a:bodyPr>
          <a:lstStyle/>
          <a:p>
            <a:r>
              <a:rPr lang="tr-TR" sz="3600" b="1" dirty="0"/>
              <a:t>D Vitamini Nedir?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 vitamini vücutta önemli görevleri olan yağda çözünen bir vitamindir.</a:t>
            </a:r>
          </a:p>
          <a:p>
            <a:r>
              <a:rPr lang="tr-TR" dirty="0" smtClean="0"/>
              <a:t>Kalsiyum ve fosfor dengesini sağlar, kemik ve kasların sağlığı için gereklidir.</a:t>
            </a:r>
            <a:r>
              <a:rPr lang="tr-TR" sz="2800" dirty="0"/>
              <a:t> </a:t>
            </a:r>
            <a:endParaRPr lang="tr-TR" sz="2800" dirty="0" smtClean="0"/>
          </a:p>
          <a:p>
            <a:r>
              <a:rPr lang="tr-TR" sz="2800" dirty="0" smtClean="0"/>
              <a:t>D </a:t>
            </a:r>
            <a:r>
              <a:rPr lang="tr-TR" sz="2800" dirty="0"/>
              <a:t>vitamini eksikliği ve yetersizliğinin tanınması ve tedavi edilmesi, </a:t>
            </a:r>
            <a:r>
              <a:rPr lang="tr-TR" sz="2800" dirty="0" smtClean="0"/>
              <a:t>birçok hastalığın </a:t>
            </a:r>
            <a:r>
              <a:rPr lang="tr-TR" sz="2800" dirty="0"/>
              <a:t>önlenmesi yönünden çok önemlidir.  </a:t>
            </a:r>
          </a:p>
          <a:p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888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008112"/>
          </a:xfrm>
        </p:spPr>
        <p:txBody>
          <a:bodyPr>
            <a:noAutofit/>
          </a:bodyPr>
          <a:lstStyle/>
          <a:p>
            <a:r>
              <a:rPr lang="tr-TR" sz="3600" b="1" i="1" dirty="0"/>
              <a:t>Dikkat edilmesi gereken noktalar</a:t>
            </a:r>
            <a:r>
              <a:rPr lang="tr-TR" sz="3600" dirty="0"/>
              <a:t/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r>
              <a:rPr lang="tr-TR" sz="2800" dirty="0"/>
              <a:t>D vitamini eksikliğinin tedavisinde günlük kalsiyum alımının da yeterli olması gerekir.</a:t>
            </a:r>
          </a:p>
          <a:p>
            <a:r>
              <a:rPr lang="tr-TR" sz="2800" dirty="0"/>
              <a:t>31-50 yaş arası erişkinlerde: 1000 mg kalsiyum</a:t>
            </a:r>
          </a:p>
          <a:p>
            <a:r>
              <a:rPr lang="tr-TR" sz="2800" dirty="0"/>
              <a:t>51 yaş üstü erişkinlerde 1200 mg kalsiyum alınmalıdır.</a:t>
            </a:r>
          </a:p>
          <a:p>
            <a:r>
              <a:rPr lang="tr-TR" sz="2800" dirty="0"/>
              <a:t>Kalsiyum gıdalarla alınabileceği gibi D vitaminiyle kombine </a:t>
            </a:r>
            <a:r>
              <a:rPr lang="tr-TR" sz="2800" dirty="0" err="1"/>
              <a:t>formulasyonlarla</a:t>
            </a:r>
            <a:r>
              <a:rPr lang="tr-TR" sz="2800" dirty="0"/>
              <a:t> da alınabilir. 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022937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1143000"/>
          </a:xfrm>
        </p:spPr>
        <p:txBody>
          <a:bodyPr>
            <a:noAutofit/>
          </a:bodyPr>
          <a:lstStyle/>
          <a:p>
            <a:r>
              <a:rPr lang="tr-TR" sz="3600" b="1" dirty="0"/>
              <a:t>D Vitamini Eksikliğinin Tedavisi</a:t>
            </a:r>
            <a:r>
              <a:rPr lang="tr-TR" sz="3600" dirty="0"/>
              <a:t/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124744"/>
            <a:ext cx="8229600" cy="50014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2800" i="1" dirty="0"/>
              <a:t>D Vitamini preparatları ile </a:t>
            </a:r>
            <a:r>
              <a:rPr lang="tr-TR" sz="2800" i="1" dirty="0" smtClean="0"/>
              <a:t>yapılır.</a:t>
            </a:r>
            <a:endParaRPr lang="tr-TR" sz="2800" dirty="0"/>
          </a:p>
          <a:p>
            <a:r>
              <a:rPr lang="tr-TR" sz="2800" dirty="0"/>
              <a:t>Ülkemizdeki preparatlar, ya sadece D vitamini, veya kalsiyum ya da </a:t>
            </a:r>
            <a:r>
              <a:rPr lang="tr-TR" sz="2800" dirty="0" err="1" smtClean="0"/>
              <a:t>multivitaminleri</a:t>
            </a:r>
            <a:r>
              <a:rPr lang="tr-TR" sz="2800" dirty="0"/>
              <a:t>  </a:t>
            </a:r>
            <a:r>
              <a:rPr lang="tr-TR" sz="2800" dirty="0" smtClean="0"/>
              <a:t>içerirler</a:t>
            </a:r>
            <a:r>
              <a:rPr lang="tr-TR" sz="2800" dirty="0"/>
              <a:t>. D vitamini damla, şurup, draje, kapsül, çiğneme tableti, </a:t>
            </a:r>
            <a:r>
              <a:rPr lang="tr-TR" sz="2800" dirty="0" err="1"/>
              <a:t>efervesan</a:t>
            </a:r>
            <a:r>
              <a:rPr lang="tr-TR" sz="2800" dirty="0"/>
              <a:t> tablet ve </a:t>
            </a:r>
            <a:r>
              <a:rPr lang="tr-TR" sz="2800" dirty="0" err="1"/>
              <a:t>ampül</a:t>
            </a:r>
            <a:r>
              <a:rPr lang="tr-TR" sz="2800" dirty="0"/>
              <a:t> şeklinde piyasada bulunmaktadır. D vitamininin </a:t>
            </a:r>
            <a:r>
              <a:rPr lang="tr-TR" sz="2800" dirty="0" err="1"/>
              <a:t>barsaktan</a:t>
            </a:r>
            <a:r>
              <a:rPr lang="tr-TR" sz="2800" dirty="0"/>
              <a:t> emilmesiyle ilgili sorun yaşayanlara D vitamini enjeksiyonla verilir. </a:t>
            </a:r>
            <a:endParaRPr lang="tr-TR" sz="2800" dirty="0" smtClean="0"/>
          </a:p>
          <a:p>
            <a:r>
              <a:rPr lang="tr-TR" sz="2800" dirty="0" smtClean="0"/>
              <a:t>Bebekler </a:t>
            </a:r>
            <a:r>
              <a:rPr lang="tr-TR" sz="2800" dirty="0"/>
              <a:t>ve çocuklar için verilen </a:t>
            </a:r>
            <a:r>
              <a:rPr lang="tr-TR" sz="2800" dirty="0" err="1"/>
              <a:t>multivitaminlerin</a:t>
            </a:r>
            <a:r>
              <a:rPr lang="tr-TR" sz="2800" dirty="0"/>
              <a:t> çoğuna da D vitamini eklenmektedir. Ülkemizde bebekler için sadece D vitamini içeren damlalar bulunmaktadır. </a:t>
            </a:r>
          </a:p>
          <a:p>
            <a:endParaRPr lang="tr-TR" sz="2800" dirty="0"/>
          </a:p>
          <a:p>
            <a:endParaRPr lang="tr-TR" sz="2800" dirty="0"/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4087301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 vitamini preparatları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smtClean="0"/>
              <a:t>Devit-3 </a:t>
            </a:r>
            <a:r>
              <a:rPr lang="tr-TR" b="1" dirty="0"/>
              <a:t>Oral Damla </a:t>
            </a:r>
          </a:p>
          <a:p>
            <a:r>
              <a:rPr lang="tr-TR" b="1" dirty="0" smtClean="0"/>
              <a:t> </a:t>
            </a:r>
            <a:r>
              <a:rPr lang="tr-TR" dirty="0" smtClean="0"/>
              <a:t>Her </a:t>
            </a:r>
            <a:r>
              <a:rPr lang="tr-TR" dirty="0"/>
              <a:t>bir şişede (15 ml) 50.000 </a:t>
            </a:r>
            <a:r>
              <a:rPr lang="tr-TR" dirty="0" smtClean="0"/>
              <a:t>IU vitamin D3 bulunur.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1 ml DEVİT-3 </a:t>
            </a:r>
            <a:r>
              <a:rPr lang="tr-TR" dirty="0"/>
              <a:t>solüsyonu 25 damladır</a:t>
            </a:r>
            <a:r>
              <a:rPr lang="tr-TR" dirty="0" smtClean="0"/>
              <a:t>.</a:t>
            </a:r>
            <a:r>
              <a:rPr lang="tr-TR" dirty="0"/>
              <a:t> Günde 5-30 </a:t>
            </a:r>
            <a:r>
              <a:rPr lang="tr-TR" dirty="0" smtClean="0"/>
              <a:t>damla önerilir.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91607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Devit-3 1 ml Ampul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Her 1 ml' </a:t>
            </a:r>
            <a:r>
              <a:rPr lang="tr-TR" dirty="0" err="1"/>
              <a:t>lik</a:t>
            </a:r>
            <a:r>
              <a:rPr lang="tr-TR" dirty="0"/>
              <a:t> ampulde 7.5 mg (300.000 U.I.) D3 vitamini ihtiva eder.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3-4 hafta ara ile 1 ml ( 300.000 U.I), 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48319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Sonuç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endParaRPr lang="tr-TR" b="1" dirty="0"/>
          </a:p>
          <a:p>
            <a:pPr fontAlgn="base"/>
            <a:r>
              <a:rPr lang="tr-TR" dirty="0"/>
              <a:t>Ülkemizde ve dünyada D vitamini eksikliği/yetersizliği yaygın olarak görülmektedir. Günümüzde de çeşitli nedenlerle güneş ışınlarından yeterince faydalanılmadığı aşikar olup, bu durumda D vitamininden zenginleştirilmiş yiyecekler veya D vitamini destek tedavisinin önemi artmaktadır.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35631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3200" dirty="0"/>
          </a:p>
          <a:p>
            <a:pPr marL="0" indent="0">
              <a:buNone/>
            </a:pPr>
            <a:endParaRPr lang="tr-TR" sz="3200" dirty="0" smtClean="0"/>
          </a:p>
          <a:p>
            <a:pPr marL="0" indent="0">
              <a:buNone/>
            </a:pPr>
            <a:r>
              <a:rPr lang="tr-TR" sz="3200" dirty="0"/>
              <a:t> </a:t>
            </a:r>
            <a:r>
              <a:rPr lang="tr-TR" sz="3200" dirty="0" smtClean="0"/>
              <a:t>                           Teşekkürler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177490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07036" y="404285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/>
              <a:t>D Vitaminin Doğal Kaynakları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D vitamini, güneş ışınları etkisiyle deride oluşur</a:t>
            </a:r>
            <a:r>
              <a:rPr lang="tr-TR" dirty="0"/>
              <a:t>. Günlük D vitamini gereksinimi; kollar, bacaklar ve yüzün 20 dakika gün ışığına maruz kalmasıyla karşılanabilir. Gerekli güneş ışığı miktarı, </a:t>
            </a:r>
            <a:r>
              <a:rPr lang="tr-TR" dirty="0" smtClean="0"/>
              <a:t>kişinin </a:t>
            </a:r>
            <a:r>
              <a:rPr lang="tr-TR" dirty="0"/>
              <a:t>yaşı, deri rengi, </a:t>
            </a:r>
            <a:r>
              <a:rPr lang="tr-TR" dirty="0" err="1"/>
              <a:t>maruziyet</a:t>
            </a:r>
            <a:r>
              <a:rPr lang="tr-TR" dirty="0"/>
              <a:t> süresi ve varsa diğer tıbbi sorunlara göre değişir.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868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    D </a:t>
            </a:r>
            <a:r>
              <a:rPr lang="tr-TR" b="1" dirty="0"/>
              <a:t>vitaminin diğer önemli kaynağı gıdalardır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Bazı gıdalarda D vitamini doğal olarak bulunur (yağlı balıklar, balık yağı, yumurta…).</a:t>
            </a:r>
          </a:p>
          <a:p>
            <a:r>
              <a:rPr lang="tr-TR" dirty="0" smtClean="0"/>
              <a:t> </a:t>
            </a:r>
            <a:r>
              <a:rPr lang="tr-TR" dirty="0" err="1"/>
              <a:t>Tereyağ</a:t>
            </a:r>
            <a:r>
              <a:rPr lang="tr-TR" dirty="0"/>
              <a:t>, süt, yulaf, tatlı patates, yumurta sarısı, sıvı yağlar, karaciğer, özellikle yağlı olan </a:t>
            </a:r>
            <a:r>
              <a:rPr lang="tr-TR" dirty="0" smtClean="0"/>
              <a:t>tuzlu su </a:t>
            </a:r>
            <a:r>
              <a:rPr lang="tr-TR" dirty="0"/>
              <a:t>balıklarından somon, sardunya ve ton balığında bulunur. Bitkilerden maydanoz, ısırgan otu, yoncada mevcuttur.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95260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82118" y="901394"/>
            <a:ext cx="8229600" cy="1152128"/>
          </a:xfrm>
        </p:spPr>
        <p:txBody>
          <a:bodyPr>
            <a:noAutofit/>
          </a:bodyPr>
          <a:lstStyle/>
          <a:p>
            <a:r>
              <a:rPr lang="tr-TR" sz="3600" b="1" dirty="0" smtClean="0"/>
              <a:t>D Vitamini Eksikliğinin Nedenleri</a:t>
            </a:r>
            <a:r>
              <a:rPr lang="tr-TR" sz="3600" dirty="0" smtClean="0"/>
              <a:t/>
            </a:r>
            <a:br>
              <a:rPr lang="tr-TR" sz="3600" dirty="0" smtClean="0"/>
            </a:b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2800" dirty="0" smtClean="0"/>
              <a:t>D </a:t>
            </a:r>
            <a:r>
              <a:rPr lang="tr-TR" sz="2800" dirty="0"/>
              <a:t>vitamini </a:t>
            </a:r>
            <a:r>
              <a:rPr lang="tr-TR" sz="2800" dirty="0" smtClean="0"/>
              <a:t>eksikliğinin başlıca nedenleri;</a:t>
            </a:r>
          </a:p>
          <a:p>
            <a:pPr>
              <a:buFont typeface="Arial" pitchFamily="34" charset="0"/>
              <a:buChar char="•"/>
            </a:pPr>
            <a:r>
              <a:rPr lang="tr-TR" sz="2800" dirty="0" smtClean="0"/>
              <a:t>Yetersiz </a:t>
            </a:r>
            <a:r>
              <a:rPr lang="tr-TR" sz="2800" dirty="0"/>
              <a:t>güneş </a:t>
            </a:r>
            <a:r>
              <a:rPr lang="tr-TR" sz="2800" dirty="0" err="1"/>
              <a:t>maruziyeti</a:t>
            </a:r>
            <a:r>
              <a:rPr lang="tr-TR" sz="2800" dirty="0"/>
              <a:t> ile birlikte gıdalarla yetersiz D vitamini alımı</a:t>
            </a:r>
          </a:p>
          <a:p>
            <a:r>
              <a:rPr lang="tr-TR" sz="2800" dirty="0"/>
              <a:t>D vitamininin </a:t>
            </a:r>
            <a:r>
              <a:rPr lang="tr-TR" sz="2800" dirty="0" err="1" smtClean="0"/>
              <a:t>barsaktan</a:t>
            </a:r>
            <a:r>
              <a:rPr lang="tr-TR" sz="2800" dirty="0" smtClean="0"/>
              <a:t> </a:t>
            </a:r>
            <a:r>
              <a:rPr lang="tr-TR" sz="2800" dirty="0"/>
              <a:t>yetersiz emilimi</a:t>
            </a:r>
          </a:p>
          <a:p>
            <a:r>
              <a:rPr lang="tr-TR" sz="2800" dirty="0"/>
              <a:t>Karaciğer veya böbrek </a:t>
            </a:r>
            <a:r>
              <a:rPr lang="tr-TR" sz="2800" dirty="0" smtClean="0"/>
              <a:t>hastalığı </a:t>
            </a:r>
          </a:p>
          <a:p>
            <a:r>
              <a:rPr lang="tr-TR" sz="2800" dirty="0" smtClean="0"/>
              <a:t>İlaçlar</a:t>
            </a:r>
            <a:r>
              <a:rPr lang="tr-TR" sz="2800" b="1" dirty="0" smtClean="0"/>
              <a:t> </a:t>
            </a:r>
          </a:p>
          <a:p>
            <a:r>
              <a:rPr lang="tr-TR" sz="2800" dirty="0" err="1" smtClean="0"/>
              <a:t>Metabolik</a:t>
            </a:r>
            <a:r>
              <a:rPr lang="tr-TR" sz="2800" dirty="0" smtClean="0"/>
              <a:t> hastalıklar</a:t>
            </a:r>
          </a:p>
          <a:p>
            <a:pPr marL="365760" indent="-283464">
              <a:spcBef>
                <a:spcPct val="40000"/>
              </a:spcBef>
              <a:buClr>
                <a:schemeClr val="accent4"/>
              </a:buClr>
              <a:defRPr/>
            </a:pPr>
            <a:endParaRPr lang="tr-TR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199463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06905" y="1350891"/>
            <a:ext cx="6707088" cy="796950"/>
          </a:xfrm>
        </p:spPr>
        <p:txBody>
          <a:bodyPr>
            <a:noAutofit/>
          </a:bodyPr>
          <a:lstStyle/>
          <a:p>
            <a:r>
              <a:rPr lang="tr-TR" sz="3600" b="1" i="1" dirty="0" smtClean="0"/>
              <a:t>Yetersiz D vitamini alımı</a:t>
            </a:r>
            <a:r>
              <a:rPr lang="tr-TR" sz="3600" dirty="0" smtClean="0"/>
              <a:t/>
            </a:r>
            <a:br>
              <a:rPr lang="tr-TR" sz="3600" dirty="0" smtClean="0"/>
            </a:b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 Bebekler, çocuklar, ve yaşlılarda sıklıkla görülür. Anne sütünde D vitamini çok </a:t>
            </a:r>
            <a:r>
              <a:rPr lang="tr-TR" dirty="0" err="1" smtClean="0"/>
              <a:t>azdır.Yaşlılar</a:t>
            </a:r>
            <a:r>
              <a:rPr lang="tr-TR" dirty="0" smtClean="0"/>
              <a:t>, hastalıkları nedeniyle gıda </a:t>
            </a:r>
            <a:r>
              <a:rPr lang="tr-TR" sz="3000" dirty="0" smtClean="0"/>
              <a:t>kısıtlamaları</a:t>
            </a:r>
            <a:r>
              <a:rPr lang="tr-TR" dirty="0" smtClean="0"/>
              <a:t> olduğundan süt ve sütlü gıdalardan, yağlı balıklardan kaçınırlar. Ayrıca </a:t>
            </a:r>
            <a:r>
              <a:rPr lang="tr-TR" dirty="0"/>
              <a:t>yaşlılarda gıda alımı normal olsa bile, </a:t>
            </a:r>
            <a:r>
              <a:rPr lang="tr-TR" dirty="0" err="1"/>
              <a:t>barsaktan</a:t>
            </a:r>
            <a:r>
              <a:rPr lang="tr-TR" dirty="0"/>
              <a:t> D vitamini emilimi azalmıştır.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0289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19528" y="1609013"/>
            <a:ext cx="6707088" cy="652934"/>
          </a:xfrm>
        </p:spPr>
        <p:txBody>
          <a:bodyPr>
            <a:noAutofit/>
          </a:bodyPr>
          <a:lstStyle/>
          <a:p>
            <a:r>
              <a:rPr lang="tr-TR" sz="3600" b="1" i="1" dirty="0" smtClean="0"/>
              <a:t>Yetersiz Güneş Işığı </a:t>
            </a:r>
            <a:r>
              <a:rPr lang="tr-TR" sz="3600" b="1" i="1" dirty="0" err="1" smtClean="0"/>
              <a:t>Maruziyeti</a:t>
            </a:r>
            <a:r>
              <a:rPr lang="tr-TR" sz="3600" dirty="0" smtClean="0"/>
              <a:t/>
            </a:r>
            <a:br>
              <a:rPr lang="tr-TR" sz="3600" dirty="0" smtClean="0"/>
            </a:b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2800" dirty="0" smtClean="0"/>
          </a:p>
          <a:p>
            <a:r>
              <a:rPr lang="tr-TR" sz="2800" dirty="0" smtClean="0"/>
              <a:t>Kış </a:t>
            </a:r>
            <a:r>
              <a:rPr lang="tr-TR" sz="2800" dirty="0"/>
              <a:t>aylarında ve kuzey bölgelerinde yaşayanlarda </a:t>
            </a:r>
            <a:r>
              <a:rPr lang="tr-TR" sz="2800" dirty="0" smtClean="0"/>
              <a:t>D vitamini eksikliği daha</a:t>
            </a:r>
            <a:r>
              <a:rPr lang="tr-TR" sz="2800" dirty="0"/>
              <a:t> belirgindir. Yaz aylarında ise, güneş koruyucuların kullanımı deride D vitamini oluşumunu engeller</a:t>
            </a:r>
            <a:r>
              <a:rPr lang="tr-TR" sz="2800" dirty="0" smtClean="0"/>
              <a:t>.</a:t>
            </a:r>
          </a:p>
          <a:p>
            <a:r>
              <a:rPr lang="tr-TR" sz="2800" dirty="0" smtClean="0">
                <a:solidFill>
                  <a:prstClr val="black"/>
                </a:solidFill>
              </a:rPr>
              <a:t> </a:t>
            </a:r>
            <a:r>
              <a:rPr lang="tr-TR" sz="2800" dirty="0">
                <a:solidFill>
                  <a:prstClr val="black"/>
                </a:solidFill>
              </a:rPr>
              <a:t>Yaşlandıkça vücutta D vitamini oluşumu ve depoları azalır. </a:t>
            </a:r>
            <a:endParaRPr lang="tr-TR" sz="2800" dirty="0" smtClean="0">
              <a:solidFill>
                <a:prstClr val="black"/>
              </a:solidFill>
            </a:endParaRP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677633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51324" y="792480"/>
            <a:ext cx="8892480" cy="1143000"/>
          </a:xfrm>
        </p:spPr>
        <p:txBody>
          <a:bodyPr>
            <a:noAutofit/>
          </a:bodyPr>
          <a:lstStyle/>
          <a:p>
            <a:r>
              <a:rPr lang="tr-TR" sz="3600" b="1" i="1" dirty="0"/>
              <a:t>D vitamini emilimini engelleyen hastalıklar</a:t>
            </a:r>
            <a:r>
              <a:rPr lang="tr-TR" sz="3600" dirty="0"/>
              <a:t/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Bazı </a:t>
            </a:r>
            <a:r>
              <a:rPr lang="tr-TR" sz="2800" dirty="0"/>
              <a:t>hastalıklar, </a:t>
            </a:r>
            <a:r>
              <a:rPr lang="tr-TR" sz="2800" dirty="0" err="1"/>
              <a:t>barsaklarda</a:t>
            </a:r>
            <a:r>
              <a:rPr lang="tr-TR" sz="2800" dirty="0"/>
              <a:t> D vitamini emilimini engeller. </a:t>
            </a:r>
            <a:r>
              <a:rPr lang="tr-TR" sz="2800" dirty="0" err="1"/>
              <a:t>Çölyak</a:t>
            </a:r>
            <a:r>
              <a:rPr lang="tr-TR" sz="2800" dirty="0"/>
              <a:t> hastalığı, </a:t>
            </a:r>
            <a:r>
              <a:rPr lang="tr-TR" sz="2800" dirty="0" err="1"/>
              <a:t>Crohn</a:t>
            </a:r>
            <a:r>
              <a:rPr lang="tr-TR" sz="2800" dirty="0"/>
              <a:t> hastalığı ve </a:t>
            </a:r>
            <a:r>
              <a:rPr lang="tr-TR" sz="2800" dirty="0" err="1"/>
              <a:t>kistik</a:t>
            </a:r>
            <a:r>
              <a:rPr lang="tr-TR" sz="2800" dirty="0"/>
              <a:t> </a:t>
            </a:r>
            <a:r>
              <a:rPr lang="tr-TR" sz="2800" dirty="0" err="1"/>
              <a:t>fibrozis</a:t>
            </a:r>
            <a:r>
              <a:rPr lang="tr-TR" sz="2800" dirty="0"/>
              <a:t> bu hastalıklar arasında sayılabilir. </a:t>
            </a:r>
          </a:p>
          <a:p>
            <a:r>
              <a:rPr lang="tr-TR" sz="2800" dirty="0"/>
              <a:t>Mide veya barsakların bir kısmının çıkarıldığı veya </a:t>
            </a:r>
            <a:r>
              <a:rPr lang="tr-TR" sz="2800" dirty="0" smtClean="0"/>
              <a:t>obezite tedavisinde </a:t>
            </a:r>
            <a:r>
              <a:rPr lang="tr-TR" sz="2800" dirty="0"/>
              <a:t>uygulanan </a:t>
            </a:r>
            <a:r>
              <a:rPr lang="tr-TR" sz="2800" dirty="0" err="1"/>
              <a:t>gastrik</a:t>
            </a:r>
            <a:r>
              <a:rPr lang="tr-TR" sz="2800" dirty="0"/>
              <a:t>- bypass ameliyatları sonrasında da D vitamini eksikliği görülebilir.  </a:t>
            </a:r>
          </a:p>
          <a:p>
            <a:endParaRPr lang="tr-TR" sz="2800" dirty="0"/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41102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57004" y="661883"/>
            <a:ext cx="5050904" cy="1143000"/>
          </a:xfrm>
        </p:spPr>
        <p:txBody>
          <a:bodyPr>
            <a:normAutofit/>
          </a:bodyPr>
          <a:lstStyle/>
          <a:p>
            <a:r>
              <a:rPr lang="tr-TR" sz="3600" b="1" i="1" dirty="0"/>
              <a:t>İlaçlar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Kortikosteroidler</a:t>
            </a:r>
            <a:r>
              <a:rPr lang="tr-TR" dirty="0"/>
              <a:t> </a:t>
            </a:r>
            <a:r>
              <a:rPr lang="tr-TR" dirty="0" smtClean="0"/>
              <a:t>kalsiyum </a:t>
            </a:r>
            <a:r>
              <a:rPr lang="tr-TR" dirty="0"/>
              <a:t>emilimini ve D vitamini metabolizmasını bozarak </a:t>
            </a:r>
            <a:r>
              <a:rPr lang="tr-TR" dirty="0" smtClean="0"/>
              <a:t>D vitamini eksikliğine neden olur.</a:t>
            </a:r>
          </a:p>
          <a:p>
            <a:r>
              <a:rPr lang="tr-TR" dirty="0" err="1" smtClean="0"/>
              <a:t>Obezite</a:t>
            </a:r>
            <a:r>
              <a:rPr lang="tr-TR" dirty="0" smtClean="0"/>
              <a:t> tedavisinde </a:t>
            </a:r>
            <a:r>
              <a:rPr lang="tr-TR" dirty="0"/>
              <a:t>kullanılan </a:t>
            </a:r>
            <a:r>
              <a:rPr lang="tr-TR" dirty="0" err="1"/>
              <a:t>orlistat</a:t>
            </a:r>
            <a:r>
              <a:rPr lang="tr-TR" dirty="0"/>
              <a:t> ve kolesterol düşürücü </a:t>
            </a:r>
            <a:r>
              <a:rPr lang="tr-TR" dirty="0" smtClean="0"/>
              <a:t>olarak </a:t>
            </a:r>
            <a:r>
              <a:rPr lang="tr-TR" dirty="0"/>
              <a:t>kullanılan </a:t>
            </a:r>
            <a:r>
              <a:rPr lang="tr-TR" dirty="0" err="1"/>
              <a:t>kolestiramin</a:t>
            </a:r>
            <a:r>
              <a:rPr lang="tr-TR" dirty="0"/>
              <a:t>, D vitamininin </a:t>
            </a:r>
            <a:r>
              <a:rPr lang="tr-TR" dirty="0" err="1"/>
              <a:t>barsaklardan</a:t>
            </a:r>
            <a:r>
              <a:rPr lang="tr-TR" dirty="0"/>
              <a:t> emilimini engellerler. </a:t>
            </a:r>
            <a:endParaRPr lang="tr-TR" dirty="0" smtClean="0"/>
          </a:p>
          <a:p>
            <a:r>
              <a:rPr lang="tr-TR" dirty="0" smtClean="0"/>
              <a:t>Epilepsi tedavisinde </a:t>
            </a:r>
            <a:r>
              <a:rPr lang="tr-TR" dirty="0"/>
              <a:t>kullanılan </a:t>
            </a:r>
            <a:r>
              <a:rPr lang="tr-TR" dirty="0" err="1"/>
              <a:t>fenobarbital</a:t>
            </a:r>
            <a:r>
              <a:rPr lang="tr-TR" dirty="0"/>
              <a:t> ve </a:t>
            </a:r>
            <a:r>
              <a:rPr lang="tr-TR" dirty="0" err="1"/>
              <a:t>fenitoin</a:t>
            </a:r>
            <a:r>
              <a:rPr lang="tr-TR" dirty="0"/>
              <a:t> </a:t>
            </a:r>
            <a:r>
              <a:rPr lang="tr-TR" dirty="0" smtClean="0"/>
              <a:t>,D </a:t>
            </a:r>
            <a:r>
              <a:rPr lang="tr-TR" dirty="0"/>
              <a:t>vitamininin karaciğerde etkin forma dönüşmesine engel olarak etkinliğini azaltır. 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16764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159</TotalTime>
  <Words>815</Words>
  <Application>Microsoft Office PowerPoint</Application>
  <PresentationFormat>Ekran Gösterisi (4:3)</PresentationFormat>
  <Paragraphs>111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6" baseType="lpstr">
      <vt:lpstr>Akış</vt:lpstr>
      <vt:lpstr>D VİTAMİNİ EKSİKLİĞİ</vt:lpstr>
      <vt:lpstr>D Vitamini Nedir?</vt:lpstr>
      <vt:lpstr>D Vitaminin Doğal Kaynakları</vt:lpstr>
      <vt:lpstr>PowerPoint Sunusu</vt:lpstr>
      <vt:lpstr>D Vitamini Eksikliğinin Nedenleri </vt:lpstr>
      <vt:lpstr>Yetersiz D vitamini alımı </vt:lpstr>
      <vt:lpstr>Yetersiz Güneş Işığı Maruziyeti </vt:lpstr>
      <vt:lpstr>D vitamini emilimini engelleyen hastalıklar </vt:lpstr>
      <vt:lpstr>İlaçlar</vt:lpstr>
      <vt:lpstr>Karaciğer ve böbrek hastalıkları </vt:lpstr>
      <vt:lpstr>D Vitamini Eksikliğinin Sonuçları Nelerdir? </vt:lpstr>
      <vt:lpstr>D Vitamini Eksikliğinin Tanısı </vt:lpstr>
      <vt:lpstr>D Vitamini Düzeyi Kimlerde Bakılmalı? </vt:lpstr>
      <vt:lpstr>D Vitamini Eksikliğinin Önlenmesi</vt:lpstr>
      <vt:lpstr>PowerPoint Sunusu</vt:lpstr>
      <vt:lpstr>D Vitamini Eksikliği Önleme ve Tedavi Yaklaşımı</vt:lpstr>
      <vt:lpstr>PowerPoint Sunusu</vt:lpstr>
      <vt:lpstr>PowerPoint Sunusu</vt:lpstr>
      <vt:lpstr>PowerPoint Sunusu</vt:lpstr>
      <vt:lpstr>Dikkat edilmesi gereken noktalar </vt:lpstr>
      <vt:lpstr>D Vitamini Eksikliğinin Tedavisi </vt:lpstr>
      <vt:lpstr>D vitamini preparatları</vt:lpstr>
      <vt:lpstr>PowerPoint Sunusu</vt:lpstr>
      <vt:lpstr> Sonuç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 VİTAMİNİ EKSİKLİĞİ   D VİTAMİNİ EKSİKLİĞİ   </dc:title>
  <dc:creator>toshıba</dc:creator>
  <cp:lastModifiedBy>Win7</cp:lastModifiedBy>
  <cp:revision>45</cp:revision>
  <dcterms:created xsi:type="dcterms:W3CDTF">2016-03-06T13:10:01Z</dcterms:created>
  <dcterms:modified xsi:type="dcterms:W3CDTF">2016-03-07T21:53:02Z</dcterms:modified>
</cp:coreProperties>
</file>