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315" r:id="rId15"/>
    <p:sldId id="271" r:id="rId16"/>
    <p:sldId id="273" r:id="rId17"/>
    <p:sldId id="275" r:id="rId18"/>
    <p:sldId id="276" r:id="rId19"/>
    <p:sldId id="277" r:id="rId20"/>
    <p:sldId id="312" r:id="rId21"/>
    <p:sldId id="313" r:id="rId22"/>
    <p:sldId id="278" r:id="rId23"/>
    <p:sldId id="279" r:id="rId24"/>
    <p:sldId id="327" r:id="rId25"/>
    <p:sldId id="280" r:id="rId26"/>
    <p:sldId id="328" r:id="rId27"/>
    <p:sldId id="330" r:id="rId28"/>
    <p:sldId id="329" r:id="rId29"/>
    <p:sldId id="317" r:id="rId30"/>
    <p:sldId id="318" r:id="rId31"/>
    <p:sldId id="319" r:id="rId32"/>
    <p:sldId id="320" r:id="rId33"/>
    <p:sldId id="321" r:id="rId34"/>
    <p:sldId id="322" r:id="rId35"/>
    <p:sldId id="323" r:id="rId36"/>
    <p:sldId id="324" r:id="rId37"/>
    <p:sldId id="325" r:id="rId38"/>
    <p:sldId id="326" r:id="rId39"/>
    <p:sldId id="281" r:id="rId40"/>
    <p:sldId id="282" r:id="rId41"/>
    <p:sldId id="283" r:id="rId42"/>
    <p:sldId id="284" r:id="rId43"/>
    <p:sldId id="285" r:id="rId44"/>
    <p:sldId id="286" r:id="rId45"/>
    <p:sldId id="290" r:id="rId46"/>
    <p:sldId id="304" r:id="rId47"/>
    <p:sldId id="305" r:id="rId48"/>
    <p:sldId id="309" r:id="rId4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C2BDCA-93FD-4857-AB59-08E08EEF08A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23C9D03-9BD0-4338-947F-D4777ADDE1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F292384-84DA-4BAF-BCB5-9E91162F850A}"/>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C6EBE5BE-9B79-47E3-A351-03AD585ED1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FEE1CD-56E8-4043-BC7F-F88191431440}"/>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313629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C25525-3E48-43FB-9BB9-CC1A782DB9D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3F004BA-F1F8-4D02-B27F-57A875F3189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6023D45-CEE7-406F-AF4F-93AF2B799E14}"/>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565665C5-C254-4C3E-85EB-8F32E2B17D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FEB8E41-4395-4E6C-9452-1798456BA982}"/>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84208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717B107-450D-4D59-A638-CB41B84B83C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484E0B8-A49D-454B-866A-4A7A7685118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62A474-3868-4DDC-B083-E7F632640C38}"/>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7B45EEFC-A937-4F98-896D-8295DA2FA23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EC557B-11D7-41A6-8213-AC8CBFD4BE52}"/>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63172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DEDAC5-9CA3-4F78-B717-373D7F405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1E25A00-E6EB-42CD-B8D1-4BE44F6B8B3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BD1555C-4EB9-4608-B1DC-9F87D6726329}"/>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A68E0CAE-4D54-4AAF-B43C-93D8DFE4068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D5717E-7957-4636-9BBF-DDF6CCB71F3B}"/>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105259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A59E6E-D224-43AE-BAAE-C06BC5C63A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F195F3E-CCC5-4778-83D9-0795D8DBBA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8429ED7-5421-4773-AEE5-A43C5940564C}"/>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0CF8A503-87A2-43C8-BFF5-405CB032141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2AD8FE-0F1E-4313-A5F7-BA8EA20C22AC}"/>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83991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C035D9-C0FE-416F-9580-9FD33553F15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5722D17-F67F-4FC7-8890-5BE098E4A7E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D3ABDAC-17F1-47E9-A957-43247F8A0F9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A737C34-3EB6-420F-BA51-B5CFF389938A}"/>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6" name="Alt Bilgi Yer Tutucusu 5">
            <a:extLst>
              <a:ext uri="{FF2B5EF4-FFF2-40B4-BE49-F238E27FC236}">
                <a16:creationId xmlns:a16="http://schemas.microsoft.com/office/drawing/2014/main" id="{4E6C6327-1CB7-4225-ACC3-3C2420D341B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4D0075-6722-4B72-BF3A-36D5651E48E3}"/>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34049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91970F-8C46-4412-8CFF-2DDD91F12EB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779CF6F-A005-454C-8574-B9500EE1B1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DD1C14F-64BB-4E20-89EA-68A43D84935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8F80001-667C-405E-8C80-E360FFAFF0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0DFE1A2-33A1-4C1A-B99A-ED0D21A87E6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BA534BB-1982-4CF3-9524-8206CE2D1D83}"/>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8" name="Alt Bilgi Yer Tutucusu 7">
            <a:extLst>
              <a:ext uri="{FF2B5EF4-FFF2-40B4-BE49-F238E27FC236}">
                <a16:creationId xmlns:a16="http://schemas.microsoft.com/office/drawing/2014/main" id="{A427DFC4-A9A4-48F6-8B3D-D7AFFF20EB6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815A110-5775-409B-A989-AB644579E115}"/>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3896033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BADC2A-487B-4ED0-9658-C1906F7A895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870B155-DC78-44E4-A4EF-24364FDB9C58}"/>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4" name="Alt Bilgi Yer Tutucusu 3">
            <a:extLst>
              <a:ext uri="{FF2B5EF4-FFF2-40B4-BE49-F238E27FC236}">
                <a16:creationId xmlns:a16="http://schemas.microsoft.com/office/drawing/2014/main" id="{8157440A-2F78-428D-ACEA-96B4A7E389F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D019311-9AC1-4772-AA6A-987B97B8BB60}"/>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409023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9BDE3DC-801A-4395-89EF-208EBD8238B5}"/>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3" name="Alt Bilgi Yer Tutucusu 2">
            <a:extLst>
              <a:ext uri="{FF2B5EF4-FFF2-40B4-BE49-F238E27FC236}">
                <a16:creationId xmlns:a16="http://schemas.microsoft.com/office/drawing/2014/main" id="{FFB6C58F-0730-4092-B09A-5A4592ABC25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EAFAAA0-1D58-46BD-B3D5-32F5369FD7A9}"/>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51692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C8FB5B-55B2-48B9-8D0C-5D4A3B980F1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452F147-5AFA-4CA0-A4BB-C12ED3874F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DF572E7-9F7A-4F3A-9B7B-25D8B4B20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17E46A7-98C9-47E9-836E-93F973D991E2}"/>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6" name="Alt Bilgi Yer Tutucusu 5">
            <a:extLst>
              <a:ext uri="{FF2B5EF4-FFF2-40B4-BE49-F238E27FC236}">
                <a16:creationId xmlns:a16="http://schemas.microsoft.com/office/drawing/2014/main" id="{20EE0F86-631E-411A-B200-B4882223E79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646007A-6C1A-4B87-9A3B-4E1EF01EAA96}"/>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086259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D2EB45-D319-4F55-B70C-EC224382999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061157A-2ECC-4DCE-844F-1E3CBD5DD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3F453F2-E3CE-4830-9FD9-C697B855B2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995CCCA-F39F-46AF-A5F9-343EC4D537FC}"/>
              </a:ext>
            </a:extLst>
          </p:cNvPr>
          <p:cNvSpPr>
            <a:spLocks noGrp="1"/>
          </p:cNvSpPr>
          <p:nvPr>
            <p:ph type="dt" sz="half" idx="10"/>
          </p:nvPr>
        </p:nvSpPr>
        <p:spPr/>
        <p:txBody>
          <a:bodyPr/>
          <a:lstStyle/>
          <a:p>
            <a:fld id="{D4743E00-1E37-4C5C-BE3A-05245DE27CC9}" type="datetimeFigureOut">
              <a:rPr lang="tr-TR" smtClean="0"/>
              <a:t>23.11.2021</a:t>
            </a:fld>
            <a:endParaRPr lang="tr-TR"/>
          </a:p>
        </p:txBody>
      </p:sp>
      <p:sp>
        <p:nvSpPr>
          <p:cNvPr id="6" name="Alt Bilgi Yer Tutucusu 5">
            <a:extLst>
              <a:ext uri="{FF2B5EF4-FFF2-40B4-BE49-F238E27FC236}">
                <a16:creationId xmlns:a16="http://schemas.microsoft.com/office/drawing/2014/main" id="{BD840EA5-ACD5-433C-9DA3-C5FDDB2B247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12CCD7-8CD3-4F03-8191-6ACE4D7D95CA}"/>
              </a:ext>
            </a:extLst>
          </p:cNvPr>
          <p:cNvSpPr>
            <a:spLocks noGrp="1"/>
          </p:cNvSpPr>
          <p:nvPr>
            <p:ph type="sldNum" sz="quarter" idx="12"/>
          </p:nvPr>
        </p:nvSpPr>
        <p:spPr/>
        <p:txBody>
          <a:bodyPr/>
          <a:lstStyle/>
          <a:p>
            <a:fld id="{B379AF5B-C124-4FF7-B943-5567655AE3DA}" type="slidenum">
              <a:rPr lang="tr-TR" smtClean="0"/>
              <a:t>‹#›</a:t>
            </a:fld>
            <a:endParaRPr lang="tr-TR"/>
          </a:p>
        </p:txBody>
      </p:sp>
    </p:spTree>
    <p:extLst>
      <p:ext uri="{BB962C8B-B14F-4D97-AF65-F5344CB8AC3E}">
        <p14:creationId xmlns:p14="http://schemas.microsoft.com/office/powerpoint/2010/main" val="242531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641EB50-78F9-44E9-A53C-747202FA5C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2F9F52A-C232-4478-8857-4F47A3533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2CE103-DC12-4202-B37C-30B5BCE7E3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43E00-1E37-4C5C-BE3A-05245DE27CC9}" type="datetimeFigureOut">
              <a:rPr lang="tr-TR" smtClean="0"/>
              <a:t>23.11.2021</a:t>
            </a:fld>
            <a:endParaRPr lang="tr-TR"/>
          </a:p>
        </p:txBody>
      </p:sp>
      <p:sp>
        <p:nvSpPr>
          <p:cNvPr id="5" name="Alt Bilgi Yer Tutucusu 4">
            <a:extLst>
              <a:ext uri="{FF2B5EF4-FFF2-40B4-BE49-F238E27FC236}">
                <a16:creationId xmlns:a16="http://schemas.microsoft.com/office/drawing/2014/main" id="{DC4F2A98-2145-4F0B-91D5-EC8C2EF56D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B38DBBF-7538-4274-BEA0-370A4CA3E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9AF5B-C124-4FF7-B943-5567655AE3DA}" type="slidenum">
              <a:rPr lang="tr-TR" smtClean="0"/>
              <a:t>‹#›</a:t>
            </a:fld>
            <a:endParaRPr lang="tr-TR"/>
          </a:p>
        </p:txBody>
      </p:sp>
    </p:spTree>
    <p:extLst>
      <p:ext uri="{BB962C8B-B14F-4D97-AF65-F5344CB8AC3E}">
        <p14:creationId xmlns:p14="http://schemas.microsoft.com/office/powerpoint/2010/main" val="178171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2487A4-4B57-4C24-BDB9-10336179DAF3}"/>
              </a:ext>
            </a:extLst>
          </p:cNvPr>
          <p:cNvSpPr>
            <a:spLocks noGrp="1"/>
          </p:cNvSpPr>
          <p:nvPr>
            <p:ph type="ctrTitle"/>
          </p:nvPr>
        </p:nvSpPr>
        <p:spPr>
          <a:xfrm>
            <a:off x="1099624" y="2937095"/>
            <a:ext cx="9992751" cy="2387600"/>
          </a:xfrm>
        </p:spPr>
        <p:txBody>
          <a:bodyPr>
            <a:noAutofit/>
          </a:bodyPr>
          <a:lstStyle/>
          <a:p>
            <a:r>
              <a:rPr lang="tr-TR" sz="4800" b="1" dirty="0"/>
              <a:t>İNFANTLARDA VE ÇOCUKLARDA AKUT ÜST SOLUNUM YOLU ENFEKSİYONU İÇİN SALİN NASAL İRRİGASYONU :</a:t>
            </a:r>
            <a:br>
              <a:rPr lang="tr-TR" sz="4800" b="1" dirty="0"/>
            </a:br>
            <a:br>
              <a:rPr lang="tr-TR" sz="4800" b="1" dirty="0"/>
            </a:br>
            <a:r>
              <a:rPr lang="tr-TR" sz="4800" b="1" dirty="0"/>
              <a:t>SİSTEMATİK DERLEME </a:t>
            </a:r>
            <a:br>
              <a:rPr lang="tr-TR" sz="4800" b="1" dirty="0"/>
            </a:br>
            <a:r>
              <a:rPr lang="tr-TR" sz="4800" b="1" dirty="0"/>
              <a:t>VE </a:t>
            </a:r>
            <a:br>
              <a:rPr lang="tr-TR" sz="4800" b="1" dirty="0"/>
            </a:br>
            <a:r>
              <a:rPr lang="tr-TR" sz="4800" b="1" dirty="0"/>
              <a:t>META-ANALİZ</a:t>
            </a:r>
          </a:p>
        </p:txBody>
      </p:sp>
      <p:sp>
        <p:nvSpPr>
          <p:cNvPr id="3" name="Alt Başlık 2">
            <a:extLst>
              <a:ext uri="{FF2B5EF4-FFF2-40B4-BE49-F238E27FC236}">
                <a16:creationId xmlns:a16="http://schemas.microsoft.com/office/drawing/2014/main" id="{768576E8-6782-4DB2-85BF-BCF588624460}"/>
              </a:ext>
            </a:extLst>
          </p:cNvPr>
          <p:cNvSpPr>
            <a:spLocks noGrp="1"/>
          </p:cNvSpPr>
          <p:nvPr>
            <p:ph type="subTitle" idx="1"/>
          </p:nvPr>
        </p:nvSpPr>
        <p:spPr>
          <a:xfrm>
            <a:off x="6400799" y="5739227"/>
            <a:ext cx="6672775" cy="995289"/>
          </a:xfrm>
        </p:spPr>
        <p:txBody>
          <a:bodyPr>
            <a:normAutofit fontScale="85000" lnSpcReduction="20000"/>
          </a:bodyPr>
          <a:lstStyle/>
          <a:p>
            <a:r>
              <a:rPr lang="tr-TR" dirty="0"/>
              <a:t>Arş. Gör.  Ayşenur BALTACIOĞLU</a:t>
            </a:r>
          </a:p>
          <a:p>
            <a:r>
              <a:rPr lang="tr-TR" dirty="0"/>
              <a:t>KTÜ Tıp Fakültesi Aile Hekimliği Anabilim Dalı</a:t>
            </a:r>
          </a:p>
          <a:p>
            <a:r>
              <a:rPr lang="tr-TR" dirty="0"/>
              <a:t>23.11.2021</a:t>
            </a:r>
          </a:p>
          <a:p>
            <a:endParaRPr lang="tr-TR" dirty="0"/>
          </a:p>
        </p:txBody>
      </p:sp>
    </p:spTree>
    <p:extLst>
      <p:ext uri="{BB962C8B-B14F-4D97-AF65-F5344CB8AC3E}">
        <p14:creationId xmlns:p14="http://schemas.microsoft.com/office/powerpoint/2010/main" val="389682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7CAEF4-D1D0-495A-8E2F-C5A13A2F1515}"/>
              </a:ext>
            </a:extLst>
          </p:cNvPr>
          <p:cNvSpPr>
            <a:spLocks noGrp="1"/>
          </p:cNvSpPr>
          <p:nvPr>
            <p:ph type="title"/>
          </p:nvPr>
        </p:nvSpPr>
        <p:spPr/>
        <p:txBody>
          <a:bodyPr/>
          <a:lstStyle/>
          <a:p>
            <a:r>
              <a:rPr lang="tr-TR" sz="4400" dirty="0">
                <a:latin typeface="Calibri" panose="020F0502020204030204" pitchFamily="34" charset="0"/>
                <a:ea typeface="Calibri" panose="020F0502020204030204" pitchFamily="34"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B02DB574-C54B-42CE-BF0F-34B7771867AB}"/>
              </a:ext>
            </a:extLst>
          </p:cNvPr>
          <p:cNvSpPr>
            <a:spLocks noGrp="1"/>
          </p:cNvSpPr>
          <p:nvPr>
            <p:ph idx="1"/>
          </p:nvPr>
        </p:nvSpPr>
        <p:spPr/>
        <p:txBody>
          <a:bodyPr>
            <a:noAutofit/>
          </a:bodyPr>
          <a:lstStyle/>
          <a:p>
            <a:r>
              <a:rPr lang="tr-TR" dirty="0" err="1"/>
              <a:t>Viral</a:t>
            </a:r>
            <a:r>
              <a:rPr lang="tr-TR" dirty="0"/>
              <a:t> ve post-</a:t>
            </a:r>
            <a:r>
              <a:rPr lang="tr-TR" dirty="0" err="1"/>
              <a:t>viral</a:t>
            </a:r>
            <a:r>
              <a:rPr lang="tr-TR" dirty="0"/>
              <a:t> </a:t>
            </a:r>
            <a:r>
              <a:rPr lang="tr-TR" dirty="0" err="1"/>
              <a:t>ÜSYE'de</a:t>
            </a:r>
            <a:r>
              <a:rPr lang="tr-TR" dirty="0"/>
              <a:t> yer alması muhtemel tüm unsurlar, örneğin larenjit ve grip semptomları arandı. </a:t>
            </a:r>
          </a:p>
          <a:p>
            <a:r>
              <a:rPr lang="tr-TR" dirty="0">
                <a:effectLst/>
                <a:latin typeface="Calibri" panose="020F0502020204030204" pitchFamily="34" charset="0"/>
                <a:ea typeface="Calibri" panose="020F0502020204030204" pitchFamily="34" charset="0"/>
                <a:cs typeface="Times New Roman" panose="02020603050405020304" pitchFamily="18" charset="0"/>
              </a:rPr>
              <a:t>Literatür taraması Şubat ile Aralık 2018 tarihleri arasında yapıldı. Arama için "soğuk </a:t>
            </a:r>
            <a:r>
              <a:rPr lang="tr-TR" dirty="0" err="1">
                <a:effectLst/>
                <a:latin typeface="Calibri" panose="020F0502020204030204" pitchFamily="34" charset="0"/>
                <a:ea typeface="Calibri" panose="020F0502020204030204" pitchFamily="34" charset="0"/>
                <a:cs typeface="Times New Roman" panose="02020603050405020304" pitchFamily="18" charset="0"/>
              </a:rPr>
              <a:t>algınlığı",'üst</a:t>
            </a:r>
            <a:r>
              <a:rPr lang="tr-TR" dirty="0">
                <a:effectLst/>
                <a:latin typeface="Calibri" panose="020F0502020204030204" pitchFamily="34" charset="0"/>
                <a:ea typeface="Calibri" panose="020F0502020204030204" pitchFamily="34" charset="0"/>
                <a:cs typeface="Times New Roman" panose="02020603050405020304" pitchFamily="18" charset="0"/>
              </a:rPr>
              <a:t> solunum yolu enfeksiyonu', '</a:t>
            </a:r>
            <a:r>
              <a:rPr lang="tr-TR" dirty="0" err="1">
                <a:effectLst/>
                <a:latin typeface="Calibri" panose="020F0502020204030204" pitchFamily="34" charset="0"/>
                <a:ea typeface="Calibri" panose="020F0502020204030204" pitchFamily="34" charset="0"/>
                <a:cs typeface="Times New Roman" panose="02020603050405020304" pitchFamily="18" charset="0"/>
              </a:rPr>
              <a:t>nazofarenjit</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rinosinüzit</a:t>
            </a:r>
            <a:r>
              <a:rPr lang="tr-TR" dirty="0">
                <a:effectLst/>
                <a:latin typeface="Calibri" panose="020F0502020204030204" pitchFamily="34" charset="0"/>
                <a:ea typeface="Calibri" panose="020F0502020204030204" pitchFamily="34" charset="0"/>
                <a:cs typeface="Times New Roman" panose="02020603050405020304" pitchFamily="18" charset="0"/>
              </a:rPr>
              <a:t>', 'sodyum klorür', '(</a:t>
            </a:r>
            <a:r>
              <a:rPr lang="tr-TR" dirty="0" err="1">
                <a:effectLst/>
                <a:latin typeface="Calibri" panose="020F0502020204030204" pitchFamily="34" charset="0"/>
                <a:ea typeface="Calibri" panose="020F0502020204030204" pitchFamily="34" charset="0"/>
                <a:cs typeface="Times New Roman" panose="02020603050405020304" pitchFamily="18" charset="0"/>
              </a:rPr>
              <a:t>hipertonik</a:t>
            </a:r>
            <a:r>
              <a:rPr lang="tr-TR" dirty="0">
                <a:effectLst/>
                <a:latin typeface="Calibri" panose="020F0502020204030204" pitchFamily="34" charset="0"/>
                <a:ea typeface="Calibri" panose="020F0502020204030204" pitchFamily="34" charset="0"/>
                <a:cs typeface="Times New Roman" panose="02020603050405020304" pitchFamily="18" charset="0"/>
              </a:rPr>
              <a:t> veya </a:t>
            </a:r>
            <a:r>
              <a:rPr lang="tr-TR" dirty="0" err="1">
                <a:effectLst/>
                <a:latin typeface="Calibri" panose="020F0502020204030204" pitchFamily="34" charset="0"/>
                <a:ea typeface="Calibri" panose="020F0502020204030204" pitchFamily="34" charset="0"/>
                <a:cs typeface="Times New Roman" panose="02020603050405020304" pitchFamily="18" charset="0"/>
              </a:rPr>
              <a:t>izotonik</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salin</a:t>
            </a:r>
            <a:r>
              <a:rPr lang="tr-TR" dirty="0">
                <a:effectLst/>
                <a:latin typeface="Calibri" panose="020F0502020204030204" pitchFamily="34" charset="0"/>
                <a:ea typeface="Calibri" panose="020F0502020204030204" pitchFamily="34" charset="0"/>
                <a:cs typeface="Times New Roman" panose="02020603050405020304" pitchFamily="18" charset="0"/>
              </a:rPr>
              <a:t> solüsyonu’,’</a:t>
            </a:r>
            <a:r>
              <a:rPr lang="tr-TR" dirty="0" err="1">
                <a:effectLst/>
                <a:latin typeface="Calibri" panose="020F0502020204030204" pitchFamily="34" charset="0"/>
                <a:ea typeface="Calibri" panose="020F0502020204030204" pitchFamily="34" charset="0"/>
                <a:cs typeface="Times New Roman" panose="02020603050405020304" pitchFamily="18" charset="0"/>
              </a:rPr>
              <a:t>nasal</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irrigasyon</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nasal</a:t>
            </a:r>
            <a:r>
              <a:rPr lang="tr-TR" dirty="0">
                <a:effectLst/>
                <a:latin typeface="Calibri" panose="020F0502020204030204" pitchFamily="34" charset="0"/>
                <a:ea typeface="Calibri" panose="020F0502020204030204" pitchFamily="34" charset="0"/>
                <a:cs typeface="Times New Roman" panose="02020603050405020304" pitchFamily="18" charset="0"/>
              </a:rPr>
              <a:t> lavaj', 'bebek', 'çocuk’  anahtar kelimeleri kullanıldı.</a:t>
            </a:r>
            <a:endParaRPr lang="tr-TR" dirty="0"/>
          </a:p>
        </p:txBody>
      </p:sp>
    </p:spTree>
    <p:extLst>
      <p:ext uri="{BB962C8B-B14F-4D97-AF65-F5344CB8AC3E}">
        <p14:creationId xmlns:p14="http://schemas.microsoft.com/office/powerpoint/2010/main" val="407826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E80B35-3F2B-4D27-A549-C5F26E536C87}"/>
              </a:ext>
            </a:extLst>
          </p:cNvPr>
          <p:cNvSpPr>
            <a:spLocks noGrp="1"/>
          </p:cNvSpPr>
          <p:nvPr>
            <p:ph type="title"/>
          </p:nvPr>
        </p:nvSpPr>
        <p:spPr/>
        <p:txBody>
          <a:bodyPr/>
          <a:lstStyle/>
          <a:p>
            <a:r>
              <a:rPr lang="tr-TR" sz="4400" dirty="0">
                <a:latin typeface="Calibri" panose="020F0502020204030204" pitchFamily="34" charset="0"/>
                <a:ea typeface="Calibri" panose="020F0502020204030204" pitchFamily="34"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4E783DB0-36E0-4520-9FC1-2DB7350B39C3}"/>
              </a:ext>
            </a:extLst>
          </p:cNvPr>
          <p:cNvSpPr>
            <a:spLocks noGrp="1"/>
          </p:cNvSpPr>
          <p:nvPr>
            <p:ph idx="1"/>
          </p:nvPr>
        </p:nvSpPr>
        <p:spPr/>
        <p:txBody>
          <a:bodyPr>
            <a:normAutofit/>
          </a:bodyPr>
          <a:lstStyle/>
          <a:p>
            <a:pPr>
              <a:lnSpc>
                <a:spcPct val="107000"/>
              </a:lnSpc>
              <a:spcAft>
                <a:spcPts val="800"/>
              </a:spcAft>
            </a:pPr>
            <a:r>
              <a:rPr lang="tr-TR" dirty="0" err="1">
                <a:effectLst/>
                <a:latin typeface="Calibri" panose="020F0502020204030204" pitchFamily="34" charset="0"/>
                <a:ea typeface="Calibri" panose="020F0502020204030204" pitchFamily="34" charset="0"/>
                <a:cs typeface="Times New Roman" panose="02020603050405020304" pitchFamily="18" charset="0"/>
              </a:rPr>
              <a:t>Medline</a:t>
            </a:r>
            <a:r>
              <a:rPr lang="tr-TR" dirty="0">
                <a:effectLst/>
                <a:latin typeface="Calibri" panose="020F0502020204030204" pitchFamily="34" charset="0"/>
                <a:ea typeface="Calibri" panose="020F0502020204030204" pitchFamily="34" charset="0"/>
                <a:cs typeface="Times New Roman" panose="02020603050405020304" pitchFamily="18" charset="0"/>
              </a:rPr>
              <a:t> aracılığıyla </a:t>
            </a:r>
            <a:r>
              <a:rPr lang="tr-TR" dirty="0" err="1">
                <a:effectLst/>
                <a:latin typeface="Calibri" panose="020F0502020204030204" pitchFamily="34" charset="0"/>
                <a:ea typeface="Calibri" panose="020F0502020204030204" pitchFamily="34" charset="0"/>
                <a:cs typeface="Times New Roman" panose="02020603050405020304" pitchFamily="18" charset="0"/>
              </a:rPr>
              <a:t>PubMed</a:t>
            </a:r>
            <a:r>
              <a:rPr lang="tr-TR" dirty="0">
                <a:effectLst/>
                <a:latin typeface="Calibri" panose="020F0502020204030204" pitchFamily="34" charset="0"/>
                <a:ea typeface="Calibri" panose="020F0502020204030204" pitchFamily="34" charset="0"/>
                <a:cs typeface="Times New Roman" panose="02020603050405020304" pitchFamily="18" charset="0"/>
              </a:rPr>
              <a:t>, CENTRAL aracılığıyla </a:t>
            </a:r>
            <a:r>
              <a:rPr lang="tr-TR" dirty="0" err="1">
                <a:effectLst/>
                <a:latin typeface="Calibri" panose="020F0502020204030204" pitchFamily="34" charset="0"/>
                <a:ea typeface="Calibri" panose="020F0502020204030204" pitchFamily="34" charset="0"/>
                <a:cs typeface="Times New Roman" panose="02020603050405020304" pitchFamily="18" charset="0"/>
              </a:rPr>
              <a:t>Cochrane</a:t>
            </a:r>
            <a:r>
              <a:rPr lang="tr-TR" dirty="0">
                <a:effectLst/>
                <a:latin typeface="Calibri" panose="020F0502020204030204" pitchFamily="34" charset="0"/>
                <a:ea typeface="Calibri" panose="020F0502020204030204" pitchFamily="34" charset="0"/>
                <a:cs typeface="Times New Roman" panose="02020603050405020304" pitchFamily="18" charset="0"/>
              </a:rPr>
              <a:t> Library, </a:t>
            </a:r>
            <a:r>
              <a:rPr lang="tr-TR" dirty="0" err="1">
                <a:effectLst/>
                <a:latin typeface="Calibri" panose="020F0502020204030204" pitchFamily="34" charset="0"/>
                <a:ea typeface="Calibri" panose="020F0502020204030204" pitchFamily="34" charset="0"/>
                <a:cs typeface="Times New Roman" panose="02020603050405020304" pitchFamily="18" charset="0"/>
              </a:rPr>
              <a:t>Embase</a:t>
            </a:r>
            <a:r>
              <a:rPr lang="tr-TR" dirty="0">
                <a:effectLst/>
                <a:latin typeface="Calibri" panose="020F0502020204030204" pitchFamily="34" charset="0"/>
                <a:ea typeface="Calibri" panose="020F0502020204030204" pitchFamily="34" charset="0"/>
                <a:cs typeface="Times New Roman" panose="02020603050405020304" pitchFamily="18" charset="0"/>
              </a:rPr>
              <a:t>, Google </a:t>
            </a:r>
            <a:r>
              <a:rPr lang="tr-TR" dirty="0" err="1">
                <a:effectLst/>
                <a:latin typeface="Calibri" panose="020F0502020204030204" pitchFamily="34" charset="0"/>
                <a:ea typeface="Calibri" panose="020F0502020204030204" pitchFamily="34" charset="0"/>
                <a:cs typeface="Times New Roman" panose="02020603050405020304" pitchFamily="18" charset="0"/>
              </a:rPr>
              <a:t>Scholar</a:t>
            </a:r>
            <a:r>
              <a:rPr lang="tr-TR" dirty="0">
                <a:effectLst/>
                <a:latin typeface="Calibri" panose="020F0502020204030204" pitchFamily="34" charset="0"/>
                <a:ea typeface="Calibri" panose="020F0502020204030204" pitchFamily="34" charset="0"/>
                <a:cs typeface="Times New Roman" panose="02020603050405020304" pitchFamily="18" charset="0"/>
              </a:rPr>
              <a:t>, Google ve International </a:t>
            </a:r>
            <a:r>
              <a:rPr lang="tr-TR" dirty="0" err="1">
                <a:effectLst/>
                <a:latin typeface="Calibri" panose="020F0502020204030204" pitchFamily="34" charset="0"/>
                <a:ea typeface="Calibri" panose="020F0502020204030204" pitchFamily="34" charset="0"/>
                <a:cs typeface="Times New Roman" panose="02020603050405020304" pitchFamily="18" charset="0"/>
              </a:rPr>
              <a:t>Register</a:t>
            </a:r>
            <a:r>
              <a:rPr lang="tr-TR" dirty="0">
                <a:effectLst/>
                <a:latin typeface="Calibri" panose="020F0502020204030204" pitchFamily="34" charset="0"/>
                <a:ea typeface="Calibri" panose="020F0502020204030204" pitchFamily="34" charset="0"/>
                <a:cs typeface="Times New Roman" panose="02020603050405020304" pitchFamily="18" charset="0"/>
              </a:rPr>
              <a:t> of </a:t>
            </a:r>
            <a:r>
              <a:rPr lang="tr-TR" dirty="0" err="1">
                <a:effectLst/>
                <a:latin typeface="Calibri" panose="020F0502020204030204" pitchFamily="34" charset="0"/>
                <a:ea typeface="Calibri" panose="020F0502020204030204" pitchFamily="34" charset="0"/>
                <a:cs typeface="Times New Roman" panose="02020603050405020304" pitchFamily="18" charset="0"/>
              </a:rPr>
              <a:t>Trials</a:t>
            </a:r>
            <a:r>
              <a:rPr lang="tr-TR" dirty="0">
                <a:effectLst/>
                <a:latin typeface="Calibri" panose="020F0502020204030204" pitchFamily="34" charset="0"/>
                <a:ea typeface="Calibri" panose="020F0502020204030204" pitchFamily="34" charset="0"/>
                <a:cs typeface="Times New Roman" panose="02020603050405020304" pitchFamily="18" charset="0"/>
              </a:rPr>
              <a:t> in </a:t>
            </a:r>
            <a:r>
              <a:rPr lang="tr-TR" dirty="0" err="1">
                <a:effectLst/>
                <a:latin typeface="Calibri" panose="020F0502020204030204" pitchFamily="34" charset="0"/>
                <a:ea typeface="Calibri" panose="020F0502020204030204" pitchFamily="34" charset="0"/>
                <a:cs typeface="Times New Roman" panose="02020603050405020304" pitchFamily="18" charset="0"/>
              </a:rPr>
              <a:t>Progress</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a:effectLst/>
                <a:latin typeface="Calibri" panose="020F0502020204030204" pitchFamily="34" charset="0"/>
                <a:ea typeface="Calibri" panose="020F0502020204030204" pitchFamily="34" charset="0"/>
                <a:cs typeface="Times New Roman" panose="02020603050405020304" pitchFamily="18" charset="0"/>
              </a:rPr>
              <a:t>elektronik veri tabanları ve yayıncılar sorgulandı.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t>İlk araştırma yöntemi, yazarlardan biri (MR) ve </a:t>
            </a:r>
            <a:r>
              <a:rPr lang="tr-TR" dirty="0" err="1"/>
              <a:t>Clermont</a:t>
            </a:r>
            <a:r>
              <a:rPr lang="tr-TR" dirty="0"/>
              <a:t> Üniversitesi Tıp Fakültesi Üniversite Kütüphanesindeki bir bilgi uzmanı tarafından </a:t>
            </a:r>
            <a:r>
              <a:rPr lang="tr-TR" dirty="0" err="1"/>
              <a:t>PubMed'de</a:t>
            </a:r>
            <a:r>
              <a:rPr lang="tr-TR" dirty="0"/>
              <a:t> bağımsız olarak uygulandı.</a:t>
            </a:r>
          </a:p>
          <a:p>
            <a:pPr>
              <a:lnSpc>
                <a:spcPct val="107000"/>
              </a:lnSpc>
              <a:spcAft>
                <a:spcPts val="800"/>
              </a:spcAft>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47152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20ED5AE-3F40-472D-BE79-68092CE2996A}"/>
              </a:ext>
            </a:extLst>
          </p:cNvPr>
          <p:cNvSpPr>
            <a:spLocks noGrp="1"/>
          </p:cNvSpPr>
          <p:nvPr>
            <p:ph idx="1"/>
          </p:nvPr>
        </p:nvSpPr>
        <p:spPr/>
        <p:txBody>
          <a:bodyPr>
            <a:normAutofit/>
          </a:bodyPr>
          <a:lstStyle/>
          <a:p>
            <a:pPr marL="0" indent="0">
              <a:buNone/>
            </a:pPr>
            <a:r>
              <a:rPr lang="tr-TR" b="1" dirty="0"/>
              <a:t>Çalışmaların Seçimi </a:t>
            </a:r>
          </a:p>
          <a:p>
            <a:r>
              <a:rPr lang="tr-TR" dirty="0"/>
              <a:t>İki yazar (MR ve PV), arama motorlarından elde edilen tüm yayınların başlıklarını ve özetlerini bağımsız olarak okudu. </a:t>
            </a:r>
          </a:p>
          <a:p>
            <a:r>
              <a:rPr lang="tr-TR" dirty="0"/>
              <a:t>Her iki yazar tarafından bağımsız olarak meta-analize dahil edilmeye uygun olarak seçilen çalışmalar dahil edildi; her iki yazar tarafından bağımsız olarak hariç tutulan çalışmalar hariç tutuldu. </a:t>
            </a:r>
          </a:p>
          <a:p>
            <a:r>
              <a:rPr lang="tr-TR" dirty="0"/>
              <a:t>İki yazarın anlaşamadığı çalışmalar, fikir birliğine varılıncaya kadar tartışıldı.</a:t>
            </a:r>
          </a:p>
        </p:txBody>
      </p:sp>
      <p:sp>
        <p:nvSpPr>
          <p:cNvPr id="5" name="Başlık 4">
            <a:extLst>
              <a:ext uri="{FF2B5EF4-FFF2-40B4-BE49-F238E27FC236}">
                <a16:creationId xmlns:a16="http://schemas.microsoft.com/office/drawing/2014/main" id="{706B04E4-7709-45E4-B809-485ACA189441}"/>
              </a:ext>
            </a:extLst>
          </p:cNvPr>
          <p:cNvSpPr>
            <a:spLocks noGrp="1"/>
          </p:cNvSpPr>
          <p:nvPr>
            <p:ph type="title"/>
          </p:nvPr>
        </p:nvSpPr>
        <p:spPr/>
        <p:txBody>
          <a:bodyPr/>
          <a:lstStyle/>
          <a:p>
            <a:r>
              <a:rPr lang="tr-TR" dirty="0"/>
              <a:t>METOD</a:t>
            </a:r>
          </a:p>
        </p:txBody>
      </p:sp>
    </p:spTree>
    <p:extLst>
      <p:ext uri="{BB962C8B-B14F-4D97-AF65-F5344CB8AC3E}">
        <p14:creationId xmlns:p14="http://schemas.microsoft.com/office/powerpoint/2010/main" val="1982445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AF8D4E9-6E62-438D-9554-F664E5C9079E}"/>
              </a:ext>
            </a:extLst>
          </p:cNvPr>
          <p:cNvSpPr>
            <a:spLocks noGrp="1"/>
          </p:cNvSpPr>
          <p:nvPr>
            <p:ph idx="1"/>
          </p:nvPr>
        </p:nvSpPr>
        <p:spPr>
          <a:xfrm>
            <a:off x="838200" y="1983545"/>
            <a:ext cx="10515600" cy="4642338"/>
          </a:xfrm>
        </p:spPr>
        <p:txBody>
          <a:bodyPr>
            <a:normAutofit/>
          </a:bodyPr>
          <a:lstStyle/>
          <a:p>
            <a:pPr marL="0" indent="0">
              <a:buNone/>
            </a:pPr>
            <a:r>
              <a:rPr lang="tr-TR" b="1" dirty="0">
                <a:latin typeface="Calibri" panose="020F0502020204030204" pitchFamily="34" charset="0"/>
                <a:ea typeface="Calibri" panose="020F0502020204030204" pitchFamily="34" charset="0"/>
                <a:cs typeface="Times New Roman" panose="02020603050405020304" pitchFamily="18" charset="0"/>
              </a:rPr>
              <a:t>Çalışmaya Dahil Etme ve Hariç Bırakma Ölçütleri</a:t>
            </a:r>
          </a:p>
          <a:p>
            <a:r>
              <a:rPr lang="tr-TR" dirty="0">
                <a:effectLst/>
                <a:latin typeface="Calibri" panose="020F0502020204030204" pitchFamily="34" charset="0"/>
                <a:ea typeface="Calibri" panose="020F0502020204030204" pitchFamily="34" charset="0"/>
                <a:cs typeface="Times New Roman" panose="02020603050405020304" pitchFamily="18" charset="0"/>
              </a:rPr>
              <a:t>Bir </a:t>
            </a:r>
            <a:r>
              <a:rPr lang="tr-TR" dirty="0" err="1">
                <a:effectLst/>
                <a:latin typeface="Calibri" panose="020F0502020204030204" pitchFamily="34" charset="0"/>
                <a:ea typeface="Calibri" panose="020F0502020204030204" pitchFamily="34" charset="0"/>
                <a:cs typeface="Times New Roman" panose="02020603050405020304" pitchFamily="18" charset="0"/>
              </a:rPr>
              <a:t>RKÇ’nın</a:t>
            </a:r>
            <a:r>
              <a:rPr lang="tr-TR" dirty="0">
                <a:effectLst/>
                <a:latin typeface="Calibri" panose="020F0502020204030204" pitchFamily="34" charset="0"/>
                <a:ea typeface="Calibri" panose="020F0502020204030204" pitchFamily="34" charset="0"/>
                <a:cs typeface="Times New Roman" panose="02020603050405020304" pitchFamily="18" charset="0"/>
              </a:rPr>
              <a:t> kalitesini karşılayan tüm </a:t>
            </a:r>
            <a:r>
              <a:rPr lang="tr-TR" dirty="0">
                <a:latin typeface="Calibri" panose="020F0502020204030204" pitchFamily="34" charset="0"/>
                <a:ea typeface="Calibri" panose="020F0502020204030204" pitchFamily="34" charset="0"/>
                <a:cs typeface="Times New Roman" panose="02020603050405020304" pitchFamily="18" charset="0"/>
              </a:rPr>
              <a:t>çalışmalar</a:t>
            </a:r>
            <a:r>
              <a:rPr lang="tr-TR" dirty="0">
                <a:effectLst/>
                <a:latin typeface="Calibri" panose="020F0502020204030204" pitchFamily="34" charset="0"/>
                <a:ea typeface="Calibri" panose="020F0502020204030204" pitchFamily="34" charset="0"/>
                <a:cs typeface="Times New Roman" panose="02020603050405020304" pitchFamily="18" charset="0"/>
              </a:rPr>
              <a:t>: uygulama biçimlerine bakılmaksızın </a:t>
            </a:r>
            <a:r>
              <a:rPr lang="tr-TR" dirty="0" err="1">
                <a:effectLst/>
                <a:latin typeface="Calibri" panose="020F0502020204030204" pitchFamily="34" charset="0"/>
                <a:ea typeface="Calibri" panose="020F0502020204030204" pitchFamily="34" charset="0"/>
                <a:cs typeface="Times New Roman" panose="02020603050405020304" pitchFamily="18" charset="0"/>
              </a:rPr>
              <a:t>izotonik</a:t>
            </a:r>
            <a:r>
              <a:rPr lang="tr-TR" dirty="0">
                <a:effectLst/>
                <a:latin typeface="Calibri" panose="020F0502020204030204" pitchFamily="34" charset="0"/>
                <a:ea typeface="Calibri" panose="020F0502020204030204" pitchFamily="34" charset="0"/>
                <a:cs typeface="Times New Roman" panose="02020603050405020304" pitchFamily="18" charset="0"/>
              </a:rPr>
              <a:t> ve </a:t>
            </a:r>
            <a:r>
              <a:rPr lang="tr-TR" dirty="0" err="1">
                <a:effectLst/>
                <a:latin typeface="Calibri" panose="020F0502020204030204" pitchFamily="34" charset="0"/>
                <a:ea typeface="Calibri" panose="020F0502020204030204" pitchFamily="34" charset="0"/>
                <a:cs typeface="Times New Roman" panose="02020603050405020304" pitchFamily="18" charset="0"/>
              </a:rPr>
              <a:t>hipertonik</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salin</a:t>
            </a:r>
            <a:r>
              <a:rPr lang="tr-TR" dirty="0">
                <a:effectLst/>
                <a:latin typeface="Calibri" panose="020F0502020204030204" pitchFamily="34" charset="0"/>
                <a:ea typeface="Calibri" panose="020F0502020204030204" pitchFamily="34" charset="0"/>
                <a:cs typeface="Times New Roman" panose="02020603050405020304" pitchFamily="18" charset="0"/>
              </a:rPr>
              <a:t> solüsyonlarının kullanımını bir </a:t>
            </a:r>
            <a:r>
              <a:rPr lang="tr-TR" dirty="0" err="1">
                <a:effectLst/>
                <a:latin typeface="Calibri" panose="020F0502020204030204" pitchFamily="34" charset="0"/>
                <a:ea typeface="Calibri" panose="020F0502020204030204" pitchFamily="34" charset="0"/>
                <a:cs typeface="Times New Roman" panose="02020603050405020304" pitchFamily="18" charset="0"/>
              </a:rPr>
              <a:t>terapötik</a:t>
            </a:r>
            <a:r>
              <a:rPr lang="tr-TR" dirty="0">
                <a:effectLst/>
                <a:latin typeface="Calibri" panose="020F0502020204030204" pitchFamily="34" charset="0"/>
                <a:ea typeface="Calibri" panose="020F0502020204030204" pitchFamily="34" charset="0"/>
                <a:cs typeface="Times New Roman" panose="02020603050405020304" pitchFamily="18" charset="0"/>
              </a:rPr>
              <a:t> yoksunlukla veya nazal lavaj için daha az önemli kabul edilen bir tedaviyle karşılaştıran çalışmalar</a:t>
            </a:r>
            <a:r>
              <a:rPr lang="tr-TR" dirty="0">
                <a:latin typeface="Calibri" panose="020F0502020204030204" pitchFamily="34" charset="0"/>
                <a:ea typeface="Calibri" panose="020F0502020204030204" pitchFamily="34" charset="0"/>
                <a:cs typeface="Times New Roman" panose="02020603050405020304" pitchFamily="18" charset="0"/>
              </a:rPr>
              <a:t> seçildi.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Çocukların yaşlarının 3 ay ile 12 yaş arasında olması gerekiyordu.</a:t>
            </a:r>
          </a:p>
          <a:p>
            <a:r>
              <a:rPr lang="tr-TR" dirty="0">
                <a:effectLst/>
                <a:latin typeface="Calibri" panose="020F0502020204030204" pitchFamily="34" charset="0"/>
                <a:ea typeface="Calibri" panose="020F0502020204030204" pitchFamily="34" charset="0"/>
                <a:cs typeface="Times New Roman" panose="02020603050405020304" pitchFamily="18" charset="0"/>
              </a:rPr>
              <a:t>Kronik, karmaşık, alerjik semptomları veya </a:t>
            </a:r>
            <a:r>
              <a:rPr lang="tr-TR" dirty="0" err="1">
                <a:effectLst/>
                <a:latin typeface="Calibri" panose="020F0502020204030204" pitchFamily="34" charset="0"/>
                <a:ea typeface="Calibri" panose="020F0502020204030204" pitchFamily="34" charset="0"/>
                <a:cs typeface="Times New Roman" panose="02020603050405020304" pitchFamily="18" charset="0"/>
              </a:rPr>
              <a:t>bronşioliti</a:t>
            </a:r>
            <a:r>
              <a:rPr lang="tr-TR" dirty="0">
                <a:effectLst/>
                <a:latin typeface="Calibri" panose="020F0502020204030204" pitchFamily="34" charset="0"/>
                <a:ea typeface="Calibri" panose="020F0502020204030204" pitchFamily="34" charset="0"/>
                <a:cs typeface="Times New Roman" panose="02020603050405020304" pitchFamily="18" charset="0"/>
              </a:rPr>
              <a:t> olan hastaları içeren ve lokal </a:t>
            </a:r>
            <a:r>
              <a:rPr lang="tr-TR" dirty="0" err="1">
                <a:effectLst/>
                <a:latin typeface="Calibri" panose="020F0502020204030204" pitchFamily="34" charset="0"/>
                <a:ea typeface="Calibri" panose="020F0502020204030204" pitchFamily="34" charset="0"/>
                <a:cs typeface="Times New Roman" panose="02020603050405020304" pitchFamily="18" charset="0"/>
              </a:rPr>
              <a:t>dekonjestan</a:t>
            </a:r>
            <a:r>
              <a:rPr lang="tr-TR" dirty="0">
                <a:effectLst/>
                <a:latin typeface="Calibri" panose="020F0502020204030204" pitchFamily="34" charset="0"/>
                <a:ea typeface="Calibri" panose="020F0502020204030204" pitchFamily="34" charset="0"/>
                <a:cs typeface="Times New Roman" panose="02020603050405020304" pitchFamily="18" charset="0"/>
              </a:rPr>
              <a:t> solüsyonları ve sistemik tedavileri karşılaştıran deneyler hariç tutulmuştur. </a:t>
            </a: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Başlık 4">
            <a:extLst>
              <a:ext uri="{FF2B5EF4-FFF2-40B4-BE49-F238E27FC236}">
                <a16:creationId xmlns:a16="http://schemas.microsoft.com/office/drawing/2014/main" id="{7DC2BAFC-0ACC-4116-B7BF-F2110D62B101}"/>
              </a:ext>
            </a:extLst>
          </p:cNvPr>
          <p:cNvSpPr>
            <a:spLocks noGrp="1"/>
          </p:cNvSpPr>
          <p:nvPr>
            <p:ph type="title"/>
          </p:nvPr>
        </p:nvSpPr>
        <p:spPr/>
        <p:txBody>
          <a:bodyPr/>
          <a:lstStyle/>
          <a:p>
            <a:r>
              <a:rPr lang="tr-TR" dirty="0"/>
              <a:t>METOD</a:t>
            </a:r>
          </a:p>
        </p:txBody>
      </p:sp>
    </p:spTree>
    <p:extLst>
      <p:ext uri="{BB962C8B-B14F-4D97-AF65-F5344CB8AC3E}">
        <p14:creationId xmlns:p14="http://schemas.microsoft.com/office/powerpoint/2010/main" val="345094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CF7CA9-1D10-4484-8295-F8ACDD592C71}"/>
              </a:ext>
            </a:extLst>
          </p:cNvPr>
          <p:cNvSpPr>
            <a:spLocks noGrp="1"/>
          </p:cNvSpPr>
          <p:nvPr>
            <p:ph type="title"/>
          </p:nvPr>
        </p:nvSpPr>
        <p:spPr/>
        <p:txBody>
          <a:bodyPr/>
          <a:lstStyle/>
          <a:p>
            <a:r>
              <a:rPr lang="tr-TR" sz="4400" dirty="0">
                <a:latin typeface="Calibri" panose="020F0502020204030204" pitchFamily="34" charset="0"/>
                <a:ea typeface="Calibri" panose="020F0502020204030204" pitchFamily="34"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CC5C267C-71E5-4573-B9E7-BAB867F1C2B3}"/>
              </a:ext>
            </a:extLst>
          </p:cNvPr>
          <p:cNvSpPr>
            <a:spLocks noGrp="1"/>
          </p:cNvSpPr>
          <p:nvPr>
            <p:ph idx="1"/>
          </p:nvPr>
        </p:nvSpPr>
        <p:spPr/>
        <p:txBody>
          <a:bodyPr>
            <a:normAutofit/>
          </a:bodyPr>
          <a:lstStyle/>
          <a:p>
            <a:pPr marL="0" indent="0">
              <a:buNone/>
            </a:pPr>
            <a:r>
              <a:rPr lang="tr-TR" b="1" dirty="0">
                <a:latin typeface="Calibri" panose="020F0502020204030204" pitchFamily="34" charset="0"/>
                <a:ea typeface="Calibri" panose="020F0502020204030204" pitchFamily="34" charset="0"/>
                <a:cs typeface="Times New Roman" panose="02020603050405020304" pitchFamily="18" charset="0"/>
              </a:rPr>
              <a:t>Değerlendirme Kriterleri</a:t>
            </a:r>
            <a:endParaRPr lang="tr-TR" b="1" dirty="0"/>
          </a:p>
          <a:p>
            <a:r>
              <a:rPr lang="tr-TR" sz="2800" dirty="0"/>
              <a:t>Ana kriterler şunlardı: nazal enfeksiyonunun etkileri (tıkanma, akıntı, </a:t>
            </a:r>
            <a:r>
              <a:rPr lang="tr-TR" sz="2800" dirty="0" err="1"/>
              <a:t>pürülan</a:t>
            </a:r>
            <a:r>
              <a:rPr lang="tr-TR" sz="2800" dirty="0"/>
              <a:t>, öksürme ve/veya hapşırma), solunum üzerindeki etkiler ve sağlık durumu ve aktivite üzerindeki etkiler (ör. yeme, içme, uyuma ve oynama). </a:t>
            </a:r>
          </a:p>
          <a:p>
            <a:r>
              <a:rPr lang="tr-TR" sz="2800" dirty="0"/>
              <a:t>İkincil kriterler semptomların, </a:t>
            </a:r>
            <a:r>
              <a:rPr lang="tr-TR" sz="2800" dirty="0" err="1"/>
              <a:t>nüks</a:t>
            </a:r>
            <a:r>
              <a:rPr lang="tr-TR" sz="2800" dirty="0"/>
              <a:t> ve komplikasyonların çözülme süresi, antibiyotik veya </a:t>
            </a:r>
            <a:r>
              <a:rPr lang="tr-TR" sz="2800" dirty="0" err="1"/>
              <a:t>topikal</a:t>
            </a:r>
            <a:r>
              <a:rPr lang="tr-TR" sz="2800" dirty="0"/>
              <a:t> tedaviler dahil diğer sistemik tedavilerin kullanımı ve tedavinin güvenliği idi.</a:t>
            </a:r>
          </a:p>
          <a:p>
            <a:endParaRPr lang="tr-TR" dirty="0"/>
          </a:p>
          <a:p>
            <a:endParaRPr lang="tr-TR" dirty="0"/>
          </a:p>
        </p:txBody>
      </p:sp>
    </p:spTree>
    <p:extLst>
      <p:ext uri="{BB962C8B-B14F-4D97-AF65-F5344CB8AC3E}">
        <p14:creationId xmlns:p14="http://schemas.microsoft.com/office/powerpoint/2010/main" val="795627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688DFF-3020-4E55-85AF-4DDB4CD78C8B}"/>
              </a:ext>
            </a:extLst>
          </p:cNvPr>
          <p:cNvSpPr>
            <a:spLocks noGrp="1"/>
          </p:cNvSpPr>
          <p:nvPr>
            <p:ph idx="1"/>
          </p:nvPr>
        </p:nvSpPr>
        <p:spPr/>
        <p:txBody>
          <a:bodyPr>
            <a:normAutofit/>
          </a:bodyPr>
          <a:lstStyle/>
          <a:p>
            <a:pPr marL="0" indent="0">
              <a:buNone/>
            </a:pPr>
            <a:r>
              <a:rPr lang="tr-TR" b="1" dirty="0">
                <a:latin typeface="Calibri" panose="020F0502020204030204" pitchFamily="34" charset="0"/>
                <a:ea typeface="Calibri" panose="020F0502020204030204" pitchFamily="34" charset="0"/>
                <a:cs typeface="Times New Roman" panose="02020603050405020304" pitchFamily="18" charset="0"/>
              </a:rPr>
              <a:t>Çalışmaların Metodolojik Kalitesinin Analizi</a:t>
            </a:r>
          </a:p>
          <a:p>
            <a:r>
              <a:rPr lang="tr-TR" dirty="0">
                <a:latin typeface="Calibri" panose="020F0502020204030204" pitchFamily="34" charset="0"/>
                <a:ea typeface="Calibri" panose="020F0502020204030204" pitchFamily="34" charset="0"/>
                <a:cs typeface="Times New Roman" panose="02020603050405020304" pitchFamily="18" charset="0"/>
              </a:rPr>
              <a:t>Çalışmaların</a:t>
            </a:r>
            <a:r>
              <a:rPr lang="tr-TR" dirty="0"/>
              <a:t> metodolojik kalitesi, iki yazar (AC ve MR) tarafından </a:t>
            </a:r>
            <a:r>
              <a:rPr lang="tr-TR" dirty="0" err="1"/>
              <a:t>RKÇ'lerin</a:t>
            </a:r>
            <a:r>
              <a:rPr lang="tr-TR" dirty="0"/>
              <a:t> kalite değerlendirmesi için </a:t>
            </a:r>
            <a:r>
              <a:rPr lang="tr-TR" dirty="0" err="1"/>
              <a:t>Cochrane</a:t>
            </a:r>
            <a:r>
              <a:rPr lang="tr-TR" dirty="0"/>
              <a:t> </a:t>
            </a:r>
            <a:r>
              <a:rPr lang="tr-TR" dirty="0" err="1"/>
              <a:t>Collaboration’ın</a:t>
            </a:r>
            <a:r>
              <a:rPr lang="tr-TR" dirty="0"/>
              <a:t> yanlılık riski aracı tablosu kullanılarak analiz edildi. </a:t>
            </a:r>
          </a:p>
          <a:p>
            <a:r>
              <a:rPr lang="tr-TR" dirty="0"/>
              <a:t>Anlaşmazlık durumlarında, yanlılık riskini değerlendirmek için </a:t>
            </a:r>
            <a:r>
              <a:rPr lang="tr-TR" dirty="0" err="1"/>
              <a:t>Cochrane</a:t>
            </a:r>
            <a:r>
              <a:rPr lang="tr-TR" dirty="0"/>
              <a:t> Collaboration aracını kullanarak fikir birliği elde etmek için sorun üçüncü bir yazar (PV) ve bir </a:t>
            </a:r>
            <a:r>
              <a:rPr lang="tr-TR" dirty="0" err="1"/>
              <a:t>biyoistatistikçi</a:t>
            </a:r>
            <a:r>
              <a:rPr lang="tr-TR" dirty="0"/>
              <a:t> (BP) ile tartışıldı</a:t>
            </a:r>
          </a:p>
        </p:txBody>
      </p:sp>
      <p:sp>
        <p:nvSpPr>
          <p:cNvPr id="5" name="Başlık 4">
            <a:extLst>
              <a:ext uri="{FF2B5EF4-FFF2-40B4-BE49-F238E27FC236}">
                <a16:creationId xmlns:a16="http://schemas.microsoft.com/office/drawing/2014/main" id="{40900E32-D2D0-450E-98BB-C310D87DDE58}"/>
              </a:ext>
            </a:extLst>
          </p:cNvPr>
          <p:cNvSpPr>
            <a:spLocks noGrp="1"/>
          </p:cNvSpPr>
          <p:nvPr>
            <p:ph type="title"/>
          </p:nvPr>
        </p:nvSpPr>
        <p:spPr/>
        <p:txBody>
          <a:bodyPr/>
          <a:lstStyle/>
          <a:p>
            <a:r>
              <a:rPr lang="tr-TR" dirty="0"/>
              <a:t>METOD</a:t>
            </a:r>
          </a:p>
        </p:txBody>
      </p:sp>
    </p:spTree>
    <p:extLst>
      <p:ext uri="{BB962C8B-B14F-4D97-AF65-F5344CB8AC3E}">
        <p14:creationId xmlns:p14="http://schemas.microsoft.com/office/powerpoint/2010/main" val="1447172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B713F5-FC62-47D0-B493-3D9D77DA2E4B}"/>
              </a:ext>
            </a:extLst>
          </p:cNvPr>
          <p:cNvSpPr>
            <a:spLocks noGrp="1"/>
          </p:cNvSpPr>
          <p:nvPr>
            <p:ph idx="1"/>
          </p:nvPr>
        </p:nvSpPr>
        <p:spPr>
          <a:xfrm>
            <a:off x="838200" y="1825625"/>
            <a:ext cx="11034932" cy="4667250"/>
          </a:xfrm>
        </p:spPr>
        <p:txBody>
          <a:bodyPr>
            <a:noAutofit/>
          </a:bodyPr>
          <a:lstStyle/>
          <a:p>
            <a:pPr marL="0" indent="0">
              <a:lnSpc>
                <a:spcPct val="107000"/>
              </a:lnSpc>
              <a:spcAft>
                <a:spcPts val="800"/>
              </a:spcAft>
              <a:buNone/>
            </a:pPr>
            <a:r>
              <a:rPr lang="tr-TR" b="1" dirty="0">
                <a:latin typeface="Calibri" panose="020F0502020204030204" pitchFamily="34" charset="0"/>
                <a:ea typeface="Calibri" panose="020F0502020204030204" pitchFamily="34" charset="0"/>
                <a:cs typeface="Times New Roman" panose="02020603050405020304" pitchFamily="18" charset="0"/>
              </a:rPr>
              <a:t>İstatistiksel Konular</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İstatistiksel analiz, Kapsamlı </a:t>
            </a:r>
            <a:r>
              <a:rPr lang="tr-TR" dirty="0" err="1">
                <a:effectLst/>
                <a:latin typeface="Calibri" panose="020F0502020204030204" pitchFamily="34" charset="0"/>
                <a:ea typeface="Calibri" panose="020F0502020204030204" pitchFamily="34" charset="0"/>
                <a:cs typeface="Times New Roman" panose="02020603050405020304" pitchFamily="18" charset="0"/>
              </a:rPr>
              <a:t>MetaAnaliz</a:t>
            </a:r>
            <a:r>
              <a:rPr lang="tr-TR" dirty="0">
                <a:effectLst/>
                <a:latin typeface="Calibri" panose="020F0502020204030204" pitchFamily="34" charset="0"/>
                <a:ea typeface="Calibri" panose="020F0502020204030204" pitchFamily="34" charset="0"/>
                <a:cs typeface="Times New Roman" panose="02020603050405020304" pitchFamily="18" charset="0"/>
              </a:rPr>
              <a:t> (versiyon 2; </a:t>
            </a:r>
            <a:r>
              <a:rPr lang="tr-TR" dirty="0" err="1">
                <a:effectLst/>
                <a:latin typeface="Calibri" panose="020F0502020204030204" pitchFamily="34" charset="0"/>
                <a:ea typeface="Calibri" panose="020F0502020204030204" pitchFamily="34" charset="0"/>
                <a:cs typeface="Times New Roman" panose="02020603050405020304" pitchFamily="18" charset="0"/>
              </a:rPr>
              <a:t>Biostat</a:t>
            </a:r>
            <a:r>
              <a:rPr lang="tr-TR" dirty="0">
                <a:effectLst/>
                <a:latin typeface="Calibri" panose="020F0502020204030204" pitchFamily="34" charset="0"/>
                <a:ea typeface="Calibri" panose="020F0502020204030204" pitchFamily="34" charset="0"/>
                <a:cs typeface="Times New Roman" panose="02020603050405020304" pitchFamily="18" charset="0"/>
              </a:rPr>
              <a:t> Corporation, </a:t>
            </a:r>
            <a:r>
              <a:rPr lang="tr-TR" dirty="0" err="1">
                <a:effectLst/>
                <a:latin typeface="Calibri" panose="020F0502020204030204" pitchFamily="34" charset="0"/>
                <a:ea typeface="Calibri" panose="020F0502020204030204" pitchFamily="34" charset="0"/>
                <a:cs typeface="Times New Roman" panose="02020603050405020304" pitchFamily="18" charset="0"/>
              </a:rPr>
              <a:t>Englewood</a:t>
            </a:r>
            <a:r>
              <a:rPr lang="tr-TR" dirty="0">
                <a:effectLst/>
                <a:latin typeface="Calibri" panose="020F0502020204030204" pitchFamily="34" charset="0"/>
                <a:ea typeface="Calibri" panose="020F0502020204030204" pitchFamily="34" charset="0"/>
                <a:cs typeface="Times New Roman" panose="02020603050405020304" pitchFamily="18" charset="0"/>
              </a:rPr>
              <a:t>, NJ, ABD) ve </a:t>
            </a:r>
            <a:r>
              <a:rPr lang="tr-TR" dirty="0" err="1">
                <a:effectLst/>
                <a:latin typeface="Calibri" panose="020F0502020204030204" pitchFamily="34" charset="0"/>
                <a:ea typeface="Calibri" panose="020F0502020204030204" pitchFamily="34" charset="0"/>
                <a:cs typeface="Times New Roman" panose="02020603050405020304" pitchFamily="18" charset="0"/>
              </a:rPr>
              <a:t>Stata</a:t>
            </a:r>
            <a:r>
              <a:rPr lang="tr-TR" dirty="0">
                <a:effectLst/>
                <a:latin typeface="Calibri" panose="020F0502020204030204" pitchFamily="34" charset="0"/>
                <a:ea typeface="Calibri" panose="020F0502020204030204" pitchFamily="34" charset="0"/>
                <a:cs typeface="Times New Roman" panose="02020603050405020304" pitchFamily="18" charset="0"/>
              </a:rPr>
              <a:t> (sürüm 13; </a:t>
            </a:r>
            <a:r>
              <a:rPr lang="tr-TR" dirty="0" err="1">
                <a:effectLst/>
                <a:latin typeface="Calibri" panose="020F0502020204030204" pitchFamily="34" charset="0"/>
                <a:ea typeface="Calibri" panose="020F0502020204030204" pitchFamily="34" charset="0"/>
                <a:cs typeface="Times New Roman" panose="02020603050405020304" pitchFamily="18" charset="0"/>
              </a:rPr>
              <a:t>StataCorp</a:t>
            </a:r>
            <a:r>
              <a:rPr lang="tr-TR" dirty="0">
                <a:effectLst/>
                <a:latin typeface="Calibri" panose="020F0502020204030204" pitchFamily="34" charset="0"/>
                <a:ea typeface="Calibri" panose="020F0502020204030204" pitchFamily="34" charset="0"/>
                <a:cs typeface="Times New Roman" panose="02020603050405020304" pitchFamily="18" charset="0"/>
              </a:rPr>
              <a:t> LP, </a:t>
            </a:r>
            <a:r>
              <a:rPr lang="tr-TR" dirty="0" err="1">
                <a:effectLst/>
                <a:latin typeface="Calibri" panose="020F0502020204030204" pitchFamily="34" charset="0"/>
                <a:ea typeface="Calibri" panose="020F0502020204030204" pitchFamily="34" charset="0"/>
                <a:cs typeface="Times New Roman" panose="02020603050405020304" pitchFamily="18" charset="0"/>
              </a:rPr>
              <a:t>College</a:t>
            </a:r>
            <a:r>
              <a:rPr lang="tr-TR" dirty="0">
                <a:effectLst/>
                <a:latin typeface="Calibri" panose="020F0502020204030204" pitchFamily="34" charset="0"/>
                <a:ea typeface="Calibri" panose="020F0502020204030204" pitchFamily="34" charset="0"/>
                <a:cs typeface="Times New Roman" panose="02020603050405020304" pitchFamily="18" charset="0"/>
              </a:rPr>
              <a:t> Station, TX,ABD) yazılımı</a:t>
            </a:r>
          </a:p>
          <a:p>
            <a:pPr>
              <a:lnSpc>
                <a:spcPct val="107000"/>
              </a:lnSpc>
              <a:spcAft>
                <a:spcPts val="800"/>
              </a:spcAft>
            </a:pPr>
            <a:r>
              <a:rPr lang="tr-TR" dirty="0"/>
              <a:t>Tip I hata 0.05'te sabitlendi. Gruplar arasındaki ortalamalardaki standart fark ve %95 güven aralığı, </a:t>
            </a:r>
            <a:r>
              <a:rPr lang="tr-TR" dirty="0" err="1"/>
              <a:t>DerSimonian</a:t>
            </a:r>
            <a:r>
              <a:rPr lang="tr-TR" dirty="0"/>
              <a:t> ve </a:t>
            </a:r>
            <a:r>
              <a:rPr lang="tr-TR" dirty="0" err="1"/>
              <a:t>Laird</a:t>
            </a:r>
            <a:r>
              <a:rPr lang="tr-TR" dirty="0"/>
              <a:t> rastgele etkiler modelleri kullanılarak tahmin edildi. </a:t>
            </a:r>
          </a:p>
          <a:p>
            <a:pPr>
              <a:lnSpc>
                <a:spcPct val="107000"/>
              </a:lnSpc>
              <a:spcAft>
                <a:spcPts val="800"/>
              </a:spcAft>
            </a:pPr>
            <a:r>
              <a:rPr lang="tr-TR" dirty="0"/>
              <a:t>Sonuçlar arasındaki istatistiksel </a:t>
            </a:r>
            <a:r>
              <a:rPr lang="tr-TR" dirty="0" err="1"/>
              <a:t>heterojenlik</a:t>
            </a:r>
            <a:r>
              <a:rPr lang="tr-TR" dirty="0"/>
              <a:t> </a:t>
            </a:r>
            <a:r>
              <a:rPr lang="tr-TR" dirty="0" err="1"/>
              <a:t>forest</a:t>
            </a:r>
            <a:r>
              <a:rPr lang="tr-TR" dirty="0"/>
              <a:t> </a:t>
            </a:r>
            <a:r>
              <a:rPr lang="tr-TR" dirty="0" err="1"/>
              <a:t>plots</a:t>
            </a:r>
            <a:r>
              <a:rPr lang="tr-TR" dirty="0"/>
              <a:t> incelemesi tarafından değerlendirildi.</a:t>
            </a:r>
          </a:p>
          <a:p>
            <a:pPr>
              <a:lnSpc>
                <a:spcPct val="107000"/>
              </a:lnSpc>
              <a:spcAft>
                <a:spcPts val="800"/>
              </a:spcAft>
            </a:pPr>
            <a:endParaRPr lang="tr-TR" dirty="0"/>
          </a:p>
        </p:txBody>
      </p:sp>
      <p:sp>
        <p:nvSpPr>
          <p:cNvPr id="5" name="Başlık 4">
            <a:extLst>
              <a:ext uri="{FF2B5EF4-FFF2-40B4-BE49-F238E27FC236}">
                <a16:creationId xmlns:a16="http://schemas.microsoft.com/office/drawing/2014/main" id="{5F2FA79B-EE8E-4C83-ADF3-64493657B5AC}"/>
              </a:ext>
            </a:extLst>
          </p:cNvPr>
          <p:cNvSpPr>
            <a:spLocks noGrp="1"/>
          </p:cNvSpPr>
          <p:nvPr>
            <p:ph type="title"/>
          </p:nvPr>
        </p:nvSpPr>
        <p:spPr/>
        <p:txBody>
          <a:bodyPr/>
          <a:lstStyle/>
          <a:p>
            <a:r>
              <a:rPr lang="tr-TR" dirty="0"/>
              <a:t>METOD</a:t>
            </a:r>
          </a:p>
        </p:txBody>
      </p:sp>
    </p:spTree>
    <p:extLst>
      <p:ext uri="{BB962C8B-B14F-4D97-AF65-F5344CB8AC3E}">
        <p14:creationId xmlns:p14="http://schemas.microsoft.com/office/powerpoint/2010/main" val="3887317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9682B9C-29C2-46A4-A8D3-2BE6D2BA81A5}"/>
              </a:ext>
            </a:extLst>
          </p:cNvPr>
          <p:cNvSpPr>
            <a:spLocks noGrp="1"/>
          </p:cNvSpPr>
          <p:nvPr>
            <p:ph idx="1"/>
          </p:nvPr>
        </p:nvSpPr>
        <p:spPr/>
        <p:txBody>
          <a:bodyPr>
            <a:normAutofit/>
          </a:bodyPr>
          <a:lstStyle/>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214 araştırma belirledik bunlardan dördü dahil edilme kriterlerini karşıladı. Bu </a:t>
            </a:r>
            <a:r>
              <a:rPr lang="tr-TR" dirty="0" err="1">
                <a:effectLst/>
                <a:latin typeface="Calibri" panose="020F0502020204030204" pitchFamily="34" charset="0"/>
                <a:ea typeface="Calibri" panose="020F0502020204030204" pitchFamily="34" charset="0"/>
                <a:cs typeface="Times New Roman" panose="02020603050405020304" pitchFamily="18" charset="0"/>
              </a:rPr>
              <a:t>RKÇ'ler</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Bollag</a:t>
            </a:r>
            <a:r>
              <a:rPr lang="tr-TR" dirty="0">
                <a:effectLst/>
                <a:latin typeface="Calibri" panose="020F0502020204030204" pitchFamily="34" charset="0"/>
                <a:ea typeface="Calibri" panose="020F0502020204030204" pitchFamily="34" charset="0"/>
                <a:cs typeface="Times New Roman" panose="02020603050405020304" pitchFamily="18" charset="0"/>
              </a:rPr>
              <a:t> ve ark. , </a:t>
            </a:r>
            <a:r>
              <a:rPr lang="tr-TR" dirty="0" err="1">
                <a:effectLst/>
                <a:latin typeface="Calibri" panose="020F0502020204030204" pitchFamily="34" charset="0"/>
                <a:ea typeface="Calibri" panose="020F0502020204030204" pitchFamily="34" charset="0"/>
                <a:cs typeface="Times New Roman" panose="02020603050405020304" pitchFamily="18" charset="0"/>
              </a:rPr>
              <a:t>Šlapak</a:t>
            </a:r>
            <a:r>
              <a:rPr lang="tr-TR" dirty="0">
                <a:effectLst/>
                <a:latin typeface="Calibri" panose="020F0502020204030204" pitchFamily="34" charset="0"/>
                <a:ea typeface="Calibri" panose="020F0502020204030204" pitchFamily="34" charset="0"/>
                <a:cs typeface="Times New Roman" panose="02020603050405020304" pitchFamily="18" charset="0"/>
              </a:rPr>
              <a:t> ve ark. , </a:t>
            </a:r>
            <a:r>
              <a:rPr lang="tr-TR" dirty="0" err="1">
                <a:effectLst/>
                <a:latin typeface="Calibri" panose="020F0502020204030204" pitchFamily="34" charset="0"/>
                <a:ea typeface="Calibri" panose="020F0502020204030204" pitchFamily="34" charset="0"/>
                <a:cs typeface="Times New Roman" panose="02020603050405020304" pitchFamily="18" charset="0"/>
              </a:rPr>
              <a:t>Vang</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a:effectLst/>
                <a:latin typeface="Calibri" panose="020F0502020204030204" pitchFamily="34" charset="0"/>
                <a:ea typeface="Calibri" panose="020F0502020204030204" pitchFamily="34" charset="0"/>
                <a:cs typeface="Times New Roman" panose="02020603050405020304" pitchFamily="18" charset="0"/>
              </a:rPr>
              <a:t>ve </a:t>
            </a:r>
            <a:r>
              <a:rPr lang="tr-TR" dirty="0">
                <a:latin typeface="Calibri" panose="020F0502020204030204" pitchFamily="34" charset="0"/>
                <a:ea typeface="Calibri" panose="020F0502020204030204" pitchFamily="34" charset="0"/>
                <a:cs typeface="Times New Roman" panose="02020603050405020304" pitchFamily="18" charset="0"/>
              </a:rPr>
              <a:t>ark.</a:t>
            </a:r>
            <a:r>
              <a:rPr lang="tr-TR" dirty="0">
                <a:effectLst/>
                <a:latin typeface="Calibri" panose="020F0502020204030204" pitchFamily="34" charset="0"/>
                <a:ea typeface="Calibri" panose="020F0502020204030204" pitchFamily="34" charset="0"/>
                <a:cs typeface="Times New Roman" panose="02020603050405020304" pitchFamily="18" charset="0"/>
              </a:rPr>
              <a:t> ve Köksal ve </a:t>
            </a:r>
            <a:r>
              <a:rPr lang="tr-TR" dirty="0" err="1">
                <a:effectLst/>
                <a:latin typeface="Calibri" panose="020F0502020204030204" pitchFamily="34" charset="0"/>
                <a:ea typeface="Calibri" panose="020F0502020204030204" pitchFamily="34" charset="0"/>
                <a:cs typeface="Times New Roman" panose="02020603050405020304" pitchFamily="18" charset="0"/>
              </a:rPr>
              <a:t>ark.nın</a:t>
            </a:r>
            <a:r>
              <a:rPr lang="tr-TR" dirty="0">
                <a:effectLst/>
                <a:latin typeface="Calibri" panose="020F0502020204030204" pitchFamily="34" charset="0"/>
                <a:ea typeface="Calibri" panose="020F0502020204030204" pitchFamily="34" charset="0"/>
                <a:cs typeface="Times New Roman" panose="02020603050405020304" pitchFamily="18" charset="0"/>
              </a:rPr>
              <a:t> çalışmalarıydı.</a:t>
            </a:r>
          </a:p>
          <a:p>
            <a:pPr>
              <a:lnSpc>
                <a:spcPct val="107000"/>
              </a:lnSpc>
              <a:spcAft>
                <a:spcPts val="800"/>
              </a:spcAft>
            </a:pPr>
            <a:r>
              <a:rPr lang="tr-TR" dirty="0" err="1">
                <a:effectLst/>
                <a:latin typeface="Calibri" panose="020F0502020204030204" pitchFamily="34" charset="0"/>
                <a:ea typeface="Calibri" panose="020F0502020204030204" pitchFamily="34" charset="0"/>
                <a:cs typeface="Times New Roman" panose="02020603050405020304" pitchFamily="18" charset="0"/>
              </a:rPr>
              <a:t>RKÇ'ler</a:t>
            </a:r>
            <a:r>
              <a:rPr lang="tr-TR" dirty="0">
                <a:effectLst/>
                <a:latin typeface="Calibri" panose="020F0502020204030204" pitchFamily="34" charset="0"/>
                <a:ea typeface="Calibri" panose="020F0502020204030204" pitchFamily="34" charset="0"/>
                <a:cs typeface="Times New Roman" panose="02020603050405020304" pitchFamily="18" charset="0"/>
              </a:rPr>
              <a:t> 544 çocuğu içeriyordu ve 489 hastadan elde edilen sonuçların analizine izin verdi:</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334'ü </a:t>
            </a:r>
            <a:r>
              <a:rPr lang="tr-TR" dirty="0" err="1">
                <a:effectLst/>
                <a:latin typeface="Calibri" panose="020F0502020204030204" pitchFamily="34" charset="0"/>
                <a:ea typeface="Calibri" panose="020F0502020204030204" pitchFamily="34" charset="0"/>
                <a:cs typeface="Times New Roman" panose="02020603050405020304" pitchFamily="18" charset="0"/>
              </a:rPr>
              <a:t>salin</a:t>
            </a:r>
            <a:r>
              <a:rPr lang="tr-TR" dirty="0">
                <a:effectLst/>
                <a:latin typeface="Calibri" panose="020F0502020204030204" pitchFamily="34" charset="0"/>
                <a:ea typeface="Calibri" panose="020F0502020204030204" pitchFamily="34" charset="0"/>
                <a:cs typeface="Times New Roman" panose="02020603050405020304" pitchFamily="18" charset="0"/>
              </a:rPr>
              <a:t> solüsyonu grubunda ve 155'i </a:t>
            </a:r>
            <a:r>
              <a:rPr lang="tr-TR" dirty="0" err="1">
                <a:effectLst/>
                <a:latin typeface="Calibri" panose="020F0502020204030204" pitchFamily="34" charset="0"/>
                <a:ea typeface="Calibri" panose="020F0502020204030204" pitchFamily="34" charset="0"/>
                <a:cs typeface="Times New Roman" panose="02020603050405020304" pitchFamily="18" charset="0"/>
              </a:rPr>
              <a:t>plasebo</a:t>
            </a:r>
            <a:r>
              <a:rPr lang="tr-TR" dirty="0">
                <a:effectLst/>
                <a:latin typeface="Calibri" panose="020F0502020204030204" pitchFamily="34" charset="0"/>
                <a:ea typeface="Calibri" panose="020F0502020204030204" pitchFamily="34" charset="0"/>
                <a:cs typeface="Times New Roman" panose="02020603050405020304" pitchFamily="18" charset="0"/>
              </a:rPr>
              <a:t> grubundaydı. </a:t>
            </a:r>
          </a:p>
        </p:txBody>
      </p:sp>
      <p:sp>
        <p:nvSpPr>
          <p:cNvPr id="5" name="Başlık 4">
            <a:extLst>
              <a:ext uri="{FF2B5EF4-FFF2-40B4-BE49-F238E27FC236}">
                <a16:creationId xmlns:a16="http://schemas.microsoft.com/office/drawing/2014/main" id="{FE62716A-30A4-479C-8392-54F5CDBF7983}"/>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3293549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4EE490-4E60-4120-BFED-2DA72FF4C0CD}"/>
              </a:ext>
            </a:extLst>
          </p:cNvPr>
          <p:cNvSpPr>
            <a:spLocks noGrp="1"/>
          </p:cNvSpPr>
          <p:nvPr>
            <p:ph idx="1"/>
          </p:nvPr>
        </p:nvSpPr>
        <p:spPr/>
        <p:txBody>
          <a:bodyPr>
            <a:normAutofit/>
          </a:bodyPr>
          <a:lstStyle/>
          <a:p>
            <a:pPr marL="0" indent="0">
              <a:lnSpc>
                <a:spcPct val="107000"/>
              </a:lnSpc>
              <a:spcAft>
                <a:spcPts val="800"/>
              </a:spcAft>
              <a:buNone/>
            </a:pPr>
            <a:r>
              <a:rPr lang="tr-TR" b="1" dirty="0">
                <a:latin typeface="Calibri" panose="020F0502020204030204" pitchFamily="34" charset="0"/>
                <a:ea typeface="Calibri" panose="020F0502020204030204" pitchFamily="34" charset="0"/>
                <a:cs typeface="Times New Roman" panose="02020603050405020304" pitchFamily="18" charset="0"/>
              </a:rPr>
              <a:t>Araştırma ve Çalışma Seçimi</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Akademik, klinik araştırma kayıtları ve gri </a:t>
            </a:r>
            <a:r>
              <a:rPr lang="tr-TR" dirty="0" err="1">
                <a:effectLst/>
                <a:latin typeface="Calibri" panose="020F0502020204030204" pitchFamily="34" charset="0"/>
                <a:ea typeface="Calibri" panose="020F0502020204030204" pitchFamily="34" charset="0"/>
                <a:cs typeface="Times New Roman" panose="02020603050405020304" pitchFamily="18" charset="0"/>
              </a:rPr>
              <a:t>veritabanlarının</a:t>
            </a:r>
            <a:r>
              <a:rPr lang="tr-TR" dirty="0">
                <a:effectLst/>
                <a:latin typeface="Calibri" panose="020F0502020204030204" pitchFamily="34" charset="0"/>
                <a:ea typeface="Calibri" panose="020F0502020204030204" pitchFamily="34" charset="0"/>
                <a:cs typeface="Times New Roman" panose="02020603050405020304" pitchFamily="18" charset="0"/>
              </a:rPr>
              <a:t> analizi sonucunda </a:t>
            </a:r>
            <a:r>
              <a:rPr lang="tr-TR" dirty="0" err="1">
                <a:effectLst/>
                <a:latin typeface="Calibri" panose="020F0502020204030204" pitchFamily="34" charset="0"/>
                <a:ea typeface="Calibri" panose="020F0502020204030204" pitchFamily="34" charset="0"/>
                <a:cs typeface="Times New Roman" panose="02020603050405020304" pitchFamily="18" charset="0"/>
              </a:rPr>
              <a:t>Medline'dan</a:t>
            </a:r>
            <a:r>
              <a:rPr lang="tr-TR" dirty="0">
                <a:effectLst/>
                <a:latin typeface="Calibri" panose="020F0502020204030204" pitchFamily="34" charset="0"/>
                <a:ea typeface="Calibri" panose="020F0502020204030204" pitchFamily="34" charset="0"/>
                <a:cs typeface="Times New Roman" panose="02020603050405020304" pitchFamily="18" charset="0"/>
              </a:rPr>
              <a:t> 115, </a:t>
            </a:r>
            <a:r>
              <a:rPr lang="tr-TR" dirty="0" err="1">
                <a:effectLst/>
                <a:latin typeface="Calibri" panose="020F0502020204030204" pitchFamily="34" charset="0"/>
                <a:ea typeface="Calibri" panose="020F0502020204030204" pitchFamily="34" charset="0"/>
                <a:cs typeface="Times New Roman" panose="02020603050405020304" pitchFamily="18" charset="0"/>
              </a:rPr>
              <a:t>CENTRAL'den</a:t>
            </a:r>
            <a:r>
              <a:rPr lang="tr-TR" dirty="0">
                <a:effectLst/>
                <a:latin typeface="Calibri" panose="020F0502020204030204" pitchFamily="34" charset="0"/>
                <a:ea typeface="Calibri" panose="020F0502020204030204" pitchFamily="34" charset="0"/>
                <a:cs typeface="Times New Roman" panose="02020603050405020304" pitchFamily="18" charset="0"/>
              </a:rPr>
              <a:t> 26, </a:t>
            </a:r>
            <a:r>
              <a:rPr lang="tr-TR" dirty="0" err="1">
                <a:effectLst/>
                <a:latin typeface="Calibri" panose="020F0502020204030204" pitchFamily="34" charset="0"/>
                <a:ea typeface="Calibri" panose="020F0502020204030204" pitchFamily="34" charset="0"/>
                <a:cs typeface="Times New Roman" panose="02020603050405020304" pitchFamily="18" charset="0"/>
              </a:rPr>
              <a:t>Embase'den</a:t>
            </a:r>
            <a:r>
              <a:rPr lang="tr-TR" dirty="0">
                <a:effectLst/>
                <a:latin typeface="Calibri" panose="020F0502020204030204" pitchFamily="34" charset="0"/>
                <a:ea typeface="Calibri" panose="020F0502020204030204" pitchFamily="34" charset="0"/>
                <a:cs typeface="Times New Roman" panose="02020603050405020304" pitchFamily="18" charset="0"/>
              </a:rPr>
              <a:t> 60 makale ve Google'da manuel arama ile bulunan 18 makale seçildi.</a:t>
            </a:r>
          </a:p>
        </p:txBody>
      </p:sp>
      <p:sp>
        <p:nvSpPr>
          <p:cNvPr id="5" name="Başlık 4">
            <a:extLst>
              <a:ext uri="{FF2B5EF4-FFF2-40B4-BE49-F238E27FC236}">
                <a16:creationId xmlns:a16="http://schemas.microsoft.com/office/drawing/2014/main" id="{8448AC4D-A7B2-46F6-AC05-122FE7E4B78C}"/>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1824593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F41081-2D50-46A3-9501-331EB7F0DBE6}"/>
              </a:ext>
            </a:extLst>
          </p:cNvPr>
          <p:cNvSpPr>
            <a:spLocks noGrp="1"/>
          </p:cNvSpPr>
          <p:nvPr>
            <p:ph idx="1"/>
          </p:nvPr>
        </p:nvSpPr>
        <p:spPr>
          <a:xfrm>
            <a:off x="838200" y="1825625"/>
            <a:ext cx="10683240" cy="4351338"/>
          </a:xfrm>
        </p:spPr>
        <p:txBody>
          <a:bodyPr>
            <a:noAutofit/>
          </a:bodyPr>
          <a:lstStyle/>
          <a:p>
            <a:pPr marL="0" indent="0">
              <a:lnSpc>
                <a:spcPct val="107000"/>
              </a:lnSpc>
              <a:spcAft>
                <a:spcPts val="800"/>
              </a:spcAft>
              <a:buNone/>
            </a:pPr>
            <a:r>
              <a:rPr lang="tr-TR" b="1" dirty="0">
                <a:latin typeface="Calibri" panose="020F0502020204030204" pitchFamily="34" charset="0"/>
                <a:ea typeface="Calibri" panose="020F0502020204030204" pitchFamily="34" charset="0"/>
                <a:cs typeface="Times New Roman" panose="02020603050405020304" pitchFamily="18" charset="0"/>
              </a:rPr>
              <a:t>Çalışmaların İçerikleri</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Dört çift kör RKÇ dahil etme kriterlerini karşıladı: </a:t>
            </a:r>
            <a:r>
              <a:rPr lang="tr-TR" dirty="0" err="1">
                <a:effectLst/>
                <a:latin typeface="Calibri" panose="020F0502020204030204" pitchFamily="34" charset="0"/>
                <a:ea typeface="Calibri" panose="020F0502020204030204" pitchFamily="34" charset="0"/>
                <a:cs typeface="Times New Roman" panose="02020603050405020304" pitchFamily="18" charset="0"/>
              </a:rPr>
              <a:t>Bollag</a:t>
            </a:r>
            <a:r>
              <a:rPr lang="tr-TR" dirty="0">
                <a:effectLst/>
                <a:latin typeface="Calibri" panose="020F0502020204030204" pitchFamily="34" charset="0"/>
                <a:ea typeface="Calibri" panose="020F0502020204030204" pitchFamily="34" charset="0"/>
                <a:cs typeface="Times New Roman" panose="02020603050405020304" pitchFamily="18" charset="0"/>
              </a:rPr>
              <a:t> ve ark.(1984) , </a:t>
            </a:r>
            <a:r>
              <a:rPr lang="tr-TR" dirty="0" err="1">
                <a:effectLst/>
                <a:latin typeface="Calibri" panose="020F0502020204030204" pitchFamily="34" charset="0"/>
                <a:ea typeface="Calibri" panose="020F0502020204030204" pitchFamily="34" charset="0"/>
                <a:cs typeface="Times New Roman" panose="02020603050405020304" pitchFamily="18" charset="0"/>
              </a:rPr>
              <a:t>Šlapak</a:t>
            </a:r>
            <a:r>
              <a:rPr lang="tr-TR" dirty="0">
                <a:effectLst/>
                <a:latin typeface="Calibri" panose="020F0502020204030204" pitchFamily="34" charset="0"/>
                <a:ea typeface="Calibri" panose="020F0502020204030204" pitchFamily="34" charset="0"/>
                <a:cs typeface="Times New Roman" panose="02020603050405020304" pitchFamily="18" charset="0"/>
              </a:rPr>
              <a:t> ve </a:t>
            </a:r>
            <a:r>
              <a:rPr lang="tr-TR" dirty="0">
                <a:latin typeface="Calibri" panose="020F0502020204030204" pitchFamily="34" charset="0"/>
                <a:ea typeface="Calibri" panose="020F0502020204030204" pitchFamily="34" charset="0"/>
                <a:cs typeface="Times New Roman" panose="02020603050405020304" pitchFamily="18" charset="0"/>
              </a:rPr>
              <a:t>ark</a:t>
            </a:r>
            <a:r>
              <a:rPr lang="tr-TR" dirty="0">
                <a:effectLst/>
                <a:latin typeface="Calibri" panose="020F0502020204030204" pitchFamily="34" charset="0"/>
                <a:ea typeface="Calibri" panose="020F0502020204030204" pitchFamily="34" charset="0"/>
                <a:cs typeface="Times New Roman" panose="02020603050405020304" pitchFamily="18" charset="0"/>
              </a:rPr>
              <a:t>. (2008) , </a:t>
            </a:r>
            <a:r>
              <a:rPr lang="tr-TR" dirty="0" err="1">
                <a:effectLst/>
                <a:latin typeface="Calibri" panose="020F0502020204030204" pitchFamily="34" charset="0"/>
                <a:ea typeface="Calibri" panose="020F0502020204030204" pitchFamily="34" charset="0"/>
                <a:cs typeface="Times New Roman" panose="02020603050405020304" pitchFamily="18" charset="0"/>
              </a:rPr>
              <a:t>Wang</a:t>
            </a:r>
            <a:r>
              <a:rPr lang="tr-TR" dirty="0">
                <a:effectLst/>
                <a:latin typeface="Calibri" panose="020F0502020204030204" pitchFamily="34" charset="0"/>
                <a:ea typeface="Calibri" panose="020F0502020204030204" pitchFamily="34" charset="0"/>
                <a:cs typeface="Times New Roman" panose="02020603050405020304" pitchFamily="18" charset="0"/>
              </a:rPr>
              <a:t> ve ark. (2009) ve</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a:effectLst/>
                <a:latin typeface="Calibri" panose="020F0502020204030204" pitchFamily="34" charset="0"/>
                <a:ea typeface="Calibri" panose="020F0502020204030204" pitchFamily="34" charset="0"/>
                <a:cs typeface="Times New Roman" panose="02020603050405020304" pitchFamily="18" charset="0"/>
              </a:rPr>
              <a:t>Köksal ve ark. (2016) . </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Dört </a:t>
            </a:r>
            <a:r>
              <a:rPr lang="tr-TR" dirty="0" err="1">
                <a:effectLst/>
                <a:latin typeface="Calibri" panose="020F0502020204030204" pitchFamily="34" charset="0"/>
                <a:ea typeface="Calibri" panose="020F0502020204030204" pitchFamily="34" charset="0"/>
                <a:cs typeface="Times New Roman" panose="02020603050405020304" pitchFamily="18" charset="0"/>
              </a:rPr>
              <a:t>RKÇ'yi</a:t>
            </a:r>
            <a:r>
              <a:rPr lang="tr-TR" dirty="0">
                <a:effectLst/>
                <a:latin typeface="Calibri" panose="020F0502020204030204" pitchFamily="34" charset="0"/>
                <a:ea typeface="Calibri" panose="020F0502020204030204" pitchFamily="34" charset="0"/>
                <a:cs typeface="Times New Roman" panose="02020603050405020304" pitchFamily="18" charset="0"/>
              </a:rPr>
              <a:t> araştırmak için nicel analiz kullanıldı: Birincil sonlanım noktası (</a:t>
            </a:r>
            <a:r>
              <a:rPr lang="tr-TR" dirty="0" err="1">
                <a:effectLst/>
                <a:latin typeface="Calibri" panose="020F0502020204030204" pitchFamily="34" charset="0"/>
                <a:ea typeface="Calibri" panose="020F0502020204030204" pitchFamily="34" charset="0"/>
                <a:cs typeface="Times New Roman" panose="02020603050405020304" pitchFamily="18" charset="0"/>
              </a:rPr>
              <a:t>rinolojik</a:t>
            </a:r>
            <a:r>
              <a:rPr lang="tr-TR" dirty="0">
                <a:effectLst/>
                <a:latin typeface="Calibri" panose="020F0502020204030204" pitchFamily="34" charset="0"/>
                <a:ea typeface="Calibri" panose="020F0502020204030204" pitchFamily="34" charset="0"/>
                <a:cs typeface="Times New Roman" panose="02020603050405020304" pitchFamily="18" charset="0"/>
              </a:rPr>
              <a:t> puan), ikincil sonlanım noktası (solunum puanı) ve üçüncü sonlanım nokta (sağlık durumu puanı) </a:t>
            </a:r>
          </a:p>
          <a:p>
            <a:endParaRPr lang="tr-TR" dirty="0"/>
          </a:p>
        </p:txBody>
      </p:sp>
      <p:sp>
        <p:nvSpPr>
          <p:cNvPr id="5" name="Başlık 4">
            <a:extLst>
              <a:ext uri="{FF2B5EF4-FFF2-40B4-BE49-F238E27FC236}">
                <a16:creationId xmlns:a16="http://schemas.microsoft.com/office/drawing/2014/main" id="{5625C4FE-E840-4622-BF3A-C5DEC3198B87}"/>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2449152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3442D3-9AEC-41F2-BA18-A53E493BFF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912AEC5-806A-43FB-8442-9E7DEDDA5A07}"/>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6159B242-90F0-4392-90D3-063F5AD20E0D}"/>
              </a:ext>
            </a:extLst>
          </p:cNvPr>
          <p:cNvPicPr>
            <a:picLocks noChangeAspect="1"/>
          </p:cNvPicPr>
          <p:nvPr/>
        </p:nvPicPr>
        <p:blipFill rotWithShape="1">
          <a:blip r:embed="rId2"/>
          <a:srcRect b="31362"/>
          <a:stretch/>
        </p:blipFill>
        <p:spPr>
          <a:xfrm>
            <a:off x="0" y="347540"/>
            <a:ext cx="12133502" cy="5275385"/>
          </a:xfrm>
          <a:prstGeom prst="rect">
            <a:avLst/>
          </a:prstGeom>
        </p:spPr>
      </p:pic>
    </p:spTree>
    <p:extLst>
      <p:ext uri="{BB962C8B-B14F-4D97-AF65-F5344CB8AC3E}">
        <p14:creationId xmlns:p14="http://schemas.microsoft.com/office/powerpoint/2010/main" val="3468624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3BE5F5-82EF-49E2-B63E-A66DA5A58AC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1FA574-A093-4859-B42A-69B791EDCBD0}"/>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CD1615A4-C2AF-41F4-AE81-4B3FA124CB4D}"/>
              </a:ext>
            </a:extLst>
          </p:cNvPr>
          <p:cNvPicPr>
            <a:picLocks noChangeAspect="1"/>
          </p:cNvPicPr>
          <p:nvPr/>
        </p:nvPicPr>
        <p:blipFill>
          <a:blip r:embed="rId2"/>
          <a:stretch>
            <a:fillRect/>
          </a:stretch>
        </p:blipFill>
        <p:spPr>
          <a:xfrm>
            <a:off x="1491176" y="0"/>
            <a:ext cx="8665698" cy="6784736"/>
          </a:xfrm>
          <a:prstGeom prst="rect">
            <a:avLst/>
          </a:prstGeom>
        </p:spPr>
      </p:pic>
    </p:spTree>
    <p:extLst>
      <p:ext uri="{BB962C8B-B14F-4D97-AF65-F5344CB8AC3E}">
        <p14:creationId xmlns:p14="http://schemas.microsoft.com/office/powerpoint/2010/main" val="1439907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FFF4A-ED3F-451B-8B2C-B97498229F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769C310-AA21-4B80-9C2F-B538DEDE6A77}"/>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108BA1E6-63F4-4C36-B020-3E673865742E}"/>
              </a:ext>
            </a:extLst>
          </p:cNvPr>
          <p:cNvPicPr>
            <a:picLocks noChangeAspect="1"/>
          </p:cNvPicPr>
          <p:nvPr/>
        </p:nvPicPr>
        <p:blipFill>
          <a:blip r:embed="rId2"/>
          <a:stretch>
            <a:fillRect/>
          </a:stretch>
        </p:blipFill>
        <p:spPr>
          <a:xfrm>
            <a:off x="140523" y="168177"/>
            <a:ext cx="11910954" cy="6324697"/>
          </a:xfrm>
          <a:prstGeom prst="rect">
            <a:avLst/>
          </a:prstGeom>
        </p:spPr>
      </p:pic>
    </p:spTree>
    <p:extLst>
      <p:ext uri="{BB962C8B-B14F-4D97-AF65-F5344CB8AC3E}">
        <p14:creationId xmlns:p14="http://schemas.microsoft.com/office/powerpoint/2010/main" val="411918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4FB54CD-A672-4779-BCD3-9A4598166945}"/>
              </a:ext>
            </a:extLst>
          </p:cNvPr>
          <p:cNvSpPr>
            <a:spLocks noGrp="1"/>
          </p:cNvSpPr>
          <p:nvPr>
            <p:ph idx="1"/>
          </p:nvPr>
        </p:nvSpPr>
        <p:spPr/>
        <p:txBody>
          <a:bodyPr>
            <a:normAutofit/>
          </a:bodyPr>
          <a:lstStyle/>
          <a:p>
            <a:pPr marL="0" indent="0">
              <a:buNone/>
            </a:pPr>
            <a:r>
              <a:rPr lang="tr-TR" b="1" dirty="0">
                <a:latin typeface="Calibri" panose="020F0502020204030204" pitchFamily="34" charset="0"/>
                <a:ea typeface="Calibri" panose="020F0502020204030204" pitchFamily="34" charset="0"/>
                <a:cs typeface="Times New Roman" panose="02020603050405020304" pitchFamily="18" charset="0"/>
              </a:rPr>
              <a:t>Çalışma Yanlılığı Riski</a:t>
            </a:r>
          </a:p>
          <a:p>
            <a:r>
              <a:rPr lang="tr-TR" dirty="0"/>
              <a:t>Çalışmaların dizi oluşturma, tahsis gizleme, katılımcıların ve personelin körlenmesi veya sonuç değerlendirmesinin körleştirilmesi ve seçici sonuç raporlaması öğeleri için bilinmeyen veya yüksek risk oluşturduğu kabul edildi. </a:t>
            </a:r>
          </a:p>
        </p:txBody>
      </p:sp>
      <p:pic>
        <p:nvPicPr>
          <p:cNvPr id="4" name="Resim 3">
            <a:extLst>
              <a:ext uri="{FF2B5EF4-FFF2-40B4-BE49-F238E27FC236}">
                <a16:creationId xmlns:a16="http://schemas.microsoft.com/office/drawing/2014/main" id="{AB0A9914-945C-4F9C-AF79-C32C148A7067}"/>
              </a:ext>
            </a:extLst>
          </p:cNvPr>
          <p:cNvPicPr>
            <a:picLocks noChangeAspect="1"/>
          </p:cNvPicPr>
          <p:nvPr/>
        </p:nvPicPr>
        <p:blipFill>
          <a:blip r:embed="rId2"/>
          <a:stretch>
            <a:fillRect/>
          </a:stretch>
        </p:blipFill>
        <p:spPr>
          <a:xfrm>
            <a:off x="0" y="3995225"/>
            <a:ext cx="12084148" cy="2862774"/>
          </a:xfrm>
          <a:prstGeom prst="rect">
            <a:avLst/>
          </a:prstGeom>
        </p:spPr>
      </p:pic>
      <p:sp>
        <p:nvSpPr>
          <p:cNvPr id="6" name="Başlık 5">
            <a:extLst>
              <a:ext uri="{FF2B5EF4-FFF2-40B4-BE49-F238E27FC236}">
                <a16:creationId xmlns:a16="http://schemas.microsoft.com/office/drawing/2014/main" id="{0356D02D-69E9-4EED-99A5-DB1E1B9E61C7}"/>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4064444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708476D-3D64-4C65-9243-45F30024638A}"/>
              </a:ext>
            </a:extLst>
          </p:cNvPr>
          <p:cNvSpPr>
            <a:spLocks noGrp="1"/>
          </p:cNvSpPr>
          <p:nvPr>
            <p:ph idx="1"/>
          </p:nvPr>
        </p:nvSpPr>
        <p:spPr>
          <a:xfrm>
            <a:off x="838200" y="1690688"/>
            <a:ext cx="10515600" cy="4351338"/>
          </a:xfrm>
        </p:spPr>
        <p:txBody>
          <a:bodyPr>
            <a:noAutofit/>
          </a:bodyPr>
          <a:lstStyle/>
          <a:p>
            <a:pPr marL="0" indent="0">
              <a:lnSpc>
                <a:spcPct val="107000"/>
              </a:lnSpc>
              <a:spcAft>
                <a:spcPts val="800"/>
              </a:spcAft>
              <a:buNone/>
            </a:pPr>
            <a:r>
              <a:rPr lang="tr-TR" b="1" dirty="0">
                <a:effectLst/>
                <a:latin typeface="Calibri" panose="020F0502020204030204" pitchFamily="34" charset="0"/>
                <a:ea typeface="Calibri" panose="020F0502020204030204" pitchFamily="34" charset="0"/>
                <a:cs typeface="Times New Roman" panose="02020603050405020304" pitchFamily="18" charset="0"/>
              </a:rPr>
              <a:t>Ana Değerlendirme Kriteri</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Ana değerlendirme kriterini ‘</a:t>
            </a:r>
            <a:r>
              <a:rPr lang="tr-TR" dirty="0" err="1">
                <a:effectLst/>
                <a:latin typeface="Calibri" panose="020F0502020204030204" pitchFamily="34" charset="0"/>
                <a:ea typeface="Calibri" panose="020F0502020204030204" pitchFamily="34" charset="0"/>
                <a:cs typeface="Times New Roman" panose="02020603050405020304" pitchFamily="18" charset="0"/>
              </a:rPr>
              <a:t>ÜSYE'nin</a:t>
            </a:r>
            <a:r>
              <a:rPr lang="tr-TR" dirty="0">
                <a:effectLst/>
                <a:latin typeface="Calibri" panose="020F0502020204030204" pitchFamily="34" charset="0"/>
                <a:ea typeface="Calibri" panose="020F0502020204030204" pitchFamily="34" charset="0"/>
                <a:cs typeface="Times New Roman" panose="02020603050405020304" pitchFamily="18" charset="0"/>
              </a:rPr>
              <a:t> klinik semptomlarının iyileştirilmesi’ olarak belirledik  ve dört çalışmanın bir meta-analizini gerçekleştirdik.</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Üç tip semptom tanımlandı: </a:t>
            </a:r>
            <a:r>
              <a:rPr lang="tr-TR" dirty="0" err="1">
                <a:effectLst/>
                <a:latin typeface="Calibri" panose="020F0502020204030204" pitchFamily="34" charset="0"/>
                <a:ea typeface="Calibri" panose="020F0502020204030204" pitchFamily="34" charset="0"/>
                <a:cs typeface="Times New Roman" panose="02020603050405020304" pitchFamily="18" charset="0"/>
              </a:rPr>
              <a:t>rinolojik</a:t>
            </a:r>
            <a:r>
              <a:rPr lang="tr-TR" dirty="0">
                <a:effectLst/>
                <a:latin typeface="Calibri" panose="020F0502020204030204" pitchFamily="34" charset="0"/>
                <a:ea typeface="Calibri" panose="020F0502020204030204" pitchFamily="34" charset="0"/>
                <a:cs typeface="Times New Roman" panose="02020603050405020304" pitchFamily="18" charset="0"/>
              </a:rPr>
              <a:t>, solunum ve genel sağlık durumuyla ilgili. </a:t>
            </a:r>
          </a:p>
          <a:p>
            <a:pPr marL="0" indent="0">
              <a:lnSpc>
                <a:spcPct val="107000"/>
              </a:lnSpc>
              <a:spcAft>
                <a:spcPts val="800"/>
              </a:spcAft>
              <a:buNone/>
            </a:pPr>
            <a:endParaRPr lang="tr-TR" dirty="0"/>
          </a:p>
        </p:txBody>
      </p:sp>
      <p:sp>
        <p:nvSpPr>
          <p:cNvPr id="5" name="Başlık 4">
            <a:extLst>
              <a:ext uri="{FF2B5EF4-FFF2-40B4-BE49-F238E27FC236}">
                <a16:creationId xmlns:a16="http://schemas.microsoft.com/office/drawing/2014/main" id="{B6B89773-16C3-4DFF-A28A-1E76A127E8E7}"/>
              </a:ext>
            </a:extLst>
          </p:cNvPr>
          <p:cNvSpPr>
            <a:spLocks noGrp="1"/>
          </p:cNvSpPr>
          <p:nvPr>
            <p:ph type="title"/>
          </p:nvPr>
        </p:nvSpPr>
        <p:spPr/>
        <p:txBody>
          <a:bodyPr/>
          <a:lstStyle/>
          <a:p>
            <a:r>
              <a:rPr lang="tr-TR" dirty="0"/>
              <a:t>BULGULAR</a:t>
            </a:r>
          </a:p>
        </p:txBody>
      </p:sp>
    </p:spTree>
    <p:extLst>
      <p:ext uri="{BB962C8B-B14F-4D97-AF65-F5344CB8AC3E}">
        <p14:creationId xmlns:p14="http://schemas.microsoft.com/office/powerpoint/2010/main" val="3241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5252DE-43C2-438E-999C-0205F84EFC53}"/>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8F2FFAFB-B42C-4549-B212-C6B32FAC6F2A}"/>
              </a:ext>
            </a:extLst>
          </p:cNvPr>
          <p:cNvSpPr>
            <a:spLocks noGrp="1"/>
          </p:cNvSpPr>
          <p:nvPr>
            <p:ph idx="1"/>
          </p:nvPr>
        </p:nvSpPr>
        <p:spPr/>
        <p:txBody>
          <a:bodyPr/>
          <a:lstStyle/>
          <a:p>
            <a:pPr marL="0" indent="0">
              <a:buNone/>
            </a:pPr>
            <a:r>
              <a:rPr lang="tr-TR" b="1" dirty="0">
                <a:effectLst/>
                <a:latin typeface="Calibri" panose="020F0502020204030204" pitchFamily="34" charset="0"/>
                <a:ea typeface="Calibri" panose="020F0502020204030204" pitchFamily="34" charset="0"/>
                <a:cs typeface="Times New Roman" panose="02020603050405020304" pitchFamily="18" charset="0"/>
              </a:rPr>
              <a:t>Ana Değerlendirme Kriteri</a:t>
            </a: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err="1">
                <a:effectLst/>
                <a:latin typeface="Calibri" panose="020F0502020204030204" pitchFamily="34" charset="0"/>
                <a:ea typeface="Calibri" panose="020F0502020204030204" pitchFamily="34" charset="0"/>
                <a:cs typeface="Times New Roman" panose="02020603050405020304" pitchFamily="18" charset="0"/>
              </a:rPr>
              <a:t>Sonuçlar</a:t>
            </a:r>
            <a:r>
              <a:rPr lang="tr-TR" dirty="0" err="1">
                <a:effectLst/>
                <a:latin typeface="Calibri" panose="020F0502020204030204" pitchFamily="34" charset="0"/>
                <a:ea typeface="Calibri" panose="020F0502020204030204" pitchFamily="34" charset="0"/>
                <a:cs typeface="Times New Roman" panose="02020603050405020304" pitchFamily="18" charset="0"/>
              </a:rPr>
              <a:t>ın</a:t>
            </a:r>
            <a:r>
              <a:rPr lang="tr-TR" dirty="0">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rinolojik</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skorlar</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solunum</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skorları</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ve</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sağlık</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durumu</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skorları</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için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t>forest-plot</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formunda</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sunu</a:t>
            </a:r>
            <a:r>
              <a:rPr lang="tr-TR" dirty="0" err="1">
                <a:effectLst/>
                <a:latin typeface="Calibri" panose="020F0502020204030204" pitchFamily="34" charset="0"/>
                <a:ea typeface="Calibri" panose="020F0502020204030204" pitchFamily="34" charset="0"/>
                <a:cs typeface="Times New Roman" panose="02020603050405020304" pitchFamily="18" charset="0"/>
              </a:rPr>
              <a:t>lması</a:t>
            </a:r>
            <a:r>
              <a:rPr lang="tr-TR" dirty="0">
                <a:effectLst/>
                <a:latin typeface="Calibri" panose="020F0502020204030204" pitchFamily="34" charset="0"/>
                <a:ea typeface="Calibri" panose="020F0502020204030204" pitchFamily="34" charset="0"/>
                <a:cs typeface="Times New Roman" panose="02020603050405020304" pitchFamily="18" charset="0"/>
              </a:rPr>
              <a:t>,</a:t>
            </a:r>
            <a:r>
              <a:rPr lang="tr-TR" dirty="0">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etki</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büyüklüğü</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ve</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ilişkili</a:t>
            </a:r>
            <a:r>
              <a:rPr lang="en-US" dirty="0">
                <a:effectLst/>
                <a:latin typeface="Calibri" panose="020F0502020204030204" pitchFamily="34" charset="0"/>
                <a:ea typeface="Calibri" panose="020F0502020204030204" pitchFamily="34" charset="0"/>
                <a:cs typeface="Times New Roman" panose="02020603050405020304" pitchFamily="18" charset="0"/>
              </a:rPr>
              <a:t> %95 </a:t>
            </a:r>
            <a:r>
              <a:rPr lang="en-US" dirty="0" err="1">
                <a:effectLst/>
                <a:latin typeface="Calibri" panose="020F0502020204030204" pitchFamily="34" charset="0"/>
                <a:ea typeface="Calibri" panose="020F0502020204030204" pitchFamily="34" charset="0"/>
                <a:cs typeface="Times New Roman" panose="02020603050405020304" pitchFamily="18" charset="0"/>
              </a:rPr>
              <a:t>güven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aralığı</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açısından</a:t>
            </a:r>
            <a:r>
              <a:rPr lang="en-US" dirty="0">
                <a:effectLst/>
                <a:latin typeface="Calibri" panose="020F0502020204030204" pitchFamily="34" charset="0"/>
                <a:ea typeface="Calibri" panose="020F0502020204030204" pitchFamily="34" charset="0"/>
                <a:cs typeface="Times New Roman" panose="02020603050405020304" pitchFamily="18" charset="0"/>
              </a:rPr>
              <a:t> her </a:t>
            </a:r>
            <a:r>
              <a:rPr lang="en-US" dirty="0" err="1">
                <a:effectLst/>
                <a:latin typeface="Calibri" panose="020F0502020204030204" pitchFamily="34" charset="0"/>
                <a:ea typeface="Calibri" panose="020F0502020204030204" pitchFamily="34" charset="0"/>
                <a:cs typeface="Times New Roman" panose="02020603050405020304" pitchFamily="18" charset="0"/>
              </a:rPr>
              <a:t>bir</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çalışmadan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elde</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edilen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verilerin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sunulmasını</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mümkün</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dirty="0" err="1">
                <a:effectLst/>
                <a:latin typeface="Calibri" panose="020F0502020204030204" pitchFamily="34" charset="0"/>
                <a:ea typeface="Calibri" panose="020F0502020204030204" pitchFamily="34" charset="0"/>
                <a:cs typeface="Times New Roman" panose="02020603050405020304" pitchFamily="18" charset="0"/>
              </a:rPr>
              <a:t>kıl</a:t>
            </a:r>
            <a:r>
              <a:rPr lang="tr-TR" dirty="0" err="1">
                <a:effectLst/>
                <a:latin typeface="Calibri" panose="020F0502020204030204" pitchFamily="34" charset="0"/>
                <a:ea typeface="Calibri" panose="020F0502020204030204" pitchFamily="34" charset="0"/>
                <a:cs typeface="Times New Roman" panose="02020603050405020304" pitchFamily="18" charset="0"/>
              </a:rPr>
              <a:t>dı</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tr-TR" dirty="0"/>
          </a:p>
        </p:txBody>
      </p:sp>
    </p:spTree>
    <p:extLst>
      <p:ext uri="{BB962C8B-B14F-4D97-AF65-F5344CB8AC3E}">
        <p14:creationId xmlns:p14="http://schemas.microsoft.com/office/powerpoint/2010/main" val="1000143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064B0-1C6E-40E0-8C28-BB286E66A945}"/>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D49C709B-3B7F-47D0-A0D4-2D9C09A82E41}"/>
              </a:ext>
            </a:extLst>
          </p:cNvPr>
          <p:cNvSpPr>
            <a:spLocks noGrp="1"/>
          </p:cNvSpPr>
          <p:nvPr>
            <p:ph idx="1"/>
          </p:nvPr>
        </p:nvSpPr>
        <p:spPr/>
        <p:txBody>
          <a:bodyPr>
            <a:normAutofit lnSpcReduction="10000"/>
          </a:bodyPr>
          <a:lstStyle/>
          <a:p>
            <a:pPr marL="0" indent="0">
              <a:buNone/>
            </a:pPr>
            <a:r>
              <a:rPr lang="tr-TR" b="1" dirty="0">
                <a:effectLst/>
                <a:latin typeface="Calibri" panose="020F0502020204030204" pitchFamily="34" charset="0"/>
                <a:ea typeface="Calibri" panose="020F0502020204030204" pitchFamily="34" charset="0"/>
                <a:cs typeface="Times New Roman" panose="02020603050405020304" pitchFamily="18" charset="0"/>
              </a:rPr>
              <a:t>Ana Değerlendirme Kriteri</a:t>
            </a:r>
          </a:p>
          <a:p>
            <a:endParaRPr lang="tr-TR" dirty="0"/>
          </a:p>
          <a:p>
            <a:r>
              <a:rPr lang="tr-TR" dirty="0" err="1"/>
              <a:t>SNI'nin</a:t>
            </a:r>
            <a:r>
              <a:rPr lang="tr-TR" dirty="0"/>
              <a:t> </a:t>
            </a:r>
            <a:r>
              <a:rPr lang="tr-TR" dirty="0" err="1"/>
              <a:t>rinolojik</a:t>
            </a:r>
            <a:r>
              <a:rPr lang="tr-TR" dirty="0"/>
              <a:t> semptomlar için istatistiksel olarak anlamlı bir faydasını gözlemledik.</a:t>
            </a:r>
          </a:p>
          <a:p>
            <a:r>
              <a:rPr lang="tr-TR" dirty="0"/>
              <a:t>Solunum semptomları için, </a:t>
            </a:r>
            <a:r>
              <a:rPr lang="tr-TR" dirty="0" err="1"/>
              <a:t>Šlapak</a:t>
            </a:r>
            <a:r>
              <a:rPr lang="tr-TR" dirty="0"/>
              <a:t> ve ark.'</a:t>
            </a:r>
            <a:r>
              <a:rPr lang="tr-TR" dirty="0" err="1"/>
              <a:t>nın</a:t>
            </a:r>
            <a:r>
              <a:rPr lang="tr-TR" dirty="0"/>
              <a:t> ve </a:t>
            </a:r>
            <a:r>
              <a:rPr lang="tr-TR" dirty="0" err="1"/>
              <a:t>Wang</a:t>
            </a:r>
            <a:r>
              <a:rPr lang="tr-TR" dirty="0"/>
              <a:t> ve ark.’</a:t>
            </a:r>
            <a:r>
              <a:rPr lang="tr-TR" dirty="0" err="1"/>
              <a:t>nın</a:t>
            </a:r>
            <a:r>
              <a:rPr lang="tr-TR" dirty="0"/>
              <a:t> çalışmalarında belirgin olmayan bir fayda görüldü.</a:t>
            </a:r>
          </a:p>
          <a:p>
            <a:r>
              <a:rPr lang="tr-TR" dirty="0"/>
              <a:t>Sağlık durumu ve aktivite ile ilgili olarak, müdahale grubunda önemli bir gelişme olmadı.</a:t>
            </a:r>
          </a:p>
          <a:p>
            <a:r>
              <a:rPr lang="tr-TR" dirty="0" err="1"/>
              <a:t>Šlapak</a:t>
            </a:r>
            <a:r>
              <a:rPr lang="tr-TR" dirty="0"/>
              <a:t> ve ark.'</a:t>
            </a:r>
            <a:r>
              <a:rPr lang="tr-TR" dirty="0" err="1"/>
              <a:t>nın</a:t>
            </a:r>
            <a:r>
              <a:rPr lang="tr-TR" dirty="0"/>
              <a:t> ve </a:t>
            </a:r>
            <a:r>
              <a:rPr lang="tr-TR" dirty="0" err="1"/>
              <a:t>Wang</a:t>
            </a:r>
            <a:r>
              <a:rPr lang="tr-TR" dirty="0"/>
              <a:t> ve ark.’</a:t>
            </a:r>
            <a:r>
              <a:rPr lang="tr-TR" dirty="0" err="1"/>
              <a:t>nın</a:t>
            </a:r>
            <a:r>
              <a:rPr lang="tr-TR" dirty="0"/>
              <a:t> çalışmalarında SNI meta-analizinde faydalı ancak anlamlı olmayan bir eğilim gözlendi. </a:t>
            </a:r>
          </a:p>
          <a:p>
            <a:endParaRPr lang="tr-TR" dirty="0"/>
          </a:p>
        </p:txBody>
      </p:sp>
    </p:spTree>
    <p:extLst>
      <p:ext uri="{BB962C8B-B14F-4D97-AF65-F5344CB8AC3E}">
        <p14:creationId xmlns:p14="http://schemas.microsoft.com/office/powerpoint/2010/main" val="103534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6D2D06-FBEA-43FB-8263-EE4BE63CD6C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8581A6-B7A8-4C7B-8052-D8C9F861E806}"/>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CDB307ED-F32B-49E5-BF9D-41B16225FC09}"/>
              </a:ext>
            </a:extLst>
          </p:cNvPr>
          <p:cNvPicPr>
            <a:picLocks noChangeAspect="1"/>
          </p:cNvPicPr>
          <p:nvPr/>
        </p:nvPicPr>
        <p:blipFill>
          <a:blip r:embed="rId2"/>
          <a:stretch>
            <a:fillRect/>
          </a:stretch>
        </p:blipFill>
        <p:spPr>
          <a:xfrm>
            <a:off x="838200" y="178466"/>
            <a:ext cx="9979856" cy="6679534"/>
          </a:xfrm>
          <a:prstGeom prst="rect">
            <a:avLst/>
          </a:prstGeom>
        </p:spPr>
      </p:pic>
      <p:sp>
        <p:nvSpPr>
          <p:cNvPr id="4" name="Dikdörtgen 3">
            <a:extLst>
              <a:ext uri="{FF2B5EF4-FFF2-40B4-BE49-F238E27FC236}">
                <a16:creationId xmlns:a16="http://schemas.microsoft.com/office/drawing/2014/main" id="{6D0A40CD-21D6-4C5F-9CC5-1799D2013FFA}"/>
              </a:ext>
            </a:extLst>
          </p:cNvPr>
          <p:cNvSpPr/>
          <p:nvPr/>
        </p:nvSpPr>
        <p:spPr>
          <a:xfrm>
            <a:off x="942535" y="1690688"/>
            <a:ext cx="5598942" cy="186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extLst>
              <a:ext uri="{FF2B5EF4-FFF2-40B4-BE49-F238E27FC236}">
                <a16:creationId xmlns:a16="http://schemas.microsoft.com/office/drawing/2014/main" id="{95DDD0CD-70DE-4F67-A649-9120C732A915}"/>
              </a:ext>
            </a:extLst>
          </p:cNvPr>
          <p:cNvSpPr/>
          <p:nvPr/>
        </p:nvSpPr>
        <p:spPr>
          <a:xfrm>
            <a:off x="942535" y="2490202"/>
            <a:ext cx="5598942" cy="186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a:extLst>
              <a:ext uri="{FF2B5EF4-FFF2-40B4-BE49-F238E27FC236}">
                <a16:creationId xmlns:a16="http://schemas.microsoft.com/office/drawing/2014/main" id="{A3ADDC50-06C2-47EC-9A53-0AFB9FEF6024}"/>
              </a:ext>
            </a:extLst>
          </p:cNvPr>
          <p:cNvSpPr/>
          <p:nvPr/>
        </p:nvSpPr>
        <p:spPr>
          <a:xfrm>
            <a:off x="942535" y="3335670"/>
            <a:ext cx="5598942" cy="186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a:extLst>
              <a:ext uri="{FF2B5EF4-FFF2-40B4-BE49-F238E27FC236}">
                <a16:creationId xmlns:a16="http://schemas.microsoft.com/office/drawing/2014/main" id="{49AFF80C-38AB-45F8-A40D-4FE79B162074}"/>
              </a:ext>
            </a:extLst>
          </p:cNvPr>
          <p:cNvSpPr/>
          <p:nvPr/>
        </p:nvSpPr>
        <p:spPr>
          <a:xfrm>
            <a:off x="942535" y="3582859"/>
            <a:ext cx="5598942" cy="1866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extLst>
              <a:ext uri="{FF2B5EF4-FFF2-40B4-BE49-F238E27FC236}">
                <a16:creationId xmlns:a16="http://schemas.microsoft.com/office/drawing/2014/main" id="{F40CE67D-1C92-4198-A509-0C6941A8B312}"/>
              </a:ext>
            </a:extLst>
          </p:cNvPr>
          <p:cNvSpPr/>
          <p:nvPr/>
        </p:nvSpPr>
        <p:spPr>
          <a:xfrm>
            <a:off x="942535" y="5268638"/>
            <a:ext cx="5598942" cy="7804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723901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D6F7DE-6230-41CE-BBDD-77A1A62B702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5F34DF2-05BD-4003-B252-418EF6B49BC8}"/>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DEE70514-C38F-48D0-A3D5-D7A119F9A6C8}"/>
              </a:ext>
            </a:extLst>
          </p:cNvPr>
          <p:cNvPicPr>
            <a:picLocks noChangeAspect="1"/>
          </p:cNvPicPr>
          <p:nvPr/>
        </p:nvPicPr>
        <p:blipFill>
          <a:blip r:embed="rId2"/>
          <a:stretch>
            <a:fillRect/>
          </a:stretch>
        </p:blipFill>
        <p:spPr>
          <a:xfrm>
            <a:off x="641252" y="2138900"/>
            <a:ext cx="10401616" cy="4038063"/>
          </a:xfrm>
          <a:prstGeom prst="rect">
            <a:avLst/>
          </a:prstGeom>
        </p:spPr>
      </p:pic>
      <p:sp>
        <p:nvSpPr>
          <p:cNvPr id="6" name="Dikdörtgen 5">
            <a:extLst>
              <a:ext uri="{FF2B5EF4-FFF2-40B4-BE49-F238E27FC236}">
                <a16:creationId xmlns:a16="http://schemas.microsoft.com/office/drawing/2014/main" id="{A12D5D3A-5E3D-4A91-B6D9-4567D5C1EE1F}"/>
              </a:ext>
            </a:extLst>
          </p:cNvPr>
          <p:cNvSpPr/>
          <p:nvPr/>
        </p:nvSpPr>
        <p:spPr>
          <a:xfrm>
            <a:off x="838199" y="4286243"/>
            <a:ext cx="6167511" cy="3560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619063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263CEA-E8B7-47C7-9160-89ACF176903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EBFF686-37EE-4801-9137-63AD33FD8FF9}"/>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AE529E49-0FF2-40D0-A308-006FADE4CBA3}"/>
              </a:ext>
            </a:extLst>
          </p:cNvPr>
          <p:cNvPicPr>
            <a:picLocks noChangeAspect="1"/>
          </p:cNvPicPr>
          <p:nvPr/>
        </p:nvPicPr>
        <p:blipFill>
          <a:blip r:embed="rId2"/>
          <a:stretch>
            <a:fillRect/>
          </a:stretch>
        </p:blipFill>
        <p:spPr>
          <a:xfrm>
            <a:off x="294637" y="2672862"/>
            <a:ext cx="11765781" cy="4037425"/>
          </a:xfrm>
          <a:prstGeom prst="rect">
            <a:avLst/>
          </a:prstGeom>
        </p:spPr>
      </p:pic>
      <p:sp>
        <p:nvSpPr>
          <p:cNvPr id="6" name="Dikdörtgen 5">
            <a:extLst>
              <a:ext uri="{FF2B5EF4-FFF2-40B4-BE49-F238E27FC236}">
                <a16:creationId xmlns:a16="http://schemas.microsoft.com/office/drawing/2014/main" id="{F95C8460-E98B-4359-BBAA-883F8863F462}"/>
              </a:ext>
            </a:extLst>
          </p:cNvPr>
          <p:cNvSpPr/>
          <p:nvPr/>
        </p:nvSpPr>
        <p:spPr>
          <a:xfrm>
            <a:off x="294637" y="5524201"/>
            <a:ext cx="7161240" cy="2435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a:extLst>
              <a:ext uri="{FF2B5EF4-FFF2-40B4-BE49-F238E27FC236}">
                <a16:creationId xmlns:a16="http://schemas.microsoft.com/office/drawing/2014/main" id="{57B393EF-BF69-4F6E-A25E-696F20FF93D1}"/>
              </a:ext>
            </a:extLst>
          </p:cNvPr>
          <p:cNvSpPr/>
          <p:nvPr/>
        </p:nvSpPr>
        <p:spPr>
          <a:xfrm>
            <a:off x="294637" y="3976755"/>
            <a:ext cx="7161240" cy="565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298429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C3A87F-08B4-4C4D-9175-76FF93A23CAF}"/>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C3ECC1E2-B105-4D4A-A753-191DC7F7F615}"/>
              </a:ext>
            </a:extLst>
          </p:cNvPr>
          <p:cNvSpPr>
            <a:spLocks noGrp="1"/>
          </p:cNvSpPr>
          <p:nvPr>
            <p:ph idx="1"/>
          </p:nvPr>
        </p:nvSpPr>
        <p:spPr/>
        <p:txBody>
          <a:bodyPr/>
          <a:lstStyle/>
          <a:p>
            <a:pPr marL="0" indent="0">
              <a:buNone/>
            </a:pPr>
            <a:r>
              <a:rPr lang="tr-TR" b="1" dirty="0"/>
              <a:t>İkincil Değerlendirme Kriterleri</a:t>
            </a:r>
          </a:p>
          <a:p>
            <a:r>
              <a:rPr lang="tr-TR" dirty="0"/>
              <a:t>İkincil değerlendirme skorları şunlardı: </a:t>
            </a:r>
            <a:r>
              <a:rPr lang="tr-TR" dirty="0" err="1"/>
              <a:t>ÜSYE'nin</a:t>
            </a:r>
            <a:r>
              <a:rPr lang="tr-TR" dirty="0"/>
              <a:t> çözülmesine kadar geçen süre; komplikasyonların oluşumu, </a:t>
            </a:r>
            <a:r>
              <a:rPr lang="tr-TR" dirty="0" err="1"/>
              <a:t>rekürrens</a:t>
            </a:r>
            <a:r>
              <a:rPr lang="tr-TR" dirty="0"/>
              <a:t> ve </a:t>
            </a:r>
            <a:r>
              <a:rPr lang="tr-TR" dirty="0" err="1"/>
              <a:t>relaps</a:t>
            </a:r>
            <a:r>
              <a:rPr lang="tr-TR" dirty="0"/>
              <a:t>; ve diğer tedavilere başvurmak.</a:t>
            </a:r>
          </a:p>
          <a:p>
            <a:r>
              <a:rPr lang="tr-TR" dirty="0"/>
              <a:t>Yalnızca </a:t>
            </a:r>
            <a:r>
              <a:rPr lang="tr-TR" dirty="0" err="1"/>
              <a:t>Šlapak</a:t>
            </a:r>
            <a:r>
              <a:rPr lang="tr-TR" dirty="0"/>
              <a:t> ve arkadaşlarının yaptığı çalışma bu kriterler için sonuçları bildirdi.</a:t>
            </a:r>
          </a:p>
        </p:txBody>
      </p:sp>
    </p:spTree>
    <p:extLst>
      <p:ext uri="{BB962C8B-B14F-4D97-AF65-F5344CB8AC3E}">
        <p14:creationId xmlns:p14="http://schemas.microsoft.com/office/powerpoint/2010/main" val="105064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4911FC-DDE3-4A7E-A39A-76FB096CF46D}"/>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2CA613CF-8B9F-4783-91E7-47A3F1A41D65}"/>
              </a:ext>
            </a:extLst>
          </p:cNvPr>
          <p:cNvSpPr>
            <a:spLocks noGrp="1"/>
          </p:cNvSpPr>
          <p:nvPr>
            <p:ph idx="1"/>
          </p:nvPr>
        </p:nvSpPr>
        <p:spPr/>
        <p:txBody>
          <a:bodyPr>
            <a:normAutofit/>
          </a:bodyPr>
          <a:lstStyle/>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Çocuklarda akut üst solunum yolu enfeksiyonları (ÜSYE) gelişmiş ülkelerde pediatrik konsültasyonların önde gelen nedenidir.</a:t>
            </a:r>
          </a:p>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Enfeksiyonların neredeyse tamamı </a:t>
            </a:r>
            <a:r>
              <a:rPr lang="tr-TR" dirty="0" err="1">
                <a:effectLst/>
                <a:latin typeface="Calibri" panose="020F0502020204030204" pitchFamily="34" charset="0"/>
                <a:ea typeface="Calibri" panose="020F0502020204030204" pitchFamily="34" charset="0"/>
                <a:cs typeface="Times New Roman" panose="02020603050405020304" pitchFamily="18" charset="0"/>
              </a:rPr>
              <a:t>viral</a:t>
            </a:r>
            <a:r>
              <a:rPr lang="tr-TR" dirty="0">
                <a:effectLst/>
                <a:latin typeface="Calibri" panose="020F0502020204030204" pitchFamily="34" charset="0"/>
                <a:ea typeface="Calibri" panose="020F0502020204030204" pitchFamily="34" charset="0"/>
                <a:cs typeface="Times New Roman" panose="02020603050405020304" pitchFamily="18" charset="0"/>
              </a:rPr>
              <a:t> kaynaklıdır ve genellikle tedavisiz kendiliğinden ortalama 15-21 gün içinde iyileşir.</a:t>
            </a:r>
          </a:p>
          <a:p>
            <a:r>
              <a:rPr lang="tr-TR" dirty="0">
                <a:effectLst/>
                <a:latin typeface="Calibri" panose="020F0502020204030204" pitchFamily="34" charset="0"/>
                <a:ea typeface="Calibri" panose="020F0502020204030204" pitchFamily="34" charset="0"/>
                <a:cs typeface="Times New Roman" panose="02020603050405020304" pitchFamily="18" charset="0"/>
              </a:rPr>
              <a:t>Ana komplikasyonlar ikincil bakteriyel enfeksiyonlardır: özellikle akut </a:t>
            </a:r>
            <a:r>
              <a:rPr lang="tr-TR" dirty="0" err="1">
                <a:effectLst/>
                <a:latin typeface="Calibri" panose="020F0502020204030204" pitchFamily="34" charset="0"/>
                <a:ea typeface="Calibri" panose="020F0502020204030204" pitchFamily="34" charset="0"/>
                <a:cs typeface="Times New Roman" panose="02020603050405020304" pitchFamily="18" charset="0"/>
              </a:rPr>
              <a:t>otitis</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media</a:t>
            </a:r>
            <a:r>
              <a:rPr lang="tr-TR" dirty="0">
                <a:effectLst/>
                <a:latin typeface="Calibri" panose="020F0502020204030204" pitchFamily="34" charset="0"/>
                <a:ea typeface="Calibri" panose="020F0502020204030204" pitchFamily="34" charset="0"/>
                <a:cs typeface="Times New Roman" panose="02020603050405020304" pitchFamily="18" charset="0"/>
              </a:rPr>
              <a:t>, akut bakteriyel sinüzit ve </a:t>
            </a:r>
            <a:r>
              <a:rPr lang="tr-TR" dirty="0" err="1">
                <a:effectLst/>
                <a:latin typeface="Calibri" panose="020F0502020204030204" pitchFamily="34" charset="0"/>
                <a:ea typeface="Calibri" panose="020F0502020204030204" pitchFamily="34" charset="0"/>
                <a:cs typeface="Times New Roman" panose="02020603050405020304" pitchFamily="18" charset="0"/>
              </a:rPr>
              <a:t>konjonktivit</a:t>
            </a:r>
            <a:r>
              <a:rPr lang="tr-TR" dirty="0">
                <a:latin typeface="Calibri" panose="020F0502020204030204" pitchFamily="34" charset="0"/>
                <a:ea typeface="Calibri" panose="020F0502020204030204" pitchFamily="34" charset="0"/>
                <a:cs typeface="Times New Roman" panose="02020603050405020304" pitchFamily="18" charset="0"/>
              </a:rPr>
              <a:t>.</a:t>
            </a:r>
            <a:endParaRPr lang="tr-TR" sz="4000" dirty="0"/>
          </a:p>
        </p:txBody>
      </p:sp>
    </p:spTree>
    <p:extLst>
      <p:ext uri="{BB962C8B-B14F-4D97-AF65-F5344CB8AC3E}">
        <p14:creationId xmlns:p14="http://schemas.microsoft.com/office/powerpoint/2010/main" val="1370643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BE47B6-DDA3-4542-9734-56BFBB518D62}"/>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4E513820-383D-4D75-9CB9-9F88A9AE3BEB}"/>
              </a:ext>
            </a:extLst>
          </p:cNvPr>
          <p:cNvSpPr>
            <a:spLocks noGrp="1"/>
          </p:cNvSpPr>
          <p:nvPr>
            <p:ph idx="1"/>
          </p:nvPr>
        </p:nvSpPr>
        <p:spPr/>
        <p:txBody>
          <a:bodyPr/>
          <a:lstStyle/>
          <a:p>
            <a:pPr marL="0" indent="0">
              <a:buNone/>
            </a:pPr>
            <a:r>
              <a:rPr lang="tr-TR" b="1" dirty="0"/>
              <a:t>Tolerans Ve Güvenlik</a:t>
            </a:r>
          </a:p>
          <a:p>
            <a:r>
              <a:rPr lang="tr-TR" dirty="0"/>
              <a:t>Dört </a:t>
            </a:r>
            <a:r>
              <a:rPr lang="tr-TR" dirty="0" err="1"/>
              <a:t>RKÇ’nın</a:t>
            </a:r>
            <a:r>
              <a:rPr lang="tr-TR" dirty="0"/>
              <a:t> analizi sonucu müdahale gruplarındaki çocuklarda </a:t>
            </a:r>
            <a:r>
              <a:rPr lang="tr-TR" dirty="0" err="1"/>
              <a:t>SNI'nin</a:t>
            </a:r>
            <a:r>
              <a:rPr lang="tr-TR" dirty="0"/>
              <a:t> toleransı ve güvenliği sunuldu.</a:t>
            </a:r>
          </a:p>
          <a:p>
            <a:r>
              <a:rPr lang="tr-TR" dirty="0" err="1"/>
              <a:t>Bollag</a:t>
            </a:r>
            <a:r>
              <a:rPr lang="tr-TR" dirty="0"/>
              <a:t> ve ark. ve </a:t>
            </a:r>
            <a:r>
              <a:rPr lang="tr-TR" dirty="0" err="1"/>
              <a:t>Wang</a:t>
            </a:r>
            <a:r>
              <a:rPr lang="tr-TR" dirty="0"/>
              <a:t> ve ark.’</a:t>
            </a:r>
            <a:r>
              <a:rPr lang="tr-TR" dirty="0" err="1"/>
              <a:t>nın</a:t>
            </a:r>
            <a:r>
              <a:rPr lang="tr-TR" dirty="0"/>
              <a:t> </a:t>
            </a:r>
            <a:r>
              <a:rPr lang="tr-TR" dirty="0" err="1"/>
              <a:t>RKÇ'lerinde</a:t>
            </a:r>
            <a:r>
              <a:rPr lang="tr-TR" dirty="0"/>
              <a:t> niteliksel olarak rapor edildiler.</a:t>
            </a:r>
          </a:p>
          <a:p>
            <a:r>
              <a:rPr lang="tr-TR" dirty="0" err="1"/>
              <a:t>Šlapak</a:t>
            </a:r>
            <a:r>
              <a:rPr lang="tr-TR" dirty="0"/>
              <a:t> ve ark. tarafından yapılan çalışmada, toleransı ölçmek için 1, 'çok iyi' ile 5, 'çok kötü' arasında değişen niteliksel bir ölçekte bir puan kullanıldı (hoşgörü değerlendirmesi, müdahaleyi gerçekleştirmeden 5 dakika önce gerçekleşti)</a:t>
            </a:r>
          </a:p>
        </p:txBody>
      </p:sp>
    </p:spTree>
    <p:extLst>
      <p:ext uri="{BB962C8B-B14F-4D97-AF65-F5344CB8AC3E}">
        <p14:creationId xmlns:p14="http://schemas.microsoft.com/office/powerpoint/2010/main" val="2653617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EECA0C-A11C-4F22-98CC-07F9EE67823D}"/>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6C021B29-3A6B-4E3F-8FF2-31F111188E87}"/>
              </a:ext>
            </a:extLst>
          </p:cNvPr>
          <p:cNvSpPr>
            <a:spLocks noGrp="1"/>
          </p:cNvSpPr>
          <p:nvPr>
            <p:ph idx="1"/>
          </p:nvPr>
        </p:nvSpPr>
        <p:spPr/>
        <p:txBody>
          <a:bodyPr>
            <a:normAutofit lnSpcReduction="10000"/>
          </a:bodyPr>
          <a:lstStyle/>
          <a:p>
            <a:pPr marL="0" indent="0">
              <a:buNone/>
            </a:pPr>
            <a:r>
              <a:rPr lang="tr-TR" b="1" dirty="0"/>
              <a:t>Tolerans Ve Güvenlik</a:t>
            </a:r>
          </a:p>
          <a:p>
            <a:endParaRPr lang="tr-TR" dirty="0"/>
          </a:p>
          <a:p>
            <a:r>
              <a:rPr lang="tr-TR" dirty="0"/>
              <a:t>İnce spreyi kullanan çocuklar, uygulama sırasında ve sonrasında </a:t>
            </a:r>
            <a:r>
              <a:rPr lang="tr-TR" dirty="0" err="1"/>
              <a:t>medium</a:t>
            </a:r>
            <a:r>
              <a:rPr lang="tr-TR" dirty="0"/>
              <a:t> jet kullanıcılarına göre daha yüksek konfor bildirdiler.</a:t>
            </a:r>
          </a:p>
          <a:p>
            <a:r>
              <a:rPr lang="tr-TR" dirty="0"/>
              <a:t>Genel olarak, </a:t>
            </a:r>
            <a:r>
              <a:rPr lang="tr-TR" dirty="0" err="1"/>
              <a:t>salin</a:t>
            </a:r>
            <a:r>
              <a:rPr lang="tr-TR" dirty="0"/>
              <a:t> nazal yıkama iyi </a:t>
            </a:r>
            <a:r>
              <a:rPr lang="tr-TR" dirty="0" err="1"/>
              <a:t>tolere</a:t>
            </a:r>
            <a:r>
              <a:rPr lang="tr-TR" dirty="0"/>
              <a:t> edildi; şikayetlerin çoğu </a:t>
            </a:r>
            <a:r>
              <a:rPr lang="tr-TR" dirty="0" err="1"/>
              <a:t>medium</a:t>
            </a:r>
            <a:r>
              <a:rPr lang="tr-TR" dirty="0"/>
              <a:t> jet grubunda ortaya çıktı ve yıkamanın daha güçlü akışıyla ilişkilendirildi.</a:t>
            </a:r>
          </a:p>
          <a:p>
            <a:r>
              <a:rPr lang="tr-TR" dirty="0"/>
              <a:t>Şikâyet sayısı istatistiksel analiz yapılamayacak kadar azdı.</a:t>
            </a:r>
          </a:p>
          <a:p>
            <a:r>
              <a:rPr lang="tr-TR" dirty="0"/>
              <a:t>Bu nedenle, kullanım güvenliği değerlendirmesi niteliksel olarak yapılmıştır.</a:t>
            </a:r>
          </a:p>
        </p:txBody>
      </p:sp>
    </p:spTree>
    <p:extLst>
      <p:ext uri="{BB962C8B-B14F-4D97-AF65-F5344CB8AC3E}">
        <p14:creationId xmlns:p14="http://schemas.microsoft.com/office/powerpoint/2010/main" val="1715811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569F4-55C2-4161-9D9F-272E7A2D4380}"/>
              </a:ext>
            </a:extLst>
          </p:cNvPr>
          <p:cNvSpPr>
            <a:spLocks noGrp="1"/>
          </p:cNvSpPr>
          <p:nvPr>
            <p:ph type="title"/>
          </p:nvPr>
        </p:nvSpPr>
        <p:spPr/>
        <p:txBody>
          <a:bodyPr/>
          <a:lstStyle/>
          <a:p>
            <a:r>
              <a:rPr lang="tr-TR" dirty="0">
                <a:latin typeface="Calibri" panose="020F0502020204030204" pitchFamily="34" charset="0"/>
                <a:ea typeface="Calibri" panose="020F0502020204030204" pitchFamily="34" charset="0"/>
                <a:cs typeface="Times New Roman" panose="02020603050405020304" pitchFamily="18" charset="0"/>
              </a:rPr>
              <a:t>BULGU</a:t>
            </a:r>
            <a:r>
              <a:rPr lang="tr-TR" dirty="0">
                <a:effectLst/>
                <a:latin typeface="Calibri" panose="020F0502020204030204" pitchFamily="34" charset="0"/>
                <a:ea typeface="Calibri" panose="020F0502020204030204" pitchFamily="34" charset="0"/>
                <a:cs typeface="Times New Roman" panose="02020603050405020304" pitchFamily="18" charset="0"/>
              </a:rPr>
              <a:t>LAR</a:t>
            </a:r>
            <a:endParaRPr lang="tr-TR" dirty="0"/>
          </a:p>
        </p:txBody>
      </p:sp>
      <p:sp>
        <p:nvSpPr>
          <p:cNvPr id="3" name="İçerik Yer Tutucusu 2">
            <a:extLst>
              <a:ext uri="{FF2B5EF4-FFF2-40B4-BE49-F238E27FC236}">
                <a16:creationId xmlns:a16="http://schemas.microsoft.com/office/drawing/2014/main" id="{02195DE5-6983-4E8F-BB23-0E52669A42B0}"/>
              </a:ext>
            </a:extLst>
          </p:cNvPr>
          <p:cNvSpPr>
            <a:spLocks noGrp="1"/>
          </p:cNvSpPr>
          <p:nvPr>
            <p:ph idx="1"/>
          </p:nvPr>
        </p:nvSpPr>
        <p:spPr/>
        <p:txBody>
          <a:bodyPr/>
          <a:lstStyle/>
          <a:p>
            <a:pPr marL="0" indent="0">
              <a:buNone/>
            </a:pPr>
            <a:r>
              <a:rPr lang="tr-TR" b="1" dirty="0"/>
              <a:t>Tolerans Ve Güvenlik</a:t>
            </a:r>
          </a:p>
          <a:p>
            <a:endParaRPr lang="tr-TR" dirty="0"/>
          </a:p>
          <a:p>
            <a:r>
              <a:rPr lang="tr-TR" dirty="0" err="1"/>
              <a:t>Wang</a:t>
            </a:r>
            <a:r>
              <a:rPr lang="tr-TR" dirty="0"/>
              <a:t> ve arkadaşlarının </a:t>
            </a:r>
            <a:r>
              <a:rPr lang="tr-TR" dirty="0" err="1"/>
              <a:t>RKÇ'sinde</a:t>
            </a:r>
            <a:r>
              <a:rPr lang="tr-TR" dirty="0"/>
              <a:t> uyum oranı tanımlanmamıştır.</a:t>
            </a:r>
          </a:p>
          <a:p>
            <a:r>
              <a:rPr lang="tr-TR" dirty="0"/>
              <a:t>SNI ile tedavi edilen müdahale gruplarında hiçbir ciddi yan etki bildirilmemiştir.</a:t>
            </a:r>
          </a:p>
          <a:p>
            <a:r>
              <a:rPr lang="tr-TR" dirty="0" err="1"/>
              <a:t>Šlapak</a:t>
            </a:r>
            <a:r>
              <a:rPr lang="tr-TR" dirty="0"/>
              <a:t> ve ark. ve Köksal ve ark.’</a:t>
            </a:r>
            <a:r>
              <a:rPr lang="tr-TR" dirty="0" err="1"/>
              <a:t>nın</a:t>
            </a:r>
            <a:r>
              <a:rPr lang="tr-TR" dirty="0"/>
              <a:t> çalışmalarında bazı burun kanaması atakları vardı ve </a:t>
            </a:r>
            <a:r>
              <a:rPr lang="tr-TR" dirty="0" err="1"/>
              <a:t>Bollag</a:t>
            </a:r>
            <a:r>
              <a:rPr lang="tr-TR" dirty="0"/>
              <a:t> ve ark. ve </a:t>
            </a:r>
            <a:r>
              <a:rPr lang="tr-TR" dirty="0" err="1"/>
              <a:t>Wang</a:t>
            </a:r>
            <a:r>
              <a:rPr lang="tr-TR" dirty="0"/>
              <a:t> ve ark.‘</a:t>
            </a:r>
            <a:r>
              <a:rPr lang="tr-TR" dirty="0" err="1"/>
              <a:t>nın</a:t>
            </a:r>
            <a:r>
              <a:rPr lang="tr-TR" dirty="0"/>
              <a:t> çalışmalarında olumsuz bir olay olmadı.</a:t>
            </a:r>
          </a:p>
        </p:txBody>
      </p:sp>
    </p:spTree>
    <p:extLst>
      <p:ext uri="{BB962C8B-B14F-4D97-AF65-F5344CB8AC3E}">
        <p14:creationId xmlns:p14="http://schemas.microsoft.com/office/powerpoint/2010/main" val="18483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C04AA5-C81B-403A-BD9E-51408859EEBC}"/>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10A4E05F-0937-461A-AB70-72CE242866BC}"/>
              </a:ext>
            </a:extLst>
          </p:cNvPr>
          <p:cNvSpPr>
            <a:spLocks noGrp="1"/>
          </p:cNvSpPr>
          <p:nvPr>
            <p:ph idx="1"/>
          </p:nvPr>
        </p:nvSpPr>
        <p:spPr/>
        <p:txBody>
          <a:bodyPr/>
          <a:lstStyle/>
          <a:p>
            <a:r>
              <a:rPr lang="tr-TR" dirty="0"/>
              <a:t>Araştırmamız, klinik kriterleri kullanarak sadece çocuklarda </a:t>
            </a:r>
            <a:r>
              <a:rPr lang="tr-TR" dirty="0" err="1"/>
              <a:t>SNI'nin</a:t>
            </a:r>
            <a:r>
              <a:rPr lang="tr-TR" dirty="0"/>
              <a:t> etkinliğine odaklanan ilk incelemedir.</a:t>
            </a:r>
          </a:p>
          <a:p>
            <a:r>
              <a:rPr lang="tr-TR" dirty="0"/>
              <a:t>Dört </a:t>
            </a:r>
            <a:r>
              <a:rPr lang="tr-TR" dirty="0" err="1"/>
              <a:t>RKÇ'nin</a:t>
            </a:r>
            <a:r>
              <a:rPr lang="tr-TR" dirty="0"/>
              <a:t> istatistiksel analizi, 3 ay ila 12 yaş arası çocuklarda ÜSYE tedavisinde </a:t>
            </a:r>
            <a:r>
              <a:rPr lang="tr-TR" dirty="0" err="1"/>
              <a:t>izotonik</a:t>
            </a:r>
            <a:r>
              <a:rPr lang="tr-TR" dirty="0"/>
              <a:t> </a:t>
            </a:r>
            <a:r>
              <a:rPr lang="tr-TR" dirty="0" err="1"/>
              <a:t>salin</a:t>
            </a:r>
            <a:r>
              <a:rPr lang="tr-TR" dirty="0"/>
              <a:t> solüsyonu ile nazal </a:t>
            </a:r>
            <a:r>
              <a:rPr lang="tr-TR" dirty="0" err="1"/>
              <a:t>irrigasyonun</a:t>
            </a:r>
            <a:r>
              <a:rPr lang="tr-TR" dirty="0"/>
              <a:t> etkinliği hakkında bir sonuca varmamızı sağladı.</a:t>
            </a:r>
          </a:p>
        </p:txBody>
      </p:sp>
    </p:spTree>
    <p:extLst>
      <p:ext uri="{BB962C8B-B14F-4D97-AF65-F5344CB8AC3E}">
        <p14:creationId xmlns:p14="http://schemas.microsoft.com/office/powerpoint/2010/main" val="1889735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509A28-59E4-453A-AC9C-D7D789766F7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846B56A8-AA3F-4675-BE92-A695A792AF31}"/>
              </a:ext>
            </a:extLst>
          </p:cNvPr>
          <p:cNvSpPr>
            <a:spLocks noGrp="1"/>
          </p:cNvSpPr>
          <p:nvPr>
            <p:ph idx="1"/>
          </p:nvPr>
        </p:nvSpPr>
        <p:spPr/>
        <p:txBody>
          <a:bodyPr>
            <a:normAutofit/>
          </a:bodyPr>
          <a:lstStyle/>
          <a:p>
            <a:r>
              <a:rPr lang="tr-TR" dirty="0"/>
              <a:t>Değerlendirme kriterleri farklılık gösterse de, sonuçlar genel olarak iyileştirmeye yönelmiştir.</a:t>
            </a:r>
          </a:p>
          <a:p>
            <a:r>
              <a:rPr lang="tr-TR" dirty="0" err="1"/>
              <a:t>Šlapak</a:t>
            </a:r>
            <a:r>
              <a:rPr lang="tr-TR" dirty="0"/>
              <a:t> ve ark. ve Köksal ve ark. tarafından yapılan çalışmalarda </a:t>
            </a:r>
            <a:r>
              <a:rPr lang="tr-TR" dirty="0" err="1"/>
              <a:t>rinolojik</a:t>
            </a:r>
            <a:r>
              <a:rPr lang="tr-TR" dirty="0"/>
              <a:t> semptomlar için anlamlı faydalar gözlemlenmiştir: </a:t>
            </a:r>
            <a:r>
              <a:rPr lang="tr-TR" dirty="0" err="1"/>
              <a:t>Šlapak’ın</a:t>
            </a:r>
            <a:r>
              <a:rPr lang="tr-TR" dirty="0"/>
              <a:t> çalışmasında boğaz ağrısı, burun akıntısı (</a:t>
            </a:r>
            <a:r>
              <a:rPr lang="tr-TR" dirty="0" err="1"/>
              <a:t>rinore</a:t>
            </a:r>
            <a:r>
              <a:rPr lang="tr-TR" dirty="0"/>
              <a:t>) ve koku/tat kaybı ve Köksal'ın çalışmasında öksürük semptomlarında.</a:t>
            </a:r>
          </a:p>
          <a:p>
            <a:r>
              <a:rPr lang="tr-TR" dirty="0"/>
              <a:t>İyileşme, bu çalışmada değerlendirilen diğer semptomlar için (Kuru </a:t>
            </a:r>
            <a:r>
              <a:rPr lang="tr-TR" dirty="0" err="1"/>
              <a:t>öksürük,reprodktif</a:t>
            </a:r>
            <a:r>
              <a:rPr lang="tr-TR" dirty="0"/>
              <a:t> öksürük, kaşıntı ve hapşırma) ve </a:t>
            </a:r>
            <a:r>
              <a:rPr lang="tr-TR" dirty="0" err="1"/>
              <a:t>Wang</a:t>
            </a:r>
            <a:r>
              <a:rPr lang="tr-TR" dirty="0"/>
              <a:t> tarafından yapılan çalışmada değerlendirilen tüm </a:t>
            </a:r>
            <a:r>
              <a:rPr lang="tr-TR" dirty="0" err="1"/>
              <a:t>rinolojik</a:t>
            </a:r>
            <a:r>
              <a:rPr lang="tr-TR" dirty="0"/>
              <a:t> semptomlar için anlamlı değildi.</a:t>
            </a:r>
          </a:p>
        </p:txBody>
      </p:sp>
    </p:spTree>
    <p:extLst>
      <p:ext uri="{BB962C8B-B14F-4D97-AF65-F5344CB8AC3E}">
        <p14:creationId xmlns:p14="http://schemas.microsoft.com/office/powerpoint/2010/main" val="3586123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61FEAF-CC15-4DC6-884B-EB73519F60FD}"/>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766ECC21-A495-42D0-A881-1D0598E08E9E}"/>
              </a:ext>
            </a:extLst>
          </p:cNvPr>
          <p:cNvSpPr>
            <a:spLocks noGrp="1"/>
          </p:cNvSpPr>
          <p:nvPr>
            <p:ph idx="1"/>
          </p:nvPr>
        </p:nvSpPr>
        <p:spPr/>
        <p:txBody>
          <a:bodyPr/>
          <a:lstStyle/>
          <a:p>
            <a:r>
              <a:rPr lang="tr-TR" dirty="0"/>
              <a:t>İkincil değerlendirme kriterlerini sadece </a:t>
            </a:r>
            <a:r>
              <a:rPr lang="tr-TR" dirty="0" err="1"/>
              <a:t>Šlapak</a:t>
            </a:r>
            <a:r>
              <a:rPr lang="tr-TR" dirty="0"/>
              <a:t> ve ark. tarafından yapılan ve </a:t>
            </a:r>
            <a:r>
              <a:rPr lang="tr-TR" dirty="0" err="1"/>
              <a:t>ÜSYE'nin</a:t>
            </a:r>
            <a:r>
              <a:rPr lang="tr-TR" dirty="0"/>
              <a:t> çözülmesine kadar geçen sürede akut fazda </a:t>
            </a:r>
            <a:r>
              <a:rPr lang="tr-TR" dirty="0" err="1"/>
              <a:t>SNI'nin</a:t>
            </a:r>
            <a:r>
              <a:rPr lang="tr-TR" dirty="0"/>
              <a:t> önemli bir faydasını gösteren denemede değerlendirmek mümkün olmuştur.</a:t>
            </a:r>
          </a:p>
          <a:p>
            <a:r>
              <a:rPr lang="tr-TR" dirty="0"/>
              <a:t>Akut ve önleyici evrelerde komplikasyon oluşumunda, nüksetmede ve başta antibiyotikler olmak üzere ek ilaç tüketiminde azalma oldu.</a:t>
            </a:r>
          </a:p>
        </p:txBody>
      </p:sp>
    </p:spTree>
    <p:extLst>
      <p:ext uri="{BB962C8B-B14F-4D97-AF65-F5344CB8AC3E}">
        <p14:creationId xmlns:p14="http://schemas.microsoft.com/office/powerpoint/2010/main" val="3074706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CADFC2-14E2-4340-919E-DA269EB807DE}"/>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38DE88A-A978-44D1-831C-488161DFA534}"/>
              </a:ext>
            </a:extLst>
          </p:cNvPr>
          <p:cNvSpPr>
            <a:spLocks noGrp="1"/>
          </p:cNvSpPr>
          <p:nvPr>
            <p:ph idx="1"/>
          </p:nvPr>
        </p:nvSpPr>
        <p:spPr/>
        <p:txBody>
          <a:bodyPr/>
          <a:lstStyle/>
          <a:p>
            <a:r>
              <a:rPr lang="tr-TR" dirty="0"/>
              <a:t>Nazal </a:t>
            </a:r>
            <a:r>
              <a:rPr lang="tr-TR" dirty="0" err="1"/>
              <a:t>irrigasyonunu</a:t>
            </a:r>
            <a:r>
              <a:rPr lang="tr-TR" dirty="0"/>
              <a:t> sağlama yöntemi dört denemede farklılık gösterdi.</a:t>
            </a:r>
          </a:p>
          <a:p>
            <a:r>
              <a:rPr lang="tr-TR" dirty="0" err="1"/>
              <a:t>Šlapak</a:t>
            </a:r>
            <a:r>
              <a:rPr lang="tr-TR" dirty="0"/>
              <a:t> ve ark. </a:t>
            </a:r>
            <a:r>
              <a:rPr lang="tr-TR" dirty="0" err="1"/>
              <a:t>nın</a:t>
            </a:r>
            <a:r>
              <a:rPr lang="tr-TR" dirty="0"/>
              <a:t> çalışmasında çocuklarda </a:t>
            </a:r>
            <a:r>
              <a:rPr lang="tr-TR" dirty="0" err="1"/>
              <a:t>topikal</a:t>
            </a:r>
            <a:r>
              <a:rPr lang="tr-TR" dirty="0"/>
              <a:t> tedaviye uyum için gerekli olan ve </a:t>
            </a:r>
            <a:r>
              <a:rPr lang="tr-TR" dirty="0" err="1"/>
              <a:t>medium</a:t>
            </a:r>
            <a:r>
              <a:rPr lang="tr-TR" dirty="0"/>
              <a:t> jet kadar eşit derecede etkili olan ince sprey kullanımı daha rahat görünüyordu.</a:t>
            </a:r>
          </a:p>
        </p:txBody>
      </p:sp>
    </p:spTree>
    <p:extLst>
      <p:ext uri="{BB962C8B-B14F-4D97-AF65-F5344CB8AC3E}">
        <p14:creationId xmlns:p14="http://schemas.microsoft.com/office/powerpoint/2010/main" val="23719268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278429-002D-49EE-B461-B63F3D25B122}"/>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4436C8E-C4F9-4FBB-8B7C-CFD7C77EDC2B}"/>
              </a:ext>
            </a:extLst>
          </p:cNvPr>
          <p:cNvSpPr>
            <a:spLocks noGrp="1"/>
          </p:cNvSpPr>
          <p:nvPr>
            <p:ph idx="1"/>
          </p:nvPr>
        </p:nvSpPr>
        <p:spPr/>
        <p:txBody>
          <a:bodyPr/>
          <a:lstStyle/>
          <a:p>
            <a:r>
              <a:rPr lang="tr-TR" dirty="0" err="1"/>
              <a:t>Bollag</a:t>
            </a:r>
            <a:r>
              <a:rPr lang="tr-TR" dirty="0"/>
              <a:t> ve ark., </a:t>
            </a:r>
            <a:r>
              <a:rPr lang="tr-TR" dirty="0" err="1"/>
              <a:t>Wang</a:t>
            </a:r>
            <a:r>
              <a:rPr lang="tr-TR" dirty="0"/>
              <a:t> ve ark. ve Köksal ve </a:t>
            </a:r>
            <a:r>
              <a:rPr lang="tr-TR" dirty="0" err="1"/>
              <a:t>ark.nın</a:t>
            </a:r>
            <a:r>
              <a:rPr lang="tr-TR" dirty="0"/>
              <a:t> çalışmalarında kullanılan </a:t>
            </a:r>
            <a:r>
              <a:rPr lang="tr-TR" dirty="0" err="1"/>
              <a:t>nasal</a:t>
            </a:r>
            <a:r>
              <a:rPr lang="tr-TR" dirty="0"/>
              <a:t> </a:t>
            </a:r>
            <a:r>
              <a:rPr lang="tr-TR" dirty="0" err="1"/>
              <a:t>irrigasyon</a:t>
            </a:r>
            <a:r>
              <a:rPr lang="tr-TR" dirty="0"/>
              <a:t> %0.9 </a:t>
            </a:r>
            <a:r>
              <a:rPr lang="tr-TR" dirty="0" err="1"/>
              <a:t>salin</a:t>
            </a:r>
            <a:r>
              <a:rPr lang="tr-TR" dirty="0"/>
              <a:t> çözeltisiydi</a:t>
            </a:r>
          </a:p>
          <a:p>
            <a:r>
              <a:rPr lang="tr-TR" dirty="0" err="1"/>
              <a:t>Šlapak</a:t>
            </a:r>
            <a:r>
              <a:rPr lang="tr-TR" dirty="0"/>
              <a:t>, çinko veya selenyum dahil olmak üzere mineral elementler içeren ticari bir </a:t>
            </a:r>
            <a:r>
              <a:rPr lang="tr-TR" dirty="0" err="1"/>
              <a:t>izotonik</a:t>
            </a:r>
            <a:r>
              <a:rPr lang="tr-TR" dirty="0"/>
              <a:t> deniz suyu ürünü kullanmıştır.</a:t>
            </a:r>
          </a:p>
          <a:p>
            <a:r>
              <a:rPr lang="tr-TR" dirty="0"/>
              <a:t>Bu farklılıklar, veri karşılaştırma olasılığını sınırladı.</a:t>
            </a:r>
          </a:p>
        </p:txBody>
      </p:sp>
    </p:spTree>
    <p:extLst>
      <p:ext uri="{BB962C8B-B14F-4D97-AF65-F5344CB8AC3E}">
        <p14:creationId xmlns:p14="http://schemas.microsoft.com/office/powerpoint/2010/main" val="39258872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07D606-3C48-4559-A6B7-ADCCB689CD19}"/>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AB647EE-F6F0-44BF-BA25-E8055FCF8529}"/>
              </a:ext>
            </a:extLst>
          </p:cNvPr>
          <p:cNvSpPr>
            <a:spLocks noGrp="1"/>
          </p:cNvSpPr>
          <p:nvPr>
            <p:ph idx="1"/>
          </p:nvPr>
        </p:nvSpPr>
        <p:spPr/>
        <p:txBody>
          <a:bodyPr/>
          <a:lstStyle/>
          <a:p>
            <a:r>
              <a:rPr lang="tr-TR" dirty="0"/>
              <a:t>Çalışmalarda hiçbir </a:t>
            </a:r>
            <a:r>
              <a:rPr lang="tr-TR" dirty="0" err="1"/>
              <a:t>advers</a:t>
            </a:r>
            <a:r>
              <a:rPr lang="tr-TR" dirty="0"/>
              <a:t> etki bildirilmemiştir ve </a:t>
            </a:r>
            <a:r>
              <a:rPr lang="tr-TR" dirty="0" err="1"/>
              <a:t>benign</a:t>
            </a:r>
            <a:r>
              <a:rPr lang="tr-TR" dirty="0"/>
              <a:t> ikincil etkilerin ortaya çıkması nadirdir.</a:t>
            </a:r>
          </a:p>
          <a:p>
            <a:r>
              <a:rPr lang="tr-TR" dirty="0"/>
              <a:t>SNI kullanımının güvenliği, potansiyel olarak ciddi ikincil etkilerden sorumlu olan, piyasada mevcut olanlar da dahil olmak üzere diğer tedavilerle karşılaştırılmalıdır.</a:t>
            </a:r>
          </a:p>
        </p:txBody>
      </p:sp>
    </p:spTree>
    <p:extLst>
      <p:ext uri="{BB962C8B-B14F-4D97-AF65-F5344CB8AC3E}">
        <p14:creationId xmlns:p14="http://schemas.microsoft.com/office/powerpoint/2010/main" val="40540830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4DE628-203A-4632-9E94-D5EAF3E72F7C}"/>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EDB4C257-B674-4E6F-8E4B-445BBB92FA68}"/>
              </a:ext>
            </a:extLst>
          </p:cNvPr>
          <p:cNvSpPr>
            <a:spLocks noGrp="1"/>
          </p:cNvSpPr>
          <p:nvPr>
            <p:ph idx="1"/>
          </p:nvPr>
        </p:nvSpPr>
        <p:spPr/>
        <p:txBody>
          <a:bodyPr/>
          <a:lstStyle/>
          <a:p>
            <a:r>
              <a:rPr lang="tr-TR" dirty="0" err="1"/>
              <a:t>SNI'nin</a:t>
            </a:r>
            <a:r>
              <a:rPr lang="tr-TR" dirty="0"/>
              <a:t> yarar/risk avantajı, çocuklarda ÜSYE için bu tedaviyi önermek için bir argüman sağlar.</a:t>
            </a:r>
          </a:p>
          <a:p>
            <a:r>
              <a:rPr lang="tr-TR" dirty="0"/>
              <a:t>Ancak, yayınlanmamış literatürü de içeren bir yaklaşımla kapsamlı belgelere dayanan araştırma yapma amacımıza rağmen, bu çalışmada yayın yanlılığı dışlanamaz.</a:t>
            </a:r>
          </a:p>
        </p:txBody>
      </p:sp>
    </p:spTree>
    <p:extLst>
      <p:ext uri="{BB962C8B-B14F-4D97-AF65-F5344CB8AC3E}">
        <p14:creationId xmlns:p14="http://schemas.microsoft.com/office/powerpoint/2010/main" val="4124359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56C2C1-D748-4140-8E83-972B8E379A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9CC88A3-BCF5-4A33-8BAD-C0EB92B89F89}"/>
              </a:ext>
            </a:extLst>
          </p:cNvPr>
          <p:cNvSpPr>
            <a:spLocks noGrp="1"/>
          </p:cNvSpPr>
          <p:nvPr>
            <p:ph idx="1"/>
          </p:nvPr>
        </p:nvSpPr>
        <p:spPr>
          <a:xfrm>
            <a:off x="838200" y="1825624"/>
            <a:ext cx="11353800" cy="4561107"/>
          </a:xfrm>
        </p:spPr>
        <p:txBody>
          <a:bodyPr>
            <a:noAutofit/>
          </a:bodyPr>
          <a:lstStyle/>
          <a:p>
            <a:pPr>
              <a:lnSpc>
                <a:spcPct val="100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Çocuklarda ÜSYE tedavisi için profesyonel tavsiyeler ateş ve/veya ağrı durumunda </a:t>
            </a:r>
            <a:r>
              <a:rPr lang="tr-TR" dirty="0" err="1">
                <a:effectLst/>
                <a:latin typeface="Calibri" panose="020F0502020204030204" pitchFamily="34" charset="0"/>
                <a:ea typeface="Calibri" panose="020F0502020204030204" pitchFamily="34" charset="0"/>
                <a:cs typeface="Times New Roman" panose="02020603050405020304" pitchFamily="18" charset="0"/>
              </a:rPr>
              <a:t>salin</a:t>
            </a:r>
            <a:r>
              <a:rPr lang="tr-TR" dirty="0">
                <a:effectLst/>
                <a:latin typeface="Calibri" panose="020F0502020204030204" pitchFamily="34" charset="0"/>
                <a:ea typeface="Calibri" panose="020F0502020204030204" pitchFamily="34" charset="0"/>
                <a:cs typeface="Times New Roman" panose="02020603050405020304" pitchFamily="18" charset="0"/>
              </a:rPr>
              <a:t> nazal </a:t>
            </a:r>
            <a:r>
              <a:rPr lang="tr-TR" dirty="0" err="1">
                <a:effectLst/>
                <a:latin typeface="Calibri" panose="020F0502020204030204" pitchFamily="34" charset="0"/>
                <a:ea typeface="Calibri" panose="020F0502020204030204" pitchFamily="34" charset="0"/>
                <a:cs typeface="Times New Roman" panose="02020603050405020304" pitchFamily="18" charset="0"/>
              </a:rPr>
              <a:t>irrigasyonu</a:t>
            </a:r>
            <a:r>
              <a:rPr lang="tr-TR" dirty="0">
                <a:effectLst/>
                <a:latin typeface="Calibri" panose="020F0502020204030204" pitchFamily="34" charset="0"/>
                <a:ea typeface="Calibri" panose="020F0502020204030204" pitchFamily="34" charset="0"/>
                <a:cs typeface="Times New Roman" panose="02020603050405020304" pitchFamily="18" charset="0"/>
              </a:rPr>
              <a:t> (SNI) ve </a:t>
            </a:r>
            <a:r>
              <a:rPr lang="tr-TR" dirty="0" err="1">
                <a:effectLst/>
                <a:latin typeface="Calibri" panose="020F0502020204030204" pitchFamily="34" charset="0"/>
                <a:ea typeface="Calibri" panose="020F0502020204030204" pitchFamily="34" charset="0"/>
                <a:cs typeface="Times New Roman" panose="02020603050405020304" pitchFamily="18" charset="0"/>
              </a:rPr>
              <a:t>parasetamol</a:t>
            </a:r>
            <a:r>
              <a:rPr lang="tr-TR" dirty="0">
                <a:effectLst/>
                <a:latin typeface="Calibri" panose="020F0502020204030204" pitchFamily="34" charset="0"/>
                <a:ea typeface="Calibri" panose="020F0502020204030204" pitchFamily="34" charset="0"/>
                <a:cs typeface="Times New Roman" panose="02020603050405020304" pitchFamily="18" charset="0"/>
              </a:rPr>
              <a:t> uygulamasını içerir.</a:t>
            </a:r>
          </a:p>
          <a:p>
            <a:pPr>
              <a:lnSpc>
                <a:spcPct val="100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Hastalarda herhangi bir yaşta antibiyotik ,</a:t>
            </a:r>
            <a:r>
              <a:rPr lang="tr-TR" dirty="0" err="1">
                <a:effectLst/>
                <a:latin typeface="Calibri" panose="020F0502020204030204" pitchFamily="34" charset="0"/>
                <a:ea typeface="Calibri" panose="020F0502020204030204" pitchFamily="34" charset="0"/>
                <a:cs typeface="Times New Roman" panose="02020603050405020304" pitchFamily="18" charset="0"/>
              </a:rPr>
              <a:t>antiinflamatuar</a:t>
            </a:r>
            <a:r>
              <a:rPr lang="tr-TR" dirty="0">
                <a:effectLst/>
                <a:latin typeface="Calibri" panose="020F0502020204030204" pitchFamily="34" charset="0"/>
                <a:ea typeface="Calibri" panose="020F0502020204030204" pitchFamily="34" charset="0"/>
                <a:cs typeface="Times New Roman" panose="02020603050405020304" pitchFamily="18" charset="0"/>
              </a:rPr>
              <a:t>  ve </a:t>
            </a:r>
            <a:r>
              <a:rPr lang="tr-TR" dirty="0" err="1">
                <a:effectLst/>
                <a:latin typeface="Calibri" panose="020F0502020204030204" pitchFamily="34" charset="0"/>
                <a:ea typeface="Calibri" panose="020F0502020204030204" pitchFamily="34" charset="0"/>
                <a:cs typeface="Times New Roman" panose="02020603050405020304" pitchFamily="18" charset="0"/>
              </a:rPr>
              <a:t>antihistaminik</a:t>
            </a:r>
            <a:r>
              <a:rPr lang="tr-TR" dirty="0">
                <a:effectLst/>
                <a:latin typeface="Calibri" panose="020F0502020204030204" pitchFamily="34" charset="0"/>
                <a:ea typeface="Calibri" panose="020F0502020204030204" pitchFamily="34" charset="0"/>
                <a:cs typeface="Times New Roman" panose="02020603050405020304" pitchFamily="18" charset="0"/>
              </a:rPr>
              <a:t> etkinliği ile nazal </a:t>
            </a:r>
            <a:r>
              <a:rPr lang="tr-TR" dirty="0" err="1">
                <a:effectLst/>
                <a:latin typeface="Calibri" panose="020F0502020204030204" pitchFamily="34" charset="0"/>
                <a:ea typeface="Calibri" panose="020F0502020204030204" pitchFamily="34" charset="0"/>
                <a:cs typeface="Times New Roman" panose="02020603050405020304" pitchFamily="18" charset="0"/>
              </a:rPr>
              <a:t>dekonjestanlar</a:t>
            </a:r>
            <a:r>
              <a:rPr lang="tr-TR" dirty="0">
                <a:effectLst/>
                <a:latin typeface="Calibri" panose="020F0502020204030204" pitchFamily="34" charset="0"/>
                <a:ea typeface="Calibri" panose="020F0502020204030204" pitchFamily="34" charset="0"/>
                <a:cs typeface="Times New Roman" panose="02020603050405020304" pitchFamily="18" charset="0"/>
              </a:rPr>
              <a:t> ve </a:t>
            </a:r>
            <a:r>
              <a:rPr lang="tr-TR" dirty="0" err="1">
                <a:effectLst/>
                <a:latin typeface="Calibri" panose="020F0502020204030204" pitchFamily="34" charset="0"/>
                <a:ea typeface="Calibri" panose="020F0502020204030204" pitchFamily="34" charset="0"/>
                <a:cs typeface="Times New Roman" panose="02020603050405020304" pitchFamily="18" charset="0"/>
              </a:rPr>
              <a:t>antitussifler</a:t>
            </a:r>
            <a:r>
              <a:rPr lang="tr-TR" dirty="0">
                <a:effectLst/>
                <a:latin typeface="Calibri" panose="020F0502020204030204" pitchFamily="34" charset="0"/>
                <a:ea typeface="Calibri" panose="020F0502020204030204" pitchFamily="34" charset="0"/>
                <a:cs typeface="Times New Roman" panose="02020603050405020304" pitchFamily="18" charset="0"/>
              </a:rPr>
              <a:t> arasında fark yoktur.</a:t>
            </a:r>
          </a:p>
          <a:p>
            <a:pPr>
              <a:lnSpc>
                <a:spcPct val="100000"/>
              </a:lnSpc>
              <a:spcAft>
                <a:spcPts val="800"/>
              </a:spcAft>
            </a:pPr>
            <a:r>
              <a:rPr lang="tr-TR" dirty="0">
                <a:effectLst/>
              </a:rPr>
              <a:t>Buna ek olarak, birçok çalışma özellikle çocuklarda bu ilaçların </a:t>
            </a:r>
            <a:r>
              <a:rPr lang="tr-TR" dirty="0" err="1">
                <a:effectLst/>
              </a:rPr>
              <a:t>toksisite</a:t>
            </a:r>
            <a:r>
              <a:rPr lang="tr-TR" dirty="0">
                <a:effectLst/>
              </a:rPr>
              <a:t> riski olduğunu göstermiştir.</a:t>
            </a:r>
          </a:p>
          <a:p>
            <a:pPr>
              <a:lnSpc>
                <a:spcPct val="100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Bununla birlikte, bu ilaçlar hala sıklıkla kullanılmaktadır veya hekimler tarafından reçete edilmektedir.</a:t>
            </a:r>
          </a:p>
          <a:p>
            <a:pPr>
              <a:lnSpc>
                <a:spcPct val="107000"/>
              </a:lnSpc>
              <a:spcAft>
                <a:spcPts val="800"/>
              </a:spcAft>
            </a:pPr>
            <a:endParaRPr lang="tr-TR" dirty="0">
              <a:effectLst/>
            </a:endParaRPr>
          </a:p>
          <a:p>
            <a:pPr>
              <a:lnSpc>
                <a:spcPct val="107000"/>
              </a:lnSpc>
              <a:spcAft>
                <a:spcPts val="800"/>
              </a:spcAft>
            </a:pP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15232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292774-FA16-4E88-91A0-313FBEFEE44B}"/>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23571AF3-64AB-4153-85AC-082768D1BDB5}"/>
              </a:ext>
            </a:extLst>
          </p:cNvPr>
          <p:cNvSpPr>
            <a:spLocks noGrp="1"/>
          </p:cNvSpPr>
          <p:nvPr>
            <p:ph idx="1"/>
          </p:nvPr>
        </p:nvSpPr>
        <p:spPr/>
        <p:txBody>
          <a:bodyPr/>
          <a:lstStyle/>
          <a:p>
            <a:r>
              <a:rPr lang="tr-TR" dirty="0"/>
              <a:t>Bu tür bir RKÇ ile ilgili temel zorluk, çift kör bir deneme yürütmenin imkansız olmasıdır.</a:t>
            </a:r>
          </a:p>
          <a:p>
            <a:r>
              <a:rPr lang="tr-TR" dirty="0"/>
              <a:t>Hem müdahalenin kendisi hem de değerlendirilen ürün için bir </a:t>
            </a:r>
            <a:r>
              <a:rPr lang="tr-TR" dirty="0" err="1"/>
              <a:t>plasebo</a:t>
            </a:r>
            <a:r>
              <a:rPr lang="tr-TR" dirty="0"/>
              <a:t> bulmak da zordur.</a:t>
            </a:r>
          </a:p>
          <a:p>
            <a:r>
              <a:rPr lang="tr-TR" dirty="0"/>
              <a:t>Bununla birlikte, hasta için </a:t>
            </a:r>
            <a:r>
              <a:rPr lang="tr-TR" dirty="0" err="1"/>
              <a:t>körleme</a:t>
            </a:r>
            <a:r>
              <a:rPr lang="tr-TR" dirty="0"/>
              <a:t> mümkün değilse, bir araştırma ekibi üyesinin değerlendirme kriterinin kör bir değerlendirmesini yapması yine de mümkündür.</a:t>
            </a:r>
          </a:p>
        </p:txBody>
      </p:sp>
    </p:spTree>
    <p:extLst>
      <p:ext uri="{BB962C8B-B14F-4D97-AF65-F5344CB8AC3E}">
        <p14:creationId xmlns:p14="http://schemas.microsoft.com/office/powerpoint/2010/main" val="3857407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D498D-D7FA-4FAB-87C5-7CA5B7879509}"/>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83BEB857-427E-4A37-A6E0-4EADA76673D9}"/>
              </a:ext>
            </a:extLst>
          </p:cNvPr>
          <p:cNvSpPr>
            <a:spLocks noGrp="1"/>
          </p:cNvSpPr>
          <p:nvPr>
            <p:ph idx="1"/>
          </p:nvPr>
        </p:nvSpPr>
        <p:spPr/>
        <p:txBody>
          <a:bodyPr/>
          <a:lstStyle/>
          <a:p>
            <a:r>
              <a:rPr lang="tr-TR" dirty="0"/>
              <a:t>Bununla birlikte, </a:t>
            </a:r>
            <a:r>
              <a:rPr lang="tr-TR" dirty="0" err="1"/>
              <a:t>Wang</a:t>
            </a:r>
            <a:r>
              <a:rPr lang="tr-TR" dirty="0"/>
              <a:t> ve ark. tarafından kullanılanlar gibi puanların doğrulanmasına rağmen, nicel kriterlere göre bireyler arası düzeyde değişken </a:t>
            </a:r>
            <a:r>
              <a:rPr lang="tr-TR" dirty="0" err="1"/>
              <a:t>semptomatolojiyi</a:t>
            </a:r>
            <a:r>
              <a:rPr lang="tr-TR" dirty="0"/>
              <a:t> değerlendirmek zordur.</a:t>
            </a:r>
          </a:p>
          <a:p>
            <a:r>
              <a:rPr lang="tr-TR" dirty="0" err="1"/>
              <a:t>Bollag</a:t>
            </a:r>
            <a:r>
              <a:rPr lang="tr-TR" dirty="0"/>
              <a:t> ve ark. ve </a:t>
            </a:r>
            <a:r>
              <a:rPr lang="tr-TR" dirty="0" err="1"/>
              <a:t>Wang</a:t>
            </a:r>
            <a:r>
              <a:rPr lang="tr-TR" dirty="0"/>
              <a:t> ve ark. tarafından gerçekleştirilen çalışmalarda, sonuçların bir kısmı hastaların ebeveynleri tarafından ya takip konsültasyonları sırasında ya da bir kayıt defteri aracılığıyla rapor edilmiştir.</a:t>
            </a:r>
          </a:p>
          <a:p>
            <a:r>
              <a:rPr lang="tr-TR" dirty="0"/>
              <a:t>Bu, değerlendirmenin öznelliğini artırdı. </a:t>
            </a:r>
          </a:p>
        </p:txBody>
      </p:sp>
    </p:spTree>
    <p:extLst>
      <p:ext uri="{BB962C8B-B14F-4D97-AF65-F5344CB8AC3E}">
        <p14:creationId xmlns:p14="http://schemas.microsoft.com/office/powerpoint/2010/main" val="6889348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2EF8F8-52F5-468F-A988-5FEEFEED137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5C598A6B-74A6-455D-8222-4C3399F966BE}"/>
              </a:ext>
            </a:extLst>
          </p:cNvPr>
          <p:cNvSpPr>
            <a:spLocks noGrp="1"/>
          </p:cNvSpPr>
          <p:nvPr>
            <p:ph idx="1"/>
          </p:nvPr>
        </p:nvSpPr>
        <p:spPr/>
        <p:txBody>
          <a:bodyPr/>
          <a:lstStyle/>
          <a:p>
            <a:r>
              <a:rPr lang="tr-TR" dirty="0"/>
              <a:t>Çocuklarda bu enfeksiyonun sıklığına ve maliyetine rağmen, bu konuda çok az sayıda RKÇ yapılmıştır.</a:t>
            </a:r>
          </a:p>
          <a:p>
            <a:r>
              <a:rPr lang="tr-TR" dirty="0"/>
              <a:t>Literatür incelememiz sadece dört RKÇ ve az sayıda katılımcıyla yapılan karşılaştırmalı </a:t>
            </a:r>
            <a:r>
              <a:rPr lang="tr-TR" dirty="0" err="1"/>
              <a:t>randomize</a:t>
            </a:r>
            <a:r>
              <a:rPr lang="tr-TR" dirty="0"/>
              <a:t> olmayan iki araştırma buldu.</a:t>
            </a:r>
          </a:p>
          <a:p>
            <a:r>
              <a:rPr lang="tr-TR" dirty="0"/>
              <a:t>Bu istatistiksel güç eksikliği, var olsa bile güçlü bir ilişkinin gösterilmesine izin vermedi.</a:t>
            </a:r>
          </a:p>
          <a:p>
            <a:r>
              <a:rPr lang="tr-TR" dirty="0"/>
              <a:t>Bu gözlemler, gündeme getirilen sorunun yerindeliği ve kesinliği konusunda şüphe uyandırmaz, ancak daha büyük güç ve homojenlik ile başka çalışmaların yapılmasının gerekliliğini ortaya çıkarır.</a:t>
            </a:r>
          </a:p>
          <a:p>
            <a:endParaRPr lang="tr-TR" dirty="0"/>
          </a:p>
        </p:txBody>
      </p:sp>
    </p:spTree>
    <p:extLst>
      <p:ext uri="{BB962C8B-B14F-4D97-AF65-F5344CB8AC3E}">
        <p14:creationId xmlns:p14="http://schemas.microsoft.com/office/powerpoint/2010/main" val="703148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037C15-E92E-4980-8714-70918E8F69DA}"/>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A2089CF2-8D67-4AFF-A004-A5854B0F703C}"/>
              </a:ext>
            </a:extLst>
          </p:cNvPr>
          <p:cNvSpPr>
            <a:spLocks noGrp="1"/>
          </p:cNvSpPr>
          <p:nvPr>
            <p:ph idx="1"/>
          </p:nvPr>
        </p:nvSpPr>
        <p:spPr/>
        <p:txBody>
          <a:bodyPr/>
          <a:lstStyle/>
          <a:p>
            <a:r>
              <a:rPr lang="tr-TR" dirty="0"/>
              <a:t>Dört </a:t>
            </a:r>
            <a:r>
              <a:rPr lang="tr-TR" dirty="0" err="1"/>
              <a:t>RKÇ'nin</a:t>
            </a:r>
            <a:r>
              <a:rPr lang="tr-TR" dirty="0"/>
              <a:t> tamamı aynı klinik değerlendirme kriterlerini kullandı: nazal, solunum ve genel semptomların iyileşmesi.</a:t>
            </a:r>
          </a:p>
          <a:p>
            <a:r>
              <a:rPr lang="tr-TR" dirty="0"/>
              <a:t>Ancak, çalışmalar arasında bu kriterlerde farklılıklar vardı ve bunlar farklı ölçekler kullanılarak ölçüldü.</a:t>
            </a:r>
          </a:p>
          <a:p>
            <a:r>
              <a:rPr lang="tr-TR" dirty="0"/>
              <a:t>Zaman birimleri de denemenin bir fonksiyonu olarak farklılık göstermiştir (Köksal ve ark. için 2 gün, </a:t>
            </a:r>
            <a:r>
              <a:rPr lang="tr-TR" dirty="0" err="1"/>
              <a:t>Bollag</a:t>
            </a:r>
            <a:r>
              <a:rPr lang="tr-TR" dirty="0"/>
              <a:t> ve ark. için 2 gün, </a:t>
            </a:r>
            <a:r>
              <a:rPr lang="tr-TR" dirty="0" err="1"/>
              <a:t>Wang</a:t>
            </a:r>
            <a:r>
              <a:rPr lang="tr-TR" dirty="0"/>
              <a:t> ve ark. için 1 hafta ve </a:t>
            </a:r>
            <a:r>
              <a:rPr lang="tr-TR" dirty="0" err="1"/>
              <a:t>Šlapak</a:t>
            </a:r>
            <a:r>
              <a:rPr lang="tr-TR" dirty="0"/>
              <a:t> ve ark. için 1-3 hafta).</a:t>
            </a:r>
          </a:p>
        </p:txBody>
      </p:sp>
    </p:spTree>
    <p:extLst>
      <p:ext uri="{BB962C8B-B14F-4D97-AF65-F5344CB8AC3E}">
        <p14:creationId xmlns:p14="http://schemas.microsoft.com/office/powerpoint/2010/main" val="151812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8EA8A3-250A-4844-911C-AEA7A6070108}"/>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4FF9FFCA-B79F-455C-8412-E238C6F034CB}"/>
              </a:ext>
            </a:extLst>
          </p:cNvPr>
          <p:cNvSpPr>
            <a:spLocks noGrp="1"/>
          </p:cNvSpPr>
          <p:nvPr>
            <p:ph idx="1"/>
          </p:nvPr>
        </p:nvSpPr>
        <p:spPr/>
        <p:txBody>
          <a:bodyPr/>
          <a:lstStyle/>
          <a:p>
            <a:r>
              <a:rPr lang="nl-NL" dirty="0"/>
              <a:t>Bu heterojenlik meta-analizin gerçekleştirilmesini zorlaştırdı.</a:t>
            </a:r>
            <a:endParaRPr lang="tr-TR" dirty="0"/>
          </a:p>
          <a:p>
            <a:r>
              <a:rPr lang="tr-TR" dirty="0"/>
              <a:t>Analiz teorik olarak mümkün olsa da, sonuçları yorumlarken bu metodolojik kusuru dikkate almak gerekir.</a:t>
            </a:r>
          </a:p>
          <a:p>
            <a:r>
              <a:rPr lang="tr-TR" dirty="0"/>
              <a:t>Belirli zamanlarda ölçülebilen referans puanlarının veya parametrelerin kullanılması gereklidir.</a:t>
            </a:r>
          </a:p>
        </p:txBody>
      </p:sp>
    </p:spTree>
    <p:extLst>
      <p:ext uri="{BB962C8B-B14F-4D97-AF65-F5344CB8AC3E}">
        <p14:creationId xmlns:p14="http://schemas.microsoft.com/office/powerpoint/2010/main" val="39750579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33FB85-8D57-481C-9530-462FE2687032}"/>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AFAC1411-164B-4194-8DC4-D5E3CA08F7BF}"/>
              </a:ext>
            </a:extLst>
          </p:cNvPr>
          <p:cNvSpPr>
            <a:spLocks noGrp="1"/>
          </p:cNvSpPr>
          <p:nvPr>
            <p:ph idx="1"/>
          </p:nvPr>
        </p:nvSpPr>
        <p:spPr/>
        <p:txBody>
          <a:bodyPr/>
          <a:lstStyle/>
          <a:p>
            <a:r>
              <a:rPr lang="tr-TR" dirty="0" err="1"/>
              <a:t>Rinosinüzite</a:t>
            </a:r>
            <a:r>
              <a:rPr lang="tr-TR" dirty="0"/>
              <a:t> odaklanan diğer çalışmalarla birlikte, </a:t>
            </a:r>
            <a:r>
              <a:rPr lang="tr-TR" dirty="0" err="1"/>
              <a:t>SNI'nin</a:t>
            </a:r>
            <a:r>
              <a:rPr lang="tr-TR" dirty="0"/>
              <a:t> etkisiz ve/veya zararlı olduğuna karar veren diğer tedavilerin kullanımını azaltmaya izin veren güvenli bir tedavi olduğunu söyleyebiliriz.</a:t>
            </a:r>
          </a:p>
          <a:p>
            <a:r>
              <a:rPr lang="tr-TR" dirty="0"/>
              <a:t>Özellikle alerjik hastalığı olan çocuklarda semptomlardaki iyileşmeler, diğer tedavilerin kullanımının azaltılması ve SNI kullanımının güvenliği diğer birçok literatür incelemesinde de tespit edilmiştir.</a:t>
            </a:r>
          </a:p>
        </p:txBody>
      </p:sp>
    </p:spTree>
    <p:extLst>
      <p:ext uri="{BB962C8B-B14F-4D97-AF65-F5344CB8AC3E}">
        <p14:creationId xmlns:p14="http://schemas.microsoft.com/office/powerpoint/2010/main" val="11936941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AE95EE-D11B-4DA0-BB5B-57CA79341524}"/>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6632372E-32A6-4A7D-83D3-8C6AEF3EB7D6}"/>
              </a:ext>
            </a:extLst>
          </p:cNvPr>
          <p:cNvSpPr>
            <a:spLocks noGrp="1"/>
          </p:cNvSpPr>
          <p:nvPr>
            <p:ph idx="1"/>
          </p:nvPr>
        </p:nvSpPr>
        <p:spPr/>
        <p:txBody>
          <a:bodyPr>
            <a:normAutofit/>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Bu sistematik derleme, ÜSYE tedavisi için </a:t>
            </a:r>
            <a:r>
              <a:rPr lang="tr-TR" dirty="0" err="1">
                <a:effectLst/>
                <a:latin typeface="Calibri" panose="020F0502020204030204" pitchFamily="34" charset="0"/>
                <a:ea typeface="Calibri" panose="020F0502020204030204" pitchFamily="34" charset="0"/>
                <a:cs typeface="Times New Roman" panose="02020603050405020304" pitchFamily="18" charset="0"/>
              </a:rPr>
              <a:t>SNI'nin</a:t>
            </a:r>
            <a:r>
              <a:rPr lang="tr-TR" dirty="0">
                <a:effectLst/>
                <a:latin typeface="Calibri" panose="020F0502020204030204" pitchFamily="34" charset="0"/>
                <a:ea typeface="Calibri" panose="020F0502020204030204" pitchFamily="34" charset="0"/>
                <a:cs typeface="Times New Roman" panose="02020603050405020304" pitchFamily="18" charset="0"/>
              </a:rPr>
              <a:t> etkinliği ve güvenliği ile ilgili araştırma sorularına yanıt verdi.</a:t>
            </a:r>
          </a:p>
          <a:p>
            <a:r>
              <a:rPr lang="tr-TR" dirty="0">
                <a:effectLst/>
                <a:latin typeface="Calibri" panose="020F0502020204030204" pitchFamily="34" charset="0"/>
                <a:ea typeface="Calibri" panose="020F0502020204030204" pitchFamily="34" charset="0"/>
                <a:cs typeface="Times New Roman" panose="02020603050405020304" pitchFamily="18" charset="0"/>
              </a:rPr>
              <a:t>Çalışmaların nicel analizi, </a:t>
            </a:r>
            <a:r>
              <a:rPr lang="tr-TR" dirty="0" err="1">
                <a:effectLst/>
                <a:latin typeface="Calibri" panose="020F0502020204030204" pitchFamily="34" charset="0"/>
                <a:ea typeface="Calibri" panose="020F0502020204030204" pitchFamily="34" charset="0"/>
                <a:cs typeface="Times New Roman" panose="02020603050405020304" pitchFamily="18" charset="0"/>
              </a:rPr>
              <a:t>SNI'nin</a:t>
            </a:r>
            <a:r>
              <a:rPr lang="tr-TR" dirty="0">
                <a:effectLst/>
                <a:latin typeface="Calibri" panose="020F0502020204030204" pitchFamily="34" charset="0"/>
                <a:ea typeface="Calibri" panose="020F0502020204030204" pitchFamily="34" charset="0"/>
                <a:cs typeface="Times New Roman" panose="02020603050405020304" pitchFamily="18" charset="0"/>
              </a:rPr>
              <a:t> belirli </a:t>
            </a:r>
            <a:r>
              <a:rPr lang="tr-TR" dirty="0" err="1">
                <a:effectLst/>
                <a:latin typeface="Calibri" panose="020F0502020204030204" pitchFamily="34" charset="0"/>
                <a:ea typeface="Calibri" panose="020F0502020204030204" pitchFamily="34" charset="0"/>
                <a:cs typeface="Times New Roman" panose="02020603050405020304" pitchFamily="18" charset="0"/>
              </a:rPr>
              <a:t>rinolojik</a:t>
            </a:r>
            <a:r>
              <a:rPr lang="tr-TR" dirty="0">
                <a:effectLst/>
                <a:latin typeface="Calibri" panose="020F0502020204030204" pitchFamily="34" charset="0"/>
                <a:ea typeface="Calibri" panose="020F0502020204030204" pitchFamily="34" charset="0"/>
                <a:cs typeface="Times New Roman" panose="02020603050405020304" pitchFamily="18" charset="0"/>
              </a:rPr>
              <a:t> semptomların tedavisinde faydalı olduğunu göstermiştir.</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Bu gösteriyor ki SNI akut fazda ve uzun vadede ÜSYE </a:t>
            </a:r>
            <a:r>
              <a:rPr lang="tr-TR" dirty="0" err="1">
                <a:effectLst/>
                <a:latin typeface="Calibri" panose="020F0502020204030204" pitchFamily="34" charset="0"/>
                <a:ea typeface="Calibri" panose="020F0502020204030204" pitchFamily="34" charset="0"/>
                <a:cs typeface="Times New Roman" panose="02020603050405020304" pitchFamily="18" charset="0"/>
              </a:rPr>
              <a:t>insidansını</a:t>
            </a:r>
            <a:r>
              <a:rPr lang="tr-TR" dirty="0">
                <a:effectLst/>
                <a:latin typeface="Calibri" panose="020F0502020204030204" pitchFamily="34" charset="0"/>
                <a:ea typeface="Calibri" panose="020F0502020204030204" pitchFamily="34" charset="0"/>
                <a:cs typeface="Times New Roman" panose="02020603050405020304" pitchFamily="18" charset="0"/>
              </a:rPr>
              <a:t> ve komplikasyonlarını azaltmıştır.</a:t>
            </a:r>
            <a:endParaRPr lang="tr-TR" sz="4000" dirty="0"/>
          </a:p>
        </p:txBody>
      </p:sp>
    </p:spTree>
    <p:extLst>
      <p:ext uri="{BB962C8B-B14F-4D97-AF65-F5344CB8AC3E}">
        <p14:creationId xmlns:p14="http://schemas.microsoft.com/office/powerpoint/2010/main" val="5256271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1EE241-8BFF-4373-966F-DAA06F2125E2}"/>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E9C6241A-A1E6-4365-AFA2-21CECC0D9F2A}"/>
              </a:ext>
            </a:extLst>
          </p:cNvPr>
          <p:cNvSpPr>
            <a:spLocks noGrp="1"/>
          </p:cNvSpPr>
          <p:nvPr>
            <p:ph idx="1"/>
          </p:nvPr>
        </p:nvSpPr>
        <p:spPr/>
        <p:txBody>
          <a:bodyPr/>
          <a:lstStyle/>
          <a:p>
            <a:r>
              <a:rPr lang="tr-TR" dirty="0"/>
              <a:t>Bu müdahale aynı zamanda antibiyotikler gibi sistemik ilaçların kullanımının ve </a:t>
            </a:r>
            <a:r>
              <a:rPr lang="tr-TR" dirty="0" err="1"/>
              <a:t>topikal</a:t>
            </a:r>
            <a:r>
              <a:rPr lang="tr-TR" dirty="0"/>
              <a:t> tedaviler gibi diğer tedavilerin azaltılmasını da sağlayabilir.</a:t>
            </a:r>
          </a:p>
          <a:p>
            <a:r>
              <a:rPr lang="tr-TR" dirty="0"/>
              <a:t>Bu </a:t>
            </a:r>
            <a:r>
              <a:rPr lang="tr-TR" dirty="0" err="1"/>
              <a:t>RKÇ'ler</a:t>
            </a:r>
            <a:r>
              <a:rPr lang="tr-TR" dirty="0"/>
              <a:t> ve ileriye dönük çalışmalar , </a:t>
            </a:r>
            <a:r>
              <a:rPr lang="tr-TR" dirty="0" err="1"/>
              <a:t>SNI'nin</a:t>
            </a:r>
            <a:r>
              <a:rPr lang="tr-TR" dirty="0"/>
              <a:t> güvenliğini göstermektedir.</a:t>
            </a:r>
          </a:p>
          <a:p>
            <a:r>
              <a:rPr lang="tr-TR" dirty="0"/>
              <a:t>Bu nedenle, konuyla ilgili diğer çalışmalar devam ederken bu tedavi önerilebilir.</a:t>
            </a:r>
          </a:p>
          <a:p>
            <a:r>
              <a:rPr lang="tr-TR" dirty="0" err="1"/>
              <a:t>SNI'nin</a:t>
            </a:r>
            <a:r>
              <a:rPr lang="tr-TR" dirty="0"/>
              <a:t> uzun süreli kullanımını değerlendiren çalışmaların </a:t>
            </a:r>
            <a:r>
              <a:rPr lang="tr-TR" dirty="0" err="1"/>
              <a:t>SNI’nin</a:t>
            </a:r>
            <a:r>
              <a:rPr lang="tr-TR" dirty="0"/>
              <a:t> koruyucu etkisini doğrulaması muhtemeldir.</a:t>
            </a:r>
          </a:p>
          <a:p>
            <a:endParaRPr lang="tr-TR" dirty="0"/>
          </a:p>
        </p:txBody>
      </p:sp>
    </p:spTree>
    <p:extLst>
      <p:ext uri="{BB962C8B-B14F-4D97-AF65-F5344CB8AC3E}">
        <p14:creationId xmlns:p14="http://schemas.microsoft.com/office/powerpoint/2010/main" val="15133036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E38869-6AE4-44D8-A1C4-FFA654AB4B6E}"/>
              </a:ext>
            </a:extLst>
          </p:cNvPr>
          <p:cNvSpPr>
            <a:spLocks noGrp="1"/>
          </p:cNvSpPr>
          <p:nvPr>
            <p:ph type="title"/>
          </p:nvPr>
        </p:nvSpPr>
        <p:spPr/>
        <p:txBody>
          <a:bodyPr/>
          <a:lstStyle/>
          <a:p>
            <a:r>
              <a:rPr lang="tr-TR" i="1" dirty="0"/>
              <a:t>TEŞEKKÜRLER</a:t>
            </a:r>
          </a:p>
        </p:txBody>
      </p:sp>
      <p:sp>
        <p:nvSpPr>
          <p:cNvPr id="3" name="İçerik Yer Tutucusu 2">
            <a:extLst>
              <a:ext uri="{FF2B5EF4-FFF2-40B4-BE49-F238E27FC236}">
                <a16:creationId xmlns:a16="http://schemas.microsoft.com/office/drawing/2014/main" id="{6E0B4226-60BB-4D40-A604-03D5EE73D154}"/>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166308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0D2A32-3E89-446C-ACFF-753353D3144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B4F35C7C-4FC5-45E6-8DF9-064E768E692E}"/>
              </a:ext>
            </a:extLst>
          </p:cNvPr>
          <p:cNvSpPr>
            <a:spLocks noGrp="1"/>
          </p:cNvSpPr>
          <p:nvPr>
            <p:ph idx="1"/>
          </p:nvPr>
        </p:nvSpPr>
        <p:spPr/>
        <p:txBody>
          <a:bodyPr>
            <a:normAutofit/>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SNI genellikle çocuklar için uygun olan güvenli bir </a:t>
            </a:r>
            <a:r>
              <a:rPr lang="tr-TR" dirty="0" err="1">
                <a:effectLst/>
                <a:latin typeface="Calibri" panose="020F0502020204030204" pitchFamily="34" charset="0"/>
                <a:ea typeface="Calibri" panose="020F0502020204030204" pitchFamily="34" charset="0"/>
                <a:cs typeface="Times New Roman" panose="02020603050405020304" pitchFamily="18" charset="0"/>
              </a:rPr>
              <a:t>semptomatik</a:t>
            </a:r>
            <a:r>
              <a:rPr lang="tr-TR" dirty="0">
                <a:effectLst/>
                <a:latin typeface="Calibri" panose="020F0502020204030204" pitchFamily="34" charset="0"/>
                <a:ea typeface="Calibri" panose="020F0502020204030204" pitchFamily="34" charset="0"/>
                <a:cs typeface="Times New Roman" panose="02020603050405020304" pitchFamily="18" charset="0"/>
              </a:rPr>
              <a:t> tedavi olarak tanımlanır.</a:t>
            </a:r>
          </a:p>
          <a:p>
            <a:r>
              <a:rPr lang="tr-TR" dirty="0">
                <a:effectLst/>
                <a:latin typeface="Calibri" panose="020F0502020204030204" pitchFamily="34" charset="0"/>
                <a:ea typeface="Calibri" panose="020F0502020204030204" pitchFamily="34" charset="0"/>
                <a:cs typeface="Times New Roman" panose="02020603050405020304" pitchFamily="18" charset="0"/>
              </a:rPr>
              <a:t>Bu tedavi genellikle pratisyen hekimler ve çocuk doktorları tarafından reçete edilir. Etkinliği kronik üst solunum yolu hastalıkları için kanıtlanmıştır.</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Calibri" panose="020F0502020204030204" pitchFamily="34" charset="0"/>
                <a:cs typeface="Times New Roman" panose="02020603050405020304" pitchFamily="18" charset="0"/>
              </a:rPr>
              <a:t>Çocuklarda ÜSYE tedavisi için SNI önerilir ve nazal </a:t>
            </a:r>
            <a:r>
              <a:rPr lang="tr-TR" dirty="0" err="1">
                <a:effectLst/>
                <a:latin typeface="Calibri" panose="020F0502020204030204" pitchFamily="34" charset="0"/>
                <a:ea typeface="Calibri" panose="020F0502020204030204" pitchFamily="34" charset="0"/>
                <a:cs typeface="Times New Roman" panose="02020603050405020304" pitchFamily="18" charset="0"/>
              </a:rPr>
              <a:t>irrigasyonla</a:t>
            </a:r>
            <a:r>
              <a:rPr lang="tr-TR" dirty="0">
                <a:effectLst/>
                <a:latin typeface="Calibri" panose="020F0502020204030204" pitchFamily="34" charset="0"/>
                <a:ea typeface="Calibri" panose="020F0502020204030204" pitchFamily="34" charset="0"/>
                <a:cs typeface="Times New Roman" panose="02020603050405020304" pitchFamily="18" charset="0"/>
              </a:rPr>
              <a:t> ilgili çoğu çalışmada diğer lokal tedavilerin karşılaştırıldığı bir referanstır. </a:t>
            </a:r>
          </a:p>
          <a:p>
            <a:r>
              <a:rPr lang="tr-TR" dirty="0">
                <a:effectLst/>
                <a:latin typeface="Calibri" panose="020F0502020204030204" pitchFamily="34" charset="0"/>
                <a:ea typeface="Calibri" panose="020F0502020204030204" pitchFamily="34" charset="0"/>
                <a:cs typeface="Times New Roman" panose="02020603050405020304" pitchFamily="18" charset="0"/>
              </a:rPr>
              <a:t>Bununla birlikte, </a:t>
            </a:r>
            <a:r>
              <a:rPr lang="tr-TR" dirty="0" err="1">
                <a:effectLst/>
                <a:latin typeface="Calibri" panose="020F0502020204030204" pitchFamily="34" charset="0"/>
                <a:ea typeface="Calibri" panose="020F0502020204030204" pitchFamily="34" charset="0"/>
                <a:cs typeface="Times New Roman" panose="02020603050405020304" pitchFamily="18" charset="0"/>
              </a:rPr>
              <a:t>SNI'nin</a:t>
            </a:r>
            <a:r>
              <a:rPr lang="tr-TR" dirty="0">
                <a:effectLst/>
                <a:latin typeface="Calibri" panose="020F0502020204030204" pitchFamily="34" charset="0"/>
                <a:ea typeface="Calibri" panose="020F0502020204030204" pitchFamily="34" charset="0"/>
                <a:cs typeface="Times New Roman" panose="02020603050405020304" pitchFamily="18" charset="0"/>
              </a:rPr>
              <a:t> ÜSYE tedavisindeki etkinliğini değerlendirmek için çok az çalışma yapılmıştır.</a:t>
            </a:r>
            <a:endParaRPr lang="tr-TR" dirty="0"/>
          </a:p>
        </p:txBody>
      </p:sp>
    </p:spTree>
    <p:extLst>
      <p:ext uri="{BB962C8B-B14F-4D97-AF65-F5344CB8AC3E}">
        <p14:creationId xmlns:p14="http://schemas.microsoft.com/office/powerpoint/2010/main" val="163830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819F64-25F9-45AD-9DD7-069C9254F894}"/>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B1D58E59-4C4F-445C-B9F9-98B8121CCCF2}"/>
              </a:ext>
            </a:extLst>
          </p:cNvPr>
          <p:cNvSpPr>
            <a:spLocks noGrp="1"/>
          </p:cNvSpPr>
          <p:nvPr>
            <p:ph idx="1"/>
          </p:nvPr>
        </p:nvSpPr>
        <p:spPr/>
        <p:txBody>
          <a:bodyPr>
            <a:normAutofit/>
          </a:bodyPr>
          <a:lstStyle/>
          <a:p>
            <a:r>
              <a:rPr lang="tr-TR" dirty="0">
                <a:effectLst/>
                <a:latin typeface="Calibri" panose="020F0502020204030204" pitchFamily="34" charset="0"/>
                <a:ea typeface="Calibri" panose="020F0502020204030204" pitchFamily="34" charset="0"/>
                <a:cs typeface="Times New Roman" panose="02020603050405020304" pitchFamily="18" charset="0"/>
              </a:rPr>
              <a:t>Bazı çalışmalar, genellikle eşit olmayan kalitedeki küçük, sınırlı çalışma popülasyonlarında niteliksel bir yaklaşıma odaklanmıştır.</a:t>
            </a:r>
          </a:p>
          <a:p>
            <a:r>
              <a:rPr lang="tr-TR" dirty="0">
                <a:effectLst/>
                <a:latin typeface="Calibri" panose="020F0502020204030204" pitchFamily="34" charset="0"/>
                <a:ea typeface="Calibri" panose="020F0502020204030204" pitchFamily="34" charset="0"/>
                <a:cs typeface="Times New Roman" panose="02020603050405020304" pitchFamily="18" charset="0"/>
              </a:rPr>
              <a:t>2015 yılı meta-analizinde </a:t>
            </a:r>
            <a:r>
              <a:rPr lang="tr-TR" dirty="0" err="1">
                <a:effectLst/>
                <a:latin typeface="Calibri" panose="020F0502020204030204" pitchFamily="34" charset="0"/>
                <a:ea typeface="Calibri" panose="020F0502020204030204" pitchFamily="34" charset="0"/>
                <a:cs typeface="Times New Roman" panose="02020603050405020304" pitchFamily="18" charset="0"/>
              </a:rPr>
              <a:t>King</a:t>
            </a:r>
            <a:r>
              <a:rPr lang="tr-TR" dirty="0">
                <a:effectLst/>
                <a:latin typeface="Calibri" panose="020F0502020204030204" pitchFamily="34" charset="0"/>
                <a:ea typeface="Calibri" panose="020F0502020204030204" pitchFamily="34" charset="0"/>
                <a:cs typeface="Times New Roman" panose="02020603050405020304" pitchFamily="18" charset="0"/>
              </a:rPr>
              <a:t> ve ark. , çocuklarda ve yetişkinlerde </a:t>
            </a:r>
            <a:r>
              <a:rPr lang="tr-TR" dirty="0" err="1">
                <a:effectLst/>
                <a:latin typeface="Calibri" panose="020F0502020204030204" pitchFamily="34" charset="0"/>
                <a:ea typeface="Calibri" panose="020F0502020204030204" pitchFamily="34" charset="0"/>
                <a:cs typeface="Times New Roman" panose="02020603050405020304" pitchFamily="18" charset="0"/>
              </a:rPr>
              <a:t>ÜSYE'leri</a:t>
            </a:r>
            <a:r>
              <a:rPr lang="tr-TR" dirty="0">
                <a:effectLst/>
                <a:latin typeface="Calibri" panose="020F0502020204030204" pitchFamily="34" charset="0"/>
                <a:ea typeface="Calibri" panose="020F0502020204030204" pitchFamily="34" charset="0"/>
                <a:cs typeface="Times New Roman" panose="02020603050405020304" pitchFamily="18" charset="0"/>
              </a:rPr>
              <a:t> tedavi etmek için burun </a:t>
            </a:r>
            <a:r>
              <a:rPr lang="tr-TR" dirty="0" err="1">
                <a:effectLst/>
                <a:latin typeface="Calibri" panose="020F0502020204030204" pitchFamily="34" charset="0"/>
                <a:ea typeface="Calibri" panose="020F0502020204030204" pitchFamily="34" charset="0"/>
                <a:cs typeface="Times New Roman" panose="02020603050405020304" pitchFamily="18" charset="0"/>
              </a:rPr>
              <a:t>temizliğide</a:t>
            </a:r>
            <a:r>
              <a:rPr lang="tr-TR" dirty="0">
                <a:effectLst/>
                <a:latin typeface="Calibri" panose="020F0502020204030204" pitchFamily="34" charset="0"/>
                <a:ea typeface="Calibri" panose="020F0502020204030204" pitchFamily="34" charset="0"/>
                <a:cs typeface="Times New Roman" panose="02020603050405020304" pitchFamily="18" charset="0"/>
              </a:rPr>
              <a:t> </a:t>
            </a:r>
            <a:r>
              <a:rPr lang="tr-TR" dirty="0" err="1">
                <a:effectLst/>
                <a:latin typeface="Calibri" panose="020F0502020204030204" pitchFamily="34" charset="0"/>
                <a:ea typeface="Calibri" panose="020F0502020204030204" pitchFamily="34" charset="0"/>
                <a:cs typeface="Times New Roman" panose="02020603050405020304" pitchFamily="18" charset="0"/>
              </a:rPr>
              <a:t>salin</a:t>
            </a:r>
            <a:r>
              <a:rPr lang="tr-TR" dirty="0">
                <a:effectLst/>
                <a:latin typeface="Calibri" panose="020F0502020204030204" pitchFamily="34" charset="0"/>
                <a:ea typeface="Calibri" panose="020F0502020204030204" pitchFamily="34" charset="0"/>
                <a:cs typeface="Times New Roman" panose="02020603050405020304" pitchFamily="18" charset="0"/>
              </a:rPr>
              <a:t> solüsyonunun iki popülasyonu ayırt etmeden ve katmanlara ayırmadan kullanımına odaklandı. </a:t>
            </a:r>
          </a:p>
          <a:p>
            <a:r>
              <a:rPr lang="tr-TR" dirty="0">
                <a:effectLst/>
                <a:latin typeface="Calibri" panose="020F0502020204030204" pitchFamily="34" charset="0"/>
                <a:ea typeface="Calibri" panose="020F0502020204030204" pitchFamily="34" charset="0"/>
                <a:cs typeface="Times New Roman" panose="02020603050405020304" pitchFamily="18" charset="0"/>
              </a:rPr>
              <a:t>Çalışma, çocuklarda gerçek etkinlik göstermedi. Ayrıca, çocuklar için önemli klinik sonuçlar olan </a:t>
            </a:r>
            <a:r>
              <a:rPr lang="tr-TR" dirty="0" err="1">
                <a:effectLst/>
                <a:latin typeface="Calibri" panose="020F0502020204030204" pitchFamily="34" charset="0"/>
                <a:ea typeface="Calibri" panose="020F0502020204030204" pitchFamily="34" charset="0"/>
                <a:cs typeface="Times New Roman" panose="02020603050405020304" pitchFamily="18" charset="0"/>
              </a:rPr>
              <a:t>rinolojik</a:t>
            </a:r>
            <a:r>
              <a:rPr lang="tr-TR" dirty="0">
                <a:effectLst/>
                <a:latin typeface="Calibri" panose="020F0502020204030204" pitchFamily="34" charset="0"/>
                <a:ea typeface="Calibri" panose="020F0502020204030204" pitchFamily="34" charset="0"/>
                <a:cs typeface="Times New Roman" panose="02020603050405020304" pitchFamily="18" charset="0"/>
              </a:rPr>
              <a:t> ve solunumsal semptomlara odaklanmadılar.</a:t>
            </a:r>
            <a:endParaRPr lang="tr-TR" dirty="0"/>
          </a:p>
        </p:txBody>
      </p:sp>
    </p:spTree>
    <p:extLst>
      <p:ext uri="{BB962C8B-B14F-4D97-AF65-F5344CB8AC3E}">
        <p14:creationId xmlns:p14="http://schemas.microsoft.com/office/powerpoint/2010/main" val="1688325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6380CE-9024-41E8-96C2-AA11A4774D91}"/>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9476460A-BD38-4BFC-A5B0-6177DC9AE5A1}"/>
              </a:ext>
            </a:extLst>
          </p:cNvPr>
          <p:cNvSpPr>
            <a:spLocks noGrp="1"/>
          </p:cNvSpPr>
          <p:nvPr>
            <p:ph idx="1"/>
          </p:nvPr>
        </p:nvSpPr>
        <p:spPr/>
        <p:txBody>
          <a:bodyPr>
            <a:normAutofit/>
          </a:bodyPr>
          <a:lstStyle/>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12 yaşına kadar bebekler, okul öncesi ve okul çağındaki çocuklar,  ÜSYE maruz kalma olasılığı daha yüksek olan spesifik alt popülasyondur ve anatomik yapıları ve bağışıklık sistemlerinin olgunlaşmamış olması nedeniyle komplikasyon riskleri daha yüksektir.</a:t>
            </a:r>
          </a:p>
          <a:p>
            <a:endParaRPr lang="tr-TR" sz="4000" dirty="0"/>
          </a:p>
        </p:txBody>
      </p:sp>
    </p:spTree>
    <p:extLst>
      <p:ext uri="{BB962C8B-B14F-4D97-AF65-F5344CB8AC3E}">
        <p14:creationId xmlns:p14="http://schemas.microsoft.com/office/powerpoint/2010/main" val="3292371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92463C-BCED-4B29-9D2A-10CC5386724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E1665F23-6444-4251-A99F-6EDDB6051AFE}"/>
              </a:ext>
            </a:extLst>
          </p:cNvPr>
          <p:cNvSpPr>
            <a:spLocks noGrp="1"/>
          </p:cNvSpPr>
          <p:nvPr>
            <p:ph idx="1"/>
          </p:nvPr>
        </p:nvSpPr>
        <p:spPr/>
        <p:txBody>
          <a:bodyPr>
            <a:normAutofit/>
          </a:bodyPr>
          <a:lstStyle/>
          <a:p>
            <a:pPr>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Literatür ve meta-analizin sistematik bir incelemesini kullanarak aşağıdaki soruları cevaplamayı amaçladık:</a:t>
            </a:r>
          </a:p>
          <a:p>
            <a:r>
              <a:rPr lang="tr-TR" dirty="0"/>
              <a:t>12 yaşına kadar bebeklerde, okul öncesi ve okul çağındaki çocuklarda </a:t>
            </a:r>
            <a:r>
              <a:rPr lang="tr-TR" dirty="0" err="1"/>
              <a:t>nazofaringeal</a:t>
            </a:r>
            <a:r>
              <a:rPr lang="tr-TR" dirty="0"/>
              <a:t> pasajların </a:t>
            </a:r>
            <a:r>
              <a:rPr lang="tr-TR" dirty="0" err="1"/>
              <a:t>salin</a:t>
            </a:r>
            <a:r>
              <a:rPr lang="tr-TR" dirty="0"/>
              <a:t> solüsyonu ile temizlenmesi semptomları azaltır mı, enfeksiyonu hızla çözer mi, komplikasyon oluşumunu azaltır mı ve etkisiz veya zararlı olarak değerlendirilen diğer tedavilerin kullanımını azaltır mı?</a:t>
            </a:r>
          </a:p>
        </p:txBody>
      </p:sp>
    </p:spTree>
    <p:extLst>
      <p:ext uri="{BB962C8B-B14F-4D97-AF65-F5344CB8AC3E}">
        <p14:creationId xmlns:p14="http://schemas.microsoft.com/office/powerpoint/2010/main" val="1738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64044C9-8860-4D08-81BE-551A8FAEB578}"/>
              </a:ext>
            </a:extLst>
          </p:cNvPr>
          <p:cNvSpPr>
            <a:spLocks noGrp="1"/>
          </p:cNvSpPr>
          <p:nvPr>
            <p:ph idx="1"/>
          </p:nvPr>
        </p:nvSpPr>
        <p:spPr/>
        <p:txBody>
          <a:bodyPr>
            <a:normAutofit/>
          </a:bodyPr>
          <a:lstStyle/>
          <a:p>
            <a:pPr marL="0" indent="0">
              <a:buNone/>
            </a:pPr>
            <a:r>
              <a:rPr lang="tr-TR" b="1" dirty="0">
                <a:effectLst/>
                <a:latin typeface="Calibri" panose="020F0502020204030204" pitchFamily="34" charset="0"/>
                <a:ea typeface="Calibri" panose="020F0502020204030204" pitchFamily="34" charset="0"/>
                <a:cs typeface="Times New Roman" panose="02020603050405020304" pitchFamily="18" charset="0"/>
              </a:rPr>
              <a:t>Araştırma Stratejisi</a:t>
            </a:r>
            <a:endParaRPr lang="tr-TR" b="1" dirty="0"/>
          </a:p>
          <a:p>
            <a:endParaRPr lang="tr-TR" dirty="0"/>
          </a:p>
          <a:p>
            <a:r>
              <a:rPr lang="tr-TR" dirty="0"/>
              <a:t>Yazarlar, Sistematik incelemeler ve Meta-Analizler için Tercih Edilen Raporlama Öğeleri (PRISMA) ve </a:t>
            </a:r>
            <a:r>
              <a:rPr lang="tr-TR" dirty="0" err="1"/>
              <a:t>Cochrane</a:t>
            </a:r>
            <a:r>
              <a:rPr lang="tr-TR" dirty="0"/>
              <a:t> El Kitabı'nın tavsiyelerini izlediler.</a:t>
            </a:r>
          </a:p>
          <a:p>
            <a:r>
              <a:rPr lang="tr-TR" dirty="0"/>
              <a:t>Literatür taraması, herhangi bir dil kısıtlaması olmaksızın, </a:t>
            </a:r>
            <a:r>
              <a:rPr lang="tr-TR" dirty="0" err="1"/>
              <a:t>izotonik</a:t>
            </a:r>
            <a:r>
              <a:rPr lang="tr-TR" dirty="0"/>
              <a:t> </a:t>
            </a:r>
            <a:r>
              <a:rPr lang="tr-TR" dirty="0" err="1"/>
              <a:t>salin</a:t>
            </a:r>
            <a:r>
              <a:rPr lang="tr-TR" dirty="0"/>
              <a:t> solüsyonu kullanılarak çocuklarda ÜSYE tedavisi için </a:t>
            </a:r>
            <a:r>
              <a:rPr lang="tr-TR" dirty="0" err="1"/>
              <a:t>rinofaringeal</a:t>
            </a:r>
            <a:r>
              <a:rPr lang="tr-TR" dirty="0"/>
              <a:t> temizlik yoluyla lokal tedaviyi değerlendirmek için </a:t>
            </a:r>
            <a:r>
              <a:rPr lang="tr-TR" dirty="0" err="1"/>
              <a:t>randomize</a:t>
            </a:r>
            <a:r>
              <a:rPr lang="tr-TR" dirty="0"/>
              <a:t> kontrollü çalışmalara odaklandı.</a:t>
            </a:r>
          </a:p>
        </p:txBody>
      </p:sp>
      <p:sp>
        <p:nvSpPr>
          <p:cNvPr id="5" name="Başlık 4">
            <a:extLst>
              <a:ext uri="{FF2B5EF4-FFF2-40B4-BE49-F238E27FC236}">
                <a16:creationId xmlns:a16="http://schemas.microsoft.com/office/drawing/2014/main" id="{2EB4E6E5-1166-4B3C-92F4-F76135BB9C29}"/>
              </a:ext>
            </a:extLst>
          </p:cNvPr>
          <p:cNvSpPr>
            <a:spLocks noGrp="1"/>
          </p:cNvSpPr>
          <p:nvPr>
            <p:ph type="title"/>
          </p:nvPr>
        </p:nvSpPr>
        <p:spPr/>
        <p:txBody>
          <a:bodyPr/>
          <a:lstStyle/>
          <a:p>
            <a:r>
              <a:rPr lang="tr-TR" dirty="0"/>
              <a:t>METOD</a:t>
            </a:r>
          </a:p>
        </p:txBody>
      </p:sp>
    </p:spTree>
    <p:extLst>
      <p:ext uri="{BB962C8B-B14F-4D97-AF65-F5344CB8AC3E}">
        <p14:creationId xmlns:p14="http://schemas.microsoft.com/office/powerpoint/2010/main" val="28546258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2288</Words>
  <Application>Microsoft Office PowerPoint</Application>
  <PresentationFormat>Geniş ekran</PresentationFormat>
  <Paragraphs>170</Paragraphs>
  <Slides>48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48</vt:i4>
      </vt:variant>
    </vt:vector>
  </HeadingPairs>
  <TitlesOfParts>
    <vt:vector size="51" baseType="lpstr">
      <vt:lpstr>Arial</vt:lpstr>
      <vt:lpstr>Calibri</vt:lpstr>
      <vt:lpstr>Office Teması</vt:lpstr>
      <vt:lpstr>İNFANTLARDA VE ÇOCUKLARDA AKUT ÜST SOLUNUM YOLU ENFEKSİYONU İÇİN SALİN NASAL İRRİGASYONU :  SİSTEMATİK DERLEME  VE  META-ANALİZ</vt:lpstr>
      <vt:lpstr>PowerPoint Sunusu</vt:lpstr>
      <vt:lpstr>GİRİŞ</vt:lpstr>
      <vt:lpstr>GİRİŞ</vt:lpstr>
      <vt:lpstr>GİRİŞ</vt:lpstr>
      <vt:lpstr>GİRİŞ</vt:lpstr>
      <vt:lpstr>GİRİŞ</vt:lpstr>
      <vt:lpstr>GİRİŞ</vt:lpstr>
      <vt:lpstr>METOD</vt:lpstr>
      <vt:lpstr>METOD</vt:lpstr>
      <vt:lpstr>METOD</vt:lpstr>
      <vt:lpstr>METOD</vt:lpstr>
      <vt:lpstr>METOD</vt:lpstr>
      <vt:lpstr>METOD</vt:lpstr>
      <vt:lpstr>METOD</vt:lpstr>
      <vt:lpstr>METOD</vt:lpstr>
      <vt:lpstr>BULGULAR</vt:lpstr>
      <vt:lpstr>BULGULAR</vt:lpstr>
      <vt:lpstr>BULGULAR</vt:lpstr>
      <vt:lpstr>PowerPoint Sunusu</vt:lpstr>
      <vt:lpstr>PowerPoint Sunusu</vt:lpstr>
      <vt:lpstr>BULGULAR</vt:lpstr>
      <vt:lpstr>BULGULAR</vt:lpstr>
      <vt:lpstr>BULGULAR</vt:lpstr>
      <vt:lpstr>BULGULAR</vt:lpstr>
      <vt:lpstr>PowerPoint Sunusu</vt:lpstr>
      <vt:lpstr>PowerPoint Sunusu</vt:lpstr>
      <vt:lpstr>PowerPoint Sunusu</vt:lpstr>
      <vt:lpstr>BULGULAR</vt:lpstr>
      <vt:lpstr>BULGULAR</vt:lpstr>
      <vt:lpstr>BULGULAR</vt:lpstr>
      <vt:lpstr>BULGULAR</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TARTIŞMA</vt:lpstr>
      <vt:lpstr>SONUÇ</vt:lpstr>
      <vt:lpstr>SONUÇ</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CEMIL BALTACIOGLU</dc:creator>
  <cp:lastModifiedBy>AHMET CEMIL BALTACIOGLU</cp:lastModifiedBy>
  <cp:revision>132</cp:revision>
  <dcterms:created xsi:type="dcterms:W3CDTF">2021-11-17T18:22:57Z</dcterms:created>
  <dcterms:modified xsi:type="dcterms:W3CDTF">2021-11-23T07:26:13Z</dcterms:modified>
</cp:coreProperties>
</file>