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7" r:id="rId4"/>
    <p:sldId id="274" r:id="rId5"/>
    <p:sldId id="264" r:id="rId6"/>
    <p:sldId id="275" r:id="rId7"/>
    <p:sldId id="283" r:id="rId8"/>
    <p:sldId id="276" r:id="rId9"/>
    <p:sldId id="278" r:id="rId10"/>
    <p:sldId id="279" r:id="rId11"/>
    <p:sldId id="280" r:id="rId12"/>
    <p:sldId id="281" r:id="rId13"/>
    <p:sldId id="282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827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942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189534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04126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88049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8074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893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58144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19943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5063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764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8902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7202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4536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0640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5350C-A0AC-4D55-9502-50312599FCE0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896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5350C-A0AC-4D55-9502-50312599FCE0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00CDE9F2-C215-4169-B666-83839C2D6EA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8712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219200" y="726830"/>
            <a:ext cx="9144000" cy="1946031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3600" dirty="0"/>
              <a:t/>
            </a:r>
            <a:br>
              <a:rPr lang="en-US" sz="3600" dirty="0"/>
            </a:b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94338" y="726830"/>
            <a:ext cx="8593016" cy="4214446"/>
          </a:xfrm>
        </p:spPr>
        <p:txBody>
          <a:bodyPr>
            <a:normAutofit/>
          </a:bodyPr>
          <a:lstStyle/>
          <a:p>
            <a:pPr algn="r"/>
            <a:endParaRPr lang="tr-TR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tr-T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tr-TR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Persistent</a:t>
            </a:r>
            <a:r>
              <a:rPr lang="tr-T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Rash</a:t>
            </a:r>
            <a:r>
              <a:rPr lang="tr-T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on </a:t>
            </a:r>
            <a:r>
              <a:rPr lang="tr-TR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tr-T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</a:t>
            </a:r>
            <a:r>
              <a:rPr lang="tr-T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Chest</a:t>
            </a:r>
            <a:r>
              <a:rPr lang="tr-T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Abdomen</a:t>
            </a:r>
            <a:r>
              <a:rPr lang="tr-TR" dirty="0"/>
              <a:t> </a:t>
            </a:r>
            <a:endParaRPr lang="tr-TR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tr-TR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tr-TR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KTÜ Tıp Fakültesi Aile Hekimliği ABD </a:t>
            </a:r>
            <a:b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Arş</a:t>
            </a:r>
            <a:r>
              <a:rPr lang="tr-T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Gör. Dr</a:t>
            </a:r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Hatice Çavuş</a:t>
            </a:r>
          </a:p>
          <a:p>
            <a:pPr algn="r"/>
            <a:r>
              <a:rPr lang="tr-TR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24.10.2017</a:t>
            </a:r>
          </a:p>
        </p:txBody>
      </p:sp>
    </p:spTree>
    <p:extLst>
      <p:ext uri="{BB962C8B-B14F-4D97-AF65-F5344CB8AC3E}">
        <p14:creationId xmlns:p14="http://schemas.microsoft.com/office/powerpoint/2010/main" val="2881262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82EC20D-17B0-4844-87BB-A9D4565A1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135" y="1230921"/>
            <a:ext cx="8231188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Mikozis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fungoides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Kutanöz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hücre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lenfomanın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yaygın formudur.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Yama tarzı döküntü, kaşıntılı lezyonlar da dahil değişik şekillerde 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ortaya  çıkabilir.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Tanı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K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linik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bulgular ve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histopatoloji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6385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D11E80D-C698-49F9-8A78-9ED5ABC82F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5520" y="1289538"/>
            <a:ext cx="9086972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Radyasyon dermatiti;</a:t>
            </a:r>
          </a:p>
          <a:p>
            <a:pPr marL="0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Akut veya kronik olabilir; ancak genellikle son radyasyon tedavisi ile ilişkilendirilir.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Akut fazda tipik olarak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eritem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kabarcıklar görülür.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Kronik radyasyon dermatiti, tipik olarak beyaz veya sarı renkli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atrofik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endurasyonlu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plaklar şeklinde görülür.</a:t>
            </a:r>
          </a:p>
        </p:txBody>
      </p:sp>
    </p:spTree>
    <p:extLst>
      <p:ext uri="{BB962C8B-B14F-4D97-AF65-F5344CB8AC3E}">
        <p14:creationId xmlns:p14="http://schemas.microsoft.com/office/powerpoint/2010/main" val="30271118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06DF8711-3799-476D-B951-5F1D97BE7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4474" y="1219200"/>
            <a:ext cx="8102233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Tinea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corporis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tr-TR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Kuru, deriden kabarık, kırmızı, pul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pul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dökülen ve kaşıntılı bir mantar 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enfeksiyonudur.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Vücudun herhangi bir yerinde olabilir, ancak göğüs altları veya kasık gibi 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sıcak ve nemli bölgelerde daha sık görülür.</a:t>
            </a:r>
          </a:p>
        </p:txBody>
      </p:sp>
    </p:spTree>
    <p:extLst>
      <p:ext uri="{BB962C8B-B14F-4D97-AF65-F5344CB8AC3E}">
        <p14:creationId xmlns:p14="http://schemas.microsoft.com/office/powerpoint/2010/main" val="20516969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6F6E84BF-F854-4C28-B2F7-D5E76971E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1027" y="785446"/>
            <a:ext cx="9837250" cy="49030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Inflammatory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cancer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Skin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erythema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ulceration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edema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punch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biopsy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breast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tumor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pathology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Mycosis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fungoides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Rash-like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patches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lesions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pruritic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biopsy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shows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cutaneous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cell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lymphoma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dermatitis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Recent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radiation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exposure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acute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blisters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erythema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chronic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atrophic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indurated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plaques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typically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white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yellow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Tinea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corporis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scaly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pruritic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rings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that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appear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raised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dry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801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115683" y="1464129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Kaynak:</a:t>
            </a:r>
          </a:p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Kane DD,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Grosskreutz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Persistent Rash on the Back, Chest, and Abdomen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tr-T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</a:t>
            </a:r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erican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</a:t>
            </a:r>
            <a:r>
              <a:rPr lang="tr-T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ily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Physician. 2017 Sep 15;96(6):390-392.</a:t>
            </a:r>
            <a:endParaRPr lang="tr-T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8443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944443" y="658202"/>
            <a:ext cx="2807677" cy="877521"/>
          </a:xfrm>
        </p:spPr>
        <p:txBody>
          <a:bodyPr>
            <a:normAutofit/>
          </a:bodyPr>
          <a:lstStyle/>
          <a:p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Anamnez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45151" y="1535722"/>
            <a:ext cx="8915400" cy="39741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62 yaşındaki kadın hasta;</a:t>
            </a:r>
          </a:p>
          <a:p>
            <a:pPr marL="0" indent="0"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ay önce başlayan; sırtta, göğüste ve sol alt karında lokalize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eritemli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kaşıntılı ve </a:t>
            </a:r>
          </a:p>
          <a:p>
            <a:pPr marL="0" indent="0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giderek yayılan döküntü şikayeti ile başvurdu.</a:t>
            </a:r>
          </a:p>
          <a:p>
            <a:pPr marL="0" indent="0"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Etkilenen bölgede ağrı, akıntı yoktu.</a:t>
            </a:r>
          </a:p>
          <a:p>
            <a:pPr marL="0" indent="0">
              <a:buNone/>
            </a:pPr>
            <a:endParaRPr lang="tr-T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Cilt losyonu,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topikal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steroidli</a:t>
            </a: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krem dahil kullanılan konservatif tedavi </a:t>
            </a:r>
          </a:p>
          <a:p>
            <a:pPr marL="0" indent="0">
              <a:buNone/>
            </a:pPr>
            <a:r>
              <a:rPr lang="tr-T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ile düzelme sağlanamadı.</a:t>
            </a:r>
          </a:p>
        </p:txBody>
      </p:sp>
    </p:spTree>
    <p:extLst>
      <p:ext uri="{BB962C8B-B14F-4D97-AF65-F5344CB8AC3E}">
        <p14:creationId xmlns:p14="http://schemas.microsoft.com/office/powerpoint/2010/main" val="2717781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aafp.org/afp/2017/0915/afp20170915p390-f1.jpg">
            <a:extLst>
              <a:ext uri="{FF2B5EF4-FFF2-40B4-BE49-F238E27FC236}">
                <a16:creationId xmlns:a16="http://schemas.microsoft.com/office/drawing/2014/main" xmlns="" id="{5399382F-1BC7-4948-98CB-F6A75DB2C1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7424" y="1133856"/>
            <a:ext cx="4779264" cy="4535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aafp.org/afp/2017/0915/afp20170915p390-f2.jpg">
            <a:extLst>
              <a:ext uri="{FF2B5EF4-FFF2-40B4-BE49-F238E27FC236}">
                <a16:creationId xmlns:a16="http://schemas.microsoft.com/office/drawing/2014/main" xmlns="" id="{13630444-A94F-429C-9A7E-331BD2E16F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133857"/>
            <a:ext cx="4340352" cy="4535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1868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AE5F5479-B322-4289-A37C-0758AC5F83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67182" y="1406769"/>
            <a:ext cx="8915400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Fizik Muayene: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Ateşi yoktu. 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Döküntü, düzensiz sınırlı, büyük ve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eritemli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plak şeklindeydi.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Sırtın alt kısmında hafif ödem mevcuttu.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Hassasiyet ve ısı artışı yoktu.</a:t>
            </a: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128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82262" y="937846"/>
            <a:ext cx="8094785" cy="4887425"/>
          </a:xfrm>
        </p:spPr>
        <p:txBody>
          <a:bodyPr/>
          <a:lstStyle/>
          <a:p>
            <a:endParaRPr lang="tr-T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Özgeçmiş:</a:t>
            </a:r>
          </a:p>
          <a:p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Hastaya üç yıl önce meme kanseri teşhisi kondu.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Sağ basit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mastektomi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sol 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modifiye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radikal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mastektomi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yapıldı.</a:t>
            </a:r>
          </a:p>
        </p:txBody>
      </p:sp>
    </p:spTree>
    <p:extLst>
      <p:ext uri="{BB962C8B-B14F-4D97-AF65-F5344CB8AC3E}">
        <p14:creationId xmlns:p14="http://schemas.microsoft.com/office/powerpoint/2010/main" val="1713212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C9AD4C9D-E165-41AF-895F-09F45B993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0406" y="1340183"/>
            <a:ext cx="8915400" cy="3777622"/>
          </a:xfrm>
        </p:spPr>
        <p:txBody>
          <a:bodyPr>
            <a:normAutofit/>
          </a:bodyPr>
          <a:lstStyle/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Hastanın öyküsü ve fizik muayene bulgularına dayanarak, aşağıdakilerden hangisi 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en olası tanıdır?</a:t>
            </a:r>
          </a:p>
          <a:p>
            <a:pPr marL="457200" indent="-457200">
              <a:buAutoNum type="alphaUcPeriod"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UcPeriod"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İnflamatuar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meme kanseri</a:t>
            </a:r>
          </a:p>
          <a:p>
            <a:pPr marL="457200" indent="-457200">
              <a:buAutoNum type="alphaUcPeriod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Mycosis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fungoides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AutoNum type="alphaUcPeriod"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Radyasyon dermatiti</a:t>
            </a:r>
          </a:p>
          <a:p>
            <a:pPr marL="457200" indent="-457200">
              <a:buAutoNum type="alphaUcPeriod"/>
            </a:pP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Tinea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corporis</a:t>
            </a: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4337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BCE3499F-1B80-4C89-B06D-7B9BA4F01B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8430" y="1301262"/>
            <a:ext cx="8386273" cy="3777622"/>
          </a:xfrm>
        </p:spPr>
        <p:txBody>
          <a:bodyPr/>
          <a:lstStyle/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Cevap A: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İnflamatuar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meme kanseri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1361449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2462A3D-2F88-4029-9FD7-4FED13E941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7107" y="1184030"/>
            <a:ext cx="9316617" cy="440787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tr-TR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İnflamatuvar</a:t>
            </a:r>
            <a:r>
              <a:rPr lang="tr-T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meme kanseri;</a:t>
            </a: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Lokal ileri evre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primer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meme kanserinin nadir bir alt türüdür ve Birleşik 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Devletler'deki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meme kanserlerinin yaklaşık % 2.5'ini oluşturur.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 yıllık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sağkalım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oranı yaklaşık % 50 olan  agresif bir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karsinomdur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Genellikle yüksek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gradelidir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östrojen ve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progesteron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reseptörü negatiftir ve sıklıkla 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genç hastaları etkiler.</a:t>
            </a:r>
          </a:p>
          <a:p>
            <a:pPr marL="0" indent="0">
              <a:buNone/>
            </a:pPr>
            <a:endParaRPr lang="tr-T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124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9D06F73D-073B-462F-8D40-E74D771E3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581" y="1652955"/>
            <a:ext cx="8915400" cy="3751384"/>
          </a:xfrm>
        </p:spPr>
        <p:txBody>
          <a:bodyPr>
            <a:normAutofit/>
          </a:bodyPr>
          <a:lstStyle/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Ciltteki lenfatiklerin tümör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embolisi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ile hasarlanması sonucu; yaygın cilt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eritemi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ülserasyon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ödem ile karakterizedir.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Semptomların başlaması haftaları bulabilir ya da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eritem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 ödem bir gecede de 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ortaya çıkabilir.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Haftalar içerisinde meme normalin iki, üç katı kadar şişebilir.</a:t>
            </a:r>
          </a:p>
          <a:p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Kötü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prognostik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faktörler, lenf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nodlarına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metastaz, yaygın </a:t>
            </a:r>
            <a:r>
              <a:rPr lang="tr-TR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eritem</a:t>
            </a: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östrojen </a:t>
            </a:r>
          </a:p>
          <a:p>
            <a:pPr marL="0" indent="0">
              <a:buNone/>
            </a:pPr>
            <a:r>
              <a:rPr lang="tr-T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reseptörü negatifliği ve P53 gen mutasyonudur.</a:t>
            </a:r>
          </a:p>
        </p:txBody>
      </p:sp>
    </p:spTree>
    <p:extLst>
      <p:ext uri="{BB962C8B-B14F-4D97-AF65-F5344CB8AC3E}">
        <p14:creationId xmlns:p14="http://schemas.microsoft.com/office/powerpoint/2010/main" val="2764355504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297</TotalTime>
  <Words>445</Words>
  <Application>Microsoft Office PowerPoint</Application>
  <PresentationFormat>Özel</PresentationFormat>
  <Paragraphs>84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Duman</vt:lpstr>
      <vt:lpstr>            </vt:lpstr>
      <vt:lpstr>Anamnez: 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Win7</cp:lastModifiedBy>
  <cp:revision>43</cp:revision>
  <dcterms:created xsi:type="dcterms:W3CDTF">2017-04-02T14:21:34Z</dcterms:created>
  <dcterms:modified xsi:type="dcterms:W3CDTF">2017-10-27T11:48:10Z</dcterms:modified>
</cp:coreProperties>
</file>