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301" r:id="rId13"/>
    <p:sldId id="268" r:id="rId14"/>
    <p:sldId id="267"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302" r:id="rId28"/>
    <p:sldId id="282" r:id="rId29"/>
    <p:sldId id="283" r:id="rId30"/>
    <p:sldId id="284" r:id="rId31"/>
    <p:sldId id="281" r:id="rId32"/>
    <p:sldId id="285" r:id="rId33"/>
    <p:sldId id="286" r:id="rId34"/>
    <p:sldId id="303" r:id="rId35"/>
    <p:sldId id="304" r:id="rId36"/>
    <p:sldId id="287" r:id="rId37"/>
    <p:sldId id="305" r:id="rId38"/>
    <p:sldId id="306" r:id="rId39"/>
    <p:sldId id="288" r:id="rId40"/>
    <p:sldId id="289" r:id="rId41"/>
    <p:sldId id="290" r:id="rId42"/>
    <p:sldId id="291" r:id="rId43"/>
    <p:sldId id="292" r:id="rId44"/>
    <p:sldId id="307" r:id="rId45"/>
    <p:sldId id="293" r:id="rId46"/>
    <p:sldId id="294" r:id="rId47"/>
    <p:sldId id="296" r:id="rId48"/>
    <p:sldId id="309" r:id="rId49"/>
    <p:sldId id="297" r:id="rId50"/>
    <p:sldId id="298" r:id="rId51"/>
    <p:sldId id="299" r:id="rId52"/>
    <p:sldId id="300" r:id="rId53"/>
    <p:sldId id="308" r:id="rId5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2" autoAdjust="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6D2E92-B390-4AE8-91B9-0FD813BD5833}" type="datetimeFigureOut">
              <a:rPr lang="tr-TR" smtClean="0"/>
              <a:t>6.10.2021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04074C-CAE0-4C97-962C-807CEF401F15}" type="slidenum">
              <a:rPr lang="tr-TR" smtClean="0"/>
              <a:t>‹#›</a:t>
            </a:fld>
            <a:endParaRPr lang="tr-TR"/>
          </a:p>
        </p:txBody>
      </p:sp>
    </p:spTree>
    <p:extLst>
      <p:ext uri="{BB962C8B-B14F-4D97-AF65-F5344CB8AC3E}">
        <p14:creationId xmlns:p14="http://schemas.microsoft.com/office/powerpoint/2010/main" val="1215901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Yoksunluk oranları tablo 2'de sunulmuştur ve zaman içinde şekil 2'de gösterilmiştir.</a:t>
            </a:r>
          </a:p>
          <a:p>
            <a:endParaRPr lang="tr-TR" dirty="0"/>
          </a:p>
        </p:txBody>
      </p:sp>
      <p:sp>
        <p:nvSpPr>
          <p:cNvPr id="4" name="Slayt Numarası Yer Tutucusu 3"/>
          <p:cNvSpPr>
            <a:spLocks noGrp="1"/>
          </p:cNvSpPr>
          <p:nvPr>
            <p:ph type="sldNum" sz="quarter" idx="5"/>
          </p:nvPr>
        </p:nvSpPr>
        <p:spPr/>
        <p:txBody>
          <a:bodyPr/>
          <a:lstStyle/>
          <a:p>
            <a:fld id="{CB04074C-CAE0-4C97-962C-807CEF401F15}" type="slidenum">
              <a:rPr lang="tr-TR" smtClean="0"/>
              <a:t>37</a:t>
            </a:fld>
            <a:endParaRPr lang="tr-TR"/>
          </a:p>
        </p:txBody>
      </p:sp>
    </p:spTree>
    <p:extLst>
      <p:ext uri="{BB962C8B-B14F-4D97-AF65-F5344CB8AC3E}">
        <p14:creationId xmlns:p14="http://schemas.microsoft.com/office/powerpoint/2010/main" val="3841809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Yoksunluk oranları tablo 2'de sunulmuştur ve zaman içinde şekil 2'de gösterilmiştir.</a:t>
            </a:r>
          </a:p>
          <a:p>
            <a:endParaRPr lang="tr-TR" dirty="0"/>
          </a:p>
        </p:txBody>
      </p:sp>
      <p:sp>
        <p:nvSpPr>
          <p:cNvPr id="4" name="Slayt Numarası Yer Tutucusu 3"/>
          <p:cNvSpPr>
            <a:spLocks noGrp="1"/>
          </p:cNvSpPr>
          <p:nvPr>
            <p:ph type="sldNum" sz="quarter" idx="5"/>
          </p:nvPr>
        </p:nvSpPr>
        <p:spPr/>
        <p:txBody>
          <a:bodyPr/>
          <a:lstStyle/>
          <a:p>
            <a:fld id="{CB04074C-CAE0-4C97-962C-807CEF401F15}" type="slidenum">
              <a:rPr lang="tr-TR" smtClean="0"/>
              <a:t>38</a:t>
            </a:fld>
            <a:endParaRPr lang="tr-TR"/>
          </a:p>
        </p:txBody>
      </p:sp>
    </p:spTree>
    <p:extLst>
      <p:ext uri="{BB962C8B-B14F-4D97-AF65-F5344CB8AC3E}">
        <p14:creationId xmlns:p14="http://schemas.microsoft.com/office/powerpoint/2010/main" val="1185206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Baş dönmesi</a:t>
            </a:r>
          </a:p>
          <a:p>
            <a:r>
              <a:rPr lang="tr-TR" dirty="0"/>
              <a:t>Baş ağrısı</a:t>
            </a:r>
          </a:p>
          <a:p>
            <a:r>
              <a:rPr lang="tr-TR" dirty="0" err="1"/>
              <a:t>nazofarenjit</a:t>
            </a:r>
            <a:endParaRPr lang="tr-TR" dirty="0"/>
          </a:p>
          <a:p>
            <a:r>
              <a:rPr lang="tr-TR" dirty="0"/>
              <a:t>Mide bulantısı</a:t>
            </a:r>
          </a:p>
          <a:p>
            <a:r>
              <a:rPr lang="tr-TR" dirty="0"/>
              <a:t>Üst solunum yolu enfeksiyonu</a:t>
            </a:r>
          </a:p>
          <a:p>
            <a:r>
              <a:rPr lang="tr-TR" dirty="0"/>
              <a:t>Kusma</a:t>
            </a:r>
          </a:p>
          <a:p>
            <a:r>
              <a:rPr lang="tr-TR" dirty="0"/>
              <a:t>Anormal rüyalar</a:t>
            </a:r>
          </a:p>
          <a:p>
            <a:r>
              <a:rPr lang="tr-TR" dirty="0"/>
              <a:t>Çalkalama</a:t>
            </a:r>
          </a:p>
          <a:p>
            <a:r>
              <a:rPr lang="tr-TR" dirty="0" err="1"/>
              <a:t>Anksiyete</a:t>
            </a:r>
            <a:r>
              <a:rPr lang="tr-TR" dirty="0"/>
              <a:t> 6</a:t>
            </a:r>
          </a:p>
          <a:p>
            <a:r>
              <a:rPr lang="tr-TR" dirty="0"/>
              <a:t>Depresyon hali</a:t>
            </a:r>
          </a:p>
          <a:p>
            <a:r>
              <a:rPr lang="tr-TR" dirty="0"/>
              <a:t>Depresyon</a:t>
            </a:r>
          </a:p>
          <a:p>
            <a:r>
              <a:rPr lang="tr-TR" dirty="0"/>
              <a:t>Dikkat bozukluğu</a:t>
            </a:r>
          </a:p>
          <a:p>
            <a:r>
              <a:rPr lang="tr-TR" dirty="0"/>
              <a:t>Düz etki</a:t>
            </a:r>
          </a:p>
          <a:p>
            <a:r>
              <a:rPr lang="tr-TR" dirty="0"/>
              <a:t>halüsinasyon</a:t>
            </a:r>
          </a:p>
          <a:p>
            <a:r>
              <a:rPr lang="tr-TR" dirty="0"/>
              <a:t>düşmanlık</a:t>
            </a:r>
          </a:p>
          <a:p>
            <a:r>
              <a:rPr lang="tr-TR" dirty="0"/>
              <a:t>sinirlilik</a:t>
            </a:r>
          </a:p>
          <a:p>
            <a:r>
              <a:rPr lang="tr-TR" dirty="0"/>
              <a:t>mani</a:t>
            </a:r>
          </a:p>
          <a:p>
            <a:r>
              <a:rPr lang="tr-TR" dirty="0"/>
              <a:t>Huzursuzluk</a:t>
            </a:r>
          </a:p>
        </p:txBody>
      </p:sp>
      <p:sp>
        <p:nvSpPr>
          <p:cNvPr id="4" name="Slayt Numarası Yer Tutucusu 3"/>
          <p:cNvSpPr>
            <a:spLocks noGrp="1"/>
          </p:cNvSpPr>
          <p:nvPr>
            <p:ph type="sldNum" sz="quarter" idx="10"/>
          </p:nvPr>
        </p:nvSpPr>
        <p:spPr/>
        <p:txBody>
          <a:bodyPr/>
          <a:lstStyle/>
          <a:p>
            <a:fld id="{CB04074C-CAE0-4C97-962C-807CEF401F15}" type="slidenum">
              <a:rPr lang="tr-TR" smtClean="0"/>
              <a:t>44</a:t>
            </a:fld>
            <a:endParaRPr lang="tr-TR"/>
          </a:p>
        </p:txBody>
      </p:sp>
    </p:spTree>
    <p:extLst>
      <p:ext uri="{BB962C8B-B14F-4D97-AF65-F5344CB8AC3E}">
        <p14:creationId xmlns:p14="http://schemas.microsoft.com/office/powerpoint/2010/main" val="588182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6.10.2021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6.10.2021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6.10.2021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6.10.2021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6.10.2021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6.10.2021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6.10.2021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6.10.2021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6.10.2021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6.10.2021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6.10.2021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6.10.2021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43434" y="3068960"/>
            <a:ext cx="7772400" cy="1470025"/>
          </a:xfrm>
        </p:spPr>
        <p:txBody>
          <a:bodyPr>
            <a:normAutofit/>
          </a:bodyPr>
          <a:lstStyle/>
          <a:p>
            <a:r>
              <a:rPr lang="tr-TR" sz="2400" dirty="0"/>
              <a:t>Ergenlerde sigarayı bırakmak için yüksek doz ve düşük doz </a:t>
            </a:r>
            <a:r>
              <a:rPr lang="tr-TR" sz="2400" dirty="0" err="1"/>
              <a:t>vareniklin</a:t>
            </a:r>
            <a:r>
              <a:rPr lang="tr-TR" sz="2400" dirty="0"/>
              <a:t>: </a:t>
            </a:r>
            <a:r>
              <a:rPr lang="tr-TR" sz="2400" dirty="0" err="1"/>
              <a:t>randomize</a:t>
            </a:r>
            <a:r>
              <a:rPr lang="tr-TR" sz="2400" dirty="0"/>
              <a:t>, </a:t>
            </a:r>
            <a:r>
              <a:rPr lang="tr-TR" sz="2400" dirty="0" err="1"/>
              <a:t>plasebo</a:t>
            </a:r>
            <a:r>
              <a:rPr lang="tr-TR" sz="2400" dirty="0"/>
              <a:t> kontrollü bir çalışma</a:t>
            </a:r>
          </a:p>
        </p:txBody>
      </p:sp>
      <p:sp>
        <p:nvSpPr>
          <p:cNvPr id="3" name="Alt Başlık 2"/>
          <p:cNvSpPr>
            <a:spLocks noGrp="1"/>
          </p:cNvSpPr>
          <p:nvPr>
            <p:ph type="subTitle" idx="1"/>
          </p:nvPr>
        </p:nvSpPr>
        <p:spPr>
          <a:xfrm>
            <a:off x="1331640" y="4581128"/>
            <a:ext cx="6400800" cy="1752600"/>
          </a:xfrm>
        </p:spPr>
        <p:txBody>
          <a:bodyPr>
            <a:normAutofit/>
          </a:bodyPr>
          <a:lstStyle/>
          <a:p>
            <a:r>
              <a:rPr lang="tr-TR" sz="2000" dirty="0"/>
              <a:t>Dr. Abdul Vahap BİR</a:t>
            </a:r>
          </a:p>
          <a:p>
            <a:r>
              <a:rPr lang="tr-TR" sz="2000" dirty="0"/>
              <a:t>KTÜ Aile Hekimliği Anabilim Dalı                                                                               05.10.2021</a:t>
            </a:r>
          </a:p>
          <a:p>
            <a:endParaRPr lang="tr-TR"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850" b="-1850"/>
          <a:stretch/>
        </p:blipFill>
        <p:spPr bwMode="auto">
          <a:xfrm>
            <a:off x="971600" y="1511307"/>
            <a:ext cx="74041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0845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a:t>Çalışmaya 12-19 yaşları arasındaki sağlıklı ergen sigara içicileri alındı ​​</a:t>
            </a:r>
            <a:r>
              <a:rPr lang="tr-TR" sz="2400" dirty="0"/>
              <a:t>(bir katılımcı 20 yaşını doldurduktan 2 gün sonra tarandı ve çalışma protokolünü ihlal ederek kaydoldu)</a:t>
            </a:r>
          </a:p>
          <a:p>
            <a:r>
              <a:rPr lang="tr-TR" dirty="0"/>
              <a:t>Çalışmaya katılımı artırmak için , multimedya reklamcılığı </a:t>
            </a:r>
            <a:r>
              <a:rPr lang="tr-TR" sz="2400" dirty="0"/>
              <a:t>(örneğin, afişler ve el ilanları, çalışma broşürleri ve radyo reklamları), </a:t>
            </a:r>
            <a:r>
              <a:rPr lang="tr-TR" dirty="0"/>
              <a:t>topluma erişim </a:t>
            </a:r>
            <a:r>
              <a:rPr lang="tr-TR" sz="2400" dirty="0"/>
              <a:t>(örneğin, çalışma alanı personeli tarafından gençlik merkezlerine ve sağlık fuarları gibi topluluk etkinliklerinde)</a:t>
            </a:r>
            <a:r>
              <a:rPr lang="tr-TR" dirty="0"/>
              <a:t> ve klinik sevkler kullanıldı</a:t>
            </a:r>
          </a:p>
        </p:txBody>
      </p:sp>
    </p:spTree>
    <p:extLst>
      <p:ext uri="{BB962C8B-B14F-4D97-AF65-F5344CB8AC3E}">
        <p14:creationId xmlns:p14="http://schemas.microsoft.com/office/powerpoint/2010/main" val="2876246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r>
              <a:rPr lang="tr-TR" dirty="0"/>
              <a:t>Katılımcıların son 30 gün içinde günde ortalama beş veya daha fazla sigara içmiş olması ve </a:t>
            </a:r>
            <a:r>
              <a:rPr lang="tr-TR" dirty="0" err="1"/>
              <a:t>Fagerström</a:t>
            </a:r>
            <a:r>
              <a:rPr lang="tr-TR" dirty="0"/>
              <a:t> Nikotin Bağımlılığı Testi toplam puanı dört veya daha fazla olması (</a:t>
            </a:r>
            <a:r>
              <a:rPr lang="tr-TR" sz="2400" dirty="0"/>
              <a:t>en az orta düzeyde bağımlılıkla tutarlı; test aralığı 0-10</a:t>
            </a:r>
            <a:r>
              <a:rPr lang="tr-TR" dirty="0"/>
              <a:t>), doktoruna sigarayı bırakmak için bir motivasyon olduğunu belirtmiş </a:t>
            </a:r>
            <a:r>
              <a:rPr lang="tr-TR" sz="2400" dirty="0"/>
              <a:t>(ebeveyn veya vasiden bağımsız olarak beyan edilmiş) </a:t>
            </a:r>
            <a:r>
              <a:rPr lang="tr-TR" dirty="0"/>
              <a:t>ve çalışmaya uygun olmak için daha önce yaşam boyu en az bir kez bırakma girişimi bildirmiş olması istendi.</a:t>
            </a:r>
          </a:p>
        </p:txBody>
      </p:sp>
    </p:spTree>
    <p:extLst>
      <p:ext uri="{BB962C8B-B14F-4D97-AF65-F5344CB8AC3E}">
        <p14:creationId xmlns:p14="http://schemas.microsoft.com/office/powerpoint/2010/main" val="1714059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2898"/>
          <a:stretch/>
        </p:blipFill>
        <p:spPr bwMode="auto">
          <a:xfrm>
            <a:off x="827584" y="333204"/>
            <a:ext cx="5976664" cy="6432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6702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r>
              <a:rPr lang="tr-TR" dirty="0"/>
              <a:t>Çocuk doğurma potansiyeli olan katılımcılardan, güvenilir doğum kontrol yöntemlerini kullanmak için bilgilendirilmiş onam alındı. </a:t>
            </a:r>
          </a:p>
          <a:p>
            <a:r>
              <a:rPr lang="tr-TR" dirty="0"/>
              <a:t>Katılımcılar, önemli bir intihar geçmişine sahiplerse (</a:t>
            </a:r>
            <a:r>
              <a:rPr lang="tr-TR" sz="2100" dirty="0"/>
              <a:t>Revize Edilmiş İntihar Davranışları Anketi ve Columbia-İntihar Şiddet Derecelendirme Ölçeğine [C-SSRS] göre; mevcut kanıtlara veya klinik olarak intihar geçmişine sahiplerse) </a:t>
            </a:r>
            <a:r>
              <a:rPr lang="tr-TR" dirty="0"/>
              <a:t>çalışma dışı bırakıldı. </a:t>
            </a:r>
          </a:p>
          <a:p>
            <a:r>
              <a:rPr lang="tr-TR" dirty="0"/>
              <a:t>Araştırmacı tarafından değerlendirildiği veya tarama sırasında ve başlangıçta pozitif idrar uyuşturucu testleriyle kanıtlandığı üzere önemli psikiyatrik hastalık veya tütün dışı madde kullanım bozuklukları da çalışma dışı bırakıldı.</a:t>
            </a:r>
          </a:p>
        </p:txBody>
      </p:sp>
    </p:spTree>
    <p:extLst>
      <p:ext uri="{BB962C8B-B14F-4D97-AF65-F5344CB8AC3E}">
        <p14:creationId xmlns:p14="http://schemas.microsoft.com/office/powerpoint/2010/main" val="1366040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7500" lnSpcReduction="20000"/>
          </a:bodyPr>
          <a:lstStyle/>
          <a:p>
            <a:r>
              <a:rPr lang="tr-TR" dirty="0"/>
              <a:t>Bireyler 18 yaşından küçükse, ebeveynleri veya vasileri yazılı bilgilendirilmiş onay verdi ve birey onay verdi; </a:t>
            </a:r>
          </a:p>
          <a:p>
            <a:r>
              <a:rPr lang="tr-TR" dirty="0"/>
              <a:t>Muhtemel zorlama sorunlarını ele almak için, onay belgesinde şu ifade yer aldı: "Doktorlarınız ve anne babanız, siz bu çalışmanın içinde olmak istemiyorsanız, sizi bu çalışmaya dahil edemez." </a:t>
            </a:r>
          </a:p>
          <a:p>
            <a:r>
              <a:rPr lang="tr-TR" dirty="0"/>
              <a:t>18 yaş ve üstü bireyler yazılı bilgilendirilmiş onam verdi.</a:t>
            </a:r>
          </a:p>
          <a:p>
            <a:r>
              <a:rPr lang="tr-TR" dirty="0"/>
              <a:t>Bilgilendirilmiş onam ve rıza sürecini içeren çalışma, ergen tütün bırakmaya özgü etik konulara dikkat edilerek ve İnsan Deneklerini İçeren Biyomedikal Araştırmalar için Uluslararası Etik İlkeler, İyi Klinik Uygulamalar için Yönergeler ve Helsinki Deklarasyonunda belirtilen genel ilkelere uygun olarak yapılmıştır.  </a:t>
            </a:r>
          </a:p>
        </p:txBody>
      </p:sp>
    </p:spTree>
    <p:extLst>
      <p:ext uri="{BB962C8B-B14F-4D97-AF65-F5344CB8AC3E}">
        <p14:creationId xmlns:p14="http://schemas.microsoft.com/office/powerpoint/2010/main" val="3716901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70000" lnSpcReduction="20000"/>
          </a:bodyPr>
          <a:lstStyle/>
          <a:p>
            <a:pPr marL="0" indent="0">
              <a:buNone/>
            </a:pPr>
            <a:r>
              <a:rPr lang="tr-TR" b="1" dirty="0"/>
              <a:t>     </a:t>
            </a:r>
            <a:r>
              <a:rPr lang="tr-TR" b="1" dirty="0" err="1"/>
              <a:t>Randomizasyon</a:t>
            </a:r>
            <a:r>
              <a:rPr lang="tr-TR" b="1" dirty="0"/>
              <a:t> ve </a:t>
            </a:r>
            <a:r>
              <a:rPr lang="tr-TR" b="1" dirty="0" err="1"/>
              <a:t>Körleme</a:t>
            </a:r>
            <a:endParaRPr lang="tr-TR" b="1" dirty="0"/>
          </a:p>
          <a:p>
            <a:r>
              <a:rPr lang="tr-TR" dirty="0"/>
              <a:t>Katılımcılar, 1:1:1 oranında 12 haftalık yüksek doz </a:t>
            </a:r>
            <a:r>
              <a:rPr lang="tr-TR" dirty="0" err="1"/>
              <a:t>vareniklin</a:t>
            </a:r>
            <a:r>
              <a:rPr lang="tr-TR" dirty="0"/>
              <a:t>, düşük doz </a:t>
            </a:r>
            <a:r>
              <a:rPr lang="tr-TR" dirty="0" err="1"/>
              <a:t>vareniklin</a:t>
            </a:r>
            <a:r>
              <a:rPr lang="tr-TR" dirty="0"/>
              <a:t> veya </a:t>
            </a:r>
            <a:r>
              <a:rPr lang="tr-TR" dirty="0" err="1"/>
              <a:t>plasebo</a:t>
            </a:r>
            <a:r>
              <a:rPr lang="tr-TR" dirty="0"/>
              <a:t> almak üzere  bilgisayar tarafından oluşturulan blok </a:t>
            </a:r>
            <a:r>
              <a:rPr lang="tr-TR" dirty="0" err="1"/>
              <a:t>randomizasyon</a:t>
            </a:r>
            <a:r>
              <a:rPr lang="tr-TR" dirty="0"/>
              <a:t> kullanılarak rastgele atandı. </a:t>
            </a:r>
          </a:p>
          <a:p>
            <a:r>
              <a:rPr lang="tr-TR" dirty="0"/>
              <a:t>İlk </a:t>
            </a:r>
            <a:r>
              <a:rPr lang="tr-TR" dirty="0" err="1"/>
              <a:t>titrasyon</a:t>
            </a:r>
            <a:r>
              <a:rPr lang="tr-TR" dirty="0"/>
              <a:t> döneminden sonra, hedef doz programı, yüksek doz grubunda günde iki kez 1 mg </a:t>
            </a:r>
            <a:r>
              <a:rPr lang="tr-TR" dirty="0" err="1"/>
              <a:t>vareniklin</a:t>
            </a:r>
            <a:r>
              <a:rPr lang="tr-TR" dirty="0"/>
              <a:t> ve düşük doz grubunda günde iki kez 0,5 mg  </a:t>
            </a:r>
            <a:r>
              <a:rPr lang="tr-TR" dirty="0" err="1"/>
              <a:t>vareniklin</a:t>
            </a:r>
            <a:r>
              <a:rPr lang="tr-TR" dirty="0"/>
              <a:t> idi. </a:t>
            </a:r>
          </a:p>
          <a:p>
            <a:r>
              <a:rPr lang="tr-TR" dirty="0"/>
              <a:t>Her </a:t>
            </a:r>
            <a:r>
              <a:rPr lang="tr-TR" dirty="0" err="1"/>
              <a:t>randomize</a:t>
            </a:r>
            <a:r>
              <a:rPr lang="tr-TR" dirty="0"/>
              <a:t> tedavi grubunda, başlangıçta 55 kg veya daha düşük vücut ağırlığına sahip katılımcılar, atanan doz gücünün yarısını aldı. </a:t>
            </a:r>
          </a:p>
          <a:p>
            <a:r>
              <a:rPr lang="tr-TR" dirty="0" err="1"/>
              <a:t>Randomizasyon</a:t>
            </a:r>
            <a:r>
              <a:rPr lang="tr-TR" dirty="0"/>
              <a:t> yaş grubuna (12-16 yaş </a:t>
            </a:r>
            <a:r>
              <a:rPr lang="tr-TR" dirty="0" err="1"/>
              <a:t>vs</a:t>
            </a:r>
            <a:r>
              <a:rPr lang="tr-TR" dirty="0"/>
              <a:t> 17-19 yaş) ve vücut ağırlığına (≤55 kg </a:t>
            </a:r>
            <a:r>
              <a:rPr lang="tr-TR" dirty="0" err="1"/>
              <a:t>vs</a:t>
            </a:r>
            <a:r>
              <a:rPr lang="tr-TR" dirty="0"/>
              <a:t> &gt;55 kg) göre sınıflandırılmıştır. </a:t>
            </a:r>
          </a:p>
          <a:p>
            <a:r>
              <a:rPr lang="tr-TR" dirty="0"/>
              <a:t>12-16 yaşları arasında yeterli sayıda katılımcı sağlamak için, 17-19 yaşları arasındaki katılımcı sayısı maksimum 90 katılımcı ile sınırlandırılmıştır.</a:t>
            </a:r>
          </a:p>
        </p:txBody>
      </p:sp>
    </p:spTree>
    <p:extLst>
      <p:ext uri="{BB962C8B-B14F-4D97-AF65-F5344CB8AC3E}">
        <p14:creationId xmlns:p14="http://schemas.microsoft.com/office/powerpoint/2010/main" val="265663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a:t>Denetimciler , katılımcı kimlik numaralarını aldı ve web tabanlı bir ilaç yönetim sistemi ile ilaç atamalarını inceledi; Gerekirse bir telefonla çağrı sistemi de mevcuttu. </a:t>
            </a:r>
          </a:p>
          <a:p>
            <a:r>
              <a:rPr lang="tr-TR" dirty="0"/>
              <a:t>Web tabanlı veya telefonla çağrı ilaç yönetim sistemi, tarama ziyaretindeki katılımcılar için kimlik numaraları sağlamıştır. </a:t>
            </a:r>
          </a:p>
          <a:p>
            <a:r>
              <a:rPr lang="tr-TR" dirty="0"/>
              <a:t>Ayrıca her klinik ziyaretinde katılımcılara ilaç dağıtımını koordine etti.</a:t>
            </a:r>
          </a:p>
        </p:txBody>
      </p:sp>
    </p:spTree>
    <p:extLst>
      <p:ext uri="{BB962C8B-B14F-4D97-AF65-F5344CB8AC3E}">
        <p14:creationId xmlns:p14="http://schemas.microsoft.com/office/powerpoint/2010/main" val="3710440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62500" lnSpcReduction="20000"/>
          </a:bodyPr>
          <a:lstStyle/>
          <a:p>
            <a:r>
              <a:rPr lang="tr-TR" dirty="0"/>
              <a:t>Çalışma ilacı, 0.5 mg </a:t>
            </a:r>
            <a:r>
              <a:rPr lang="tr-TR" dirty="0" err="1"/>
              <a:t>vareniklin</a:t>
            </a:r>
            <a:r>
              <a:rPr lang="tr-TR" dirty="0"/>
              <a:t> veya </a:t>
            </a:r>
            <a:r>
              <a:rPr lang="tr-TR" dirty="0" err="1"/>
              <a:t>plasebo</a:t>
            </a:r>
            <a:r>
              <a:rPr lang="tr-TR" dirty="0"/>
              <a:t> içeren eş tabletler olarak sağlandı. </a:t>
            </a:r>
          </a:p>
          <a:p>
            <a:r>
              <a:rPr lang="tr-TR" dirty="0"/>
              <a:t>Bu tabletler katılımcılara her gün sabah iki tablet </a:t>
            </a:r>
            <a:r>
              <a:rPr lang="tr-TR" sz="2600" dirty="0"/>
              <a:t>(güneş sembolü ile gösterilir) </a:t>
            </a:r>
            <a:r>
              <a:rPr lang="tr-TR" dirty="0"/>
              <a:t>ve akşam iki tablet </a:t>
            </a:r>
            <a:r>
              <a:rPr lang="tr-TR" sz="2600" dirty="0"/>
              <a:t>(ay sembolü ile gösterilir) </a:t>
            </a:r>
            <a:r>
              <a:rPr lang="tr-TR" dirty="0"/>
              <a:t>alınacak şekilde düzenlenmiş paketler içinde verildi. </a:t>
            </a:r>
          </a:p>
          <a:p>
            <a:r>
              <a:rPr lang="tr-TR" dirty="0"/>
              <a:t>Tabletler, hem ilaç </a:t>
            </a:r>
            <a:r>
              <a:rPr lang="tr-TR" dirty="0" err="1"/>
              <a:t>titrasyonunu</a:t>
            </a:r>
            <a:r>
              <a:rPr lang="tr-TR" dirty="0"/>
              <a:t> hem de vücut ağırlığına dayalı </a:t>
            </a:r>
            <a:r>
              <a:rPr lang="tr-TR" dirty="0" err="1"/>
              <a:t>dozlamayı</a:t>
            </a:r>
            <a:r>
              <a:rPr lang="tr-TR" dirty="0"/>
              <a:t> kolaylaştırmak için çift olarak sağlandı.</a:t>
            </a:r>
          </a:p>
          <a:p>
            <a:r>
              <a:rPr lang="tr-TR" dirty="0"/>
              <a:t>Örneğin, yüksek doz grubuna atanan ve vücut ağırlığı 55 kg'ın üzerinde olan bir katılımcı, </a:t>
            </a:r>
            <a:r>
              <a:rPr lang="tr-TR" dirty="0" err="1"/>
              <a:t>titrasyon</a:t>
            </a:r>
            <a:r>
              <a:rPr lang="tr-TR" dirty="0"/>
              <a:t> periyodundan sonra sabah ve akşam iki adet 0,5 </a:t>
            </a:r>
            <a:r>
              <a:rPr lang="tr-TR" dirty="0" err="1"/>
              <a:t>mg'lık</a:t>
            </a:r>
            <a:r>
              <a:rPr lang="tr-TR" dirty="0"/>
              <a:t> </a:t>
            </a:r>
            <a:r>
              <a:rPr lang="tr-TR" dirty="0" err="1"/>
              <a:t>vareniklin</a:t>
            </a:r>
            <a:r>
              <a:rPr lang="tr-TR" dirty="0"/>
              <a:t> tableti alırken, yüksek doz grubuna atanan bir katılımcı ve vücut ağırlığı 55 kg veya daha düşük olan hastalara </a:t>
            </a:r>
            <a:r>
              <a:rPr lang="tr-TR" dirty="0" err="1"/>
              <a:t>titrasyon</a:t>
            </a:r>
            <a:r>
              <a:rPr lang="tr-TR" dirty="0"/>
              <a:t> periyodundan sonra sabah bir adet 0,5 mg </a:t>
            </a:r>
            <a:r>
              <a:rPr lang="tr-TR" dirty="0" err="1"/>
              <a:t>vareniklin</a:t>
            </a:r>
            <a:r>
              <a:rPr lang="tr-TR" dirty="0"/>
              <a:t> tablet ve bir adet </a:t>
            </a:r>
            <a:r>
              <a:rPr lang="tr-TR" dirty="0" err="1"/>
              <a:t>plasebo</a:t>
            </a:r>
            <a:r>
              <a:rPr lang="tr-TR" dirty="0"/>
              <a:t> tablet ve akşam bir adet 0,5 mg </a:t>
            </a:r>
            <a:r>
              <a:rPr lang="tr-TR" dirty="0" err="1"/>
              <a:t>vareniklin</a:t>
            </a:r>
            <a:r>
              <a:rPr lang="tr-TR" dirty="0"/>
              <a:t> tablet ve bir adet </a:t>
            </a:r>
            <a:r>
              <a:rPr lang="tr-TR" dirty="0" err="1"/>
              <a:t>plasebo</a:t>
            </a:r>
            <a:r>
              <a:rPr lang="tr-TR" dirty="0"/>
              <a:t> tablet verilmiştir. Doz paketleri her ziyarette dağıtıldı ve ziyaret programlarını kolaylaştırmak için 10 günlük dozlar içeriyordu. </a:t>
            </a:r>
          </a:p>
          <a:p>
            <a:r>
              <a:rPr lang="tr-TR" dirty="0"/>
              <a:t>Uyum kontrolleri için  her ziyarette kullanılmış doz paketleri iade edildi</a:t>
            </a:r>
          </a:p>
        </p:txBody>
      </p:sp>
    </p:spTree>
    <p:extLst>
      <p:ext uri="{BB962C8B-B14F-4D97-AF65-F5344CB8AC3E}">
        <p14:creationId xmlns:p14="http://schemas.microsoft.com/office/powerpoint/2010/main" val="3808329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77500" lnSpcReduction="20000"/>
          </a:bodyPr>
          <a:lstStyle/>
          <a:p>
            <a:pPr marL="0" indent="0">
              <a:buNone/>
            </a:pPr>
            <a:r>
              <a:rPr lang="tr-TR" dirty="0"/>
              <a:t>     </a:t>
            </a:r>
            <a:r>
              <a:rPr lang="tr-TR" b="1" dirty="0"/>
              <a:t>Prosedürler</a:t>
            </a:r>
          </a:p>
          <a:p>
            <a:r>
              <a:rPr lang="tr-TR" dirty="0"/>
              <a:t>Katılımcılar, 12 haftalık tedavi süresi boyunca haftalık olarak ve tedaviyi takip eden 4 hafta boyunca çalışma sahası personeli tarafından görüldü. </a:t>
            </a:r>
          </a:p>
          <a:p>
            <a:r>
              <a:rPr lang="tr-TR" dirty="0"/>
              <a:t>Sonraki klinik ziyaretler 20, 28, 36, 44 ve 52. haftalarda gerçekleştirilirken, telefon görüşmeleri 24, 32, 40 ve 48. haftalarda gerçekleştirilmiştir. </a:t>
            </a:r>
          </a:p>
          <a:p>
            <a:r>
              <a:rPr lang="tr-TR" dirty="0"/>
              <a:t>Hedef bırakma tarihi, ilaca başlandıktan 1 hafta sonra olarak belirlenmiştir. </a:t>
            </a:r>
          </a:p>
          <a:p>
            <a:r>
              <a:rPr lang="tr-TR" dirty="0"/>
              <a:t>Tüm ziyaretler ve görüşmeler sırasında bir NUI toplandı ve kısa süreli sigara bırakma danışmanlığı verildi; 9. haftadan itibaren tüm klinik ziyaretlerinde, yoksunluğu doğrulamak için idrar </a:t>
            </a:r>
            <a:r>
              <a:rPr lang="tr-TR" dirty="0" err="1"/>
              <a:t>kotinin</a:t>
            </a:r>
            <a:r>
              <a:rPr lang="tr-TR" dirty="0"/>
              <a:t> değeri değerlendirildi.</a:t>
            </a:r>
          </a:p>
        </p:txBody>
      </p:sp>
    </p:spTree>
    <p:extLst>
      <p:ext uri="{BB962C8B-B14F-4D97-AF65-F5344CB8AC3E}">
        <p14:creationId xmlns:p14="http://schemas.microsoft.com/office/powerpoint/2010/main" val="4243995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r>
              <a:rPr lang="tr-TR" dirty="0"/>
              <a:t>Yüksek doz </a:t>
            </a:r>
            <a:r>
              <a:rPr lang="tr-TR" dirty="0" err="1"/>
              <a:t>vareniklin</a:t>
            </a:r>
            <a:r>
              <a:rPr lang="tr-TR" dirty="0"/>
              <a:t> grubunda, vücut ağırlığı 55 kg'ın üzerinde olan katılımcılar 7 gün boyunca günde bir kez 0,5 mg </a:t>
            </a:r>
            <a:r>
              <a:rPr lang="tr-TR" dirty="0" err="1"/>
              <a:t>vareniklin</a:t>
            </a:r>
            <a:r>
              <a:rPr lang="tr-TR" dirty="0"/>
              <a:t> aldı, sonraki 7 gün boyunca günde iki kez 0,5 mg'a titre edildi, daha sonra günde iki kez 1 mg'a titre edildi; vücut ağırlığı 55 kg veya daha düşük olanlara 14 gün boyunca günde bir kez 0,5 mg </a:t>
            </a:r>
            <a:r>
              <a:rPr lang="tr-TR" dirty="0" err="1"/>
              <a:t>vareniklin</a:t>
            </a:r>
            <a:r>
              <a:rPr lang="tr-TR" dirty="0"/>
              <a:t> verildi, daha sonra günde iki kez 0,5 mg'a titre edildi. </a:t>
            </a:r>
          </a:p>
          <a:p>
            <a:r>
              <a:rPr lang="tr-TR" dirty="0"/>
              <a:t>Düşük doz </a:t>
            </a:r>
            <a:r>
              <a:rPr lang="tr-TR" dirty="0" err="1"/>
              <a:t>vareniklin</a:t>
            </a:r>
            <a:r>
              <a:rPr lang="tr-TR" dirty="0"/>
              <a:t> grubunda, vücut ağırlığı 55 kg'ın üzerinde olan katılımcılara 14 gün boyunca günde bir kez 0,5 mg </a:t>
            </a:r>
            <a:r>
              <a:rPr lang="tr-TR" dirty="0" err="1"/>
              <a:t>vareniklin</a:t>
            </a:r>
            <a:r>
              <a:rPr lang="tr-TR" dirty="0"/>
              <a:t> verildi, daha sonra günde iki kez 0,5 mg'a titre edildi; vücut ağırlığı 55 kg veya daha düşük olanlar günde bir kez 0,5 mg </a:t>
            </a:r>
            <a:r>
              <a:rPr lang="tr-TR" dirty="0" err="1"/>
              <a:t>vareniklin</a:t>
            </a:r>
            <a:r>
              <a:rPr lang="tr-TR" dirty="0"/>
              <a:t> aldı.</a:t>
            </a:r>
          </a:p>
        </p:txBody>
      </p:sp>
    </p:spTree>
    <p:extLst>
      <p:ext uri="{BB962C8B-B14F-4D97-AF65-F5344CB8AC3E}">
        <p14:creationId xmlns:p14="http://schemas.microsoft.com/office/powerpoint/2010/main" val="3166733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GİRİŞ</a:t>
            </a:r>
          </a:p>
        </p:txBody>
      </p:sp>
      <p:sp>
        <p:nvSpPr>
          <p:cNvPr id="3" name="İçerik Yer Tutucusu 2"/>
          <p:cNvSpPr>
            <a:spLocks noGrp="1"/>
          </p:cNvSpPr>
          <p:nvPr>
            <p:ph idx="1"/>
          </p:nvPr>
        </p:nvSpPr>
        <p:spPr/>
        <p:txBody>
          <a:bodyPr>
            <a:normAutofit lnSpcReduction="10000"/>
          </a:bodyPr>
          <a:lstStyle/>
          <a:p>
            <a:r>
              <a:rPr lang="tr-TR" dirty="0"/>
              <a:t>Ergenlik çoğu yetişkin sigara içicisinin sigara içmeye başladığı dönemdir. </a:t>
            </a:r>
          </a:p>
          <a:p>
            <a:r>
              <a:rPr lang="tr-TR" dirty="0"/>
              <a:t>Sigarayı önleme programlarında ilerlemeler kaydedilmesine rağmen, ergen odaklı sigarayı bırakma müdahalelerine ilişkin kanıtlar azdır.</a:t>
            </a:r>
          </a:p>
          <a:p>
            <a:r>
              <a:rPr lang="tr-TR" dirty="0"/>
              <a:t> Birçok ergen sigarayı bırakma ile ilgilenir, ancak tedaviye çok az erişir ve çok azı, tedaviye katılımı ne olursa olsun bırakmada başarılı olur.</a:t>
            </a:r>
          </a:p>
        </p:txBody>
      </p:sp>
    </p:spTree>
    <p:extLst>
      <p:ext uri="{BB962C8B-B14F-4D97-AF65-F5344CB8AC3E}">
        <p14:creationId xmlns:p14="http://schemas.microsoft.com/office/powerpoint/2010/main" val="3918379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a:t>İlaç, </a:t>
            </a:r>
            <a:r>
              <a:rPr lang="tr-TR" dirty="0" err="1"/>
              <a:t>vareniklin</a:t>
            </a:r>
            <a:r>
              <a:rPr lang="tr-TR" dirty="0"/>
              <a:t> ve </a:t>
            </a:r>
            <a:r>
              <a:rPr lang="tr-TR" dirty="0" err="1"/>
              <a:t>plasebo</a:t>
            </a:r>
            <a:r>
              <a:rPr lang="tr-TR" dirty="0"/>
              <a:t> tabletleri sağlayan çift yapay bir tasarımda, açık doz talimatları içeren </a:t>
            </a:r>
            <a:r>
              <a:rPr lang="tr-TR" dirty="0" err="1"/>
              <a:t>blister</a:t>
            </a:r>
            <a:r>
              <a:rPr lang="tr-TR" dirty="0"/>
              <a:t> ambalajlarda haftalık tedavi ziyaretlerinde dağıtıldı.</a:t>
            </a:r>
          </a:p>
          <a:p>
            <a:r>
              <a:rPr lang="tr-TR" dirty="0"/>
              <a:t>Her ziyarette, katılımcılara günde iki kez iki tablet almaları talimatı verildi </a:t>
            </a:r>
            <a:r>
              <a:rPr lang="tr-TR" sz="1800" dirty="0"/>
              <a:t>(bu, </a:t>
            </a:r>
            <a:r>
              <a:rPr lang="tr-TR" sz="1800" dirty="0" err="1"/>
              <a:t>titrasyonun</a:t>
            </a:r>
            <a:r>
              <a:rPr lang="tr-TR" sz="1800" dirty="0"/>
              <a:t> grubuna ve fazına bağlı olarak, iki </a:t>
            </a:r>
            <a:r>
              <a:rPr lang="tr-TR" sz="1800" dirty="0" err="1"/>
              <a:t>vareniklin</a:t>
            </a:r>
            <a:r>
              <a:rPr lang="tr-TR" sz="1800" dirty="0"/>
              <a:t> 0,5 mg tablet, iki </a:t>
            </a:r>
            <a:r>
              <a:rPr lang="tr-TR" sz="1800" dirty="0" err="1"/>
              <a:t>plasebo</a:t>
            </a:r>
            <a:r>
              <a:rPr lang="tr-TR" sz="1800" dirty="0"/>
              <a:t> tableti veya her birinden bir tane içerebilir).</a:t>
            </a:r>
          </a:p>
        </p:txBody>
      </p:sp>
    </p:spTree>
    <p:extLst>
      <p:ext uri="{BB962C8B-B14F-4D97-AF65-F5344CB8AC3E}">
        <p14:creationId xmlns:p14="http://schemas.microsoft.com/office/powerpoint/2010/main" val="2958093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a:t>12 haftalık tedavi süresi boyunca tüm ziyaretlerde ve sonraki tüm ziyaretlerde, ister klinikte ister telefonla olsun, katılımcılara eğitimli danışmanlar tarafından kısa, gelişimsel olarak uyarlanmış bireysel bırakma danışmanlığı </a:t>
            </a:r>
            <a:r>
              <a:rPr lang="tr-TR" sz="1900" dirty="0"/>
              <a:t>(oturum başına ≤10 </a:t>
            </a:r>
            <a:r>
              <a:rPr lang="tr-TR" sz="1900" dirty="0" err="1"/>
              <a:t>dk</a:t>
            </a:r>
            <a:r>
              <a:rPr lang="tr-TR" sz="1900" dirty="0"/>
              <a:t>)</a:t>
            </a:r>
            <a:r>
              <a:rPr lang="tr-TR" dirty="0"/>
              <a:t> sağlandı. </a:t>
            </a:r>
          </a:p>
          <a:p>
            <a:r>
              <a:rPr lang="tr-TR" dirty="0"/>
              <a:t>Ulusal Kanser Enstitüsü'nün </a:t>
            </a:r>
            <a:r>
              <a:rPr lang="tr-TR" dirty="0" err="1"/>
              <a:t>Clearing</a:t>
            </a:r>
            <a:r>
              <a:rPr lang="tr-TR" dirty="0"/>
              <a:t> </a:t>
            </a:r>
            <a:r>
              <a:rPr lang="tr-TR" dirty="0" err="1"/>
              <a:t>the</a:t>
            </a:r>
            <a:r>
              <a:rPr lang="tr-TR" dirty="0"/>
              <a:t> </a:t>
            </a:r>
            <a:r>
              <a:rPr lang="tr-TR" dirty="0" err="1"/>
              <a:t>Air</a:t>
            </a:r>
            <a:r>
              <a:rPr lang="tr-TR" dirty="0"/>
              <a:t> kitabından uyarlanmış  her seans için örnek senaryolar içeren bir kılavuzdan yardım alındı.</a:t>
            </a:r>
          </a:p>
        </p:txBody>
      </p:sp>
    </p:spTree>
    <p:extLst>
      <p:ext uri="{BB962C8B-B14F-4D97-AF65-F5344CB8AC3E}">
        <p14:creationId xmlns:p14="http://schemas.microsoft.com/office/powerpoint/2010/main" val="3779358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55000" lnSpcReduction="20000"/>
          </a:bodyPr>
          <a:lstStyle/>
          <a:p>
            <a:pPr marL="0" indent="0">
              <a:buNone/>
            </a:pPr>
            <a:r>
              <a:rPr lang="tr-TR" sz="5100" b="1" dirty="0"/>
              <a:t>    </a:t>
            </a:r>
            <a:r>
              <a:rPr lang="tr-TR" sz="4400" b="1" dirty="0">
                <a:latin typeface="+mj-lt"/>
              </a:rPr>
              <a:t>Bulgular</a:t>
            </a:r>
          </a:p>
          <a:p>
            <a:r>
              <a:rPr lang="tr-TR" dirty="0"/>
              <a:t>Birincil etkinlik sonucu, NUI aracılığıyla ölçülen ve idrar </a:t>
            </a:r>
            <a:r>
              <a:rPr lang="tr-TR" dirty="0" err="1"/>
              <a:t>kotinin</a:t>
            </a:r>
            <a:r>
              <a:rPr lang="tr-TR" dirty="0"/>
              <a:t> testi ile doğrulanan 4 haftalık tedavi sonu sürekli yoksunluk oranıdır (9-12. haftalar).  </a:t>
            </a:r>
          </a:p>
          <a:p>
            <a:r>
              <a:rPr lang="tr-TR" dirty="0"/>
              <a:t>İkincil etkinlik sonuçları, 12, 24 ve 52. haftalarda 7 günlük nokta </a:t>
            </a:r>
            <a:r>
              <a:rPr lang="tr-TR" dirty="0" err="1"/>
              <a:t>prevalans</a:t>
            </a:r>
            <a:r>
              <a:rPr lang="tr-TR" dirty="0"/>
              <a:t> yoksunluğu; 12, 24 ve 52. haftalarda içilen sigara sayısında başlangıca göre azalma; ve 9. ve 24. haftalar arasında ve 9. ve 52. haftalar arasında sürekli yoksunluk oranıdır. </a:t>
            </a:r>
          </a:p>
          <a:p>
            <a:r>
              <a:rPr lang="tr-TR" dirty="0"/>
              <a:t>Katılımcılar, son ziyaretten bu yana ve son 7 gün içinde “herhangi bir sigara </a:t>
            </a:r>
            <a:r>
              <a:rPr lang="tr-TR" sz="2600" dirty="0"/>
              <a:t>(hatta bir nefes</a:t>
            </a:r>
            <a:r>
              <a:rPr lang="tr-TR" dirty="0"/>
              <a:t>)” içip içmediğini bildirdi. </a:t>
            </a:r>
          </a:p>
          <a:p>
            <a:r>
              <a:rPr lang="tr-TR" dirty="0"/>
              <a:t>Katılımcılar ayrıca aynı zaman dilimleri için “nikotin içeren diğer ürünleri” alıp almadıklarını da bildirdiler. </a:t>
            </a:r>
          </a:p>
          <a:p>
            <a:r>
              <a:rPr lang="tr-TR" dirty="0"/>
              <a:t>E-sigaralar da dahil olmak üzere tütün veya nikotin içeren ürünlerin kullanımı değerlendirildi.</a:t>
            </a:r>
          </a:p>
          <a:p>
            <a:r>
              <a:rPr lang="tr-TR" dirty="0"/>
              <a:t>Son 7 gün içinde sigara içtiğini bildiren katılımcılara günde ortalama kaç sigara içtikleri ve günde ortalama içilen sigara sayısını hesaplamak için kaçındıkları günleri belirlemeleri istendi.</a:t>
            </a:r>
          </a:p>
        </p:txBody>
      </p:sp>
    </p:spTree>
    <p:extLst>
      <p:ext uri="{BB962C8B-B14F-4D97-AF65-F5344CB8AC3E}">
        <p14:creationId xmlns:p14="http://schemas.microsoft.com/office/powerpoint/2010/main" val="3572816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0000" lnSpcReduction="20000"/>
          </a:bodyPr>
          <a:lstStyle/>
          <a:p>
            <a:r>
              <a:rPr lang="tr-TR" dirty="0"/>
              <a:t>Birincil </a:t>
            </a:r>
            <a:r>
              <a:rPr lang="tr-TR" dirty="0" err="1"/>
              <a:t>tolere</a:t>
            </a:r>
            <a:r>
              <a:rPr lang="tr-TR" dirty="0"/>
              <a:t> edilebilirlik sonucu, gönüllü ve talep edilen bilgiler aracılığıyla sistematik olarak değerlendirilen ve Düzenleyici Faaliyetler için Tıp Sözlüğü ( </a:t>
            </a:r>
            <a:r>
              <a:rPr lang="tr-TR" dirty="0" err="1"/>
              <a:t>MedDRA</a:t>
            </a:r>
            <a:r>
              <a:rPr lang="tr-TR" dirty="0"/>
              <a:t>), sürüm 20.1. ile rapor edilen </a:t>
            </a:r>
            <a:r>
              <a:rPr lang="tr-TR" sz="2300" dirty="0"/>
              <a:t>(ilk dozdan sonra ve çalışma ilacının son dozundan sonraki 30 gün içinde meydana gelen)</a:t>
            </a:r>
            <a:r>
              <a:rPr lang="tr-TR" dirty="0"/>
              <a:t> tedaviyle ortaya çıkan </a:t>
            </a:r>
            <a:r>
              <a:rPr lang="tr-TR" dirty="0" err="1"/>
              <a:t>advers</a:t>
            </a:r>
            <a:r>
              <a:rPr lang="tr-TR" dirty="0"/>
              <a:t> olayların sıklığıydı</a:t>
            </a:r>
          </a:p>
          <a:p>
            <a:r>
              <a:rPr lang="tr-TR" dirty="0" err="1"/>
              <a:t>Nöropsikiyatrik</a:t>
            </a:r>
            <a:r>
              <a:rPr lang="tr-TR" dirty="0"/>
              <a:t> tedaviyle ortaya çıkan </a:t>
            </a:r>
            <a:r>
              <a:rPr lang="tr-TR" dirty="0" err="1"/>
              <a:t>advers</a:t>
            </a:r>
            <a:r>
              <a:rPr lang="tr-TR" dirty="0"/>
              <a:t> olayların oranları özellikle ilgi çekiciydi. </a:t>
            </a:r>
          </a:p>
          <a:p>
            <a:r>
              <a:rPr lang="tr-TR" dirty="0"/>
              <a:t>Bunlar, çocuk ve ergen ruh sağlığı </a:t>
            </a:r>
            <a:r>
              <a:rPr lang="tr-TR" dirty="0" err="1"/>
              <a:t>klinisyenleri</a:t>
            </a:r>
            <a:r>
              <a:rPr lang="tr-TR" dirty="0"/>
              <a:t> tarafından </a:t>
            </a:r>
            <a:r>
              <a:rPr lang="tr-TR" dirty="0" err="1"/>
              <a:t>Nöropsikiyatrik</a:t>
            </a:r>
            <a:r>
              <a:rPr lang="tr-TR" dirty="0"/>
              <a:t> Olumsuz Olay Görüşmesi aracılığıyla sistematik olarak değerlendirildi ve aşağıdaki olumsuz olay türleri hakkında aktif olarak sorgulandı: depresyon, </a:t>
            </a:r>
            <a:r>
              <a:rPr lang="tr-TR" dirty="0" err="1"/>
              <a:t>anksiyete</a:t>
            </a:r>
            <a:r>
              <a:rPr lang="tr-TR" dirty="0"/>
              <a:t>, sanrılar, halüsinasyonlar, paranoya, psikoz, mani, panik, ajitasyon, çözülme durumları, duygu anormallikleri, düşmanlık, saldırganlık ve cinayet düşüncesi. </a:t>
            </a:r>
          </a:p>
        </p:txBody>
      </p:sp>
    </p:spTree>
    <p:extLst>
      <p:ext uri="{BB962C8B-B14F-4D97-AF65-F5344CB8AC3E}">
        <p14:creationId xmlns:p14="http://schemas.microsoft.com/office/powerpoint/2010/main" val="358709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10000"/>
          </a:bodyPr>
          <a:lstStyle/>
          <a:p>
            <a:r>
              <a:rPr lang="tr-TR" dirty="0"/>
              <a:t>Uyum , alınan gerçek tablet sayısının alınması beklenen tablet sayısına bölünmesiyle hesaplanan haftalık </a:t>
            </a:r>
            <a:r>
              <a:rPr lang="tr-TR" dirty="0" err="1"/>
              <a:t>blister</a:t>
            </a:r>
            <a:r>
              <a:rPr lang="tr-TR" dirty="0"/>
              <a:t> ambalaj hap sayılarıyla değerlendirildi. </a:t>
            </a:r>
          </a:p>
          <a:p>
            <a:r>
              <a:rPr lang="tr-TR" dirty="0"/>
              <a:t>Atlanan dozların nedenleri belirlendi ve tedaviye uyumu en üst düzeye çıkarmak için katılımcılarla kaçırılan dozların kalıpları tartışıldı. </a:t>
            </a:r>
          </a:p>
          <a:p>
            <a:r>
              <a:rPr lang="tr-TR" dirty="0"/>
              <a:t>Uyum %80'den düşükse, katılımcılar hafta boyunca uyumsuz olarak kabul edildi; Tüm çalışma tedavi süresi boyunca bağlılık %80'den düşükse, katılımcılar çalışmaya uymamış olarak kabul edildi.</a:t>
            </a:r>
          </a:p>
        </p:txBody>
      </p:sp>
    </p:spTree>
    <p:extLst>
      <p:ext uri="{BB962C8B-B14F-4D97-AF65-F5344CB8AC3E}">
        <p14:creationId xmlns:p14="http://schemas.microsoft.com/office/powerpoint/2010/main" val="73439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r>
              <a:rPr lang="tr-TR" sz="2400" b="1" dirty="0"/>
              <a:t>İstatistiksel analiz</a:t>
            </a:r>
            <a:endParaRPr lang="tr-TR" sz="2400" b="1" dirty="0">
              <a:solidFill>
                <a:srgbClr val="FF0000"/>
              </a:solidFill>
            </a:endParaRPr>
          </a:p>
          <a:p>
            <a:r>
              <a:rPr lang="tr-TR" dirty="0"/>
              <a:t>Çalışma, 9 ila 12. haftalar arasında sürekli yoksunlukta </a:t>
            </a:r>
            <a:r>
              <a:rPr lang="tr-TR" dirty="0" err="1"/>
              <a:t>vareniklin</a:t>
            </a:r>
            <a:r>
              <a:rPr lang="tr-TR" dirty="0"/>
              <a:t> ile </a:t>
            </a:r>
            <a:r>
              <a:rPr lang="tr-TR" dirty="0" err="1"/>
              <a:t>plasebo</a:t>
            </a:r>
            <a:r>
              <a:rPr lang="tr-TR" dirty="0"/>
              <a:t> arasındaki farkları saptamak için %80 veya daha yüksek bir oranda desteklenmiştir.</a:t>
            </a:r>
          </a:p>
          <a:p>
            <a:r>
              <a:rPr lang="tr-TR" dirty="0"/>
              <a:t>Örnek boyutu, </a:t>
            </a:r>
            <a:r>
              <a:rPr lang="tr-TR" dirty="0" err="1"/>
              <a:t>plasebo</a:t>
            </a:r>
            <a:r>
              <a:rPr lang="tr-TR" dirty="0"/>
              <a:t> için %9 ve </a:t>
            </a:r>
            <a:r>
              <a:rPr lang="tr-TR" dirty="0" err="1"/>
              <a:t>vareniklin</a:t>
            </a:r>
            <a:r>
              <a:rPr lang="tr-TR" dirty="0"/>
              <a:t> için %24'lük bir tahmini sürekli yoksunluk oranı temelinde belirlendi.</a:t>
            </a:r>
          </a:p>
        </p:txBody>
      </p:sp>
    </p:spTree>
    <p:extLst>
      <p:ext uri="{BB962C8B-B14F-4D97-AF65-F5344CB8AC3E}">
        <p14:creationId xmlns:p14="http://schemas.microsoft.com/office/powerpoint/2010/main" val="1802517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r>
              <a:rPr lang="tr-TR" dirty="0"/>
              <a:t>Birincil etkinlik analizleri, tedavi etme amacı ilkesiyle tutarlı olarak tüm kayıtlı ve </a:t>
            </a:r>
            <a:r>
              <a:rPr lang="tr-TR" dirty="0" err="1"/>
              <a:t>randomize</a:t>
            </a:r>
            <a:r>
              <a:rPr lang="tr-TR" dirty="0"/>
              <a:t> katılımcıları içermiştir.</a:t>
            </a:r>
          </a:p>
          <a:p>
            <a:r>
              <a:rPr lang="tr-TR" dirty="0"/>
              <a:t>Bağımsız değişkenler olarak yaş katmanı, vücut ağırlığı katmanı ve </a:t>
            </a:r>
            <a:r>
              <a:rPr lang="tr-TR" dirty="0" err="1"/>
              <a:t>havuzlanmış</a:t>
            </a:r>
            <a:r>
              <a:rPr lang="tr-TR" dirty="0"/>
              <a:t> merkez dahil olmak üzere birincil son noktanın analizlerinde lojistik regresyon modelleri kullanıldı. </a:t>
            </a:r>
          </a:p>
          <a:p>
            <a:r>
              <a:rPr lang="tr-TR" dirty="0"/>
              <a:t>Ülke için kontrol edilmemesine rağmen, küçük merkezler bir araya getirildi ve modellerde merkez ve merkeze göre tedavi terimleri vardı. </a:t>
            </a:r>
          </a:p>
          <a:p>
            <a:r>
              <a:rPr lang="tr-TR" dirty="0"/>
              <a:t>Birincil son nokta için istatistiksel hipotezler, genel tip 1 hatayı korumak için düzenli bir şekilde test edildi.</a:t>
            </a:r>
          </a:p>
        </p:txBody>
      </p:sp>
    </p:spTree>
    <p:extLst>
      <p:ext uri="{BB962C8B-B14F-4D97-AF65-F5344CB8AC3E}">
        <p14:creationId xmlns:p14="http://schemas.microsoft.com/office/powerpoint/2010/main" val="3088025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r>
              <a:rPr lang="tr-TR" dirty="0"/>
              <a:t> Yüksek doz grubu </a:t>
            </a:r>
            <a:r>
              <a:rPr lang="tr-TR" dirty="0" err="1"/>
              <a:t>plaseboya</a:t>
            </a:r>
            <a:r>
              <a:rPr lang="tr-TR" dirty="0"/>
              <a:t> karşı test edildi ve anlamlı bir fark gözlenirse düşük doz grubu da </a:t>
            </a:r>
            <a:r>
              <a:rPr lang="tr-TR" dirty="0" err="1"/>
              <a:t>plaseboya</a:t>
            </a:r>
            <a:r>
              <a:rPr lang="tr-TR" dirty="0"/>
              <a:t> karşı test edildi. </a:t>
            </a:r>
          </a:p>
          <a:p>
            <a:r>
              <a:rPr lang="tr-TR" dirty="0"/>
              <a:t>Her iki testte de 0.05 p değeri anlamlı kabul edildi. Bu analizler, ABD'de kayıtlı katılımcıların alt örneği ile tekrarlandı.</a:t>
            </a:r>
          </a:p>
          <a:p>
            <a:r>
              <a:rPr lang="tr-TR" dirty="0"/>
              <a:t>Karşılaştırılabilir lojistik regresyon modelleri, 24 ve 52. haftalarda sürekli yoksunluk oranı ve 12, 24 ve 52. haftalarda 7 günlük nokta </a:t>
            </a:r>
            <a:r>
              <a:rPr lang="tr-TR" dirty="0" err="1"/>
              <a:t>prevalans</a:t>
            </a:r>
            <a:r>
              <a:rPr lang="tr-TR" dirty="0"/>
              <a:t>  yoksunluğu için kullanıldı.</a:t>
            </a:r>
          </a:p>
          <a:p>
            <a:endParaRPr lang="tr-TR" dirty="0"/>
          </a:p>
        </p:txBody>
      </p:sp>
    </p:spTree>
    <p:extLst>
      <p:ext uri="{BB962C8B-B14F-4D97-AF65-F5344CB8AC3E}">
        <p14:creationId xmlns:p14="http://schemas.microsoft.com/office/powerpoint/2010/main" val="2478789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a:t>Birincil son noktanın birincil analizinin bir duyarlılık analizi olarak, eksik verilerin etkisini değerlendirmek için çoklu atama yöntemleri kullanıldı. </a:t>
            </a:r>
          </a:p>
          <a:p>
            <a:r>
              <a:rPr lang="tr-TR" dirty="0"/>
              <a:t>Yetersiz klinik yanıt veya </a:t>
            </a:r>
            <a:r>
              <a:rPr lang="tr-TR" dirty="0" err="1"/>
              <a:t>advers</a:t>
            </a:r>
            <a:r>
              <a:rPr lang="tr-TR" dirty="0"/>
              <a:t> olaylar </a:t>
            </a:r>
            <a:r>
              <a:rPr lang="tr-TR" sz="2400" dirty="0"/>
              <a:t>(çalışmada ölüm olmamıştır)</a:t>
            </a:r>
            <a:r>
              <a:rPr lang="tr-TR" dirty="0"/>
              <a:t> nedeniyle çalışmaya katılımı bırakan katılımcılar, </a:t>
            </a:r>
            <a:r>
              <a:rPr lang="tr-TR" dirty="0" err="1"/>
              <a:t>randomize</a:t>
            </a:r>
            <a:r>
              <a:rPr lang="tr-TR" dirty="0"/>
              <a:t> tedavi atamasından bağımsız olarak gözlemlenen </a:t>
            </a:r>
            <a:r>
              <a:rPr lang="tr-TR" dirty="0" err="1"/>
              <a:t>plasebo</a:t>
            </a:r>
            <a:r>
              <a:rPr lang="tr-TR" dirty="0"/>
              <a:t> dağılımı temelinde değerlendirildi.</a:t>
            </a:r>
          </a:p>
        </p:txBody>
      </p:sp>
    </p:spTree>
    <p:extLst>
      <p:ext uri="{BB962C8B-B14F-4D97-AF65-F5344CB8AC3E}">
        <p14:creationId xmlns:p14="http://schemas.microsoft.com/office/powerpoint/2010/main" val="4165728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10000"/>
          </a:bodyPr>
          <a:lstStyle/>
          <a:p>
            <a:r>
              <a:rPr lang="tr-TR" dirty="0"/>
              <a:t>Atama, yaş katmanına, vücut ağırlığı katmanına, </a:t>
            </a:r>
            <a:r>
              <a:rPr lang="tr-TR" dirty="0" err="1"/>
              <a:t>havuzlanmış</a:t>
            </a:r>
            <a:r>
              <a:rPr lang="tr-TR" dirty="0"/>
              <a:t> çalışma merkezine ve içilen sigaraların başlangıç ​​sayısına dayanıyordu. </a:t>
            </a:r>
          </a:p>
          <a:p>
            <a:r>
              <a:rPr lang="tr-TR" dirty="0"/>
              <a:t>Başka nedenlerle çalışmayı bırakan veya çalışmayı tamamlayan ancak 9-12 hafta boyunca sürekli yoksunluk verileri eksik olan katılımcılar, aynı tedavi grubunda gözlemlenen katılımcılar temelinde değerlendirildi. </a:t>
            </a:r>
          </a:p>
          <a:p>
            <a:r>
              <a:rPr lang="tr-TR" dirty="0"/>
              <a:t>Değerlendirme, tedaviye, yaş katmanına, vücut ağırlığı katmanına, </a:t>
            </a:r>
            <a:r>
              <a:rPr lang="tr-TR" dirty="0" err="1"/>
              <a:t>havuzlanmış</a:t>
            </a:r>
            <a:r>
              <a:rPr lang="tr-TR" dirty="0"/>
              <a:t> çalışma merkezine ve içilen temel sigara sayısına dayanıyordu.</a:t>
            </a:r>
          </a:p>
        </p:txBody>
      </p:sp>
    </p:spTree>
    <p:extLst>
      <p:ext uri="{BB962C8B-B14F-4D97-AF65-F5344CB8AC3E}">
        <p14:creationId xmlns:p14="http://schemas.microsoft.com/office/powerpoint/2010/main" val="4204275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7500" lnSpcReduction="20000"/>
          </a:bodyPr>
          <a:lstStyle/>
          <a:p>
            <a:r>
              <a:rPr lang="tr-TR" dirty="0"/>
              <a:t>2009'da yayınlanan bir meta-analiz, ortalama olarak, ergenleri hedef alan bırakma programlarının, kontrol ortamında bırakma olasılığını %7.5'ten %11,8'e yükselttiğini göstermiştir; bu, önemli ancak klinik olarak mütevazı bir etkidir.</a:t>
            </a:r>
          </a:p>
          <a:p>
            <a:r>
              <a:rPr lang="tr-TR" dirty="0" err="1"/>
              <a:t>Adolesan</a:t>
            </a:r>
            <a:r>
              <a:rPr lang="tr-TR" dirty="0"/>
              <a:t> odaklı tedavilerin 2017 yılında yapılan bir </a:t>
            </a:r>
            <a:r>
              <a:rPr lang="tr-TR" dirty="0" err="1"/>
              <a:t>Cochrane</a:t>
            </a:r>
            <a:r>
              <a:rPr lang="tr-TR" dirty="0"/>
              <a:t> sistematik incelemesi “davranışsal desteğin veya sigarayı bırakma ilaçlarının uzun vadede sigarayı bırakan gençlerin oranını artırdığına dair sınırlı kanıt olduğunu” belirtti.</a:t>
            </a:r>
          </a:p>
          <a:p>
            <a:r>
              <a:rPr lang="tr-TR" dirty="0"/>
              <a:t> Sigara içici popülasyonu için iyi tasarlanmış, yeterli güce sahip, </a:t>
            </a:r>
            <a:r>
              <a:rPr lang="tr-TR" dirty="0" err="1"/>
              <a:t>randomize</a:t>
            </a:r>
            <a:r>
              <a:rPr lang="tr-TR" dirty="0"/>
              <a:t> kontrollü çalışmalara ihtiyaç duyulmaktadır.</a:t>
            </a:r>
          </a:p>
        </p:txBody>
      </p:sp>
    </p:spTree>
    <p:extLst>
      <p:ext uri="{BB962C8B-B14F-4D97-AF65-F5344CB8AC3E}">
        <p14:creationId xmlns:p14="http://schemas.microsoft.com/office/powerpoint/2010/main" val="1718757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r>
              <a:rPr lang="tr-TR" dirty="0"/>
              <a:t>Çalışmanın tamamlanma durumuna bakılmaksızın tedaviyi bırakma temelinde son bir duyarlılık analizi yapıldı.</a:t>
            </a:r>
          </a:p>
          <a:p>
            <a:r>
              <a:rPr lang="tr-TR" dirty="0"/>
              <a:t>Her ziyarette içilen sigara sayısındaki azalma, başlangıçta rapor edilen son 7 gün içinde günde içilen ortalama sigara sayısından, her ziyarette rapor edilen son 7 gün içinde günde içilen ortalama sigara sayısı çıkarılarak hesaplanmıştır. </a:t>
            </a:r>
          </a:p>
          <a:p>
            <a:r>
              <a:rPr lang="tr-TR" dirty="0"/>
              <a:t>Bu, tedavinin yanı sıra ziyareti, içilen sigaraların temel sayısını, </a:t>
            </a:r>
            <a:r>
              <a:rPr lang="tr-TR" dirty="0" err="1"/>
              <a:t>havuzlanmış</a:t>
            </a:r>
            <a:r>
              <a:rPr lang="tr-TR" dirty="0"/>
              <a:t> çalışma merkezini, yaş katmanını ve ortak değişkenler olarak vücut ağırlığı katmanını içeren uzunlamasına, tekrarlanan ölçümler modeliydi.</a:t>
            </a:r>
          </a:p>
        </p:txBody>
      </p:sp>
    </p:spTree>
    <p:extLst>
      <p:ext uri="{BB962C8B-B14F-4D97-AF65-F5344CB8AC3E}">
        <p14:creationId xmlns:p14="http://schemas.microsoft.com/office/powerpoint/2010/main" val="603557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10000"/>
          </a:bodyPr>
          <a:lstStyle/>
          <a:p>
            <a:r>
              <a:rPr lang="tr-TR" dirty="0"/>
              <a:t>Olumsuz olaylar, çalışma tedavisi alan tüm katılımcılar arasında değerlendirildi </a:t>
            </a:r>
            <a:r>
              <a:rPr lang="tr-TR" sz="2100" dirty="0"/>
              <a:t>(güvenlik analizi örneği); </a:t>
            </a:r>
            <a:r>
              <a:rPr lang="tr-TR" dirty="0"/>
              <a:t>rastgele atanan ancak tedavi edilmeyenler etkinlik analizlerine dahil edildi, ancak güvenlik analizlerine dahil edilmedi. </a:t>
            </a:r>
          </a:p>
          <a:p>
            <a:r>
              <a:rPr lang="tr-TR" dirty="0" err="1"/>
              <a:t>Nöropsikiyatrik</a:t>
            </a:r>
            <a:r>
              <a:rPr lang="tr-TR" dirty="0"/>
              <a:t> </a:t>
            </a:r>
            <a:r>
              <a:rPr lang="tr-TR" dirty="0" err="1"/>
              <a:t>advers</a:t>
            </a:r>
            <a:r>
              <a:rPr lang="tr-TR" dirty="0"/>
              <a:t> olaylar dahil olmak üzere tedaviyle ortaya çıkan </a:t>
            </a:r>
            <a:r>
              <a:rPr lang="tr-TR" dirty="0" err="1"/>
              <a:t>advers</a:t>
            </a:r>
            <a:r>
              <a:rPr lang="tr-TR" dirty="0"/>
              <a:t> olayların </a:t>
            </a:r>
            <a:r>
              <a:rPr lang="tr-TR" dirty="0" err="1"/>
              <a:t>insidansı</a:t>
            </a:r>
            <a:r>
              <a:rPr lang="tr-TR" dirty="0"/>
              <a:t>, tedavi grubu ve sistem organ sınıfı, daha yüksek seviyeli grup terimi ve </a:t>
            </a:r>
            <a:r>
              <a:rPr lang="tr-TR" dirty="0" err="1"/>
              <a:t>MedDRA'da</a:t>
            </a:r>
            <a:r>
              <a:rPr lang="tr-TR" dirty="0"/>
              <a:t> tercih edilen terim ile özetlenmiştir.</a:t>
            </a:r>
          </a:p>
          <a:p>
            <a:r>
              <a:rPr lang="tr-TR" dirty="0"/>
              <a:t>Bu çalışma ClinicalTrials.gov, NCT01312909'a kayıtlıdır.</a:t>
            </a:r>
          </a:p>
        </p:txBody>
      </p:sp>
    </p:spTree>
    <p:extLst>
      <p:ext uri="{BB962C8B-B14F-4D97-AF65-F5344CB8AC3E}">
        <p14:creationId xmlns:p14="http://schemas.microsoft.com/office/powerpoint/2010/main" val="37526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77500" lnSpcReduction="20000"/>
          </a:bodyPr>
          <a:lstStyle/>
          <a:p>
            <a:pPr marL="0" indent="0">
              <a:buNone/>
            </a:pPr>
            <a:r>
              <a:rPr lang="tr-TR" b="1" dirty="0"/>
              <a:t>     Finansman kaynağının rolü</a:t>
            </a:r>
          </a:p>
          <a:p>
            <a:r>
              <a:rPr lang="tr-TR" dirty="0"/>
              <a:t>Çalışmanın tüm aşamaları için finansman kaynağı Pfizer oldu. </a:t>
            </a:r>
          </a:p>
          <a:p>
            <a:r>
              <a:rPr lang="tr-TR" dirty="0"/>
              <a:t>Çalışma, ABD'de pazarlama sonrası bir gereklilik ve Avrupa Birliği'nde ruhsatlandırma sonrası bir güvenlik çalışmasıydı. </a:t>
            </a:r>
          </a:p>
          <a:p>
            <a:r>
              <a:rPr lang="tr-TR" dirty="0"/>
              <a:t>Çalışma, sponsor çalışanlar tarafından tasarlandı (ortak yazarların girdileriyle) ve düzenleyicilerden katılımcıların ilgi alanları, </a:t>
            </a:r>
            <a:r>
              <a:rPr lang="tr-TR" dirty="0" err="1"/>
              <a:t>dozlama</a:t>
            </a:r>
            <a:r>
              <a:rPr lang="tr-TR" dirty="0"/>
              <a:t>, tedavi süresi ve takip süresi gibi çalışma tasarımına ilişkin girdileri birleştirdi. </a:t>
            </a:r>
          </a:p>
          <a:p>
            <a:r>
              <a:rPr lang="tr-TR" dirty="0"/>
              <a:t>Sponsorun çalışanları, verilerin toplanmasını denetledi, veri analizinden ve sonuçların yorumlanmasını içeren ilk çalışma raporunun hazırlanmasından sorumluydu. </a:t>
            </a:r>
          </a:p>
        </p:txBody>
      </p:sp>
    </p:spTree>
    <p:extLst>
      <p:ext uri="{BB962C8B-B14F-4D97-AF65-F5344CB8AC3E}">
        <p14:creationId xmlns:p14="http://schemas.microsoft.com/office/powerpoint/2010/main" val="3623210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SONUÇLAR</a:t>
            </a:r>
          </a:p>
        </p:txBody>
      </p:sp>
      <p:sp>
        <p:nvSpPr>
          <p:cNvPr id="3" name="İçerik Yer Tutucusu 2"/>
          <p:cNvSpPr>
            <a:spLocks noGrp="1"/>
          </p:cNvSpPr>
          <p:nvPr>
            <p:ph idx="1"/>
          </p:nvPr>
        </p:nvSpPr>
        <p:spPr/>
        <p:txBody>
          <a:bodyPr>
            <a:normAutofit fontScale="85000" lnSpcReduction="10000"/>
          </a:bodyPr>
          <a:lstStyle/>
          <a:p>
            <a:r>
              <a:rPr lang="tr-TR" dirty="0"/>
              <a:t>26 Nisan 2011 ve 18 Ocak 2018 tarihleri ​​arasında 57 ayakta tedavi merkezinde 312 katılımcı kaydedildi ve çalışmaya katılım tamamlandı. </a:t>
            </a:r>
          </a:p>
          <a:p>
            <a:r>
              <a:rPr lang="tr-TR" dirty="0"/>
              <a:t>17-19 yaşları arasındaki katılımcı sayısı başlangıçta 90 ile sınırlandırılmış olsa da 96 katılımcı gerçekten kayıt edildi, çünkü o sırada zaten taramada olan katılımcıların kaydını reddetmeme kararı nedeniyle 90'ın rastgele atandığı açıktı.</a:t>
            </a:r>
          </a:p>
          <a:p>
            <a:r>
              <a:rPr lang="tr-TR" dirty="0"/>
              <a:t>Kayıtlı örneklem ABD'de 187 (%60), Rusya'da 64 (%21), Güney Kore'de 28 (%9), Tayvan'da 25 (%8), Kanada'da yedi (%2) ve Gürcistan'da bir ( &lt;1%) idi.</a:t>
            </a:r>
          </a:p>
        </p:txBody>
      </p:sp>
    </p:spTree>
    <p:extLst>
      <p:ext uri="{BB962C8B-B14F-4D97-AF65-F5344CB8AC3E}">
        <p14:creationId xmlns:p14="http://schemas.microsoft.com/office/powerpoint/2010/main" val="4774687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03982"/>
            <a:ext cx="6651874" cy="6450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a:extLst>
              <a:ext uri="{FF2B5EF4-FFF2-40B4-BE49-F238E27FC236}">
                <a16:creationId xmlns:a16="http://schemas.microsoft.com/office/drawing/2014/main" id="{3811527B-202B-4F52-96BC-D9778FC76C87}"/>
              </a:ext>
            </a:extLst>
          </p:cNvPr>
          <p:cNvSpPr txBox="1"/>
          <p:nvPr/>
        </p:nvSpPr>
        <p:spPr>
          <a:xfrm>
            <a:off x="7236296" y="620688"/>
            <a:ext cx="1440160" cy="1754326"/>
          </a:xfrm>
          <a:prstGeom prst="rect">
            <a:avLst/>
          </a:prstGeom>
          <a:noFill/>
        </p:spPr>
        <p:txBody>
          <a:bodyPr wrap="square">
            <a:spAutoFit/>
          </a:bodyPr>
          <a:lstStyle/>
          <a:p>
            <a:r>
              <a:rPr lang="tr-TR" dirty="0"/>
              <a:t>Katılımcı demografisi ve temel özellikler tablo 1'de sunulmuştur </a:t>
            </a:r>
          </a:p>
        </p:txBody>
      </p:sp>
    </p:spTree>
    <p:extLst>
      <p:ext uri="{BB962C8B-B14F-4D97-AF65-F5344CB8AC3E}">
        <p14:creationId xmlns:p14="http://schemas.microsoft.com/office/powerpoint/2010/main" val="1064791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8564641"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2584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0000" lnSpcReduction="20000"/>
          </a:bodyPr>
          <a:lstStyle/>
          <a:p>
            <a:r>
              <a:rPr lang="tr-TR" dirty="0"/>
              <a:t>9-12. haftalardan itibaren sürekli yoksunluk oranı yüksek doz </a:t>
            </a:r>
            <a:r>
              <a:rPr lang="tr-TR" dirty="0" err="1"/>
              <a:t>vareniklin</a:t>
            </a:r>
            <a:r>
              <a:rPr lang="tr-TR" dirty="0"/>
              <a:t> grubunda %20 </a:t>
            </a:r>
            <a:r>
              <a:rPr lang="tr-TR" sz="2300" dirty="0"/>
              <a:t>(109'da 22), </a:t>
            </a:r>
            <a:r>
              <a:rPr lang="tr-TR" dirty="0"/>
              <a:t>düşük dozda %27 </a:t>
            </a:r>
            <a:r>
              <a:rPr lang="tr-TR" sz="2300" dirty="0"/>
              <a:t>(103'te 28)  </a:t>
            </a:r>
            <a:r>
              <a:rPr lang="tr-TR" dirty="0"/>
              <a:t>ve </a:t>
            </a:r>
            <a:r>
              <a:rPr lang="tr-TR" dirty="0" err="1"/>
              <a:t>plasebo</a:t>
            </a:r>
            <a:r>
              <a:rPr lang="tr-TR" dirty="0"/>
              <a:t> grubunda %18’dir. </a:t>
            </a:r>
            <a:r>
              <a:rPr lang="tr-TR" sz="2300" dirty="0"/>
              <a:t>(100’de 18). </a:t>
            </a:r>
          </a:p>
          <a:p>
            <a:r>
              <a:rPr lang="tr-TR" dirty="0"/>
              <a:t>Yüksek doz </a:t>
            </a:r>
            <a:r>
              <a:rPr lang="tr-TR" dirty="0" err="1"/>
              <a:t>vareniklin</a:t>
            </a:r>
            <a:r>
              <a:rPr lang="tr-TR" dirty="0"/>
              <a:t> ve </a:t>
            </a:r>
            <a:r>
              <a:rPr lang="tr-TR" dirty="0" err="1"/>
              <a:t>plasebo</a:t>
            </a:r>
            <a:r>
              <a:rPr lang="tr-TR" dirty="0"/>
              <a:t> grupları arasında </a:t>
            </a:r>
            <a:r>
              <a:rPr lang="tr-TR" sz="2600" dirty="0"/>
              <a:t>(olasılık oranı [OR] 1.18 [%95 GA 0.59–2.37]; p=0.63)</a:t>
            </a:r>
            <a:r>
              <a:rPr lang="tr-TR" dirty="0"/>
              <a:t> ve düşük doz </a:t>
            </a:r>
            <a:r>
              <a:rPr lang="tr-TR" dirty="0" err="1"/>
              <a:t>vareniklin</a:t>
            </a:r>
            <a:r>
              <a:rPr lang="tr-TR" dirty="0"/>
              <a:t> ve </a:t>
            </a:r>
            <a:r>
              <a:rPr lang="tr-TR" dirty="0" err="1"/>
              <a:t>plasebo</a:t>
            </a:r>
            <a:r>
              <a:rPr lang="tr-TR" dirty="0"/>
              <a:t> grupları arasında </a:t>
            </a:r>
            <a:r>
              <a:rPr lang="tr-TR" sz="2600" dirty="0"/>
              <a:t>(1.73 [ 0·88–3·39]; p=0.11)</a:t>
            </a:r>
            <a:r>
              <a:rPr lang="tr-TR" dirty="0"/>
              <a:t> anlamlı farklılık göstermedi.</a:t>
            </a:r>
          </a:p>
          <a:p>
            <a:r>
              <a:rPr lang="tr-TR" dirty="0"/>
              <a:t> ABD'de kayıtlı katılımcı alt örnekleminde, yoksunlukta gruplar arasında önemli farklılıklar olmaksızın benzer bir bulgu </a:t>
            </a:r>
            <a:r>
              <a:rPr lang="tr-TR" dirty="0" err="1"/>
              <a:t>paterni</a:t>
            </a:r>
            <a:r>
              <a:rPr lang="tr-TR" dirty="0"/>
              <a:t> ortaya çıktı.</a:t>
            </a:r>
          </a:p>
          <a:p>
            <a:r>
              <a:rPr lang="tr-TR" dirty="0"/>
              <a:t>Çalışmadan ayrılmaya dayalı çoklu değerlendirme yöntemlerini ve tedaviyi bırakmaya dayalı çoklu değerlendirme yöntemlerini içeren duyarlılık analizleri, birincil analizin sonuçlarıyla tutarlı bulgular verdi.</a:t>
            </a:r>
          </a:p>
        </p:txBody>
      </p:sp>
    </p:spTree>
    <p:extLst>
      <p:ext uri="{BB962C8B-B14F-4D97-AF65-F5344CB8AC3E}">
        <p14:creationId xmlns:p14="http://schemas.microsoft.com/office/powerpoint/2010/main" val="1661523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216" y="188640"/>
            <a:ext cx="8390247"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6237312"/>
            <a:ext cx="8352927"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0780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345" y="332656"/>
            <a:ext cx="8588271"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5677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Yüksek doz ve düşük doz </a:t>
            </a:r>
            <a:r>
              <a:rPr lang="tr-TR" dirty="0" err="1"/>
              <a:t>vareniklin</a:t>
            </a:r>
            <a:r>
              <a:rPr lang="tr-TR" dirty="0"/>
              <a:t> gruplarının birleştirilmesi, birincil yoksunluk sonucunda </a:t>
            </a:r>
            <a:r>
              <a:rPr lang="tr-TR" dirty="0" err="1"/>
              <a:t>plaseboya</a:t>
            </a:r>
            <a:r>
              <a:rPr lang="tr-TR" dirty="0"/>
              <a:t> göre sayısal ama anlamlı olmayan bir avantaj sağladı; kombine </a:t>
            </a:r>
            <a:r>
              <a:rPr lang="tr-TR" dirty="0" err="1"/>
              <a:t>vareniklin</a:t>
            </a:r>
            <a:r>
              <a:rPr lang="tr-TR" dirty="0"/>
              <a:t> grubunda 212 yanıt verenin 50'si (%24) buna karşılık, </a:t>
            </a:r>
            <a:r>
              <a:rPr lang="tr-TR" dirty="0" err="1"/>
              <a:t>plasebo</a:t>
            </a:r>
            <a:r>
              <a:rPr lang="tr-TR" dirty="0"/>
              <a:t> grubunda 100 kişiden 18'i (%18). </a:t>
            </a:r>
            <a:r>
              <a:rPr lang="tr-TR" sz="1800" dirty="0"/>
              <a:t>(OR 1.44 [%95 GA 0.79–2.63]; p=0.24).</a:t>
            </a:r>
          </a:p>
        </p:txBody>
      </p:sp>
    </p:spTree>
    <p:extLst>
      <p:ext uri="{BB962C8B-B14F-4D97-AF65-F5344CB8AC3E}">
        <p14:creationId xmlns:p14="http://schemas.microsoft.com/office/powerpoint/2010/main" val="2247604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a:t>Sigara içme alışkanlığı olan ergenler için </a:t>
            </a:r>
            <a:r>
              <a:rPr lang="tr-TR" dirty="0" err="1"/>
              <a:t>farmakoterapiler</a:t>
            </a:r>
            <a:r>
              <a:rPr lang="tr-TR" dirty="0"/>
              <a:t> aday tedaviler olabilir.</a:t>
            </a:r>
          </a:p>
          <a:p>
            <a:r>
              <a:rPr lang="tr-TR" dirty="0"/>
              <a:t>Bununla birlikte, yetişkinlerde sigarayı bırakmaya yönelik </a:t>
            </a:r>
            <a:r>
              <a:rPr lang="tr-TR" dirty="0" err="1"/>
              <a:t>farmakoterapilere</a:t>
            </a:r>
            <a:r>
              <a:rPr lang="tr-TR" dirty="0"/>
              <a:t> ilişkin köklü literatürün aksine, ergen odaklı </a:t>
            </a:r>
            <a:r>
              <a:rPr lang="tr-TR" dirty="0" err="1"/>
              <a:t>farmakoterapi</a:t>
            </a:r>
            <a:r>
              <a:rPr lang="tr-TR" dirty="0"/>
              <a:t> denemelerinin sayısı ve ölçeği sınırlı olup, karışık ve çoğu zaman cesaret kırıcı sonuçlar vermiştir.</a:t>
            </a:r>
          </a:p>
        </p:txBody>
      </p:sp>
    </p:spTree>
    <p:extLst>
      <p:ext uri="{BB962C8B-B14F-4D97-AF65-F5344CB8AC3E}">
        <p14:creationId xmlns:p14="http://schemas.microsoft.com/office/powerpoint/2010/main" val="22980278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r>
              <a:rPr lang="tr-TR" dirty="0"/>
              <a:t>12, 24 ve 52. haftalarda içilen sigara sayısında başlangıca göre gruplar arasında farklılık yoktu. </a:t>
            </a:r>
          </a:p>
          <a:p>
            <a:r>
              <a:rPr lang="tr-TR" dirty="0"/>
              <a:t>9. ve 24. haftalar arasındaki </a:t>
            </a:r>
            <a:r>
              <a:rPr lang="tr-TR" sz="2100" dirty="0"/>
              <a:t>(p=0·034) </a:t>
            </a:r>
            <a:r>
              <a:rPr lang="tr-TR" dirty="0"/>
              <a:t>ve 9. ve 52. haftalar arasındaki </a:t>
            </a:r>
            <a:r>
              <a:rPr lang="tr-TR" sz="2100" dirty="0"/>
              <a:t>(p=0·019) </a:t>
            </a:r>
            <a:r>
              <a:rPr lang="tr-TR" dirty="0"/>
              <a:t>sürekli yoksunluk oranı, düşük doz </a:t>
            </a:r>
            <a:r>
              <a:rPr lang="tr-TR" dirty="0" err="1"/>
              <a:t>vareniklin</a:t>
            </a:r>
            <a:r>
              <a:rPr lang="tr-TR" dirty="0"/>
              <a:t> grubu ve </a:t>
            </a:r>
            <a:r>
              <a:rPr lang="tr-TR" dirty="0" err="1"/>
              <a:t>plasebo</a:t>
            </a:r>
            <a:r>
              <a:rPr lang="tr-TR" dirty="0"/>
              <a:t> grubu arasında nominal olarak önemli ölçüde farklıydı.</a:t>
            </a:r>
          </a:p>
          <a:p>
            <a:r>
              <a:rPr lang="tr-TR" dirty="0"/>
              <a:t>Ancak, önceden belirlenmiş istatistiksel karar kuralları ve yüksek doz </a:t>
            </a:r>
            <a:r>
              <a:rPr lang="tr-TR" dirty="0" err="1"/>
              <a:t>vareniklin</a:t>
            </a:r>
            <a:r>
              <a:rPr lang="tr-TR" dirty="0"/>
              <a:t> grubu için istatistiksel anlamlılığın olmaması veya düşük doz grubu için birincil son nokta göz önüne alındığında, bu sonuçlar kolayca yorumlanamazdı.</a:t>
            </a:r>
          </a:p>
        </p:txBody>
      </p:sp>
    </p:spTree>
    <p:extLst>
      <p:ext uri="{BB962C8B-B14F-4D97-AF65-F5344CB8AC3E}">
        <p14:creationId xmlns:p14="http://schemas.microsoft.com/office/powerpoint/2010/main" val="29145641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r>
              <a:rPr lang="tr-TR" dirty="0" err="1"/>
              <a:t>Randomize</a:t>
            </a:r>
            <a:r>
              <a:rPr lang="tr-TR" dirty="0"/>
              <a:t> katılımcılardan yüksek doz </a:t>
            </a:r>
            <a:r>
              <a:rPr lang="tr-TR" dirty="0" err="1"/>
              <a:t>vareniklin</a:t>
            </a:r>
            <a:r>
              <a:rPr lang="tr-TR" dirty="0"/>
              <a:t> grubunda 108, düşük doz </a:t>
            </a:r>
            <a:r>
              <a:rPr lang="tr-TR" dirty="0" err="1"/>
              <a:t>vareniklin</a:t>
            </a:r>
            <a:r>
              <a:rPr lang="tr-TR" dirty="0"/>
              <a:t> grubunda 100 ve </a:t>
            </a:r>
            <a:r>
              <a:rPr lang="tr-TR" dirty="0" err="1"/>
              <a:t>plasebo</a:t>
            </a:r>
            <a:r>
              <a:rPr lang="tr-TR" dirty="0"/>
              <a:t> grubunda 99'u tedavi gördü. </a:t>
            </a:r>
          </a:p>
          <a:p>
            <a:r>
              <a:rPr lang="tr-TR" dirty="0"/>
              <a:t>Katılımcıların çoğu, yüksek doz </a:t>
            </a:r>
            <a:r>
              <a:rPr lang="tr-TR" dirty="0" err="1"/>
              <a:t>vareniklin</a:t>
            </a:r>
            <a:r>
              <a:rPr lang="tr-TR" dirty="0"/>
              <a:t> grubundaki 108 katılımcının 79'u (%73), düşük doz </a:t>
            </a:r>
            <a:r>
              <a:rPr lang="tr-TR" dirty="0" err="1"/>
              <a:t>vareniklin</a:t>
            </a:r>
            <a:r>
              <a:rPr lang="tr-TR" dirty="0"/>
              <a:t> grubunda 100 katılımcının 74'ü (%74) ve </a:t>
            </a:r>
            <a:r>
              <a:rPr lang="tr-TR" dirty="0" err="1"/>
              <a:t>plasebo</a:t>
            </a:r>
            <a:r>
              <a:rPr lang="tr-TR" dirty="0"/>
              <a:t> grubunda 99 katılımcının 66'sı (%67) 60 günden fazla çalışma ilacı aldı.. </a:t>
            </a:r>
          </a:p>
          <a:p>
            <a:r>
              <a:rPr lang="tr-TR" dirty="0"/>
              <a:t>Ortalama maruz kalınan gün sayısı, yüksek doz </a:t>
            </a:r>
            <a:r>
              <a:rPr lang="tr-TR" dirty="0" err="1"/>
              <a:t>vareniklin</a:t>
            </a:r>
            <a:r>
              <a:rPr lang="tr-TR" dirty="0"/>
              <a:t> grubunda 68.3 (SD 24.2), düşük doz </a:t>
            </a:r>
            <a:r>
              <a:rPr lang="tr-TR" dirty="0" err="1"/>
              <a:t>vareniklin</a:t>
            </a:r>
            <a:r>
              <a:rPr lang="tr-TR" dirty="0"/>
              <a:t> grubunda 70.1 (24.0) ve </a:t>
            </a:r>
            <a:r>
              <a:rPr lang="tr-TR" dirty="0" err="1"/>
              <a:t>plasebo</a:t>
            </a:r>
            <a:r>
              <a:rPr lang="tr-TR" dirty="0"/>
              <a:t> grubunda 65.2 (27.3) idi.</a:t>
            </a:r>
          </a:p>
        </p:txBody>
      </p:sp>
    </p:spTree>
    <p:extLst>
      <p:ext uri="{BB962C8B-B14F-4D97-AF65-F5344CB8AC3E}">
        <p14:creationId xmlns:p14="http://schemas.microsoft.com/office/powerpoint/2010/main" val="28207043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62500" lnSpcReduction="20000"/>
          </a:bodyPr>
          <a:lstStyle/>
          <a:p>
            <a:r>
              <a:rPr lang="tr-TR" dirty="0"/>
              <a:t>Tedaviyle ortaya çıkan herhangi bir </a:t>
            </a:r>
            <a:r>
              <a:rPr lang="tr-TR" dirty="0" err="1"/>
              <a:t>advers</a:t>
            </a:r>
            <a:r>
              <a:rPr lang="tr-TR" dirty="0"/>
              <a:t> olay </a:t>
            </a:r>
            <a:r>
              <a:rPr lang="tr-TR" sz="2600" dirty="0"/>
              <a:t>(tüm nedenler) </a:t>
            </a:r>
            <a:r>
              <a:rPr lang="tr-TR" dirty="0"/>
              <a:t>olan katılımcıların oranı, yüksek doz </a:t>
            </a:r>
            <a:r>
              <a:rPr lang="tr-TR" dirty="0" err="1"/>
              <a:t>vareniklin</a:t>
            </a:r>
            <a:r>
              <a:rPr lang="tr-TR" dirty="0"/>
              <a:t> grubunda 108'in 65'i </a:t>
            </a:r>
            <a:r>
              <a:rPr lang="tr-TR" sz="2600" dirty="0"/>
              <a:t>(%60), </a:t>
            </a:r>
            <a:r>
              <a:rPr lang="tr-TR" dirty="0"/>
              <a:t>düşük doz </a:t>
            </a:r>
            <a:r>
              <a:rPr lang="tr-TR" dirty="0" err="1"/>
              <a:t>vareniklin</a:t>
            </a:r>
            <a:r>
              <a:rPr lang="tr-TR" dirty="0"/>
              <a:t> grubunda 100'ün 53'ü </a:t>
            </a:r>
            <a:r>
              <a:rPr lang="tr-TR" sz="2600" dirty="0"/>
              <a:t>(%53) </a:t>
            </a:r>
            <a:r>
              <a:rPr lang="tr-TR" dirty="0"/>
              <a:t>ve </a:t>
            </a:r>
            <a:r>
              <a:rPr lang="tr-TR" dirty="0" err="1"/>
              <a:t>plasebo</a:t>
            </a:r>
            <a:r>
              <a:rPr lang="tr-TR" dirty="0"/>
              <a:t> grubunda 99 kişinin 52'si </a:t>
            </a:r>
            <a:r>
              <a:rPr lang="tr-TR" sz="2600" dirty="0"/>
              <a:t>(%53) </a:t>
            </a:r>
            <a:r>
              <a:rPr lang="tr-TR" dirty="0"/>
              <a:t>idi. </a:t>
            </a:r>
          </a:p>
          <a:p>
            <a:r>
              <a:rPr lang="tr-TR" dirty="0"/>
              <a:t>Bunların çoğu hafif olarak derecelendirildi </a:t>
            </a:r>
            <a:r>
              <a:rPr lang="tr-TR" sz="2600" dirty="0"/>
              <a:t>(“katılımcının olağan işlevine müdahale etmiyor” olarak tanımlandı), </a:t>
            </a:r>
          </a:p>
          <a:p>
            <a:r>
              <a:rPr lang="tr-TR" dirty="0"/>
              <a:t>Yüksek doz </a:t>
            </a:r>
            <a:r>
              <a:rPr lang="tr-TR" dirty="0" err="1"/>
              <a:t>vareniklin</a:t>
            </a:r>
            <a:r>
              <a:rPr lang="tr-TR" dirty="0"/>
              <a:t> grubunda sadece üç (%3) katılımcı, düşük doz </a:t>
            </a:r>
            <a:r>
              <a:rPr lang="tr-TR" dirty="0" err="1"/>
              <a:t>vareniklin</a:t>
            </a:r>
            <a:r>
              <a:rPr lang="tr-TR" dirty="0"/>
              <a:t> grubunda üç (%3) katılımcı ve </a:t>
            </a:r>
            <a:r>
              <a:rPr lang="tr-TR" dirty="0" err="1"/>
              <a:t>plasebo</a:t>
            </a:r>
            <a:r>
              <a:rPr lang="tr-TR" dirty="0"/>
              <a:t> grubundan biri (%1) tedaviyle ortaya çıkan ve şiddetli olarak derecelendirilen </a:t>
            </a:r>
            <a:r>
              <a:rPr lang="tr-TR" dirty="0" err="1"/>
              <a:t>advers</a:t>
            </a:r>
            <a:r>
              <a:rPr lang="tr-TR" dirty="0"/>
              <a:t> olayları rapor etti ve bunların tümü çalışma ilacıyla ilgisiz kabul edildi. </a:t>
            </a:r>
          </a:p>
          <a:p>
            <a:r>
              <a:rPr lang="tr-TR" dirty="0"/>
              <a:t>Yüksek doz </a:t>
            </a:r>
            <a:r>
              <a:rPr lang="tr-TR" dirty="0" err="1"/>
              <a:t>vareniklin</a:t>
            </a:r>
            <a:r>
              <a:rPr lang="tr-TR" dirty="0"/>
              <a:t> grubunda 108 katılımcının 18'inde (%17), düşük doz </a:t>
            </a:r>
            <a:r>
              <a:rPr lang="tr-TR" dirty="0" err="1"/>
              <a:t>vareniklin</a:t>
            </a:r>
            <a:r>
              <a:rPr lang="tr-TR" dirty="0"/>
              <a:t> grubunda 100 katılımcının 11'inde (%11) ve </a:t>
            </a:r>
            <a:r>
              <a:rPr lang="tr-TR" dirty="0" err="1"/>
              <a:t>plasebo</a:t>
            </a:r>
            <a:r>
              <a:rPr lang="tr-TR" dirty="0"/>
              <a:t> grubunda 99 katılımcının 12'sinde (%12) </a:t>
            </a:r>
            <a:r>
              <a:rPr lang="tr-TR" dirty="0" err="1"/>
              <a:t>nöropsikiyatrik</a:t>
            </a:r>
            <a:r>
              <a:rPr lang="tr-TR" dirty="0"/>
              <a:t>  </a:t>
            </a:r>
            <a:r>
              <a:rPr lang="tr-TR" dirty="0" err="1"/>
              <a:t>advers</a:t>
            </a:r>
            <a:r>
              <a:rPr lang="tr-TR" dirty="0"/>
              <a:t> olaylar meydana geldi.  Hiçbiri şiddetli olarak derecelendirilmedi.</a:t>
            </a:r>
          </a:p>
        </p:txBody>
      </p:sp>
    </p:spTree>
    <p:extLst>
      <p:ext uri="{BB962C8B-B14F-4D97-AF65-F5344CB8AC3E}">
        <p14:creationId xmlns:p14="http://schemas.microsoft.com/office/powerpoint/2010/main" val="1651264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a:t>Gruplar arasında genel olarak veya belirli </a:t>
            </a:r>
            <a:r>
              <a:rPr lang="tr-TR" dirty="0" err="1"/>
              <a:t>advers</a:t>
            </a:r>
            <a:r>
              <a:rPr lang="tr-TR" dirty="0"/>
              <a:t> olaylar için kayda değer risk farklılıkları yoktu. </a:t>
            </a:r>
          </a:p>
          <a:p>
            <a:r>
              <a:rPr lang="tr-TR" dirty="0"/>
              <a:t>Yüksek doz </a:t>
            </a:r>
            <a:r>
              <a:rPr lang="tr-TR" dirty="0" err="1"/>
              <a:t>vareniklin</a:t>
            </a:r>
            <a:r>
              <a:rPr lang="tr-TR" dirty="0"/>
              <a:t> grubu ile </a:t>
            </a:r>
            <a:r>
              <a:rPr lang="tr-TR" dirty="0" err="1"/>
              <a:t>plasebo</a:t>
            </a:r>
            <a:r>
              <a:rPr lang="tr-TR" dirty="0"/>
              <a:t> grubu arasındaki bulantı ve kusma farklılıklarının haricinde, genel olarak veya belirli </a:t>
            </a:r>
            <a:r>
              <a:rPr lang="tr-TR" dirty="0" err="1"/>
              <a:t>advers</a:t>
            </a:r>
            <a:r>
              <a:rPr lang="tr-TR" dirty="0"/>
              <a:t> olaylar için gruplar arasında kayda değer bir risk farkı yoktu.</a:t>
            </a:r>
          </a:p>
        </p:txBody>
      </p:sp>
    </p:spTree>
    <p:extLst>
      <p:ext uri="{BB962C8B-B14F-4D97-AF65-F5344CB8AC3E}">
        <p14:creationId xmlns:p14="http://schemas.microsoft.com/office/powerpoint/2010/main" val="37521949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F699389A-6150-4871-A024-567A4BED7021}"/>
              </a:ext>
            </a:extLst>
          </p:cNvPr>
          <p:cNvPicPr>
            <a:picLocks noChangeAspect="1"/>
          </p:cNvPicPr>
          <p:nvPr/>
        </p:nvPicPr>
        <p:blipFill>
          <a:blip r:embed="rId3"/>
          <a:stretch>
            <a:fillRect/>
          </a:stretch>
        </p:blipFill>
        <p:spPr>
          <a:xfrm>
            <a:off x="0" y="0"/>
            <a:ext cx="6943017" cy="6858000"/>
          </a:xfrm>
          <a:prstGeom prst="rect">
            <a:avLst/>
          </a:prstGeom>
        </p:spPr>
      </p:pic>
      <p:sp>
        <p:nvSpPr>
          <p:cNvPr id="2" name="Dikdörtgen 1"/>
          <p:cNvSpPr/>
          <p:nvPr/>
        </p:nvSpPr>
        <p:spPr>
          <a:xfrm>
            <a:off x="7020272" y="188640"/>
            <a:ext cx="1800200" cy="4524315"/>
          </a:xfrm>
          <a:prstGeom prst="rect">
            <a:avLst/>
          </a:prstGeom>
        </p:spPr>
        <p:txBody>
          <a:bodyPr wrap="square">
            <a:spAutoFit/>
          </a:bodyPr>
          <a:lstStyle/>
          <a:p>
            <a:r>
              <a:rPr lang="tr-TR" dirty="0"/>
              <a:t>Herhangi bir tedavi grubundaki katılımcıların en az %5'i tarafından bildirilen </a:t>
            </a:r>
            <a:r>
              <a:rPr lang="tr-TR" dirty="0" err="1"/>
              <a:t>nöropsikiyatrik</a:t>
            </a:r>
            <a:r>
              <a:rPr lang="tr-TR" dirty="0"/>
              <a:t> olmayan tedaviyle ortaya çıkan </a:t>
            </a:r>
            <a:r>
              <a:rPr lang="tr-TR" dirty="0" err="1"/>
              <a:t>advers</a:t>
            </a:r>
            <a:r>
              <a:rPr lang="tr-TR" dirty="0"/>
              <a:t> olaylar ve tüm </a:t>
            </a:r>
            <a:r>
              <a:rPr lang="tr-TR" dirty="0" err="1"/>
              <a:t>nöropsikiyatrik</a:t>
            </a:r>
            <a:r>
              <a:rPr lang="tr-TR" dirty="0"/>
              <a:t> tedaviyle ortaya çıkan </a:t>
            </a:r>
            <a:r>
              <a:rPr lang="tr-TR" dirty="0" err="1"/>
              <a:t>advers</a:t>
            </a:r>
            <a:r>
              <a:rPr lang="tr-TR" dirty="0"/>
              <a:t> olaylar</a:t>
            </a:r>
          </a:p>
        </p:txBody>
      </p:sp>
    </p:spTree>
    <p:extLst>
      <p:ext uri="{BB962C8B-B14F-4D97-AF65-F5344CB8AC3E}">
        <p14:creationId xmlns:p14="http://schemas.microsoft.com/office/powerpoint/2010/main" val="14525843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7500" lnSpcReduction="20000"/>
          </a:bodyPr>
          <a:lstStyle/>
          <a:p>
            <a:r>
              <a:rPr lang="tr-TR" dirty="0"/>
              <a:t>Uyum , alınan gerçek tablet sayısının alınması beklenen tablet sayısına bölünmesiyle ölçülmüştür. </a:t>
            </a:r>
          </a:p>
          <a:p>
            <a:r>
              <a:rPr lang="tr-TR" dirty="0"/>
              <a:t>En az bir haftalık uyum değerine sahip herhangi bir katılımcı da dahil olmak üzere, 12. haftada veya tedavi daha erken sona erdiyse tedavinin sonunda genel ortalama uyum oranları, yüksek doz </a:t>
            </a:r>
            <a:r>
              <a:rPr lang="tr-TR" dirty="0" err="1"/>
              <a:t>vareniklin</a:t>
            </a:r>
            <a:r>
              <a:rPr lang="tr-TR" dirty="0"/>
              <a:t> grubunda %93.9'du (SD 12.2), düşük doz </a:t>
            </a:r>
            <a:r>
              <a:rPr lang="tr-TR" dirty="0" err="1"/>
              <a:t>vareniklin</a:t>
            </a:r>
            <a:r>
              <a:rPr lang="tr-TR" dirty="0"/>
              <a:t> grubunda %95.3 (7.2) ve </a:t>
            </a:r>
            <a:r>
              <a:rPr lang="tr-TR" dirty="0" err="1"/>
              <a:t>plasebo</a:t>
            </a:r>
            <a:r>
              <a:rPr lang="tr-TR" dirty="0"/>
              <a:t> grubunda %93.6 (10.7). </a:t>
            </a:r>
          </a:p>
          <a:p>
            <a:r>
              <a:rPr lang="tr-TR" dirty="0"/>
              <a:t>Güvenlik analizi setine göre, yüksek doz </a:t>
            </a:r>
            <a:r>
              <a:rPr lang="tr-TR" dirty="0" err="1"/>
              <a:t>vareniklin</a:t>
            </a:r>
            <a:r>
              <a:rPr lang="tr-TR" dirty="0"/>
              <a:t> grubundaki 108 katılımcıdan 76'sı (%70), düşük doz </a:t>
            </a:r>
            <a:r>
              <a:rPr lang="tr-TR" dirty="0" err="1"/>
              <a:t>vareniklin</a:t>
            </a:r>
            <a:r>
              <a:rPr lang="tr-TR" dirty="0"/>
              <a:t> grubunda 100 katılımcıdan 74'ü (%74) ve </a:t>
            </a:r>
            <a:r>
              <a:rPr lang="tr-TR" dirty="0" err="1"/>
              <a:t>plasebo</a:t>
            </a:r>
            <a:r>
              <a:rPr lang="tr-TR" dirty="0"/>
              <a:t> grubundaki 99 katılımcıdan 65'i (%66) 12 haftalık tedavinin tamamı boyunca en az %80 tedavi uyumuna sahipti</a:t>
            </a:r>
          </a:p>
        </p:txBody>
      </p:sp>
    </p:spTree>
    <p:extLst>
      <p:ext uri="{BB962C8B-B14F-4D97-AF65-F5344CB8AC3E}">
        <p14:creationId xmlns:p14="http://schemas.microsoft.com/office/powerpoint/2010/main" val="5058878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TARTIŞMA</a:t>
            </a:r>
          </a:p>
        </p:txBody>
      </p:sp>
      <p:sp>
        <p:nvSpPr>
          <p:cNvPr id="3" name="İçerik Yer Tutucusu 2"/>
          <p:cNvSpPr>
            <a:spLocks noGrp="1"/>
          </p:cNvSpPr>
          <p:nvPr>
            <p:ph idx="1"/>
          </p:nvPr>
        </p:nvSpPr>
        <p:spPr/>
        <p:txBody>
          <a:bodyPr>
            <a:normAutofit fontScale="70000" lnSpcReduction="20000"/>
          </a:bodyPr>
          <a:lstStyle/>
          <a:p>
            <a:r>
              <a:rPr lang="tr-TR" dirty="0"/>
              <a:t>Düşük doz </a:t>
            </a:r>
            <a:r>
              <a:rPr lang="tr-TR" dirty="0" err="1"/>
              <a:t>vareniklin</a:t>
            </a:r>
            <a:r>
              <a:rPr lang="tr-TR" dirty="0"/>
              <a:t>, bu deneme süresince sigaradan uzak durma konusunda </a:t>
            </a:r>
            <a:r>
              <a:rPr lang="tr-TR" dirty="0" err="1"/>
              <a:t>plaseboya</a:t>
            </a:r>
            <a:r>
              <a:rPr lang="tr-TR" dirty="0"/>
              <a:t> göre sayısal bir avantaj gösterse de, yüksek doz grubu için benzer bir eğilim veya düşük doz için birincil sonlanım noktasında benzer bir eğilim olmadığı için bu bulgu kolayca yorumlanamaz. </a:t>
            </a:r>
          </a:p>
          <a:p>
            <a:r>
              <a:rPr lang="tr-TR" dirty="0"/>
              <a:t>Bu sonuç böylece klinik olarak önemsiz kabul edildi ve 12 haftalık bir </a:t>
            </a:r>
            <a:r>
              <a:rPr lang="tr-TR" dirty="0" err="1"/>
              <a:t>vareniklin</a:t>
            </a:r>
            <a:r>
              <a:rPr lang="tr-TR" dirty="0"/>
              <a:t> kürü, kısa süreli bırakma danışmanlığına eklendiğinde, ergenlerde sigarayı bırakma oranlarında </a:t>
            </a:r>
            <a:r>
              <a:rPr lang="tr-TR" dirty="0" err="1"/>
              <a:t>plaseboya</a:t>
            </a:r>
            <a:r>
              <a:rPr lang="tr-TR" dirty="0"/>
              <a:t> göre bir avantaj sağlamadığı sonucuna varıldı. </a:t>
            </a:r>
          </a:p>
          <a:p>
            <a:r>
              <a:rPr lang="tr-TR" dirty="0" err="1"/>
              <a:t>Advers</a:t>
            </a:r>
            <a:r>
              <a:rPr lang="tr-TR" dirty="0"/>
              <a:t> olaylar genellikle hafifti ve tedavi grupları arasında oranlar benzerdi; </a:t>
            </a:r>
            <a:r>
              <a:rPr lang="tr-TR" dirty="0" err="1"/>
              <a:t>Plaseboya</a:t>
            </a:r>
            <a:r>
              <a:rPr lang="tr-TR" dirty="0"/>
              <a:t> kıyasla yan etki oranlarındaki tek anlamlı fark, yüksek doz </a:t>
            </a:r>
            <a:r>
              <a:rPr lang="tr-TR" dirty="0" err="1"/>
              <a:t>vareniklin</a:t>
            </a:r>
            <a:r>
              <a:rPr lang="tr-TR" dirty="0"/>
              <a:t> grubunda bulantı ve kusma içindi. </a:t>
            </a:r>
          </a:p>
          <a:p>
            <a:r>
              <a:rPr lang="tr-TR" dirty="0"/>
              <a:t>Genel </a:t>
            </a:r>
            <a:r>
              <a:rPr lang="tr-TR" dirty="0" err="1"/>
              <a:t>tolere</a:t>
            </a:r>
            <a:r>
              <a:rPr lang="tr-TR" dirty="0"/>
              <a:t> edilebilirlik bulguları, yetişkinlerde yapılan önceki denemelere benzerdi.</a:t>
            </a:r>
          </a:p>
        </p:txBody>
      </p:sp>
    </p:spTree>
    <p:extLst>
      <p:ext uri="{BB962C8B-B14F-4D97-AF65-F5344CB8AC3E}">
        <p14:creationId xmlns:p14="http://schemas.microsoft.com/office/powerpoint/2010/main" val="37227190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r>
              <a:rPr lang="tr-TR" dirty="0"/>
              <a:t>Bu çalışmanın bulguları, ergenlerde sigarayı bırakmaya yönelik </a:t>
            </a:r>
            <a:r>
              <a:rPr lang="tr-TR" dirty="0" err="1"/>
              <a:t>farmakoterapilerin</a:t>
            </a:r>
            <a:r>
              <a:rPr lang="tr-TR" dirty="0"/>
              <a:t> etkinliğine ilişkin sınırlı ve karışık bir literatüre katkıda bulunmaktadır. </a:t>
            </a:r>
          </a:p>
          <a:p>
            <a:r>
              <a:rPr lang="tr-TR" dirty="0"/>
              <a:t>Genel olarak, yetişkinlerde sigarayı bırakmada etkinliği kanıtlanmış ilaçlar, ergenlerde doğrudan benzer etki boyutlarına dönüşmez. </a:t>
            </a:r>
          </a:p>
          <a:p>
            <a:r>
              <a:rPr lang="tr-TR" dirty="0"/>
              <a:t>Bu farklılıklara çeşitli faktörler katkıda bulunabilir. </a:t>
            </a:r>
          </a:p>
          <a:p>
            <a:r>
              <a:rPr lang="tr-TR" dirty="0"/>
              <a:t>Nispeten düşük sigara içme seviyelerinde bile, ergenler bağımlılık belirtileri gösterebilir. </a:t>
            </a:r>
          </a:p>
        </p:txBody>
      </p:sp>
    </p:spTree>
    <p:extLst>
      <p:ext uri="{BB962C8B-B14F-4D97-AF65-F5344CB8AC3E}">
        <p14:creationId xmlns:p14="http://schemas.microsoft.com/office/powerpoint/2010/main" val="34393966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65C2AB-4C09-492E-9909-51ED506BD36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E8A5D74-945F-41DF-818F-A238D187065B}"/>
              </a:ext>
            </a:extLst>
          </p:cNvPr>
          <p:cNvSpPr>
            <a:spLocks noGrp="1"/>
          </p:cNvSpPr>
          <p:nvPr>
            <p:ph idx="1"/>
          </p:nvPr>
        </p:nvSpPr>
        <p:spPr/>
        <p:txBody>
          <a:bodyPr>
            <a:normAutofit fontScale="70000" lnSpcReduction="20000"/>
          </a:bodyPr>
          <a:lstStyle/>
          <a:p>
            <a:r>
              <a:rPr lang="tr-TR" dirty="0"/>
              <a:t>Bununla birlikte, ergenler sigara içme yörüngesinde erken bir aşamadadır, genellikle kendilerini bağımlı olarak algılamazlar veya uzun vadede sigara içmeye yatkın değildirler ve tipik olarak henüz sigarayla ilişkili sağlık sorunları yaşamazlar.</a:t>
            </a:r>
          </a:p>
          <a:p>
            <a:r>
              <a:rPr lang="tr-TR"/>
              <a:t>Ek </a:t>
            </a:r>
            <a:r>
              <a:rPr lang="tr-TR" dirty="0"/>
              <a:t>olarak, ergenler akran ilişkisine ve onayına yüksek bir değer verir ve sigara içmeyle ilgili olumlu çerçeveli etkili medya görüntülerine maruz kalırlar. </a:t>
            </a:r>
          </a:p>
          <a:p>
            <a:r>
              <a:rPr lang="tr-TR" dirty="0"/>
              <a:t>Bir ilaç sigarayı bırakmak için istenen bir </a:t>
            </a:r>
            <a:r>
              <a:rPr lang="tr-TR" dirty="0" err="1"/>
              <a:t>nörofarmakolojik</a:t>
            </a:r>
            <a:r>
              <a:rPr lang="tr-TR" dirty="0"/>
              <a:t> yolu tam olarak hedeflese bile, ergenlerde yaygın olan ve sigara içmeyi destekleyen </a:t>
            </a:r>
            <a:r>
              <a:rPr lang="tr-TR" dirty="0" err="1"/>
              <a:t>psikososyal</a:t>
            </a:r>
            <a:r>
              <a:rPr lang="tr-TR" dirty="0"/>
              <a:t> faktörlerin karşı ağırlığı, ilacın potansiyel faydasını dengeleyebilir. </a:t>
            </a:r>
          </a:p>
          <a:p>
            <a:r>
              <a:rPr lang="tr-TR" dirty="0"/>
              <a:t>Önceki araştırmalar, ilacı, yoksunluğu güçlendiren davranışsal bir müdahale ile eşleştirmenin, bu faktörleri dengelemeye ve ergen sigara içenler arasında sonuçları iyileştirmeye yardımcı olabileceğini düşündürmektedir.</a:t>
            </a:r>
          </a:p>
          <a:p>
            <a:endParaRPr lang="tr-TR" dirty="0"/>
          </a:p>
        </p:txBody>
      </p:sp>
    </p:spTree>
    <p:extLst>
      <p:ext uri="{BB962C8B-B14F-4D97-AF65-F5344CB8AC3E}">
        <p14:creationId xmlns:p14="http://schemas.microsoft.com/office/powerpoint/2010/main" val="41146213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7500" lnSpcReduction="20000"/>
          </a:bodyPr>
          <a:lstStyle/>
          <a:p>
            <a:r>
              <a:rPr lang="tr-TR" dirty="0"/>
              <a:t>Bu denemedeki </a:t>
            </a:r>
            <a:r>
              <a:rPr lang="tr-TR" dirty="0" err="1"/>
              <a:t>plasebo</a:t>
            </a:r>
            <a:r>
              <a:rPr lang="tr-TR" dirty="0"/>
              <a:t> grubunun, diğer birçok ergen denemesinden daha yüksek bir tedavi sonu 4 haftalık sürekli yoksunluk oranı (%18) vermesi ve dolayısıyla bu çalışmanın güç analizinde beklenenden (%9) daha yüksek olması dikkate değerdir. ; bu bulgu, </a:t>
            </a:r>
            <a:r>
              <a:rPr lang="tr-TR" dirty="0" err="1"/>
              <a:t>vareniklin</a:t>
            </a:r>
            <a:r>
              <a:rPr lang="tr-TR" dirty="0"/>
              <a:t> grupları güç analizinde beklenen orana (%24) benzer yoksunluk oranları gösterse bile, bir ilaç etkisinin saptanma fırsatını engellemiş olabilir. </a:t>
            </a:r>
          </a:p>
          <a:p>
            <a:r>
              <a:rPr lang="tr-TR" dirty="0" err="1"/>
              <a:t>Plasebo</a:t>
            </a:r>
            <a:r>
              <a:rPr lang="tr-TR" dirty="0"/>
              <a:t> grubundaki yoksunluk oranı, diğer ergen ilaç denemelerine kıyasla mevcut denemenin daha uzun süresini yansıtmış olabilir, bu da araştırmanın yapısı, desteği ve bırakma danışmanlığı konusunda tam 12 hafta boyunca daha uzun bir deneyime yol açmış olabilir.</a:t>
            </a:r>
          </a:p>
        </p:txBody>
      </p:sp>
    </p:spTree>
    <p:extLst>
      <p:ext uri="{BB962C8B-B14F-4D97-AF65-F5344CB8AC3E}">
        <p14:creationId xmlns:p14="http://schemas.microsoft.com/office/powerpoint/2010/main" val="2600695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r>
              <a:rPr lang="tr-TR" dirty="0" err="1"/>
              <a:t>Adolesan</a:t>
            </a:r>
            <a:r>
              <a:rPr lang="tr-TR" dirty="0"/>
              <a:t> sigara içicilerinde yapılan </a:t>
            </a:r>
            <a:r>
              <a:rPr lang="tr-TR" dirty="0" err="1"/>
              <a:t>randomize</a:t>
            </a:r>
            <a:r>
              <a:rPr lang="tr-TR" dirty="0"/>
              <a:t> kontrollü çalışmaların yakın tarihli bir meta-analizi, ilaç tedavisinin </a:t>
            </a:r>
            <a:r>
              <a:rPr lang="tr-TR" sz="2100" dirty="0"/>
              <a:t>(nikotin </a:t>
            </a:r>
            <a:r>
              <a:rPr lang="tr-TR" sz="2100" dirty="0" err="1"/>
              <a:t>replasman</a:t>
            </a:r>
            <a:r>
              <a:rPr lang="tr-TR" sz="2100" dirty="0"/>
              <a:t> tedavisi ve sürekli </a:t>
            </a:r>
            <a:r>
              <a:rPr lang="tr-TR" sz="2100" dirty="0" err="1"/>
              <a:t>salımlı</a:t>
            </a:r>
            <a:r>
              <a:rPr lang="tr-TR" sz="2100" dirty="0"/>
              <a:t> </a:t>
            </a:r>
            <a:r>
              <a:rPr lang="tr-TR" sz="2100" dirty="0" err="1"/>
              <a:t>bupropion</a:t>
            </a:r>
            <a:r>
              <a:rPr lang="tr-TR" sz="2100" dirty="0"/>
              <a:t> dahil) </a:t>
            </a:r>
            <a:r>
              <a:rPr lang="tr-TR" dirty="0" err="1"/>
              <a:t>plaseboya</a:t>
            </a:r>
            <a:r>
              <a:rPr lang="tr-TR" dirty="0"/>
              <a:t> kıyasla avantajı olduğunu göstermiştir </a:t>
            </a:r>
            <a:r>
              <a:rPr lang="tr-TR" sz="2600" dirty="0"/>
              <a:t>(</a:t>
            </a:r>
            <a:r>
              <a:rPr lang="tr-TR" sz="2100" dirty="0"/>
              <a:t>göreceli risk 1,62 [%95 GA 1.08-2.44]), </a:t>
            </a:r>
          </a:p>
          <a:p>
            <a:r>
              <a:rPr lang="tr-TR" dirty="0"/>
              <a:t>Mutlak bırakma oranları mütevazı olmasına rağmen, müdahale grupları ortalama olarak 12. hafta zaman noktasında %22.9'luk bir yoksunluk oranı ile zirveye ulaştı.</a:t>
            </a:r>
          </a:p>
          <a:p>
            <a:r>
              <a:rPr lang="tr-TR" dirty="0"/>
              <a:t> Bu bulgular, ergenler arasında sigarayı bırakma sonuçlarını desteklemek için ek </a:t>
            </a:r>
            <a:r>
              <a:rPr lang="tr-TR" dirty="0" err="1"/>
              <a:t>farmakoterapötik</a:t>
            </a:r>
            <a:r>
              <a:rPr lang="tr-TR" dirty="0"/>
              <a:t> stratejilerin incelenmesinin gerekli olduğunu göstermektedir.</a:t>
            </a:r>
          </a:p>
        </p:txBody>
      </p:sp>
    </p:spTree>
    <p:extLst>
      <p:ext uri="{BB962C8B-B14F-4D97-AF65-F5344CB8AC3E}">
        <p14:creationId xmlns:p14="http://schemas.microsoft.com/office/powerpoint/2010/main" val="27452920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0000" lnSpcReduction="20000"/>
          </a:bodyPr>
          <a:lstStyle/>
          <a:p>
            <a:r>
              <a:rPr lang="tr-TR" dirty="0"/>
              <a:t>Bu çalışma, ergenlerde sigara bırakma </a:t>
            </a:r>
            <a:r>
              <a:rPr lang="tr-TR" dirty="0" err="1"/>
              <a:t>farmakoterapisi</a:t>
            </a:r>
            <a:r>
              <a:rPr lang="tr-TR" dirty="0"/>
              <a:t> denemelerinin yürütülmesiyle ilgili bazı zorlukları vurgulamaktadır.</a:t>
            </a:r>
          </a:p>
          <a:p>
            <a:r>
              <a:rPr lang="tr-TR" dirty="0"/>
              <a:t>Çok sayıda ABD merkezli ve uluslararası klinik merkezde bile, gerekli numuneyi kaydetmek için uzun bir zaman çizelgesi gerekliydi ve bırakma oranları genel olarak diğer benzer ergen denemeleriyle tutarlı olsa da benzer yetişkin denemelerinden daha yüksekti. </a:t>
            </a:r>
          </a:p>
          <a:p>
            <a:r>
              <a:rPr lang="tr-TR" dirty="0"/>
              <a:t>Ek olarak, ülkeler ve belediyeler arasındaki kültürel ve politik farklılıklar göz önüne alındığında, bu çalışmanın uluslararası doğası, katılımcılar arasında sigara içme davranışları ve bırakma konusundaki tutumlar açısından önemli farklılıklara yol açmış olabilir. </a:t>
            </a:r>
          </a:p>
          <a:p>
            <a:r>
              <a:rPr lang="tr-TR" dirty="0"/>
              <a:t>Saha düzeyinde </a:t>
            </a:r>
            <a:r>
              <a:rPr lang="tr-TR" dirty="0" err="1"/>
              <a:t>randomizasyon</a:t>
            </a:r>
            <a:r>
              <a:rPr lang="tr-TR" dirty="0"/>
              <a:t>, bu farklılıkların gruplar arası etkilerini hafifletmiş olsa da, </a:t>
            </a:r>
            <a:r>
              <a:rPr lang="tr-TR" dirty="0" err="1"/>
              <a:t>randomizasyon</a:t>
            </a:r>
            <a:r>
              <a:rPr lang="tr-TR" dirty="0"/>
              <a:t> gruplarından bağımsız olarak sonuçlar üzerinde genel etkiler olabilir.</a:t>
            </a:r>
          </a:p>
        </p:txBody>
      </p:sp>
    </p:spTree>
    <p:extLst>
      <p:ext uri="{BB962C8B-B14F-4D97-AF65-F5344CB8AC3E}">
        <p14:creationId xmlns:p14="http://schemas.microsoft.com/office/powerpoint/2010/main" val="28796255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7500" lnSpcReduction="20000"/>
          </a:bodyPr>
          <a:lstStyle/>
          <a:p>
            <a:r>
              <a:rPr lang="tr-TR" dirty="0"/>
              <a:t>ABD'de son yıllarda ergen sigara içme oranları düşmüş olsa da, nikotine maruz kalma yaygın olmaya devam ediyor </a:t>
            </a:r>
            <a:r>
              <a:rPr lang="tr-TR" sz="2600" dirty="0"/>
              <a:t>(şimdi çoğunlukla e-sigara ve </a:t>
            </a:r>
            <a:r>
              <a:rPr lang="tr-TR" sz="2600" dirty="0" err="1"/>
              <a:t>vaping</a:t>
            </a:r>
            <a:r>
              <a:rPr lang="tr-TR" sz="2600" dirty="0"/>
              <a:t> yoluyla.)</a:t>
            </a:r>
          </a:p>
          <a:p>
            <a:r>
              <a:rPr lang="tr-TR" dirty="0" err="1"/>
              <a:t>Adolesan</a:t>
            </a:r>
            <a:r>
              <a:rPr lang="tr-TR" dirty="0"/>
              <a:t> nikotin kullanımına yönelik tedavilere genel olarak düşük yanıt oranı göz önüne alındığında, ergenlerde bırakma sonuçlarını optimize etmek için bu gelişim aşamasına ve bağlamına uygun çeşitli </a:t>
            </a:r>
            <a:r>
              <a:rPr lang="tr-TR" dirty="0" err="1"/>
              <a:t>modaliteler</a:t>
            </a:r>
            <a:r>
              <a:rPr lang="tr-TR" dirty="0"/>
              <a:t> arasında tedavileri değerlendirmek için yaşa uygun stratejileri değerlendirmek için daha fazla çalışmaya ihtiyaç vardır. </a:t>
            </a:r>
          </a:p>
          <a:p>
            <a:r>
              <a:rPr lang="tr-TR" dirty="0"/>
              <a:t>Ergenlerin nikotin kullanımını bırakmalarına yardımcı olmakla ilgili zorluklar, aynı zamanda birincil korunmaya odaklanmanın önemli ihtiyacını da vurgulamaktadır.</a:t>
            </a:r>
          </a:p>
        </p:txBody>
      </p:sp>
    </p:spTree>
    <p:extLst>
      <p:ext uri="{BB962C8B-B14F-4D97-AF65-F5344CB8AC3E}">
        <p14:creationId xmlns:p14="http://schemas.microsoft.com/office/powerpoint/2010/main" val="8730263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r>
              <a:rPr lang="tr-TR" dirty="0"/>
              <a:t>Sonuç olarak, bu çalışma, kısa bırakma danışmanlığına eklendiğinde, ergenlerde sigarayı bırakmada, </a:t>
            </a:r>
            <a:r>
              <a:rPr lang="tr-TR" dirty="0" err="1"/>
              <a:t>plaseboya</a:t>
            </a:r>
            <a:r>
              <a:rPr lang="tr-TR" dirty="0"/>
              <a:t> kıyasla, ne yüksek dozda ne de düşük dozda </a:t>
            </a:r>
            <a:r>
              <a:rPr lang="tr-TR" dirty="0" err="1"/>
              <a:t>vareniklinin</a:t>
            </a:r>
            <a:r>
              <a:rPr lang="tr-TR" dirty="0"/>
              <a:t> bir avantajını göstermedi. </a:t>
            </a:r>
          </a:p>
          <a:p>
            <a:r>
              <a:rPr lang="tr-TR" dirty="0" err="1"/>
              <a:t>Vareniklin</a:t>
            </a:r>
            <a:r>
              <a:rPr lang="tr-TR" dirty="0"/>
              <a:t>, sağlıklı yetişkin sigara içenlerde gözlenene benzer bir yan etki profiline sahipti.</a:t>
            </a:r>
          </a:p>
          <a:p>
            <a:r>
              <a:rPr lang="tr-TR" dirty="0"/>
              <a:t> Sigarayı bırakma sonuçlarını iyileştirmek için ergenlere özgü optimal stratejiler geliştirmek için daha fazla çalışmaya ihtiyaç vardır.</a:t>
            </a:r>
          </a:p>
        </p:txBody>
      </p:sp>
    </p:spTree>
    <p:extLst>
      <p:ext uri="{BB962C8B-B14F-4D97-AF65-F5344CB8AC3E}">
        <p14:creationId xmlns:p14="http://schemas.microsoft.com/office/powerpoint/2010/main" val="907333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ctr">
              <a:buNone/>
            </a:pPr>
            <a:endParaRPr lang="tr-TR" dirty="0"/>
          </a:p>
          <a:p>
            <a:pPr marL="0" indent="0" algn="ctr">
              <a:buNone/>
            </a:pPr>
            <a:endParaRPr lang="tr-TR" dirty="0"/>
          </a:p>
          <a:p>
            <a:pPr marL="0" indent="0" algn="ctr">
              <a:buNone/>
            </a:pPr>
            <a:endParaRPr lang="tr-TR" dirty="0"/>
          </a:p>
          <a:p>
            <a:pPr marL="0" indent="0" algn="ctr">
              <a:buNone/>
            </a:pPr>
            <a:r>
              <a:rPr lang="tr-TR" dirty="0"/>
              <a:t>TEŞEKKÜRLER</a:t>
            </a:r>
          </a:p>
        </p:txBody>
      </p:sp>
    </p:spTree>
    <p:extLst>
      <p:ext uri="{BB962C8B-B14F-4D97-AF65-F5344CB8AC3E}">
        <p14:creationId xmlns:p14="http://schemas.microsoft.com/office/powerpoint/2010/main" val="3785832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7500" lnSpcReduction="20000"/>
          </a:bodyPr>
          <a:lstStyle/>
          <a:p>
            <a:r>
              <a:rPr lang="tr-TR" dirty="0"/>
              <a:t>Bir </a:t>
            </a:r>
            <a:r>
              <a:rPr lang="el-GR" dirty="0"/>
              <a:t>α4β2 </a:t>
            </a:r>
            <a:r>
              <a:rPr lang="tr-TR" dirty="0" err="1"/>
              <a:t>nikotinik</a:t>
            </a:r>
            <a:r>
              <a:rPr lang="tr-TR" dirty="0"/>
              <a:t> </a:t>
            </a:r>
            <a:r>
              <a:rPr lang="tr-TR" dirty="0" err="1"/>
              <a:t>asetilkolin</a:t>
            </a:r>
            <a:r>
              <a:rPr lang="tr-TR" dirty="0"/>
              <a:t> reseptörü kısmi </a:t>
            </a:r>
            <a:r>
              <a:rPr lang="tr-TR" dirty="0" err="1"/>
              <a:t>agonisti</a:t>
            </a:r>
            <a:r>
              <a:rPr lang="tr-TR" dirty="0"/>
              <a:t> olan </a:t>
            </a:r>
            <a:r>
              <a:rPr lang="tr-TR" dirty="0" err="1"/>
              <a:t>Vareniklin</a:t>
            </a:r>
            <a:r>
              <a:rPr lang="tr-TR" dirty="0"/>
              <a:t>, yetişkinlerde güvenli ve etkili bir </a:t>
            </a:r>
            <a:r>
              <a:rPr lang="tr-TR" dirty="0" err="1"/>
              <a:t>farmakoterapidir</a:t>
            </a:r>
            <a:r>
              <a:rPr lang="tr-TR" dirty="0"/>
              <a:t>.</a:t>
            </a:r>
          </a:p>
          <a:p>
            <a:r>
              <a:rPr lang="tr-TR" dirty="0"/>
              <a:t> ABD ve Avrupa Birliği'ndeki pazarlama sonrası düzenleyici bir gereklilik, ergen sigara içicileri arasında </a:t>
            </a:r>
            <a:r>
              <a:rPr lang="tr-TR" dirty="0" err="1"/>
              <a:t>vareniklin'in</a:t>
            </a:r>
            <a:r>
              <a:rPr lang="tr-TR" dirty="0"/>
              <a:t> potansiyel güvenlik ve etkinliğine ilişkin çalışmayı içeriyordu.</a:t>
            </a:r>
          </a:p>
          <a:p>
            <a:r>
              <a:rPr lang="tr-TR" dirty="0"/>
              <a:t>Klinik testler için, ilk 2 haftalık </a:t>
            </a:r>
            <a:r>
              <a:rPr lang="tr-TR" dirty="0" err="1"/>
              <a:t>farmakokinetik</a:t>
            </a:r>
            <a:r>
              <a:rPr lang="tr-TR" dirty="0"/>
              <a:t> çalışma, vücut ağırlığına göre doz bilgisi sağladı.</a:t>
            </a:r>
          </a:p>
          <a:p>
            <a:r>
              <a:rPr lang="tr-TR" dirty="0"/>
              <a:t>Bu bulgulara dayanarak, </a:t>
            </a:r>
            <a:r>
              <a:rPr lang="tr-TR" dirty="0" err="1"/>
              <a:t>vareniklinin</a:t>
            </a:r>
            <a:r>
              <a:rPr lang="tr-TR" dirty="0"/>
              <a:t> etkililiği ve </a:t>
            </a:r>
            <a:r>
              <a:rPr lang="tr-TR" dirty="0" err="1"/>
              <a:t>tolere</a:t>
            </a:r>
            <a:r>
              <a:rPr lang="tr-TR" dirty="0"/>
              <a:t> edilebilirliği, ergenlerde sigarayı bırakmaya yönelik çok bölgeli, doz aralıklı, </a:t>
            </a:r>
            <a:r>
              <a:rPr lang="tr-TR" dirty="0" err="1"/>
              <a:t>randomize</a:t>
            </a:r>
            <a:r>
              <a:rPr lang="tr-TR" dirty="0"/>
              <a:t>, çift kör, </a:t>
            </a:r>
            <a:r>
              <a:rPr lang="tr-TR" dirty="0" err="1"/>
              <a:t>plasebo</a:t>
            </a:r>
            <a:r>
              <a:rPr lang="tr-TR" dirty="0"/>
              <a:t> kontrollü bir çalışmada incelenmiştir.</a:t>
            </a:r>
          </a:p>
        </p:txBody>
      </p:sp>
    </p:spTree>
    <p:extLst>
      <p:ext uri="{BB962C8B-B14F-4D97-AF65-F5344CB8AC3E}">
        <p14:creationId xmlns:p14="http://schemas.microsoft.com/office/powerpoint/2010/main" val="557530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Yüksek veya düşük dozda </a:t>
            </a:r>
            <a:r>
              <a:rPr lang="tr-TR" dirty="0" err="1"/>
              <a:t>vareniklinin</a:t>
            </a:r>
            <a:r>
              <a:rPr lang="tr-TR" dirty="0"/>
              <a:t>, </a:t>
            </a:r>
            <a:r>
              <a:rPr lang="tr-TR" dirty="0" err="1"/>
              <a:t>plasebo</a:t>
            </a:r>
            <a:r>
              <a:rPr lang="tr-TR" dirty="0"/>
              <a:t> ile karşılaştırıldığında iyi </a:t>
            </a:r>
            <a:r>
              <a:rPr lang="tr-TR" dirty="0" err="1"/>
              <a:t>tolere</a:t>
            </a:r>
            <a:r>
              <a:rPr lang="tr-TR" dirty="0"/>
              <a:t> edileceğini ve kısa, gelişimsel olarak uyarlanmış bırakma danışmanlığına eklendiğinde, daha iyi yoksunluk sonuçları sağlayacağını varsaydık.</a:t>
            </a:r>
          </a:p>
        </p:txBody>
      </p:sp>
    </p:spTree>
    <p:extLst>
      <p:ext uri="{BB962C8B-B14F-4D97-AF65-F5344CB8AC3E}">
        <p14:creationId xmlns:p14="http://schemas.microsoft.com/office/powerpoint/2010/main" val="1638169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METOTLAR</a:t>
            </a:r>
          </a:p>
        </p:txBody>
      </p:sp>
      <p:sp>
        <p:nvSpPr>
          <p:cNvPr id="3" name="İçerik Yer Tutucusu 2"/>
          <p:cNvSpPr>
            <a:spLocks noGrp="1"/>
          </p:cNvSpPr>
          <p:nvPr>
            <p:ph idx="1"/>
          </p:nvPr>
        </p:nvSpPr>
        <p:spPr/>
        <p:txBody>
          <a:bodyPr>
            <a:normAutofit fontScale="70000" lnSpcReduction="20000"/>
          </a:bodyPr>
          <a:lstStyle/>
          <a:p>
            <a:pPr marL="0" indent="0">
              <a:buNone/>
            </a:pPr>
            <a:r>
              <a:rPr lang="tr-TR" b="1" dirty="0"/>
              <a:t>Çalışma tasarımı ve katılımcılar</a:t>
            </a:r>
          </a:p>
          <a:p>
            <a:r>
              <a:rPr lang="tr-TR" dirty="0"/>
              <a:t>Bu çift kör, </a:t>
            </a:r>
            <a:r>
              <a:rPr lang="tr-TR" dirty="0" err="1"/>
              <a:t>randomize</a:t>
            </a:r>
            <a:r>
              <a:rPr lang="tr-TR" dirty="0"/>
              <a:t>, kontrollü çalışmada,  sigarayı bırakmakla ilgilendiklerini ifade eden ergen sigara içicileri, kısa, gelişimsel olarak uyarlanmış bırakma danışmanlığı seansına ek olarak (≤10 </a:t>
            </a:r>
            <a:r>
              <a:rPr lang="tr-TR" dirty="0" err="1"/>
              <a:t>dk</a:t>
            </a:r>
            <a:r>
              <a:rPr lang="tr-TR" dirty="0"/>
              <a:t> ziyaret başına) 12 haftalık  yüksek doz </a:t>
            </a:r>
            <a:r>
              <a:rPr lang="tr-TR" dirty="0" err="1"/>
              <a:t>vareniklin</a:t>
            </a:r>
            <a:r>
              <a:rPr lang="tr-TR" dirty="0"/>
              <a:t>, düşük doz </a:t>
            </a:r>
            <a:r>
              <a:rPr lang="tr-TR" dirty="0" err="1"/>
              <a:t>vareniklin</a:t>
            </a:r>
            <a:r>
              <a:rPr lang="tr-TR" dirty="0"/>
              <a:t> veya </a:t>
            </a:r>
            <a:r>
              <a:rPr lang="tr-TR" dirty="0" err="1"/>
              <a:t>plasebo</a:t>
            </a:r>
            <a:r>
              <a:rPr lang="tr-TR" dirty="0"/>
              <a:t> almak üzere rastgele gruplara atandılar. </a:t>
            </a:r>
          </a:p>
          <a:p>
            <a:r>
              <a:rPr lang="tr-TR" dirty="0"/>
              <a:t>Kişilerce bildirilen sigara içme bilgileri, son 7 gün içinde ve en son çalışma teması veya ziyaretinden bu yana içilen sigaraların veya diğer nikotin içeren ürün kullanımının miktarı hakkında katılımcıları sorgulayan bir Nikotin Kullanım Envanteri (NUI) aracılığıyla toplanmıştır.</a:t>
            </a:r>
          </a:p>
          <a:p>
            <a:r>
              <a:rPr lang="tr-TR" dirty="0"/>
              <a:t>Kişilerce bildirilen yoksunluk, kalitatif idrar </a:t>
            </a:r>
            <a:r>
              <a:rPr lang="tr-TR" dirty="0" err="1"/>
              <a:t>kotinin</a:t>
            </a:r>
            <a:r>
              <a:rPr lang="tr-TR" dirty="0"/>
              <a:t> testi ile doğrulandı (eşik 200 </a:t>
            </a:r>
            <a:r>
              <a:rPr lang="tr-TR" dirty="0" err="1"/>
              <a:t>ng</a:t>
            </a:r>
            <a:r>
              <a:rPr lang="tr-TR" dirty="0"/>
              <a:t>/</a:t>
            </a:r>
            <a:r>
              <a:rPr lang="tr-TR" dirty="0" err="1"/>
              <a:t>mL</a:t>
            </a:r>
            <a:r>
              <a:rPr lang="tr-TR" dirty="0"/>
              <a:t>).</a:t>
            </a:r>
          </a:p>
        </p:txBody>
      </p:sp>
    </p:spTree>
    <p:extLst>
      <p:ext uri="{BB962C8B-B14F-4D97-AF65-F5344CB8AC3E}">
        <p14:creationId xmlns:p14="http://schemas.microsoft.com/office/powerpoint/2010/main" val="897927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a:t>Çalışma, 57 ayakta tedavi merkezinde </a:t>
            </a:r>
            <a:r>
              <a:rPr lang="tr-TR" sz="2200" dirty="0"/>
              <a:t>(bağımsız klinik araştırma programları, akademik sağlık merkezi araştırma klinikleri ve araştırma projelerini de içeren genel klinik programlar)</a:t>
            </a:r>
            <a:r>
              <a:rPr lang="tr-TR" dirty="0"/>
              <a:t> ilgili tüm düzenleyici onaylarla uygulandı: ikisi Kanada'da, biri Gürcistan'da, dördü Güney Kore'de, on Rusya'da, altı Tayvan'da ve 34 ABD'de. </a:t>
            </a:r>
          </a:p>
          <a:p>
            <a:r>
              <a:rPr lang="tr-TR" dirty="0"/>
              <a:t>Tesisler arasında kalite ve bütünlük kontrolleri için yerleşik prosedürler kullanıldı.</a:t>
            </a:r>
          </a:p>
        </p:txBody>
      </p:sp>
    </p:spTree>
    <p:extLst>
      <p:ext uri="{BB962C8B-B14F-4D97-AF65-F5344CB8AC3E}">
        <p14:creationId xmlns:p14="http://schemas.microsoft.com/office/powerpoint/2010/main" val="1055495965"/>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1538</TotalTime>
  <Words>3995</Words>
  <Application>Microsoft Office PowerPoint</Application>
  <PresentationFormat>Ekran Gösterisi (4:3)</PresentationFormat>
  <Paragraphs>179</Paragraphs>
  <Slides>53</Slides>
  <Notes>3</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53</vt:i4>
      </vt:variant>
    </vt:vector>
  </HeadingPairs>
  <TitlesOfParts>
    <vt:vector size="56" baseType="lpstr">
      <vt:lpstr>Arial</vt:lpstr>
      <vt:lpstr>Calibri</vt:lpstr>
      <vt:lpstr>Ofis Teması</vt:lpstr>
      <vt:lpstr>Ergenlerde sigarayı bırakmak için yüksek doz ve düşük doz vareniklin: randomize, plasebo kontrollü bir çalışma</vt:lpstr>
      <vt:lpstr>GİRİŞ</vt:lpstr>
      <vt:lpstr>PowerPoint Sunusu</vt:lpstr>
      <vt:lpstr>PowerPoint Sunusu</vt:lpstr>
      <vt:lpstr>PowerPoint Sunusu</vt:lpstr>
      <vt:lpstr>PowerPoint Sunusu</vt:lpstr>
      <vt:lpstr>PowerPoint Sunusu</vt:lpstr>
      <vt:lpstr>METOTLAR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SONUÇLAR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TARTIŞMA</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Ergenlerde sigarayı bırakmak için yüksek doz ve düşük doz vareniklin: randomize, plasebo kontrollü bir çalışma</dc:title>
  <dc:creator>Şebnem</dc:creator>
  <cp:lastModifiedBy>vahap bir</cp:lastModifiedBy>
  <cp:revision>55</cp:revision>
  <dcterms:created xsi:type="dcterms:W3CDTF">2021-10-02T17:31:32Z</dcterms:created>
  <dcterms:modified xsi:type="dcterms:W3CDTF">2021-10-06T05:13:52Z</dcterms:modified>
</cp:coreProperties>
</file>