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3"/>
  </p:notesMasterIdLst>
  <p:sldIdLst>
    <p:sldId id="256" r:id="rId2"/>
    <p:sldId id="457" r:id="rId3"/>
    <p:sldId id="418" r:id="rId4"/>
    <p:sldId id="386" r:id="rId5"/>
    <p:sldId id="320" r:id="rId6"/>
    <p:sldId id="352" r:id="rId7"/>
    <p:sldId id="353" r:id="rId8"/>
    <p:sldId id="267" r:id="rId9"/>
    <p:sldId id="269" r:id="rId10"/>
    <p:sldId id="268" r:id="rId11"/>
    <p:sldId id="318" r:id="rId12"/>
    <p:sldId id="354" r:id="rId13"/>
    <p:sldId id="355" r:id="rId14"/>
    <p:sldId id="356" r:id="rId15"/>
    <p:sldId id="357" r:id="rId16"/>
    <p:sldId id="359" r:id="rId17"/>
    <p:sldId id="363" r:id="rId18"/>
    <p:sldId id="419" r:id="rId19"/>
    <p:sldId id="420" r:id="rId20"/>
    <p:sldId id="421" r:id="rId21"/>
    <p:sldId id="455" r:id="rId22"/>
    <p:sldId id="456" r:id="rId23"/>
    <p:sldId id="429" r:id="rId24"/>
    <p:sldId id="430" r:id="rId25"/>
    <p:sldId id="431" r:id="rId26"/>
    <p:sldId id="433" r:id="rId27"/>
    <p:sldId id="442" r:id="rId28"/>
    <p:sldId id="437" r:id="rId29"/>
    <p:sldId id="438" r:id="rId30"/>
    <p:sldId id="439" r:id="rId31"/>
    <p:sldId id="440" r:id="rId32"/>
    <p:sldId id="441" r:id="rId33"/>
    <p:sldId id="453" r:id="rId34"/>
    <p:sldId id="446" r:id="rId35"/>
    <p:sldId id="375" r:id="rId36"/>
    <p:sldId id="376" r:id="rId37"/>
    <p:sldId id="454" r:id="rId38"/>
    <p:sldId id="377" r:id="rId39"/>
    <p:sldId id="378" r:id="rId40"/>
    <p:sldId id="371" r:id="rId41"/>
    <p:sldId id="372" r:id="rId42"/>
    <p:sldId id="447" r:id="rId43"/>
    <p:sldId id="398" r:id="rId44"/>
    <p:sldId id="448" r:id="rId45"/>
    <p:sldId id="373" r:id="rId46"/>
    <p:sldId id="450" r:id="rId47"/>
    <p:sldId id="451" r:id="rId48"/>
    <p:sldId id="449" r:id="rId49"/>
    <p:sldId id="452" r:id="rId50"/>
    <p:sldId id="458" r:id="rId51"/>
    <p:sldId id="307" r:id="rId5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111" d="100"/>
          <a:sy n="111" d="100"/>
        </p:scale>
        <p:origin x="-161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ACA10-9567-4AAD-BE76-FC92F3CD72FC}" type="datetimeFigureOut">
              <a:rPr lang="tr-TR" smtClean="0"/>
              <a:t>03.11.2015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F6B5A-0DC7-44D2-A8D6-CE5C57A8E1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2264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6EAEBDA-2426-42C5-90FF-1A22026C90A6}" type="slidenum">
              <a:rPr lang="tr-TR" altLang="tr-TR">
                <a:latin typeface="Arial" panose="020B0604020202020204" pitchFamily="34" charset="0"/>
              </a:rPr>
              <a:pPr eaLnBrk="1" hangingPunct="1"/>
              <a:t>17</a:t>
            </a:fld>
            <a:endParaRPr lang="tr-TR" altLang="tr-TR">
              <a:latin typeface="Arial" panose="020B0604020202020204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tr-T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284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3EB5211-0BD0-4FE1-AE78-EC0BCF8D3F4E}" type="slidenum">
              <a:rPr lang="tr-TR" altLang="tr-TR">
                <a:latin typeface="Arial" panose="020B0604020202020204" pitchFamily="34" charset="0"/>
              </a:rPr>
              <a:pPr eaLnBrk="1" hangingPunct="1"/>
              <a:t>21</a:t>
            </a:fld>
            <a:endParaRPr lang="tr-TR" altLang="tr-TR">
              <a:latin typeface="Arial" panose="020B0604020202020204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tr-T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527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CF83119-00C8-4088-A95C-62A7F46AC5EE}" type="slidenum">
              <a:rPr lang="tr-TR" altLang="tr-TR">
                <a:latin typeface="Arial" panose="020B0604020202020204" pitchFamily="34" charset="0"/>
              </a:rPr>
              <a:pPr eaLnBrk="1" hangingPunct="1"/>
              <a:t>22</a:t>
            </a:fld>
            <a:endParaRPr lang="tr-TR" altLang="tr-TR">
              <a:latin typeface="Arial" panose="020B0604020202020204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tr-T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968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6B5A-0DC7-44D2-A8D6-CE5C57A8E103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6745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7C5131B-B6AB-44D9-A40F-373C9EB048EC}" type="slidenum">
              <a:rPr lang="tr-TR" altLang="tr-TR">
                <a:latin typeface="Arial" panose="020B0604020202020204" pitchFamily="34" charset="0"/>
              </a:rPr>
              <a:pPr eaLnBrk="1" hangingPunct="1"/>
              <a:t>39</a:t>
            </a:fld>
            <a:endParaRPr lang="tr-TR" altLang="tr-TR">
              <a:latin typeface="Arial" panose="020B0604020202020204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tr-T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424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09B960-90C3-4570-86B1-9A8E2FD9718F}" type="slidenum">
              <a:rPr lang="tr-TR" altLang="tr-TR">
                <a:latin typeface="Arial" panose="020B0604020202020204" pitchFamily="34" charset="0"/>
              </a:rPr>
              <a:pPr eaLnBrk="1" hangingPunct="1"/>
              <a:t>40</a:t>
            </a:fld>
            <a:endParaRPr lang="tr-TR" altLang="tr-TR">
              <a:latin typeface="Arial" panose="020B0604020202020204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tr-T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971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C1B763F-68ED-42A0-9D1F-0223365B2F99}" type="slidenum">
              <a:rPr lang="tr-TR" altLang="tr-TR">
                <a:latin typeface="Arial" panose="020B0604020202020204" pitchFamily="34" charset="0"/>
              </a:rPr>
              <a:pPr eaLnBrk="1" hangingPunct="1"/>
              <a:t>41</a:t>
            </a:fld>
            <a:endParaRPr lang="tr-TR" altLang="tr-TR">
              <a:latin typeface="Arial" panose="020B0604020202020204" pitchFamily="3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tr-T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877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3766236-2B68-43F7-A8D8-AB7FB7704195}" type="slidenum">
              <a:rPr lang="tr-TR" altLang="tr-TR">
                <a:latin typeface="Arial" panose="020B0604020202020204" pitchFamily="34" charset="0"/>
              </a:rPr>
              <a:pPr eaLnBrk="1" hangingPunct="1"/>
              <a:t>45</a:t>
            </a:fld>
            <a:endParaRPr lang="tr-TR" altLang="tr-TR">
              <a:latin typeface="Arial" panose="020B0604020202020204" pitchFamily="3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tr-T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769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2DA8A2A-2225-4858-A19A-08237A6CC79E}" type="slidenum">
              <a:rPr lang="tr-TR" altLang="tr-TR">
                <a:latin typeface="Arial" panose="020B0604020202020204" pitchFamily="34" charset="0"/>
              </a:rPr>
              <a:pPr eaLnBrk="1" hangingPunct="1"/>
              <a:t>51</a:t>
            </a:fld>
            <a:endParaRPr lang="tr-TR" altLang="tr-TR">
              <a:latin typeface="Arial" panose="020B0604020202020204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tr-T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784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03.11.2015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03.11.2015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03.11.2015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03.11.2015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03.11.2015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03.11.2015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03.11.2015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03.11.2015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03.11.2015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03.11.2015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03.11.2015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03.11.2015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012177" y="1844824"/>
            <a:ext cx="4711951" cy="2160240"/>
          </a:xfrm>
        </p:spPr>
        <p:txBody>
          <a:bodyPr/>
          <a:lstStyle/>
          <a:p>
            <a:pPr algn="ctr"/>
            <a:r>
              <a:rPr lang="tr-TR" sz="5400" dirty="0" err="1" smtClean="0">
                <a:solidFill>
                  <a:schemeClr val="tx1"/>
                </a:solidFill>
              </a:rPr>
              <a:t>Yenidoğan</a:t>
            </a:r>
            <a:r>
              <a:rPr lang="tr-TR" sz="5400" dirty="0" smtClean="0">
                <a:solidFill>
                  <a:schemeClr val="tx1"/>
                </a:solidFill>
              </a:rPr>
              <a:t> Sarılığı</a:t>
            </a:r>
            <a:endParaRPr lang="tr-TR" sz="5400" dirty="0">
              <a:solidFill>
                <a:schemeClr val="tx1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5506774" cy="1243908"/>
          </a:xfrm>
        </p:spPr>
        <p:txBody>
          <a:bodyPr>
            <a:noAutofit/>
          </a:bodyPr>
          <a:lstStyle/>
          <a:p>
            <a:pPr algn="r"/>
            <a:r>
              <a:rPr lang="tr-TR" sz="1800" dirty="0" smtClean="0">
                <a:solidFill>
                  <a:schemeClr val="tx1"/>
                </a:solidFill>
              </a:rPr>
              <a:t>Dr. Ceyhun Yurtsever</a:t>
            </a:r>
          </a:p>
          <a:p>
            <a:pPr algn="r"/>
            <a:r>
              <a:rPr lang="tr-TR" sz="1800" dirty="0" smtClean="0">
                <a:solidFill>
                  <a:schemeClr val="tx1"/>
                </a:solidFill>
              </a:rPr>
              <a:t>KTÜ Tıp Fakültesi Aile Hekimliği ABD</a:t>
            </a:r>
          </a:p>
          <a:p>
            <a:pPr algn="r"/>
            <a:r>
              <a:rPr lang="tr-TR" sz="1800" dirty="0" smtClean="0">
                <a:solidFill>
                  <a:schemeClr val="tx1"/>
                </a:solidFill>
              </a:rPr>
              <a:t>03.11.2015</a:t>
            </a:r>
            <a:endParaRPr lang="tr-TR" sz="1800" dirty="0">
              <a:solidFill>
                <a:schemeClr val="tx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106" y="476672"/>
            <a:ext cx="3002942" cy="385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5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>
                <a:solidFill>
                  <a:schemeClr val="tx1"/>
                </a:solidFill>
              </a:rPr>
              <a:t>Fizyolojik Mekanizmalar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tr-TR" altLang="tr-TR" dirty="0">
                <a:solidFill>
                  <a:schemeClr val="tx1"/>
                </a:solidFill>
              </a:rPr>
              <a:t>Karaciğer hücresinde artmış </a:t>
            </a:r>
            <a:r>
              <a:rPr lang="tr-TR" altLang="tr-TR" dirty="0" err="1">
                <a:solidFill>
                  <a:schemeClr val="tx1"/>
                </a:solidFill>
              </a:rPr>
              <a:t>bilirubin</a:t>
            </a:r>
            <a:r>
              <a:rPr lang="tr-TR" altLang="tr-TR" dirty="0">
                <a:solidFill>
                  <a:schemeClr val="tx1"/>
                </a:solidFill>
              </a:rPr>
              <a:t> yükü</a:t>
            </a:r>
          </a:p>
          <a:p>
            <a:pPr lvl="1">
              <a:lnSpc>
                <a:spcPct val="90000"/>
              </a:lnSpc>
            </a:pPr>
            <a:r>
              <a:rPr lang="fr-FR" altLang="tr-TR" dirty="0" err="1" smtClean="0">
                <a:solidFill>
                  <a:schemeClr val="tx1"/>
                </a:solidFill>
              </a:rPr>
              <a:t>Polisitemi</a:t>
            </a:r>
            <a:endParaRPr lang="tr-TR" altLang="tr-TR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tr-TR" altLang="tr-TR" dirty="0">
                <a:solidFill>
                  <a:schemeClr val="tx1"/>
                </a:solidFill>
              </a:rPr>
              <a:t>Azalmış eritrosit </a:t>
            </a:r>
            <a:r>
              <a:rPr lang="tr-TR" altLang="tr-TR" dirty="0" smtClean="0">
                <a:solidFill>
                  <a:schemeClr val="tx1"/>
                </a:solidFill>
              </a:rPr>
              <a:t>ömrü (80  gün)</a:t>
            </a:r>
            <a:endParaRPr lang="tr-TR" altLang="tr-TR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tr-TR" altLang="tr-TR" dirty="0" err="1">
                <a:solidFill>
                  <a:schemeClr val="tx1"/>
                </a:solidFill>
              </a:rPr>
              <a:t>İnefektif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tr-TR" altLang="tr-TR" dirty="0" err="1">
                <a:solidFill>
                  <a:schemeClr val="tx1"/>
                </a:solidFill>
              </a:rPr>
              <a:t>eritropoez</a:t>
            </a:r>
            <a:r>
              <a:rPr lang="tr-TR" altLang="tr-TR" dirty="0">
                <a:solidFill>
                  <a:schemeClr val="tx1"/>
                </a:solidFill>
              </a:rPr>
              <a:t> sonucu artmış </a:t>
            </a:r>
            <a:r>
              <a:rPr lang="tr-TR" altLang="tr-TR" dirty="0" err="1" smtClean="0">
                <a:solidFill>
                  <a:schemeClr val="tx1"/>
                </a:solidFill>
              </a:rPr>
              <a:t>bilirubin</a:t>
            </a:r>
            <a:r>
              <a:rPr lang="tr-TR" altLang="tr-TR" dirty="0" smtClean="0">
                <a:solidFill>
                  <a:schemeClr val="tx1"/>
                </a:solidFill>
              </a:rPr>
              <a:t> (</a:t>
            </a:r>
            <a:r>
              <a:rPr lang="tr-TR" altLang="tr-TR" dirty="0" err="1" smtClean="0">
                <a:solidFill>
                  <a:schemeClr val="tx1"/>
                </a:solidFill>
              </a:rPr>
              <a:t>şant</a:t>
            </a:r>
            <a:r>
              <a:rPr lang="tr-TR" altLang="tr-TR" dirty="0" smtClean="0">
                <a:solidFill>
                  <a:schemeClr val="tx1"/>
                </a:solidFill>
              </a:rPr>
              <a:t> </a:t>
            </a:r>
            <a:r>
              <a:rPr lang="tr-TR" altLang="tr-TR" dirty="0" err="1" smtClean="0">
                <a:solidFill>
                  <a:schemeClr val="tx1"/>
                </a:solidFill>
              </a:rPr>
              <a:t>hiperbiluribinemisi</a:t>
            </a:r>
            <a:r>
              <a:rPr lang="tr-TR" altLang="tr-TR" dirty="0" smtClean="0">
                <a:solidFill>
                  <a:schemeClr val="tx1"/>
                </a:solidFill>
              </a:rPr>
              <a:t>)</a:t>
            </a:r>
            <a:endParaRPr lang="tr-TR" altLang="tr-TR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tr-TR" altLang="tr-TR" dirty="0">
                <a:solidFill>
                  <a:schemeClr val="tx1"/>
                </a:solidFill>
              </a:rPr>
              <a:t>Artmış </a:t>
            </a:r>
            <a:r>
              <a:rPr lang="tr-TR" altLang="tr-TR" dirty="0" err="1">
                <a:solidFill>
                  <a:schemeClr val="tx1"/>
                </a:solidFill>
              </a:rPr>
              <a:t>enterohepatik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tr-TR" altLang="tr-TR" dirty="0" smtClean="0">
                <a:solidFill>
                  <a:schemeClr val="tx1"/>
                </a:solidFill>
              </a:rPr>
              <a:t>sirkülasyon</a:t>
            </a:r>
          </a:p>
          <a:p>
            <a:pPr>
              <a:lnSpc>
                <a:spcPct val="90000"/>
              </a:lnSpc>
            </a:pPr>
            <a:endParaRPr lang="tr-TR" altLang="tr-TR" sz="16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tr-TR" altLang="tr-TR" dirty="0" err="1" smtClean="0">
                <a:solidFill>
                  <a:schemeClr val="tx1"/>
                </a:solidFill>
              </a:rPr>
              <a:t>Bilirubinin</a:t>
            </a:r>
            <a:r>
              <a:rPr lang="tr-TR" altLang="tr-TR" dirty="0" smtClean="0">
                <a:solidFill>
                  <a:schemeClr val="tx1"/>
                </a:solidFill>
              </a:rPr>
              <a:t> </a:t>
            </a:r>
            <a:r>
              <a:rPr lang="tr-TR" altLang="tr-TR" dirty="0">
                <a:solidFill>
                  <a:schemeClr val="tx1"/>
                </a:solidFill>
              </a:rPr>
              <a:t>plazmadan karaciğere alınmasında azalma</a:t>
            </a:r>
          </a:p>
          <a:p>
            <a:pPr lvl="1">
              <a:lnSpc>
                <a:spcPct val="90000"/>
              </a:lnSpc>
            </a:pPr>
            <a:r>
              <a:rPr lang="tr-TR" altLang="tr-TR" dirty="0">
                <a:solidFill>
                  <a:schemeClr val="tx1"/>
                </a:solidFill>
              </a:rPr>
              <a:t>Fizyolojik Y proteini azlığı</a:t>
            </a:r>
          </a:p>
          <a:p>
            <a:pPr lvl="1">
              <a:lnSpc>
                <a:spcPct val="90000"/>
              </a:lnSpc>
            </a:pPr>
            <a:r>
              <a:rPr lang="tr-TR" altLang="tr-TR" dirty="0">
                <a:solidFill>
                  <a:schemeClr val="tx1"/>
                </a:solidFill>
              </a:rPr>
              <a:t>Enerji alımının azlığı (artan serbest yağ asitlerinin Y proteinini bağlaması)</a:t>
            </a:r>
          </a:p>
          <a:p>
            <a:pPr lvl="1">
              <a:lnSpc>
                <a:spcPct val="90000"/>
              </a:lnSpc>
            </a:pPr>
            <a:r>
              <a:rPr lang="tr-TR" altLang="tr-TR" dirty="0">
                <a:solidFill>
                  <a:schemeClr val="tx1"/>
                </a:solidFill>
              </a:rPr>
              <a:t>Karaciğer kan dolaşımının az oluşu (</a:t>
            </a:r>
            <a:r>
              <a:rPr lang="tr-TR" altLang="tr-TR" dirty="0" err="1">
                <a:solidFill>
                  <a:schemeClr val="tx1"/>
                </a:solidFill>
              </a:rPr>
              <a:t>Ductus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tr-TR" altLang="tr-TR" dirty="0" err="1">
                <a:solidFill>
                  <a:schemeClr val="tx1"/>
                </a:solidFill>
              </a:rPr>
              <a:t>venosus</a:t>
            </a:r>
            <a:r>
              <a:rPr lang="tr-TR" altLang="tr-TR" dirty="0">
                <a:solidFill>
                  <a:schemeClr val="tx1"/>
                </a:solidFill>
              </a:rPr>
              <a:t> açıklığı</a:t>
            </a:r>
            <a:r>
              <a:rPr lang="tr-TR" altLang="tr-TR" dirty="0" smtClean="0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endParaRPr lang="tr-TR" altLang="tr-TR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tr-TR" altLang="tr-TR" dirty="0">
                <a:solidFill>
                  <a:schemeClr val="tx1"/>
                </a:solidFill>
              </a:rPr>
              <a:t>Azalmış </a:t>
            </a:r>
            <a:r>
              <a:rPr lang="tr-TR" altLang="tr-TR" dirty="0" err="1">
                <a:solidFill>
                  <a:schemeClr val="tx1"/>
                </a:solidFill>
              </a:rPr>
              <a:t>bilirubin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tr-TR" altLang="tr-TR" dirty="0" err="1">
                <a:solidFill>
                  <a:schemeClr val="tx1"/>
                </a:solidFill>
              </a:rPr>
              <a:t>konjugasyonu</a:t>
            </a:r>
            <a:endParaRPr lang="tr-TR" altLang="tr-TR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tr-TR" altLang="tr-TR" dirty="0">
                <a:solidFill>
                  <a:schemeClr val="tx1"/>
                </a:solidFill>
              </a:rPr>
              <a:t>Azalmış </a:t>
            </a:r>
            <a:r>
              <a:rPr lang="tr-TR" altLang="tr-TR" dirty="0" err="1">
                <a:solidFill>
                  <a:schemeClr val="tx1"/>
                </a:solidFill>
              </a:rPr>
              <a:t>üridin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tr-TR" altLang="tr-TR" dirty="0" err="1">
                <a:solidFill>
                  <a:schemeClr val="tx1"/>
                </a:solidFill>
              </a:rPr>
              <a:t>difosfoglukuronizil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tr-TR" altLang="tr-TR" dirty="0" err="1">
                <a:solidFill>
                  <a:schemeClr val="tx1"/>
                </a:solidFill>
              </a:rPr>
              <a:t>transferaz</a:t>
            </a:r>
            <a:r>
              <a:rPr lang="tr-TR" altLang="tr-TR" dirty="0">
                <a:solidFill>
                  <a:schemeClr val="tx1"/>
                </a:solidFill>
              </a:rPr>
              <a:t> aktivitesi</a:t>
            </a:r>
          </a:p>
          <a:p>
            <a:pPr>
              <a:lnSpc>
                <a:spcPct val="90000"/>
              </a:lnSpc>
            </a:pPr>
            <a:endParaRPr lang="tr-TR" altLang="tr-TR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tr-TR" altLang="tr-TR" dirty="0" smtClean="0">
                <a:solidFill>
                  <a:schemeClr val="tx1"/>
                </a:solidFill>
              </a:rPr>
              <a:t>Bozulmuş </a:t>
            </a:r>
            <a:r>
              <a:rPr lang="tr-TR" altLang="tr-TR" dirty="0" err="1">
                <a:solidFill>
                  <a:schemeClr val="tx1"/>
                </a:solidFill>
              </a:rPr>
              <a:t>bilirubin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tr-TR" altLang="tr-TR" dirty="0" err="1">
                <a:solidFill>
                  <a:schemeClr val="tx1"/>
                </a:solidFill>
              </a:rPr>
              <a:t>ekskresyonu</a:t>
            </a:r>
            <a:endParaRPr lang="tr-TR" altLang="tr-TR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tr-TR" altLang="tr-TR" dirty="0">
                <a:solidFill>
                  <a:schemeClr val="tx1"/>
                </a:solidFill>
              </a:rPr>
              <a:t>Bozulmuş </a:t>
            </a:r>
            <a:r>
              <a:rPr lang="tr-TR" altLang="tr-TR" dirty="0" err="1" smtClean="0">
                <a:solidFill>
                  <a:schemeClr val="tx1"/>
                </a:solidFill>
              </a:rPr>
              <a:t>ekskresyon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49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PATOLOJİK SARILIKLAR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>
                <a:solidFill>
                  <a:schemeClr val="tx1"/>
                </a:solidFill>
              </a:rPr>
              <a:t>İlk 24 saat </a:t>
            </a:r>
            <a:r>
              <a:rPr lang="tr-TR" dirty="0" err="1">
                <a:solidFill>
                  <a:schemeClr val="tx1"/>
                </a:solidFill>
              </a:rPr>
              <a:t>içersinde</a:t>
            </a:r>
            <a:r>
              <a:rPr lang="tr-TR" dirty="0">
                <a:solidFill>
                  <a:schemeClr val="tx1"/>
                </a:solidFill>
              </a:rPr>
              <a:t> klinik olarak </a:t>
            </a:r>
            <a:r>
              <a:rPr lang="tr-TR" dirty="0" smtClean="0">
                <a:solidFill>
                  <a:schemeClr val="tx1"/>
                </a:solidFill>
              </a:rPr>
              <a:t>sarılık</a:t>
            </a:r>
          </a:p>
          <a:p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Total </a:t>
            </a:r>
            <a:r>
              <a:rPr lang="tr-TR" dirty="0" err="1">
                <a:solidFill>
                  <a:schemeClr val="tx1"/>
                </a:solidFill>
              </a:rPr>
              <a:t>bilirubinin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term</a:t>
            </a:r>
            <a:r>
              <a:rPr lang="tr-TR" dirty="0">
                <a:solidFill>
                  <a:schemeClr val="tx1"/>
                </a:solidFill>
              </a:rPr>
              <a:t> bebekte &gt;12.9 mg/</a:t>
            </a:r>
            <a:r>
              <a:rPr lang="tr-TR" dirty="0" err="1">
                <a:solidFill>
                  <a:schemeClr val="tx1"/>
                </a:solidFill>
              </a:rPr>
              <a:t>dL</a:t>
            </a:r>
            <a:r>
              <a:rPr lang="tr-TR" dirty="0" smtClean="0">
                <a:solidFill>
                  <a:schemeClr val="tx1"/>
                </a:solidFill>
              </a:rPr>
              <a:t>, </a:t>
            </a:r>
            <a:r>
              <a:rPr lang="tr-TR" dirty="0" err="1" smtClean="0">
                <a:solidFill>
                  <a:schemeClr val="tx1"/>
                </a:solidFill>
              </a:rPr>
              <a:t>preterm</a:t>
            </a:r>
            <a:r>
              <a:rPr lang="tr-TR" dirty="0" smtClean="0">
                <a:solidFill>
                  <a:schemeClr val="tx1"/>
                </a:solidFill>
              </a:rPr>
              <a:t> bebekte </a:t>
            </a:r>
            <a:r>
              <a:rPr lang="tr-TR" dirty="0">
                <a:solidFill>
                  <a:schemeClr val="tx1"/>
                </a:solidFill>
              </a:rPr>
              <a:t>&gt;15 mg/</a:t>
            </a:r>
            <a:r>
              <a:rPr lang="tr-TR" dirty="0" err="1">
                <a:solidFill>
                  <a:schemeClr val="tx1"/>
                </a:solidFill>
              </a:rPr>
              <a:t>dL</a:t>
            </a:r>
            <a:r>
              <a:rPr lang="tr-TR" dirty="0">
                <a:solidFill>
                  <a:schemeClr val="tx1"/>
                </a:solidFill>
              </a:rPr>
              <a:t> olması,</a:t>
            </a:r>
          </a:p>
          <a:p>
            <a:endParaRPr lang="tr-TR" dirty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Total </a:t>
            </a:r>
            <a:r>
              <a:rPr lang="tr-TR" dirty="0" err="1">
                <a:solidFill>
                  <a:schemeClr val="tx1"/>
                </a:solidFill>
              </a:rPr>
              <a:t>bilirubinin</a:t>
            </a:r>
            <a:r>
              <a:rPr lang="tr-TR" dirty="0">
                <a:solidFill>
                  <a:schemeClr val="tx1"/>
                </a:solidFill>
              </a:rPr>
              <a:t> 5 mg/</a:t>
            </a:r>
            <a:r>
              <a:rPr lang="tr-TR" dirty="0" err="1">
                <a:solidFill>
                  <a:schemeClr val="tx1"/>
                </a:solidFill>
              </a:rPr>
              <a:t>dL</a:t>
            </a:r>
            <a:r>
              <a:rPr lang="tr-TR" dirty="0">
                <a:solidFill>
                  <a:schemeClr val="tx1"/>
                </a:solidFill>
              </a:rPr>
              <a:t>/</a:t>
            </a:r>
            <a:r>
              <a:rPr lang="tr-TR" dirty="0" err="1">
                <a:solidFill>
                  <a:schemeClr val="tx1"/>
                </a:solidFill>
              </a:rPr>
              <a:t>gün'den</a:t>
            </a:r>
            <a:r>
              <a:rPr lang="tr-TR" dirty="0">
                <a:solidFill>
                  <a:schemeClr val="tx1"/>
                </a:solidFill>
              </a:rPr>
              <a:t> daha </a:t>
            </a:r>
            <a:r>
              <a:rPr lang="tr-TR" dirty="0" smtClean="0">
                <a:solidFill>
                  <a:schemeClr val="tx1"/>
                </a:solidFill>
              </a:rPr>
              <a:t>hızlı yükselmesi</a:t>
            </a:r>
          </a:p>
          <a:p>
            <a:endParaRPr lang="tr-TR" dirty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Direkt </a:t>
            </a:r>
            <a:r>
              <a:rPr lang="tr-TR" dirty="0" err="1">
                <a:solidFill>
                  <a:schemeClr val="tx1"/>
                </a:solidFill>
              </a:rPr>
              <a:t>bilirubinin</a:t>
            </a:r>
            <a:r>
              <a:rPr lang="tr-TR" dirty="0">
                <a:solidFill>
                  <a:schemeClr val="tx1"/>
                </a:solidFill>
              </a:rPr>
              <a:t> 2 mg/</a:t>
            </a:r>
            <a:r>
              <a:rPr lang="tr-TR" dirty="0" err="1">
                <a:solidFill>
                  <a:schemeClr val="tx1"/>
                </a:solidFill>
              </a:rPr>
              <a:t>dL'nin</a:t>
            </a:r>
            <a:r>
              <a:rPr lang="tr-TR" dirty="0">
                <a:solidFill>
                  <a:schemeClr val="tx1"/>
                </a:solidFill>
              </a:rPr>
              <a:t> üzerinde olması ya da total </a:t>
            </a:r>
            <a:r>
              <a:rPr lang="tr-TR" dirty="0" err="1">
                <a:solidFill>
                  <a:schemeClr val="tx1"/>
                </a:solidFill>
              </a:rPr>
              <a:t>bilirubinin</a:t>
            </a:r>
            <a:r>
              <a:rPr lang="tr-TR" dirty="0">
                <a:solidFill>
                  <a:schemeClr val="tx1"/>
                </a:solidFill>
              </a:rPr>
              <a:t> &gt;%</a:t>
            </a:r>
            <a:r>
              <a:rPr lang="tr-TR" dirty="0" smtClean="0">
                <a:solidFill>
                  <a:schemeClr val="tx1"/>
                </a:solidFill>
              </a:rPr>
              <a:t>20 olması (tıkanma </a:t>
            </a:r>
            <a:r>
              <a:rPr lang="tr-TR" dirty="0">
                <a:solidFill>
                  <a:schemeClr val="tx1"/>
                </a:solidFill>
              </a:rPr>
              <a:t>sarılıkları) </a:t>
            </a:r>
          </a:p>
          <a:p>
            <a:endParaRPr lang="tr-TR" dirty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S</a:t>
            </a:r>
            <a:r>
              <a:rPr lang="tr-TR" dirty="0" smtClean="0">
                <a:solidFill>
                  <a:schemeClr val="tx1"/>
                </a:solidFill>
              </a:rPr>
              <a:t>arılığın </a:t>
            </a:r>
            <a:r>
              <a:rPr lang="tr-TR" dirty="0" err="1">
                <a:solidFill>
                  <a:schemeClr val="tx1"/>
                </a:solidFill>
              </a:rPr>
              <a:t>term</a:t>
            </a:r>
            <a:r>
              <a:rPr lang="tr-TR" dirty="0">
                <a:solidFill>
                  <a:schemeClr val="tx1"/>
                </a:solidFill>
              </a:rPr>
              <a:t> bebekte </a:t>
            </a:r>
            <a:r>
              <a:rPr lang="tr-TR" dirty="0" smtClean="0">
                <a:solidFill>
                  <a:schemeClr val="tx1"/>
                </a:solidFill>
              </a:rPr>
              <a:t>1 </a:t>
            </a:r>
            <a:r>
              <a:rPr lang="tr-TR" dirty="0">
                <a:solidFill>
                  <a:schemeClr val="tx1"/>
                </a:solidFill>
              </a:rPr>
              <a:t>hafta, </a:t>
            </a:r>
            <a:r>
              <a:rPr lang="tr-TR" dirty="0" err="1">
                <a:solidFill>
                  <a:schemeClr val="tx1"/>
                </a:solidFill>
              </a:rPr>
              <a:t>preterm</a:t>
            </a:r>
            <a:r>
              <a:rPr lang="tr-TR" dirty="0">
                <a:solidFill>
                  <a:schemeClr val="tx1"/>
                </a:solidFill>
              </a:rPr>
              <a:t> bebekte ise 2 haftadan fazla uzaması</a:t>
            </a:r>
          </a:p>
        </p:txBody>
      </p:sp>
    </p:spTree>
    <p:extLst>
      <p:ext uri="{BB962C8B-B14F-4D97-AF65-F5344CB8AC3E}">
        <p14:creationId xmlns:p14="http://schemas.microsoft.com/office/powerpoint/2010/main" val="211641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solidFill>
                  <a:schemeClr val="tx1"/>
                </a:solidFill>
              </a:rPr>
              <a:t>Yenidoğanda</a:t>
            </a:r>
            <a:r>
              <a:rPr lang="tr-TR" altLang="tr-TR" dirty="0">
                <a:solidFill>
                  <a:schemeClr val="tx1"/>
                </a:solidFill>
              </a:rPr>
              <a:t> Patolojik </a:t>
            </a:r>
            <a:r>
              <a:rPr lang="tr-TR" altLang="tr-TR" dirty="0" err="1">
                <a:solidFill>
                  <a:schemeClr val="tx1"/>
                </a:solidFill>
              </a:rPr>
              <a:t>İndirek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tr-TR" altLang="tr-TR" dirty="0" err="1">
                <a:solidFill>
                  <a:schemeClr val="tx1"/>
                </a:solidFill>
              </a:rPr>
              <a:t>Hiperbilirubinemi</a:t>
            </a:r>
            <a:r>
              <a:rPr lang="tr-TR" altLang="tr-TR" dirty="0">
                <a:solidFill>
                  <a:schemeClr val="tx1"/>
                </a:solidFill>
              </a:rPr>
              <a:t> Nedenleri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789991"/>
          </a:xfrm>
        </p:spPr>
        <p:txBody>
          <a:bodyPr>
            <a:noAutofit/>
          </a:bodyPr>
          <a:lstStyle/>
          <a:p>
            <a:r>
              <a:rPr lang="tr-TR" sz="2000" dirty="0">
                <a:solidFill>
                  <a:schemeClr val="tx1"/>
                </a:solidFill>
              </a:rPr>
              <a:t>Artmış üretim</a:t>
            </a:r>
          </a:p>
          <a:p>
            <a:pPr lvl="1"/>
            <a:r>
              <a:rPr lang="tr-TR" sz="1800" dirty="0" err="1">
                <a:solidFill>
                  <a:schemeClr val="tx1"/>
                </a:solidFill>
              </a:rPr>
              <a:t>Hemolitik</a:t>
            </a:r>
            <a:r>
              <a:rPr lang="tr-TR" sz="1800" dirty="0">
                <a:solidFill>
                  <a:schemeClr val="tx1"/>
                </a:solidFill>
              </a:rPr>
              <a:t> Hastalık</a:t>
            </a:r>
          </a:p>
          <a:p>
            <a:pPr lvl="2"/>
            <a:r>
              <a:rPr lang="tr-TR" sz="1600" dirty="0" err="1" smtClean="0">
                <a:solidFill>
                  <a:schemeClr val="tx1"/>
                </a:solidFill>
              </a:rPr>
              <a:t>İmmun</a:t>
            </a:r>
            <a:r>
              <a:rPr lang="tr-TR" sz="1600" dirty="0" smtClean="0">
                <a:solidFill>
                  <a:schemeClr val="tx1"/>
                </a:solidFill>
              </a:rPr>
              <a:t>: </a:t>
            </a:r>
          </a:p>
          <a:p>
            <a:pPr lvl="3"/>
            <a:r>
              <a:rPr lang="tr-TR" sz="1400" dirty="0" err="1" smtClean="0">
                <a:solidFill>
                  <a:schemeClr val="tx1"/>
                </a:solidFill>
              </a:rPr>
              <a:t>Rh</a:t>
            </a:r>
            <a:r>
              <a:rPr lang="tr-TR" sz="1400" dirty="0" smtClean="0">
                <a:solidFill>
                  <a:schemeClr val="tx1"/>
                </a:solidFill>
              </a:rPr>
              <a:t> </a:t>
            </a:r>
            <a:r>
              <a:rPr lang="tr-TR" sz="1400" dirty="0" err="1" smtClean="0">
                <a:solidFill>
                  <a:schemeClr val="tx1"/>
                </a:solidFill>
              </a:rPr>
              <a:t>alloimmunizasyonu</a:t>
            </a:r>
            <a:r>
              <a:rPr lang="tr-TR" sz="1400" dirty="0">
                <a:solidFill>
                  <a:schemeClr val="tx1"/>
                </a:solidFill>
              </a:rPr>
              <a:t>, ABO ve diğer kan grubu uyuşmazlıkları</a:t>
            </a:r>
          </a:p>
          <a:p>
            <a:pPr lvl="2"/>
            <a:r>
              <a:rPr lang="tr-TR" sz="1600" dirty="0" smtClean="0">
                <a:solidFill>
                  <a:schemeClr val="tx1"/>
                </a:solidFill>
              </a:rPr>
              <a:t>Kalıtsal: </a:t>
            </a:r>
          </a:p>
          <a:p>
            <a:pPr lvl="3"/>
            <a:r>
              <a:rPr lang="tr-TR" sz="1400" dirty="0" smtClean="0">
                <a:solidFill>
                  <a:schemeClr val="tx1"/>
                </a:solidFill>
              </a:rPr>
              <a:t>Eritrosit </a:t>
            </a:r>
            <a:r>
              <a:rPr lang="tr-TR" sz="1400" dirty="0" err="1">
                <a:solidFill>
                  <a:schemeClr val="tx1"/>
                </a:solidFill>
              </a:rPr>
              <a:t>membran</a:t>
            </a:r>
            <a:r>
              <a:rPr lang="tr-TR" sz="1400" dirty="0">
                <a:solidFill>
                  <a:schemeClr val="tx1"/>
                </a:solidFill>
              </a:rPr>
              <a:t> </a:t>
            </a:r>
            <a:r>
              <a:rPr lang="tr-TR" sz="1400" dirty="0" err="1">
                <a:solidFill>
                  <a:schemeClr val="tx1"/>
                </a:solidFill>
              </a:rPr>
              <a:t>defektleri</a:t>
            </a:r>
            <a:r>
              <a:rPr lang="tr-TR" sz="1400" dirty="0">
                <a:solidFill>
                  <a:schemeClr val="tx1"/>
                </a:solidFill>
              </a:rPr>
              <a:t>: </a:t>
            </a:r>
            <a:r>
              <a:rPr lang="tr-TR" sz="1400" dirty="0" err="1">
                <a:solidFill>
                  <a:schemeClr val="tx1"/>
                </a:solidFill>
              </a:rPr>
              <a:t>Herediter</a:t>
            </a:r>
            <a:r>
              <a:rPr lang="tr-TR" sz="1400" dirty="0">
                <a:solidFill>
                  <a:schemeClr val="tx1"/>
                </a:solidFill>
              </a:rPr>
              <a:t> </a:t>
            </a:r>
            <a:r>
              <a:rPr lang="tr-TR" sz="1400" dirty="0" err="1">
                <a:solidFill>
                  <a:schemeClr val="tx1"/>
                </a:solidFill>
              </a:rPr>
              <a:t>sferositoz</a:t>
            </a:r>
            <a:r>
              <a:rPr lang="tr-TR" sz="1400" dirty="0">
                <a:solidFill>
                  <a:schemeClr val="tx1"/>
                </a:solidFill>
              </a:rPr>
              <a:t>, </a:t>
            </a:r>
            <a:r>
              <a:rPr lang="tr-TR" sz="1400" dirty="0" err="1">
                <a:solidFill>
                  <a:schemeClr val="tx1"/>
                </a:solidFill>
              </a:rPr>
              <a:t>eliptositoz</a:t>
            </a:r>
            <a:r>
              <a:rPr lang="tr-TR" sz="1400" dirty="0">
                <a:solidFill>
                  <a:schemeClr val="tx1"/>
                </a:solidFill>
              </a:rPr>
              <a:t>, </a:t>
            </a:r>
            <a:r>
              <a:rPr lang="tr-TR" sz="1400" dirty="0" err="1">
                <a:solidFill>
                  <a:schemeClr val="tx1"/>
                </a:solidFill>
              </a:rPr>
              <a:t>piropoikilositoz</a:t>
            </a:r>
            <a:r>
              <a:rPr lang="tr-TR" sz="1400" dirty="0">
                <a:solidFill>
                  <a:schemeClr val="tx1"/>
                </a:solidFill>
              </a:rPr>
              <a:t>, </a:t>
            </a:r>
            <a:r>
              <a:rPr lang="tr-TR" sz="1400" dirty="0" err="1">
                <a:solidFill>
                  <a:schemeClr val="tx1"/>
                </a:solidFill>
              </a:rPr>
              <a:t>stomasitoz</a:t>
            </a:r>
            <a:endParaRPr lang="tr-TR" sz="1400" dirty="0">
              <a:solidFill>
                <a:schemeClr val="tx1"/>
              </a:solidFill>
            </a:endParaRPr>
          </a:p>
          <a:p>
            <a:pPr lvl="3"/>
            <a:r>
              <a:rPr lang="tr-TR" sz="1400" dirty="0">
                <a:solidFill>
                  <a:schemeClr val="tx1"/>
                </a:solidFill>
              </a:rPr>
              <a:t>Eritrosit enzim eksiklikleri: Glukoz-6-fosfat </a:t>
            </a:r>
            <a:r>
              <a:rPr lang="tr-TR" sz="1400" dirty="0" err="1">
                <a:solidFill>
                  <a:schemeClr val="tx1"/>
                </a:solidFill>
              </a:rPr>
              <a:t>dehidrogenaz</a:t>
            </a:r>
            <a:r>
              <a:rPr lang="tr-TR" sz="1400" dirty="0">
                <a:solidFill>
                  <a:schemeClr val="tx1"/>
                </a:solidFill>
              </a:rPr>
              <a:t> eksikliği, </a:t>
            </a:r>
            <a:r>
              <a:rPr lang="tr-TR" sz="1400" dirty="0" err="1">
                <a:solidFill>
                  <a:schemeClr val="tx1"/>
                </a:solidFill>
              </a:rPr>
              <a:t>piruvat</a:t>
            </a:r>
            <a:r>
              <a:rPr lang="tr-TR" sz="1400" dirty="0">
                <a:solidFill>
                  <a:schemeClr val="tx1"/>
                </a:solidFill>
              </a:rPr>
              <a:t> </a:t>
            </a:r>
            <a:r>
              <a:rPr lang="tr-TR" sz="1400" dirty="0" err="1">
                <a:solidFill>
                  <a:schemeClr val="tx1"/>
                </a:solidFill>
              </a:rPr>
              <a:t>kinaz</a:t>
            </a:r>
            <a:r>
              <a:rPr lang="tr-TR" sz="1400" dirty="0">
                <a:solidFill>
                  <a:schemeClr val="tx1"/>
                </a:solidFill>
              </a:rPr>
              <a:t> eksikliği ve diğer eritrosit enzim eksiklikleri</a:t>
            </a:r>
          </a:p>
          <a:p>
            <a:pPr lvl="3"/>
            <a:r>
              <a:rPr lang="tr-TR" sz="1400" dirty="0" err="1">
                <a:solidFill>
                  <a:schemeClr val="tx1"/>
                </a:solidFill>
              </a:rPr>
              <a:t>Hemoglobinopatiler</a:t>
            </a:r>
            <a:r>
              <a:rPr lang="tr-TR" sz="1400" dirty="0">
                <a:solidFill>
                  <a:schemeClr val="tx1"/>
                </a:solidFill>
              </a:rPr>
              <a:t>: Alfa </a:t>
            </a:r>
            <a:r>
              <a:rPr lang="tr-TR" sz="1400" dirty="0" err="1">
                <a:solidFill>
                  <a:schemeClr val="tx1"/>
                </a:solidFill>
              </a:rPr>
              <a:t>talasemi</a:t>
            </a:r>
            <a:r>
              <a:rPr lang="tr-TR" sz="1400" dirty="0">
                <a:solidFill>
                  <a:schemeClr val="tx1"/>
                </a:solidFill>
              </a:rPr>
              <a:t>, beta </a:t>
            </a:r>
            <a:r>
              <a:rPr lang="tr-TR" sz="1400" dirty="0" err="1">
                <a:solidFill>
                  <a:schemeClr val="tx1"/>
                </a:solidFill>
              </a:rPr>
              <a:t>talasemi</a:t>
            </a:r>
            <a:endParaRPr lang="tr-TR" sz="1400" dirty="0">
              <a:solidFill>
                <a:schemeClr val="tx1"/>
              </a:solidFill>
            </a:endParaRPr>
          </a:p>
          <a:p>
            <a:pPr lvl="3"/>
            <a:r>
              <a:rPr lang="tr-TR" sz="1400" dirty="0">
                <a:solidFill>
                  <a:schemeClr val="tx1"/>
                </a:solidFill>
              </a:rPr>
              <a:t>Stabil olmayan </a:t>
            </a:r>
            <a:r>
              <a:rPr lang="tr-TR" sz="1400" dirty="0" smtClean="0">
                <a:solidFill>
                  <a:schemeClr val="tx1"/>
                </a:solidFill>
              </a:rPr>
              <a:t>hemoglobinler</a:t>
            </a:r>
            <a:r>
              <a:rPr lang="tr-TR" sz="1400" dirty="0">
                <a:solidFill>
                  <a:schemeClr val="tx1"/>
                </a:solidFill>
              </a:rPr>
              <a:t>: </a:t>
            </a:r>
            <a:r>
              <a:rPr lang="tr-TR" sz="1400" dirty="0" err="1">
                <a:solidFill>
                  <a:schemeClr val="tx1"/>
                </a:solidFill>
              </a:rPr>
              <a:t>Konjenital</a:t>
            </a:r>
            <a:r>
              <a:rPr lang="tr-TR" sz="1400" dirty="0">
                <a:solidFill>
                  <a:schemeClr val="tx1"/>
                </a:solidFill>
              </a:rPr>
              <a:t> </a:t>
            </a:r>
            <a:r>
              <a:rPr lang="tr-TR" sz="1400" dirty="0" err="1">
                <a:solidFill>
                  <a:schemeClr val="tx1"/>
                </a:solidFill>
              </a:rPr>
              <a:t>heinz</a:t>
            </a:r>
            <a:r>
              <a:rPr lang="tr-TR" sz="1400" dirty="0">
                <a:solidFill>
                  <a:schemeClr val="tx1"/>
                </a:solidFill>
              </a:rPr>
              <a:t> body </a:t>
            </a:r>
            <a:r>
              <a:rPr lang="tr-TR" sz="1400" dirty="0" err="1">
                <a:solidFill>
                  <a:schemeClr val="tx1"/>
                </a:solidFill>
              </a:rPr>
              <a:t>hemolitik</a:t>
            </a:r>
            <a:r>
              <a:rPr lang="tr-TR" sz="1400" dirty="0">
                <a:solidFill>
                  <a:schemeClr val="tx1"/>
                </a:solidFill>
              </a:rPr>
              <a:t> anemisi</a:t>
            </a:r>
          </a:p>
          <a:p>
            <a:endParaRPr lang="tr-T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solidFill>
                  <a:schemeClr val="tx1"/>
                </a:solidFill>
              </a:rPr>
              <a:t>Yenidoğanda</a:t>
            </a:r>
            <a:r>
              <a:rPr lang="tr-TR" altLang="tr-TR" dirty="0">
                <a:solidFill>
                  <a:schemeClr val="tx1"/>
                </a:solidFill>
              </a:rPr>
              <a:t> Patolojik </a:t>
            </a:r>
            <a:r>
              <a:rPr lang="tr-TR" altLang="tr-TR" dirty="0" err="1">
                <a:solidFill>
                  <a:schemeClr val="tx1"/>
                </a:solidFill>
              </a:rPr>
              <a:t>İndirek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tr-TR" altLang="tr-TR" dirty="0" err="1">
                <a:solidFill>
                  <a:schemeClr val="tx1"/>
                </a:solidFill>
              </a:rPr>
              <a:t>Hiperbilirubinemi</a:t>
            </a:r>
            <a:r>
              <a:rPr lang="tr-TR" altLang="tr-TR" dirty="0">
                <a:solidFill>
                  <a:schemeClr val="tx1"/>
                </a:solidFill>
              </a:rPr>
              <a:t> Nedenleri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645975"/>
          </a:xfrm>
        </p:spPr>
        <p:txBody>
          <a:bodyPr>
            <a:normAutofit lnSpcReduction="10000"/>
          </a:bodyPr>
          <a:lstStyle/>
          <a:p>
            <a:pPr lvl="1"/>
            <a:r>
              <a:rPr lang="tr-TR" sz="2000" dirty="0">
                <a:solidFill>
                  <a:schemeClr val="tx1"/>
                </a:solidFill>
              </a:rPr>
              <a:t>Diğer Artmış Üretim Nedenleri</a:t>
            </a:r>
          </a:p>
          <a:p>
            <a:pPr lvl="2"/>
            <a:r>
              <a:rPr lang="tr-TR" sz="1800" dirty="0" err="1">
                <a:solidFill>
                  <a:schemeClr val="tx1"/>
                </a:solidFill>
              </a:rPr>
              <a:t>Sepsis</a:t>
            </a:r>
            <a:endParaRPr lang="tr-TR" sz="1800" dirty="0">
              <a:solidFill>
                <a:schemeClr val="tx1"/>
              </a:solidFill>
            </a:endParaRPr>
          </a:p>
          <a:p>
            <a:pPr lvl="2"/>
            <a:r>
              <a:rPr lang="tr-TR" sz="1800" dirty="0" err="1">
                <a:solidFill>
                  <a:schemeClr val="tx1"/>
                </a:solidFill>
              </a:rPr>
              <a:t>Dissemine</a:t>
            </a:r>
            <a:r>
              <a:rPr lang="tr-TR" sz="1800" dirty="0">
                <a:solidFill>
                  <a:schemeClr val="tx1"/>
                </a:solidFill>
              </a:rPr>
              <a:t> </a:t>
            </a:r>
            <a:r>
              <a:rPr lang="tr-TR" sz="1800" dirty="0" err="1">
                <a:solidFill>
                  <a:schemeClr val="tx1"/>
                </a:solidFill>
              </a:rPr>
              <a:t>intravasküler</a:t>
            </a:r>
            <a:r>
              <a:rPr lang="tr-TR" sz="1800" dirty="0">
                <a:solidFill>
                  <a:schemeClr val="tx1"/>
                </a:solidFill>
              </a:rPr>
              <a:t> </a:t>
            </a:r>
            <a:r>
              <a:rPr lang="tr-TR" sz="1800" dirty="0" err="1">
                <a:solidFill>
                  <a:schemeClr val="tx1"/>
                </a:solidFill>
              </a:rPr>
              <a:t>koagülasyon</a:t>
            </a:r>
            <a:endParaRPr lang="tr-TR" sz="1800" dirty="0">
              <a:solidFill>
                <a:schemeClr val="tx1"/>
              </a:solidFill>
            </a:endParaRPr>
          </a:p>
          <a:p>
            <a:pPr lvl="2"/>
            <a:r>
              <a:rPr lang="tr-TR" sz="1800" dirty="0">
                <a:solidFill>
                  <a:schemeClr val="tx1"/>
                </a:solidFill>
              </a:rPr>
              <a:t>Kanın </a:t>
            </a:r>
            <a:r>
              <a:rPr lang="tr-TR" sz="1800" dirty="0" err="1">
                <a:solidFill>
                  <a:schemeClr val="tx1"/>
                </a:solidFill>
              </a:rPr>
              <a:t>ekstravazasyonu</a:t>
            </a:r>
            <a:r>
              <a:rPr lang="tr-TR" sz="1800" dirty="0">
                <a:solidFill>
                  <a:schemeClr val="tx1"/>
                </a:solidFill>
              </a:rPr>
              <a:t>: </a:t>
            </a:r>
            <a:r>
              <a:rPr lang="tr-TR" sz="1800" dirty="0" err="1">
                <a:solidFill>
                  <a:schemeClr val="tx1"/>
                </a:solidFill>
              </a:rPr>
              <a:t>Hematomlar</a:t>
            </a:r>
            <a:r>
              <a:rPr lang="tr-TR" sz="1800" dirty="0">
                <a:solidFill>
                  <a:schemeClr val="tx1"/>
                </a:solidFill>
              </a:rPr>
              <a:t>, </a:t>
            </a:r>
            <a:r>
              <a:rPr lang="tr-TR" sz="1800" dirty="0" err="1">
                <a:solidFill>
                  <a:schemeClr val="tx1"/>
                </a:solidFill>
              </a:rPr>
              <a:t>pulmoner</a:t>
            </a:r>
            <a:r>
              <a:rPr lang="tr-TR" sz="1800" dirty="0">
                <a:solidFill>
                  <a:schemeClr val="tx1"/>
                </a:solidFill>
              </a:rPr>
              <a:t>, </a:t>
            </a:r>
            <a:r>
              <a:rPr lang="tr-TR" sz="1800" dirty="0" err="1">
                <a:solidFill>
                  <a:schemeClr val="tx1"/>
                </a:solidFill>
              </a:rPr>
              <a:t>abdominal</a:t>
            </a:r>
            <a:r>
              <a:rPr lang="tr-TR" sz="1800" dirty="0">
                <a:solidFill>
                  <a:schemeClr val="tx1"/>
                </a:solidFill>
              </a:rPr>
              <a:t>, </a:t>
            </a:r>
            <a:r>
              <a:rPr lang="tr-TR" sz="1800" dirty="0" err="1">
                <a:solidFill>
                  <a:schemeClr val="tx1"/>
                </a:solidFill>
              </a:rPr>
              <a:t>serebral</a:t>
            </a:r>
            <a:r>
              <a:rPr lang="tr-TR" sz="1800" dirty="0">
                <a:solidFill>
                  <a:schemeClr val="tx1"/>
                </a:solidFill>
              </a:rPr>
              <a:t> </a:t>
            </a:r>
            <a:r>
              <a:rPr lang="tr-TR" sz="1800" dirty="0" err="1">
                <a:solidFill>
                  <a:schemeClr val="tx1"/>
                </a:solidFill>
              </a:rPr>
              <a:t>hemorajiler</a:t>
            </a:r>
            <a:endParaRPr lang="tr-TR" sz="1800" dirty="0">
              <a:solidFill>
                <a:schemeClr val="tx1"/>
              </a:solidFill>
            </a:endParaRPr>
          </a:p>
          <a:p>
            <a:pPr lvl="2"/>
            <a:r>
              <a:rPr lang="tr-TR" sz="1800" dirty="0" err="1">
                <a:solidFill>
                  <a:schemeClr val="tx1"/>
                </a:solidFill>
              </a:rPr>
              <a:t>Polisitemi</a:t>
            </a:r>
            <a:endParaRPr lang="tr-TR" sz="1800" dirty="0">
              <a:solidFill>
                <a:schemeClr val="tx1"/>
              </a:solidFill>
            </a:endParaRPr>
          </a:p>
          <a:p>
            <a:pPr lvl="2"/>
            <a:r>
              <a:rPr lang="tr-TR" sz="1800" dirty="0" err="1">
                <a:solidFill>
                  <a:schemeClr val="tx1"/>
                </a:solidFill>
              </a:rPr>
              <a:t>Diabetik</a:t>
            </a:r>
            <a:r>
              <a:rPr lang="tr-TR" sz="1800" dirty="0">
                <a:solidFill>
                  <a:schemeClr val="tx1"/>
                </a:solidFill>
              </a:rPr>
              <a:t> anne bebekleri</a:t>
            </a:r>
          </a:p>
          <a:p>
            <a:pPr lvl="1"/>
            <a:endParaRPr lang="tr-TR" sz="2000" dirty="0" smtClean="0">
              <a:solidFill>
                <a:schemeClr val="tx1"/>
              </a:solidFill>
            </a:endParaRPr>
          </a:p>
          <a:p>
            <a:pPr lvl="1"/>
            <a:r>
              <a:rPr lang="tr-TR" sz="2000" dirty="0" smtClean="0">
                <a:solidFill>
                  <a:schemeClr val="tx1"/>
                </a:solidFill>
              </a:rPr>
              <a:t>Artmış </a:t>
            </a:r>
            <a:r>
              <a:rPr lang="tr-TR" sz="2000" dirty="0" err="1">
                <a:solidFill>
                  <a:schemeClr val="tx1"/>
                </a:solidFill>
              </a:rPr>
              <a:t>Enterohepatik</a:t>
            </a:r>
            <a:r>
              <a:rPr lang="tr-TR" sz="2000" dirty="0">
                <a:solidFill>
                  <a:schemeClr val="tx1"/>
                </a:solidFill>
              </a:rPr>
              <a:t> Sirkülasyon</a:t>
            </a:r>
          </a:p>
          <a:p>
            <a:pPr lvl="2"/>
            <a:r>
              <a:rPr lang="tr-TR" sz="1800" dirty="0">
                <a:solidFill>
                  <a:schemeClr val="tx1"/>
                </a:solidFill>
              </a:rPr>
              <a:t>Anne sütü sarılığı</a:t>
            </a:r>
          </a:p>
          <a:p>
            <a:pPr lvl="2"/>
            <a:r>
              <a:rPr lang="tr-TR" sz="1800" dirty="0" err="1">
                <a:solidFill>
                  <a:schemeClr val="tx1"/>
                </a:solidFill>
              </a:rPr>
              <a:t>Pilor</a:t>
            </a:r>
            <a:r>
              <a:rPr lang="tr-TR" sz="1800" dirty="0">
                <a:solidFill>
                  <a:schemeClr val="tx1"/>
                </a:solidFill>
              </a:rPr>
              <a:t> </a:t>
            </a:r>
            <a:r>
              <a:rPr lang="tr-TR" sz="1800" dirty="0" err="1">
                <a:solidFill>
                  <a:schemeClr val="tx1"/>
                </a:solidFill>
              </a:rPr>
              <a:t>stenozu</a:t>
            </a:r>
            <a:endParaRPr lang="tr-TR" sz="1800" dirty="0">
              <a:solidFill>
                <a:schemeClr val="tx1"/>
              </a:solidFill>
            </a:endParaRPr>
          </a:p>
          <a:p>
            <a:pPr lvl="2"/>
            <a:r>
              <a:rPr lang="tr-TR" sz="1800" dirty="0">
                <a:solidFill>
                  <a:schemeClr val="tx1"/>
                </a:solidFill>
              </a:rPr>
              <a:t>Barsak </a:t>
            </a:r>
            <a:r>
              <a:rPr lang="tr-TR" sz="1800" dirty="0" smtClean="0">
                <a:solidFill>
                  <a:schemeClr val="tx1"/>
                </a:solidFill>
              </a:rPr>
              <a:t>obstrüksiyonu</a:t>
            </a:r>
            <a:endParaRPr lang="tr-TR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91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solidFill>
                  <a:schemeClr val="tx1"/>
                </a:solidFill>
              </a:rPr>
              <a:t>Yenidoğanda</a:t>
            </a:r>
            <a:r>
              <a:rPr lang="tr-TR" altLang="tr-TR" dirty="0">
                <a:solidFill>
                  <a:schemeClr val="tx1"/>
                </a:solidFill>
              </a:rPr>
              <a:t> Patolojik </a:t>
            </a:r>
            <a:r>
              <a:rPr lang="tr-TR" altLang="tr-TR" dirty="0" err="1">
                <a:solidFill>
                  <a:schemeClr val="tx1"/>
                </a:solidFill>
              </a:rPr>
              <a:t>İndirek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tr-TR" altLang="tr-TR" dirty="0" err="1">
                <a:solidFill>
                  <a:schemeClr val="tx1"/>
                </a:solidFill>
              </a:rPr>
              <a:t>Hiperbilirubinemi</a:t>
            </a:r>
            <a:r>
              <a:rPr lang="tr-TR" altLang="tr-TR" dirty="0">
                <a:solidFill>
                  <a:schemeClr val="tx1"/>
                </a:solidFill>
              </a:rPr>
              <a:t> Nedenleri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645975"/>
          </a:xfrm>
        </p:spPr>
        <p:txBody>
          <a:bodyPr>
            <a:normAutofit/>
          </a:bodyPr>
          <a:lstStyle/>
          <a:p>
            <a:r>
              <a:rPr lang="tr-TR" sz="2000" dirty="0">
                <a:solidFill>
                  <a:schemeClr val="tx1"/>
                </a:solidFill>
              </a:rPr>
              <a:t>Azalmış </a:t>
            </a:r>
            <a:r>
              <a:rPr lang="tr-TR" sz="2000" dirty="0" err="1">
                <a:solidFill>
                  <a:schemeClr val="tx1"/>
                </a:solidFill>
              </a:rPr>
              <a:t>Klerens</a:t>
            </a:r>
            <a:endParaRPr lang="tr-TR" sz="2000" dirty="0">
              <a:solidFill>
                <a:schemeClr val="tx1"/>
              </a:solidFill>
            </a:endParaRPr>
          </a:p>
          <a:p>
            <a:pPr lvl="1"/>
            <a:r>
              <a:rPr lang="tr-TR" sz="1800" dirty="0" smtClean="0">
                <a:solidFill>
                  <a:schemeClr val="tx1"/>
                </a:solidFill>
              </a:rPr>
              <a:t>Kalıtsal </a:t>
            </a:r>
            <a:r>
              <a:rPr lang="tr-TR" sz="1800" dirty="0">
                <a:solidFill>
                  <a:schemeClr val="tx1"/>
                </a:solidFill>
              </a:rPr>
              <a:t>Metabolizma Bozuklukları</a:t>
            </a:r>
          </a:p>
          <a:p>
            <a:pPr lvl="2"/>
            <a:r>
              <a:rPr lang="tr-TR" sz="1600" dirty="0" err="1">
                <a:solidFill>
                  <a:schemeClr val="tx1"/>
                </a:solidFill>
              </a:rPr>
              <a:t>Crigler-Najjar</a:t>
            </a:r>
            <a:r>
              <a:rPr lang="tr-TR" sz="1600" dirty="0">
                <a:solidFill>
                  <a:schemeClr val="tx1"/>
                </a:solidFill>
              </a:rPr>
              <a:t> sendromu, tip I ve II</a:t>
            </a:r>
          </a:p>
          <a:p>
            <a:pPr lvl="2"/>
            <a:r>
              <a:rPr lang="tr-TR" sz="1600" dirty="0" err="1">
                <a:solidFill>
                  <a:schemeClr val="tx1"/>
                </a:solidFill>
              </a:rPr>
              <a:t>Gilbert</a:t>
            </a:r>
            <a:r>
              <a:rPr lang="tr-TR" sz="1600" dirty="0">
                <a:solidFill>
                  <a:schemeClr val="tx1"/>
                </a:solidFill>
              </a:rPr>
              <a:t> sendromu</a:t>
            </a:r>
          </a:p>
          <a:p>
            <a:pPr lvl="2"/>
            <a:r>
              <a:rPr lang="tr-TR" sz="1600" dirty="0" err="1">
                <a:solidFill>
                  <a:schemeClr val="tx1"/>
                </a:solidFill>
              </a:rPr>
              <a:t>Galaktozemi</a:t>
            </a:r>
            <a:endParaRPr lang="tr-TR" sz="1600" dirty="0">
              <a:solidFill>
                <a:schemeClr val="tx1"/>
              </a:solidFill>
            </a:endParaRPr>
          </a:p>
          <a:p>
            <a:pPr lvl="2"/>
            <a:r>
              <a:rPr lang="tr-TR" sz="1600" dirty="0" err="1">
                <a:solidFill>
                  <a:schemeClr val="tx1"/>
                </a:solidFill>
              </a:rPr>
              <a:t>Tirozinemi</a:t>
            </a:r>
            <a:endParaRPr lang="tr-TR" sz="1600" dirty="0">
              <a:solidFill>
                <a:schemeClr val="tx1"/>
              </a:solidFill>
            </a:endParaRPr>
          </a:p>
          <a:p>
            <a:pPr lvl="2"/>
            <a:r>
              <a:rPr lang="tr-TR" sz="1600" dirty="0" err="1">
                <a:solidFill>
                  <a:schemeClr val="tx1"/>
                </a:solidFill>
              </a:rPr>
              <a:t>Hipermetioninemi</a:t>
            </a:r>
            <a:endParaRPr lang="tr-TR" sz="1600" dirty="0">
              <a:solidFill>
                <a:schemeClr val="tx1"/>
              </a:solidFill>
            </a:endParaRPr>
          </a:p>
          <a:p>
            <a:pPr lvl="1"/>
            <a:endParaRPr lang="tr-TR" sz="1800" dirty="0" smtClean="0">
              <a:solidFill>
                <a:schemeClr val="tx1"/>
              </a:solidFill>
            </a:endParaRPr>
          </a:p>
          <a:p>
            <a:pPr lvl="1"/>
            <a:r>
              <a:rPr lang="tr-TR" sz="1800" dirty="0" err="1" smtClean="0">
                <a:solidFill>
                  <a:schemeClr val="tx1"/>
                </a:solidFill>
              </a:rPr>
              <a:t>Metabolik</a:t>
            </a:r>
            <a:endParaRPr lang="tr-TR" sz="1800" dirty="0">
              <a:solidFill>
                <a:schemeClr val="tx1"/>
              </a:solidFill>
            </a:endParaRPr>
          </a:p>
          <a:p>
            <a:pPr lvl="2"/>
            <a:r>
              <a:rPr lang="tr-TR" sz="1600" b="1" dirty="0" err="1">
                <a:solidFill>
                  <a:schemeClr val="tx1"/>
                </a:solidFill>
              </a:rPr>
              <a:t>Hipotiroidi</a:t>
            </a:r>
            <a:endParaRPr lang="tr-TR" sz="1600" b="1" dirty="0">
              <a:solidFill>
                <a:schemeClr val="tx1"/>
              </a:solidFill>
            </a:endParaRPr>
          </a:p>
          <a:p>
            <a:pPr lvl="2"/>
            <a:r>
              <a:rPr lang="tr-TR" sz="1600" dirty="0" err="1">
                <a:solidFill>
                  <a:schemeClr val="tx1"/>
                </a:solidFill>
              </a:rPr>
              <a:t>Hipopituitiarizm</a:t>
            </a:r>
            <a:r>
              <a:rPr lang="tr-TR" sz="16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629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solidFill>
                  <a:schemeClr val="tx1"/>
                </a:solidFill>
              </a:rPr>
              <a:t>ABO </a:t>
            </a:r>
            <a:r>
              <a:rPr lang="tr-TR" altLang="tr-TR" dirty="0" err="1">
                <a:solidFill>
                  <a:schemeClr val="tx1"/>
                </a:solidFill>
              </a:rPr>
              <a:t>Hemolitik</a:t>
            </a:r>
            <a:r>
              <a:rPr lang="tr-TR" altLang="tr-TR" dirty="0">
                <a:solidFill>
                  <a:schemeClr val="tx1"/>
                </a:solidFill>
              </a:rPr>
              <a:t> Hastalığı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789991"/>
          </a:xfrm>
        </p:spPr>
        <p:txBody>
          <a:bodyPr>
            <a:noAutofit/>
          </a:bodyPr>
          <a:lstStyle/>
          <a:p>
            <a:r>
              <a:rPr lang="tr-TR" altLang="tr-TR" sz="1600" dirty="0" err="1">
                <a:solidFill>
                  <a:schemeClr val="tx1"/>
                </a:solidFill>
              </a:rPr>
              <a:t>Yenidoğanda</a:t>
            </a:r>
            <a:r>
              <a:rPr lang="tr-TR" altLang="tr-TR" sz="1600" dirty="0">
                <a:solidFill>
                  <a:schemeClr val="tx1"/>
                </a:solidFill>
              </a:rPr>
              <a:t> </a:t>
            </a:r>
            <a:r>
              <a:rPr lang="tr-TR" altLang="tr-TR" sz="1600" dirty="0" err="1" smtClean="0">
                <a:solidFill>
                  <a:schemeClr val="tx1"/>
                </a:solidFill>
              </a:rPr>
              <a:t>immun</a:t>
            </a:r>
            <a:r>
              <a:rPr lang="tr-TR" altLang="tr-TR" sz="1600" dirty="0" smtClean="0">
                <a:solidFill>
                  <a:schemeClr val="tx1"/>
                </a:solidFill>
              </a:rPr>
              <a:t> </a:t>
            </a:r>
            <a:r>
              <a:rPr lang="tr-TR" altLang="tr-TR" sz="1600" dirty="0" err="1">
                <a:solidFill>
                  <a:schemeClr val="tx1"/>
                </a:solidFill>
              </a:rPr>
              <a:t>hemolitik</a:t>
            </a:r>
            <a:r>
              <a:rPr lang="tr-TR" altLang="tr-TR" sz="1600" dirty="0">
                <a:solidFill>
                  <a:schemeClr val="tx1"/>
                </a:solidFill>
              </a:rPr>
              <a:t> hastalığın en sık nedenidir</a:t>
            </a:r>
            <a:r>
              <a:rPr lang="tr-TR" altLang="tr-TR" sz="1600" dirty="0" smtClean="0">
                <a:solidFill>
                  <a:schemeClr val="tx1"/>
                </a:solidFill>
              </a:rPr>
              <a:t>.</a:t>
            </a:r>
          </a:p>
          <a:p>
            <a:endParaRPr lang="tr-TR" altLang="tr-TR" sz="1600" dirty="0">
              <a:solidFill>
                <a:schemeClr val="tx1"/>
              </a:solidFill>
            </a:endParaRPr>
          </a:p>
          <a:p>
            <a:r>
              <a:rPr lang="tr-TR" altLang="tr-TR" sz="1600" dirty="0">
                <a:solidFill>
                  <a:schemeClr val="tx1"/>
                </a:solidFill>
              </a:rPr>
              <a:t>Anne O, bebek A </a:t>
            </a:r>
            <a:r>
              <a:rPr lang="tr-TR" altLang="tr-TR" sz="1600" dirty="0" smtClean="0">
                <a:solidFill>
                  <a:schemeClr val="tx1"/>
                </a:solidFill>
              </a:rPr>
              <a:t>veya </a:t>
            </a:r>
            <a:r>
              <a:rPr lang="tr-TR" altLang="tr-TR" sz="1600" dirty="0">
                <a:solidFill>
                  <a:schemeClr val="tx1"/>
                </a:solidFill>
              </a:rPr>
              <a:t>B kan </a:t>
            </a:r>
            <a:r>
              <a:rPr lang="tr-TR" altLang="tr-TR" sz="1600" dirty="0" smtClean="0">
                <a:solidFill>
                  <a:schemeClr val="tx1"/>
                </a:solidFill>
              </a:rPr>
              <a:t>grubu</a:t>
            </a:r>
          </a:p>
          <a:p>
            <a:endParaRPr lang="tr-TR" altLang="tr-TR" sz="1600" dirty="0">
              <a:solidFill>
                <a:schemeClr val="tx1"/>
              </a:solidFill>
            </a:endParaRPr>
          </a:p>
          <a:p>
            <a:r>
              <a:rPr lang="tr-TR" altLang="tr-TR" sz="1600" dirty="0">
                <a:solidFill>
                  <a:schemeClr val="tx1"/>
                </a:solidFill>
              </a:rPr>
              <a:t>1/3’ünde direk </a:t>
            </a:r>
            <a:r>
              <a:rPr lang="tr-TR" altLang="tr-TR" sz="1600" dirty="0" err="1">
                <a:solidFill>
                  <a:schemeClr val="tx1"/>
                </a:solidFill>
              </a:rPr>
              <a:t>coombs</a:t>
            </a:r>
            <a:r>
              <a:rPr lang="tr-TR" altLang="tr-TR" sz="1600" dirty="0">
                <a:solidFill>
                  <a:schemeClr val="tx1"/>
                </a:solidFill>
              </a:rPr>
              <a:t> testi </a:t>
            </a:r>
            <a:r>
              <a:rPr lang="tr-TR" altLang="tr-TR" sz="1600" dirty="0" smtClean="0">
                <a:solidFill>
                  <a:schemeClr val="tx1"/>
                </a:solidFill>
              </a:rPr>
              <a:t>(+)</a:t>
            </a:r>
          </a:p>
          <a:p>
            <a:endParaRPr lang="tr-TR" altLang="tr-TR" sz="1600" dirty="0">
              <a:solidFill>
                <a:schemeClr val="tx1"/>
              </a:solidFill>
            </a:endParaRPr>
          </a:p>
          <a:p>
            <a:r>
              <a:rPr lang="tr-TR" altLang="tr-TR" sz="1600" dirty="0">
                <a:solidFill>
                  <a:schemeClr val="tx1"/>
                </a:solidFill>
              </a:rPr>
              <a:t>Klinik çok </a:t>
            </a:r>
            <a:r>
              <a:rPr lang="tr-TR" altLang="tr-TR" sz="1600" dirty="0" smtClean="0">
                <a:solidFill>
                  <a:schemeClr val="tx1"/>
                </a:solidFill>
              </a:rPr>
              <a:t>değişkendir. Nadir </a:t>
            </a:r>
            <a:r>
              <a:rPr lang="tr-TR" altLang="tr-TR" sz="1600" dirty="0">
                <a:solidFill>
                  <a:schemeClr val="tx1"/>
                </a:solidFill>
              </a:rPr>
              <a:t>olmakla beraber ağır sarılık ve </a:t>
            </a:r>
            <a:r>
              <a:rPr lang="tr-TR" altLang="tr-TR" sz="1600" dirty="0" err="1">
                <a:solidFill>
                  <a:schemeClr val="tx1"/>
                </a:solidFill>
              </a:rPr>
              <a:t>kernikterus</a:t>
            </a:r>
            <a:r>
              <a:rPr lang="tr-TR" altLang="tr-TR" sz="1600" dirty="0">
                <a:solidFill>
                  <a:schemeClr val="tx1"/>
                </a:solidFill>
              </a:rPr>
              <a:t> görülebilir</a:t>
            </a:r>
            <a:r>
              <a:rPr lang="tr-TR" altLang="tr-TR" sz="1600" dirty="0" smtClean="0">
                <a:solidFill>
                  <a:schemeClr val="tx1"/>
                </a:solidFill>
              </a:rPr>
              <a:t>.</a:t>
            </a:r>
          </a:p>
          <a:p>
            <a:endParaRPr lang="tr-TR" altLang="tr-TR" sz="1600" dirty="0">
              <a:solidFill>
                <a:schemeClr val="tx1"/>
              </a:solidFill>
            </a:endParaRPr>
          </a:p>
          <a:p>
            <a:r>
              <a:rPr lang="tr-TR" altLang="tr-TR" sz="1600" dirty="0" smtClean="0">
                <a:solidFill>
                  <a:schemeClr val="tx1"/>
                </a:solidFill>
              </a:rPr>
              <a:t>Sıklıkla </a:t>
            </a:r>
            <a:r>
              <a:rPr lang="tr-TR" altLang="tr-TR" sz="1600" dirty="0">
                <a:solidFill>
                  <a:schemeClr val="tx1"/>
                </a:solidFill>
              </a:rPr>
              <a:t>ilk 24 saat içinde total </a:t>
            </a:r>
            <a:r>
              <a:rPr lang="tr-TR" altLang="tr-TR" sz="1600" dirty="0" err="1">
                <a:solidFill>
                  <a:schemeClr val="tx1"/>
                </a:solidFill>
              </a:rPr>
              <a:t>bilirubin</a:t>
            </a:r>
            <a:r>
              <a:rPr lang="tr-TR" altLang="tr-TR" sz="1600" dirty="0">
                <a:solidFill>
                  <a:schemeClr val="tx1"/>
                </a:solidFill>
              </a:rPr>
              <a:t> artar, sıklıkla kendiliğinden düşer.</a:t>
            </a:r>
          </a:p>
          <a:p>
            <a:endParaRPr lang="tr-TR" altLang="tr-TR" sz="1600" dirty="0">
              <a:solidFill>
                <a:schemeClr val="tx1"/>
              </a:solidFill>
            </a:endParaRPr>
          </a:p>
          <a:p>
            <a:r>
              <a:rPr lang="tr-TR" altLang="tr-TR" sz="1600" dirty="0">
                <a:solidFill>
                  <a:schemeClr val="tx1"/>
                </a:solidFill>
              </a:rPr>
              <a:t>Kan yaymasında </a:t>
            </a:r>
            <a:r>
              <a:rPr lang="tr-TR" altLang="tr-TR" sz="1600" dirty="0" err="1">
                <a:solidFill>
                  <a:schemeClr val="tx1"/>
                </a:solidFill>
              </a:rPr>
              <a:t>mikrosferositler</a:t>
            </a:r>
            <a:r>
              <a:rPr lang="tr-TR" altLang="tr-TR" sz="1600" dirty="0">
                <a:solidFill>
                  <a:schemeClr val="tx1"/>
                </a:solidFill>
              </a:rPr>
              <a:t> görülebilir</a:t>
            </a:r>
            <a:r>
              <a:rPr lang="tr-TR" altLang="tr-TR" sz="1600" dirty="0" smtClean="0">
                <a:solidFill>
                  <a:schemeClr val="tx1"/>
                </a:solidFill>
              </a:rPr>
              <a:t>.</a:t>
            </a:r>
            <a:endParaRPr lang="tr-TR" altLang="tr-T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57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solidFill>
                  <a:schemeClr val="tx1"/>
                </a:solidFill>
              </a:rPr>
              <a:t>Rh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tr-TR" altLang="tr-TR" dirty="0" err="1">
                <a:solidFill>
                  <a:schemeClr val="tx1"/>
                </a:solidFill>
              </a:rPr>
              <a:t>Hemolitik</a:t>
            </a:r>
            <a:r>
              <a:rPr lang="tr-TR" altLang="tr-TR" dirty="0">
                <a:solidFill>
                  <a:schemeClr val="tx1"/>
                </a:solidFill>
              </a:rPr>
              <a:t> Hastalığı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altLang="tr-TR" dirty="0">
                <a:solidFill>
                  <a:schemeClr val="tx1"/>
                </a:solidFill>
              </a:rPr>
              <a:t>Anne </a:t>
            </a:r>
            <a:r>
              <a:rPr lang="tr-TR" altLang="tr-TR" dirty="0" err="1">
                <a:solidFill>
                  <a:schemeClr val="tx1"/>
                </a:solidFill>
              </a:rPr>
              <a:t>Rh</a:t>
            </a:r>
            <a:r>
              <a:rPr lang="tr-TR" altLang="tr-TR" dirty="0">
                <a:solidFill>
                  <a:schemeClr val="tx1"/>
                </a:solidFill>
              </a:rPr>
              <a:t> (-), bebek </a:t>
            </a:r>
            <a:r>
              <a:rPr lang="tr-TR" altLang="tr-TR" dirty="0" err="1">
                <a:solidFill>
                  <a:schemeClr val="tx1"/>
                </a:solidFill>
              </a:rPr>
              <a:t>Rh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tr-TR" altLang="tr-TR" dirty="0" smtClean="0">
                <a:solidFill>
                  <a:schemeClr val="tx1"/>
                </a:solidFill>
              </a:rPr>
              <a:t>(+)</a:t>
            </a:r>
          </a:p>
          <a:p>
            <a:endParaRPr lang="tr-TR" altLang="tr-TR" dirty="0">
              <a:solidFill>
                <a:schemeClr val="tx1"/>
              </a:solidFill>
            </a:endParaRPr>
          </a:p>
          <a:p>
            <a:r>
              <a:rPr lang="tr-TR" altLang="tr-TR" dirty="0">
                <a:solidFill>
                  <a:schemeClr val="tx1"/>
                </a:solidFill>
              </a:rPr>
              <a:t>Başlangıç in </a:t>
            </a:r>
            <a:r>
              <a:rPr lang="tr-TR" altLang="tr-TR" dirty="0" err="1" smtClean="0">
                <a:solidFill>
                  <a:schemeClr val="tx1"/>
                </a:solidFill>
              </a:rPr>
              <a:t>utero</a:t>
            </a:r>
            <a:endParaRPr lang="tr-TR" altLang="tr-TR" dirty="0" smtClean="0">
              <a:solidFill>
                <a:schemeClr val="tx1"/>
              </a:solidFill>
            </a:endParaRPr>
          </a:p>
          <a:p>
            <a:endParaRPr lang="tr-TR" altLang="tr-TR" dirty="0" smtClean="0">
              <a:solidFill>
                <a:schemeClr val="tx1"/>
              </a:solidFill>
            </a:endParaRPr>
          </a:p>
          <a:p>
            <a:r>
              <a:rPr lang="tr-TR" altLang="tr-TR" dirty="0" smtClean="0">
                <a:solidFill>
                  <a:schemeClr val="tx1"/>
                </a:solidFill>
              </a:rPr>
              <a:t>Sarılık; sıklıkla </a:t>
            </a:r>
            <a:r>
              <a:rPr lang="tr-TR" altLang="tr-TR" dirty="0">
                <a:solidFill>
                  <a:schemeClr val="tx1"/>
                </a:solidFill>
              </a:rPr>
              <a:t>ilk 24 </a:t>
            </a:r>
            <a:r>
              <a:rPr lang="tr-TR" altLang="tr-TR" dirty="0" smtClean="0">
                <a:solidFill>
                  <a:schemeClr val="tx1"/>
                </a:solidFill>
              </a:rPr>
              <a:t>saat içinde başlar ve TSB hızlı yükselir (&gt;</a:t>
            </a:r>
            <a:r>
              <a:rPr lang="tr-TR" altLang="tr-TR" dirty="0">
                <a:solidFill>
                  <a:schemeClr val="tx1"/>
                </a:solidFill>
              </a:rPr>
              <a:t>0.5 mg/dl/saat veya &gt;5 mg/dl/gün)</a:t>
            </a:r>
            <a:endParaRPr lang="tr-TR" altLang="tr-TR" dirty="0" smtClean="0">
              <a:solidFill>
                <a:schemeClr val="tx1"/>
              </a:solidFill>
            </a:endParaRPr>
          </a:p>
          <a:p>
            <a:endParaRPr lang="tr-TR" altLang="tr-TR" dirty="0">
              <a:solidFill>
                <a:schemeClr val="tx1"/>
              </a:solidFill>
            </a:endParaRPr>
          </a:p>
          <a:p>
            <a:r>
              <a:rPr lang="tr-TR" altLang="tr-TR" dirty="0" smtClean="0">
                <a:solidFill>
                  <a:schemeClr val="tx1"/>
                </a:solidFill>
              </a:rPr>
              <a:t>Anemi, </a:t>
            </a:r>
            <a:r>
              <a:rPr lang="tr-TR" altLang="tr-TR" dirty="0" err="1" smtClean="0">
                <a:solidFill>
                  <a:schemeClr val="tx1"/>
                </a:solidFill>
              </a:rPr>
              <a:t>hepatosplenomegali</a:t>
            </a:r>
            <a:r>
              <a:rPr lang="tr-TR" altLang="tr-TR" dirty="0" smtClean="0">
                <a:solidFill>
                  <a:schemeClr val="tx1"/>
                </a:solidFill>
              </a:rPr>
              <a:t>, </a:t>
            </a:r>
            <a:r>
              <a:rPr lang="tr-TR" altLang="tr-TR" dirty="0" err="1" smtClean="0">
                <a:solidFill>
                  <a:schemeClr val="tx1"/>
                </a:solidFill>
              </a:rPr>
              <a:t>hidrops</a:t>
            </a:r>
            <a:r>
              <a:rPr lang="tr-TR" altLang="tr-TR" dirty="0" smtClean="0">
                <a:solidFill>
                  <a:schemeClr val="tx1"/>
                </a:solidFill>
              </a:rPr>
              <a:t> </a:t>
            </a:r>
            <a:r>
              <a:rPr lang="tr-TR" altLang="tr-TR" dirty="0" err="1" smtClean="0">
                <a:solidFill>
                  <a:schemeClr val="tx1"/>
                </a:solidFill>
              </a:rPr>
              <a:t>fetalis</a:t>
            </a:r>
            <a:endParaRPr lang="tr-TR" altLang="tr-TR" dirty="0" smtClean="0">
              <a:solidFill>
                <a:schemeClr val="tx1"/>
              </a:solidFill>
            </a:endParaRPr>
          </a:p>
          <a:p>
            <a:endParaRPr lang="tr-TR" altLang="tr-TR" dirty="0">
              <a:solidFill>
                <a:schemeClr val="tx1"/>
              </a:solidFill>
            </a:endParaRPr>
          </a:p>
          <a:p>
            <a:r>
              <a:rPr lang="tr-TR" altLang="tr-TR" dirty="0">
                <a:solidFill>
                  <a:schemeClr val="tx1"/>
                </a:solidFill>
              </a:rPr>
              <a:t>Direk </a:t>
            </a:r>
            <a:r>
              <a:rPr lang="tr-TR" altLang="tr-TR" dirty="0" err="1">
                <a:solidFill>
                  <a:schemeClr val="tx1"/>
                </a:solidFill>
              </a:rPr>
              <a:t>coombs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tr-TR" altLang="tr-TR" dirty="0" smtClean="0">
                <a:solidFill>
                  <a:schemeClr val="tx1"/>
                </a:solidFill>
              </a:rPr>
              <a:t>(+) </a:t>
            </a:r>
          </a:p>
          <a:p>
            <a:endParaRPr lang="tr-TR" altLang="tr-TR" dirty="0">
              <a:solidFill>
                <a:schemeClr val="tx1"/>
              </a:solidFill>
            </a:endParaRPr>
          </a:p>
          <a:p>
            <a:r>
              <a:rPr lang="tr-TR" altLang="tr-TR" dirty="0" smtClean="0">
                <a:solidFill>
                  <a:schemeClr val="tx1"/>
                </a:solidFill>
              </a:rPr>
              <a:t>Artmış </a:t>
            </a:r>
            <a:r>
              <a:rPr lang="tr-TR" altLang="tr-TR" dirty="0" err="1">
                <a:solidFill>
                  <a:schemeClr val="tx1"/>
                </a:solidFill>
              </a:rPr>
              <a:t>retikülosit</a:t>
            </a:r>
            <a:r>
              <a:rPr lang="tr-TR" altLang="tr-TR" dirty="0">
                <a:solidFill>
                  <a:schemeClr val="tx1"/>
                </a:solidFill>
              </a:rPr>
              <a:t> (%10-40</a:t>
            </a:r>
            <a:r>
              <a:rPr lang="tr-TR" altLang="tr-TR" dirty="0" smtClean="0">
                <a:solidFill>
                  <a:schemeClr val="tx1"/>
                </a:solidFill>
              </a:rPr>
              <a:t>)</a:t>
            </a:r>
            <a:endParaRPr lang="tr-TR" alt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13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chemeClr val="tx1"/>
                </a:solidFill>
              </a:rPr>
              <a:t>Eritrosit Enzim </a:t>
            </a:r>
            <a:r>
              <a:rPr lang="tr-TR" sz="3600" dirty="0" err="1">
                <a:solidFill>
                  <a:schemeClr val="tx1"/>
                </a:solidFill>
              </a:rPr>
              <a:t>Defektleri</a:t>
            </a:r>
            <a:endParaRPr lang="tr-TR" altLang="tr-TR" sz="3400" dirty="0" smtClean="0">
              <a:solidFill>
                <a:schemeClr val="tx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altLang="tr-TR" dirty="0">
                <a:solidFill>
                  <a:schemeClr val="tx1"/>
                </a:solidFill>
              </a:rPr>
              <a:t>Glukoz-6-Fosfat </a:t>
            </a:r>
            <a:r>
              <a:rPr lang="tr-TR" altLang="tr-TR" dirty="0" err="1">
                <a:solidFill>
                  <a:schemeClr val="tx1"/>
                </a:solidFill>
              </a:rPr>
              <a:t>Dehidrogenaz</a:t>
            </a:r>
            <a:r>
              <a:rPr lang="tr-TR" altLang="tr-TR" dirty="0">
                <a:solidFill>
                  <a:schemeClr val="tx1"/>
                </a:solidFill>
              </a:rPr>
              <a:t> (G-6PD) Eksikliği </a:t>
            </a:r>
          </a:p>
          <a:p>
            <a:pPr lvl="1"/>
            <a:r>
              <a:rPr lang="tr-TR" altLang="tr-TR" dirty="0" smtClean="0">
                <a:solidFill>
                  <a:schemeClr val="tx1"/>
                </a:solidFill>
              </a:rPr>
              <a:t>En sık görülen eritrosit enzim </a:t>
            </a:r>
            <a:r>
              <a:rPr lang="tr-TR" altLang="tr-TR" dirty="0" err="1" smtClean="0">
                <a:solidFill>
                  <a:schemeClr val="tx1"/>
                </a:solidFill>
              </a:rPr>
              <a:t>defektidir</a:t>
            </a:r>
            <a:r>
              <a:rPr lang="tr-TR" altLang="tr-TR" dirty="0" smtClean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tr-TR" altLang="tr-TR" dirty="0" smtClean="0">
                <a:solidFill>
                  <a:schemeClr val="tx1"/>
                </a:solidFill>
              </a:rPr>
              <a:t>G-6PD geni X kromozomu üzerindedir.</a:t>
            </a:r>
          </a:p>
          <a:p>
            <a:pPr lvl="1"/>
            <a:r>
              <a:rPr lang="tr-TR" altLang="tr-TR" dirty="0" err="1" smtClean="0">
                <a:solidFill>
                  <a:schemeClr val="tx1"/>
                </a:solidFill>
              </a:rPr>
              <a:t>Homozigot</a:t>
            </a:r>
            <a:r>
              <a:rPr lang="tr-TR" altLang="tr-TR" dirty="0" smtClean="0">
                <a:solidFill>
                  <a:schemeClr val="tx1"/>
                </a:solidFill>
              </a:rPr>
              <a:t> erkeklerde tam enzim eksikliği varken, </a:t>
            </a:r>
            <a:r>
              <a:rPr lang="tr-TR" altLang="tr-TR" dirty="0" err="1" smtClean="0">
                <a:solidFill>
                  <a:schemeClr val="tx1"/>
                </a:solidFill>
              </a:rPr>
              <a:t>heterozigot</a:t>
            </a:r>
            <a:r>
              <a:rPr lang="tr-TR" altLang="tr-TR" dirty="0" smtClean="0">
                <a:solidFill>
                  <a:schemeClr val="tx1"/>
                </a:solidFill>
              </a:rPr>
              <a:t> kızlarda da </a:t>
            </a:r>
            <a:r>
              <a:rPr lang="tr-TR" altLang="tr-TR" dirty="0" err="1" smtClean="0">
                <a:solidFill>
                  <a:schemeClr val="tx1"/>
                </a:solidFill>
              </a:rPr>
              <a:t>hiperbilirubinemi</a:t>
            </a:r>
            <a:r>
              <a:rPr lang="tr-TR" altLang="tr-TR" dirty="0" smtClean="0">
                <a:solidFill>
                  <a:schemeClr val="tx1"/>
                </a:solidFill>
              </a:rPr>
              <a:t> görülebilir.</a:t>
            </a:r>
          </a:p>
          <a:p>
            <a:pPr eaLnBrk="1" hangingPunct="1"/>
            <a:endParaRPr lang="tr-TR" altLang="tr-TR" dirty="0">
              <a:solidFill>
                <a:schemeClr val="tx1"/>
              </a:solidFill>
            </a:endParaRPr>
          </a:p>
          <a:p>
            <a:r>
              <a:rPr lang="tr-TR" altLang="tr-TR" dirty="0" err="1">
                <a:solidFill>
                  <a:schemeClr val="tx1"/>
                </a:solidFill>
              </a:rPr>
              <a:t>Pirüvatkinaz</a:t>
            </a:r>
            <a:r>
              <a:rPr lang="tr-TR" altLang="tr-TR" dirty="0">
                <a:solidFill>
                  <a:schemeClr val="tx1"/>
                </a:solidFill>
              </a:rPr>
              <a:t>(PK) eksikliği</a:t>
            </a:r>
          </a:p>
          <a:p>
            <a:pPr lvl="1"/>
            <a:r>
              <a:rPr lang="tr-TR" altLang="tr-TR" dirty="0" err="1">
                <a:solidFill>
                  <a:schemeClr val="tx1"/>
                </a:solidFill>
              </a:rPr>
              <a:t>Otozomalresesif</a:t>
            </a:r>
            <a:endParaRPr lang="tr-TR" altLang="tr-TR" dirty="0">
              <a:solidFill>
                <a:schemeClr val="tx1"/>
              </a:solidFill>
            </a:endParaRPr>
          </a:p>
          <a:p>
            <a:pPr lvl="1"/>
            <a:r>
              <a:rPr lang="tr-TR" altLang="tr-TR" dirty="0" err="1">
                <a:solidFill>
                  <a:schemeClr val="tx1"/>
                </a:solidFill>
              </a:rPr>
              <a:t>Yenidoğan</a:t>
            </a:r>
            <a:r>
              <a:rPr lang="tr-TR" altLang="tr-TR" dirty="0">
                <a:solidFill>
                  <a:schemeClr val="tx1"/>
                </a:solidFill>
              </a:rPr>
              <a:t> döneminde </a:t>
            </a:r>
            <a:r>
              <a:rPr lang="tr-TR" altLang="tr-TR" dirty="0" err="1" smtClean="0">
                <a:solidFill>
                  <a:schemeClr val="tx1"/>
                </a:solidFill>
              </a:rPr>
              <a:t>hemolitik</a:t>
            </a:r>
            <a:r>
              <a:rPr lang="tr-TR" altLang="tr-TR" dirty="0" smtClean="0">
                <a:solidFill>
                  <a:schemeClr val="tx1"/>
                </a:solidFill>
              </a:rPr>
              <a:t> anemi </a:t>
            </a:r>
            <a:r>
              <a:rPr lang="tr-TR" altLang="tr-TR" dirty="0">
                <a:solidFill>
                  <a:schemeClr val="tx1"/>
                </a:solidFill>
              </a:rPr>
              <a:t>ve sarılığa </a:t>
            </a:r>
            <a:r>
              <a:rPr lang="tr-TR" altLang="tr-TR" dirty="0" smtClean="0">
                <a:solidFill>
                  <a:schemeClr val="tx1"/>
                </a:solidFill>
              </a:rPr>
              <a:t>yol açabilir</a:t>
            </a:r>
            <a:endParaRPr lang="tr-TR" altLang="tr-T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94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Anne sütü sarılığı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9443" y="1807361"/>
            <a:ext cx="5146733" cy="4051437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chemeClr val="tx1"/>
                </a:solidFill>
              </a:rPr>
              <a:t>Anne sütü alan bebeklerin %6.8 ‘</a:t>
            </a:r>
            <a:r>
              <a:rPr lang="tr-TR" sz="2400" dirty="0" smtClean="0">
                <a:solidFill>
                  <a:schemeClr val="tx1"/>
                </a:solidFill>
              </a:rPr>
              <a:t>de sebebi </a:t>
            </a:r>
            <a:r>
              <a:rPr lang="tr-TR" sz="2400" dirty="0">
                <a:solidFill>
                  <a:schemeClr val="tx1"/>
                </a:solidFill>
              </a:rPr>
              <a:t>açıklanamayan </a:t>
            </a:r>
            <a:r>
              <a:rPr lang="tr-TR" sz="2400" dirty="0" err="1">
                <a:solidFill>
                  <a:schemeClr val="tx1"/>
                </a:solidFill>
              </a:rPr>
              <a:t>hiperbilirubinemi</a:t>
            </a:r>
            <a:r>
              <a:rPr lang="tr-TR" sz="2400" dirty="0">
                <a:solidFill>
                  <a:schemeClr val="tx1"/>
                </a:solidFill>
              </a:rPr>
              <a:t> gelişmektedir (TSB &gt;15 mg/dl)</a:t>
            </a:r>
          </a:p>
          <a:p>
            <a:endParaRPr lang="tr-TR" sz="2400" dirty="0">
              <a:solidFill>
                <a:schemeClr val="tx1"/>
              </a:solidFill>
            </a:endParaRPr>
          </a:p>
          <a:p>
            <a:pPr lvl="1"/>
            <a:r>
              <a:rPr lang="tr-TR" sz="2000" dirty="0" smtClean="0">
                <a:solidFill>
                  <a:schemeClr val="tx1"/>
                </a:solidFill>
              </a:rPr>
              <a:t>Erken </a:t>
            </a:r>
            <a:r>
              <a:rPr lang="tr-TR" sz="2000" dirty="0">
                <a:solidFill>
                  <a:schemeClr val="tx1"/>
                </a:solidFill>
              </a:rPr>
              <a:t>başlangıçlı</a:t>
            </a:r>
          </a:p>
          <a:p>
            <a:pPr lvl="1"/>
            <a:r>
              <a:rPr lang="tr-TR" sz="2000" dirty="0" smtClean="0">
                <a:solidFill>
                  <a:schemeClr val="tx1"/>
                </a:solidFill>
              </a:rPr>
              <a:t>Geç </a:t>
            </a:r>
            <a:r>
              <a:rPr lang="tr-TR" sz="2000" dirty="0">
                <a:solidFill>
                  <a:schemeClr val="tx1"/>
                </a:solidFill>
              </a:rPr>
              <a:t>başlangıçlı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577" y="679916"/>
            <a:ext cx="3121423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6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>
                <a:solidFill>
                  <a:schemeClr val="tx1"/>
                </a:solidFill>
              </a:rPr>
              <a:t>Anne sütü sarılığı: Erken </a:t>
            </a:r>
            <a:r>
              <a:rPr lang="tr-TR" sz="2800" dirty="0" smtClean="0">
                <a:solidFill>
                  <a:schemeClr val="tx1"/>
                </a:solidFill>
              </a:rPr>
              <a:t>Başlangıçlı</a:t>
            </a:r>
            <a:br>
              <a:rPr lang="tr-TR" sz="2800" dirty="0" smtClean="0">
                <a:solidFill>
                  <a:schemeClr val="tx1"/>
                </a:solidFill>
              </a:rPr>
            </a:br>
            <a:r>
              <a:rPr lang="tr-TR" sz="2800" dirty="0" smtClean="0">
                <a:solidFill>
                  <a:schemeClr val="tx1"/>
                </a:solidFill>
              </a:rPr>
              <a:t>“Anne </a:t>
            </a:r>
            <a:r>
              <a:rPr lang="tr-TR" sz="2800" dirty="0">
                <a:solidFill>
                  <a:schemeClr val="tx1"/>
                </a:solidFill>
              </a:rPr>
              <a:t>sütü ile beslenememe sarılığı”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861999"/>
          </a:xfrm>
        </p:spPr>
        <p:txBody>
          <a:bodyPr>
            <a:no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D</a:t>
            </a:r>
            <a:r>
              <a:rPr lang="tr-TR" sz="1600" dirty="0" smtClean="0">
                <a:solidFill>
                  <a:schemeClr val="tx1"/>
                </a:solidFill>
              </a:rPr>
              <a:t>üşük </a:t>
            </a:r>
            <a:r>
              <a:rPr lang="tr-TR" sz="1600" dirty="0">
                <a:solidFill>
                  <a:schemeClr val="tx1"/>
                </a:solidFill>
              </a:rPr>
              <a:t>kalori alımı ve </a:t>
            </a:r>
            <a:r>
              <a:rPr lang="tr-TR" sz="1600" dirty="0" err="1">
                <a:solidFill>
                  <a:schemeClr val="tx1"/>
                </a:solidFill>
              </a:rPr>
              <a:t>bilirubinin</a:t>
            </a:r>
            <a:r>
              <a:rPr lang="tr-TR" sz="1600" dirty="0">
                <a:solidFill>
                  <a:schemeClr val="tx1"/>
                </a:solidFill>
              </a:rPr>
              <a:t> </a:t>
            </a:r>
            <a:r>
              <a:rPr lang="tr-TR" sz="1600" dirty="0" err="1">
                <a:solidFill>
                  <a:schemeClr val="tx1"/>
                </a:solidFill>
              </a:rPr>
              <a:t>enterohepatik</a:t>
            </a:r>
            <a:r>
              <a:rPr lang="tr-TR" sz="1600" dirty="0">
                <a:solidFill>
                  <a:schemeClr val="tx1"/>
                </a:solidFill>
              </a:rPr>
              <a:t> dolaşımının artışı nedeniyle fizyolojik sarılıkta şiddetlenme olduğu düşünülmektedir.</a:t>
            </a:r>
          </a:p>
          <a:p>
            <a:endParaRPr lang="tr-TR" sz="1600" dirty="0">
              <a:solidFill>
                <a:schemeClr val="tx1"/>
              </a:solidFill>
            </a:endParaRPr>
          </a:p>
          <a:p>
            <a:r>
              <a:rPr lang="tr-TR" sz="1600" dirty="0" smtClean="0">
                <a:solidFill>
                  <a:schemeClr val="tx1"/>
                </a:solidFill>
              </a:rPr>
              <a:t>Belirtileri </a:t>
            </a:r>
            <a:r>
              <a:rPr lang="tr-TR" sz="1600" dirty="0">
                <a:solidFill>
                  <a:schemeClr val="tx1"/>
                </a:solidFill>
              </a:rPr>
              <a:t>fizyolojik sarılığınkine benzer, ancak biraz daha şiddetlidir. </a:t>
            </a:r>
            <a:endParaRPr lang="tr-TR" sz="1600" dirty="0" smtClean="0">
              <a:solidFill>
                <a:schemeClr val="tx1"/>
              </a:solidFill>
            </a:endParaRPr>
          </a:p>
          <a:p>
            <a:endParaRPr lang="tr-TR" sz="1600" dirty="0">
              <a:solidFill>
                <a:schemeClr val="tx1"/>
              </a:solidFill>
            </a:endParaRPr>
          </a:p>
          <a:p>
            <a:r>
              <a:rPr lang="tr-TR" sz="1600" dirty="0" smtClean="0">
                <a:solidFill>
                  <a:schemeClr val="tx1"/>
                </a:solidFill>
              </a:rPr>
              <a:t>Tedavisinde</a:t>
            </a:r>
            <a:r>
              <a:rPr lang="tr-TR" sz="1600" dirty="0">
                <a:solidFill>
                  <a:schemeClr val="tx1"/>
                </a:solidFill>
              </a:rPr>
              <a:t>, anneye sütünün artması için uygun beslenme önerilerinin verilmesi çok önemlidir. </a:t>
            </a:r>
            <a:endParaRPr lang="tr-TR" sz="1600" dirty="0" smtClean="0">
              <a:solidFill>
                <a:schemeClr val="tx1"/>
              </a:solidFill>
            </a:endParaRPr>
          </a:p>
          <a:p>
            <a:endParaRPr lang="tr-TR" sz="1600" dirty="0">
              <a:solidFill>
                <a:schemeClr val="tx1"/>
              </a:solidFill>
            </a:endParaRPr>
          </a:p>
          <a:p>
            <a:r>
              <a:rPr lang="tr-TR" sz="1600" dirty="0" smtClean="0">
                <a:solidFill>
                  <a:schemeClr val="tx1"/>
                </a:solidFill>
              </a:rPr>
              <a:t>Bazen </a:t>
            </a:r>
            <a:r>
              <a:rPr lang="tr-TR" sz="1600" dirty="0">
                <a:solidFill>
                  <a:schemeClr val="tx1"/>
                </a:solidFill>
              </a:rPr>
              <a:t>bu çocukların hastaneye yatırılıp tedavi almaları </a:t>
            </a:r>
            <a:r>
              <a:rPr lang="tr-TR" sz="1600" dirty="0" smtClean="0">
                <a:solidFill>
                  <a:schemeClr val="tx1"/>
                </a:solidFill>
              </a:rPr>
              <a:t>gerekebilir. </a:t>
            </a:r>
            <a:endParaRPr lang="tr-T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21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Amaç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tx1"/>
                </a:solidFill>
              </a:rPr>
              <a:t>Fizyolojik ve patolojik sarılıklar hakkında bilgi sahibi olmak ve ayrımını yapabilmek</a:t>
            </a:r>
          </a:p>
          <a:p>
            <a:endParaRPr lang="tr-TR" sz="2400" dirty="0">
              <a:solidFill>
                <a:schemeClr val="tx1"/>
              </a:solidFill>
            </a:endParaRPr>
          </a:p>
          <a:p>
            <a:r>
              <a:rPr lang="tr-TR" sz="2400" dirty="0" err="1" smtClean="0">
                <a:solidFill>
                  <a:schemeClr val="tx1"/>
                </a:solidFill>
              </a:rPr>
              <a:t>Sarılıklı</a:t>
            </a:r>
            <a:r>
              <a:rPr lang="tr-TR" sz="2400" dirty="0" smtClean="0">
                <a:solidFill>
                  <a:schemeClr val="tx1"/>
                </a:solidFill>
              </a:rPr>
              <a:t> bebekte klinik ve </a:t>
            </a:r>
            <a:r>
              <a:rPr lang="tr-TR" sz="2400" dirty="0" smtClean="0">
                <a:solidFill>
                  <a:schemeClr val="tx1"/>
                </a:solidFill>
              </a:rPr>
              <a:t>laboratuvar değerlendirmesini</a:t>
            </a:r>
            <a:r>
              <a:rPr lang="tr-TR" sz="2400" dirty="0" smtClean="0">
                <a:solidFill>
                  <a:schemeClr val="tx1"/>
                </a:solidFill>
              </a:rPr>
              <a:t>, risk faktörlerini, izlem ve </a:t>
            </a:r>
            <a:r>
              <a:rPr lang="tr-TR" sz="2400" dirty="0" smtClean="0">
                <a:solidFill>
                  <a:schemeClr val="tx1"/>
                </a:solidFill>
              </a:rPr>
              <a:t>tedavi </a:t>
            </a:r>
            <a:r>
              <a:rPr lang="tr-TR" sz="2400" dirty="0" smtClean="0">
                <a:solidFill>
                  <a:schemeClr val="tx1"/>
                </a:solidFill>
              </a:rPr>
              <a:t>algoritmasını öğrenmek</a:t>
            </a:r>
          </a:p>
        </p:txBody>
      </p:sp>
    </p:spTree>
    <p:extLst>
      <p:ext uri="{BB962C8B-B14F-4D97-AF65-F5344CB8AC3E}">
        <p14:creationId xmlns:p14="http://schemas.microsoft.com/office/powerpoint/2010/main" val="56636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Anne sütü sarılığı: Geç başlangıçlı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>
                <a:solidFill>
                  <a:schemeClr val="tx1"/>
                </a:solidFill>
              </a:rPr>
              <a:t>TSB 4. günde artmaya başlayarak 10-15. günlerde &gt;</a:t>
            </a:r>
            <a:r>
              <a:rPr lang="tr-TR" dirty="0" smtClean="0">
                <a:solidFill>
                  <a:schemeClr val="tx1"/>
                </a:solidFill>
              </a:rPr>
              <a:t>15 mg/dl ulaşır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3-12 </a:t>
            </a:r>
            <a:r>
              <a:rPr lang="tr-TR" dirty="0">
                <a:solidFill>
                  <a:schemeClr val="tx1"/>
                </a:solidFill>
              </a:rPr>
              <a:t>haftalarda normal düzeylere düşer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Nedeni </a:t>
            </a:r>
            <a:r>
              <a:rPr lang="tr-TR" smtClean="0">
                <a:solidFill>
                  <a:schemeClr val="tx1"/>
                </a:solidFill>
              </a:rPr>
              <a:t>tam olarak bilinmemektedir.</a:t>
            </a:r>
            <a:endParaRPr lang="tr-TR" dirty="0">
              <a:solidFill>
                <a:schemeClr val="tx1"/>
              </a:solidFill>
            </a:endParaRPr>
          </a:p>
          <a:p>
            <a:pPr lvl="1"/>
            <a:r>
              <a:rPr lang="tr-TR" dirty="0" err="1" smtClean="0">
                <a:solidFill>
                  <a:schemeClr val="tx1"/>
                </a:solidFill>
              </a:rPr>
              <a:t>Konjugasyon</a:t>
            </a:r>
            <a:r>
              <a:rPr lang="tr-TR" dirty="0" smtClean="0">
                <a:solidFill>
                  <a:schemeClr val="tx1"/>
                </a:solidFill>
              </a:rPr>
              <a:t> üzerine inhibitör etki</a:t>
            </a:r>
            <a:endParaRPr lang="tr-TR" dirty="0">
              <a:solidFill>
                <a:schemeClr val="tx1"/>
              </a:solidFill>
            </a:endParaRPr>
          </a:p>
          <a:p>
            <a:pPr lvl="2"/>
            <a:r>
              <a:rPr lang="tr-TR" dirty="0" smtClean="0">
                <a:solidFill>
                  <a:schemeClr val="tx1"/>
                </a:solidFill>
              </a:rPr>
              <a:t>3 alfa 20 </a:t>
            </a:r>
            <a:r>
              <a:rPr lang="tr-TR" dirty="0">
                <a:solidFill>
                  <a:schemeClr val="tx1"/>
                </a:solidFill>
              </a:rPr>
              <a:t>beta-</a:t>
            </a:r>
            <a:r>
              <a:rPr lang="tr-TR" dirty="0" err="1">
                <a:solidFill>
                  <a:schemeClr val="tx1"/>
                </a:solidFill>
              </a:rPr>
              <a:t>pregnandiol</a:t>
            </a:r>
            <a:endParaRPr lang="tr-TR" dirty="0">
              <a:solidFill>
                <a:schemeClr val="tx1"/>
              </a:solidFill>
            </a:endParaRPr>
          </a:p>
          <a:p>
            <a:pPr lvl="2"/>
            <a:r>
              <a:rPr lang="tr-TR" dirty="0" err="1" smtClean="0">
                <a:solidFill>
                  <a:schemeClr val="tx1"/>
                </a:solidFill>
              </a:rPr>
              <a:t>Lipaz</a:t>
            </a:r>
            <a:r>
              <a:rPr lang="tr-TR" dirty="0" smtClean="0">
                <a:solidFill>
                  <a:schemeClr val="tx1"/>
                </a:solidFill>
              </a:rPr>
              <a:t> ve </a:t>
            </a:r>
            <a:r>
              <a:rPr lang="tr-TR" dirty="0">
                <a:solidFill>
                  <a:schemeClr val="tx1"/>
                </a:solidFill>
              </a:rPr>
              <a:t>serbest yağ asitleri</a:t>
            </a:r>
          </a:p>
          <a:p>
            <a:pPr lvl="2"/>
            <a:r>
              <a:rPr lang="el-GR" dirty="0" smtClean="0">
                <a:solidFill>
                  <a:schemeClr val="tx1"/>
                </a:solidFill>
              </a:rPr>
              <a:t>β </a:t>
            </a:r>
            <a:r>
              <a:rPr lang="tr-TR" dirty="0" err="1">
                <a:solidFill>
                  <a:schemeClr val="tx1"/>
                </a:solidFill>
              </a:rPr>
              <a:t>glukuronidaz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Tanı</a:t>
            </a:r>
            <a:r>
              <a:rPr lang="tr-TR" dirty="0">
                <a:solidFill>
                  <a:schemeClr val="tx1"/>
                </a:solidFill>
              </a:rPr>
              <a:t>: patolojik nedenlerin dışlanması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Tedavi</a:t>
            </a:r>
            <a:r>
              <a:rPr lang="tr-TR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Tanı </a:t>
            </a:r>
            <a:r>
              <a:rPr lang="tr-TR" dirty="0">
                <a:solidFill>
                  <a:schemeClr val="tx1"/>
                </a:solidFill>
              </a:rPr>
              <a:t>veya tedavi amaçlı anne sütünün kesilmesi önerilmez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Emzirmeye devam</a:t>
            </a:r>
            <a:endParaRPr lang="tr-TR" dirty="0">
              <a:solidFill>
                <a:schemeClr val="tx1"/>
              </a:solidFill>
            </a:endParaRP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Fototerapi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2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solidFill>
                  <a:schemeClr val="tx1"/>
                </a:solidFill>
              </a:rPr>
              <a:t>Direk </a:t>
            </a:r>
            <a:r>
              <a:rPr lang="tr-TR" altLang="tr-TR" dirty="0" err="1">
                <a:solidFill>
                  <a:schemeClr val="tx1"/>
                </a:solidFill>
              </a:rPr>
              <a:t>hiperbilirubinemi</a:t>
            </a:r>
            <a:endParaRPr lang="tr-TR" altLang="tr-TR" dirty="0">
              <a:solidFill>
                <a:schemeClr val="tx1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tr-TR" dirty="0" smtClean="0">
                <a:solidFill>
                  <a:schemeClr val="tx1"/>
                </a:solidFill>
              </a:rPr>
              <a:t>Direk </a:t>
            </a:r>
            <a:r>
              <a:rPr lang="tr-TR" altLang="tr-TR" dirty="0" err="1" smtClean="0">
                <a:solidFill>
                  <a:schemeClr val="tx1"/>
                </a:solidFill>
              </a:rPr>
              <a:t>bilirubin</a:t>
            </a:r>
            <a:r>
              <a:rPr lang="tr-TR" altLang="tr-TR" dirty="0" smtClean="0">
                <a:solidFill>
                  <a:schemeClr val="tx1"/>
                </a:solidFill>
              </a:rPr>
              <a:t> düzeyi &gt;2 mg/dl</a:t>
            </a:r>
          </a:p>
          <a:p>
            <a:pPr eaLnBrk="1" hangingPunct="1">
              <a:lnSpc>
                <a:spcPct val="90000"/>
              </a:lnSpc>
            </a:pPr>
            <a:endParaRPr lang="tr-TR" altLang="tr-TR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tr-TR" altLang="tr-TR" dirty="0" smtClean="0">
                <a:solidFill>
                  <a:schemeClr val="tx1"/>
                </a:solidFill>
              </a:rPr>
              <a:t>Kesinlikle fizyolojik değildir.</a:t>
            </a:r>
          </a:p>
          <a:p>
            <a:pPr eaLnBrk="1" hangingPunct="1">
              <a:lnSpc>
                <a:spcPct val="90000"/>
              </a:lnSpc>
            </a:pPr>
            <a:endParaRPr lang="tr-TR" altLang="tr-TR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tr-TR" altLang="tr-TR" dirty="0" smtClean="0">
                <a:solidFill>
                  <a:schemeClr val="tx1"/>
                </a:solidFill>
              </a:rPr>
              <a:t>Şu sorular yanıtlanmalıdır: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tr-TR" dirty="0" smtClean="0">
                <a:solidFill>
                  <a:schemeClr val="tx1"/>
                </a:solidFill>
              </a:rPr>
              <a:t>Bebek simetrik SGA mı?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tr-TR" dirty="0" smtClean="0">
                <a:solidFill>
                  <a:schemeClr val="tx1"/>
                </a:solidFill>
              </a:rPr>
              <a:t>Dışkı rengi beyaz veya camcı macunu rengi gibi mi?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tr-TR" dirty="0" smtClean="0">
                <a:solidFill>
                  <a:schemeClr val="tx1"/>
                </a:solidFill>
              </a:rPr>
              <a:t>İdrar koyu renkli mi?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tr-TR" dirty="0" smtClean="0">
                <a:solidFill>
                  <a:schemeClr val="tx1"/>
                </a:solidFill>
              </a:rPr>
              <a:t>Karaciğer, dalak büyüklüğü var mı?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tr-TR" dirty="0" smtClean="0">
                <a:solidFill>
                  <a:schemeClr val="tx1"/>
                </a:solidFill>
              </a:rPr>
              <a:t>Bebek </a:t>
            </a:r>
            <a:r>
              <a:rPr lang="tr-TR" altLang="tr-TR" dirty="0" err="1" smtClean="0">
                <a:solidFill>
                  <a:schemeClr val="tx1"/>
                </a:solidFill>
              </a:rPr>
              <a:t>parenteral</a:t>
            </a:r>
            <a:r>
              <a:rPr lang="tr-TR" altLang="tr-TR" dirty="0" smtClean="0">
                <a:solidFill>
                  <a:schemeClr val="tx1"/>
                </a:solidFill>
              </a:rPr>
              <a:t> besleniyor mu?</a:t>
            </a:r>
          </a:p>
        </p:txBody>
      </p:sp>
    </p:spTree>
    <p:extLst>
      <p:ext uri="{BB962C8B-B14F-4D97-AF65-F5344CB8AC3E}">
        <p14:creationId xmlns:p14="http://schemas.microsoft.com/office/powerpoint/2010/main" val="254317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400" dirty="0">
                <a:solidFill>
                  <a:schemeClr val="tx1"/>
                </a:solidFill>
              </a:rPr>
              <a:t>Direk </a:t>
            </a:r>
            <a:r>
              <a:rPr lang="tr-TR" altLang="tr-TR" sz="3400" dirty="0" err="1" smtClean="0">
                <a:solidFill>
                  <a:schemeClr val="tx1"/>
                </a:solidFill>
              </a:rPr>
              <a:t>hiperbilirubinemi</a:t>
            </a:r>
            <a:r>
              <a:rPr lang="tr-TR" altLang="tr-TR" sz="3400" dirty="0" smtClean="0">
                <a:solidFill>
                  <a:schemeClr val="tx1"/>
                </a:solidFill>
              </a:rPr>
              <a:t> nedenleri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tr-TR" altLang="tr-TR" sz="1600" dirty="0" err="1" smtClean="0">
                <a:solidFill>
                  <a:schemeClr val="tx1"/>
                </a:solidFill>
              </a:rPr>
              <a:t>İdiopatik</a:t>
            </a:r>
            <a:r>
              <a:rPr lang="tr-TR" altLang="tr-TR" sz="1600" dirty="0" smtClean="0">
                <a:solidFill>
                  <a:schemeClr val="tx1"/>
                </a:solidFill>
              </a:rPr>
              <a:t> </a:t>
            </a:r>
            <a:r>
              <a:rPr lang="tr-TR" altLang="tr-TR" sz="1600" dirty="0" err="1" smtClean="0">
                <a:solidFill>
                  <a:schemeClr val="tx1"/>
                </a:solidFill>
              </a:rPr>
              <a:t>neonatal</a:t>
            </a:r>
            <a:r>
              <a:rPr lang="tr-TR" altLang="tr-TR" sz="1600" dirty="0" smtClean="0">
                <a:solidFill>
                  <a:schemeClr val="tx1"/>
                </a:solidFill>
              </a:rPr>
              <a:t> hepatit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1600" dirty="0" smtClean="0">
                <a:solidFill>
                  <a:schemeClr val="tx1"/>
                </a:solidFill>
              </a:rPr>
              <a:t>Enfeksiyonlar </a:t>
            </a:r>
            <a:r>
              <a:rPr lang="tr-TR" altLang="tr-TR" sz="1600" dirty="0" smtClean="0">
                <a:solidFill>
                  <a:schemeClr val="tx1"/>
                </a:solidFill>
              </a:rPr>
              <a:t>– Hepatit B, TORCH, </a:t>
            </a:r>
            <a:r>
              <a:rPr lang="tr-TR" altLang="tr-TR" sz="1600" dirty="0" err="1" smtClean="0">
                <a:solidFill>
                  <a:schemeClr val="tx1"/>
                </a:solidFill>
              </a:rPr>
              <a:t>sepsis</a:t>
            </a:r>
            <a:endParaRPr lang="tr-TR" altLang="tr-TR" sz="16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tr-TR" altLang="tr-TR" sz="1600" dirty="0" err="1" smtClean="0">
                <a:solidFill>
                  <a:schemeClr val="tx1"/>
                </a:solidFill>
              </a:rPr>
              <a:t>Malformasyonlar</a:t>
            </a:r>
            <a:r>
              <a:rPr lang="tr-TR" altLang="tr-TR" sz="1600" dirty="0" smtClean="0">
                <a:solidFill>
                  <a:schemeClr val="tx1"/>
                </a:solidFill>
              </a:rPr>
              <a:t> </a:t>
            </a:r>
            <a:r>
              <a:rPr lang="tr-TR" altLang="tr-TR" sz="1600" dirty="0" smtClean="0">
                <a:solidFill>
                  <a:schemeClr val="tx1"/>
                </a:solidFill>
              </a:rPr>
              <a:t>– </a:t>
            </a:r>
            <a:r>
              <a:rPr lang="tr-TR" altLang="tr-TR" sz="1600" dirty="0" err="1" smtClean="0">
                <a:solidFill>
                  <a:schemeClr val="tx1"/>
                </a:solidFill>
              </a:rPr>
              <a:t>Biliyer</a:t>
            </a:r>
            <a:r>
              <a:rPr lang="tr-TR" altLang="tr-TR" sz="1600" dirty="0" smtClean="0">
                <a:solidFill>
                  <a:schemeClr val="tx1"/>
                </a:solidFill>
              </a:rPr>
              <a:t> </a:t>
            </a:r>
            <a:r>
              <a:rPr lang="tr-TR" altLang="tr-TR" sz="1600" dirty="0" err="1" smtClean="0">
                <a:solidFill>
                  <a:schemeClr val="tx1"/>
                </a:solidFill>
              </a:rPr>
              <a:t>atrezi</a:t>
            </a:r>
            <a:r>
              <a:rPr lang="tr-TR" altLang="tr-TR" sz="1600" dirty="0" smtClean="0">
                <a:solidFill>
                  <a:schemeClr val="tx1"/>
                </a:solidFill>
              </a:rPr>
              <a:t>, koledok kisti, safra kanal </a:t>
            </a:r>
            <a:r>
              <a:rPr lang="tr-TR" altLang="tr-TR" sz="1600" dirty="0" err="1" smtClean="0">
                <a:solidFill>
                  <a:schemeClr val="tx1"/>
                </a:solidFill>
              </a:rPr>
              <a:t>stenozu</a:t>
            </a:r>
            <a:endParaRPr lang="tr-TR" altLang="tr-TR" sz="16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tr-TR" altLang="tr-TR" sz="1600" dirty="0" err="1" smtClean="0">
                <a:solidFill>
                  <a:schemeClr val="tx1"/>
                </a:solidFill>
              </a:rPr>
              <a:t>Metabolik</a:t>
            </a:r>
            <a:r>
              <a:rPr lang="tr-TR" altLang="tr-TR" sz="1600" dirty="0" smtClean="0">
                <a:solidFill>
                  <a:schemeClr val="tx1"/>
                </a:solidFill>
              </a:rPr>
              <a:t> </a:t>
            </a:r>
            <a:r>
              <a:rPr lang="tr-TR" altLang="tr-TR" sz="1600" dirty="0" smtClean="0">
                <a:solidFill>
                  <a:schemeClr val="tx1"/>
                </a:solidFill>
              </a:rPr>
              <a:t>bozukluklar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tr-TR" dirty="0" err="1" smtClean="0">
                <a:solidFill>
                  <a:schemeClr val="tx1"/>
                </a:solidFill>
              </a:rPr>
              <a:t>Galaktozemi</a:t>
            </a:r>
            <a:endParaRPr lang="tr-TR" altLang="tr-TR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tr-TR" altLang="tr-TR" dirty="0" err="1" smtClean="0">
                <a:solidFill>
                  <a:schemeClr val="tx1"/>
                </a:solidFill>
              </a:rPr>
              <a:t>Herediter</a:t>
            </a:r>
            <a:r>
              <a:rPr lang="tr-TR" altLang="tr-TR" dirty="0" smtClean="0">
                <a:solidFill>
                  <a:schemeClr val="tx1"/>
                </a:solidFill>
              </a:rPr>
              <a:t> </a:t>
            </a:r>
            <a:r>
              <a:rPr lang="tr-TR" altLang="tr-TR" dirty="0" err="1" smtClean="0">
                <a:solidFill>
                  <a:schemeClr val="tx1"/>
                </a:solidFill>
              </a:rPr>
              <a:t>fruktoz</a:t>
            </a:r>
            <a:r>
              <a:rPr lang="tr-TR" altLang="tr-TR" dirty="0" smtClean="0">
                <a:solidFill>
                  <a:schemeClr val="tx1"/>
                </a:solidFill>
              </a:rPr>
              <a:t> </a:t>
            </a:r>
            <a:r>
              <a:rPr lang="tr-TR" altLang="tr-TR" dirty="0" err="1" smtClean="0">
                <a:solidFill>
                  <a:schemeClr val="tx1"/>
                </a:solidFill>
              </a:rPr>
              <a:t>intoleransı</a:t>
            </a:r>
            <a:endParaRPr lang="tr-TR" altLang="tr-TR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tr-TR" altLang="tr-TR" dirty="0" smtClean="0">
                <a:solidFill>
                  <a:schemeClr val="tx1"/>
                </a:solidFill>
              </a:rPr>
              <a:t>Alfa-1-antitripsin eksikliği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tr-TR" dirty="0" err="1" smtClean="0">
                <a:solidFill>
                  <a:schemeClr val="tx1"/>
                </a:solidFill>
              </a:rPr>
              <a:t>Tirozinemi</a:t>
            </a:r>
            <a:endParaRPr lang="tr-TR" altLang="tr-TR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tr-TR" altLang="tr-TR" dirty="0" smtClean="0">
                <a:solidFill>
                  <a:schemeClr val="tx1"/>
                </a:solidFill>
              </a:rPr>
              <a:t>Glikojen depo hastalığı tip IV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tr-TR" dirty="0" err="1" smtClean="0">
                <a:solidFill>
                  <a:schemeClr val="tx1"/>
                </a:solidFill>
              </a:rPr>
              <a:t>Hipotiroidi</a:t>
            </a:r>
            <a:r>
              <a:rPr lang="tr-TR" altLang="tr-TR" dirty="0" smtClean="0">
                <a:solidFill>
                  <a:schemeClr val="tx1"/>
                </a:solidFill>
              </a:rPr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1600" dirty="0" smtClean="0">
                <a:solidFill>
                  <a:schemeClr val="tx1"/>
                </a:solidFill>
              </a:rPr>
              <a:t>Total </a:t>
            </a:r>
            <a:r>
              <a:rPr lang="tr-TR" altLang="tr-TR" sz="1600" dirty="0" err="1" smtClean="0">
                <a:solidFill>
                  <a:schemeClr val="tx1"/>
                </a:solidFill>
              </a:rPr>
              <a:t>parenteral</a:t>
            </a:r>
            <a:r>
              <a:rPr lang="tr-TR" altLang="tr-TR" sz="1600" dirty="0" smtClean="0">
                <a:solidFill>
                  <a:schemeClr val="tx1"/>
                </a:solidFill>
              </a:rPr>
              <a:t> </a:t>
            </a:r>
            <a:r>
              <a:rPr lang="tr-TR" altLang="tr-TR" sz="1600" dirty="0" err="1" smtClean="0">
                <a:solidFill>
                  <a:schemeClr val="tx1"/>
                </a:solidFill>
              </a:rPr>
              <a:t>nutrisyon</a:t>
            </a:r>
            <a:endParaRPr lang="tr-TR" altLang="tr-TR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>
                <a:solidFill>
                  <a:schemeClr val="tx1"/>
                </a:solidFill>
              </a:rPr>
              <a:t>SARILIKLI </a:t>
            </a:r>
            <a:r>
              <a:rPr lang="tr-TR" sz="2400" dirty="0" smtClean="0">
                <a:solidFill>
                  <a:schemeClr val="tx1"/>
                </a:solidFill>
              </a:rPr>
              <a:t>BEBEĞE YAKLAŞIM </a:t>
            </a:r>
            <a:r>
              <a:rPr lang="tr-TR" sz="2400" dirty="0">
                <a:solidFill>
                  <a:schemeClr val="tx1"/>
                </a:solidFill>
              </a:rPr>
              <a:t>VE </a:t>
            </a:r>
            <a:r>
              <a:rPr lang="tr-TR" sz="2400" dirty="0" smtClean="0">
                <a:solidFill>
                  <a:schemeClr val="tx1"/>
                </a:solidFill>
              </a:rPr>
              <a:t>SARILIĞIN ÖNLENMESİ- birincil koruma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 smtClean="0">
                <a:solidFill>
                  <a:schemeClr val="tx1"/>
                </a:solidFill>
              </a:rPr>
              <a:t>Emzirme </a:t>
            </a:r>
            <a:r>
              <a:rPr lang="tr-TR" sz="2000" dirty="0">
                <a:solidFill>
                  <a:schemeClr val="tx1"/>
                </a:solidFill>
              </a:rPr>
              <a:t>desteklenmelidir.</a:t>
            </a:r>
          </a:p>
          <a:p>
            <a:pPr lvl="1"/>
            <a:r>
              <a:rPr lang="tr-TR" sz="2000" dirty="0" smtClean="0">
                <a:solidFill>
                  <a:schemeClr val="tx1"/>
                </a:solidFill>
              </a:rPr>
              <a:t>özellikle </a:t>
            </a:r>
            <a:r>
              <a:rPr lang="tr-TR" sz="2000" dirty="0">
                <a:solidFill>
                  <a:schemeClr val="tx1"/>
                </a:solidFill>
              </a:rPr>
              <a:t>yaşamın ilk günlerinde günde 8-12 </a:t>
            </a:r>
            <a:r>
              <a:rPr lang="tr-TR" sz="2000" dirty="0" smtClean="0">
                <a:solidFill>
                  <a:schemeClr val="tx1"/>
                </a:solidFill>
              </a:rPr>
              <a:t>kez</a:t>
            </a:r>
          </a:p>
          <a:p>
            <a:pPr lvl="1"/>
            <a:r>
              <a:rPr lang="tr-TR" sz="2000" dirty="0" err="1" smtClean="0">
                <a:solidFill>
                  <a:schemeClr val="tx1"/>
                </a:solidFill>
              </a:rPr>
              <a:t>Yenidoğan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>
                <a:solidFill>
                  <a:schemeClr val="tx1"/>
                </a:solidFill>
              </a:rPr>
              <a:t>bebeklere su ve şekerli su </a:t>
            </a:r>
            <a:r>
              <a:rPr lang="tr-TR" sz="2000" dirty="0" smtClean="0">
                <a:solidFill>
                  <a:schemeClr val="tx1"/>
                </a:solidFill>
              </a:rPr>
              <a:t>verilmemelidir</a:t>
            </a:r>
            <a:r>
              <a:rPr lang="tr-TR" sz="2000" dirty="0" smtClean="0">
                <a:solidFill>
                  <a:schemeClr val="tx1"/>
                </a:solidFill>
              </a:rPr>
              <a:t>.</a:t>
            </a:r>
            <a:endParaRPr lang="tr-TR" sz="2000" dirty="0">
              <a:solidFill>
                <a:schemeClr val="tx1"/>
              </a:solidFill>
            </a:endParaRPr>
          </a:p>
          <a:p>
            <a:endParaRPr lang="tr-TR" sz="2000" dirty="0" smtClean="0">
              <a:solidFill>
                <a:schemeClr val="tx1"/>
              </a:solidFill>
            </a:endParaRPr>
          </a:p>
          <a:p>
            <a:r>
              <a:rPr lang="tr-TR" sz="2000" dirty="0" smtClean="0">
                <a:solidFill>
                  <a:schemeClr val="tx1"/>
                </a:solidFill>
              </a:rPr>
              <a:t>Taburcu </a:t>
            </a:r>
            <a:r>
              <a:rPr lang="tr-TR" sz="2000" dirty="0">
                <a:solidFill>
                  <a:schemeClr val="tx1"/>
                </a:solidFill>
              </a:rPr>
              <a:t>öncesi aileler uygun beslenme ve </a:t>
            </a:r>
            <a:r>
              <a:rPr lang="tr-TR" sz="2000" dirty="0" smtClean="0">
                <a:solidFill>
                  <a:schemeClr val="tx1"/>
                </a:solidFill>
              </a:rPr>
              <a:t>sarılık konusunda bilgilendirilmelidir.</a:t>
            </a:r>
          </a:p>
          <a:p>
            <a:endParaRPr lang="tr-TR" sz="2000" dirty="0" smtClean="0">
              <a:solidFill>
                <a:schemeClr val="tx1"/>
              </a:solidFill>
            </a:endParaRPr>
          </a:p>
          <a:p>
            <a:r>
              <a:rPr lang="tr-TR" sz="2000" dirty="0" smtClean="0">
                <a:solidFill>
                  <a:schemeClr val="tx1"/>
                </a:solidFill>
              </a:rPr>
              <a:t>Geç </a:t>
            </a:r>
            <a:r>
              <a:rPr lang="tr-TR" sz="2000" dirty="0" err="1">
                <a:solidFill>
                  <a:schemeClr val="tx1"/>
                </a:solidFill>
              </a:rPr>
              <a:t>preterm</a:t>
            </a:r>
            <a:r>
              <a:rPr lang="tr-TR" sz="2000" dirty="0">
                <a:solidFill>
                  <a:schemeClr val="tx1"/>
                </a:solidFill>
              </a:rPr>
              <a:t> bebekler beslenme yetersizliği ve </a:t>
            </a:r>
            <a:r>
              <a:rPr lang="tr-TR" sz="2000" dirty="0" smtClean="0">
                <a:solidFill>
                  <a:schemeClr val="tx1"/>
                </a:solidFill>
              </a:rPr>
              <a:t>sarılık açısından </a:t>
            </a:r>
            <a:r>
              <a:rPr lang="tr-TR" sz="2000" dirty="0">
                <a:solidFill>
                  <a:schemeClr val="tx1"/>
                </a:solidFill>
              </a:rPr>
              <a:t>yüksek risk taşırlar.</a:t>
            </a:r>
          </a:p>
        </p:txBody>
      </p:sp>
    </p:spTree>
    <p:extLst>
      <p:ext uri="{BB962C8B-B14F-4D97-AF65-F5344CB8AC3E}">
        <p14:creationId xmlns:p14="http://schemas.microsoft.com/office/powerpoint/2010/main" val="2054243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>
                <a:solidFill>
                  <a:schemeClr val="tx1"/>
                </a:solidFill>
              </a:rPr>
              <a:t>SARILIKLI BEBEĞE YAKLAŞIM VE SARILIĞIN ÖNLENMESİ- </a:t>
            </a:r>
            <a:r>
              <a:rPr lang="tr-TR" sz="2400" dirty="0" smtClean="0">
                <a:solidFill>
                  <a:schemeClr val="tx1"/>
                </a:solidFill>
              </a:rPr>
              <a:t>ikincil </a:t>
            </a:r>
            <a:r>
              <a:rPr lang="tr-TR" sz="2400" dirty="0">
                <a:solidFill>
                  <a:schemeClr val="tx1"/>
                </a:solidFill>
              </a:rPr>
              <a:t>koruma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Kan gruplarının </a:t>
            </a:r>
            <a:r>
              <a:rPr lang="tr-TR" dirty="0" smtClean="0">
                <a:solidFill>
                  <a:schemeClr val="tx1"/>
                </a:solidFill>
              </a:rPr>
              <a:t>belirlenmesi</a:t>
            </a:r>
          </a:p>
          <a:p>
            <a:r>
              <a:rPr lang="tr-TR" dirty="0">
                <a:solidFill>
                  <a:schemeClr val="tx1"/>
                </a:solidFill>
              </a:rPr>
              <a:t>Klinik </a:t>
            </a:r>
            <a:r>
              <a:rPr lang="tr-TR" dirty="0" smtClean="0">
                <a:solidFill>
                  <a:schemeClr val="tx1"/>
                </a:solidFill>
              </a:rPr>
              <a:t>değerlendirme</a:t>
            </a:r>
          </a:p>
          <a:p>
            <a:r>
              <a:rPr lang="tr-TR" dirty="0">
                <a:solidFill>
                  <a:schemeClr val="tx1"/>
                </a:solidFill>
              </a:rPr>
              <a:t>Laboratuvar </a:t>
            </a:r>
            <a:r>
              <a:rPr lang="tr-TR" dirty="0" smtClean="0">
                <a:solidFill>
                  <a:schemeClr val="tx1"/>
                </a:solidFill>
              </a:rPr>
              <a:t>değerlendirme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Risk faktörleri</a:t>
            </a:r>
          </a:p>
          <a:p>
            <a:r>
              <a:rPr lang="tr-TR" dirty="0">
                <a:solidFill>
                  <a:schemeClr val="tx1"/>
                </a:solidFill>
              </a:rPr>
              <a:t>Sarılığın nedenine yönelik özel </a:t>
            </a:r>
            <a:r>
              <a:rPr lang="tr-TR" dirty="0" smtClean="0">
                <a:solidFill>
                  <a:schemeClr val="tx1"/>
                </a:solidFill>
              </a:rPr>
              <a:t>değerlendirmeler</a:t>
            </a:r>
          </a:p>
          <a:p>
            <a:r>
              <a:rPr lang="tr-TR" dirty="0">
                <a:solidFill>
                  <a:schemeClr val="tx1"/>
                </a:solidFill>
              </a:rPr>
              <a:t>Taburculuk öncesi risk </a:t>
            </a:r>
            <a:r>
              <a:rPr lang="tr-TR" dirty="0" smtClean="0">
                <a:solidFill>
                  <a:schemeClr val="tx1"/>
                </a:solidFill>
              </a:rPr>
              <a:t>değerlendirme</a:t>
            </a:r>
          </a:p>
          <a:p>
            <a:r>
              <a:rPr lang="tr-TR" dirty="0">
                <a:solidFill>
                  <a:schemeClr val="tx1"/>
                </a:solidFill>
              </a:rPr>
              <a:t>Taburculuk sonrası izlem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Uzamış sarılık</a:t>
            </a:r>
          </a:p>
        </p:txBody>
      </p:sp>
    </p:spTree>
    <p:extLst>
      <p:ext uri="{BB962C8B-B14F-4D97-AF65-F5344CB8AC3E}">
        <p14:creationId xmlns:p14="http://schemas.microsoft.com/office/powerpoint/2010/main" val="24140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Klinik değerlendirme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07" y="1844824"/>
            <a:ext cx="8829381" cy="4761340"/>
          </a:xfrm>
        </p:spPr>
      </p:pic>
    </p:spTree>
    <p:extLst>
      <p:ext uri="{BB962C8B-B14F-4D97-AF65-F5344CB8AC3E}">
        <p14:creationId xmlns:p14="http://schemas.microsoft.com/office/powerpoint/2010/main" val="398106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</a:rPr>
              <a:t>Labaratuar</a:t>
            </a:r>
            <a:r>
              <a:rPr lang="tr-TR" dirty="0" smtClean="0">
                <a:solidFill>
                  <a:schemeClr val="tx1"/>
                </a:solidFill>
              </a:rPr>
              <a:t> değerlendirmesi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44824"/>
            <a:ext cx="879992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11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</a:rPr>
              <a:t>Biluribin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nomogramı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07362"/>
            <a:ext cx="7632848" cy="42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014" y="5157192"/>
            <a:ext cx="5161338" cy="163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8823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Risk faktörleri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Taburcu </a:t>
            </a:r>
            <a:r>
              <a:rPr lang="tr-TR" dirty="0">
                <a:solidFill>
                  <a:schemeClr val="tx1"/>
                </a:solidFill>
              </a:rPr>
              <a:t>olmadan önceki STB veya </a:t>
            </a:r>
            <a:r>
              <a:rPr lang="tr-TR" dirty="0" err="1">
                <a:solidFill>
                  <a:schemeClr val="tx1"/>
                </a:solidFill>
              </a:rPr>
              <a:t>TcB</a:t>
            </a:r>
            <a:r>
              <a:rPr lang="tr-TR" dirty="0">
                <a:solidFill>
                  <a:schemeClr val="tx1"/>
                </a:solidFill>
              </a:rPr>
              <a:t> düzeyi </a:t>
            </a:r>
            <a:r>
              <a:rPr lang="tr-TR" dirty="0" smtClean="0">
                <a:solidFill>
                  <a:schemeClr val="tx1"/>
                </a:solidFill>
              </a:rPr>
              <a:t>yüksek veya </a:t>
            </a:r>
            <a:r>
              <a:rPr lang="tr-TR" dirty="0">
                <a:solidFill>
                  <a:schemeClr val="tx1"/>
                </a:solidFill>
              </a:rPr>
              <a:t>yüksek-orta risk bölgesinde olması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Düşük </a:t>
            </a:r>
            <a:r>
              <a:rPr lang="tr-TR" dirty="0">
                <a:solidFill>
                  <a:schemeClr val="tx1"/>
                </a:solidFill>
              </a:rPr>
              <a:t>gebelik haftası (&lt;38)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Anne </a:t>
            </a:r>
            <a:r>
              <a:rPr lang="tr-TR" dirty="0">
                <a:solidFill>
                  <a:schemeClr val="tx1"/>
                </a:solidFill>
              </a:rPr>
              <a:t>sütü ile </a:t>
            </a:r>
            <a:r>
              <a:rPr lang="tr-TR" dirty="0" smtClean="0">
                <a:solidFill>
                  <a:schemeClr val="tx1"/>
                </a:solidFill>
              </a:rPr>
              <a:t>beslenme başarısız, </a:t>
            </a:r>
            <a:r>
              <a:rPr lang="tr-TR" dirty="0">
                <a:solidFill>
                  <a:schemeClr val="tx1"/>
                </a:solidFill>
              </a:rPr>
              <a:t>özellikle iyi ememeyen </a:t>
            </a:r>
            <a:r>
              <a:rPr lang="tr-TR" dirty="0" smtClean="0">
                <a:solidFill>
                  <a:schemeClr val="tx1"/>
                </a:solidFill>
              </a:rPr>
              <a:t>aşırı ağırlık </a:t>
            </a:r>
            <a:r>
              <a:rPr lang="tr-TR" dirty="0">
                <a:solidFill>
                  <a:schemeClr val="tx1"/>
                </a:solidFill>
              </a:rPr>
              <a:t>kaybı olan bebekler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İlk </a:t>
            </a:r>
            <a:r>
              <a:rPr lang="tr-TR" dirty="0">
                <a:solidFill>
                  <a:schemeClr val="tx1"/>
                </a:solidFill>
              </a:rPr>
              <a:t>24 saatte sarılık gözlenmesi</a:t>
            </a:r>
          </a:p>
          <a:p>
            <a:r>
              <a:rPr lang="tr-TR" dirty="0" err="1" smtClean="0">
                <a:solidFill>
                  <a:schemeClr val="tx1"/>
                </a:solidFill>
              </a:rPr>
              <a:t>İzoimmün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hemolitik</a:t>
            </a:r>
            <a:r>
              <a:rPr lang="tr-TR" dirty="0">
                <a:solidFill>
                  <a:schemeClr val="tx1"/>
                </a:solidFill>
              </a:rPr>
              <a:t> hastalık, diğer </a:t>
            </a:r>
            <a:r>
              <a:rPr lang="tr-TR" dirty="0" err="1">
                <a:solidFill>
                  <a:schemeClr val="tx1"/>
                </a:solidFill>
              </a:rPr>
              <a:t>hemolitik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hastalıklar  (</a:t>
            </a:r>
            <a:r>
              <a:rPr lang="tr-TR" dirty="0">
                <a:solidFill>
                  <a:schemeClr val="tx1"/>
                </a:solidFill>
              </a:rPr>
              <a:t>G6PD eksikliği)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Daha </a:t>
            </a:r>
            <a:r>
              <a:rPr lang="tr-TR" dirty="0">
                <a:solidFill>
                  <a:schemeClr val="tx1"/>
                </a:solidFill>
              </a:rPr>
              <a:t>önce fototerapi almış kardeş öyküsü</a:t>
            </a:r>
          </a:p>
          <a:p>
            <a:r>
              <a:rPr lang="tr-TR" dirty="0" err="1" smtClean="0">
                <a:solidFill>
                  <a:schemeClr val="tx1"/>
                </a:solidFill>
              </a:rPr>
              <a:t>Sefal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hematom</a:t>
            </a:r>
            <a:r>
              <a:rPr lang="tr-TR" dirty="0">
                <a:solidFill>
                  <a:schemeClr val="tx1"/>
                </a:solidFill>
              </a:rPr>
              <a:t> veya yaygın </a:t>
            </a:r>
            <a:r>
              <a:rPr lang="tr-TR" dirty="0" err="1">
                <a:solidFill>
                  <a:schemeClr val="tx1"/>
                </a:solidFill>
              </a:rPr>
              <a:t>ekimoz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Asya </a:t>
            </a:r>
            <a:r>
              <a:rPr lang="tr-TR" dirty="0">
                <a:solidFill>
                  <a:schemeClr val="tx1"/>
                </a:solidFill>
              </a:rPr>
              <a:t>kökenli olmak</a:t>
            </a:r>
          </a:p>
        </p:txBody>
      </p:sp>
    </p:spTree>
    <p:extLst>
      <p:ext uri="{BB962C8B-B14F-4D97-AF65-F5344CB8AC3E}">
        <p14:creationId xmlns:p14="http://schemas.microsoft.com/office/powerpoint/2010/main" val="41206245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Taburculuk öncesi risk değerlendirme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22007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88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Plan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Sarılık</a:t>
            </a:r>
          </a:p>
          <a:p>
            <a:r>
              <a:rPr lang="tr-TR" dirty="0" err="1" smtClean="0">
                <a:solidFill>
                  <a:schemeClr val="tx1"/>
                </a:solidFill>
              </a:rPr>
              <a:t>Bilirubin</a:t>
            </a:r>
            <a:r>
              <a:rPr lang="tr-TR" dirty="0" smtClean="0">
                <a:solidFill>
                  <a:schemeClr val="tx1"/>
                </a:solidFill>
              </a:rPr>
              <a:t> metabolizması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Sınıflandırma</a:t>
            </a:r>
          </a:p>
          <a:p>
            <a:pPr lvl="1"/>
            <a:r>
              <a:rPr lang="tr-TR" dirty="0" err="1">
                <a:solidFill>
                  <a:schemeClr val="tx1"/>
                </a:solidFill>
              </a:rPr>
              <a:t>İndirek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hiperbilirubinemi</a:t>
            </a:r>
            <a:endParaRPr lang="tr-TR" dirty="0">
              <a:solidFill>
                <a:schemeClr val="tx1"/>
              </a:solidFill>
            </a:endParaRPr>
          </a:p>
          <a:p>
            <a:pPr lvl="2"/>
            <a:r>
              <a:rPr lang="tr-TR" dirty="0">
                <a:solidFill>
                  <a:schemeClr val="tx1"/>
                </a:solidFill>
              </a:rPr>
              <a:t>Patolojik olmayan - Fizyolojik sarılık</a:t>
            </a:r>
          </a:p>
          <a:p>
            <a:pPr lvl="2"/>
            <a:r>
              <a:rPr lang="tr-TR" dirty="0">
                <a:solidFill>
                  <a:schemeClr val="tx1"/>
                </a:solidFill>
              </a:rPr>
              <a:t>Patolojik </a:t>
            </a:r>
            <a:r>
              <a:rPr lang="tr-TR" dirty="0" smtClean="0">
                <a:solidFill>
                  <a:schemeClr val="tx1"/>
                </a:solidFill>
              </a:rPr>
              <a:t>olan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Direk </a:t>
            </a:r>
            <a:r>
              <a:rPr lang="tr-TR" dirty="0" err="1" smtClean="0">
                <a:solidFill>
                  <a:schemeClr val="tx1"/>
                </a:solidFill>
              </a:rPr>
              <a:t>hiperbilirubinemi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Sarılığa </a:t>
            </a:r>
            <a:r>
              <a:rPr lang="tr-TR" dirty="0" smtClean="0">
                <a:solidFill>
                  <a:schemeClr val="tx1"/>
                </a:solidFill>
              </a:rPr>
              <a:t>yaklaşım</a:t>
            </a:r>
          </a:p>
          <a:p>
            <a:pPr lvl="1"/>
            <a:r>
              <a:rPr lang="tr-TR" sz="1400" dirty="0" smtClean="0">
                <a:solidFill>
                  <a:schemeClr val="tx1"/>
                </a:solidFill>
              </a:rPr>
              <a:t>Birincil</a:t>
            </a:r>
          </a:p>
          <a:p>
            <a:pPr lvl="1"/>
            <a:r>
              <a:rPr lang="tr-TR" sz="1400" dirty="0" smtClean="0">
                <a:solidFill>
                  <a:schemeClr val="tx1"/>
                </a:solidFill>
              </a:rPr>
              <a:t>İkincil</a:t>
            </a:r>
            <a:endParaRPr lang="tr-TR" sz="1400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Tedavi</a:t>
            </a:r>
          </a:p>
        </p:txBody>
      </p:sp>
    </p:spTree>
    <p:extLst>
      <p:ext uri="{BB962C8B-B14F-4D97-AF65-F5344CB8AC3E}">
        <p14:creationId xmlns:p14="http://schemas.microsoft.com/office/powerpoint/2010/main" val="196173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5" y="1484784"/>
            <a:ext cx="8220075" cy="4964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4834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9711"/>
            <a:ext cx="818197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413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Taburculuk </a:t>
            </a:r>
            <a:r>
              <a:rPr lang="tr-TR" dirty="0" smtClean="0"/>
              <a:t>sonrası izlem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37" y="1988840"/>
            <a:ext cx="8280919" cy="447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794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Uzamış sarılık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altLang="tr-TR" dirty="0" err="1">
                <a:solidFill>
                  <a:schemeClr val="tx1"/>
                </a:solidFill>
              </a:rPr>
              <a:t>Term</a:t>
            </a:r>
            <a:r>
              <a:rPr lang="tr-TR" altLang="tr-TR" dirty="0">
                <a:solidFill>
                  <a:schemeClr val="tx1"/>
                </a:solidFill>
              </a:rPr>
              <a:t> bebekte sarılık 2 hafta, </a:t>
            </a:r>
            <a:r>
              <a:rPr lang="tr-TR" altLang="tr-TR" dirty="0" err="1">
                <a:solidFill>
                  <a:schemeClr val="tx1"/>
                </a:solidFill>
              </a:rPr>
              <a:t>preterm</a:t>
            </a:r>
            <a:r>
              <a:rPr lang="tr-TR" altLang="tr-TR" dirty="0">
                <a:solidFill>
                  <a:schemeClr val="tx1"/>
                </a:solidFill>
              </a:rPr>
              <a:t> bebekte 3 haftayı geçtiğinde uzamış sarılık adı alır.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Anne </a:t>
            </a:r>
            <a:r>
              <a:rPr lang="tr-TR" dirty="0">
                <a:solidFill>
                  <a:schemeClr val="tx1"/>
                </a:solidFill>
              </a:rPr>
              <a:t>sütü sarılığı (en sık ) </a:t>
            </a:r>
          </a:p>
          <a:p>
            <a:r>
              <a:rPr lang="tr-TR" dirty="0" err="1" smtClean="0">
                <a:solidFill>
                  <a:schemeClr val="tx1"/>
                </a:solidFill>
              </a:rPr>
              <a:t>Hipotiroidi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(en önemli neden)</a:t>
            </a:r>
          </a:p>
          <a:p>
            <a:r>
              <a:rPr lang="tr-TR" dirty="0" err="1" smtClean="0">
                <a:solidFill>
                  <a:schemeClr val="tx1"/>
                </a:solidFill>
              </a:rPr>
              <a:t>Criigler-Najjar</a:t>
            </a:r>
            <a:r>
              <a:rPr lang="tr-TR" dirty="0" smtClean="0">
                <a:solidFill>
                  <a:schemeClr val="tx1"/>
                </a:solidFill>
              </a:rPr>
              <a:t> sendromu</a:t>
            </a:r>
          </a:p>
          <a:p>
            <a:r>
              <a:rPr lang="tr-TR" dirty="0" err="1" smtClean="0">
                <a:solidFill>
                  <a:schemeClr val="tx1"/>
                </a:solidFill>
              </a:rPr>
              <a:t>Gilbert</a:t>
            </a:r>
            <a:r>
              <a:rPr lang="tr-TR" dirty="0" smtClean="0">
                <a:solidFill>
                  <a:schemeClr val="tx1"/>
                </a:solidFill>
              </a:rPr>
              <a:t> sendromu</a:t>
            </a:r>
          </a:p>
          <a:p>
            <a:r>
              <a:rPr lang="tr-TR" dirty="0" err="1" smtClean="0">
                <a:solidFill>
                  <a:schemeClr val="tx1"/>
                </a:solidFill>
              </a:rPr>
              <a:t>Lucey-Driscoll</a:t>
            </a:r>
            <a:r>
              <a:rPr lang="tr-TR" dirty="0" smtClean="0">
                <a:solidFill>
                  <a:schemeClr val="tx1"/>
                </a:solidFill>
              </a:rPr>
              <a:t> sendromu</a:t>
            </a:r>
          </a:p>
          <a:p>
            <a:r>
              <a:rPr lang="tr-TR" dirty="0" err="1" smtClean="0">
                <a:solidFill>
                  <a:schemeClr val="tx1"/>
                </a:solidFill>
              </a:rPr>
              <a:t>Kolestatik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sarılıklar (safra yolları </a:t>
            </a:r>
            <a:r>
              <a:rPr lang="tr-TR" dirty="0" err="1">
                <a:solidFill>
                  <a:schemeClr val="tx1"/>
                </a:solidFill>
              </a:rPr>
              <a:t>atrezisi</a:t>
            </a:r>
            <a:r>
              <a:rPr lang="tr-TR" dirty="0">
                <a:solidFill>
                  <a:schemeClr val="tx1"/>
                </a:solidFill>
              </a:rPr>
              <a:t>, </a:t>
            </a:r>
            <a:r>
              <a:rPr lang="tr-TR" dirty="0" err="1">
                <a:solidFill>
                  <a:schemeClr val="tx1"/>
                </a:solidFill>
              </a:rPr>
              <a:t>neonatal</a:t>
            </a:r>
            <a:r>
              <a:rPr lang="tr-TR" dirty="0">
                <a:solidFill>
                  <a:schemeClr val="tx1"/>
                </a:solidFill>
              </a:rPr>
              <a:t> hepatit </a:t>
            </a:r>
            <a:r>
              <a:rPr lang="tr-TR" dirty="0" err="1">
                <a:solidFill>
                  <a:schemeClr val="tx1"/>
                </a:solidFill>
              </a:rPr>
              <a:t>vb</a:t>
            </a:r>
            <a:r>
              <a:rPr lang="tr-TR" dirty="0" smtClean="0">
                <a:solidFill>
                  <a:schemeClr val="tx1"/>
                </a:solidFill>
              </a:rPr>
              <a:t>)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4837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tx1"/>
                </a:solidFill>
              </a:rPr>
              <a:t>Direkt</a:t>
            </a:r>
            <a:r>
              <a:rPr lang="tr-TR" dirty="0">
                <a:solidFill>
                  <a:schemeClr val="tx1"/>
                </a:solidFill>
              </a:rPr>
              <a:t>, </a:t>
            </a:r>
            <a:r>
              <a:rPr lang="tr-TR" dirty="0" err="1">
                <a:solidFill>
                  <a:schemeClr val="tx1"/>
                </a:solidFill>
              </a:rPr>
              <a:t>indirekt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bilirubin</a:t>
            </a:r>
            <a:r>
              <a:rPr lang="tr-TR" dirty="0">
                <a:solidFill>
                  <a:schemeClr val="tx1"/>
                </a:solidFill>
              </a:rPr>
              <a:t> tayini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Anne-bebek </a:t>
            </a:r>
            <a:r>
              <a:rPr lang="tr-TR" dirty="0">
                <a:solidFill>
                  <a:schemeClr val="tx1"/>
                </a:solidFill>
              </a:rPr>
              <a:t>kan grubu, direkt </a:t>
            </a:r>
            <a:r>
              <a:rPr lang="tr-TR" dirty="0" err="1">
                <a:solidFill>
                  <a:schemeClr val="tx1"/>
                </a:solidFill>
              </a:rPr>
              <a:t>Coombs</a:t>
            </a:r>
            <a:r>
              <a:rPr lang="tr-TR" dirty="0">
                <a:solidFill>
                  <a:schemeClr val="tx1"/>
                </a:solidFill>
              </a:rPr>
              <a:t> testi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Tam </a:t>
            </a:r>
            <a:r>
              <a:rPr lang="tr-TR" dirty="0">
                <a:solidFill>
                  <a:schemeClr val="tx1"/>
                </a:solidFill>
              </a:rPr>
              <a:t>kan sayımı, </a:t>
            </a:r>
            <a:r>
              <a:rPr lang="tr-TR" dirty="0" err="1">
                <a:solidFill>
                  <a:schemeClr val="tx1"/>
                </a:solidFill>
              </a:rPr>
              <a:t>periferik</a:t>
            </a:r>
            <a:r>
              <a:rPr lang="tr-TR" dirty="0">
                <a:solidFill>
                  <a:schemeClr val="tx1"/>
                </a:solidFill>
              </a:rPr>
              <a:t> yayma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G6PD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en-US" b="1" dirty="0" err="1" smtClean="0">
                <a:solidFill>
                  <a:schemeClr val="tx1"/>
                </a:solidFill>
              </a:rPr>
              <a:t>Tiroid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fonksiyon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testleri</a:t>
            </a:r>
            <a:r>
              <a:rPr lang="en-US" b="1" dirty="0">
                <a:solidFill>
                  <a:schemeClr val="tx1"/>
                </a:solidFill>
              </a:rPr>
              <a:t> (TSH, sT4)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İdrar </a:t>
            </a:r>
            <a:r>
              <a:rPr lang="tr-TR" dirty="0">
                <a:solidFill>
                  <a:schemeClr val="tx1"/>
                </a:solidFill>
              </a:rPr>
              <a:t>tetkiki, idrar kültürü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İdrarda </a:t>
            </a:r>
            <a:r>
              <a:rPr lang="tr-TR" dirty="0">
                <a:solidFill>
                  <a:schemeClr val="tx1"/>
                </a:solidFill>
              </a:rPr>
              <a:t>indirgen madde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Direkt </a:t>
            </a:r>
            <a:r>
              <a:rPr lang="tr-TR" dirty="0" err="1">
                <a:solidFill>
                  <a:schemeClr val="tx1"/>
                </a:solidFill>
              </a:rPr>
              <a:t>bilirubin</a:t>
            </a:r>
            <a:r>
              <a:rPr lang="tr-TR" dirty="0">
                <a:solidFill>
                  <a:schemeClr val="tx1"/>
                </a:solidFill>
              </a:rPr>
              <a:t> yüksekliği yoksa karaciğer </a:t>
            </a:r>
            <a:r>
              <a:rPr lang="tr-TR" dirty="0" smtClean="0">
                <a:solidFill>
                  <a:schemeClr val="tx1"/>
                </a:solidFill>
              </a:rPr>
              <a:t>enzim düzeylerinin </a:t>
            </a:r>
            <a:r>
              <a:rPr lang="tr-TR" dirty="0">
                <a:solidFill>
                  <a:schemeClr val="tx1"/>
                </a:solidFill>
              </a:rPr>
              <a:t>bakılmasına gerek yoktur</a:t>
            </a:r>
            <a:r>
              <a:rPr lang="tr-TR" dirty="0" smtClean="0">
                <a:solidFill>
                  <a:schemeClr val="tx1"/>
                </a:solidFill>
              </a:rPr>
              <a:t>.</a:t>
            </a:r>
          </a:p>
          <a:p>
            <a:r>
              <a:rPr lang="tr-TR" b="1" dirty="0" err="1" smtClean="0">
                <a:solidFill>
                  <a:schemeClr val="tx1"/>
                </a:solidFill>
              </a:rPr>
              <a:t>Kolestaz</a:t>
            </a:r>
            <a:r>
              <a:rPr lang="tr-TR" b="1" dirty="0" smtClean="0">
                <a:solidFill>
                  <a:schemeClr val="tx1"/>
                </a:solidFill>
              </a:rPr>
              <a:t> incelemeleri</a:t>
            </a:r>
            <a:endParaRPr lang="tr-T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5463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Tedavi - amaç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9443" y="1807361"/>
            <a:ext cx="4498661" cy="3637863"/>
          </a:xfrm>
        </p:spPr>
        <p:txBody>
          <a:bodyPr>
            <a:normAutofit/>
          </a:bodyPr>
          <a:lstStyle/>
          <a:p>
            <a:r>
              <a:rPr lang="tr-TR" sz="2000" dirty="0" smtClean="0">
                <a:solidFill>
                  <a:schemeClr val="tx1"/>
                </a:solidFill>
              </a:rPr>
              <a:t>Ciddi </a:t>
            </a:r>
            <a:r>
              <a:rPr lang="tr-TR" sz="2000" dirty="0" err="1">
                <a:solidFill>
                  <a:schemeClr val="tx1"/>
                </a:solidFill>
              </a:rPr>
              <a:t>neonatal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hiperbilirubinemi</a:t>
            </a:r>
            <a:r>
              <a:rPr lang="tr-TR" sz="2000" dirty="0">
                <a:solidFill>
                  <a:schemeClr val="tx1"/>
                </a:solidFill>
              </a:rPr>
              <a:t> sıklığını azaltmak</a:t>
            </a:r>
          </a:p>
          <a:p>
            <a:endParaRPr lang="tr-TR" sz="2000" dirty="0" smtClean="0">
              <a:solidFill>
                <a:schemeClr val="tx1"/>
              </a:solidFill>
            </a:endParaRPr>
          </a:p>
          <a:p>
            <a:r>
              <a:rPr lang="tr-TR" sz="2000" dirty="0" err="1" smtClean="0">
                <a:solidFill>
                  <a:schemeClr val="tx1"/>
                </a:solidFill>
              </a:rPr>
              <a:t>Bilirubin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ensefalopatisini</a:t>
            </a:r>
            <a:r>
              <a:rPr lang="tr-TR" sz="2000" dirty="0" smtClean="0">
                <a:solidFill>
                  <a:schemeClr val="tx1"/>
                </a:solidFill>
              </a:rPr>
              <a:t> ortadan </a:t>
            </a:r>
            <a:r>
              <a:rPr lang="tr-TR" sz="2000" dirty="0">
                <a:solidFill>
                  <a:schemeClr val="tx1"/>
                </a:solidFill>
              </a:rPr>
              <a:t>kaldırmak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600199"/>
            <a:ext cx="3658297" cy="244827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447" y="4653136"/>
            <a:ext cx="4343906" cy="201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414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</a:rPr>
              <a:t>Kernikterus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Albümine bağlı olmayan serbest </a:t>
            </a:r>
            <a:r>
              <a:rPr lang="tr-TR" dirty="0" err="1" smtClean="0">
                <a:solidFill>
                  <a:schemeClr val="tx1"/>
                </a:solidFill>
              </a:rPr>
              <a:t>bilirubinin</a:t>
            </a:r>
            <a:r>
              <a:rPr lang="tr-TR" dirty="0" smtClean="0">
                <a:solidFill>
                  <a:schemeClr val="tx1"/>
                </a:solidFill>
              </a:rPr>
              <a:t> serumda </a:t>
            </a:r>
            <a:r>
              <a:rPr lang="tr-TR" dirty="0">
                <a:solidFill>
                  <a:schemeClr val="tx1"/>
                </a:solidFill>
              </a:rPr>
              <a:t>artmasıyla kan-beyin bariyerini geçen </a:t>
            </a:r>
            <a:r>
              <a:rPr lang="tr-TR" dirty="0" err="1" smtClean="0">
                <a:solidFill>
                  <a:schemeClr val="tx1"/>
                </a:solidFill>
              </a:rPr>
              <a:t>indirek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bilirubininbeyin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hücrelerinde birikmesi ile oluşan bir </a:t>
            </a:r>
            <a:r>
              <a:rPr lang="tr-TR" dirty="0" smtClean="0">
                <a:solidFill>
                  <a:schemeClr val="tx1"/>
                </a:solidFill>
              </a:rPr>
              <a:t>sendromdur</a:t>
            </a:r>
          </a:p>
          <a:p>
            <a:endParaRPr lang="tr-TR" dirty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Sağlıklı, </a:t>
            </a:r>
            <a:r>
              <a:rPr lang="tr-TR" dirty="0" err="1" smtClean="0">
                <a:solidFill>
                  <a:schemeClr val="tx1"/>
                </a:solidFill>
              </a:rPr>
              <a:t>hemolizi</a:t>
            </a:r>
            <a:r>
              <a:rPr lang="tr-TR" dirty="0" smtClean="0">
                <a:solidFill>
                  <a:schemeClr val="tx1"/>
                </a:solidFill>
              </a:rPr>
              <a:t> olmayan </a:t>
            </a:r>
            <a:r>
              <a:rPr lang="tr-TR" dirty="0" err="1" smtClean="0">
                <a:solidFill>
                  <a:schemeClr val="tx1"/>
                </a:solidFill>
              </a:rPr>
              <a:t>term</a:t>
            </a:r>
            <a:r>
              <a:rPr lang="tr-TR" dirty="0" smtClean="0">
                <a:solidFill>
                  <a:schemeClr val="tx1"/>
                </a:solidFill>
              </a:rPr>
              <a:t> bebeklerde </a:t>
            </a:r>
            <a:r>
              <a:rPr lang="tr-TR" dirty="0">
                <a:solidFill>
                  <a:schemeClr val="tx1"/>
                </a:solidFill>
              </a:rPr>
              <a:t>25 </a:t>
            </a:r>
            <a:r>
              <a:rPr lang="tr-TR" dirty="0" smtClean="0">
                <a:solidFill>
                  <a:schemeClr val="tx1"/>
                </a:solidFill>
              </a:rPr>
              <a:t>mg/</a:t>
            </a:r>
            <a:r>
              <a:rPr lang="tr-TR" dirty="0" err="1" smtClean="0">
                <a:solidFill>
                  <a:schemeClr val="tx1"/>
                </a:solidFill>
              </a:rPr>
              <a:t>dL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indirek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bilirubin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seviyelerine kadar </a:t>
            </a:r>
            <a:r>
              <a:rPr lang="tr-TR" dirty="0" err="1" smtClean="0">
                <a:solidFill>
                  <a:schemeClr val="tx1"/>
                </a:solidFill>
              </a:rPr>
              <a:t>kernikterus</a:t>
            </a:r>
            <a:r>
              <a:rPr lang="tr-TR" dirty="0" smtClean="0">
                <a:solidFill>
                  <a:schemeClr val="tx1"/>
                </a:solidFill>
              </a:rPr>
              <a:t> çok </a:t>
            </a:r>
            <a:r>
              <a:rPr lang="tr-TR" dirty="0">
                <a:solidFill>
                  <a:schemeClr val="tx1"/>
                </a:solidFill>
              </a:rPr>
              <a:t>nadir görülen bir durumdur</a:t>
            </a:r>
            <a:r>
              <a:rPr lang="tr-TR" dirty="0" smtClean="0">
                <a:solidFill>
                  <a:schemeClr val="tx1"/>
                </a:solidFill>
              </a:rPr>
              <a:t>.</a:t>
            </a:r>
          </a:p>
          <a:p>
            <a:endParaRPr lang="tr-TR" dirty="0">
              <a:solidFill>
                <a:schemeClr val="tx1"/>
              </a:solidFill>
            </a:endParaRPr>
          </a:p>
          <a:p>
            <a:endParaRPr lang="tr-TR" dirty="0" smtClean="0">
              <a:solidFill>
                <a:schemeClr val="tx1"/>
              </a:solidFill>
            </a:endParaRPr>
          </a:p>
          <a:p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4437112"/>
            <a:ext cx="3621163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769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solidFill>
                  <a:schemeClr val="tx1"/>
                </a:solidFill>
              </a:rPr>
              <a:t>Kernikterusu</a:t>
            </a:r>
            <a:r>
              <a:rPr lang="tr-TR" altLang="tr-TR" dirty="0">
                <a:solidFill>
                  <a:schemeClr val="tx1"/>
                </a:solidFill>
              </a:rPr>
              <a:t> kolaylaştıran faktörler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dirty="0">
                <a:solidFill>
                  <a:schemeClr val="tx1"/>
                </a:solidFill>
              </a:rPr>
              <a:t>Hastaneden erken taburcu olma (&lt;2 gün)</a:t>
            </a:r>
          </a:p>
          <a:p>
            <a:endParaRPr lang="tr-TR" altLang="tr-TR" dirty="0" smtClean="0">
              <a:solidFill>
                <a:schemeClr val="tx1"/>
              </a:solidFill>
            </a:endParaRPr>
          </a:p>
          <a:p>
            <a:r>
              <a:rPr lang="tr-TR" altLang="tr-TR" dirty="0" smtClean="0">
                <a:solidFill>
                  <a:schemeClr val="tx1"/>
                </a:solidFill>
              </a:rPr>
              <a:t>Kontrol </a:t>
            </a:r>
            <a:r>
              <a:rPr lang="tr-TR" altLang="tr-TR" dirty="0">
                <a:solidFill>
                  <a:schemeClr val="tx1"/>
                </a:solidFill>
              </a:rPr>
              <a:t>muayenelerine gitmeme </a:t>
            </a:r>
          </a:p>
          <a:p>
            <a:endParaRPr lang="tr-TR" altLang="tr-TR" dirty="0" smtClean="0">
              <a:solidFill>
                <a:schemeClr val="tx1"/>
              </a:solidFill>
            </a:endParaRPr>
          </a:p>
          <a:p>
            <a:r>
              <a:rPr lang="tr-TR" altLang="tr-TR" dirty="0" smtClean="0">
                <a:solidFill>
                  <a:schemeClr val="tx1"/>
                </a:solidFill>
              </a:rPr>
              <a:t>Yetersiz </a:t>
            </a:r>
            <a:r>
              <a:rPr lang="tr-TR" altLang="tr-TR" dirty="0">
                <a:solidFill>
                  <a:schemeClr val="tx1"/>
                </a:solidFill>
              </a:rPr>
              <a:t>laboratuvar testleri</a:t>
            </a:r>
          </a:p>
          <a:p>
            <a:endParaRPr lang="tr-TR" altLang="tr-TR" dirty="0" smtClean="0">
              <a:solidFill>
                <a:schemeClr val="tx1"/>
              </a:solidFill>
            </a:endParaRPr>
          </a:p>
          <a:p>
            <a:r>
              <a:rPr lang="tr-TR" altLang="tr-TR" dirty="0" smtClean="0">
                <a:solidFill>
                  <a:schemeClr val="tx1"/>
                </a:solidFill>
              </a:rPr>
              <a:t>Annenin </a:t>
            </a:r>
            <a:r>
              <a:rPr lang="tr-TR" altLang="tr-TR" dirty="0">
                <a:solidFill>
                  <a:schemeClr val="tx1"/>
                </a:solidFill>
              </a:rPr>
              <a:t>emzirmeye hazırlanamaması</a:t>
            </a:r>
          </a:p>
          <a:p>
            <a:endParaRPr lang="tr-TR" altLang="tr-TR" dirty="0" smtClean="0">
              <a:solidFill>
                <a:schemeClr val="tx1"/>
              </a:solidFill>
            </a:endParaRPr>
          </a:p>
          <a:p>
            <a:r>
              <a:rPr lang="tr-TR" altLang="tr-TR" dirty="0" smtClean="0">
                <a:solidFill>
                  <a:schemeClr val="tx1"/>
                </a:solidFill>
              </a:rPr>
              <a:t>Emzirmenin </a:t>
            </a:r>
            <a:r>
              <a:rPr lang="tr-TR" altLang="tr-TR" dirty="0">
                <a:solidFill>
                  <a:schemeClr val="tx1"/>
                </a:solidFill>
              </a:rPr>
              <a:t>yeterince iyi değerlendirilememesi</a:t>
            </a:r>
          </a:p>
        </p:txBody>
      </p:sp>
    </p:spTree>
    <p:extLst>
      <p:ext uri="{BB962C8B-B14F-4D97-AF65-F5344CB8AC3E}">
        <p14:creationId xmlns:p14="http://schemas.microsoft.com/office/powerpoint/2010/main" val="11068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Akut </a:t>
            </a:r>
            <a:r>
              <a:rPr lang="tr-TR" dirty="0" err="1">
                <a:solidFill>
                  <a:schemeClr val="tx1"/>
                </a:solidFill>
              </a:rPr>
              <a:t>Bilirubin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Ensefalopatisi</a:t>
            </a:r>
            <a:r>
              <a:rPr lang="tr-TR" dirty="0">
                <a:solidFill>
                  <a:schemeClr val="tx1"/>
                </a:solidFill>
              </a:rPr>
              <a:t/>
            </a:r>
            <a:br>
              <a:rPr lang="tr-TR" dirty="0">
                <a:solidFill>
                  <a:schemeClr val="tx1"/>
                </a:solidFill>
              </a:rPr>
            </a:br>
            <a:r>
              <a:rPr lang="tr-TR" dirty="0">
                <a:solidFill>
                  <a:schemeClr val="tx1"/>
                </a:solidFill>
              </a:rPr>
              <a:t>Klinik Bulgular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>
                <a:solidFill>
                  <a:schemeClr val="tx1"/>
                </a:solidFill>
              </a:rPr>
              <a:t>Başlangıç Fazı</a:t>
            </a:r>
          </a:p>
          <a:p>
            <a:pPr lvl="1"/>
            <a:r>
              <a:rPr lang="tr-TR" dirty="0">
                <a:solidFill>
                  <a:schemeClr val="tx1"/>
                </a:solidFill>
              </a:rPr>
              <a:t>Hafif </a:t>
            </a:r>
            <a:r>
              <a:rPr lang="tr-TR" dirty="0" err="1">
                <a:solidFill>
                  <a:schemeClr val="tx1"/>
                </a:solidFill>
              </a:rPr>
              <a:t>stupor</a:t>
            </a:r>
            <a:r>
              <a:rPr lang="tr-TR" dirty="0">
                <a:solidFill>
                  <a:schemeClr val="tx1"/>
                </a:solidFill>
              </a:rPr>
              <a:t> (‘</a:t>
            </a:r>
            <a:r>
              <a:rPr lang="tr-TR" dirty="0" err="1">
                <a:solidFill>
                  <a:schemeClr val="tx1"/>
                </a:solidFill>
              </a:rPr>
              <a:t>letarjik</a:t>
            </a:r>
            <a:r>
              <a:rPr lang="tr-TR" dirty="0">
                <a:solidFill>
                  <a:schemeClr val="tx1"/>
                </a:solidFill>
              </a:rPr>
              <a:t>’, ‘uykulu’)</a:t>
            </a:r>
          </a:p>
          <a:p>
            <a:pPr lvl="1"/>
            <a:r>
              <a:rPr lang="tr-TR" dirty="0">
                <a:solidFill>
                  <a:schemeClr val="tx1"/>
                </a:solidFill>
              </a:rPr>
              <a:t>Hafif </a:t>
            </a:r>
            <a:r>
              <a:rPr lang="tr-TR" dirty="0" err="1">
                <a:solidFill>
                  <a:schemeClr val="tx1"/>
                </a:solidFill>
              </a:rPr>
              <a:t>hipotoni</a:t>
            </a:r>
            <a:r>
              <a:rPr lang="tr-TR" dirty="0">
                <a:solidFill>
                  <a:schemeClr val="tx1"/>
                </a:solidFill>
              </a:rPr>
              <a:t>, hareketlerde azalma</a:t>
            </a:r>
          </a:p>
          <a:p>
            <a:pPr lvl="1"/>
            <a:r>
              <a:rPr lang="tr-TR" b="1" dirty="0">
                <a:solidFill>
                  <a:schemeClr val="tx1"/>
                </a:solidFill>
              </a:rPr>
              <a:t>Zayıf emme, tiz sesli ağlama</a:t>
            </a:r>
          </a:p>
          <a:p>
            <a:r>
              <a:rPr lang="tr-TR" dirty="0">
                <a:solidFill>
                  <a:schemeClr val="tx1"/>
                </a:solidFill>
              </a:rPr>
              <a:t>Orta Faz</a:t>
            </a:r>
          </a:p>
          <a:p>
            <a:pPr lvl="1"/>
            <a:r>
              <a:rPr lang="tr-TR" dirty="0">
                <a:solidFill>
                  <a:schemeClr val="tx1"/>
                </a:solidFill>
              </a:rPr>
              <a:t>Orta derecede </a:t>
            </a:r>
            <a:r>
              <a:rPr lang="tr-TR" dirty="0" err="1">
                <a:solidFill>
                  <a:schemeClr val="tx1"/>
                </a:solidFill>
              </a:rPr>
              <a:t>stupor-irritabl</a:t>
            </a:r>
            <a:endParaRPr lang="tr-TR" dirty="0">
              <a:solidFill>
                <a:schemeClr val="tx1"/>
              </a:solidFill>
            </a:endParaRPr>
          </a:p>
          <a:p>
            <a:pPr lvl="1"/>
            <a:r>
              <a:rPr lang="tr-TR" dirty="0" err="1">
                <a:solidFill>
                  <a:schemeClr val="tx1"/>
                </a:solidFill>
              </a:rPr>
              <a:t>Tonus</a:t>
            </a:r>
            <a:r>
              <a:rPr lang="tr-TR" dirty="0">
                <a:solidFill>
                  <a:schemeClr val="tx1"/>
                </a:solidFill>
              </a:rPr>
              <a:t> değişken, sıklıkla artmış; </a:t>
            </a:r>
            <a:r>
              <a:rPr lang="tr-TR" b="1" dirty="0" err="1">
                <a:solidFill>
                  <a:schemeClr val="tx1"/>
                </a:solidFill>
              </a:rPr>
              <a:t>retrokollis-opistotonus</a:t>
            </a:r>
            <a:endParaRPr lang="tr-TR" b="1" dirty="0">
              <a:solidFill>
                <a:schemeClr val="tx1"/>
              </a:solidFill>
            </a:endParaRPr>
          </a:p>
          <a:p>
            <a:pPr lvl="1"/>
            <a:r>
              <a:rPr lang="tr-TR" dirty="0">
                <a:solidFill>
                  <a:schemeClr val="tx1"/>
                </a:solidFill>
              </a:rPr>
              <a:t>Beslenme minimal, tiz sesli ağlama</a:t>
            </a:r>
          </a:p>
          <a:p>
            <a:r>
              <a:rPr lang="tr-TR" dirty="0">
                <a:solidFill>
                  <a:schemeClr val="tx1"/>
                </a:solidFill>
              </a:rPr>
              <a:t>İlerlemiş Faz</a:t>
            </a:r>
          </a:p>
          <a:p>
            <a:pPr lvl="1"/>
            <a:r>
              <a:rPr lang="tr-TR" b="1" dirty="0">
                <a:solidFill>
                  <a:schemeClr val="tx1"/>
                </a:solidFill>
              </a:rPr>
              <a:t>Derin </a:t>
            </a:r>
            <a:r>
              <a:rPr lang="tr-TR" b="1" dirty="0" err="1">
                <a:solidFill>
                  <a:schemeClr val="tx1"/>
                </a:solidFill>
              </a:rPr>
              <a:t>stupor</a:t>
            </a:r>
            <a:r>
              <a:rPr lang="tr-TR" b="1" dirty="0">
                <a:solidFill>
                  <a:schemeClr val="tx1"/>
                </a:solidFill>
              </a:rPr>
              <a:t>-koma</a:t>
            </a:r>
          </a:p>
          <a:p>
            <a:pPr lvl="1"/>
            <a:r>
              <a:rPr lang="tr-TR" b="1" dirty="0" err="1">
                <a:solidFill>
                  <a:schemeClr val="tx1"/>
                </a:solidFill>
              </a:rPr>
              <a:t>Tonus</a:t>
            </a:r>
            <a:r>
              <a:rPr lang="tr-TR" b="1" dirty="0">
                <a:solidFill>
                  <a:schemeClr val="tx1"/>
                </a:solidFill>
              </a:rPr>
              <a:t> sıklıkla artmış</a:t>
            </a:r>
            <a:r>
              <a:rPr lang="tr-TR" dirty="0">
                <a:solidFill>
                  <a:schemeClr val="tx1"/>
                </a:solidFill>
              </a:rPr>
              <a:t>; </a:t>
            </a:r>
            <a:r>
              <a:rPr lang="tr-TR" dirty="0" err="1">
                <a:solidFill>
                  <a:schemeClr val="tx1"/>
                </a:solidFill>
              </a:rPr>
              <a:t>retrokollis-opistotonus</a:t>
            </a:r>
            <a:endParaRPr lang="tr-TR" dirty="0">
              <a:solidFill>
                <a:schemeClr val="tx1"/>
              </a:solidFill>
            </a:endParaRPr>
          </a:p>
          <a:p>
            <a:pPr lvl="1"/>
            <a:r>
              <a:rPr lang="tr-TR" dirty="0">
                <a:solidFill>
                  <a:schemeClr val="tx1"/>
                </a:solidFill>
              </a:rPr>
              <a:t>Beslenme yok, tiz </a:t>
            </a:r>
            <a:r>
              <a:rPr lang="tr-TR" dirty="0" smtClean="0">
                <a:solidFill>
                  <a:schemeClr val="tx1"/>
                </a:solidFill>
              </a:rPr>
              <a:t>çığlık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0430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400" dirty="0" smtClean="0">
                <a:solidFill>
                  <a:schemeClr val="tx1"/>
                </a:solidFill>
              </a:rPr>
              <a:t>Kronik </a:t>
            </a:r>
            <a:r>
              <a:rPr lang="tr-TR" altLang="tr-TR" sz="3400" dirty="0" err="1" smtClean="0">
                <a:solidFill>
                  <a:schemeClr val="tx1"/>
                </a:solidFill>
              </a:rPr>
              <a:t>Bilirubin</a:t>
            </a:r>
            <a:r>
              <a:rPr lang="tr-TR" altLang="tr-TR" sz="3400" dirty="0" smtClean="0">
                <a:solidFill>
                  <a:schemeClr val="tx1"/>
                </a:solidFill>
              </a:rPr>
              <a:t> </a:t>
            </a:r>
            <a:r>
              <a:rPr lang="tr-TR" altLang="tr-TR" sz="3400" dirty="0" err="1" smtClean="0">
                <a:solidFill>
                  <a:schemeClr val="tx1"/>
                </a:solidFill>
              </a:rPr>
              <a:t>Ensefalopatisi</a:t>
            </a:r>
            <a:r>
              <a:rPr lang="tr-TR" altLang="tr-TR" sz="3400" dirty="0" smtClean="0">
                <a:solidFill>
                  <a:schemeClr val="tx1"/>
                </a:solidFill>
              </a:rPr>
              <a:t/>
            </a:r>
            <a:br>
              <a:rPr lang="tr-TR" altLang="tr-TR" sz="3400" dirty="0" smtClean="0">
                <a:solidFill>
                  <a:schemeClr val="tx1"/>
                </a:solidFill>
              </a:rPr>
            </a:br>
            <a:r>
              <a:rPr lang="tr-TR" altLang="tr-TR" sz="3400" dirty="0" smtClean="0">
                <a:solidFill>
                  <a:schemeClr val="tx1"/>
                </a:solidFill>
              </a:rPr>
              <a:t>Klinik Bulgular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tr-TR" dirty="0" err="1" smtClean="0">
                <a:solidFill>
                  <a:schemeClr val="tx1"/>
                </a:solidFill>
              </a:rPr>
              <a:t>Ekstrapiramidal</a:t>
            </a:r>
            <a:r>
              <a:rPr lang="tr-TR" altLang="tr-TR" dirty="0" smtClean="0">
                <a:solidFill>
                  <a:schemeClr val="tx1"/>
                </a:solidFill>
              </a:rPr>
              <a:t> anormallikler, özellikle </a:t>
            </a:r>
            <a:r>
              <a:rPr lang="tr-TR" altLang="tr-TR" dirty="0" err="1" smtClean="0">
                <a:solidFill>
                  <a:schemeClr val="tx1"/>
                </a:solidFill>
              </a:rPr>
              <a:t>atetoz</a:t>
            </a:r>
            <a:endParaRPr lang="tr-TR" altLang="tr-TR" dirty="0" smtClean="0">
              <a:solidFill>
                <a:schemeClr val="tx1"/>
              </a:solidFill>
            </a:endParaRPr>
          </a:p>
          <a:p>
            <a:pPr eaLnBrk="1" hangingPunct="1"/>
            <a:endParaRPr lang="tr-TR" altLang="tr-TR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tr-TR" altLang="tr-TR" dirty="0" smtClean="0">
                <a:solidFill>
                  <a:schemeClr val="tx1"/>
                </a:solidFill>
              </a:rPr>
              <a:t>Bakış anormallikleri, özellikle yukarı bakış</a:t>
            </a:r>
          </a:p>
          <a:p>
            <a:pPr eaLnBrk="1" hangingPunct="1"/>
            <a:endParaRPr lang="tr-TR" altLang="tr-TR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tr-TR" altLang="tr-TR" dirty="0" smtClean="0">
                <a:solidFill>
                  <a:schemeClr val="tx1"/>
                </a:solidFill>
              </a:rPr>
              <a:t>İşitsel bozukluk, özellikle </a:t>
            </a:r>
            <a:r>
              <a:rPr lang="tr-TR" altLang="tr-TR" dirty="0" err="1" smtClean="0">
                <a:solidFill>
                  <a:schemeClr val="tx1"/>
                </a:solidFill>
              </a:rPr>
              <a:t>sensorinöral</a:t>
            </a:r>
            <a:r>
              <a:rPr lang="tr-TR" altLang="tr-TR" dirty="0" smtClean="0">
                <a:solidFill>
                  <a:schemeClr val="tx1"/>
                </a:solidFill>
              </a:rPr>
              <a:t> işitme kaybı</a:t>
            </a:r>
          </a:p>
          <a:p>
            <a:pPr eaLnBrk="1" hangingPunct="1"/>
            <a:endParaRPr lang="tr-TR" altLang="tr-TR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tr-TR" altLang="tr-TR" dirty="0" err="1" smtClean="0">
                <a:solidFill>
                  <a:schemeClr val="tx1"/>
                </a:solidFill>
              </a:rPr>
              <a:t>Entellektüel</a:t>
            </a:r>
            <a:r>
              <a:rPr lang="tr-TR" altLang="tr-TR" dirty="0" smtClean="0">
                <a:solidFill>
                  <a:schemeClr val="tx1"/>
                </a:solidFill>
              </a:rPr>
              <a:t> kayıplar, fakat az bir grupta </a:t>
            </a:r>
            <a:r>
              <a:rPr lang="tr-TR" altLang="tr-TR" dirty="0" err="1" smtClean="0">
                <a:solidFill>
                  <a:schemeClr val="tx1"/>
                </a:solidFill>
              </a:rPr>
              <a:t>mental</a:t>
            </a:r>
            <a:r>
              <a:rPr lang="tr-TR" altLang="tr-TR" dirty="0" smtClean="0">
                <a:solidFill>
                  <a:schemeClr val="tx1"/>
                </a:solidFill>
              </a:rPr>
              <a:t> </a:t>
            </a:r>
            <a:r>
              <a:rPr lang="tr-TR" altLang="tr-TR" dirty="0" err="1" smtClean="0">
                <a:solidFill>
                  <a:schemeClr val="tx1"/>
                </a:solidFill>
              </a:rPr>
              <a:t>retardasyon</a:t>
            </a:r>
            <a:r>
              <a:rPr lang="tr-TR" altLang="tr-TR" dirty="0" smtClean="0">
                <a:solidFill>
                  <a:schemeClr val="tx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94473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Giriş 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>
                <a:solidFill>
                  <a:schemeClr val="tx1"/>
                </a:solidFill>
              </a:rPr>
              <a:t>Hiperbilirubinemi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yenidoğanlarda</a:t>
            </a:r>
            <a:r>
              <a:rPr lang="tr-TR" dirty="0">
                <a:solidFill>
                  <a:schemeClr val="tx1"/>
                </a:solidFill>
              </a:rPr>
              <a:t> sık görülen ancak genellikle zararsız olan bir problemdir.</a:t>
            </a:r>
          </a:p>
          <a:p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Bununla </a:t>
            </a:r>
            <a:r>
              <a:rPr lang="tr-TR" dirty="0">
                <a:solidFill>
                  <a:schemeClr val="tx1"/>
                </a:solidFill>
              </a:rPr>
              <a:t>birlikte ciddi ve tedavi edilmemiş </a:t>
            </a:r>
            <a:r>
              <a:rPr lang="tr-TR" dirty="0" err="1">
                <a:solidFill>
                  <a:schemeClr val="tx1"/>
                </a:solidFill>
              </a:rPr>
              <a:t>hiperbilirubinemi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nörotoksik</a:t>
            </a:r>
            <a:r>
              <a:rPr lang="tr-TR" dirty="0" smtClean="0">
                <a:solidFill>
                  <a:schemeClr val="tx1"/>
                </a:solidFill>
              </a:rPr>
              <a:t> etkilidir</a:t>
            </a:r>
            <a:r>
              <a:rPr lang="tr-TR" dirty="0">
                <a:solidFill>
                  <a:schemeClr val="tx1"/>
                </a:solidFill>
              </a:rPr>
              <a:t>.</a:t>
            </a:r>
          </a:p>
          <a:p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Hayatın </a:t>
            </a:r>
            <a:r>
              <a:rPr lang="tr-TR" dirty="0">
                <a:solidFill>
                  <a:schemeClr val="tx1"/>
                </a:solidFill>
              </a:rPr>
              <a:t>ilk 2 haftasında hastaneye yeniden yatışın en sık </a:t>
            </a:r>
            <a:r>
              <a:rPr lang="tr-TR" dirty="0" smtClean="0">
                <a:solidFill>
                  <a:schemeClr val="tx1"/>
                </a:solidFill>
              </a:rPr>
              <a:t>nedenidir</a:t>
            </a:r>
          </a:p>
          <a:p>
            <a:endParaRPr lang="tr-TR" dirty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Günümüzde </a:t>
            </a:r>
            <a:r>
              <a:rPr lang="tr-TR" dirty="0" err="1">
                <a:solidFill>
                  <a:schemeClr val="tx1"/>
                </a:solidFill>
              </a:rPr>
              <a:t>yenidoğanların</a:t>
            </a:r>
            <a:r>
              <a:rPr lang="tr-TR" dirty="0">
                <a:solidFill>
                  <a:schemeClr val="tx1"/>
                </a:solidFill>
              </a:rPr>
              <a:t> hastaneden erken taburcu edilmeleri, </a:t>
            </a:r>
            <a:r>
              <a:rPr lang="tr-TR" dirty="0" err="1">
                <a:solidFill>
                  <a:schemeClr val="tx1"/>
                </a:solidFill>
              </a:rPr>
              <a:t>yenidoğan</a:t>
            </a:r>
            <a:r>
              <a:rPr lang="tr-TR" dirty="0">
                <a:solidFill>
                  <a:schemeClr val="tx1"/>
                </a:solidFill>
              </a:rPr>
              <a:t> sarılığının hastanede değil ayaktan izlemi durumunu ortaya çıkarmıştır</a:t>
            </a:r>
            <a:r>
              <a:rPr lang="tr-TR" dirty="0" smtClean="0">
                <a:solidFill>
                  <a:schemeClr val="tx1"/>
                </a:solidFill>
              </a:rPr>
              <a:t>.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16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dirty="0" smtClean="0">
                <a:solidFill>
                  <a:schemeClr val="tx1"/>
                </a:solidFill>
              </a:rPr>
              <a:t>Tedavi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tr-TR" dirty="0" smtClean="0">
                <a:solidFill>
                  <a:schemeClr val="tx1"/>
                </a:solidFill>
              </a:rPr>
              <a:t>Fototerapi</a:t>
            </a:r>
          </a:p>
          <a:p>
            <a:pPr eaLnBrk="1" hangingPunct="1"/>
            <a:endParaRPr lang="tr-TR" altLang="tr-TR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tr-TR" altLang="tr-TR" dirty="0" smtClean="0">
                <a:solidFill>
                  <a:schemeClr val="tx1"/>
                </a:solidFill>
              </a:rPr>
              <a:t>Kan değişimi</a:t>
            </a:r>
          </a:p>
          <a:p>
            <a:pPr eaLnBrk="1" hangingPunct="1"/>
            <a:endParaRPr lang="tr-TR" altLang="tr-TR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tr-TR" altLang="tr-TR" dirty="0" smtClean="0">
                <a:solidFill>
                  <a:schemeClr val="tx1"/>
                </a:solidFill>
              </a:rPr>
              <a:t>Farmakolojik tedavi</a:t>
            </a:r>
          </a:p>
        </p:txBody>
      </p:sp>
    </p:spTree>
    <p:extLst>
      <p:ext uri="{BB962C8B-B14F-4D97-AF65-F5344CB8AC3E}">
        <p14:creationId xmlns:p14="http://schemas.microsoft.com/office/powerpoint/2010/main" val="25827827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dirty="0" smtClean="0">
                <a:solidFill>
                  <a:schemeClr val="tx1"/>
                </a:solidFill>
              </a:rPr>
              <a:t>Fototerapi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tr-TR" altLang="tr-TR" sz="2000" dirty="0" err="1" smtClean="0">
                <a:solidFill>
                  <a:schemeClr val="tx1"/>
                </a:solidFill>
              </a:rPr>
              <a:t>Bilirubin</a:t>
            </a:r>
            <a:r>
              <a:rPr lang="tr-TR" altLang="tr-TR" sz="2000" dirty="0" smtClean="0">
                <a:solidFill>
                  <a:schemeClr val="tx1"/>
                </a:solidFill>
              </a:rPr>
              <a:t> fotokimyasal reaksiyona girerek </a:t>
            </a:r>
            <a:r>
              <a:rPr lang="tr-TR" altLang="tr-TR" sz="2000" dirty="0" err="1" smtClean="0">
                <a:solidFill>
                  <a:schemeClr val="tx1"/>
                </a:solidFill>
              </a:rPr>
              <a:t>ekskrete</a:t>
            </a:r>
            <a:r>
              <a:rPr lang="tr-TR" altLang="tr-TR" sz="2000" dirty="0" smtClean="0">
                <a:solidFill>
                  <a:schemeClr val="tx1"/>
                </a:solidFill>
              </a:rPr>
              <a:t> edilebilir izomerlere ve yıkım ürünlerine dönüşür, idrar ve dışkı ile atılır.</a:t>
            </a:r>
          </a:p>
          <a:p>
            <a:pPr eaLnBrk="1" hangingPunct="1">
              <a:lnSpc>
                <a:spcPct val="80000"/>
              </a:lnSpc>
            </a:pPr>
            <a:endParaRPr lang="tr-TR" altLang="tr-TR" sz="2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 smtClean="0">
                <a:solidFill>
                  <a:schemeClr val="tx1"/>
                </a:solidFill>
              </a:rPr>
              <a:t>Yan etkiler: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tr-TR" sz="2000" dirty="0" smtClean="0">
                <a:solidFill>
                  <a:schemeClr val="tx1"/>
                </a:solidFill>
              </a:rPr>
              <a:t>İshal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tr-TR" sz="2000" dirty="0" err="1" smtClean="0">
                <a:solidFill>
                  <a:schemeClr val="tx1"/>
                </a:solidFill>
              </a:rPr>
              <a:t>Fotosensitif</a:t>
            </a:r>
            <a:r>
              <a:rPr lang="tr-TR" altLang="tr-TR" sz="2000" dirty="0" smtClean="0">
                <a:solidFill>
                  <a:schemeClr val="tx1"/>
                </a:solidFill>
              </a:rPr>
              <a:t> dermatit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tr-TR" sz="2000" dirty="0" smtClean="0">
                <a:solidFill>
                  <a:schemeClr val="tx1"/>
                </a:solidFill>
              </a:rPr>
              <a:t>Bronz bebek sendromu</a:t>
            </a:r>
          </a:p>
        </p:txBody>
      </p:sp>
      <p:pic>
        <p:nvPicPr>
          <p:cNvPr id="37892" name="Picture 4" descr="10493110064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21088"/>
            <a:ext cx="3024187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7217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TEDAVİ - Fototerapi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3"/>
            <a:ext cx="8568952" cy="51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1031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 smtClean="0">
                <a:solidFill>
                  <a:schemeClr val="tx1"/>
                </a:solidFill>
              </a:rPr>
              <a:t>≥35 haftalık </a:t>
            </a:r>
            <a:r>
              <a:rPr lang="tr-TR" sz="2400" dirty="0" err="1" smtClean="0">
                <a:solidFill>
                  <a:schemeClr val="tx1"/>
                </a:solidFill>
              </a:rPr>
              <a:t>hospitalize</a:t>
            </a:r>
            <a:r>
              <a:rPr lang="tr-TR" sz="2400" dirty="0" smtClean="0">
                <a:solidFill>
                  <a:schemeClr val="tx1"/>
                </a:solidFill>
              </a:rPr>
              <a:t> hastalarda fototerapi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35-37 6/7 haftalık iyi bebeklerde TSB değerleri orta risk grubuna ayarlanabilir.</a:t>
            </a:r>
          </a:p>
          <a:p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Konvansiyonel fototerapi </a:t>
            </a:r>
            <a:r>
              <a:rPr lang="tr-TR" dirty="0" err="1" smtClean="0">
                <a:solidFill>
                  <a:schemeClr val="tx1"/>
                </a:solidFill>
              </a:rPr>
              <a:t>hatanede</a:t>
            </a:r>
            <a:r>
              <a:rPr lang="tr-TR" dirty="0" smtClean="0">
                <a:solidFill>
                  <a:schemeClr val="tx1"/>
                </a:solidFill>
              </a:rPr>
              <a:t> uygulanmalıdır veya TSB düzeyleri bu sınırın 2-3 mg/dl altında ise evde de uygulanabilir, fakat risk faktörü varsa uygulanamaz.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0410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70" y="332656"/>
            <a:ext cx="8853955" cy="275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29000"/>
            <a:ext cx="7272808" cy="3208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0424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dirty="0" smtClean="0">
                <a:solidFill>
                  <a:schemeClr val="tx1"/>
                </a:solidFill>
              </a:rPr>
              <a:t>Kan Değişimi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tr-TR" dirty="0" err="1" smtClean="0">
                <a:solidFill>
                  <a:schemeClr val="tx1"/>
                </a:solidFill>
              </a:rPr>
              <a:t>Bilirubini</a:t>
            </a:r>
            <a:r>
              <a:rPr lang="tr-TR" altLang="tr-TR" dirty="0" smtClean="0">
                <a:solidFill>
                  <a:schemeClr val="tx1"/>
                </a:solidFill>
              </a:rPr>
              <a:t> hızlı düşürmenin en etkin ve güvenilir yoludur.</a:t>
            </a:r>
          </a:p>
          <a:p>
            <a:pPr eaLnBrk="1" hangingPunct="1"/>
            <a:endParaRPr lang="tr-TR" altLang="tr-TR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tr-TR" altLang="tr-TR" dirty="0" smtClean="0">
                <a:solidFill>
                  <a:schemeClr val="tx1"/>
                </a:solidFill>
              </a:rPr>
              <a:t>Seçilecek kan grubu</a:t>
            </a:r>
          </a:p>
          <a:p>
            <a:pPr lvl="1" eaLnBrk="1" hangingPunct="1"/>
            <a:r>
              <a:rPr lang="tr-TR" altLang="tr-TR" dirty="0" smtClean="0">
                <a:solidFill>
                  <a:schemeClr val="tx1"/>
                </a:solidFill>
              </a:rPr>
              <a:t>ABO uyuşmazlığında, O kan grubu, bebeğin </a:t>
            </a:r>
            <a:r>
              <a:rPr lang="tr-TR" altLang="tr-TR" dirty="0" err="1" smtClean="0">
                <a:solidFill>
                  <a:schemeClr val="tx1"/>
                </a:solidFill>
              </a:rPr>
              <a:t>Rh</a:t>
            </a:r>
            <a:endParaRPr lang="tr-TR" altLang="tr-TR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tr-TR" altLang="tr-TR" dirty="0" err="1" smtClean="0">
                <a:solidFill>
                  <a:schemeClr val="tx1"/>
                </a:solidFill>
              </a:rPr>
              <a:t>Rh</a:t>
            </a:r>
            <a:r>
              <a:rPr lang="tr-TR" altLang="tr-TR" dirty="0" smtClean="0">
                <a:solidFill>
                  <a:schemeClr val="tx1"/>
                </a:solidFill>
              </a:rPr>
              <a:t> uyuşmazlığında, bebeğin kan grubu, </a:t>
            </a:r>
            <a:r>
              <a:rPr lang="tr-TR" altLang="tr-TR" dirty="0" err="1" smtClean="0">
                <a:solidFill>
                  <a:schemeClr val="tx1"/>
                </a:solidFill>
              </a:rPr>
              <a:t>Rh</a:t>
            </a:r>
            <a:r>
              <a:rPr lang="tr-TR" altLang="tr-TR" dirty="0" smtClean="0">
                <a:solidFill>
                  <a:schemeClr val="tx1"/>
                </a:solidFill>
              </a:rPr>
              <a:t> (-)</a:t>
            </a:r>
          </a:p>
          <a:p>
            <a:pPr lvl="1" eaLnBrk="1" hangingPunct="1"/>
            <a:r>
              <a:rPr lang="tr-TR" altLang="tr-TR" dirty="0" smtClean="0">
                <a:solidFill>
                  <a:schemeClr val="tx1"/>
                </a:solidFill>
              </a:rPr>
              <a:t>Diğer durumlarda, bebeğin kan grubu</a:t>
            </a:r>
          </a:p>
        </p:txBody>
      </p:sp>
    </p:spTree>
    <p:extLst>
      <p:ext uri="{BB962C8B-B14F-4D97-AF65-F5344CB8AC3E}">
        <p14:creationId xmlns:p14="http://schemas.microsoft.com/office/powerpoint/2010/main" val="16285702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TEDAVİ </a:t>
            </a:r>
            <a:r>
              <a:rPr lang="tr-TR" dirty="0" smtClean="0">
                <a:solidFill>
                  <a:schemeClr val="tx1"/>
                </a:solidFill>
              </a:rPr>
              <a:t>– Kan değişimi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424936" cy="506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2986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2259013"/>
            <a:ext cx="833437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8333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98"/>
            <a:ext cx="9144000" cy="686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0394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TEDAVİ – </a:t>
            </a:r>
            <a:r>
              <a:rPr lang="tr-TR" dirty="0" err="1">
                <a:solidFill>
                  <a:schemeClr val="tx1"/>
                </a:solidFill>
              </a:rPr>
              <a:t>F</a:t>
            </a:r>
            <a:r>
              <a:rPr lang="tr-TR" dirty="0" err="1" smtClean="0">
                <a:solidFill>
                  <a:schemeClr val="tx1"/>
                </a:solidFill>
              </a:rPr>
              <a:t>armakoterapi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 smtClean="0">
                <a:solidFill>
                  <a:schemeClr val="tx1"/>
                </a:solidFill>
              </a:rPr>
              <a:t>Klofibrat</a:t>
            </a:r>
            <a:endParaRPr lang="tr-TR" dirty="0" smtClean="0">
              <a:solidFill>
                <a:schemeClr val="tx1"/>
              </a:solidFill>
            </a:endParaRPr>
          </a:p>
          <a:p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Fenobarbital</a:t>
            </a:r>
            <a:endParaRPr lang="tr-TR" dirty="0" smtClean="0">
              <a:solidFill>
                <a:schemeClr val="tx1"/>
              </a:solidFill>
            </a:endParaRPr>
          </a:p>
          <a:p>
            <a:endParaRPr lang="tr-TR" altLang="tr-TR" dirty="0">
              <a:solidFill>
                <a:schemeClr val="tx1"/>
              </a:solidFill>
            </a:endParaRPr>
          </a:p>
          <a:p>
            <a:r>
              <a:rPr lang="tr-TR" altLang="tr-TR" dirty="0" err="1">
                <a:solidFill>
                  <a:schemeClr val="tx1"/>
                </a:solidFill>
              </a:rPr>
              <a:t>Ursodeoksikolik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tr-TR" altLang="tr-TR" dirty="0" smtClean="0">
                <a:solidFill>
                  <a:schemeClr val="tx1"/>
                </a:solidFill>
              </a:rPr>
              <a:t>asit</a:t>
            </a:r>
            <a:endParaRPr lang="tr-TR" dirty="0" smtClean="0">
              <a:solidFill>
                <a:schemeClr val="tx1"/>
              </a:solidFill>
            </a:endParaRPr>
          </a:p>
          <a:p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Oral </a:t>
            </a:r>
            <a:r>
              <a:rPr lang="tr-TR" dirty="0" err="1">
                <a:solidFill>
                  <a:schemeClr val="tx1"/>
                </a:solidFill>
              </a:rPr>
              <a:t>agar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bilirubinin</a:t>
            </a:r>
            <a:endParaRPr lang="tr-TR" dirty="0" smtClean="0">
              <a:solidFill>
                <a:schemeClr val="tx1"/>
              </a:solidFill>
            </a:endParaRPr>
          </a:p>
          <a:p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Kalay (</a:t>
            </a:r>
            <a:r>
              <a:rPr lang="tr-TR" dirty="0" err="1">
                <a:solidFill>
                  <a:schemeClr val="tx1"/>
                </a:solidFill>
              </a:rPr>
              <a:t>Sn</a:t>
            </a:r>
            <a:r>
              <a:rPr lang="tr-TR" dirty="0">
                <a:solidFill>
                  <a:schemeClr val="tx1"/>
                </a:solidFill>
              </a:rPr>
              <a:t>)- </a:t>
            </a:r>
            <a:r>
              <a:rPr lang="tr-TR" dirty="0" smtClean="0">
                <a:solidFill>
                  <a:schemeClr val="tx1"/>
                </a:solidFill>
              </a:rPr>
              <a:t>ve </a:t>
            </a:r>
            <a:r>
              <a:rPr lang="it-IT" dirty="0" smtClean="0">
                <a:solidFill>
                  <a:schemeClr val="tx1"/>
                </a:solidFill>
              </a:rPr>
              <a:t>çinko </a:t>
            </a:r>
            <a:r>
              <a:rPr lang="it-IT" dirty="0">
                <a:solidFill>
                  <a:schemeClr val="tx1"/>
                </a:solidFill>
              </a:rPr>
              <a:t>(Zn)-protoporfirin ve </a:t>
            </a:r>
            <a:r>
              <a:rPr lang="it-IT" dirty="0" smtClean="0">
                <a:solidFill>
                  <a:schemeClr val="tx1"/>
                </a:solidFill>
              </a:rPr>
              <a:t>mezoporfirin</a:t>
            </a:r>
            <a:endParaRPr lang="tr-TR" dirty="0" smtClean="0">
              <a:solidFill>
                <a:schemeClr val="tx1"/>
              </a:solidFill>
            </a:endParaRPr>
          </a:p>
          <a:p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err="1">
                <a:solidFill>
                  <a:schemeClr val="tx1"/>
                </a:solidFill>
              </a:rPr>
              <a:t>İntravenöz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İmmünoglobulin</a:t>
            </a:r>
            <a:r>
              <a:rPr lang="tr-TR" dirty="0">
                <a:solidFill>
                  <a:schemeClr val="tx1"/>
                </a:solidFill>
              </a:rPr>
              <a:t> (</a:t>
            </a:r>
            <a:r>
              <a:rPr lang="tr-TR" dirty="0" smtClean="0">
                <a:solidFill>
                  <a:schemeClr val="tx1"/>
                </a:solidFill>
              </a:rPr>
              <a:t>IVIG</a:t>
            </a:r>
            <a:r>
              <a:rPr lang="tr-TR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74545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Sarılık 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9442" y="2132856"/>
            <a:ext cx="5866813" cy="3725942"/>
          </a:xfrm>
        </p:spPr>
        <p:txBody>
          <a:bodyPr>
            <a:normAutofit/>
          </a:bodyPr>
          <a:lstStyle/>
          <a:p>
            <a:r>
              <a:rPr lang="tr-TR" altLang="tr-TR" dirty="0" err="1">
                <a:solidFill>
                  <a:schemeClr val="tx1"/>
                </a:solidFill>
              </a:rPr>
              <a:t>Bilirubin</a:t>
            </a:r>
            <a:r>
              <a:rPr lang="tr-TR" altLang="tr-TR" dirty="0">
                <a:solidFill>
                  <a:schemeClr val="tx1"/>
                </a:solidFill>
              </a:rPr>
              <a:t> 5 mg/dl’yi geçtiğinde cilt sarı görünür.</a:t>
            </a:r>
          </a:p>
          <a:p>
            <a:endParaRPr lang="tr-TR" dirty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İlk </a:t>
            </a:r>
            <a:r>
              <a:rPr lang="tr-TR" dirty="0">
                <a:solidFill>
                  <a:schemeClr val="tx1"/>
                </a:solidFill>
              </a:rPr>
              <a:t>olarak </a:t>
            </a:r>
            <a:r>
              <a:rPr lang="tr-TR" dirty="0" err="1" smtClean="0">
                <a:solidFill>
                  <a:schemeClr val="tx1"/>
                </a:solidFill>
              </a:rPr>
              <a:t>sklera</a:t>
            </a:r>
            <a:r>
              <a:rPr lang="tr-TR" dirty="0">
                <a:solidFill>
                  <a:schemeClr val="tx1"/>
                </a:solidFill>
              </a:rPr>
              <a:t>, sert damak ve dil altı mukozasında 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endParaRPr lang="tr-TR" dirty="0">
              <a:solidFill>
                <a:schemeClr val="tx1"/>
              </a:solidFill>
            </a:endParaRPr>
          </a:p>
          <a:p>
            <a:endParaRPr lang="tr-TR" dirty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En </a:t>
            </a:r>
            <a:r>
              <a:rPr lang="tr-TR" dirty="0">
                <a:solidFill>
                  <a:schemeClr val="tx1"/>
                </a:solidFill>
              </a:rPr>
              <a:t>belirgin </a:t>
            </a:r>
            <a:r>
              <a:rPr lang="tr-TR" dirty="0" err="1" smtClean="0">
                <a:solidFill>
                  <a:schemeClr val="tx1"/>
                </a:solidFill>
              </a:rPr>
              <a:t>sklerada</a:t>
            </a:r>
            <a:endParaRPr lang="tr-TR" dirty="0" smtClean="0">
              <a:solidFill>
                <a:schemeClr val="tx1"/>
              </a:solidFill>
            </a:endParaRPr>
          </a:p>
          <a:p>
            <a:endParaRPr lang="tr-TR" dirty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En </a:t>
            </a:r>
            <a:r>
              <a:rPr lang="tr-TR" dirty="0">
                <a:solidFill>
                  <a:schemeClr val="tx1"/>
                </a:solidFill>
              </a:rPr>
              <a:t>iyi gün ışığında saptanır. </a:t>
            </a:r>
            <a:endParaRPr lang="tr-TR" dirty="0" smtClean="0">
              <a:solidFill>
                <a:schemeClr val="tx1"/>
              </a:solidFill>
            </a:endParaRPr>
          </a:p>
          <a:p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188640"/>
            <a:ext cx="2110770" cy="21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62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>
                <a:solidFill>
                  <a:schemeClr val="tx1"/>
                </a:solidFill>
              </a:rPr>
              <a:t>Birinci Basamakta Görüldüğünde Acil </a:t>
            </a:r>
            <a:r>
              <a:rPr lang="tr-TR" sz="2800" dirty="0" smtClean="0">
                <a:solidFill>
                  <a:schemeClr val="tx1"/>
                </a:solidFill>
              </a:rPr>
              <a:t>Gönderilmesi </a:t>
            </a:r>
            <a:r>
              <a:rPr lang="tr-TR" sz="2800" dirty="0">
                <a:solidFill>
                  <a:schemeClr val="tx1"/>
                </a:solidFill>
              </a:rPr>
              <a:t>Gereken Bebekler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Erken </a:t>
            </a:r>
            <a:r>
              <a:rPr lang="tr-TR" dirty="0">
                <a:solidFill>
                  <a:schemeClr val="tx1"/>
                </a:solidFill>
              </a:rPr>
              <a:t>doğanlar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Tehlike </a:t>
            </a:r>
            <a:r>
              <a:rPr lang="tr-TR" dirty="0">
                <a:solidFill>
                  <a:schemeClr val="tx1"/>
                </a:solidFill>
              </a:rPr>
              <a:t>işareti </a:t>
            </a:r>
            <a:r>
              <a:rPr lang="tr-TR" dirty="0" smtClean="0">
                <a:solidFill>
                  <a:schemeClr val="tx1"/>
                </a:solidFill>
              </a:rPr>
              <a:t>olanlar</a:t>
            </a:r>
          </a:p>
          <a:p>
            <a:pPr lvl="1"/>
            <a:r>
              <a:rPr lang="tr-TR" dirty="0">
                <a:solidFill>
                  <a:schemeClr val="tx1"/>
                </a:solidFill>
              </a:rPr>
              <a:t>ailede </a:t>
            </a:r>
            <a:r>
              <a:rPr lang="tr-TR" dirty="0" err="1">
                <a:solidFill>
                  <a:schemeClr val="tx1"/>
                </a:solidFill>
              </a:rPr>
              <a:t>hemolitik</a:t>
            </a:r>
            <a:r>
              <a:rPr lang="tr-TR" dirty="0">
                <a:solidFill>
                  <a:schemeClr val="tx1"/>
                </a:solidFill>
              </a:rPr>
              <a:t> hastalık öyküsü, kusma, uykuya eğilim, beslenme güçlüğü, ateş, tiz sesli </a:t>
            </a:r>
            <a:r>
              <a:rPr lang="tr-TR" dirty="0" smtClean="0">
                <a:solidFill>
                  <a:schemeClr val="tx1"/>
                </a:solidFill>
              </a:rPr>
              <a:t>ağlama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Anemisi </a:t>
            </a:r>
            <a:r>
              <a:rPr lang="tr-TR" dirty="0">
                <a:solidFill>
                  <a:schemeClr val="tx1"/>
                </a:solidFill>
              </a:rPr>
              <a:t>olan bebekler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Direkt </a:t>
            </a:r>
            <a:r>
              <a:rPr lang="tr-TR" dirty="0" err="1">
                <a:solidFill>
                  <a:schemeClr val="tx1"/>
                </a:solidFill>
              </a:rPr>
              <a:t>bilirubin</a:t>
            </a:r>
            <a:r>
              <a:rPr lang="tr-TR" dirty="0">
                <a:solidFill>
                  <a:schemeClr val="tx1"/>
                </a:solidFill>
              </a:rPr>
              <a:t> yüksekliği olanlar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TSB  </a:t>
            </a:r>
            <a:r>
              <a:rPr lang="tr-TR" dirty="0">
                <a:solidFill>
                  <a:schemeClr val="tx1"/>
                </a:solidFill>
              </a:rPr>
              <a:t>&gt;15 mg/</a:t>
            </a:r>
            <a:r>
              <a:rPr lang="tr-TR" dirty="0" err="1">
                <a:solidFill>
                  <a:schemeClr val="tx1"/>
                </a:solidFill>
              </a:rPr>
              <a:t>dL</a:t>
            </a:r>
            <a:r>
              <a:rPr lang="tr-TR" dirty="0">
                <a:solidFill>
                  <a:schemeClr val="tx1"/>
                </a:solidFill>
              </a:rPr>
              <a:t> olanlar</a:t>
            </a:r>
          </a:p>
          <a:p>
            <a:r>
              <a:rPr lang="tr-TR" dirty="0" err="1" smtClean="0">
                <a:solidFill>
                  <a:schemeClr val="tx1"/>
                </a:solidFill>
              </a:rPr>
              <a:t>Hemoliz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bulgusu </a:t>
            </a:r>
            <a:r>
              <a:rPr lang="tr-TR" dirty="0" smtClean="0">
                <a:solidFill>
                  <a:schemeClr val="tx1"/>
                </a:solidFill>
              </a:rPr>
              <a:t>olanlar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338870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dirty="0" smtClean="0">
                <a:solidFill>
                  <a:schemeClr val="tx1"/>
                </a:solidFill>
              </a:rPr>
              <a:t>Sonuç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tr-TR" dirty="0" err="1" smtClean="0">
                <a:solidFill>
                  <a:schemeClr val="tx1"/>
                </a:solidFill>
              </a:rPr>
              <a:t>Kernikterus</a:t>
            </a:r>
            <a:r>
              <a:rPr lang="tr-TR" altLang="tr-TR" dirty="0" smtClean="0">
                <a:solidFill>
                  <a:schemeClr val="tx1"/>
                </a:solidFill>
              </a:rPr>
              <a:t> önlenebilir bir </a:t>
            </a:r>
            <a:r>
              <a:rPr lang="tr-TR" altLang="tr-TR" dirty="0" err="1" smtClean="0">
                <a:solidFill>
                  <a:schemeClr val="tx1"/>
                </a:solidFill>
              </a:rPr>
              <a:t>serebral</a:t>
            </a:r>
            <a:r>
              <a:rPr lang="tr-TR" altLang="tr-TR" dirty="0" smtClean="0">
                <a:solidFill>
                  <a:schemeClr val="tx1"/>
                </a:solidFill>
              </a:rPr>
              <a:t> </a:t>
            </a:r>
            <a:r>
              <a:rPr lang="tr-TR" altLang="tr-TR" dirty="0" err="1" smtClean="0">
                <a:solidFill>
                  <a:schemeClr val="tx1"/>
                </a:solidFill>
              </a:rPr>
              <a:t>palsidir</a:t>
            </a:r>
            <a:r>
              <a:rPr lang="tr-TR" altLang="tr-TR" dirty="0" smtClean="0">
                <a:solidFill>
                  <a:schemeClr val="tx1"/>
                </a:solidFill>
              </a:rPr>
              <a:t>.</a:t>
            </a:r>
          </a:p>
          <a:p>
            <a:pPr eaLnBrk="1" hangingPunct="1"/>
            <a:endParaRPr lang="tr-TR" altLang="tr-TR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tr-TR" altLang="tr-TR" dirty="0" smtClean="0">
                <a:solidFill>
                  <a:schemeClr val="tx1"/>
                </a:solidFill>
              </a:rPr>
              <a:t>Sarılık yönünden riskli bebeklerin erken tanımlanması ve sistematik tedavi planı önemlidir.</a:t>
            </a:r>
          </a:p>
          <a:p>
            <a:pPr eaLnBrk="1" hangingPunct="1"/>
            <a:endParaRPr lang="tr-TR" altLang="tr-TR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tr-TR" altLang="tr-TR" dirty="0" smtClean="0">
                <a:solidFill>
                  <a:schemeClr val="tx1"/>
                </a:solidFill>
              </a:rPr>
              <a:t>72 saatten önce taburcu edilen tüm bebekler 48 saat içinde mutlaka görülmelidir.</a:t>
            </a:r>
          </a:p>
        </p:txBody>
      </p:sp>
    </p:spTree>
    <p:extLst>
      <p:ext uri="{BB962C8B-B14F-4D97-AF65-F5344CB8AC3E}">
        <p14:creationId xmlns:p14="http://schemas.microsoft.com/office/powerpoint/2010/main" val="4067479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46" y="346218"/>
            <a:ext cx="8050507" cy="616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5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Sınıflandırma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/>
            <a:r>
              <a:rPr lang="tr-TR" sz="2400" dirty="0" err="1" smtClean="0">
                <a:solidFill>
                  <a:schemeClr val="tx1"/>
                </a:solidFill>
              </a:rPr>
              <a:t>İndirek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</a:rPr>
              <a:t>hiperbilirubinemi</a:t>
            </a:r>
            <a:r>
              <a:rPr lang="tr-TR" sz="2400" dirty="0" smtClean="0">
                <a:solidFill>
                  <a:schemeClr val="tx1"/>
                </a:solidFill>
              </a:rPr>
              <a:t> (en </a:t>
            </a:r>
            <a:r>
              <a:rPr lang="tr-TR" sz="2400" dirty="0">
                <a:solidFill>
                  <a:schemeClr val="tx1"/>
                </a:solidFill>
              </a:rPr>
              <a:t>sık)</a:t>
            </a:r>
          </a:p>
          <a:p>
            <a:pPr lvl="1"/>
            <a:r>
              <a:rPr lang="tr-TR" sz="2400" dirty="0" smtClean="0">
                <a:solidFill>
                  <a:schemeClr val="tx1"/>
                </a:solidFill>
              </a:rPr>
              <a:t>Patolojik olmayan - Fizyolojik sarılık</a:t>
            </a:r>
          </a:p>
          <a:p>
            <a:pPr lvl="1"/>
            <a:r>
              <a:rPr lang="tr-TR" sz="2400" dirty="0" smtClean="0">
                <a:solidFill>
                  <a:schemeClr val="tx1"/>
                </a:solidFill>
              </a:rPr>
              <a:t>Patolojik olan</a:t>
            </a:r>
          </a:p>
          <a:p>
            <a:endParaRPr lang="tr-TR" sz="2400" dirty="0" smtClean="0">
              <a:solidFill>
                <a:schemeClr val="tx1"/>
              </a:solidFill>
            </a:endParaRPr>
          </a:p>
          <a:p>
            <a:r>
              <a:rPr lang="tr-TR" sz="2400" dirty="0" smtClean="0">
                <a:solidFill>
                  <a:schemeClr val="tx1"/>
                </a:solidFill>
              </a:rPr>
              <a:t>Direk </a:t>
            </a:r>
            <a:r>
              <a:rPr lang="tr-TR" sz="2400" dirty="0" err="1" smtClean="0">
                <a:solidFill>
                  <a:schemeClr val="tx1"/>
                </a:solidFill>
              </a:rPr>
              <a:t>hiperbilirubinemi</a:t>
            </a:r>
            <a:endParaRPr lang="tr-T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98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solidFill>
                  <a:schemeClr val="tx1"/>
                </a:solidFill>
              </a:rPr>
              <a:t>Fizyolojik Sarılık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 smtClean="0">
                <a:solidFill>
                  <a:schemeClr val="tx1"/>
                </a:solidFill>
              </a:rPr>
              <a:t>İlk </a:t>
            </a:r>
            <a:r>
              <a:rPr lang="tr-TR" altLang="tr-TR" dirty="0">
                <a:solidFill>
                  <a:schemeClr val="tx1"/>
                </a:solidFill>
              </a:rPr>
              <a:t>hafta içinde hemen tüm </a:t>
            </a:r>
            <a:r>
              <a:rPr lang="tr-TR" altLang="tr-TR" dirty="0" err="1">
                <a:solidFill>
                  <a:schemeClr val="tx1"/>
                </a:solidFill>
              </a:rPr>
              <a:t>yenidoğanlar</a:t>
            </a:r>
            <a:r>
              <a:rPr lang="tr-TR" altLang="tr-TR" dirty="0">
                <a:solidFill>
                  <a:schemeClr val="tx1"/>
                </a:solidFill>
              </a:rPr>
              <a:t> (</a:t>
            </a:r>
            <a:r>
              <a:rPr lang="tr-TR" altLang="tr-TR" dirty="0" err="1">
                <a:solidFill>
                  <a:schemeClr val="tx1"/>
                </a:solidFill>
              </a:rPr>
              <a:t>term</a:t>
            </a:r>
            <a:r>
              <a:rPr lang="tr-TR" altLang="tr-TR" dirty="0">
                <a:solidFill>
                  <a:schemeClr val="tx1"/>
                </a:solidFill>
              </a:rPr>
              <a:t> %60, </a:t>
            </a:r>
            <a:r>
              <a:rPr lang="tr-TR" altLang="tr-TR" dirty="0" err="1">
                <a:solidFill>
                  <a:schemeClr val="tx1"/>
                </a:solidFill>
              </a:rPr>
              <a:t>preterm</a:t>
            </a:r>
            <a:r>
              <a:rPr lang="tr-TR" altLang="tr-TR" dirty="0">
                <a:solidFill>
                  <a:schemeClr val="tx1"/>
                </a:solidFill>
              </a:rPr>
              <a:t> %80) sararırlar</a:t>
            </a:r>
            <a:r>
              <a:rPr lang="tr-TR" altLang="tr-TR" dirty="0" smtClean="0">
                <a:solidFill>
                  <a:schemeClr val="tx1"/>
                </a:solidFill>
              </a:rPr>
              <a:t>.</a:t>
            </a:r>
          </a:p>
          <a:p>
            <a:endParaRPr lang="tr-TR" altLang="tr-TR" dirty="0">
              <a:solidFill>
                <a:schemeClr val="tx1"/>
              </a:solidFill>
            </a:endParaRPr>
          </a:p>
          <a:p>
            <a:r>
              <a:rPr lang="tr-TR" altLang="tr-TR" dirty="0" smtClean="0">
                <a:solidFill>
                  <a:schemeClr val="tx1"/>
                </a:solidFill>
              </a:rPr>
              <a:t>Serum </a:t>
            </a:r>
            <a:r>
              <a:rPr lang="tr-TR" altLang="tr-TR" dirty="0" err="1">
                <a:solidFill>
                  <a:schemeClr val="tx1"/>
                </a:solidFill>
              </a:rPr>
              <a:t>bilirubininde</a:t>
            </a:r>
            <a:r>
              <a:rPr lang="tr-TR" altLang="tr-TR" dirty="0">
                <a:solidFill>
                  <a:schemeClr val="tx1"/>
                </a:solidFill>
              </a:rPr>
              <a:t> oluşan bu geçici yükselmeye fizyolojik sarılık denir</a:t>
            </a:r>
            <a:r>
              <a:rPr lang="tr-TR" altLang="tr-TR" dirty="0" smtClean="0">
                <a:solidFill>
                  <a:schemeClr val="tx1"/>
                </a:solidFill>
              </a:rPr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7729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solidFill>
                  <a:schemeClr val="tx1"/>
                </a:solidFill>
              </a:rPr>
              <a:t>Fizyolojik </a:t>
            </a:r>
            <a:r>
              <a:rPr lang="tr-TR" altLang="tr-TR" dirty="0" smtClean="0">
                <a:solidFill>
                  <a:schemeClr val="tx1"/>
                </a:solidFill>
              </a:rPr>
              <a:t>Sarılık ve </a:t>
            </a:r>
            <a:r>
              <a:rPr lang="tr-TR" altLang="tr-TR" dirty="0">
                <a:solidFill>
                  <a:schemeClr val="tx1"/>
                </a:solidFill>
              </a:rPr>
              <a:t>Özellikleri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altLang="tr-TR" dirty="0">
                <a:solidFill>
                  <a:schemeClr val="tx1"/>
                </a:solidFill>
              </a:rPr>
              <a:t>24-72. saatlerde başlar.</a:t>
            </a:r>
          </a:p>
          <a:p>
            <a:pPr>
              <a:lnSpc>
                <a:spcPct val="90000"/>
              </a:lnSpc>
            </a:pPr>
            <a:endParaRPr lang="tr-TR" altLang="tr-TR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tr-TR" altLang="tr-TR" dirty="0" smtClean="0">
                <a:solidFill>
                  <a:schemeClr val="tx1"/>
                </a:solidFill>
              </a:rPr>
              <a:t>Maksimum </a:t>
            </a:r>
            <a:r>
              <a:rPr lang="tr-TR" altLang="tr-TR" dirty="0">
                <a:solidFill>
                  <a:schemeClr val="tx1"/>
                </a:solidFill>
              </a:rPr>
              <a:t>yoğunluğa </a:t>
            </a:r>
            <a:r>
              <a:rPr lang="tr-TR" altLang="tr-TR" dirty="0" err="1">
                <a:solidFill>
                  <a:schemeClr val="tx1"/>
                </a:solidFill>
              </a:rPr>
              <a:t>term</a:t>
            </a:r>
            <a:r>
              <a:rPr lang="tr-TR" altLang="tr-TR" dirty="0">
                <a:solidFill>
                  <a:schemeClr val="tx1"/>
                </a:solidFill>
              </a:rPr>
              <a:t> bebekte 4-5. gün, </a:t>
            </a:r>
            <a:r>
              <a:rPr lang="tr-TR" altLang="tr-TR" dirty="0" err="1">
                <a:solidFill>
                  <a:schemeClr val="tx1"/>
                </a:solidFill>
              </a:rPr>
              <a:t>preterm</a:t>
            </a:r>
            <a:r>
              <a:rPr lang="tr-TR" altLang="tr-TR" dirty="0">
                <a:solidFill>
                  <a:schemeClr val="tx1"/>
                </a:solidFill>
              </a:rPr>
              <a:t> bebekte 7. gün ulaşır.</a:t>
            </a:r>
          </a:p>
          <a:p>
            <a:pPr>
              <a:lnSpc>
                <a:spcPct val="90000"/>
              </a:lnSpc>
            </a:pPr>
            <a:endParaRPr lang="tr-TR" altLang="tr-TR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tr-TR" altLang="tr-TR" dirty="0" smtClean="0">
                <a:solidFill>
                  <a:schemeClr val="tx1"/>
                </a:solidFill>
              </a:rPr>
              <a:t>15 </a:t>
            </a:r>
            <a:r>
              <a:rPr lang="tr-TR" altLang="tr-TR" dirty="0">
                <a:solidFill>
                  <a:schemeClr val="tx1"/>
                </a:solidFill>
              </a:rPr>
              <a:t>mg/dl’yi geçmez. </a:t>
            </a:r>
            <a:r>
              <a:rPr lang="tr-TR" altLang="tr-TR" dirty="0" smtClean="0">
                <a:solidFill>
                  <a:schemeClr val="tx1"/>
                </a:solidFill>
              </a:rPr>
              <a:t>(</a:t>
            </a:r>
            <a:r>
              <a:rPr lang="tr-TR" altLang="tr-TR" dirty="0" err="1" smtClean="0">
                <a:solidFill>
                  <a:schemeClr val="tx1"/>
                </a:solidFill>
              </a:rPr>
              <a:t>Term</a:t>
            </a:r>
            <a:r>
              <a:rPr lang="tr-TR" altLang="tr-TR" dirty="0" smtClean="0">
                <a:solidFill>
                  <a:schemeClr val="tx1"/>
                </a:solidFill>
              </a:rPr>
              <a:t> </a:t>
            </a:r>
            <a:r>
              <a:rPr lang="tr-TR" altLang="tr-TR" dirty="0">
                <a:solidFill>
                  <a:schemeClr val="tx1"/>
                </a:solidFill>
              </a:rPr>
              <a:t>bebekte &lt;12.9 </a:t>
            </a:r>
            <a:r>
              <a:rPr lang="tr-TR" altLang="tr-TR" dirty="0" smtClean="0">
                <a:solidFill>
                  <a:schemeClr val="tx1"/>
                </a:solidFill>
              </a:rPr>
              <a:t>mg/dl, </a:t>
            </a:r>
            <a:r>
              <a:rPr lang="tr-TR" altLang="tr-TR" dirty="0" err="1">
                <a:solidFill>
                  <a:schemeClr val="tx1"/>
                </a:solidFill>
              </a:rPr>
              <a:t>preterm</a:t>
            </a:r>
            <a:r>
              <a:rPr lang="tr-TR" altLang="tr-TR" dirty="0">
                <a:solidFill>
                  <a:schemeClr val="tx1"/>
                </a:solidFill>
              </a:rPr>
              <a:t> bebekte &lt;15 </a:t>
            </a:r>
            <a:r>
              <a:rPr lang="tr-TR" altLang="tr-TR" dirty="0" smtClean="0">
                <a:solidFill>
                  <a:schemeClr val="tx1"/>
                </a:solidFill>
              </a:rPr>
              <a:t>mg/dl)</a:t>
            </a:r>
            <a:endParaRPr lang="tr-TR" altLang="tr-TR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tr-TR" altLang="tr-TR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tr-TR" altLang="tr-TR" dirty="0" smtClean="0">
                <a:solidFill>
                  <a:schemeClr val="tx1"/>
                </a:solidFill>
              </a:rPr>
              <a:t>14</a:t>
            </a:r>
            <a:r>
              <a:rPr lang="tr-TR" altLang="tr-TR" dirty="0">
                <a:solidFill>
                  <a:schemeClr val="tx1"/>
                </a:solidFill>
              </a:rPr>
              <a:t>. günden sonra klinik olarak saptanamaz.</a:t>
            </a:r>
          </a:p>
          <a:p>
            <a:pPr>
              <a:lnSpc>
                <a:spcPct val="90000"/>
              </a:lnSpc>
            </a:pPr>
            <a:endParaRPr lang="tr-TR" altLang="tr-TR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tr-TR" altLang="tr-TR" dirty="0" smtClean="0">
                <a:solidFill>
                  <a:schemeClr val="tx1"/>
                </a:solidFill>
              </a:rPr>
              <a:t>Tedavi </a:t>
            </a:r>
            <a:r>
              <a:rPr lang="tr-TR" altLang="tr-TR" dirty="0">
                <a:solidFill>
                  <a:schemeClr val="tx1"/>
                </a:solidFill>
              </a:rPr>
              <a:t>gerekmez ancak yakın izlem gerekir</a:t>
            </a:r>
            <a:r>
              <a:rPr lang="tr-TR" altLang="tr-TR" dirty="0" smtClean="0">
                <a:solidFill>
                  <a:schemeClr val="tx1"/>
                </a:solidFill>
              </a:rPr>
              <a:t>.</a:t>
            </a:r>
            <a:endParaRPr lang="tr-TR" alt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88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TM02455596[[fn=İlkbahar]]</Template>
  <TotalTime>1115</TotalTime>
  <Words>1526</Words>
  <Application>Microsoft Office PowerPoint</Application>
  <PresentationFormat>Ekran Gösterisi (4:3)</PresentationFormat>
  <Paragraphs>348</Paragraphs>
  <Slides>51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51</vt:i4>
      </vt:variant>
    </vt:vector>
  </HeadingPairs>
  <TitlesOfParts>
    <vt:vector size="52" baseType="lpstr">
      <vt:lpstr>Spring</vt:lpstr>
      <vt:lpstr>Yenidoğan Sarılığı</vt:lpstr>
      <vt:lpstr>Amaç</vt:lpstr>
      <vt:lpstr>Plan </vt:lpstr>
      <vt:lpstr>Giriş </vt:lpstr>
      <vt:lpstr>Sarılık </vt:lpstr>
      <vt:lpstr>PowerPoint Sunusu</vt:lpstr>
      <vt:lpstr>Sınıflandırma</vt:lpstr>
      <vt:lpstr>Fizyolojik Sarılık</vt:lpstr>
      <vt:lpstr>Fizyolojik Sarılık ve Özellikleri</vt:lpstr>
      <vt:lpstr>Fizyolojik Mekanizmalar</vt:lpstr>
      <vt:lpstr>PATOLOJİK SARILIKLAR</vt:lpstr>
      <vt:lpstr>Yenidoğanda Patolojik İndirek Hiperbilirubinemi Nedenleri</vt:lpstr>
      <vt:lpstr>Yenidoğanda Patolojik İndirek Hiperbilirubinemi Nedenleri</vt:lpstr>
      <vt:lpstr>Yenidoğanda Patolojik İndirek Hiperbilirubinemi Nedenleri</vt:lpstr>
      <vt:lpstr>ABO Hemolitik Hastalığı</vt:lpstr>
      <vt:lpstr>Rh Hemolitik Hastalığı</vt:lpstr>
      <vt:lpstr>Eritrosit Enzim Defektleri</vt:lpstr>
      <vt:lpstr>Anne sütü sarılığı</vt:lpstr>
      <vt:lpstr>Anne sütü sarılığı: Erken Başlangıçlı “Anne sütü ile beslenememe sarılığı”</vt:lpstr>
      <vt:lpstr>Anne sütü sarılığı: Geç başlangıçlı</vt:lpstr>
      <vt:lpstr>Direk hiperbilirubinemi</vt:lpstr>
      <vt:lpstr>Direk hiperbilirubinemi nedenleri</vt:lpstr>
      <vt:lpstr>SARILIKLI BEBEĞE YAKLAŞIM VE SARILIĞIN ÖNLENMESİ- birincil koruma</vt:lpstr>
      <vt:lpstr>SARILIKLI BEBEĞE YAKLAŞIM VE SARILIĞIN ÖNLENMESİ- ikincil koruma</vt:lpstr>
      <vt:lpstr>Klinik değerlendirme</vt:lpstr>
      <vt:lpstr>Labaratuar değerlendirmesi</vt:lpstr>
      <vt:lpstr>Biluribin nomogramı</vt:lpstr>
      <vt:lpstr>Risk faktörleri</vt:lpstr>
      <vt:lpstr>Taburculuk öncesi risk değerlendirme</vt:lpstr>
      <vt:lpstr>PowerPoint Sunusu</vt:lpstr>
      <vt:lpstr>PowerPoint Sunusu</vt:lpstr>
      <vt:lpstr>Taburculuk sonrası izlem</vt:lpstr>
      <vt:lpstr>Uzamış sarılık</vt:lpstr>
      <vt:lpstr>PowerPoint Sunusu</vt:lpstr>
      <vt:lpstr>Tedavi - amaç</vt:lpstr>
      <vt:lpstr>Kernikterus</vt:lpstr>
      <vt:lpstr>Kernikterusu kolaylaştıran faktörler</vt:lpstr>
      <vt:lpstr>Akut Bilirubin Ensefalopatisi Klinik Bulgular</vt:lpstr>
      <vt:lpstr>Kronik Bilirubin Ensefalopatisi Klinik Bulgular</vt:lpstr>
      <vt:lpstr>Tedavi</vt:lpstr>
      <vt:lpstr>Fototerapi</vt:lpstr>
      <vt:lpstr>TEDAVİ - Fototerapi</vt:lpstr>
      <vt:lpstr>≥35 haftalık hospitalize hastalarda fototerapi</vt:lpstr>
      <vt:lpstr>PowerPoint Sunusu</vt:lpstr>
      <vt:lpstr>Kan Değişimi</vt:lpstr>
      <vt:lpstr>TEDAVİ – Kan değişimi</vt:lpstr>
      <vt:lpstr>PowerPoint Sunusu</vt:lpstr>
      <vt:lpstr>PowerPoint Sunusu</vt:lpstr>
      <vt:lpstr>TEDAVİ – Farmakoterapi</vt:lpstr>
      <vt:lpstr>Birinci Basamakta Görüldüğünde Acil Gönderilmesi Gereken Bebekler</vt:lpstr>
      <vt:lpstr>Sonuç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Yenidoğan Sarılığı</dc:title>
  <dc:creator>Win7</dc:creator>
  <cp:lastModifiedBy>Win7</cp:lastModifiedBy>
  <cp:revision>81</cp:revision>
  <dcterms:created xsi:type="dcterms:W3CDTF">2015-10-27T09:15:28Z</dcterms:created>
  <dcterms:modified xsi:type="dcterms:W3CDTF">2015-11-03T09:58:37Z</dcterms:modified>
</cp:coreProperties>
</file>