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5" r:id="rId2"/>
    <p:sldId id="257" r:id="rId3"/>
    <p:sldId id="258" r:id="rId4"/>
    <p:sldId id="259" r:id="rId5"/>
    <p:sldId id="260" r:id="rId6"/>
    <p:sldId id="261" r:id="rId7"/>
    <p:sldId id="262" r:id="rId8"/>
    <p:sldId id="264" r:id="rId9"/>
    <p:sldId id="322" r:id="rId10"/>
    <p:sldId id="265" r:id="rId11"/>
    <p:sldId id="266" r:id="rId12"/>
    <p:sldId id="268" r:id="rId13"/>
    <p:sldId id="270" r:id="rId14"/>
    <p:sldId id="272" r:id="rId15"/>
    <p:sldId id="273" r:id="rId16"/>
    <p:sldId id="274" r:id="rId17"/>
    <p:sldId id="276" r:id="rId18"/>
    <p:sldId id="323" r:id="rId19"/>
    <p:sldId id="279" r:id="rId20"/>
    <p:sldId id="281" r:id="rId21"/>
    <p:sldId id="283" r:id="rId22"/>
    <p:sldId id="285" r:id="rId23"/>
    <p:sldId id="287" r:id="rId24"/>
    <p:sldId id="289" r:id="rId25"/>
    <p:sldId id="290" r:id="rId26"/>
    <p:sldId id="292" r:id="rId27"/>
    <p:sldId id="294" r:id="rId28"/>
    <p:sldId id="296" r:id="rId29"/>
    <p:sldId id="297" r:id="rId30"/>
    <p:sldId id="299" r:id="rId31"/>
    <p:sldId id="300" r:id="rId32"/>
    <p:sldId id="301" r:id="rId33"/>
    <p:sldId id="302" r:id="rId34"/>
    <p:sldId id="303" r:id="rId35"/>
    <p:sldId id="305" r:id="rId36"/>
    <p:sldId id="307" r:id="rId37"/>
    <p:sldId id="309" r:id="rId38"/>
    <p:sldId id="310" r:id="rId39"/>
    <p:sldId id="311" r:id="rId40"/>
    <p:sldId id="312" r:id="rId41"/>
    <p:sldId id="313" r:id="rId42"/>
    <p:sldId id="314" r:id="rId43"/>
    <p:sldId id="316" r:id="rId44"/>
    <p:sldId id="318" r:id="rId45"/>
    <p:sldId id="319" r:id="rId46"/>
    <p:sldId id="320" r:id="rId47"/>
    <p:sldId id="321" r:id="rId48"/>
    <p:sldId id="326" r:id="rId4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p:cViewPr varScale="1">
        <p:scale>
          <a:sx n="110" d="100"/>
          <a:sy n="110" d="100"/>
        </p:scale>
        <p:origin x="168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18.09.2018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18.09.2018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18.09.2018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18.09.2018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18.09.2018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18.09.2018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18.09.2018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18.09.2018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18.09.2018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18.09.2018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18.09.2018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18.09.2018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0F92B7F-F560-432B-B848-195BFEA85E3E}"/>
              </a:ext>
            </a:extLst>
          </p:cNvPr>
          <p:cNvSpPr>
            <a:spLocks noGrp="1"/>
          </p:cNvSpPr>
          <p:nvPr>
            <p:ph idx="1"/>
          </p:nvPr>
        </p:nvSpPr>
        <p:spPr/>
        <p:txBody>
          <a:bodyPr>
            <a:normAutofit/>
          </a:bodyPr>
          <a:lstStyle/>
          <a:p>
            <a:pPr marL="0" lvl="0" indent="0" algn="ctr">
              <a:lnSpc>
                <a:spcPct val="90000"/>
              </a:lnSpc>
              <a:spcBef>
                <a:spcPts val="1000"/>
              </a:spcBef>
              <a:buNone/>
            </a:pPr>
            <a:endParaRPr lang="tr-TR" sz="2400" dirty="0">
              <a:solidFill>
                <a:prstClr val="black"/>
              </a:solidFill>
            </a:endParaRPr>
          </a:p>
          <a:p>
            <a:pPr marL="0" lvl="0" indent="0" algn="ctr">
              <a:lnSpc>
                <a:spcPct val="90000"/>
              </a:lnSpc>
              <a:spcBef>
                <a:spcPts val="1000"/>
              </a:spcBef>
              <a:buNone/>
            </a:pPr>
            <a:endParaRPr lang="tr-TR" sz="2400" dirty="0">
              <a:solidFill>
                <a:prstClr val="black"/>
              </a:solidFill>
            </a:endParaRPr>
          </a:p>
          <a:p>
            <a:pPr marL="0" lvl="0" indent="0" algn="ctr">
              <a:lnSpc>
                <a:spcPct val="90000"/>
              </a:lnSpc>
              <a:spcBef>
                <a:spcPts val="1000"/>
              </a:spcBef>
              <a:buNone/>
            </a:pPr>
            <a:endParaRPr lang="tr-TR" sz="2400" dirty="0">
              <a:solidFill>
                <a:prstClr val="black"/>
              </a:solidFill>
            </a:endParaRPr>
          </a:p>
          <a:p>
            <a:pPr marL="0" lvl="0" indent="0" algn="ctr">
              <a:lnSpc>
                <a:spcPct val="90000"/>
              </a:lnSpc>
              <a:spcBef>
                <a:spcPts val="1000"/>
              </a:spcBef>
              <a:buNone/>
            </a:pPr>
            <a:endParaRPr lang="tr-TR" sz="2400" dirty="0">
              <a:solidFill>
                <a:prstClr val="black"/>
              </a:solidFill>
            </a:endParaRPr>
          </a:p>
          <a:p>
            <a:pPr marL="0" lvl="0" indent="0" algn="ctr">
              <a:lnSpc>
                <a:spcPct val="90000"/>
              </a:lnSpc>
              <a:spcBef>
                <a:spcPts val="1000"/>
              </a:spcBef>
              <a:buNone/>
            </a:pPr>
            <a:endParaRPr lang="tr-TR" sz="2400" dirty="0">
              <a:solidFill>
                <a:prstClr val="black"/>
              </a:solidFill>
            </a:endParaRPr>
          </a:p>
          <a:p>
            <a:pPr marL="0" lvl="0" indent="0" algn="ctr">
              <a:lnSpc>
                <a:spcPct val="90000"/>
              </a:lnSpc>
              <a:spcBef>
                <a:spcPts val="1000"/>
              </a:spcBef>
              <a:buNone/>
            </a:pPr>
            <a:endParaRPr lang="tr-TR" sz="2400" dirty="0">
              <a:solidFill>
                <a:prstClr val="black"/>
              </a:solidFill>
            </a:endParaRPr>
          </a:p>
          <a:p>
            <a:pPr marL="0" lvl="0" indent="0" algn="ctr">
              <a:lnSpc>
                <a:spcPct val="90000"/>
              </a:lnSpc>
              <a:spcBef>
                <a:spcPts val="1000"/>
              </a:spcBef>
              <a:buNone/>
            </a:pPr>
            <a:r>
              <a:rPr lang="tr-TR" sz="2400" dirty="0">
                <a:solidFill>
                  <a:prstClr val="black"/>
                </a:solidFill>
              </a:rPr>
              <a:t> </a:t>
            </a:r>
          </a:p>
          <a:p>
            <a:pPr marL="0" lvl="0" indent="0" algn="ctr">
              <a:lnSpc>
                <a:spcPct val="90000"/>
              </a:lnSpc>
              <a:spcBef>
                <a:spcPts val="1000"/>
              </a:spcBef>
              <a:buNone/>
            </a:pPr>
            <a:endParaRPr lang="tr-TR" sz="2400" dirty="0">
              <a:solidFill>
                <a:prstClr val="black"/>
              </a:solidFill>
            </a:endParaRPr>
          </a:p>
          <a:p>
            <a:pPr marL="0" lvl="0" indent="0" algn="ctr">
              <a:lnSpc>
                <a:spcPct val="90000"/>
              </a:lnSpc>
              <a:spcBef>
                <a:spcPts val="1000"/>
              </a:spcBef>
              <a:buNone/>
            </a:pPr>
            <a:r>
              <a:rPr lang="tr-TR" sz="2400" dirty="0">
                <a:solidFill>
                  <a:prstClr val="black"/>
                </a:solidFill>
              </a:rPr>
              <a:t> </a:t>
            </a:r>
            <a:endParaRPr lang="tr-TR" dirty="0"/>
          </a:p>
        </p:txBody>
      </p:sp>
      <p:pic>
        <p:nvPicPr>
          <p:cNvPr id="4" name="İçerik Yer Tutucusu 3">
            <a:extLst>
              <a:ext uri="{FF2B5EF4-FFF2-40B4-BE49-F238E27FC236}">
                <a16:creationId xmlns:a16="http://schemas.microsoft.com/office/drawing/2014/main" id="{46094E48-F8B7-49D0-B751-0645D56BE1CC}"/>
              </a:ext>
            </a:extLst>
          </p:cNvPr>
          <p:cNvPicPr>
            <a:picLocks noChangeAspect="1"/>
          </p:cNvPicPr>
          <p:nvPr/>
        </p:nvPicPr>
        <p:blipFill>
          <a:blip r:embed="rId2"/>
          <a:stretch>
            <a:fillRect/>
          </a:stretch>
        </p:blipFill>
        <p:spPr>
          <a:xfrm>
            <a:off x="539552" y="260648"/>
            <a:ext cx="8435280" cy="3816424"/>
          </a:xfrm>
          <a:prstGeom prst="rect">
            <a:avLst/>
          </a:prstGeom>
        </p:spPr>
      </p:pic>
      <p:sp>
        <p:nvSpPr>
          <p:cNvPr id="5" name="Dikdörtgen 4">
            <a:extLst>
              <a:ext uri="{FF2B5EF4-FFF2-40B4-BE49-F238E27FC236}">
                <a16:creationId xmlns:a16="http://schemas.microsoft.com/office/drawing/2014/main" id="{7BED75C1-AB32-40E3-BFEF-E56BDAD11DBB}"/>
              </a:ext>
            </a:extLst>
          </p:cNvPr>
          <p:cNvSpPr/>
          <p:nvPr/>
        </p:nvSpPr>
        <p:spPr>
          <a:xfrm>
            <a:off x="4932040" y="5029453"/>
            <a:ext cx="3635896" cy="1096710"/>
          </a:xfrm>
          <a:prstGeom prst="rect">
            <a:avLst/>
          </a:prstGeom>
        </p:spPr>
        <p:txBody>
          <a:bodyPr wrap="square">
            <a:spAutoFit/>
          </a:bodyPr>
          <a:lstStyle/>
          <a:p>
            <a:pPr lvl="0" algn="ctr">
              <a:lnSpc>
                <a:spcPct val="90000"/>
              </a:lnSpc>
              <a:spcBef>
                <a:spcPts val="1000"/>
              </a:spcBef>
            </a:pPr>
            <a:r>
              <a:rPr lang="tr-TR" dirty="0">
                <a:solidFill>
                  <a:prstClr val="black"/>
                </a:solidFill>
              </a:rPr>
              <a:t> Arş. Gör. Dr. Ahmet KAR</a:t>
            </a:r>
          </a:p>
          <a:p>
            <a:pPr lvl="0" algn="ctr">
              <a:lnSpc>
                <a:spcPct val="90000"/>
              </a:lnSpc>
              <a:spcBef>
                <a:spcPts val="1000"/>
              </a:spcBef>
            </a:pPr>
            <a:r>
              <a:rPr lang="tr-TR" dirty="0">
                <a:solidFill>
                  <a:prstClr val="black"/>
                </a:solidFill>
              </a:rPr>
              <a:t>Aile Hekimliği AD</a:t>
            </a:r>
          </a:p>
          <a:p>
            <a:pPr lvl="0" algn="ctr">
              <a:lnSpc>
                <a:spcPct val="90000"/>
              </a:lnSpc>
              <a:spcBef>
                <a:spcPts val="1000"/>
              </a:spcBef>
            </a:pPr>
            <a:r>
              <a:rPr lang="tr-TR" dirty="0">
                <a:solidFill>
                  <a:prstClr val="black"/>
                </a:solidFill>
              </a:rPr>
              <a:t>18.09.2018</a:t>
            </a:r>
          </a:p>
        </p:txBody>
      </p:sp>
    </p:spTree>
    <p:extLst>
      <p:ext uri="{BB962C8B-B14F-4D97-AF65-F5344CB8AC3E}">
        <p14:creationId xmlns:p14="http://schemas.microsoft.com/office/powerpoint/2010/main" val="2917999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METOD</a:t>
            </a:r>
            <a:endParaRPr lang="tr-TR" dirty="0"/>
          </a:p>
        </p:txBody>
      </p:sp>
      <p:sp>
        <p:nvSpPr>
          <p:cNvPr id="3" name="İçerik Yer Tutucusu 2"/>
          <p:cNvSpPr>
            <a:spLocks noGrp="1"/>
          </p:cNvSpPr>
          <p:nvPr>
            <p:ph idx="1"/>
          </p:nvPr>
        </p:nvSpPr>
        <p:spPr/>
        <p:txBody>
          <a:bodyPr/>
          <a:lstStyle/>
          <a:p>
            <a:pPr marL="0" indent="0">
              <a:buNone/>
            </a:pPr>
            <a:r>
              <a:rPr lang="tr-TR" dirty="0"/>
              <a:t>    </a:t>
            </a:r>
            <a:r>
              <a:rPr lang="tr-TR" b="1" dirty="0"/>
              <a:t>Verilerin toplanması ve analizi</a:t>
            </a:r>
          </a:p>
          <a:p>
            <a:r>
              <a:rPr lang="tr-TR" sz="2400" dirty="0"/>
              <a:t>Hasta onamı ile görüşmeler kaydedildi ve daha sonra profesyonel olarak yazılı hale çevrildi.</a:t>
            </a:r>
          </a:p>
          <a:p>
            <a:r>
              <a:rPr lang="tr-TR" sz="2400" dirty="0"/>
              <a:t>Üç görüşme amaca yönelik olarak seçildi, üç araştırmacı tarafından okundu ve kodlama için ilk taslak geliştirildi.</a:t>
            </a:r>
          </a:p>
          <a:p>
            <a:r>
              <a:rPr lang="tr-TR" sz="2400" dirty="0"/>
              <a:t>Kodlamadan önce, her görüşme tekrar dinlendi ve yazılı hale çevrilmiş kopyaları  okundu. </a:t>
            </a:r>
          </a:p>
          <a:p>
            <a:r>
              <a:rPr lang="tr-TR" sz="2400" dirty="0"/>
              <a:t>NVivo9 yazılımının yardımıyla, kopyaların açık kodlaması/dizin oluşturulması yapıldı. </a:t>
            </a:r>
          </a:p>
          <a:p>
            <a:endParaRPr lang="tr-TR" dirty="0"/>
          </a:p>
        </p:txBody>
      </p:sp>
    </p:spTree>
    <p:extLst>
      <p:ext uri="{BB962C8B-B14F-4D97-AF65-F5344CB8AC3E}">
        <p14:creationId xmlns:p14="http://schemas.microsoft.com/office/powerpoint/2010/main" val="3060557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METOD</a:t>
            </a:r>
            <a:endParaRPr lang="tr-TR" dirty="0"/>
          </a:p>
        </p:txBody>
      </p:sp>
      <p:sp>
        <p:nvSpPr>
          <p:cNvPr id="3" name="İçerik Yer Tutucusu 2"/>
          <p:cNvSpPr>
            <a:spLocks noGrp="1"/>
          </p:cNvSpPr>
          <p:nvPr>
            <p:ph idx="1"/>
          </p:nvPr>
        </p:nvSpPr>
        <p:spPr/>
        <p:txBody>
          <a:bodyPr>
            <a:normAutofit/>
          </a:bodyPr>
          <a:lstStyle/>
          <a:p>
            <a:r>
              <a:rPr lang="tr-TR" sz="2400" dirty="0"/>
              <a:t>Katılımcıların yaşanmış deneyimlerini anlamak için </a:t>
            </a:r>
            <a:r>
              <a:rPr lang="tr-TR" sz="2400" dirty="0" err="1"/>
              <a:t>fenomenolojik</a:t>
            </a:r>
            <a:r>
              <a:rPr lang="tr-TR" sz="2400" dirty="0"/>
              <a:t> bir yaklaşım kullanılarak niteliksel tematik analizler yapıldı. (9) </a:t>
            </a:r>
          </a:p>
          <a:p>
            <a:r>
              <a:rPr lang="tr-TR" sz="2400" dirty="0"/>
              <a:t>Ek sorular, birinci basamak ortamında sağlanabilecek olan çeşitli psikolojik destek modelleri hakkındaki katılımcıların görüşlerini araştırdı.</a:t>
            </a:r>
          </a:p>
          <a:p>
            <a:endParaRPr lang="tr-TR" sz="2400" dirty="0"/>
          </a:p>
        </p:txBody>
      </p:sp>
    </p:spTree>
    <p:extLst>
      <p:ext uri="{BB962C8B-B14F-4D97-AF65-F5344CB8AC3E}">
        <p14:creationId xmlns:p14="http://schemas.microsoft.com/office/powerpoint/2010/main" val="2806069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BULGULAR</a:t>
            </a:r>
          </a:p>
        </p:txBody>
      </p:sp>
      <p:sp>
        <p:nvSpPr>
          <p:cNvPr id="3" name="İçerik Yer Tutucusu 2"/>
          <p:cNvSpPr>
            <a:spLocks noGrp="1"/>
          </p:cNvSpPr>
          <p:nvPr>
            <p:ph idx="1"/>
          </p:nvPr>
        </p:nvSpPr>
        <p:spPr/>
        <p:txBody>
          <a:bodyPr>
            <a:normAutofit lnSpcReduction="10000"/>
          </a:bodyPr>
          <a:lstStyle/>
          <a:p>
            <a:pPr marL="0" indent="0">
              <a:buNone/>
            </a:pPr>
            <a:r>
              <a:rPr lang="tr-TR" dirty="0"/>
              <a:t>    </a:t>
            </a:r>
            <a:r>
              <a:rPr lang="tr-TR" b="1" dirty="0"/>
              <a:t>Katılımcıların özellikleri</a:t>
            </a:r>
          </a:p>
          <a:p>
            <a:r>
              <a:rPr lang="tr-TR" sz="2400" dirty="0"/>
              <a:t>18 katılımcı, çalışmaya katılma davetine olumlu cevap verdi; ama bunlardan ikisinin telefon numaralarıyla bağlantı kurulamadı.</a:t>
            </a:r>
          </a:p>
          <a:p>
            <a:r>
              <a:rPr lang="tr-TR" sz="2400" dirty="0"/>
              <a:t>16 (5 erkek ve 11 kadın) telefon görüşmesi yapıldı, ortalama görüşme süresi 24 dakikaydı (17–33 dakika).</a:t>
            </a:r>
          </a:p>
          <a:p>
            <a:r>
              <a:rPr lang="tr-TR" sz="2400" dirty="0"/>
              <a:t>Katılımcıların yaş ortalaması 51.5 (24-85 yaş aralığında) idi.</a:t>
            </a:r>
          </a:p>
          <a:p>
            <a:r>
              <a:rPr lang="tr-TR" sz="2400" dirty="0"/>
              <a:t>Bir katılımcı tam zamanlı </a:t>
            </a:r>
            <a:r>
              <a:rPr lang="tr-TR" sz="2400" dirty="0" err="1"/>
              <a:t>çaılışıyordu</a:t>
            </a:r>
            <a:r>
              <a:rPr lang="tr-TR" sz="2400" dirty="0"/>
              <a:t>, beş tanesi geçici işteydi, ikisi iş arıyordu, üçü emekliydi ve beşi hastalık/maluliyet maaşı alıyordu.</a:t>
            </a:r>
          </a:p>
          <a:p>
            <a:r>
              <a:rPr lang="tr-TR" sz="2400" dirty="0"/>
              <a:t>Çoğu (n = 10) lise bitirmişti, bunlardan altısı değişik seviyelerde yüksek öğrenim görmüştü.</a:t>
            </a:r>
          </a:p>
          <a:p>
            <a:endParaRPr lang="tr-TR" sz="2400" dirty="0"/>
          </a:p>
        </p:txBody>
      </p:sp>
    </p:spTree>
    <p:extLst>
      <p:ext uri="{BB962C8B-B14F-4D97-AF65-F5344CB8AC3E}">
        <p14:creationId xmlns:p14="http://schemas.microsoft.com/office/powerpoint/2010/main" val="1286245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BULGULAR</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a:t>    </a:t>
            </a:r>
            <a:r>
              <a:rPr lang="tr-TR" b="1" dirty="0" err="1"/>
              <a:t>Mental</a:t>
            </a:r>
            <a:r>
              <a:rPr lang="tr-TR" b="1" dirty="0"/>
              <a:t> sağlık öyküleri</a:t>
            </a:r>
          </a:p>
          <a:p>
            <a:r>
              <a:rPr lang="tr-TR" sz="2400" dirty="0"/>
              <a:t>Katılımcılar, reaktif depresyondan, kronik </a:t>
            </a:r>
            <a:r>
              <a:rPr lang="tr-TR" sz="2400" dirty="0" err="1"/>
              <a:t>distimi</a:t>
            </a:r>
            <a:r>
              <a:rPr lang="tr-TR" sz="2400" dirty="0"/>
              <a:t> ve tekrarlayan majör depresyona kadar değişen bir </a:t>
            </a:r>
            <a:r>
              <a:rPr lang="tr-TR" sz="2400" dirty="0" err="1"/>
              <a:t>duygudurum</a:t>
            </a:r>
            <a:r>
              <a:rPr lang="tr-TR" sz="2400" dirty="0"/>
              <a:t> bozukluğu karışımı beyan ettiler.</a:t>
            </a:r>
          </a:p>
          <a:p>
            <a:r>
              <a:rPr lang="tr-TR" sz="2400" dirty="0"/>
              <a:t>Kendi bildirimlerine göre ruhsal hastalıkları; </a:t>
            </a:r>
            <a:r>
              <a:rPr lang="tr-TR" sz="2400" dirty="0" err="1"/>
              <a:t>anksiyete</a:t>
            </a:r>
            <a:r>
              <a:rPr lang="tr-TR" sz="2400" dirty="0"/>
              <a:t> (n = 9), agorafobi (n = 3), </a:t>
            </a:r>
            <a:r>
              <a:rPr lang="tr-TR" sz="2400" dirty="0" err="1"/>
              <a:t>bipolar</a:t>
            </a:r>
            <a:r>
              <a:rPr lang="tr-TR" sz="2400" dirty="0"/>
              <a:t> bozukluk (n = 2) ve psikoz (n = 4) dahil olmak üzere yaygındı.</a:t>
            </a:r>
          </a:p>
          <a:p>
            <a:r>
              <a:rPr lang="tr-TR" sz="2400" dirty="0"/>
              <a:t>Çoğunun depresyon durumlarını ve iyileşme süreçlerini karmaşık hale getiren çoklu sosyal/finansal/ailevî sorunları vardı.</a:t>
            </a:r>
          </a:p>
          <a:p>
            <a:r>
              <a:rPr lang="tr-TR" sz="2400" dirty="0"/>
              <a:t>Umutsuzluk, katılımcıların birçoğunun duygusal durumunu yansıtan ortak bir duyguydu.</a:t>
            </a:r>
          </a:p>
          <a:p>
            <a:r>
              <a:rPr lang="tr-TR" sz="2400" dirty="0"/>
              <a:t>Umutsuzlukları, hayatın daha iyi olmayacağını ve kendileri için olumlu bir gelecek göremediklerini hissetmeleriyle ilgiliydi.</a:t>
            </a:r>
          </a:p>
          <a:p>
            <a:endParaRPr lang="tr-TR" sz="2400" dirty="0"/>
          </a:p>
        </p:txBody>
      </p:sp>
    </p:spTree>
    <p:extLst>
      <p:ext uri="{BB962C8B-B14F-4D97-AF65-F5344CB8AC3E}">
        <p14:creationId xmlns:p14="http://schemas.microsoft.com/office/powerpoint/2010/main" val="14526393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BULGULAR</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b="1" dirty="0"/>
              <a:t>    Sigara kullanım öyküleri</a:t>
            </a:r>
          </a:p>
          <a:p>
            <a:r>
              <a:rPr lang="tr-TR" sz="2600" dirty="0"/>
              <a:t>Tüm katılımcılar, çoğu genç yaşta başlayanlar olmak üzere uzun süredir sigara içen kimselerdi.</a:t>
            </a:r>
          </a:p>
          <a:p>
            <a:r>
              <a:rPr lang="tr-TR" sz="2600" dirty="0"/>
              <a:t>Çoğu sigara içimini </a:t>
            </a:r>
            <a:r>
              <a:rPr lang="tr-TR" sz="2600" dirty="0" err="1"/>
              <a:t>ritüelize</a:t>
            </a:r>
            <a:r>
              <a:rPr lang="tr-TR" sz="2600" dirty="0"/>
              <a:t> ettiğini </a:t>
            </a:r>
            <a:r>
              <a:rPr lang="tr-TR" sz="2600" dirty="0" err="1"/>
              <a:t>tarifliyordu</a:t>
            </a:r>
            <a:r>
              <a:rPr lang="tr-TR" sz="2600" dirty="0"/>
              <a:t>. </a:t>
            </a:r>
          </a:p>
          <a:p>
            <a:r>
              <a:rPr lang="tr-TR" sz="2600" dirty="0"/>
              <a:t>Katılımcılar ilk sabah sigarasını içmenin durdurulamaması ve sigaralar arasında uzun süre vakit konamaması da dahil olmak üzere yüksek düzeyde nikotin bağımlılığı ile ilgili davranışlar tanımladılar.</a:t>
            </a:r>
          </a:p>
          <a:p>
            <a:r>
              <a:rPr lang="tr-TR" sz="2600" dirty="0"/>
              <a:t>Görüşmelerde çeşitli temalar ortaya çıkmış ve üç ana grupta sınıflandırılmıştır: sigara içmeye yönelik değişen tutumlar, depresyon ve sigara arasındaki karmaşık ilişki ve bırakma sürecini çevreleyen konular. (tablo 2)</a:t>
            </a:r>
          </a:p>
          <a:p>
            <a:endParaRPr lang="tr-TR" sz="2600" dirty="0"/>
          </a:p>
        </p:txBody>
      </p:sp>
    </p:spTree>
    <p:extLst>
      <p:ext uri="{BB962C8B-B14F-4D97-AF65-F5344CB8AC3E}">
        <p14:creationId xmlns:p14="http://schemas.microsoft.com/office/powerpoint/2010/main" val="2746626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4" name="İçerik Yer Tutucusu 3">
            <a:extLst>
              <a:ext uri="{FF2B5EF4-FFF2-40B4-BE49-F238E27FC236}">
                <a16:creationId xmlns:a16="http://schemas.microsoft.com/office/drawing/2014/main" id="{E16B0F87-C1D7-4EA6-B471-BBF902671B9B}"/>
              </a:ext>
            </a:extLst>
          </p:cNvPr>
          <p:cNvPicPr>
            <a:picLocks noGrp="1" noChangeAspect="1"/>
          </p:cNvPicPr>
          <p:nvPr>
            <p:ph idx="1"/>
          </p:nvPr>
        </p:nvPicPr>
        <p:blipFill>
          <a:blip r:embed="rId2"/>
          <a:stretch>
            <a:fillRect/>
          </a:stretch>
        </p:blipFill>
        <p:spPr>
          <a:xfrm>
            <a:off x="683568" y="1238813"/>
            <a:ext cx="7560840" cy="5328592"/>
          </a:xfrm>
          <a:prstGeom prst="rect">
            <a:avLst/>
          </a:prstGeom>
        </p:spPr>
      </p:pic>
    </p:spTree>
    <p:extLst>
      <p:ext uri="{BB962C8B-B14F-4D97-AF65-F5344CB8AC3E}">
        <p14:creationId xmlns:p14="http://schemas.microsoft.com/office/powerpoint/2010/main" val="12705015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089" y="1196752"/>
            <a:ext cx="6470658" cy="536924"/>
          </a:xfrm>
        </p:spPr>
        <p:txBody>
          <a:bodyPr>
            <a:normAutofit fontScale="90000"/>
          </a:bodyPr>
          <a:lstStyle/>
          <a:p>
            <a:r>
              <a:rPr lang="tr-TR" b="1" dirty="0"/>
              <a:t>  </a:t>
            </a:r>
            <a:r>
              <a:rPr lang="tr-TR" sz="4000" b="1" dirty="0"/>
              <a:t>Sigara içmeye karşı tutum</a:t>
            </a:r>
            <a:br>
              <a:rPr lang="tr-TR" dirty="0"/>
            </a:b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b="1" dirty="0"/>
              <a:t>    İç çatışmalar</a:t>
            </a:r>
          </a:p>
          <a:p>
            <a:pPr marL="0" indent="0">
              <a:buNone/>
            </a:pPr>
            <a:endParaRPr lang="tr-TR" sz="2400" dirty="0"/>
          </a:p>
          <a:p>
            <a:r>
              <a:rPr lang="tr-TR" sz="2400" dirty="0"/>
              <a:t>Bütün katılımcılar sigarayı bırakma isteklerini dile getirdi. Beyan edilen en sık nedenler finansal nedenler, sağlık ve sigara içme ile yaşanan </a:t>
            </a:r>
            <a:r>
              <a:rPr lang="tr-TR" sz="2400" dirty="0" err="1"/>
              <a:t>antisosyal</a:t>
            </a:r>
            <a:r>
              <a:rPr lang="tr-TR" sz="2400" dirty="0"/>
              <a:t> durum idi. Ancak pek çoğu, umutsuzluk duygusuyla hayatın, bırakma motivasyonlarını daha iyi etkilemeyeceği yönünde çelişkili tutumlar dile getirdi.</a:t>
            </a:r>
          </a:p>
          <a:p>
            <a:endParaRPr lang="tr-TR" sz="2400" i="1" dirty="0"/>
          </a:p>
          <a:p>
            <a:r>
              <a:rPr lang="tr-TR" sz="2400" i="1" dirty="0"/>
              <a:t>Bir gelecek görmüyorsun ve eğer bir gelecek göremiyorsan o zaman .  .  . hayatta kalmana yardım edecek hiçbir şey yapmanın bir anlamı yok. (Görüşme 2)</a:t>
            </a:r>
          </a:p>
          <a:p>
            <a:endParaRPr lang="tr-TR" sz="2400" dirty="0"/>
          </a:p>
        </p:txBody>
      </p:sp>
    </p:spTree>
    <p:extLst>
      <p:ext uri="{BB962C8B-B14F-4D97-AF65-F5344CB8AC3E}">
        <p14:creationId xmlns:p14="http://schemas.microsoft.com/office/powerpoint/2010/main" val="1101174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1700808"/>
            <a:ext cx="5400600" cy="244624"/>
          </a:xfrm>
        </p:spPr>
        <p:txBody>
          <a:bodyPr>
            <a:normAutofit fontScale="90000"/>
          </a:bodyPr>
          <a:lstStyle/>
          <a:p>
            <a:r>
              <a:rPr lang="tr-TR" sz="4000" b="1" dirty="0"/>
              <a:t>Sigara içmeye karşı tutum </a:t>
            </a:r>
            <a:br>
              <a:rPr lang="tr-TR" sz="3600" b="1" dirty="0"/>
            </a:br>
            <a:br>
              <a:rPr lang="tr-TR" dirty="0"/>
            </a:br>
            <a:endParaRPr lang="tr-TR" dirty="0"/>
          </a:p>
        </p:txBody>
      </p:sp>
      <p:sp>
        <p:nvSpPr>
          <p:cNvPr id="3" name="İçerik Yer Tutucusu 2"/>
          <p:cNvSpPr>
            <a:spLocks noGrp="1"/>
          </p:cNvSpPr>
          <p:nvPr>
            <p:ph idx="1"/>
          </p:nvPr>
        </p:nvSpPr>
        <p:spPr/>
        <p:txBody>
          <a:bodyPr>
            <a:normAutofit/>
          </a:bodyPr>
          <a:lstStyle/>
          <a:p>
            <a:pPr marL="0" indent="0">
              <a:buNone/>
            </a:pPr>
            <a:r>
              <a:rPr lang="tr-TR" b="1" dirty="0"/>
              <a:t>     </a:t>
            </a:r>
            <a:r>
              <a:rPr lang="tr-TR" sz="3100" b="1" dirty="0"/>
              <a:t>Bırakma yerine azaltma</a:t>
            </a:r>
            <a:endParaRPr lang="tr-TR" sz="3100" dirty="0"/>
          </a:p>
          <a:p>
            <a:r>
              <a:rPr lang="tr-TR" sz="2400" dirty="0"/>
              <a:t>Birçok katılımcı, hayati bir adım olarak bırakmadan önce azaltma ihtiyacını dile getirdi ve birkaçı ilk hedef olarak sigara içmeyi azaltmak üzerinde düşündü.</a:t>
            </a:r>
          </a:p>
          <a:p>
            <a:endParaRPr lang="tr-TR" sz="2800" dirty="0"/>
          </a:p>
          <a:p>
            <a:pPr marL="0" indent="0">
              <a:buNone/>
            </a:pPr>
            <a:r>
              <a:rPr lang="tr-TR" sz="2800" b="1" dirty="0"/>
              <a:t>     </a:t>
            </a:r>
            <a:endParaRPr lang="tr-TR" sz="2400" dirty="0"/>
          </a:p>
          <a:p>
            <a:endParaRPr lang="tr-TR" b="1" dirty="0"/>
          </a:p>
          <a:p>
            <a:endParaRPr lang="tr-TR" b="1" dirty="0"/>
          </a:p>
          <a:p>
            <a:pPr marL="0" indent="0">
              <a:buNone/>
            </a:pPr>
            <a:endParaRPr lang="tr-TR" b="1" dirty="0"/>
          </a:p>
          <a:p>
            <a:endParaRPr lang="tr-TR" sz="2400" dirty="0"/>
          </a:p>
        </p:txBody>
      </p:sp>
    </p:spTree>
    <p:extLst>
      <p:ext uri="{BB962C8B-B14F-4D97-AF65-F5344CB8AC3E}">
        <p14:creationId xmlns:p14="http://schemas.microsoft.com/office/powerpoint/2010/main" val="1747555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EBF58D7-262C-45D3-B692-180000C2FE2E}"/>
              </a:ext>
            </a:extLst>
          </p:cNvPr>
          <p:cNvSpPr>
            <a:spLocks noGrp="1"/>
          </p:cNvSpPr>
          <p:nvPr>
            <p:ph type="title"/>
          </p:nvPr>
        </p:nvSpPr>
        <p:spPr>
          <a:xfrm>
            <a:off x="755576" y="696394"/>
            <a:ext cx="6419056" cy="1143000"/>
          </a:xfrm>
        </p:spPr>
        <p:txBody>
          <a:bodyPr>
            <a:normAutofit fontScale="90000"/>
          </a:bodyPr>
          <a:lstStyle/>
          <a:p>
            <a:r>
              <a:rPr lang="es-ES" sz="3600" b="1" dirty="0">
                <a:solidFill>
                  <a:prstClr val="black"/>
                </a:solidFill>
              </a:rPr>
              <a:t>Sigara ve depresyon arasındaki ilişki</a:t>
            </a:r>
            <a:br>
              <a:rPr lang="tr-TR" b="1" dirty="0">
                <a:solidFill>
                  <a:prstClr val="black"/>
                </a:solidFill>
              </a:rPr>
            </a:br>
            <a:endParaRPr lang="tr-TR" dirty="0"/>
          </a:p>
        </p:txBody>
      </p:sp>
      <p:sp>
        <p:nvSpPr>
          <p:cNvPr id="3" name="İçerik Yer Tutucusu 2">
            <a:extLst>
              <a:ext uri="{FF2B5EF4-FFF2-40B4-BE49-F238E27FC236}">
                <a16:creationId xmlns:a16="http://schemas.microsoft.com/office/drawing/2014/main" id="{510FE848-1BF8-43E4-864E-E92E43966CD9}"/>
              </a:ext>
            </a:extLst>
          </p:cNvPr>
          <p:cNvSpPr>
            <a:spLocks noGrp="1"/>
          </p:cNvSpPr>
          <p:nvPr>
            <p:ph idx="1"/>
          </p:nvPr>
        </p:nvSpPr>
        <p:spPr/>
        <p:txBody>
          <a:bodyPr/>
          <a:lstStyle/>
          <a:p>
            <a:pPr lvl="0"/>
            <a:r>
              <a:rPr lang="tr-TR" sz="2200" b="1" dirty="0">
                <a:solidFill>
                  <a:prstClr val="black"/>
                </a:solidFill>
              </a:rPr>
              <a:t>Bir tetikleyici olarak düşük ruhsal durum</a:t>
            </a:r>
            <a:r>
              <a:rPr lang="tr-TR" sz="2200" dirty="0">
                <a:solidFill>
                  <a:prstClr val="black"/>
                </a:solidFill>
              </a:rPr>
              <a:t>. Düşük ruhsal durum, </a:t>
            </a:r>
            <a:r>
              <a:rPr lang="tr-TR" sz="2200" dirty="0" err="1">
                <a:solidFill>
                  <a:prstClr val="black"/>
                </a:solidFill>
              </a:rPr>
              <a:t>anksiyete</a:t>
            </a:r>
            <a:r>
              <a:rPr lang="tr-TR" sz="2200" dirty="0">
                <a:solidFill>
                  <a:prstClr val="black"/>
                </a:solidFill>
              </a:rPr>
              <a:t> ve stres sıklıkla sigara içimi için tetikleyici olarak bildirildi. Birçok katılımcı, ruhsal durumları ile sigara içme davranışları arasında yakın bir ilişki olduğunu ifade etti.</a:t>
            </a:r>
          </a:p>
          <a:p>
            <a:pPr lvl="0"/>
            <a:r>
              <a:rPr lang="tr-TR" sz="2200" i="1" dirty="0">
                <a:solidFill>
                  <a:prstClr val="black"/>
                </a:solidFill>
              </a:rPr>
              <a:t>Ne kadar keyifsiz hissedersem o kadar . . .  oturup günün yarısını sebepsiz yere ağlayarak geçirmek gibi, keyifsiz olduğum zamanlar tek yaptığım sigara içmek olur. İyi bir gün geçiriyorsam, o zaman o kadar fazla sigara içmem. (Görüşme 5)</a:t>
            </a:r>
          </a:p>
          <a:p>
            <a:endParaRPr lang="tr-TR" dirty="0"/>
          </a:p>
        </p:txBody>
      </p:sp>
    </p:spTree>
    <p:extLst>
      <p:ext uri="{BB962C8B-B14F-4D97-AF65-F5344CB8AC3E}">
        <p14:creationId xmlns:p14="http://schemas.microsoft.com/office/powerpoint/2010/main" val="699995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620688"/>
            <a:ext cx="7488832" cy="1143000"/>
          </a:xfrm>
        </p:spPr>
        <p:txBody>
          <a:bodyPr>
            <a:normAutofit fontScale="90000"/>
          </a:bodyPr>
          <a:lstStyle/>
          <a:p>
            <a:r>
              <a:rPr lang="es-ES" sz="4000" b="1" dirty="0">
                <a:solidFill>
                  <a:prstClr val="black"/>
                </a:solidFill>
              </a:rPr>
              <a:t>Sigara ve depresyon arasındaki ilişki</a:t>
            </a:r>
            <a:endParaRPr lang="tr-TR" sz="4000" b="1" dirty="0"/>
          </a:p>
        </p:txBody>
      </p:sp>
      <p:sp>
        <p:nvSpPr>
          <p:cNvPr id="3" name="İçerik Yer Tutucusu 2"/>
          <p:cNvSpPr>
            <a:spLocks noGrp="1"/>
          </p:cNvSpPr>
          <p:nvPr>
            <p:ph idx="1"/>
          </p:nvPr>
        </p:nvSpPr>
        <p:spPr/>
        <p:txBody>
          <a:bodyPr/>
          <a:lstStyle/>
          <a:p>
            <a:pPr marL="0" indent="0">
              <a:buNone/>
            </a:pPr>
            <a:r>
              <a:rPr lang="tr-TR" dirty="0"/>
              <a:t>    </a:t>
            </a:r>
            <a:r>
              <a:rPr lang="tr-TR" b="1" dirty="0"/>
              <a:t>Kontrol duygusunun eksikliği </a:t>
            </a:r>
          </a:p>
          <a:p>
            <a:r>
              <a:rPr lang="tr-TR" sz="2400" dirty="0"/>
              <a:t>Pek çoğu, hayatlarının dağınık olduğunu ve hayatları üzerinde kontrol sahibi olmadıkları duygusunu ifade etti. Sigara içmek bir amaç duygusu sağlayan bir iş olarak görülüyordu.</a:t>
            </a:r>
          </a:p>
          <a:p>
            <a:r>
              <a:rPr lang="tr-TR" sz="2400" i="1" dirty="0"/>
              <a:t>Sadece kendim yapmak istediğim bir şeyi yapmanın tatmin ediciliği, bende yok gibi görünen hayatımı kontrol etme durumu. (Görüşme 3)</a:t>
            </a:r>
          </a:p>
          <a:p>
            <a:endParaRPr lang="tr-TR" sz="2400" dirty="0"/>
          </a:p>
        </p:txBody>
      </p:sp>
    </p:spTree>
    <p:extLst>
      <p:ext uri="{BB962C8B-B14F-4D97-AF65-F5344CB8AC3E}">
        <p14:creationId xmlns:p14="http://schemas.microsoft.com/office/powerpoint/2010/main" val="4097279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t>Hem sigara kullanımı hem de depresyon, genel pratik hastaları arasında hastalık yüküne önemli ölçüde katkıda bulunur ve </a:t>
            </a:r>
            <a:r>
              <a:rPr lang="tr-TR" sz="2400" dirty="0" err="1"/>
              <a:t>mental</a:t>
            </a:r>
            <a:r>
              <a:rPr lang="tr-TR" sz="2400" dirty="0"/>
              <a:t> bozukluklar ile tütün kullanımı sıklıkla birliktedir.</a:t>
            </a:r>
          </a:p>
          <a:p>
            <a:r>
              <a:rPr lang="tr-TR" sz="2400" dirty="0"/>
              <a:t>Genel popülasyonda sigara içme oranlarının azalmasıyla birlikte, sigara içenlerin daha büyük bir kısmının </a:t>
            </a:r>
            <a:r>
              <a:rPr lang="tr-TR" sz="2400" dirty="0" err="1"/>
              <a:t>mental</a:t>
            </a:r>
            <a:r>
              <a:rPr lang="tr-TR" sz="2400" dirty="0"/>
              <a:t> hastalıklar gibi birliktelik gösteren problemleri bulunmaktadır. (1)</a:t>
            </a:r>
          </a:p>
          <a:p>
            <a:r>
              <a:rPr lang="tr-TR" sz="2400" dirty="0" err="1"/>
              <a:t>Mental</a:t>
            </a:r>
            <a:r>
              <a:rPr lang="tr-TR" sz="2400" dirty="0"/>
              <a:t> problemi olan kişiler için %32 olan sigara içme oranı  genel popülasyonun oranından iki kat daha fazladır. (2)</a:t>
            </a:r>
          </a:p>
          <a:p>
            <a:endParaRPr lang="tr-TR" sz="2400" dirty="0"/>
          </a:p>
        </p:txBody>
      </p:sp>
    </p:spTree>
    <p:extLst>
      <p:ext uri="{BB962C8B-B14F-4D97-AF65-F5344CB8AC3E}">
        <p14:creationId xmlns:p14="http://schemas.microsoft.com/office/powerpoint/2010/main" val="345629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620688"/>
            <a:ext cx="7416824" cy="1143000"/>
          </a:xfrm>
        </p:spPr>
        <p:txBody>
          <a:bodyPr>
            <a:normAutofit/>
          </a:bodyPr>
          <a:lstStyle/>
          <a:p>
            <a:r>
              <a:rPr lang="es-ES" sz="3200" b="1" dirty="0">
                <a:solidFill>
                  <a:prstClr val="black"/>
                </a:solidFill>
              </a:rPr>
              <a:t>Sigara ve depresyon arasındaki ilişki</a:t>
            </a:r>
            <a:endParaRPr lang="tr-TR" sz="3200" dirty="0"/>
          </a:p>
        </p:txBody>
      </p:sp>
      <p:sp>
        <p:nvSpPr>
          <p:cNvPr id="3" name="İçerik Yer Tutucusu 2"/>
          <p:cNvSpPr>
            <a:spLocks noGrp="1"/>
          </p:cNvSpPr>
          <p:nvPr>
            <p:ph idx="1"/>
          </p:nvPr>
        </p:nvSpPr>
        <p:spPr/>
        <p:txBody>
          <a:bodyPr/>
          <a:lstStyle/>
          <a:p>
            <a:pPr marL="0" indent="0">
              <a:buNone/>
            </a:pPr>
            <a:r>
              <a:rPr lang="tr-TR" dirty="0"/>
              <a:t>    </a:t>
            </a:r>
            <a:r>
              <a:rPr lang="tr-TR" sz="2800" b="1" dirty="0"/>
              <a:t>Anlamlı etkinliklerin eksikliği</a:t>
            </a:r>
          </a:p>
          <a:p>
            <a:r>
              <a:rPr lang="tr-TR" sz="2400" dirty="0"/>
              <a:t>Birçok katılımcı sıkılma ile sigara içmeyi arttırma arasında bir ilişki olduğunu beyan etti. Katılımcılar yaygın olarak meşgulken veya evden uzakta iken daha az sigara içtiklerini belirtti.</a:t>
            </a:r>
          </a:p>
          <a:p>
            <a:r>
              <a:rPr lang="tr-TR" sz="2400" i="1" dirty="0"/>
              <a:t>Eve dönüyorum ve oturuyorum ve televizyon ya da radyodan başka konuşacak kimse yok ve aklıma sigara içmek geliyor. (Görüşme 4)</a:t>
            </a:r>
          </a:p>
          <a:p>
            <a:endParaRPr lang="tr-TR" sz="2400" dirty="0"/>
          </a:p>
        </p:txBody>
      </p:sp>
    </p:spTree>
    <p:extLst>
      <p:ext uri="{BB962C8B-B14F-4D97-AF65-F5344CB8AC3E}">
        <p14:creationId xmlns:p14="http://schemas.microsoft.com/office/powerpoint/2010/main" val="31637713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548680"/>
            <a:ext cx="8229600" cy="1143000"/>
          </a:xfrm>
        </p:spPr>
        <p:txBody>
          <a:bodyPr>
            <a:normAutofit fontScale="90000"/>
          </a:bodyPr>
          <a:lstStyle/>
          <a:p>
            <a:r>
              <a:rPr lang="es-ES" b="1" dirty="0">
                <a:solidFill>
                  <a:prstClr val="black"/>
                </a:solidFill>
              </a:rPr>
              <a:t>Sigara ve depresyon arasındaki ilişki</a:t>
            </a:r>
            <a:endParaRPr lang="tr-TR" dirty="0"/>
          </a:p>
        </p:txBody>
      </p:sp>
      <p:sp>
        <p:nvSpPr>
          <p:cNvPr id="3" name="İçerik Yer Tutucusu 2"/>
          <p:cNvSpPr>
            <a:spLocks noGrp="1"/>
          </p:cNvSpPr>
          <p:nvPr>
            <p:ph idx="1"/>
          </p:nvPr>
        </p:nvSpPr>
        <p:spPr/>
        <p:txBody>
          <a:bodyPr>
            <a:normAutofit/>
          </a:bodyPr>
          <a:lstStyle/>
          <a:p>
            <a:pPr marL="0" indent="0">
              <a:buNone/>
            </a:pPr>
            <a:r>
              <a:rPr lang="tr-TR" dirty="0"/>
              <a:t>    </a:t>
            </a:r>
            <a:r>
              <a:rPr lang="tr-TR" b="1" dirty="0"/>
              <a:t>Sigara içmenin </a:t>
            </a:r>
            <a:r>
              <a:rPr lang="tr-TR" b="1" dirty="0" err="1"/>
              <a:t>terapötik</a:t>
            </a:r>
            <a:r>
              <a:rPr lang="tr-TR" b="1" dirty="0"/>
              <a:t> etkisi</a:t>
            </a:r>
          </a:p>
          <a:p>
            <a:r>
              <a:rPr lang="tr-TR" sz="2400" dirty="0"/>
              <a:t>Katılımcıların çoğu, </a:t>
            </a:r>
            <a:r>
              <a:rPr lang="tr-TR" sz="2400" dirty="0" err="1"/>
              <a:t>deprese</a:t>
            </a:r>
            <a:r>
              <a:rPr lang="tr-TR" sz="2400" dirty="0"/>
              <a:t> hissettiklerinde sigara içmenin onlara ne kadar yardım ettiği konusunda kararsızdı. Bazıları rahatlamaya ve </a:t>
            </a:r>
            <a:r>
              <a:rPr lang="tr-TR" sz="2400" dirty="0" err="1"/>
              <a:t>mental</a:t>
            </a:r>
            <a:r>
              <a:rPr lang="tr-TR" sz="2400" dirty="0"/>
              <a:t> streslerini hafifletmeye yardımcı olabileceğini düşünürken, diğerleri daha sonra kendilerini daha da kötü hissetmelerine neden olabileceğini düşünmüşlerdir.</a:t>
            </a:r>
          </a:p>
          <a:p>
            <a:r>
              <a:rPr lang="tr-TR" sz="2400" i="1" dirty="0"/>
              <a:t>Sanırım rahatlatıcı bir şey gibi. Benim için ne kadar kötü olduğunu bildiğim için belki işleri kötüleştirse bile . . . bu yüzden daha çok sigara içiyorum ama daha sonra kendime yakınıyorum. (Görüşme 15)</a:t>
            </a:r>
          </a:p>
          <a:p>
            <a:endParaRPr lang="tr-TR" sz="2400" dirty="0"/>
          </a:p>
        </p:txBody>
      </p:sp>
    </p:spTree>
    <p:extLst>
      <p:ext uri="{BB962C8B-B14F-4D97-AF65-F5344CB8AC3E}">
        <p14:creationId xmlns:p14="http://schemas.microsoft.com/office/powerpoint/2010/main" val="2522925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404664"/>
            <a:ext cx="8229600" cy="1143000"/>
          </a:xfrm>
        </p:spPr>
        <p:txBody>
          <a:bodyPr>
            <a:normAutofit fontScale="90000"/>
          </a:bodyPr>
          <a:lstStyle/>
          <a:p>
            <a:r>
              <a:rPr lang="es-ES" b="1" dirty="0">
                <a:solidFill>
                  <a:prstClr val="black"/>
                </a:solidFill>
              </a:rPr>
              <a:t>Sigara ve depresyon arasındaki ilişki</a:t>
            </a:r>
            <a:endParaRPr lang="tr-TR" dirty="0"/>
          </a:p>
        </p:txBody>
      </p:sp>
      <p:sp>
        <p:nvSpPr>
          <p:cNvPr id="3" name="İçerik Yer Tutucusu 2"/>
          <p:cNvSpPr>
            <a:spLocks noGrp="1"/>
          </p:cNvSpPr>
          <p:nvPr>
            <p:ph idx="1"/>
          </p:nvPr>
        </p:nvSpPr>
        <p:spPr/>
        <p:txBody>
          <a:bodyPr>
            <a:normAutofit/>
          </a:bodyPr>
          <a:lstStyle/>
          <a:p>
            <a:r>
              <a:rPr lang="tr-TR" sz="2400" dirty="0"/>
              <a:t>Sigaradan ortak algılanan fayda, “kaçış” veya “mola, ara’’ sağlamasıydı.</a:t>
            </a:r>
          </a:p>
          <a:p>
            <a:r>
              <a:rPr lang="tr-TR" sz="2400" i="1" dirty="0"/>
              <a:t>Faydası olup olmadığını bilmiyorum. Sadece yapılması gereken bir şeymiş gibi görünüyor . . . o tutunulacak bir şey gibi belki. (Görüşme 2)</a:t>
            </a:r>
          </a:p>
          <a:p>
            <a:r>
              <a:rPr lang="tr-TR" sz="2400" dirty="0"/>
              <a:t>Diğerleri sigara içmenin bir alışkanlık haline geldiğini ve keyifsiz ya da stresli hissettiklerinde sigara içmeyi öğrenilmiş bir tepki olarak tanımladı.</a:t>
            </a:r>
          </a:p>
          <a:p>
            <a:r>
              <a:rPr lang="tr-TR" sz="2400" i="1" dirty="0"/>
              <a:t>Fiziksel anlamda, bana yardım etmeyeceğini biliyorum ama sanırım sadece otomatik bir tepki olarak sigara içiyorum. (Görüşme 16)</a:t>
            </a:r>
          </a:p>
          <a:p>
            <a:endParaRPr lang="tr-TR" sz="2400" i="1" dirty="0"/>
          </a:p>
        </p:txBody>
      </p:sp>
    </p:spTree>
    <p:extLst>
      <p:ext uri="{BB962C8B-B14F-4D97-AF65-F5344CB8AC3E}">
        <p14:creationId xmlns:p14="http://schemas.microsoft.com/office/powerpoint/2010/main" val="7846243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332656"/>
            <a:ext cx="7287047" cy="1143000"/>
          </a:xfrm>
        </p:spPr>
        <p:txBody>
          <a:bodyPr>
            <a:normAutofit/>
          </a:bodyPr>
          <a:lstStyle/>
          <a:p>
            <a:r>
              <a:rPr lang="es-ES" sz="3200" b="1" dirty="0">
                <a:solidFill>
                  <a:prstClr val="black"/>
                </a:solidFill>
              </a:rPr>
              <a:t>Sigara ve depresyon arasındaki ilişki</a:t>
            </a:r>
            <a:endParaRPr lang="tr-TR" sz="3200" dirty="0"/>
          </a:p>
        </p:txBody>
      </p:sp>
      <p:sp>
        <p:nvSpPr>
          <p:cNvPr id="3" name="İçerik Yer Tutucusu 2"/>
          <p:cNvSpPr>
            <a:spLocks noGrp="1"/>
          </p:cNvSpPr>
          <p:nvPr>
            <p:ph idx="1"/>
          </p:nvPr>
        </p:nvSpPr>
        <p:spPr/>
        <p:txBody>
          <a:bodyPr>
            <a:normAutofit/>
          </a:bodyPr>
          <a:lstStyle/>
          <a:p>
            <a:r>
              <a:rPr lang="tr-TR" sz="2400" dirty="0"/>
              <a:t>Birkaç katılımcı için sigara içme, önemli bir başa çıkma mekanizması olarak görülmüştür.</a:t>
            </a:r>
          </a:p>
          <a:p>
            <a:r>
              <a:rPr lang="tr-TR" sz="2400" dirty="0"/>
              <a:t>Sigara içen iki kişi, </a:t>
            </a:r>
            <a:r>
              <a:rPr lang="tr-TR" sz="2400" dirty="0" err="1"/>
              <a:t>deprese</a:t>
            </a:r>
            <a:r>
              <a:rPr lang="tr-TR" sz="2400" dirty="0"/>
              <a:t> ruhsal durumla başa çıkmanın tek yolu olarak sigara içtiğini ve bir diğeri intihara meylettiğinde, eğer sigara içememiş olsaydı </a:t>
            </a:r>
            <a:r>
              <a:rPr lang="tr-TR" sz="2400" i="1" dirty="0"/>
              <a:t>“muhtemelen kendisini yere yıkmış olacağını” </a:t>
            </a:r>
            <a:r>
              <a:rPr lang="tr-TR" sz="2400" i="1" dirty="0" err="1"/>
              <a:t>hisettiğini</a:t>
            </a:r>
            <a:r>
              <a:rPr lang="tr-TR" sz="2400" i="1" dirty="0"/>
              <a:t> ifade etti (Görüşme 7). </a:t>
            </a:r>
          </a:p>
          <a:p>
            <a:r>
              <a:rPr lang="tr-TR" sz="2400" dirty="0"/>
              <a:t>Bir tür kendine zarar verme. Birkaçı, sigaralarını, bedensel olarak vücutlarını cezalandırmak için bir tür zarar verme şekli olarak tanımladı. </a:t>
            </a:r>
          </a:p>
          <a:p>
            <a:r>
              <a:rPr lang="tr-TR" sz="2400" i="1" dirty="0"/>
              <a:t>Gerçekten dramatik bir şey yapmadan bir tür kendi kendini yıkıcı olarak tahmin ettiğim bir şey. (Görüşme 13)</a:t>
            </a:r>
          </a:p>
          <a:p>
            <a:endParaRPr lang="tr-TR" sz="2400" i="1" dirty="0"/>
          </a:p>
        </p:txBody>
      </p:sp>
    </p:spTree>
    <p:extLst>
      <p:ext uri="{BB962C8B-B14F-4D97-AF65-F5344CB8AC3E}">
        <p14:creationId xmlns:p14="http://schemas.microsoft.com/office/powerpoint/2010/main" val="37742967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80528" y="424096"/>
            <a:ext cx="8229600" cy="1143000"/>
          </a:xfrm>
        </p:spPr>
        <p:txBody>
          <a:bodyPr>
            <a:normAutofit/>
          </a:bodyPr>
          <a:lstStyle/>
          <a:p>
            <a:r>
              <a:rPr lang="es-ES" sz="3200" b="1" dirty="0">
                <a:solidFill>
                  <a:prstClr val="black"/>
                </a:solidFill>
              </a:rPr>
              <a:t>Sigara ve depresyon arasındaki ilişki</a:t>
            </a:r>
            <a:endParaRPr lang="tr-TR" sz="3200" dirty="0"/>
          </a:p>
        </p:txBody>
      </p:sp>
      <p:sp>
        <p:nvSpPr>
          <p:cNvPr id="3" name="İçerik Yer Tutucusu 2"/>
          <p:cNvSpPr>
            <a:spLocks noGrp="1"/>
          </p:cNvSpPr>
          <p:nvPr>
            <p:ph idx="1"/>
          </p:nvPr>
        </p:nvSpPr>
        <p:spPr/>
        <p:txBody>
          <a:bodyPr>
            <a:normAutofit/>
          </a:bodyPr>
          <a:lstStyle/>
          <a:p>
            <a:r>
              <a:rPr lang="tr-TR" sz="2400" b="1" dirty="0"/>
              <a:t>Umutsuzluk</a:t>
            </a:r>
            <a:r>
              <a:rPr lang="tr-TR" sz="2400" dirty="0"/>
              <a:t>. Umutsuzluk duyguları çoğu zaman katılımcıların sigara bırakma konusundaki görüşlerine dayanıyordu.</a:t>
            </a:r>
          </a:p>
          <a:p>
            <a:r>
              <a:rPr lang="tr-TR" sz="2400" dirty="0"/>
              <a:t>Birçok kişi daha önce defalarca bırakma denemesinde başarısız olduğu ve bırakmaya yardımcı olacak </a:t>
            </a:r>
            <a:r>
              <a:rPr lang="tr-TR" sz="2400" i="1" dirty="0"/>
              <a:t>‘’her şeyi’’ </a:t>
            </a:r>
            <a:r>
              <a:rPr lang="tr-TR" sz="2400" dirty="0"/>
              <a:t>denediği için sigarayı bırakma girişimi ile ilgili hayal kırıklığını ifade ediyordu.</a:t>
            </a:r>
          </a:p>
        </p:txBody>
      </p:sp>
    </p:spTree>
    <p:extLst>
      <p:ext uri="{BB962C8B-B14F-4D97-AF65-F5344CB8AC3E}">
        <p14:creationId xmlns:p14="http://schemas.microsoft.com/office/powerpoint/2010/main" val="12140124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731837"/>
            <a:ext cx="3678398" cy="850106"/>
          </a:xfrm>
        </p:spPr>
        <p:txBody>
          <a:bodyPr>
            <a:normAutofit fontScale="90000"/>
          </a:bodyPr>
          <a:lstStyle/>
          <a:p>
            <a:r>
              <a:rPr lang="tr-TR" sz="3600" b="1" dirty="0"/>
              <a:t>Bırakma süreci</a:t>
            </a:r>
            <a:br>
              <a:rPr lang="tr-TR" dirty="0"/>
            </a:br>
            <a:endParaRPr lang="tr-TR" dirty="0"/>
          </a:p>
        </p:txBody>
      </p:sp>
      <p:sp>
        <p:nvSpPr>
          <p:cNvPr id="3" name="İçerik Yer Tutucusu 2"/>
          <p:cNvSpPr>
            <a:spLocks noGrp="1"/>
          </p:cNvSpPr>
          <p:nvPr>
            <p:ph idx="1"/>
          </p:nvPr>
        </p:nvSpPr>
        <p:spPr/>
        <p:txBody>
          <a:bodyPr>
            <a:normAutofit/>
          </a:bodyPr>
          <a:lstStyle/>
          <a:p>
            <a:pPr marL="0" indent="0">
              <a:buNone/>
            </a:pPr>
            <a:r>
              <a:rPr lang="tr-TR" sz="2400" b="1" dirty="0"/>
              <a:t>     Bırakma girişiminde ruhsal durum</a:t>
            </a:r>
          </a:p>
          <a:p>
            <a:r>
              <a:rPr lang="tr-TR" sz="2400" dirty="0"/>
              <a:t>Tüm katılımcılar, sigarayı bırakmak için </a:t>
            </a:r>
            <a:r>
              <a:rPr lang="tr-TR" sz="2400" dirty="0" err="1"/>
              <a:t>için</a:t>
            </a:r>
            <a:r>
              <a:rPr lang="tr-TR" sz="2400" dirty="0"/>
              <a:t> stabil ruh haline ihtiyaçları olduğunu belirttiler.</a:t>
            </a:r>
          </a:p>
          <a:p>
            <a:r>
              <a:rPr lang="tr-TR" sz="2400" dirty="0"/>
              <a:t>Birçoğunun depresyon dönemlerinde girişimleri başarısız olmuşken, bazılarının ruhsal durumu düzeldiğinde bir kez daha sigara içmeyi bırakabilmişti.</a:t>
            </a:r>
          </a:p>
          <a:p>
            <a:r>
              <a:rPr lang="tr-TR" sz="2400" i="1" dirty="0"/>
              <a:t>Bıraktım ve  çok kötü hissettim . . . o zaman depresyonda olsaydım daha da şiddetlenirdi. (Görüşme 13)</a:t>
            </a:r>
          </a:p>
        </p:txBody>
      </p:sp>
    </p:spTree>
    <p:extLst>
      <p:ext uri="{BB962C8B-B14F-4D97-AF65-F5344CB8AC3E}">
        <p14:creationId xmlns:p14="http://schemas.microsoft.com/office/powerpoint/2010/main" val="16190531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6903" y="457200"/>
            <a:ext cx="4114800" cy="1143000"/>
          </a:xfrm>
        </p:spPr>
        <p:txBody>
          <a:bodyPr>
            <a:normAutofit/>
          </a:bodyPr>
          <a:lstStyle/>
          <a:p>
            <a:r>
              <a:rPr lang="tr-TR" sz="3200" b="1" dirty="0"/>
              <a:t>Bırakma süreci</a:t>
            </a:r>
            <a:endParaRPr lang="tr-TR" sz="3200" dirty="0"/>
          </a:p>
        </p:txBody>
      </p:sp>
      <p:sp>
        <p:nvSpPr>
          <p:cNvPr id="3" name="İçerik Yer Tutucusu 2"/>
          <p:cNvSpPr>
            <a:spLocks noGrp="1"/>
          </p:cNvSpPr>
          <p:nvPr>
            <p:ph idx="1"/>
          </p:nvPr>
        </p:nvSpPr>
        <p:spPr/>
        <p:txBody>
          <a:bodyPr>
            <a:normAutofit/>
          </a:bodyPr>
          <a:lstStyle/>
          <a:p>
            <a:pPr marL="0" indent="0">
              <a:buNone/>
            </a:pPr>
            <a:r>
              <a:rPr lang="tr-TR" sz="2400" dirty="0"/>
              <a:t>     </a:t>
            </a:r>
            <a:r>
              <a:rPr lang="tr-TR" sz="2400" b="1" dirty="0"/>
              <a:t>Motivasyon</a:t>
            </a:r>
            <a:endParaRPr lang="tr-TR" sz="2400" dirty="0"/>
          </a:p>
          <a:p>
            <a:r>
              <a:rPr lang="tr-TR" sz="2400" dirty="0"/>
              <a:t>Tüm katılımcılar, sürecin işleyişinde sigarayı bırakma arzusunun önemini ifade ettiler.</a:t>
            </a:r>
          </a:p>
          <a:p>
            <a:r>
              <a:rPr lang="tr-TR" sz="2400" dirty="0"/>
              <a:t>Dış baskıdan ziyade kendilerinin bırakmak istemesi ortak bir temaydı.</a:t>
            </a:r>
          </a:p>
          <a:p>
            <a:r>
              <a:rPr lang="tr-TR" sz="2400" i="1" dirty="0"/>
              <a:t>Bunu kendim karar verdiğim bir şey olduğu için yapmak istiyorum . . . oysa daha önce sigarayı bırakmam için üzerimde çok baskı olmuştu. (Görüşme 3)</a:t>
            </a:r>
          </a:p>
          <a:p>
            <a:endParaRPr lang="tr-TR" sz="2400" dirty="0"/>
          </a:p>
        </p:txBody>
      </p:sp>
    </p:spTree>
    <p:extLst>
      <p:ext uri="{BB962C8B-B14F-4D97-AF65-F5344CB8AC3E}">
        <p14:creationId xmlns:p14="http://schemas.microsoft.com/office/powerpoint/2010/main" val="973807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260648"/>
            <a:ext cx="4186808" cy="1143000"/>
          </a:xfrm>
        </p:spPr>
        <p:txBody>
          <a:bodyPr>
            <a:normAutofit/>
          </a:bodyPr>
          <a:lstStyle/>
          <a:p>
            <a:r>
              <a:rPr lang="tr-TR" sz="3200" b="1" dirty="0"/>
              <a:t>Bırakma süreci</a:t>
            </a:r>
            <a:endParaRPr lang="tr-TR" sz="3200" dirty="0"/>
          </a:p>
        </p:txBody>
      </p:sp>
      <p:sp>
        <p:nvSpPr>
          <p:cNvPr id="3" name="İçerik Yer Tutucusu 2"/>
          <p:cNvSpPr>
            <a:spLocks noGrp="1"/>
          </p:cNvSpPr>
          <p:nvPr>
            <p:ph idx="1"/>
          </p:nvPr>
        </p:nvSpPr>
        <p:spPr/>
        <p:txBody>
          <a:bodyPr>
            <a:normAutofit/>
          </a:bodyPr>
          <a:lstStyle/>
          <a:p>
            <a:r>
              <a:rPr lang="tr-TR" sz="2400" dirty="0"/>
              <a:t>Güven eksikliği, başarının önünde büyük bir engel olarak görülmüştür.</a:t>
            </a:r>
          </a:p>
          <a:p>
            <a:r>
              <a:rPr lang="tr-TR" sz="2400" dirty="0"/>
              <a:t>Katılımcılar sık sık bırakma seçenekleri hakkında yeterli bilgiye sahip olmak için başvurdu. Ama sigara bırakma konusunda başarıya ulaşamadılar.</a:t>
            </a:r>
          </a:p>
          <a:p>
            <a:r>
              <a:rPr lang="tr-TR" sz="2400" i="1" dirty="0"/>
              <a:t>Bunu yapabilecek güvene sahip olsaydım başarılı olurdum, ama bu </a:t>
            </a:r>
            <a:r>
              <a:rPr lang="tr-TR" sz="2400" i="1" dirty="0" err="1"/>
              <a:t>itikleyici</a:t>
            </a:r>
            <a:r>
              <a:rPr lang="tr-TR" sz="2400" i="1" dirty="0"/>
              <a:t> güce sahip değilim. (Görüşme 2)</a:t>
            </a:r>
          </a:p>
        </p:txBody>
      </p:sp>
    </p:spTree>
    <p:extLst>
      <p:ext uri="{BB962C8B-B14F-4D97-AF65-F5344CB8AC3E}">
        <p14:creationId xmlns:p14="http://schemas.microsoft.com/office/powerpoint/2010/main" val="18324365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6512" y="620688"/>
            <a:ext cx="4330824" cy="1143000"/>
          </a:xfrm>
        </p:spPr>
        <p:txBody>
          <a:bodyPr>
            <a:normAutofit/>
          </a:bodyPr>
          <a:lstStyle/>
          <a:p>
            <a:r>
              <a:rPr lang="tr-TR" sz="3200" b="1" dirty="0"/>
              <a:t>Bırakma süreci</a:t>
            </a:r>
            <a:endParaRPr lang="tr-TR" sz="3200" dirty="0"/>
          </a:p>
        </p:txBody>
      </p:sp>
      <p:sp>
        <p:nvSpPr>
          <p:cNvPr id="3" name="İçerik Yer Tutucusu 2"/>
          <p:cNvSpPr>
            <a:spLocks noGrp="1"/>
          </p:cNvSpPr>
          <p:nvPr>
            <p:ph idx="1"/>
          </p:nvPr>
        </p:nvSpPr>
        <p:spPr/>
        <p:txBody>
          <a:bodyPr>
            <a:normAutofit/>
          </a:bodyPr>
          <a:lstStyle/>
          <a:p>
            <a:pPr marL="0" indent="0">
              <a:buNone/>
            </a:pPr>
            <a:r>
              <a:rPr lang="tr-TR" sz="2400" dirty="0"/>
              <a:t>     </a:t>
            </a:r>
            <a:r>
              <a:rPr lang="tr-TR" sz="2400" b="1" dirty="0"/>
              <a:t>Hangi ek destekler bırakma girişimine yardımcı olur</a:t>
            </a:r>
          </a:p>
          <a:p>
            <a:r>
              <a:rPr lang="tr-TR" sz="2400" dirty="0"/>
              <a:t>Katılımcıların çoğu, bir sonraki bırakma girişiminde ek psikolojik destekten faydalanacaklarını düşünmüşlerdir.</a:t>
            </a:r>
          </a:p>
          <a:p>
            <a:r>
              <a:rPr lang="tr-TR" sz="2400" dirty="0"/>
              <a:t>Bunun, telefondan ziyade yüz yüze görüşmeye dayalı bir süreç olması tercih edildi. Bunun için verilen nedenler, telefonla destek programlarıyla yaşanan olumsuz deneyimler ya da terapistle daha iyi uyum sağlamanın bir yolu olarak yüz yüze yaklaşımların tercih edilmesiydi. </a:t>
            </a:r>
          </a:p>
          <a:p>
            <a:r>
              <a:rPr lang="tr-TR" sz="2400" dirty="0"/>
              <a:t>Daha önce telefon destek sistemi kullanmayan bazı kişiler onun faydalı olabileceğini düşünmüşlerdir.</a:t>
            </a:r>
          </a:p>
        </p:txBody>
      </p:sp>
    </p:spTree>
    <p:extLst>
      <p:ext uri="{BB962C8B-B14F-4D97-AF65-F5344CB8AC3E}">
        <p14:creationId xmlns:p14="http://schemas.microsoft.com/office/powerpoint/2010/main" val="9263868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404664"/>
            <a:ext cx="4258816" cy="1143000"/>
          </a:xfrm>
        </p:spPr>
        <p:txBody>
          <a:bodyPr>
            <a:normAutofit/>
          </a:bodyPr>
          <a:lstStyle/>
          <a:p>
            <a:r>
              <a:rPr lang="tr-TR" sz="3200" b="1" dirty="0"/>
              <a:t>Bırakma süreci</a:t>
            </a:r>
            <a:endParaRPr lang="tr-TR" sz="3200" dirty="0"/>
          </a:p>
        </p:txBody>
      </p:sp>
      <p:sp>
        <p:nvSpPr>
          <p:cNvPr id="3" name="İçerik Yer Tutucusu 2"/>
          <p:cNvSpPr>
            <a:spLocks noGrp="1"/>
          </p:cNvSpPr>
          <p:nvPr>
            <p:ph idx="1"/>
          </p:nvPr>
        </p:nvSpPr>
        <p:spPr/>
        <p:txBody>
          <a:bodyPr>
            <a:normAutofit fontScale="92500"/>
          </a:bodyPr>
          <a:lstStyle/>
          <a:p>
            <a:r>
              <a:rPr lang="tr-TR" sz="2400" dirty="0"/>
              <a:t>Psikiyatristleri gören katılımcılar, sigara bırakma konusunda, depresyonda sigara bırakma </a:t>
            </a:r>
            <a:r>
              <a:rPr lang="tr-TR" sz="2400" dirty="0" err="1"/>
              <a:t>farmakoterapisi</a:t>
            </a:r>
            <a:r>
              <a:rPr lang="tr-TR" sz="2400" dirty="0"/>
              <a:t> konusunda tavsiyelerde bulunulmadığı durumlar dışında, onlara bir rol düştüğünü düşünmedi.</a:t>
            </a:r>
          </a:p>
          <a:p>
            <a:r>
              <a:rPr lang="tr-TR" sz="2400" dirty="0"/>
              <a:t>Sigarayı bırakmada uygulama hemşiresinin rolüne karşı olumlu bir tutum vardı. </a:t>
            </a:r>
          </a:p>
          <a:p>
            <a:r>
              <a:rPr lang="tr-TR" sz="2400" dirty="0"/>
              <a:t>Hemşireyi “Genel Pratikte Bırak” çalışmasının bir parçası olarak gören katılımcılar, oturumları yararlı ve keyifli bulduklarını bildirdiler. Süre boyunca destekleyici hemşireleri buldular. </a:t>
            </a:r>
          </a:p>
          <a:p>
            <a:r>
              <a:rPr lang="tr-TR" sz="2400" dirty="0"/>
              <a:t>Ancak, verilen eğitime ve bırakma tavsiyesine rağmen, çoğu katılımcı bunu takip edemedi ve tavsiyeyi uygulamaya koyamadı.</a:t>
            </a:r>
          </a:p>
          <a:p>
            <a:endParaRPr lang="tr-TR" sz="2400" dirty="0"/>
          </a:p>
        </p:txBody>
      </p:sp>
    </p:spTree>
    <p:extLst>
      <p:ext uri="{BB962C8B-B14F-4D97-AF65-F5344CB8AC3E}">
        <p14:creationId xmlns:p14="http://schemas.microsoft.com/office/powerpoint/2010/main" val="358682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t>Ayrıca, hastaların% 30’unun, sigarayı bırakma girişiminin başlangıcında depresyon varlığı söz konusudur. (3)</a:t>
            </a:r>
          </a:p>
          <a:p>
            <a:r>
              <a:rPr lang="tr-TR" sz="2400" dirty="0"/>
              <a:t>Depresif belirtiler, sigarayı bırakmaya çalışırken hastanın başarılı olmasını olumsuz yönde etkileyebilir. (4)</a:t>
            </a:r>
          </a:p>
          <a:p>
            <a:r>
              <a:rPr lang="tr-TR" sz="2400" dirty="0"/>
              <a:t>Bu durum, </a:t>
            </a:r>
            <a:r>
              <a:rPr lang="tr-TR" sz="2400" dirty="0" err="1"/>
              <a:t>subklinik</a:t>
            </a:r>
            <a:r>
              <a:rPr lang="tr-TR" sz="2400" dirty="0"/>
              <a:t> düzeyde depresyonu olan hastalar için de geçerlidir. (3)</a:t>
            </a:r>
          </a:p>
          <a:p>
            <a:r>
              <a:rPr lang="tr-TR" sz="2400" dirty="0"/>
              <a:t>Sigarayı bırakmadaki bu zorluğa rağmen, </a:t>
            </a:r>
            <a:r>
              <a:rPr lang="tr-TR" sz="2400" dirty="0" err="1"/>
              <a:t>mental</a:t>
            </a:r>
            <a:r>
              <a:rPr lang="tr-TR" sz="2400" dirty="0"/>
              <a:t> hastalığı olan pek çok hasta, genel popülasyondaki insanlar kadar sigarayı bırakmak için motivedir. (5)</a:t>
            </a:r>
          </a:p>
          <a:p>
            <a:endParaRPr lang="tr-TR" sz="2400" dirty="0"/>
          </a:p>
        </p:txBody>
      </p:sp>
    </p:spTree>
    <p:extLst>
      <p:ext uri="{BB962C8B-B14F-4D97-AF65-F5344CB8AC3E}">
        <p14:creationId xmlns:p14="http://schemas.microsoft.com/office/powerpoint/2010/main" val="30727701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107" y="332656"/>
            <a:ext cx="4330824" cy="1143000"/>
          </a:xfrm>
        </p:spPr>
        <p:txBody>
          <a:bodyPr>
            <a:normAutofit/>
          </a:bodyPr>
          <a:lstStyle/>
          <a:p>
            <a:r>
              <a:rPr lang="tr-TR" sz="3200" b="1" dirty="0"/>
              <a:t>Bırakma süreci</a:t>
            </a:r>
            <a:endParaRPr lang="tr-TR" sz="3200" dirty="0"/>
          </a:p>
        </p:txBody>
      </p:sp>
      <p:sp>
        <p:nvSpPr>
          <p:cNvPr id="3" name="İçerik Yer Tutucusu 2"/>
          <p:cNvSpPr>
            <a:spLocks noGrp="1"/>
          </p:cNvSpPr>
          <p:nvPr>
            <p:ph idx="1"/>
          </p:nvPr>
        </p:nvSpPr>
        <p:spPr/>
        <p:txBody>
          <a:bodyPr>
            <a:normAutofit/>
          </a:bodyPr>
          <a:lstStyle/>
          <a:p>
            <a:r>
              <a:rPr lang="tr-TR" sz="2400" dirty="0"/>
              <a:t>Bilgisayar destekli bir bırakma yardım programının rolü ile ilgili farklı görüşler dile getirilmiştir. Bazıları, özellikle yüz yüze destekle birleştiğinde, bunu deneme konusunda ilgiliydi.</a:t>
            </a:r>
          </a:p>
          <a:p>
            <a:r>
              <a:rPr lang="tr-TR" sz="2400" dirty="0"/>
              <a:t>Genel pratisyenin rolüne yönelik tutum değişkendi. </a:t>
            </a:r>
          </a:p>
          <a:p>
            <a:r>
              <a:rPr lang="tr-TR" sz="2400" dirty="0"/>
              <a:t>Katılımcıların çoğu, depresyonu olan kişilerin sigarayı bırakmalarına yardım etme konusunda genel pratisyen için bir rol olduğunu düşünmüşlerdir. </a:t>
            </a:r>
          </a:p>
        </p:txBody>
      </p:sp>
    </p:spTree>
    <p:extLst>
      <p:ext uri="{BB962C8B-B14F-4D97-AF65-F5344CB8AC3E}">
        <p14:creationId xmlns:p14="http://schemas.microsoft.com/office/powerpoint/2010/main" val="17843717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0271" y="260648"/>
            <a:ext cx="4402832" cy="1143000"/>
          </a:xfrm>
        </p:spPr>
        <p:txBody>
          <a:bodyPr>
            <a:normAutofit/>
          </a:bodyPr>
          <a:lstStyle/>
          <a:p>
            <a:r>
              <a:rPr lang="tr-TR" sz="3200" b="1" dirty="0"/>
              <a:t>Bırakma süreci</a:t>
            </a:r>
            <a:endParaRPr lang="tr-TR" sz="3200" dirty="0"/>
          </a:p>
        </p:txBody>
      </p:sp>
      <p:sp>
        <p:nvSpPr>
          <p:cNvPr id="3" name="İçerik Yer Tutucusu 2"/>
          <p:cNvSpPr>
            <a:spLocks noGrp="1"/>
          </p:cNvSpPr>
          <p:nvPr>
            <p:ph idx="1"/>
          </p:nvPr>
        </p:nvSpPr>
        <p:spPr/>
        <p:txBody>
          <a:bodyPr>
            <a:normAutofit/>
          </a:bodyPr>
          <a:lstStyle/>
          <a:p>
            <a:r>
              <a:rPr lang="tr-TR" sz="2400" dirty="0"/>
              <a:t>Bırakma sürecinde yardım almanın önemli olduğu görüldü ve çoğu kişi genel pratisyenlerinin sigarayı bırakmadaki zorlukları anladığını belirtti.</a:t>
            </a:r>
            <a:endParaRPr lang="tr-TR" sz="2400" i="1" dirty="0"/>
          </a:p>
          <a:p>
            <a:r>
              <a:rPr lang="tr-TR" sz="2400" i="1" dirty="0"/>
              <a:t>Hiç sigara içen biri olduğunu düşünmüyorum. Eminim ki yapmazdı. Ama psikolojik olarak sorunu anlıyor gibi görünüyor. (Görüşme 3)</a:t>
            </a:r>
          </a:p>
          <a:p>
            <a:r>
              <a:rPr lang="tr-TR" sz="2400" dirty="0"/>
              <a:t>Ancak, bırakma girişimi başarısız olduğunda genel pratisyeni “hayal kırıklığına uğratmak” ve bu konu hakkında duyulan suçluluk duygusu onlar için endişe vericiydi. </a:t>
            </a:r>
          </a:p>
        </p:txBody>
      </p:sp>
    </p:spTree>
    <p:extLst>
      <p:ext uri="{BB962C8B-B14F-4D97-AF65-F5344CB8AC3E}">
        <p14:creationId xmlns:p14="http://schemas.microsoft.com/office/powerpoint/2010/main" val="19669637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TARTIŞMA</a:t>
            </a:r>
          </a:p>
        </p:txBody>
      </p:sp>
      <p:sp>
        <p:nvSpPr>
          <p:cNvPr id="3" name="İçerik Yer Tutucusu 2"/>
          <p:cNvSpPr>
            <a:spLocks noGrp="1"/>
          </p:cNvSpPr>
          <p:nvPr>
            <p:ph idx="1"/>
          </p:nvPr>
        </p:nvSpPr>
        <p:spPr/>
        <p:txBody>
          <a:bodyPr>
            <a:normAutofit/>
          </a:bodyPr>
          <a:lstStyle/>
          <a:p>
            <a:r>
              <a:rPr lang="tr-TR" sz="2400" dirty="0"/>
              <a:t>Bu çalışma, sigara bırakma girişimine katılan ve kendi bildirdiği depresyonu olan bir grup birinci basamak hastasının deneyimlerini ve perspektiflerini araştırmıştır. </a:t>
            </a:r>
          </a:p>
          <a:p>
            <a:r>
              <a:rPr lang="tr-TR" sz="2400" dirty="0"/>
              <a:t>Görüşmelerde ortaya çıkan ana temalar şöyleydi: (i) sigaraya yönelik tutumlar çeşitlidir; (ii) sigara ve depresyon karmaşık bir ilişkide yakından bağlantılıdır; (iii) motivasyon, kendine güven ve artan mesleki destek gibi gelişmiş iç faktörlere, başarılı bir şekilde sigara bırakmak için daha fazla ihtiyaç duyulmaktadır. </a:t>
            </a:r>
          </a:p>
        </p:txBody>
      </p:sp>
    </p:spTree>
    <p:extLst>
      <p:ext uri="{BB962C8B-B14F-4D97-AF65-F5344CB8AC3E}">
        <p14:creationId xmlns:p14="http://schemas.microsoft.com/office/powerpoint/2010/main" val="42940968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2400" dirty="0"/>
              <a:t>Bu çalışmadan elde edilen önemli yeni bulgular, sigara içmeden algılanan sınırlı fayda, sigara içmenin bazı depresif sigara içen bireyler tarafından kendi kendine zarar verme biçimi olarak kullanılması ve bırakma sürecinde yüz yüze desteğe duyulan güçlü istek olmuştur.</a:t>
            </a:r>
          </a:p>
          <a:p>
            <a:r>
              <a:rPr lang="tr-TR" sz="2400" dirty="0"/>
              <a:t>Sigara içimine yönelik tutumlar çeşitliydi ve aynı bireyde sıklıkla çelişen düşünceler dile getirilmişti.</a:t>
            </a:r>
          </a:p>
          <a:p>
            <a:r>
              <a:rPr lang="tr-TR" sz="2400" dirty="0"/>
              <a:t> Her ne kadar, tüm katılımcılarda sigarayı bırakma arzusu olsa da, motivasyon seviyeleri ve bunun nedenleri çeşitliydi. </a:t>
            </a:r>
          </a:p>
          <a:p>
            <a:r>
              <a:rPr lang="tr-TR" sz="2400" dirty="0"/>
              <a:t>Pek çoğu bunu “iç enerji” eksikliğine bağladı.</a:t>
            </a:r>
          </a:p>
          <a:p>
            <a:endParaRPr lang="tr-TR" sz="2400" dirty="0"/>
          </a:p>
          <a:p>
            <a:endParaRPr lang="tr-TR" dirty="0"/>
          </a:p>
        </p:txBody>
      </p:sp>
    </p:spTree>
    <p:extLst>
      <p:ext uri="{BB962C8B-B14F-4D97-AF65-F5344CB8AC3E}">
        <p14:creationId xmlns:p14="http://schemas.microsoft.com/office/powerpoint/2010/main" val="17464358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t>Bu, depresyonu olan sigara içenlerde sigarayı bırakma sonuçlarının artmasına yardımcı olabileceğine işaret eden motivasyon artırıcı tedavinin önemli olduğuna dair kanıtlarla tutarlıdır. (10)</a:t>
            </a:r>
          </a:p>
          <a:p>
            <a:r>
              <a:rPr lang="tr-TR" sz="2400" dirty="0" err="1"/>
              <a:t>Duygudurum</a:t>
            </a:r>
            <a:r>
              <a:rPr lang="tr-TR" sz="2400" dirty="0"/>
              <a:t> bozuklukları ve sigara içme davranışları güçlü bir şekilde birbirine bağlı bulundu.</a:t>
            </a:r>
          </a:p>
          <a:p>
            <a:r>
              <a:rPr lang="tr-TR" sz="2400" dirty="0"/>
              <a:t>Depresyon dışında </a:t>
            </a:r>
            <a:r>
              <a:rPr lang="tr-TR" sz="2400" dirty="0" err="1"/>
              <a:t>anksiyete</a:t>
            </a:r>
            <a:r>
              <a:rPr lang="tr-TR" sz="2400" dirty="0"/>
              <a:t>, stres ve öfke  sigara içmenin tetikleyicileri olarak görüldü. </a:t>
            </a:r>
          </a:p>
          <a:p>
            <a:r>
              <a:rPr lang="tr-TR" sz="2400" dirty="0"/>
              <a:t>Sigara içmenin </a:t>
            </a:r>
            <a:r>
              <a:rPr lang="tr-TR" sz="2400" dirty="0" err="1"/>
              <a:t>duygudurum</a:t>
            </a:r>
            <a:r>
              <a:rPr lang="tr-TR" sz="2400" dirty="0"/>
              <a:t> bozukluklarına kısmi bir rahatlama sağlamasına rağmen öğrenilmiş bir tepki olarak tanımlanması yaygındı. </a:t>
            </a:r>
          </a:p>
          <a:p>
            <a:endParaRPr lang="tr-TR" sz="2400" dirty="0"/>
          </a:p>
        </p:txBody>
      </p:sp>
    </p:spTree>
    <p:extLst>
      <p:ext uri="{BB962C8B-B14F-4D97-AF65-F5344CB8AC3E}">
        <p14:creationId xmlns:p14="http://schemas.microsoft.com/office/powerpoint/2010/main" val="22844378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sz="2600" dirty="0"/>
              <a:t>Sigara içmek, bir kontrol duygusuna sahip olmanın bir yolu olarak tanımlandı ve anlamlı etkinliklerin olmayışıyla oluşan boşluğu doldurmak için kullanıldı. </a:t>
            </a:r>
          </a:p>
          <a:p>
            <a:r>
              <a:rPr lang="tr-TR" sz="2600" dirty="0"/>
              <a:t>Bu temalar, sigara içimi ruh sağlığı hizmetlerinde yapılan önceki kalitatif araştırmalardaki , sigaranın “kontrol sembolü” ve “güven veren ve yoldaşlık sağlayan bir arkadaş” olarak tanımlandığı, sonuçları desteklemektedir.</a:t>
            </a:r>
          </a:p>
          <a:p>
            <a:r>
              <a:rPr lang="tr-TR" sz="2600" dirty="0"/>
              <a:t>Bazı katılımcılar için, sigaradan elde edilen algılanan yararla ilgili olarak bırakmaya yönelik kararsızlık, diğerlerinde ise yaşam durumları hakkında umutsuzluk hissi ve geçmiş başarısız girişimlere dayanarak sigarayı bırakabileceklerine dair güven eksiklikleri ifade edildi.</a:t>
            </a:r>
          </a:p>
          <a:p>
            <a:endParaRPr lang="tr-TR" sz="2600" dirty="0"/>
          </a:p>
          <a:p>
            <a:endParaRPr lang="tr-TR" dirty="0"/>
          </a:p>
        </p:txBody>
      </p:sp>
    </p:spTree>
    <p:extLst>
      <p:ext uri="{BB962C8B-B14F-4D97-AF65-F5344CB8AC3E}">
        <p14:creationId xmlns:p14="http://schemas.microsoft.com/office/powerpoint/2010/main" val="1649312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sz="2400" dirty="0" err="1"/>
              <a:t>Özyeterlik</a:t>
            </a:r>
            <a:r>
              <a:rPr lang="tr-TR" sz="2400" dirty="0"/>
              <a:t>, depresyonu olan sigara içenler arasında sigara bırakma tedavisini kabul etmeye isteklilikte önemli bir etken olarak tanımlanmıştır. (11)</a:t>
            </a:r>
          </a:p>
          <a:p>
            <a:r>
              <a:rPr lang="tr-TR" sz="2400" dirty="0"/>
              <a:t>Düşük düzeyde </a:t>
            </a:r>
            <a:r>
              <a:rPr lang="tr-TR" sz="2400" dirty="0" err="1"/>
              <a:t>özyeterlik</a:t>
            </a:r>
            <a:r>
              <a:rPr lang="tr-TR" sz="2400" dirty="0"/>
              <a:t>, depresyonu olan sigara içenlerin sigarayı bırakmasından sonraki ilk birkaç haftada artmış sigara içimi ile ilişkili bulunmuştur. (12)</a:t>
            </a:r>
          </a:p>
          <a:p>
            <a:r>
              <a:rPr lang="tr-TR" sz="2400" dirty="0"/>
              <a:t>İlginçtir ki, önceki kalitatif araştırmalar, depresyondaki insanlar arasında sürekli sigara içiminin sosyal ilişkileri kolaylaştırmada rolü olduğunu ortaya koymuştur. (6), (13)</a:t>
            </a:r>
          </a:p>
          <a:p>
            <a:r>
              <a:rPr lang="tr-TR" sz="2400" dirty="0"/>
              <a:t>Bununla birlikte bu çalışmadaki, katılımcı grubu sigara içmenin </a:t>
            </a:r>
            <a:r>
              <a:rPr lang="tr-TR" sz="2400" dirty="0" err="1"/>
              <a:t>antisosyal</a:t>
            </a:r>
            <a:r>
              <a:rPr lang="tr-TR" sz="2400" dirty="0"/>
              <a:t> durumunu, toplumdaki sigara içmenin kabul edilebilirliğindeki muhtemel değişimi yansıtan durumu sigarayı bırakma motivasyonlarından biri olarak gösterdi.</a:t>
            </a:r>
          </a:p>
          <a:p>
            <a:endParaRPr lang="tr-TR" sz="2400" dirty="0"/>
          </a:p>
        </p:txBody>
      </p:sp>
    </p:spTree>
    <p:extLst>
      <p:ext uri="{BB962C8B-B14F-4D97-AF65-F5344CB8AC3E}">
        <p14:creationId xmlns:p14="http://schemas.microsoft.com/office/powerpoint/2010/main" val="3005762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t>Bırakma girişimi sırasında olumlu bir ruhsal durum, katılımcılar tarafından başarı için önemli olarak algılandı.</a:t>
            </a:r>
          </a:p>
          <a:p>
            <a:r>
              <a:rPr lang="tr-TR" sz="2400" dirty="0"/>
              <a:t>Bu inanç sigara bırakma girişiminin başlangıcındaki (3) ya da erken dönemindeki (14) yüksek depresyon skorları ile azalan bırakma oranları arasında bilinen ilişki ile tutarlıdır.</a:t>
            </a:r>
          </a:p>
          <a:p>
            <a:r>
              <a:rPr lang="tr-TR" sz="2400" dirty="0"/>
              <a:t>Bu durum sigara içenlerin sigarayı bırakmasına yardımcı olurken </a:t>
            </a:r>
            <a:r>
              <a:rPr lang="tr-TR" sz="2400" dirty="0" err="1"/>
              <a:t>duygudurum</a:t>
            </a:r>
            <a:r>
              <a:rPr lang="tr-TR" sz="2400" dirty="0"/>
              <a:t> yönetimini ele alma gereğini vurgulamaktadır.</a:t>
            </a:r>
          </a:p>
        </p:txBody>
      </p:sp>
    </p:spTree>
    <p:extLst>
      <p:ext uri="{BB962C8B-B14F-4D97-AF65-F5344CB8AC3E}">
        <p14:creationId xmlns:p14="http://schemas.microsoft.com/office/powerpoint/2010/main" val="39640450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t>Tipik olarak, mevcut veya son dönemde depresyonu olan hastalar, sigara bırakma denemelerinin birçoğunun </a:t>
            </a:r>
            <a:r>
              <a:rPr lang="tr-TR" sz="2400" dirty="0" err="1"/>
              <a:t>dşında</a:t>
            </a:r>
            <a:r>
              <a:rPr lang="tr-TR" sz="2400" dirty="0"/>
              <a:t> tutulmuştur, bu da, depresyonlu hastalarda sigara bırakma için en uygun yaklaşım ile ilgili sınırlı literatürün oluşması ile sonuçlanmıştır.</a:t>
            </a:r>
          </a:p>
          <a:p>
            <a:r>
              <a:rPr lang="tr-TR" sz="2400" dirty="0"/>
              <a:t>Daha yeni çalışmalar, depresif belirtilerdeki bir artışı tehlikeye atmadan her iki durumun eşzamanlı tedavisinin mümkün olduğunu göstermiştir; hatta, tedavi müdahalesinden sonra depresif skorlar sıklıkla düzelmişti. (15), (16)</a:t>
            </a:r>
          </a:p>
        </p:txBody>
      </p:sp>
    </p:spTree>
    <p:extLst>
      <p:ext uri="{BB962C8B-B14F-4D97-AF65-F5344CB8AC3E}">
        <p14:creationId xmlns:p14="http://schemas.microsoft.com/office/powerpoint/2010/main" val="15595674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t>Sigarayı bırakma girişimi sırasında daha fazla profesyonel desteğe duyulan ihtiyaç sık sık dile getirildi.</a:t>
            </a:r>
          </a:p>
          <a:p>
            <a:r>
              <a:rPr lang="tr-TR" sz="2400" dirty="0"/>
              <a:t>Yüz yüze terapi yönünde bir tercih vardı, bununla birlikte internet kullanımı (ve daha az derecede, telefon) da bir seçenek olarak kabul edildi.</a:t>
            </a:r>
          </a:p>
        </p:txBody>
      </p:sp>
    </p:spTree>
    <p:extLst>
      <p:ext uri="{BB962C8B-B14F-4D97-AF65-F5344CB8AC3E}">
        <p14:creationId xmlns:p14="http://schemas.microsoft.com/office/powerpoint/2010/main" val="34844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t>Kalitatif araştırmalar, </a:t>
            </a:r>
            <a:r>
              <a:rPr lang="tr-TR" sz="2400" dirty="0" err="1"/>
              <a:t>mental</a:t>
            </a:r>
            <a:r>
              <a:rPr lang="tr-TR" sz="2400" dirty="0"/>
              <a:t> hastalığı olan sigara içenlerin sigarayı bırakmaya destek olan kişilerle anlamlı bir ilişkiye sahip olmaları gerektiğini ortaya koymuştur. (6)</a:t>
            </a:r>
          </a:p>
          <a:p>
            <a:r>
              <a:rPr lang="tr-TR" sz="2400" dirty="0"/>
              <a:t>Genel pratisyenlik bunu sunabilir.</a:t>
            </a:r>
          </a:p>
          <a:p>
            <a:r>
              <a:rPr lang="tr-TR" sz="2400" dirty="0"/>
              <a:t>Depresyon ve sigara içme ile ilgili önceki çalışmalar ayakta tedavi veren </a:t>
            </a:r>
            <a:r>
              <a:rPr lang="tr-TR" sz="2400" dirty="0" err="1"/>
              <a:t>mental</a:t>
            </a:r>
            <a:r>
              <a:rPr lang="tr-TR" sz="2400" dirty="0"/>
              <a:t> sağlık merkezlerine dayanmaktadır (7) ve genel pratisyenlik ortamında depresif sigara içenlerin deneyimleri hakkında çok az şey bilinmektedir.</a:t>
            </a:r>
          </a:p>
          <a:p>
            <a:endParaRPr lang="tr-TR" sz="2400" dirty="0"/>
          </a:p>
          <a:p>
            <a:endParaRPr lang="tr-TR" sz="2400" dirty="0"/>
          </a:p>
          <a:p>
            <a:endParaRPr lang="tr-TR" dirty="0"/>
          </a:p>
        </p:txBody>
      </p:sp>
    </p:spTree>
    <p:extLst>
      <p:ext uri="{BB962C8B-B14F-4D97-AF65-F5344CB8AC3E}">
        <p14:creationId xmlns:p14="http://schemas.microsoft.com/office/powerpoint/2010/main" val="24503570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t>Önceki çalışmalarda, depresyonu olan sigara içenlerin, hastayla yakın ilişki içinde olan bir sağlık çalışanından yardımdan fayda alacağı saptanmış olsa da (6), bazı katılımcılar genel pratisyenlerinin sigara bırakmadaki rolü hakkında endişelerini dile getirdiler.</a:t>
            </a:r>
          </a:p>
          <a:p>
            <a:r>
              <a:rPr lang="tr-TR" sz="2400" dirty="0"/>
              <a:t>Sigara bırakma girişimleri başarısız olursa genel pratisyeni “hayal kırıklığına uğratmaktan” korkuyorlardı ve bu da sigara içmenin </a:t>
            </a:r>
            <a:r>
              <a:rPr lang="tr-TR" sz="2400" dirty="0" err="1"/>
              <a:t>nüks</a:t>
            </a:r>
            <a:r>
              <a:rPr lang="tr-TR" sz="2400" dirty="0"/>
              <a:t> etmesi durumunda genel pratisyene dönme gönüllülüğünü etkileyebilir.</a:t>
            </a:r>
          </a:p>
        </p:txBody>
      </p:sp>
    </p:spTree>
    <p:extLst>
      <p:ext uri="{BB962C8B-B14F-4D97-AF65-F5344CB8AC3E}">
        <p14:creationId xmlns:p14="http://schemas.microsoft.com/office/powerpoint/2010/main" val="33935385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t>Bu çalışma, küçük bir örneklem büyüklüğüne sahip nitel bir çalışmadır ve sonuçlar, diğer sigara içen popülasyon arasında </a:t>
            </a:r>
            <a:r>
              <a:rPr lang="tr-TR" sz="2400" dirty="0" err="1"/>
              <a:t>genellenebilir</a:t>
            </a:r>
            <a:r>
              <a:rPr lang="tr-TR" sz="2400" dirty="0"/>
              <a:t> olmayabilir.</a:t>
            </a:r>
          </a:p>
          <a:p>
            <a:r>
              <a:rPr lang="tr-TR" sz="2400" dirty="0"/>
              <a:t>Özgün seçim süreci, doğrulanmış bir ölçümden ziyade hastaların kendi depresyon beyanlarına bağlı idi, ancak görüşme bilgileri, katılımcıların depresyon ve bir grup </a:t>
            </a:r>
            <a:r>
              <a:rPr lang="tr-TR" sz="2400" dirty="0" err="1"/>
              <a:t>mental</a:t>
            </a:r>
            <a:r>
              <a:rPr lang="tr-TR" sz="2400" dirty="0"/>
              <a:t> sağlık sorunlarına sahip olduğunu doğrulamaktadır.</a:t>
            </a:r>
          </a:p>
        </p:txBody>
      </p:sp>
    </p:spTree>
    <p:extLst>
      <p:ext uri="{BB962C8B-B14F-4D97-AF65-F5344CB8AC3E}">
        <p14:creationId xmlns:p14="http://schemas.microsoft.com/office/powerpoint/2010/main" val="18992073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t>Seçim kriterinin 'Genel Pratik ile Bırak' çalışmasının 12 aylık izlemini tamamlayan kişiler olması nedeniyle görüşülen grup bırakmak için daha motive olan depresyonu olan sigara içen bireyleri temsil edebilir.</a:t>
            </a:r>
          </a:p>
          <a:p>
            <a:r>
              <a:rPr lang="tr-TR" sz="2400" dirty="0"/>
              <a:t>Ayrıca, çalışmaya katılma kararı finansal teşvikten etkilenmiş olabilir.</a:t>
            </a:r>
          </a:p>
          <a:p>
            <a:r>
              <a:rPr lang="tr-TR" sz="2400" dirty="0"/>
              <a:t>Ancak ifade edilen görüşlerde doygunluğa ulaşıldığını düşündük. Çünkü son birkaç görüşmede ortaya çıkan yeni temalar yoktu. </a:t>
            </a:r>
          </a:p>
          <a:p>
            <a:endParaRPr lang="tr-TR" sz="2400" dirty="0"/>
          </a:p>
        </p:txBody>
      </p:sp>
    </p:spTree>
    <p:extLst>
      <p:ext uri="{BB962C8B-B14F-4D97-AF65-F5344CB8AC3E}">
        <p14:creationId xmlns:p14="http://schemas.microsoft.com/office/powerpoint/2010/main" val="2058225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sz="2400" dirty="0"/>
              <a:t>     </a:t>
            </a:r>
            <a:r>
              <a:rPr lang="tr-TR" sz="2400" b="1" dirty="0"/>
              <a:t>Gelecekteki yönelimler</a:t>
            </a:r>
          </a:p>
          <a:p>
            <a:r>
              <a:rPr lang="tr-TR" sz="2400" dirty="0"/>
              <a:t>Bu çalışmanın bulguları depresyonu olan sigara içenler için genel pratisyenlik tabanlı sigara bırakma müdahalelerinin geliştirilmesine yardımcı olacaktır.</a:t>
            </a:r>
          </a:p>
          <a:p>
            <a:r>
              <a:rPr lang="tr-TR" sz="2400" dirty="0"/>
              <a:t>Bu çalışmaya dayanarak, bu tür müdahalelerde ele alınması gereken önemli konular arasında: duygu durum yönetimine önceden veya aynı anda hitap etmek; sigarayı bırakmadan önce sigara sayısını azaltma da dahil olmak üzere motivasyon geliştirme; ve depresyonlu kişilere, sigarayı bırakma girişimi öncesinde ve sırasında öz-yeterliklerini geliştirmeleri için destek vermenin gerekliliği yer almaktadır</a:t>
            </a:r>
          </a:p>
          <a:p>
            <a:endParaRPr lang="tr-TR" sz="2400" dirty="0"/>
          </a:p>
          <a:p>
            <a:endParaRPr lang="tr-TR" dirty="0"/>
          </a:p>
        </p:txBody>
      </p:sp>
    </p:spTree>
    <p:extLst>
      <p:ext uri="{BB962C8B-B14F-4D97-AF65-F5344CB8AC3E}">
        <p14:creationId xmlns:p14="http://schemas.microsoft.com/office/powerpoint/2010/main" val="4339405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t>Depresyon yönetiminde bilgisayar tabanlı programların kullanımını ve kabul edilebilirliğini destekleyen kanıtlar vardır. (17)</a:t>
            </a:r>
          </a:p>
          <a:p>
            <a:r>
              <a:rPr lang="tr-TR" sz="2400" dirty="0"/>
              <a:t>Bununla birlikte, sadece az sayıda bilgisayar tabanlı müdahale, eşlik eden </a:t>
            </a:r>
            <a:r>
              <a:rPr lang="tr-TR" sz="2400" dirty="0" err="1"/>
              <a:t>mental</a:t>
            </a:r>
            <a:r>
              <a:rPr lang="tr-TR" sz="2400" dirty="0"/>
              <a:t> hastalığı ve bağımlılığı ele almıştır.</a:t>
            </a:r>
          </a:p>
          <a:p>
            <a:r>
              <a:rPr lang="tr-TR" sz="2400" dirty="0" err="1"/>
              <a:t>Komorbid</a:t>
            </a:r>
            <a:r>
              <a:rPr lang="tr-TR" sz="2400" dirty="0"/>
              <a:t> depresyon ve alkol kullanımını hedef alan </a:t>
            </a:r>
            <a:r>
              <a:rPr lang="tr-TR" sz="2400" dirty="0" err="1"/>
              <a:t>klinisyen</a:t>
            </a:r>
            <a:r>
              <a:rPr lang="tr-TR" sz="2400" dirty="0"/>
              <a:t> destekli bilgisayarlı müdahalelerin terapist tarafından verilen terapi ile eşit derecede etkili olduğu bulunmuştur. (18)</a:t>
            </a:r>
          </a:p>
        </p:txBody>
      </p:sp>
    </p:spTree>
    <p:extLst>
      <p:ext uri="{BB962C8B-B14F-4D97-AF65-F5344CB8AC3E}">
        <p14:creationId xmlns:p14="http://schemas.microsoft.com/office/powerpoint/2010/main" val="28469683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t>Bu çalışmanın bulguları, bilgisayar tabanlı bir müdahalenin eşlik eden depresyon ve sigara bırakma tedavisine uygun olabileceğini düşündürmektedir; bununla birlikte, bilgisayar tabanlı müdahale hastanın kabul edebilirliğini ve katılımını arttırmaya yardımcı olmak için yüz yüze destek unsurunu da içermelidir.</a:t>
            </a:r>
          </a:p>
        </p:txBody>
      </p:sp>
    </p:spTree>
    <p:extLst>
      <p:ext uri="{BB962C8B-B14F-4D97-AF65-F5344CB8AC3E}">
        <p14:creationId xmlns:p14="http://schemas.microsoft.com/office/powerpoint/2010/main" val="5159949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SONUÇ</a:t>
            </a:r>
          </a:p>
        </p:txBody>
      </p:sp>
      <p:sp>
        <p:nvSpPr>
          <p:cNvPr id="3" name="İçerik Yer Tutucusu 2"/>
          <p:cNvSpPr>
            <a:spLocks noGrp="1"/>
          </p:cNvSpPr>
          <p:nvPr>
            <p:ph idx="1"/>
          </p:nvPr>
        </p:nvSpPr>
        <p:spPr/>
        <p:txBody>
          <a:bodyPr/>
          <a:lstStyle/>
          <a:p>
            <a:r>
              <a:rPr lang="tr-TR" sz="2400" dirty="0"/>
              <a:t>Sigara içme ve depresyon arasında güçlü bir bağlantı ve karmaşık bir ilişki vardır.</a:t>
            </a:r>
          </a:p>
          <a:p>
            <a:r>
              <a:rPr lang="tr-TR" sz="2400" dirty="0" err="1"/>
              <a:t>Duygudurum</a:t>
            </a:r>
            <a:r>
              <a:rPr lang="tr-TR" sz="2400" dirty="0"/>
              <a:t> bozukluğu, umutsuzluk hissi, kişinin hayatındaki kötü kontrol ve anlamlı aktivitelerin olmayışı, sigara içenlerin sigara içmeyi sürdürmesine katkıda bulunuyor gibi görünmektedir.</a:t>
            </a:r>
          </a:p>
          <a:p>
            <a:endParaRPr lang="tr-TR" dirty="0"/>
          </a:p>
        </p:txBody>
      </p:sp>
    </p:spTree>
    <p:extLst>
      <p:ext uri="{BB962C8B-B14F-4D97-AF65-F5344CB8AC3E}">
        <p14:creationId xmlns:p14="http://schemas.microsoft.com/office/powerpoint/2010/main" val="19924908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t>Sigara içmek, keyifsiz hissedildiğinde kısa vadede bir rahatlama sağlayabilir ve bir ’’mola, ara’’ olabilir, fakat uzun vadede depresyon yönetiminde yardımcı görünmemektedir.</a:t>
            </a:r>
          </a:p>
          <a:p>
            <a:r>
              <a:rPr lang="tr-TR" sz="2400" dirty="0"/>
              <a:t>Sigarayı bırakmayı düşünen depresyonu olan sigara içen bireyler</a:t>
            </a:r>
            <a:r>
              <a:rPr lang="tr-TR" sz="2400"/>
              <a:t>, ek psikolojik </a:t>
            </a:r>
            <a:r>
              <a:rPr lang="tr-TR" sz="2400" dirty="0"/>
              <a:t>yardımdan ve destekleyici bir genel pratik ortamından fayda görebilirler.</a:t>
            </a:r>
          </a:p>
        </p:txBody>
      </p:sp>
    </p:spTree>
    <p:extLst>
      <p:ext uri="{BB962C8B-B14F-4D97-AF65-F5344CB8AC3E}">
        <p14:creationId xmlns:p14="http://schemas.microsoft.com/office/powerpoint/2010/main" val="4420474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A0E5AE9-8545-48C0-837B-D8E0ECCB2886}"/>
              </a:ext>
            </a:extLst>
          </p:cNvPr>
          <p:cNvSpPr>
            <a:spLocks noGrp="1"/>
          </p:cNvSpPr>
          <p:nvPr>
            <p:ph type="title"/>
          </p:nvPr>
        </p:nvSpPr>
        <p:spPr/>
        <p:txBody>
          <a:bodyPr>
            <a:normAutofit/>
          </a:bodyPr>
          <a:lstStyle/>
          <a:p>
            <a:r>
              <a:rPr lang="tr-TR" sz="3200" dirty="0"/>
              <a:t>KAYNAKLAR</a:t>
            </a:r>
          </a:p>
        </p:txBody>
      </p:sp>
      <p:sp>
        <p:nvSpPr>
          <p:cNvPr id="3" name="İçerik Yer Tutucusu 2">
            <a:extLst>
              <a:ext uri="{FF2B5EF4-FFF2-40B4-BE49-F238E27FC236}">
                <a16:creationId xmlns:a16="http://schemas.microsoft.com/office/drawing/2014/main" id="{9F5B8112-CCC4-47B4-85F5-81FDA65216CE}"/>
              </a:ext>
            </a:extLst>
          </p:cNvPr>
          <p:cNvSpPr>
            <a:spLocks noGrp="1"/>
          </p:cNvSpPr>
          <p:nvPr>
            <p:ph idx="1"/>
          </p:nvPr>
        </p:nvSpPr>
        <p:spPr>
          <a:xfrm>
            <a:off x="457200" y="1124744"/>
            <a:ext cx="3898776" cy="5458618"/>
          </a:xfrm>
        </p:spPr>
        <p:txBody>
          <a:bodyPr>
            <a:noAutofit/>
          </a:bodyPr>
          <a:lstStyle/>
          <a:p>
            <a:r>
              <a:rPr lang="tr-TR" sz="800" dirty="0"/>
              <a:t>1 </a:t>
            </a:r>
            <a:r>
              <a:rPr lang="tr-TR" sz="800" dirty="0" err="1"/>
              <a:t>Australian</a:t>
            </a:r>
            <a:r>
              <a:rPr lang="tr-TR" sz="800" dirty="0"/>
              <a:t> </a:t>
            </a:r>
            <a:r>
              <a:rPr lang="tr-TR" sz="800" dirty="0" err="1"/>
              <a:t>Institute</a:t>
            </a:r>
            <a:r>
              <a:rPr lang="tr-TR" sz="800" dirty="0"/>
              <a:t> </a:t>
            </a:r>
            <a:r>
              <a:rPr lang="tr-TR" sz="800" dirty="0" err="1"/>
              <a:t>for</a:t>
            </a:r>
            <a:r>
              <a:rPr lang="tr-TR" sz="800" dirty="0"/>
              <a:t> </a:t>
            </a:r>
            <a:r>
              <a:rPr lang="tr-TR" sz="800" dirty="0" err="1"/>
              <a:t>Health</a:t>
            </a:r>
            <a:r>
              <a:rPr lang="tr-TR" sz="800" dirty="0"/>
              <a:t> </a:t>
            </a:r>
            <a:r>
              <a:rPr lang="tr-TR" sz="800" dirty="0" err="1"/>
              <a:t>and</a:t>
            </a:r>
            <a:r>
              <a:rPr lang="tr-TR" sz="800" dirty="0"/>
              <a:t> </a:t>
            </a:r>
            <a:r>
              <a:rPr lang="tr-TR" sz="800" dirty="0" err="1"/>
              <a:t>Welfare</a:t>
            </a:r>
            <a:r>
              <a:rPr lang="tr-TR" sz="800" dirty="0"/>
              <a:t>. 2010 </a:t>
            </a:r>
            <a:r>
              <a:rPr lang="tr-TR" sz="800" dirty="0" err="1"/>
              <a:t>National</a:t>
            </a:r>
            <a:r>
              <a:rPr lang="tr-TR" sz="800" dirty="0"/>
              <a:t> </a:t>
            </a:r>
            <a:r>
              <a:rPr lang="tr-TR" sz="800" dirty="0" err="1"/>
              <a:t>Drug</a:t>
            </a:r>
            <a:endParaRPr lang="tr-TR" sz="800" dirty="0"/>
          </a:p>
          <a:p>
            <a:r>
              <a:rPr lang="tr-TR" sz="800" dirty="0" err="1"/>
              <a:t>Strategy</a:t>
            </a:r>
            <a:r>
              <a:rPr lang="tr-TR" sz="800" dirty="0"/>
              <a:t> </a:t>
            </a:r>
            <a:r>
              <a:rPr lang="tr-TR" sz="800" dirty="0" err="1"/>
              <a:t>Household</a:t>
            </a:r>
            <a:r>
              <a:rPr lang="tr-TR" sz="800" dirty="0"/>
              <a:t> </a:t>
            </a:r>
            <a:r>
              <a:rPr lang="tr-TR" sz="800" dirty="0" err="1"/>
              <a:t>Survey</a:t>
            </a:r>
            <a:r>
              <a:rPr lang="tr-TR" sz="800" dirty="0"/>
              <a:t> Report. </a:t>
            </a:r>
            <a:r>
              <a:rPr lang="tr-TR" sz="800" dirty="0" err="1"/>
              <a:t>Drug</a:t>
            </a:r>
            <a:r>
              <a:rPr lang="tr-TR" sz="800" dirty="0"/>
              <a:t> </a:t>
            </a:r>
            <a:r>
              <a:rPr lang="tr-TR" sz="800" dirty="0" err="1"/>
              <a:t>Statistics</a:t>
            </a:r>
            <a:r>
              <a:rPr lang="tr-TR" sz="800" dirty="0"/>
              <a:t> Series No.</a:t>
            </a:r>
          </a:p>
          <a:p>
            <a:r>
              <a:rPr lang="tr-TR" sz="800" dirty="0"/>
              <a:t>25. </a:t>
            </a:r>
            <a:r>
              <a:rPr lang="tr-TR" sz="800" dirty="0" err="1"/>
              <a:t>Cat</a:t>
            </a:r>
            <a:r>
              <a:rPr lang="tr-TR" sz="800" dirty="0"/>
              <a:t>. No. PHE 145. Canberra, </a:t>
            </a:r>
            <a:r>
              <a:rPr lang="tr-TR" sz="800" dirty="0" err="1"/>
              <a:t>Australia</a:t>
            </a:r>
            <a:r>
              <a:rPr lang="tr-TR" sz="800" dirty="0"/>
              <a:t>: AIHW, 2011.</a:t>
            </a:r>
          </a:p>
          <a:p>
            <a:r>
              <a:rPr lang="tr-TR" sz="800" dirty="0"/>
              <a:t>2 </a:t>
            </a:r>
            <a:r>
              <a:rPr lang="tr-TR" sz="800" dirty="0" err="1"/>
              <a:t>Australian</a:t>
            </a:r>
            <a:r>
              <a:rPr lang="tr-TR" sz="800" dirty="0"/>
              <a:t> </a:t>
            </a:r>
            <a:r>
              <a:rPr lang="tr-TR" sz="800" dirty="0" err="1"/>
              <a:t>Bureau</a:t>
            </a:r>
            <a:r>
              <a:rPr lang="tr-TR" sz="800" dirty="0"/>
              <a:t> of </a:t>
            </a:r>
            <a:r>
              <a:rPr lang="tr-TR" sz="800" dirty="0" err="1"/>
              <a:t>Statistics</a:t>
            </a:r>
            <a:r>
              <a:rPr lang="tr-TR" sz="800" dirty="0"/>
              <a:t>. </a:t>
            </a:r>
            <a:r>
              <a:rPr lang="tr-TR" sz="800" dirty="0" err="1"/>
              <a:t>National</a:t>
            </a:r>
            <a:r>
              <a:rPr lang="tr-TR" sz="800" dirty="0"/>
              <a:t> </a:t>
            </a:r>
            <a:r>
              <a:rPr lang="tr-TR" sz="800" dirty="0" err="1"/>
              <a:t>Health</a:t>
            </a:r>
            <a:r>
              <a:rPr lang="tr-TR" sz="800" dirty="0"/>
              <a:t> </a:t>
            </a:r>
            <a:r>
              <a:rPr lang="tr-TR" sz="800" dirty="0" err="1"/>
              <a:t>Survey</a:t>
            </a:r>
            <a:r>
              <a:rPr lang="tr-TR" sz="800" dirty="0"/>
              <a:t> 2004–05:</a:t>
            </a:r>
          </a:p>
          <a:p>
            <a:r>
              <a:rPr lang="tr-TR" sz="800" dirty="0" err="1"/>
              <a:t>Summary</a:t>
            </a:r>
            <a:r>
              <a:rPr lang="tr-TR" sz="800" dirty="0"/>
              <a:t> of </a:t>
            </a:r>
            <a:r>
              <a:rPr lang="tr-TR" sz="800" dirty="0" err="1"/>
              <a:t>Results</a:t>
            </a:r>
            <a:r>
              <a:rPr lang="tr-TR" sz="800" dirty="0"/>
              <a:t>. </a:t>
            </a:r>
            <a:r>
              <a:rPr lang="tr-TR" sz="800" dirty="0" err="1"/>
              <a:t>Cat</a:t>
            </a:r>
            <a:r>
              <a:rPr lang="tr-TR" sz="800" dirty="0"/>
              <a:t>. No. 4364.0. Canberra, </a:t>
            </a:r>
            <a:r>
              <a:rPr lang="tr-TR" sz="800" dirty="0" err="1"/>
              <a:t>Australia</a:t>
            </a:r>
            <a:r>
              <a:rPr lang="tr-TR" sz="800" dirty="0"/>
              <a:t>: ABS,</a:t>
            </a:r>
          </a:p>
          <a:p>
            <a:r>
              <a:rPr lang="tr-TR" sz="800" dirty="0"/>
              <a:t>2006.</a:t>
            </a:r>
          </a:p>
          <a:p>
            <a:r>
              <a:rPr lang="tr-TR" sz="800" dirty="0"/>
              <a:t>3 </a:t>
            </a:r>
            <a:r>
              <a:rPr lang="tr-TR" sz="800" dirty="0" err="1"/>
              <a:t>Niaura</a:t>
            </a:r>
            <a:r>
              <a:rPr lang="tr-TR" sz="800" dirty="0"/>
              <a:t> R, </a:t>
            </a:r>
            <a:r>
              <a:rPr lang="tr-TR" sz="800" dirty="0" err="1"/>
              <a:t>Britt</a:t>
            </a:r>
            <a:r>
              <a:rPr lang="tr-TR" sz="800" dirty="0"/>
              <a:t> DM, </a:t>
            </a:r>
            <a:r>
              <a:rPr lang="tr-TR" sz="800" dirty="0" err="1"/>
              <a:t>Shadel</a:t>
            </a:r>
            <a:r>
              <a:rPr lang="tr-TR" sz="800" dirty="0"/>
              <a:t> WG et al. </a:t>
            </a:r>
            <a:r>
              <a:rPr lang="tr-TR" sz="800" dirty="0" err="1"/>
              <a:t>Symptoms</a:t>
            </a:r>
            <a:r>
              <a:rPr lang="tr-TR" sz="800" dirty="0"/>
              <a:t> of </a:t>
            </a:r>
            <a:r>
              <a:rPr lang="tr-TR" sz="800" dirty="0" err="1"/>
              <a:t>depression</a:t>
            </a:r>
            <a:r>
              <a:rPr lang="tr-TR" sz="800" dirty="0"/>
              <a:t> </a:t>
            </a:r>
            <a:r>
              <a:rPr lang="tr-TR" sz="800" dirty="0" err="1"/>
              <a:t>and</a:t>
            </a:r>
            <a:endParaRPr lang="tr-TR" sz="800" dirty="0"/>
          </a:p>
          <a:p>
            <a:r>
              <a:rPr lang="tr-TR" sz="800" dirty="0" err="1"/>
              <a:t>survival</a:t>
            </a:r>
            <a:r>
              <a:rPr lang="tr-TR" sz="800" dirty="0"/>
              <a:t> </a:t>
            </a:r>
            <a:r>
              <a:rPr lang="tr-TR" sz="800" dirty="0" err="1"/>
              <a:t>experience</a:t>
            </a:r>
            <a:r>
              <a:rPr lang="tr-TR" sz="800" dirty="0"/>
              <a:t> </a:t>
            </a:r>
            <a:r>
              <a:rPr lang="tr-TR" sz="800" dirty="0" err="1"/>
              <a:t>among</a:t>
            </a:r>
            <a:r>
              <a:rPr lang="tr-TR" sz="800" dirty="0"/>
              <a:t> </a:t>
            </a:r>
            <a:r>
              <a:rPr lang="tr-TR" sz="800" dirty="0" err="1"/>
              <a:t>three</a:t>
            </a:r>
            <a:r>
              <a:rPr lang="tr-TR" sz="800" dirty="0"/>
              <a:t> </a:t>
            </a:r>
            <a:r>
              <a:rPr lang="tr-TR" sz="800" dirty="0" err="1"/>
              <a:t>samples</a:t>
            </a:r>
            <a:r>
              <a:rPr lang="tr-TR" sz="800" dirty="0"/>
              <a:t> of </a:t>
            </a:r>
            <a:r>
              <a:rPr lang="tr-TR" sz="800" dirty="0" err="1"/>
              <a:t>smokers</a:t>
            </a:r>
            <a:r>
              <a:rPr lang="tr-TR" sz="800" dirty="0"/>
              <a:t> </a:t>
            </a:r>
            <a:r>
              <a:rPr lang="tr-TR" sz="800" dirty="0" err="1"/>
              <a:t>trying</a:t>
            </a:r>
            <a:r>
              <a:rPr lang="tr-TR" sz="800" dirty="0"/>
              <a:t> </a:t>
            </a:r>
            <a:r>
              <a:rPr lang="tr-TR" sz="800" dirty="0" err="1"/>
              <a:t>to</a:t>
            </a:r>
            <a:endParaRPr lang="tr-TR" sz="800" dirty="0"/>
          </a:p>
          <a:p>
            <a:r>
              <a:rPr lang="tr-TR" sz="800" dirty="0" err="1"/>
              <a:t>quit</a:t>
            </a:r>
            <a:r>
              <a:rPr lang="tr-TR" sz="800" dirty="0"/>
              <a:t>. </a:t>
            </a:r>
            <a:r>
              <a:rPr lang="tr-TR" sz="800" dirty="0" err="1"/>
              <a:t>Psychol</a:t>
            </a:r>
            <a:r>
              <a:rPr lang="tr-TR" sz="800" dirty="0"/>
              <a:t> </a:t>
            </a:r>
            <a:r>
              <a:rPr lang="tr-TR" sz="800" dirty="0" err="1"/>
              <a:t>Addict</a:t>
            </a:r>
            <a:r>
              <a:rPr lang="tr-TR" sz="800" dirty="0"/>
              <a:t> </a:t>
            </a:r>
            <a:r>
              <a:rPr lang="tr-TR" sz="800" dirty="0" err="1"/>
              <a:t>Behav</a:t>
            </a:r>
            <a:r>
              <a:rPr lang="tr-TR" sz="800" dirty="0"/>
              <a:t> 2001; 15: 13–7.</a:t>
            </a:r>
          </a:p>
          <a:p>
            <a:r>
              <a:rPr lang="tr-TR" sz="800" dirty="0"/>
              <a:t>4 </a:t>
            </a:r>
            <a:r>
              <a:rPr lang="tr-TR" sz="800" dirty="0" err="1"/>
              <a:t>Glassman</a:t>
            </a:r>
            <a:r>
              <a:rPr lang="tr-TR" sz="800" dirty="0"/>
              <a:t> AH, </a:t>
            </a:r>
            <a:r>
              <a:rPr lang="tr-TR" sz="800" dirty="0" err="1"/>
              <a:t>Helzer</a:t>
            </a:r>
            <a:r>
              <a:rPr lang="tr-TR" sz="800" dirty="0"/>
              <a:t> JE, </a:t>
            </a:r>
            <a:r>
              <a:rPr lang="tr-TR" sz="800" dirty="0" err="1"/>
              <a:t>Covey</a:t>
            </a:r>
            <a:r>
              <a:rPr lang="tr-TR" sz="800" dirty="0"/>
              <a:t> LS et al. </a:t>
            </a:r>
            <a:r>
              <a:rPr lang="tr-TR" sz="800" dirty="0" err="1"/>
              <a:t>Smoking</a:t>
            </a:r>
            <a:r>
              <a:rPr lang="tr-TR" sz="800" dirty="0"/>
              <a:t>, </a:t>
            </a:r>
            <a:r>
              <a:rPr lang="tr-TR" sz="800" dirty="0" err="1"/>
              <a:t>smoking</a:t>
            </a:r>
            <a:r>
              <a:rPr lang="tr-TR" sz="800" dirty="0"/>
              <a:t> </a:t>
            </a:r>
            <a:r>
              <a:rPr lang="tr-TR" sz="800" dirty="0" err="1"/>
              <a:t>cessation</a:t>
            </a:r>
            <a:r>
              <a:rPr lang="tr-TR" sz="800" dirty="0"/>
              <a:t>,</a:t>
            </a:r>
          </a:p>
          <a:p>
            <a:r>
              <a:rPr lang="tr-TR" sz="800" dirty="0" err="1"/>
              <a:t>and</a:t>
            </a:r>
            <a:r>
              <a:rPr lang="tr-TR" sz="800" dirty="0"/>
              <a:t> </a:t>
            </a:r>
            <a:r>
              <a:rPr lang="tr-TR" sz="800" dirty="0" err="1"/>
              <a:t>major</a:t>
            </a:r>
            <a:r>
              <a:rPr lang="tr-TR" sz="800" dirty="0"/>
              <a:t> </a:t>
            </a:r>
            <a:r>
              <a:rPr lang="tr-TR" sz="800" dirty="0" err="1"/>
              <a:t>depression</a:t>
            </a:r>
            <a:r>
              <a:rPr lang="tr-TR" sz="800" dirty="0"/>
              <a:t>. JAMA 1990; 264: 1546–9.</a:t>
            </a:r>
          </a:p>
          <a:p>
            <a:r>
              <a:rPr lang="tr-TR" sz="800" dirty="0"/>
              <a:t>5 </a:t>
            </a:r>
            <a:r>
              <a:rPr lang="tr-TR" sz="800" dirty="0" err="1"/>
              <a:t>Siru</a:t>
            </a:r>
            <a:r>
              <a:rPr lang="tr-TR" sz="800" dirty="0"/>
              <a:t> R, </a:t>
            </a:r>
            <a:r>
              <a:rPr lang="tr-TR" sz="800" dirty="0" err="1"/>
              <a:t>Hulse</a:t>
            </a:r>
            <a:r>
              <a:rPr lang="tr-TR" sz="800" dirty="0"/>
              <a:t> GK, </a:t>
            </a:r>
            <a:r>
              <a:rPr lang="tr-TR" sz="800" dirty="0" err="1"/>
              <a:t>Tait</a:t>
            </a:r>
            <a:r>
              <a:rPr lang="tr-TR" sz="800" dirty="0"/>
              <a:t> RJ. </a:t>
            </a:r>
            <a:r>
              <a:rPr lang="tr-TR" sz="800" dirty="0" err="1"/>
              <a:t>Assessing</a:t>
            </a:r>
            <a:r>
              <a:rPr lang="tr-TR" sz="800" dirty="0"/>
              <a:t> </a:t>
            </a:r>
            <a:r>
              <a:rPr lang="tr-TR" sz="800" dirty="0" err="1"/>
              <a:t>motivation</a:t>
            </a:r>
            <a:r>
              <a:rPr lang="tr-TR" sz="800" dirty="0"/>
              <a:t> </a:t>
            </a:r>
            <a:r>
              <a:rPr lang="tr-TR" sz="800" dirty="0" err="1"/>
              <a:t>to</a:t>
            </a:r>
            <a:r>
              <a:rPr lang="tr-TR" sz="800" dirty="0"/>
              <a:t> </a:t>
            </a:r>
            <a:r>
              <a:rPr lang="tr-TR" sz="800" dirty="0" err="1"/>
              <a:t>quit</a:t>
            </a:r>
            <a:r>
              <a:rPr lang="tr-TR" sz="800" dirty="0"/>
              <a:t> </a:t>
            </a:r>
            <a:r>
              <a:rPr lang="tr-TR" sz="800" dirty="0" err="1"/>
              <a:t>smoking</a:t>
            </a:r>
            <a:r>
              <a:rPr lang="tr-TR" sz="800" dirty="0"/>
              <a:t> in</a:t>
            </a:r>
          </a:p>
          <a:p>
            <a:r>
              <a:rPr lang="tr-TR" sz="800" dirty="0" err="1"/>
              <a:t>people</a:t>
            </a:r>
            <a:r>
              <a:rPr lang="tr-TR" sz="800" dirty="0"/>
              <a:t> </a:t>
            </a:r>
            <a:r>
              <a:rPr lang="tr-TR" sz="800" dirty="0" err="1"/>
              <a:t>with</a:t>
            </a:r>
            <a:r>
              <a:rPr lang="tr-TR" sz="800" dirty="0"/>
              <a:t> </a:t>
            </a:r>
            <a:r>
              <a:rPr lang="tr-TR" sz="800" dirty="0" err="1"/>
              <a:t>mental</a:t>
            </a:r>
            <a:r>
              <a:rPr lang="tr-TR" sz="800" dirty="0"/>
              <a:t> </a:t>
            </a:r>
            <a:r>
              <a:rPr lang="tr-TR" sz="800" dirty="0" err="1"/>
              <a:t>illness</a:t>
            </a:r>
            <a:r>
              <a:rPr lang="tr-TR" sz="800" dirty="0"/>
              <a:t>: a </a:t>
            </a:r>
            <a:r>
              <a:rPr lang="tr-TR" sz="800" dirty="0" err="1"/>
              <a:t>review</a:t>
            </a:r>
            <a:r>
              <a:rPr lang="tr-TR" sz="800" dirty="0"/>
              <a:t>. </a:t>
            </a:r>
            <a:r>
              <a:rPr lang="tr-TR" sz="800" dirty="0" err="1"/>
              <a:t>Addiction</a:t>
            </a:r>
            <a:r>
              <a:rPr lang="tr-TR" sz="800" dirty="0"/>
              <a:t> 2009; 104: 719–33.</a:t>
            </a:r>
          </a:p>
          <a:p>
            <a:r>
              <a:rPr lang="tr-TR" sz="800" dirty="0"/>
              <a:t>6 </a:t>
            </a:r>
            <a:r>
              <a:rPr lang="tr-TR" sz="800" dirty="0" err="1"/>
              <a:t>Lawn</a:t>
            </a:r>
            <a:r>
              <a:rPr lang="tr-TR" sz="800" dirty="0"/>
              <a:t> SJ, </a:t>
            </a:r>
            <a:r>
              <a:rPr lang="tr-TR" sz="800" dirty="0" err="1"/>
              <a:t>Pols</a:t>
            </a:r>
            <a:r>
              <a:rPr lang="tr-TR" sz="800" dirty="0"/>
              <a:t> RG, </a:t>
            </a:r>
            <a:r>
              <a:rPr lang="tr-TR" sz="800" dirty="0" err="1"/>
              <a:t>Barber</a:t>
            </a:r>
            <a:r>
              <a:rPr lang="tr-TR" sz="800" dirty="0"/>
              <a:t> JG. </a:t>
            </a:r>
            <a:r>
              <a:rPr lang="tr-TR" sz="800" dirty="0" err="1"/>
              <a:t>Smoking</a:t>
            </a:r>
            <a:r>
              <a:rPr lang="tr-TR" sz="800" dirty="0"/>
              <a:t> </a:t>
            </a:r>
            <a:r>
              <a:rPr lang="tr-TR" sz="800" dirty="0" err="1"/>
              <a:t>and</a:t>
            </a:r>
            <a:r>
              <a:rPr lang="tr-TR" sz="800" dirty="0"/>
              <a:t> </a:t>
            </a:r>
            <a:r>
              <a:rPr lang="tr-TR" sz="800" dirty="0" err="1"/>
              <a:t>quitting</a:t>
            </a:r>
            <a:r>
              <a:rPr lang="tr-TR" sz="800" dirty="0"/>
              <a:t>: a </a:t>
            </a:r>
            <a:r>
              <a:rPr lang="tr-TR" sz="800" dirty="0" err="1"/>
              <a:t>qualitative</a:t>
            </a:r>
            <a:endParaRPr lang="tr-TR" sz="800" dirty="0"/>
          </a:p>
          <a:p>
            <a:r>
              <a:rPr lang="tr-TR" sz="800" dirty="0" err="1"/>
              <a:t>study</a:t>
            </a:r>
            <a:r>
              <a:rPr lang="tr-TR" sz="800" dirty="0"/>
              <a:t> </a:t>
            </a:r>
            <a:r>
              <a:rPr lang="tr-TR" sz="800" dirty="0" err="1"/>
              <a:t>with</a:t>
            </a:r>
            <a:r>
              <a:rPr lang="tr-TR" sz="800" dirty="0"/>
              <a:t> </a:t>
            </a:r>
            <a:r>
              <a:rPr lang="tr-TR" sz="800" dirty="0" err="1"/>
              <a:t>community-living</a:t>
            </a:r>
            <a:r>
              <a:rPr lang="tr-TR" sz="800" dirty="0"/>
              <a:t> </a:t>
            </a:r>
            <a:r>
              <a:rPr lang="tr-TR" sz="800" dirty="0" err="1"/>
              <a:t>psychiatric</a:t>
            </a:r>
            <a:r>
              <a:rPr lang="tr-TR" sz="800" dirty="0"/>
              <a:t> </a:t>
            </a:r>
            <a:r>
              <a:rPr lang="tr-TR" sz="800" dirty="0" err="1"/>
              <a:t>clients</a:t>
            </a:r>
            <a:r>
              <a:rPr lang="tr-TR" sz="800" dirty="0"/>
              <a:t>. </a:t>
            </a:r>
            <a:r>
              <a:rPr lang="tr-TR" sz="800" dirty="0" err="1"/>
              <a:t>Soc</a:t>
            </a:r>
            <a:r>
              <a:rPr lang="tr-TR" sz="800" dirty="0"/>
              <a:t> </a:t>
            </a:r>
            <a:r>
              <a:rPr lang="tr-TR" sz="800" dirty="0" err="1"/>
              <a:t>Sci</a:t>
            </a:r>
            <a:r>
              <a:rPr lang="tr-TR" sz="800" dirty="0"/>
              <a:t> </a:t>
            </a:r>
            <a:r>
              <a:rPr lang="tr-TR" sz="800" dirty="0" err="1"/>
              <a:t>Med</a:t>
            </a:r>
            <a:endParaRPr lang="tr-TR" sz="800" dirty="0"/>
          </a:p>
          <a:p>
            <a:r>
              <a:rPr lang="tr-TR" sz="800" dirty="0"/>
              <a:t>2002; 54: 93–104.</a:t>
            </a:r>
          </a:p>
          <a:p>
            <a:r>
              <a:rPr lang="tr-TR" sz="800" dirty="0"/>
              <a:t>7 </a:t>
            </a:r>
            <a:r>
              <a:rPr lang="tr-TR" sz="800" dirty="0" err="1"/>
              <a:t>Hitsman</a:t>
            </a:r>
            <a:r>
              <a:rPr lang="tr-TR" sz="800" dirty="0"/>
              <a:t> B, </a:t>
            </a:r>
            <a:r>
              <a:rPr lang="tr-TR" sz="800" dirty="0" err="1"/>
              <a:t>Borrelli</a:t>
            </a:r>
            <a:r>
              <a:rPr lang="tr-TR" sz="800" dirty="0"/>
              <a:t> B, </a:t>
            </a:r>
            <a:r>
              <a:rPr lang="tr-TR" sz="800" dirty="0" err="1"/>
              <a:t>McChargue</a:t>
            </a:r>
            <a:r>
              <a:rPr lang="tr-TR" sz="800" dirty="0"/>
              <a:t> DE, Spring B, </a:t>
            </a:r>
            <a:r>
              <a:rPr lang="tr-TR" sz="800" dirty="0" err="1"/>
              <a:t>Niaura</a:t>
            </a:r>
            <a:r>
              <a:rPr lang="tr-TR" sz="800" dirty="0"/>
              <a:t> R. </a:t>
            </a:r>
            <a:r>
              <a:rPr lang="tr-TR" sz="800" dirty="0" err="1"/>
              <a:t>History</a:t>
            </a:r>
            <a:endParaRPr lang="tr-TR" sz="800" dirty="0"/>
          </a:p>
          <a:p>
            <a:r>
              <a:rPr lang="tr-TR" sz="800" dirty="0"/>
              <a:t>of </a:t>
            </a:r>
            <a:r>
              <a:rPr lang="tr-TR" sz="800" dirty="0" err="1"/>
              <a:t>depression</a:t>
            </a:r>
            <a:r>
              <a:rPr lang="tr-TR" sz="800" dirty="0"/>
              <a:t> </a:t>
            </a:r>
            <a:r>
              <a:rPr lang="tr-TR" sz="800" dirty="0" err="1"/>
              <a:t>and</a:t>
            </a:r>
            <a:r>
              <a:rPr lang="tr-TR" sz="800" dirty="0"/>
              <a:t> </a:t>
            </a:r>
            <a:r>
              <a:rPr lang="tr-TR" sz="800" dirty="0" err="1"/>
              <a:t>smoking</a:t>
            </a:r>
            <a:r>
              <a:rPr lang="tr-TR" sz="800" dirty="0"/>
              <a:t> </a:t>
            </a:r>
            <a:r>
              <a:rPr lang="tr-TR" sz="800" dirty="0" err="1"/>
              <a:t>cessation</a:t>
            </a:r>
            <a:r>
              <a:rPr lang="tr-TR" sz="800" dirty="0"/>
              <a:t> </a:t>
            </a:r>
            <a:r>
              <a:rPr lang="tr-TR" sz="800" dirty="0" err="1"/>
              <a:t>outcome</a:t>
            </a:r>
            <a:r>
              <a:rPr lang="tr-TR" sz="800" dirty="0"/>
              <a:t>: a meta-</a:t>
            </a:r>
            <a:r>
              <a:rPr lang="tr-TR" sz="800" dirty="0" err="1"/>
              <a:t>analysis</a:t>
            </a:r>
            <a:r>
              <a:rPr lang="tr-TR" sz="800" dirty="0"/>
              <a:t>.</a:t>
            </a:r>
          </a:p>
          <a:p>
            <a:r>
              <a:rPr lang="tr-TR" sz="800" dirty="0"/>
              <a:t>J </a:t>
            </a:r>
            <a:r>
              <a:rPr lang="tr-TR" sz="800" dirty="0" err="1"/>
              <a:t>Consult</a:t>
            </a:r>
            <a:r>
              <a:rPr lang="tr-TR" sz="800" dirty="0"/>
              <a:t> </a:t>
            </a:r>
            <a:r>
              <a:rPr lang="tr-TR" sz="800" dirty="0" err="1"/>
              <a:t>Clin</a:t>
            </a:r>
            <a:r>
              <a:rPr lang="tr-TR" sz="800" dirty="0"/>
              <a:t> </a:t>
            </a:r>
            <a:r>
              <a:rPr lang="tr-TR" sz="800" dirty="0" err="1"/>
              <a:t>Psychol</a:t>
            </a:r>
            <a:r>
              <a:rPr lang="tr-TR" sz="800" dirty="0"/>
              <a:t> 2003; 71: 657–63.</a:t>
            </a:r>
          </a:p>
          <a:p>
            <a:r>
              <a:rPr lang="tr-TR" sz="800" dirty="0"/>
              <a:t>8 </a:t>
            </a:r>
            <a:r>
              <a:rPr lang="tr-TR" sz="800" dirty="0" err="1"/>
              <a:t>Zwar</a:t>
            </a:r>
            <a:r>
              <a:rPr lang="tr-TR" sz="800" dirty="0"/>
              <a:t> N, </a:t>
            </a:r>
            <a:r>
              <a:rPr lang="tr-TR" sz="800" dirty="0" err="1"/>
              <a:t>Richmond</a:t>
            </a:r>
            <a:r>
              <a:rPr lang="tr-TR" sz="800" dirty="0"/>
              <a:t> R, </a:t>
            </a:r>
            <a:r>
              <a:rPr lang="tr-TR" sz="800" dirty="0" err="1"/>
              <a:t>Halcomb</a:t>
            </a:r>
            <a:r>
              <a:rPr lang="tr-TR" sz="800" dirty="0"/>
              <a:t> E et al. </a:t>
            </a:r>
            <a:r>
              <a:rPr lang="tr-TR" sz="800" dirty="0" err="1"/>
              <a:t>Quit</a:t>
            </a:r>
            <a:r>
              <a:rPr lang="tr-TR" sz="800" dirty="0"/>
              <a:t> in general </a:t>
            </a:r>
            <a:r>
              <a:rPr lang="tr-TR" sz="800" dirty="0" err="1"/>
              <a:t>practice</a:t>
            </a:r>
            <a:r>
              <a:rPr lang="tr-TR" sz="800" dirty="0"/>
              <a:t>:</a:t>
            </a:r>
          </a:p>
          <a:p>
            <a:r>
              <a:rPr lang="tr-TR" sz="800" dirty="0"/>
              <a:t>a </a:t>
            </a:r>
            <a:r>
              <a:rPr lang="tr-TR" sz="800" dirty="0" err="1"/>
              <a:t>cluster</a:t>
            </a:r>
            <a:r>
              <a:rPr lang="tr-TR" sz="800" dirty="0"/>
              <a:t> </a:t>
            </a:r>
            <a:r>
              <a:rPr lang="tr-TR" sz="800" dirty="0" err="1"/>
              <a:t>randomised</a:t>
            </a:r>
            <a:r>
              <a:rPr lang="tr-TR" sz="800" dirty="0"/>
              <a:t> </a:t>
            </a:r>
            <a:r>
              <a:rPr lang="tr-TR" sz="800" dirty="0" err="1"/>
              <a:t>trial</a:t>
            </a:r>
            <a:r>
              <a:rPr lang="tr-TR" sz="800" dirty="0"/>
              <a:t> of </a:t>
            </a:r>
            <a:r>
              <a:rPr lang="tr-TR" sz="800" dirty="0" err="1"/>
              <a:t>enhanced</a:t>
            </a:r>
            <a:r>
              <a:rPr lang="tr-TR" sz="800" dirty="0"/>
              <a:t> in-</a:t>
            </a:r>
            <a:r>
              <a:rPr lang="tr-TR" sz="800" dirty="0" err="1"/>
              <a:t>practice</a:t>
            </a:r>
            <a:r>
              <a:rPr lang="tr-TR" sz="800" dirty="0"/>
              <a:t> </a:t>
            </a:r>
            <a:r>
              <a:rPr lang="tr-TR" sz="800" dirty="0" err="1"/>
              <a:t>support</a:t>
            </a:r>
            <a:r>
              <a:rPr lang="tr-TR" sz="800" dirty="0"/>
              <a:t> </a:t>
            </a:r>
            <a:r>
              <a:rPr lang="tr-TR" sz="800" dirty="0" err="1"/>
              <a:t>for</a:t>
            </a:r>
            <a:endParaRPr lang="tr-TR" sz="800" dirty="0"/>
          </a:p>
          <a:p>
            <a:r>
              <a:rPr lang="tr-TR" sz="800" dirty="0" err="1"/>
              <a:t>smoking</a:t>
            </a:r>
            <a:r>
              <a:rPr lang="tr-TR" sz="800" dirty="0"/>
              <a:t> </a:t>
            </a:r>
            <a:r>
              <a:rPr lang="tr-TR" sz="800" dirty="0" err="1"/>
              <a:t>cessation</a:t>
            </a:r>
            <a:r>
              <a:rPr lang="tr-TR" sz="800" dirty="0"/>
              <a:t>. BMC </a:t>
            </a:r>
            <a:r>
              <a:rPr lang="tr-TR" sz="800" dirty="0" err="1"/>
              <a:t>Fam</a:t>
            </a:r>
            <a:r>
              <a:rPr lang="tr-TR" sz="800" dirty="0"/>
              <a:t> </a:t>
            </a:r>
            <a:r>
              <a:rPr lang="tr-TR" sz="800" dirty="0" err="1"/>
              <a:t>Pract</a:t>
            </a:r>
            <a:r>
              <a:rPr lang="tr-TR" sz="800" dirty="0"/>
              <a:t> 2010; 11: 59.</a:t>
            </a:r>
          </a:p>
          <a:p>
            <a:r>
              <a:rPr lang="tr-TR" sz="800" dirty="0"/>
              <a:t>9 </a:t>
            </a:r>
            <a:r>
              <a:rPr lang="tr-TR" sz="800" dirty="0" err="1"/>
              <a:t>Starks</a:t>
            </a:r>
            <a:r>
              <a:rPr lang="tr-TR" sz="800" dirty="0"/>
              <a:t> H, Trinidad SB. </a:t>
            </a:r>
            <a:r>
              <a:rPr lang="tr-TR" sz="800" dirty="0" err="1"/>
              <a:t>Choose</a:t>
            </a:r>
            <a:r>
              <a:rPr lang="tr-TR" sz="800" dirty="0"/>
              <a:t> </a:t>
            </a:r>
            <a:r>
              <a:rPr lang="tr-TR" sz="800" dirty="0" err="1"/>
              <a:t>your</a:t>
            </a:r>
            <a:r>
              <a:rPr lang="tr-TR" sz="800" dirty="0"/>
              <a:t> </a:t>
            </a:r>
            <a:r>
              <a:rPr lang="tr-TR" sz="800" dirty="0" err="1"/>
              <a:t>method</a:t>
            </a:r>
            <a:r>
              <a:rPr lang="tr-TR" sz="800" dirty="0"/>
              <a:t>: a </a:t>
            </a:r>
            <a:r>
              <a:rPr lang="tr-TR" sz="800" dirty="0" err="1"/>
              <a:t>comparison</a:t>
            </a:r>
            <a:r>
              <a:rPr lang="tr-TR" sz="800" dirty="0"/>
              <a:t> of </a:t>
            </a:r>
            <a:r>
              <a:rPr lang="tr-TR" sz="800" dirty="0" err="1"/>
              <a:t>phenomenology</a:t>
            </a:r>
            <a:r>
              <a:rPr lang="tr-TR" sz="800" dirty="0"/>
              <a:t>,</a:t>
            </a:r>
          </a:p>
          <a:p>
            <a:r>
              <a:rPr lang="tr-TR" sz="800" dirty="0" err="1"/>
              <a:t>discourse</a:t>
            </a:r>
            <a:r>
              <a:rPr lang="tr-TR" sz="800" dirty="0"/>
              <a:t> </a:t>
            </a:r>
            <a:r>
              <a:rPr lang="tr-TR" sz="800" dirty="0" err="1"/>
              <a:t>analysis</a:t>
            </a:r>
            <a:r>
              <a:rPr lang="tr-TR" sz="800" dirty="0"/>
              <a:t>, </a:t>
            </a:r>
            <a:r>
              <a:rPr lang="tr-TR" sz="800" dirty="0" err="1"/>
              <a:t>and</a:t>
            </a:r>
            <a:r>
              <a:rPr lang="tr-TR" sz="800" dirty="0"/>
              <a:t> </a:t>
            </a:r>
            <a:r>
              <a:rPr lang="tr-TR" sz="800" dirty="0" err="1"/>
              <a:t>grounded</a:t>
            </a:r>
            <a:r>
              <a:rPr lang="tr-TR" sz="800" dirty="0"/>
              <a:t> </a:t>
            </a:r>
            <a:r>
              <a:rPr lang="tr-TR" sz="800" dirty="0" err="1"/>
              <a:t>theory</a:t>
            </a:r>
            <a:r>
              <a:rPr lang="tr-TR" sz="800" dirty="0"/>
              <a:t>. </a:t>
            </a:r>
            <a:r>
              <a:rPr lang="tr-TR" sz="800" dirty="0" err="1"/>
              <a:t>Qual</a:t>
            </a:r>
            <a:endParaRPr lang="tr-TR" sz="800" dirty="0"/>
          </a:p>
          <a:p>
            <a:r>
              <a:rPr lang="tr-TR" sz="800" dirty="0" err="1"/>
              <a:t>Health</a:t>
            </a:r>
            <a:r>
              <a:rPr lang="tr-TR" sz="800" dirty="0"/>
              <a:t> </a:t>
            </a:r>
            <a:r>
              <a:rPr lang="tr-TR" sz="800" dirty="0" err="1"/>
              <a:t>Res</a:t>
            </a:r>
            <a:r>
              <a:rPr lang="tr-TR" sz="800" dirty="0"/>
              <a:t> 2007; 17: 1372–80.</a:t>
            </a:r>
          </a:p>
          <a:p>
            <a:r>
              <a:rPr lang="en-US" sz="800" dirty="0"/>
              <a:t>10 </a:t>
            </a:r>
            <a:r>
              <a:rPr lang="en-US" sz="800" dirty="0" err="1"/>
              <a:t>Hitsman</a:t>
            </a:r>
            <a:r>
              <a:rPr lang="en-US" sz="800" dirty="0"/>
              <a:t> B, Moss TG, Montoya ID, George TP. Treatment of</a:t>
            </a:r>
          </a:p>
          <a:p>
            <a:r>
              <a:rPr lang="en-US" sz="800" dirty="0"/>
              <a:t>tobacco dependence in mental health and addictive disorders.</a:t>
            </a:r>
          </a:p>
          <a:p>
            <a:r>
              <a:rPr lang="pl-PL" sz="800" i="1" dirty="0"/>
              <a:t>Can J Psychiatry </a:t>
            </a:r>
            <a:r>
              <a:rPr lang="pl-PL" sz="800" dirty="0"/>
              <a:t>2009; </a:t>
            </a:r>
            <a:r>
              <a:rPr lang="pl-PL" sz="800" b="1" dirty="0"/>
              <a:t>54</a:t>
            </a:r>
            <a:r>
              <a:rPr lang="pl-PL" sz="800" dirty="0"/>
              <a:t>: 368–78.</a:t>
            </a:r>
          </a:p>
          <a:p>
            <a:endParaRPr lang="tr-TR" sz="800" dirty="0"/>
          </a:p>
        </p:txBody>
      </p:sp>
      <p:sp>
        <p:nvSpPr>
          <p:cNvPr id="4" name="İçerik Yer Tutucusu 2">
            <a:extLst>
              <a:ext uri="{FF2B5EF4-FFF2-40B4-BE49-F238E27FC236}">
                <a16:creationId xmlns:a16="http://schemas.microsoft.com/office/drawing/2014/main" id="{EAA39CB9-D779-4205-AB07-E5BAD2A34AFB}"/>
              </a:ext>
            </a:extLst>
          </p:cNvPr>
          <p:cNvSpPr txBox="1">
            <a:spLocks/>
          </p:cNvSpPr>
          <p:nvPr/>
        </p:nvSpPr>
        <p:spPr>
          <a:xfrm>
            <a:off x="4283968" y="1124744"/>
            <a:ext cx="3898776" cy="545861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800" dirty="0"/>
              <a:t>11 </a:t>
            </a:r>
            <a:r>
              <a:rPr lang="en-US" sz="800" dirty="0" err="1"/>
              <a:t>Haug</a:t>
            </a:r>
            <a:r>
              <a:rPr lang="en-US" sz="800" dirty="0"/>
              <a:t> NA, Hall SM, Prochaska JJ </a:t>
            </a:r>
            <a:r>
              <a:rPr lang="en-US" sz="800" i="1" dirty="0"/>
              <a:t>et al. </a:t>
            </a:r>
            <a:r>
              <a:rPr lang="en-US" sz="800" dirty="0"/>
              <a:t>Acceptance of nicotine</a:t>
            </a:r>
          </a:p>
          <a:p>
            <a:r>
              <a:rPr lang="en-US" sz="800" dirty="0"/>
              <a:t>dependence treatment among currently depressed smokers.</a:t>
            </a:r>
          </a:p>
          <a:p>
            <a:r>
              <a:rPr lang="tr-TR" sz="800" i="1" dirty="0" err="1"/>
              <a:t>Nicotine</a:t>
            </a:r>
            <a:r>
              <a:rPr lang="tr-TR" sz="800" i="1" dirty="0"/>
              <a:t> </a:t>
            </a:r>
            <a:r>
              <a:rPr lang="tr-TR" sz="800" i="1" dirty="0" err="1"/>
              <a:t>Tob</a:t>
            </a:r>
            <a:r>
              <a:rPr lang="tr-TR" sz="800" i="1" dirty="0"/>
              <a:t> </a:t>
            </a:r>
            <a:r>
              <a:rPr lang="tr-TR" sz="800" i="1" dirty="0" err="1"/>
              <a:t>Res</a:t>
            </a:r>
            <a:r>
              <a:rPr lang="tr-TR" sz="800" i="1" dirty="0"/>
              <a:t> </a:t>
            </a:r>
            <a:r>
              <a:rPr lang="tr-TR" sz="800" dirty="0"/>
              <a:t>2005; </a:t>
            </a:r>
            <a:r>
              <a:rPr lang="tr-TR" sz="800" b="1" dirty="0"/>
              <a:t>7</a:t>
            </a:r>
            <a:r>
              <a:rPr lang="tr-TR" sz="800" dirty="0"/>
              <a:t>: 217–24.</a:t>
            </a:r>
          </a:p>
          <a:p>
            <a:r>
              <a:rPr lang="en-US" sz="800" dirty="0"/>
              <a:t>12 </a:t>
            </a:r>
            <a:r>
              <a:rPr lang="en-US" sz="800" dirty="0" err="1"/>
              <a:t>Cinciripini</a:t>
            </a:r>
            <a:r>
              <a:rPr lang="en-US" sz="800" dirty="0"/>
              <a:t> PM, Wetter DW, </a:t>
            </a:r>
            <a:r>
              <a:rPr lang="en-US" sz="800" dirty="0" err="1"/>
              <a:t>Fouladi</a:t>
            </a:r>
            <a:r>
              <a:rPr lang="en-US" sz="800" dirty="0"/>
              <a:t> RT </a:t>
            </a:r>
            <a:r>
              <a:rPr lang="en-US" sz="800" i="1" dirty="0"/>
              <a:t>et al. </a:t>
            </a:r>
            <a:r>
              <a:rPr lang="en-US" sz="800" dirty="0"/>
              <a:t>The effects of</a:t>
            </a:r>
          </a:p>
          <a:p>
            <a:r>
              <a:rPr lang="en-US" sz="800" dirty="0"/>
              <a:t>depressed mood on smoking cessation: mediation by </a:t>
            </a:r>
            <a:r>
              <a:rPr lang="en-US" sz="800" dirty="0" err="1"/>
              <a:t>postcessation</a:t>
            </a:r>
            <a:endParaRPr lang="en-US" sz="800" dirty="0"/>
          </a:p>
          <a:p>
            <a:r>
              <a:rPr lang="tr-TR" sz="800" dirty="0"/>
              <a:t>self-</a:t>
            </a:r>
            <a:r>
              <a:rPr lang="tr-TR" sz="800" dirty="0" err="1"/>
              <a:t>efficacy</a:t>
            </a:r>
            <a:r>
              <a:rPr lang="tr-TR" sz="800" dirty="0"/>
              <a:t>. </a:t>
            </a:r>
            <a:r>
              <a:rPr lang="tr-TR" sz="800" i="1" dirty="0"/>
              <a:t>J </a:t>
            </a:r>
            <a:r>
              <a:rPr lang="tr-TR" sz="800" i="1" dirty="0" err="1"/>
              <a:t>Consult</a:t>
            </a:r>
            <a:r>
              <a:rPr lang="tr-TR" sz="800" i="1" dirty="0"/>
              <a:t> </a:t>
            </a:r>
            <a:r>
              <a:rPr lang="tr-TR" sz="800" i="1" dirty="0" err="1"/>
              <a:t>Clin</a:t>
            </a:r>
            <a:r>
              <a:rPr lang="tr-TR" sz="800" i="1" dirty="0"/>
              <a:t> </a:t>
            </a:r>
            <a:r>
              <a:rPr lang="tr-TR" sz="800" i="1" dirty="0" err="1"/>
              <a:t>Psychol</a:t>
            </a:r>
            <a:r>
              <a:rPr lang="tr-TR" sz="800" i="1" dirty="0"/>
              <a:t> </a:t>
            </a:r>
            <a:r>
              <a:rPr lang="tr-TR" sz="800" dirty="0"/>
              <a:t>2003; </a:t>
            </a:r>
            <a:r>
              <a:rPr lang="tr-TR" sz="800" b="1" dirty="0"/>
              <a:t>71</a:t>
            </a:r>
            <a:r>
              <a:rPr lang="tr-TR" sz="800" dirty="0"/>
              <a:t>:</a:t>
            </a:r>
          </a:p>
          <a:p>
            <a:r>
              <a:rPr lang="tr-TR" sz="800" dirty="0"/>
              <a:t>292–301.</a:t>
            </a:r>
          </a:p>
          <a:p>
            <a:r>
              <a:rPr lang="en-US" sz="800" dirty="0"/>
              <a:t>13 </a:t>
            </a:r>
            <a:r>
              <a:rPr lang="en-US" sz="800" dirty="0" err="1"/>
              <a:t>Malpass</a:t>
            </a:r>
            <a:r>
              <a:rPr lang="en-US" sz="800" dirty="0"/>
              <a:t> D, Higgs S. How is cigarette smoking maintained in</a:t>
            </a:r>
          </a:p>
          <a:p>
            <a:r>
              <a:rPr lang="en-US" sz="800" dirty="0"/>
              <a:t>depression? Experiences of cigarette smoking in people diagnosed</a:t>
            </a:r>
          </a:p>
          <a:p>
            <a:r>
              <a:rPr lang="en-US" sz="800" dirty="0"/>
              <a:t>with depression. </a:t>
            </a:r>
            <a:r>
              <a:rPr lang="en-US" sz="800" i="1" dirty="0"/>
              <a:t>Addict Res </a:t>
            </a:r>
            <a:r>
              <a:rPr lang="en-US" sz="800" i="1" dirty="0" err="1"/>
              <a:t>Theor</a:t>
            </a:r>
            <a:r>
              <a:rPr lang="en-US" sz="800" i="1" dirty="0"/>
              <a:t> </a:t>
            </a:r>
            <a:r>
              <a:rPr lang="en-US" sz="800" dirty="0"/>
              <a:t>2009; </a:t>
            </a:r>
            <a:r>
              <a:rPr lang="en-US" sz="800" b="1" dirty="0"/>
              <a:t>17</a:t>
            </a:r>
            <a:r>
              <a:rPr lang="en-US" sz="800" dirty="0"/>
              <a:t>: 64–79.</a:t>
            </a:r>
          </a:p>
          <a:p>
            <a:r>
              <a:rPr lang="tr-TR" sz="800" dirty="0"/>
              <a:t>14 </a:t>
            </a:r>
            <a:r>
              <a:rPr lang="tr-TR" sz="800" dirty="0" err="1"/>
              <a:t>Burgess</a:t>
            </a:r>
            <a:r>
              <a:rPr lang="tr-TR" sz="800" dirty="0"/>
              <a:t> ES, Brown RA, </a:t>
            </a:r>
            <a:r>
              <a:rPr lang="tr-TR" sz="800" dirty="0" err="1"/>
              <a:t>Kahler</a:t>
            </a:r>
            <a:r>
              <a:rPr lang="tr-TR" sz="800" dirty="0"/>
              <a:t> CW </a:t>
            </a:r>
            <a:r>
              <a:rPr lang="tr-TR" sz="800" i="1" dirty="0"/>
              <a:t>et al. </a:t>
            </a:r>
            <a:r>
              <a:rPr lang="tr-TR" sz="800" dirty="0" err="1"/>
              <a:t>Patterns</a:t>
            </a:r>
            <a:r>
              <a:rPr lang="tr-TR" sz="800" dirty="0"/>
              <a:t> of </a:t>
            </a:r>
            <a:r>
              <a:rPr lang="tr-TR" sz="800" dirty="0" err="1"/>
              <a:t>change</a:t>
            </a:r>
            <a:r>
              <a:rPr lang="tr-TR" sz="800" dirty="0"/>
              <a:t> in</a:t>
            </a:r>
          </a:p>
          <a:p>
            <a:r>
              <a:rPr lang="en-US" sz="800" dirty="0"/>
              <a:t>depressive symptoms during smoking cessation: who’s at risk</a:t>
            </a:r>
          </a:p>
          <a:p>
            <a:r>
              <a:rPr lang="tr-TR" sz="800" dirty="0" err="1"/>
              <a:t>for</a:t>
            </a:r>
            <a:r>
              <a:rPr lang="tr-TR" sz="800" dirty="0"/>
              <a:t> </a:t>
            </a:r>
            <a:r>
              <a:rPr lang="tr-TR" sz="800" dirty="0" err="1"/>
              <a:t>relapse?</a:t>
            </a:r>
            <a:r>
              <a:rPr lang="tr-TR" sz="800" i="1" dirty="0" err="1"/>
              <a:t>J</a:t>
            </a:r>
            <a:r>
              <a:rPr lang="tr-TR" sz="800" i="1" dirty="0"/>
              <a:t> </a:t>
            </a:r>
            <a:r>
              <a:rPr lang="tr-TR" sz="800" i="1" dirty="0" err="1"/>
              <a:t>Consult</a:t>
            </a:r>
            <a:r>
              <a:rPr lang="tr-TR" sz="800" i="1" dirty="0"/>
              <a:t> </a:t>
            </a:r>
            <a:r>
              <a:rPr lang="tr-TR" sz="800" i="1" dirty="0" err="1"/>
              <a:t>Clin</a:t>
            </a:r>
            <a:r>
              <a:rPr lang="tr-TR" sz="800" i="1" dirty="0"/>
              <a:t> </a:t>
            </a:r>
            <a:r>
              <a:rPr lang="tr-TR" sz="800" i="1" dirty="0" err="1"/>
              <a:t>Psychol</a:t>
            </a:r>
            <a:r>
              <a:rPr lang="tr-TR" sz="800" i="1" dirty="0"/>
              <a:t> </a:t>
            </a:r>
            <a:r>
              <a:rPr lang="tr-TR" sz="800" dirty="0"/>
              <a:t>2002; </a:t>
            </a:r>
            <a:r>
              <a:rPr lang="tr-TR" sz="800" b="1" dirty="0"/>
              <a:t>70</a:t>
            </a:r>
            <a:r>
              <a:rPr lang="tr-TR" sz="800" dirty="0"/>
              <a:t>: 356–61.</a:t>
            </a:r>
          </a:p>
          <a:p>
            <a:r>
              <a:rPr lang="tr-TR" sz="800" dirty="0"/>
              <a:t>15 </a:t>
            </a:r>
            <a:r>
              <a:rPr lang="tr-TR" sz="800" dirty="0" err="1"/>
              <a:t>Prochaska</a:t>
            </a:r>
            <a:r>
              <a:rPr lang="tr-TR" sz="800" dirty="0"/>
              <a:t> JJ, </a:t>
            </a:r>
            <a:r>
              <a:rPr lang="tr-TR" sz="800" dirty="0" err="1"/>
              <a:t>Hall</a:t>
            </a:r>
            <a:r>
              <a:rPr lang="tr-TR" sz="800" dirty="0"/>
              <a:t> SM, </a:t>
            </a:r>
            <a:r>
              <a:rPr lang="tr-TR" sz="800" dirty="0" err="1"/>
              <a:t>Tsoh</a:t>
            </a:r>
            <a:r>
              <a:rPr lang="tr-TR" sz="800" dirty="0"/>
              <a:t> JY </a:t>
            </a:r>
            <a:r>
              <a:rPr lang="tr-TR" sz="800" i="1" dirty="0"/>
              <a:t>et al. </a:t>
            </a:r>
            <a:r>
              <a:rPr lang="tr-TR" sz="800" dirty="0" err="1"/>
              <a:t>Treating</a:t>
            </a:r>
            <a:r>
              <a:rPr lang="tr-TR" sz="800" dirty="0"/>
              <a:t> </a:t>
            </a:r>
            <a:r>
              <a:rPr lang="tr-TR" sz="800" dirty="0" err="1"/>
              <a:t>tobacco</a:t>
            </a:r>
            <a:r>
              <a:rPr lang="tr-TR" sz="800" dirty="0"/>
              <a:t> </a:t>
            </a:r>
            <a:r>
              <a:rPr lang="tr-TR" sz="800" dirty="0" err="1"/>
              <a:t>dependence</a:t>
            </a:r>
            <a:endParaRPr lang="tr-TR" sz="800" dirty="0"/>
          </a:p>
          <a:p>
            <a:r>
              <a:rPr lang="en-US" sz="800" dirty="0"/>
              <a:t>in clinically depressed smokers: effect of smoking cessation</a:t>
            </a:r>
          </a:p>
          <a:p>
            <a:r>
              <a:rPr lang="en-US" sz="800" dirty="0"/>
              <a:t>on mental health functioning. </a:t>
            </a:r>
            <a:r>
              <a:rPr lang="en-US" sz="800" i="1" dirty="0"/>
              <a:t>Am J Public Health </a:t>
            </a:r>
            <a:r>
              <a:rPr lang="en-US" sz="800" dirty="0"/>
              <a:t>2008;</a:t>
            </a:r>
          </a:p>
          <a:p>
            <a:r>
              <a:rPr lang="tr-TR" sz="800" b="1" dirty="0"/>
              <a:t>98</a:t>
            </a:r>
            <a:r>
              <a:rPr lang="tr-TR" sz="800" dirty="0"/>
              <a:t>: 446–8.</a:t>
            </a:r>
          </a:p>
          <a:p>
            <a:r>
              <a:rPr lang="tr-TR" sz="800" dirty="0"/>
              <a:t>16 </a:t>
            </a:r>
            <a:r>
              <a:rPr lang="tr-TR" sz="800" dirty="0" err="1"/>
              <a:t>MacPherson</a:t>
            </a:r>
            <a:r>
              <a:rPr lang="tr-TR" sz="800" dirty="0"/>
              <a:t> L, </a:t>
            </a:r>
            <a:r>
              <a:rPr lang="tr-TR" sz="800" dirty="0" err="1"/>
              <a:t>Tull</a:t>
            </a:r>
            <a:r>
              <a:rPr lang="tr-TR" sz="800" dirty="0"/>
              <a:t> MT, </a:t>
            </a:r>
            <a:r>
              <a:rPr lang="tr-TR" sz="800" dirty="0" err="1"/>
              <a:t>Matusiewicz</a:t>
            </a:r>
            <a:r>
              <a:rPr lang="tr-TR" sz="800" dirty="0"/>
              <a:t> AK </a:t>
            </a:r>
            <a:r>
              <a:rPr lang="tr-TR" sz="800" i="1" dirty="0"/>
              <a:t>et al. </a:t>
            </a:r>
            <a:r>
              <a:rPr lang="tr-TR" sz="800" dirty="0" err="1"/>
              <a:t>Randomized</a:t>
            </a:r>
            <a:endParaRPr lang="tr-TR" sz="800" dirty="0"/>
          </a:p>
          <a:p>
            <a:r>
              <a:rPr lang="en-US" sz="800" dirty="0"/>
              <a:t>controlled trial of behavioral activation smoking cessation</a:t>
            </a:r>
          </a:p>
          <a:p>
            <a:r>
              <a:rPr lang="en-US" sz="800" dirty="0"/>
              <a:t>treatment for smokers with elevated depressive symptoms. </a:t>
            </a:r>
            <a:r>
              <a:rPr lang="en-US" sz="800" i="1" dirty="0"/>
              <a:t>J</a:t>
            </a:r>
          </a:p>
          <a:p>
            <a:r>
              <a:rPr lang="fr-FR" sz="800" i="1" dirty="0"/>
              <a:t>Consult Clin </a:t>
            </a:r>
            <a:r>
              <a:rPr lang="fr-FR" sz="800" i="1" dirty="0" err="1"/>
              <a:t>Psychol</a:t>
            </a:r>
            <a:r>
              <a:rPr lang="fr-FR" sz="800" i="1" dirty="0"/>
              <a:t> </a:t>
            </a:r>
            <a:r>
              <a:rPr lang="fr-FR" sz="800" dirty="0"/>
              <a:t>2010; </a:t>
            </a:r>
            <a:r>
              <a:rPr lang="fr-FR" sz="800" b="1" dirty="0"/>
              <a:t>78</a:t>
            </a:r>
            <a:r>
              <a:rPr lang="fr-FR" sz="800" dirty="0"/>
              <a:t>: 55–61.</a:t>
            </a:r>
          </a:p>
          <a:p>
            <a:r>
              <a:rPr lang="tr-TR" sz="800" dirty="0"/>
              <a:t>17 </a:t>
            </a:r>
            <a:r>
              <a:rPr lang="tr-TR" sz="800" dirty="0" err="1"/>
              <a:t>Spek</a:t>
            </a:r>
            <a:r>
              <a:rPr lang="tr-TR" sz="800" dirty="0"/>
              <a:t> V, </a:t>
            </a:r>
            <a:r>
              <a:rPr lang="tr-TR" sz="800" dirty="0" err="1"/>
              <a:t>Cuijpers</a:t>
            </a:r>
            <a:r>
              <a:rPr lang="tr-TR" sz="800" dirty="0"/>
              <a:t> P, </a:t>
            </a:r>
            <a:r>
              <a:rPr lang="tr-TR" sz="800" dirty="0" err="1"/>
              <a:t>Nyklícek</a:t>
            </a:r>
            <a:r>
              <a:rPr lang="tr-TR" sz="800" dirty="0"/>
              <a:t> I </a:t>
            </a:r>
            <a:r>
              <a:rPr lang="tr-TR" sz="800" i="1" dirty="0"/>
              <a:t>et al. </a:t>
            </a:r>
            <a:r>
              <a:rPr lang="tr-TR" sz="800" dirty="0"/>
              <a:t>Internet-</a:t>
            </a:r>
            <a:r>
              <a:rPr lang="tr-TR" sz="800" dirty="0" err="1"/>
              <a:t>based</a:t>
            </a:r>
            <a:r>
              <a:rPr lang="tr-TR" sz="800" dirty="0"/>
              <a:t> </a:t>
            </a:r>
            <a:r>
              <a:rPr lang="tr-TR" sz="800" dirty="0" err="1"/>
              <a:t>cognitive</a:t>
            </a:r>
            <a:endParaRPr lang="tr-TR" sz="800" dirty="0"/>
          </a:p>
          <a:p>
            <a:r>
              <a:rPr lang="en-US" sz="800" dirty="0" err="1"/>
              <a:t>behaviour</a:t>
            </a:r>
            <a:r>
              <a:rPr lang="en-US" sz="800" dirty="0"/>
              <a:t> therapy for symptoms of depression and anxiety: a</a:t>
            </a:r>
          </a:p>
          <a:p>
            <a:r>
              <a:rPr lang="tr-TR" sz="800" dirty="0"/>
              <a:t>meta-</a:t>
            </a:r>
            <a:r>
              <a:rPr lang="tr-TR" sz="800" dirty="0" err="1"/>
              <a:t>analysis</a:t>
            </a:r>
            <a:r>
              <a:rPr lang="tr-TR" sz="800" dirty="0"/>
              <a:t>. </a:t>
            </a:r>
            <a:r>
              <a:rPr lang="tr-TR" sz="800" i="1" dirty="0" err="1"/>
              <a:t>Psychol</a:t>
            </a:r>
            <a:r>
              <a:rPr lang="tr-TR" sz="800" i="1" dirty="0"/>
              <a:t> </a:t>
            </a:r>
            <a:r>
              <a:rPr lang="tr-TR" sz="800" i="1" dirty="0" err="1"/>
              <a:t>Med</a:t>
            </a:r>
            <a:r>
              <a:rPr lang="tr-TR" sz="800" i="1" dirty="0"/>
              <a:t> </a:t>
            </a:r>
            <a:r>
              <a:rPr lang="tr-TR" sz="800" dirty="0"/>
              <a:t>2007; </a:t>
            </a:r>
            <a:r>
              <a:rPr lang="tr-TR" sz="800" b="1" dirty="0"/>
              <a:t>37</a:t>
            </a:r>
            <a:r>
              <a:rPr lang="tr-TR" sz="800" dirty="0"/>
              <a:t>: 319–28.</a:t>
            </a:r>
          </a:p>
          <a:p>
            <a:r>
              <a:rPr lang="en-US" sz="800" dirty="0"/>
              <a:t>18 Kay-Lambkin F, Baker A, Lewin T, </a:t>
            </a:r>
            <a:r>
              <a:rPr lang="en-US" sz="800" dirty="0" err="1"/>
              <a:t>Carr</a:t>
            </a:r>
            <a:r>
              <a:rPr lang="en-US" sz="800" dirty="0"/>
              <a:t> V. Acceptability of a clinician-</a:t>
            </a:r>
          </a:p>
          <a:p>
            <a:r>
              <a:rPr lang="en-US" sz="800" dirty="0"/>
              <a:t>assisted computerized psychological intervention for</a:t>
            </a:r>
          </a:p>
          <a:p>
            <a:r>
              <a:rPr lang="en-US" sz="800" dirty="0"/>
              <a:t>comorbid mental health and substance use problems: treatment</a:t>
            </a:r>
          </a:p>
          <a:p>
            <a:r>
              <a:rPr lang="en-US" sz="800" dirty="0"/>
              <a:t>adherence data from a randomized controlled trial. </a:t>
            </a:r>
            <a:r>
              <a:rPr lang="en-US" sz="800" i="1" dirty="0"/>
              <a:t>J</a:t>
            </a:r>
          </a:p>
          <a:p>
            <a:r>
              <a:rPr lang="tr-TR" sz="800" i="1" dirty="0" err="1"/>
              <a:t>Med</a:t>
            </a:r>
            <a:r>
              <a:rPr lang="tr-TR" sz="800" i="1" dirty="0"/>
              <a:t> Internet </a:t>
            </a:r>
            <a:r>
              <a:rPr lang="tr-TR" sz="800" i="1" dirty="0" err="1"/>
              <a:t>Res</a:t>
            </a:r>
            <a:r>
              <a:rPr lang="tr-TR" sz="800" i="1" dirty="0"/>
              <a:t> </a:t>
            </a:r>
            <a:r>
              <a:rPr lang="tr-TR" sz="800" dirty="0"/>
              <a:t>2011; </a:t>
            </a:r>
            <a:r>
              <a:rPr lang="tr-TR" sz="800" b="1" dirty="0"/>
              <a:t>13</a:t>
            </a:r>
            <a:r>
              <a:rPr lang="tr-TR" sz="800" dirty="0"/>
              <a:t>: e11.</a:t>
            </a:r>
          </a:p>
        </p:txBody>
      </p:sp>
    </p:spTree>
    <p:extLst>
      <p:ext uri="{BB962C8B-B14F-4D97-AF65-F5344CB8AC3E}">
        <p14:creationId xmlns:p14="http://schemas.microsoft.com/office/powerpoint/2010/main" val="3686293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t>Bu çalışmanın amacı, depresyonlu sigara içenlerin deneyimlerini, sigara içiciliğinin </a:t>
            </a:r>
            <a:r>
              <a:rPr lang="tr-TR" sz="2400" dirty="0" err="1"/>
              <a:t>mental</a:t>
            </a:r>
            <a:r>
              <a:rPr lang="tr-TR" sz="2400" dirty="0"/>
              <a:t> hastalıklar ile ilişkisini, sigarayı bırakmaya çalışan hastaların deneyimlerini ve genel pratik ortamında hangi yardımların sigara bırakma konusunda faydalı olabileceğini araştırmaktır.</a:t>
            </a:r>
          </a:p>
          <a:p>
            <a:endParaRPr lang="tr-TR" dirty="0"/>
          </a:p>
        </p:txBody>
      </p:sp>
    </p:spTree>
    <p:extLst>
      <p:ext uri="{BB962C8B-B14F-4D97-AF65-F5344CB8AC3E}">
        <p14:creationId xmlns:p14="http://schemas.microsoft.com/office/powerpoint/2010/main" val="1033450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METOD</a:t>
            </a:r>
          </a:p>
        </p:txBody>
      </p:sp>
      <p:sp>
        <p:nvSpPr>
          <p:cNvPr id="3" name="İçerik Yer Tutucusu 2"/>
          <p:cNvSpPr>
            <a:spLocks noGrp="1"/>
          </p:cNvSpPr>
          <p:nvPr>
            <p:ph idx="1"/>
          </p:nvPr>
        </p:nvSpPr>
        <p:spPr/>
        <p:txBody>
          <a:bodyPr>
            <a:normAutofit/>
          </a:bodyPr>
          <a:lstStyle/>
          <a:p>
            <a:pPr marL="0" indent="0">
              <a:buNone/>
            </a:pPr>
            <a:r>
              <a:rPr lang="tr-TR" dirty="0"/>
              <a:t>    </a:t>
            </a:r>
            <a:r>
              <a:rPr lang="tr-TR" b="1" dirty="0"/>
              <a:t>Katılımcılar</a:t>
            </a:r>
          </a:p>
          <a:p>
            <a:r>
              <a:rPr lang="tr-TR" sz="2400" dirty="0"/>
              <a:t>Bu çalışma, sigara bırakma için genel pratisyenlik desteğini güçlendirmeyi test eden büyük kümeli-</a:t>
            </a:r>
            <a:r>
              <a:rPr lang="tr-TR" sz="2400" dirty="0" err="1"/>
              <a:t>randomize</a:t>
            </a:r>
            <a:r>
              <a:rPr lang="tr-TR" sz="2400" dirty="0"/>
              <a:t> kontrollü bir çalışmanın içinde gerçekleştirilmiştir. (8)</a:t>
            </a:r>
          </a:p>
          <a:p>
            <a:r>
              <a:rPr lang="tr-TR" sz="2400" dirty="0"/>
              <a:t>Toplamda 2393 hasta bu </a:t>
            </a:r>
            <a:r>
              <a:rPr lang="tr-TR" sz="2400" dirty="0" err="1"/>
              <a:t>randomize</a:t>
            </a:r>
            <a:r>
              <a:rPr lang="tr-TR" sz="2400" dirty="0"/>
              <a:t> kontrollü çalışmaya dahil edildi ve hastaların % 29,6’sı (n = 709) kendi bildirimlerine dayalı ankette depresyonu olduğunu beyan etti. </a:t>
            </a:r>
          </a:p>
          <a:p>
            <a:r>
              <a:rPr lang="tr-TR" sz="2400" dirty="0"/>
              <a:t>Mayıs 2011'den itibaren “Genel Pratisyen ile Bırak” çalışmasının 12 aylık izlemini tamamlamış olan ve başlangıç anketinde depresyonu olduğunu beyan eden tüm katılımcılara (n = 208) çalışmaya katılmaları için davet mektubu gönderildi.</a:t>
            </a:r>
          </a:p>
          <a:p>
            <a:endParaRPr lang="tr-TR" sz="2400" dirty="0"/>
          </a:p>
        </p:txBody>
      </p:sp>
    </p:spTree>
    <p:extLst>
      <p:ext uri="{BB962C8B-B14F-4D97-AF65-F5344CB8AC3E}">
        <p14:creationId xmlns:p14="http://schemas.microsoft.com/office/powerpoint/2010/main" val="2594850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METOD</a:t>
            </a:r>
            <a:endParaRPr lang="tr-TR" dirty="0"/>
          </a:p>
        </p:txBody>
      </p:sp>
      <p:sp>
        <p:nvSpPr>
          <p:cNvPr id="3" name="İçerik Yer Tutucusu 2"/>
          <p:cNvSpPr>
            <a:spLocks noGrp="1"/>
          </p:cNvSpPr>
          <p:nvPr>
            <p:ph idx="1"/>
          </p:nvPr>
        </p:nvSpPr>
        <p:spPr/>
        <p:txBody>
          <a:bodyPr>
            <a:normAutofit/>
          </a:bodyPr>
          <a:lstStyle/>
          <a:p>
            <a:r>
              <a:rPr lang="tr-TR" sz="2400" dirty="0"/>
              <a:t>Katılmayı kabul eden kişilerle daha sonra araştırmacılardan biri (N.C.) tarafından telefonla iletişime geçildi ve görüşme için bir zaman ayarlandı.</a:t>
            </a:r>
          </a:p>
          <a:p>
            <a:r>
              <a:rPr lang="tr-TR" sz="2400" dirty="0"/>
              <a:t>Katılımcılara, görüşmeyi tamamlamak için harcanan zamanın karşılığı olarak 50 $ '</a:t>
            </a:r>
            <a:r>
              <a:rPr lang="tr-TR" sz="2400" dirty="0" err="1"/>
              <a:t>lık</a:t>
            </a:r>
            <a:r>
              <a:rPr lang="tr-TR" sz="2400" dirty="0"/>
              <a:t> bir alışveriş çeki ödendi.</a:t>
            </a:r>
          </a:p>
          <a:p>
            <a:endParaRPr lang="tr-TR" dirty="0"/>
          </a:p>
          <a:p>
            <a:endParaRPr lang="tr-TR" dirty="0"/>
          </a:p>
        </p:txBody>
      </p:sp>
    </p:spTree>
    <p:extLst>
      <p:ext uri="{BB962C8B-B14F-4D97-AF65-F5344CB8AC3E}">
        <p14:creationId xmlns:p14="http://schemas.microsoft.com/office/powerpoint/2010/main" val="406492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METOD</a:t>
            </a:r>
            <a:endParaRPr lang="tr-TR" dirty="0"/>
          </a:p>
        </p:txBody>
      </p:sp>
      <p:sp>
        <p:nvSpPr>
          <p:cNvPr id="3" name="İçerik Yer Tutucusu 2"/>
          <p:cNvSpPr>
            <a:spLocks noGrp="1"/>
          </p:cNvSpPr>
          <p:nvPr>
            <p:ph idx="1"/>
          </p:nvPr>
        </p:nvSpPr>
        <p:spPr/>
        <p:txBody>
          <a:bodyPr>
            <a:normAutofit/>
          </a:bodyPr>
          <a:lstStyle/>
          <a:p>
            <a:pPr marL="0" indent="0">
              <a:buNone/>
            </a:pPr>
            <a:r>
              <a:rPr lang="tr-TR" sz="3500" dirty="0"/>
              <a:t>    </a:t>
            </a:r>
            <a:r>
              <a:rPr lang="tr-TR" sz="3500" b="1" dirty="0"/>
              <a:t>Yöntem</a:t>
            </a:r>
          </a:p>
          <a:p>
            <a:r>
              <a:rPr lang="tr-TR" sz="2400" dirty="0"/>
              <a:t>Telefonla yarı yapılandırılmış derinlemesine görüşmeler yapıldı.</a:t>
            </a:r>
          </a:p>
          <a:p>
            <a:r>
              <a:rPr lang="tr-TR" sz="2400" dirty="0"/>
              <a:t>Katılımcılardan, depresyon ve diğer </a:t>
            </a:r>
            <a:r>
              <a:rPr lang="tr-TR" sz="2400" dirty="0" err="1"/>
              <a:t>mental</a:t>
            </a:r>
            <a:r>
              <a:rPr lang="tr-TR" sz="2400" dirty="0"/>
              <a:t> sağlık durumlarıyla ilgili yaşadıkları deneyimleri; sigara ve </a:t>
            </a:r>
            <a:r>
              <a:rPr lang="tr-TR" sz="2400" dirty="0" err="1"/>
              <a:t>mental</a:t>
            </a:r>
            <a:r>
              <a:rPr lang="tr-TR" sz="2400" dirty="0"/>
              <a:t> sağlık arasında algıladıkları ilişkiyi; önceki bırakma girişimleri ile ilgili deneyimlerini ve birinci basamakta hangi yardımların sigarayı bırakma konusunda yararlı olabileceğini anlatmaları istendi. (tablo 1)</a:t>
            </a:r>
          </a:p>
        </p:txBody>
      </p:sp>
    </p:spTree>
    <p:extLst>
      <p:ext uri="{BB962C8B-B14F-4D97-AF65-F5344CB8AC3E}">
        <p14:creationId xmlns:p14="http://schemas.microsoft.com/office/powerpoint/2010/main" val="1581386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58AE1D4-EBB2-468D-BD8C-07CFAAE80171}"/>
              </a:ext>
            </a:extLst>
          </p:cNvPr>
          <p:cNvSpPr>
            <a:spLocks noGrp="1"/>
          </p:cNvSpPr>
          <p:nvPr>
            <p:ph type="title"/>
          </p:nvPr>
        </p:nvSpPr>
        <p:spPr/>
        <p:txBody>
          <a:bodyPr/>
          <a:lstStyle/>
          <a:p>
            <a:endParaRPr lang="tr-TR"/>
          </a:p>
        </p:txBody>
      </p:sp>
      <p:pic>
        <p:nvPicPr>
          <p:cNvPr id="4" name="İçerik Yer Tutucusu 3">
            <a:extLst>
              <a:ext uri="{FF2B5EF4-FFF2-40B4-BE49-F238E27FC236}">
                <a16:creationId xmlns:a16="http://schemas.microsoft.com/office/drawing/2014/main" id="{D54B3107-FBE0-42DA-ABD8-7652BE96FBB1}"/>
              </a:ext>
            </a:extLst>
          </p:cNvPr>
          <p:cNvPicPr>
            <a:picLocks noGrp="1" noChangeAspect="1"/>
          </p:cNvPicPr>
          <p:nvPr>
            <p:ph idx="1"/>
          </p:nvPr>
        </p:nvPicPr>
        <p:blipFill>
          <a:blip r:embed="rId2"/>
          <a:stretch>
            <a:fillRect/>
          </a:stretch>
        </p:blipFill>
        <p:spPr>
          <a:xfrm>
            <a:off x="683568" y="764704"/>
            <a:ext cx="6984776" cy="5514901"/>
          </a:xfrm>
          <a:prstGeom prst="rect">
            <a:avLst/>
          </a:prstGeom>
        </p:spPr>
      </p:pic>
    </p:spTree>
    <p:extLst>
      <p:ext uri="{BB962C8B-B14F-4D97-AF65-F5344CB8AC3E}">
        <p14:creationId xmlns:p14="http://schemas.microsoft.com/office/powerpoint/2010/main" val="165640040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1356</TotalTime>
  <Words>3587</Words>
  <Application>Microsoft Office PowerPoint</Application>
  <PresentationFormat>Ekran Gösterisi (4:3)</PresentationFormat>
  <Paragraphs>240</Paragraphs>
  <Slides>48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48</vt:i4>
      </vt:variant>
    </vt:vector>
  </HeadingPairs>
  <TitlesOfParts>
    <vt:vector size="51" baseType="lpstr">
      <vt:lpstr>Arial</vt:lpstr>
      <vt:lpstr>Calibri</vt:lpstr>
      <vt:lpstr>Ofis Teması</vt:lpstr>
      <vt:lpstr>PowerPoint Sunusu</vt:lpstr>
      <vt:lpstr>PowerPoint Sunusu</vt:lpstr>
      <vt:lpstr>PowerPoint Sunusu</vt:lpstr>
      <vt:lpstr>PowerPoint Sunusu</vt:lpstr>
      <vt:lpstr>PowerPoint Sunusu</vt:lpstr>
      <vt:lpstr>METOD</vt:lpstr>
      <vt:lpstr>METOD</vt:lpstr>
      <vt:lpstr>METOD</vt:lpstr>
      <vt:lpstr>PowerPoint Sunusu</vt:lpstr>
      <vt:lpstr>METOD</vt:lpstr>
      <vt:lpstr>METOD</vt:lpstr>
      <vt:lpstr>BULGULAR</vt:lpstr>
      <vt:lpstr>BULGULAR</vt:lpstr>
      <vt:lpstr>BULGULAR</vt:lpstr>
      <vt:lpstr>PowerPoint Sunusu</vt:lpstr>
      <vt:lpstr>  Sigara içmeye karşı tutum </vt:lpstr>
      <vt:lpstr>Sigara içmeye karşı tutum   </vt:lpstr>
      <vt:lpstr>Sigara ve depresyon arasındaki ilişki </vt:lpstr>
      <vt:lpstr>Sigara ve depresyon arasındaki ilişki</vt:lpstr>
      <vt:lpstr>Sigara ve depresyon arasındaki ilişki</vt:lpstr>
      <vt:lpstr>Sigara ve depresyon arasındaki ilişki</vt:lpstr>
      <vt:lpstr>Sigara ve depresyon arasındaki ilişki</vt:lpstr>
      <vt:lpstr>Sigara ve depresyon arasındaki ilişki</vt:lpstr>
      <vt:lpstr>Sigara ve depresyon arasındaki ilişki</vt:lpstr>
      <vt:lpstr>Bırakma süreci </vt:lpstr>
      <vt:lpstr>Bırakma süreci</vt:lpstr>
      <vt:lpstr>Bırakma süreci</vt:lpstr>
      <vt:lpstr>Bırakma süreci</vt:lpstr>
      <vt:lpstr>Bırakma süreci</vt:lpstr>
      <vt:lpstr>Bırakma süreci</vt:lpstr>
      <vt:lpstr>Bırakma süreci</vt:lpstr>
      <vt:lpstr>TARTIŞMA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SONUÇ</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w7</dc:creator>
  <cp:lastModifiedBy>HP-PC</cp:lastModifiedBy>
  <cp:revision>470</cp:revision>
  <dcterms:created xsi:type="dcterms:W3CDTF">2018-09-12T07:56:53Z</dcterms:created>
  <dcterms:modified xsi:type="dcterms:W3CDTF">2018-09-18T09:32:20Z</dcterms:modified>
</cp:coreProperties>
</file>