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5" r:id="rId11"/>
    <p:sldId id="266" r:id="rId12"/>
    <p:sldId id="267" r:id="rId13"/>
    <p:sldId id="268" r:id="rId14"/>
    <p:sldId id="269" r:id="rId15"/>
    <p:sldId id="275" r:id="rId16"/>
    <p:sldId id="270" r:id="rId17"/>
    <p:sldId id="271" r:id="rId18"/>
    <p:sldId id="272"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564515" y="427355"/>
            <a:ext cx="11211560" cy="2216785"/>
          </a:xfrm>
        </p:spPr>
        <p:txBody>
          <a:bodyPr>
            <a:normAutofit/>
          </a:bodyPr>
          <a:p>
            <a:r>
              <a:rPr lang="tr-TR" altLang="en-US" sz="4445"/>
              <a:t>Lateral Epikondilit Tedavisinde 3 Değişik Lokal Enjeksiyon Modeli </a:t>
            </a:r>
            <a:r>
              <a:rPr lang="en-US" sz="4445"/>
              <a:t> </a:t>
            </a:r>
            <a:r>
              <a:rPr lang="tr-TR" altLang="en-US" sz="4445"/>
              <a:t>Randomize Prospektif Klinik Çalışma</a:t>
            </a:r>
            <a:endParaRPr lang="en-US" sz="4445"/>
          </a:p>
        </p:txBody>
      </p:sp>
      <p:sp>
        <p:nvSpPr>
          <p:cNvPr id="3" name="Subtitle 2"/>
          <p:cNvSpPr>
            <a:spLocks noGrp="1"/>
          </p:cNvSpPr>
          <p:nvPr>
            <p:ph type="subTitle" idx="1"/>
          </p:nvPr>
        </p:nvSpPr>
        <p:spPr>
          <a:xfrm>
            <a:off x="8095615" y="3507105"/>
            <a:ext cx="4211955" cy="1910715"/>
          </a:xfrm>
        </p:spPr>
        <p:txBody>
          <a:bodyPr/>
          <a:p>
            <a:r>
              <a:rPr lang="tr-TR" dirty="0">
                <a:latin typeface="Times New Roman" panose="02020603050405020304" pitchFamily="18" charset="0"/>
                <a:cs typeface="Times New Roman" panose="02020603050405020304" pitchFamily="18" charset="0"/>
                <a:sym typeface="+mn-ea"/>
              </a:rPr>
              <a:t>Arş. Gör. </a:t>
            </a:r>
            <a:r>
              <a:rPr lang="tr-TR" altLang="en-US">
                <a:latin typeface="Times New Roman" panose="02020603050405020304" pitchFamily="18" charset="0"/>
                <a:cs typeface="Times New Roman" panose="02020603050405020304" pitchFamily="18" charset="0"/>
              </a:rPr>
              <a:t>Dr. Berk AKGÖL</a:t>
            </a:r>
            <a:endParaRPr lang="tr-TR" altLang="en-US">
              <a:latin typeface="Arial" panose="020B0604020202020204" pitchFamily="34" charset="0"/>
              <a:cs typeface="Arial" panose="020B0604020202020204" pitchFamily="34" charset="0"/>
            </a:endParaRPr>
          </a:p>
          <a:p>
            <a:r>
              <a:rPr lang="tr-TR" dirty="0">
                <a:latin typeface="Times New Roman" panose="02020603050405020304" pitchFamily="18" charset="0"/>
                <a:cs typeface="Times New Roman" panose="02020603050405020304" pitchFamily="18" charset="0"/>
                <a:sym typeface="+mn-ea"/>
              </a:rPr>
              <a:t>KTÜ Tıp Fakültesi Aile Hekimliği ABD</a:t>
            </a:r>
            <a:endParaRPr lang="tr-TR" altLang="en-US"/>
          </a:p>
        </p:txBody>
      </p:sp>
      <p:pic>
        <p:nvPicPr>
          <p:cNvPr id="4" name="Picture 3"/>
          <p:cNvPicPr>
            <a:picLocks noChangeAspect="1"/>
          </p:cNvPicPr>
          <p:nvPr/>
        </p:nvPicPr>
        <p:blipFill>
          <a:blip r:embed="rId1"/>
          <a:stretch>
            <a:fillRect/>
          </a:stretch>
        </p:blipFill>
        <p:spPr>
          <a:xfrm>
            <a:off x="905510" y="2912745"/>
            <a:ext cx="7190105" cy="25971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b="1">
                <a:latin typeface="Arial Black" panose="020B0A04020102020204" charset="0"/>
                <a:cs typeface="Arial Black" panose="020B0A04020102020204" charset="0"/>
              </a:rPr>
              <a:t>Bulgular</a:t>
            </a:r>
            <a:endParaRPr lang="tr-TR" altLang="en-US" b="1">
              <a:latin typeface="Arial Black" panose="020B0A04020102020204" charset="0"/>
              <a:cs typeface="Arial Black" panose="020B0A04020102020204" charset="0"/>
            </a:endParaRPr>
          </a:p>
        </p:txBody>
      </p:sp>
      <p:sp>
        <p:nvSpPr>
          <p:cNvPr id="3" name="Content Placeholder 2"/>
          <p:cNvSpPr>
            <a:spLocks noGrp="1"/>
          </p:cNvSpPr>
          <p:nvPr>
            <p:ph sz="half" idx="1"/>
          </p:nvPr>
        </p:nvSpPr>
        <p:spPr>
          <a:xfrm>
            <a:off x="838200" y="1494155"/>
            <a:ext cx="10768330" cy="4683125"/>
          </a:xfrm>
        </p:spPr>
        <p:txBody>
          <a:bodyPr/>
          <a:p>
            <a:r>
              <a:rPr lang="tr-TR" altLang="en-US"/>
              <a:t>C</a:t>
            </a:r>
            <a:r>
              <a:rPr lang="en-US"/>
              <a:t>insiyet, ortalama yaş ve </a:t>
            </a:r>
            <a:r>
              <a:rPr lang="tr-TR" altLang="en-US"/>
              <a:t>semptomların </a:t>
            </a:r>
            <a:r>
              <a:rPr lang="en-US"/>
              <a:t>süre</a:t>
            </a:r>
            <a:r>
              <a:rPr lang="tr-TR" altLang="en-US"/>
              <a:t>sine</a:t>
            </a:r>
            <a:r>
              <a:rPr lang="en-US"/>
              <a:t> göre gruplar</a:t>
            </a:r>
            <a:r>
              <a:rPr lang="tr-TR" altLang="en-US"/>
              <a:t> arasında istatistiksel olarak anlamlı bir fark yoktu.(P&gt;0.05) (TAblo 1).</a:t>
            </a:r>
            <a:endParaRPr lang="tr-TR" altLang="en-US"/>
          </a:p>
          <a:p>
            <a:r>
              <a:rPr lang="tr-TR" altLang="en-US"/>
              <a:t>3 haftalık takipte tam iyileşme sağlanamayan m</a:t>
            </a:r>
            <a:r>
              <a:rPr lang="tr-TR" altLang="en-US">
                <a:sym typeface="+mn-ea"/>
              </a:rPr>
              <a:t>emnun kalmayan</a:t>
            </a:r>
            <a:r>
              <a:rPr lang="tr-TR" altLang="en-US"/>
              <a:t> hastalara ek bir enjeksiyon teklif edildi.</a:t>
            </a:r>
            <a:endParaRPr lang="tr-TR" altLang="en-US"/>
          </a:p>
          <a:p>
            <a:r>
              <a:rPr lang="tr-TR" altLang="en-US"/>
              <a:t>Grup C de ek enjeksiyon oranı (%16) Grup B’ye (%44) göre daha düşüktü. (P = 0.031) Ancak Grup A (%32) ile karşılaştırıldığında istatistiksel olarak anlamlı bir fark gözlenmedi (P = 0,185) </a:t>
            </a:r>
            <a:endParaRPr lang="tr-TR" altLang="en-US"/>
          </a:p>
          <a:p>
            <a:r>
              <a:rPr lang="tr-TR" altLang="en-US"/>
              <a:t>A ve B grupları arasında istatistiksel olarak anlamlı bir fark yok</a:t>
            </a:r>
            <a:endParaRPr lang="tr-TR" altLang="en-US"/>
          </a:p>
          <a:p>
            <a:pPr marL="0" indent="0">
              <a:buNone/>
            </a:pPr>
            <a:r>
              <a:rPr lang="tr-TR" altLang="en-US"/>
              <a:t>  (P = 0,382) (Tablo 1).</a:t>
            </a:r>
            <a:endParaRPr lang="tr-TR" altLang="en-US"/>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657860" y="450215"/>
            <a:ext cx="10939780" cy="5727065"/>
          </a:xfrm>
        </p:spPr>
        <p:txBody>
          <a:bodyPr>
            <a:normAutofit lnSpcReduction="10000"/>
          </a:bodyPr>
          <a:p>
            <a:r>
              <a:rPr lang="en-US"/>
              <a:t>3 haftalık takipte</a:t>
            </a:r>
            <a:r>
              <a:rPr lang="tr-TR" altLang="en-US"/>
              <a:t> üç grup arasında VAS skorunda anlamlı bir fark görülmedi. (P = 0.155)</a:t>
            </a:r>
            <a:endParaRPr lang="tr-TR" altLang="en-US"/>
          </a:p>
          <a:p>
            <a:endParaRPr lang="tr-TR" altLang="en-US"/>
          </a:p>
          <a:p>
            <a:r>
              <a:rPr lang="tr-TR" altLang="en-US"/>
              <a:t>Tedavi öncesine göre tüm gruplardaki hastalarda tedavi sonrası VAS'ı (kavrama aktivitesi sırasında ağrı) önemli ölçüde azalttı.(P = 0.000)</a:t>
            </a:r>
            <a:endParaRPr lang="tr-TR" altLang="en-US"/>
          </a:p>
          <a:p>
            <a:endParaRPr lang="tr-TR" altLang="en-US"/>
          </a:p>
          <a:p>
            <a:r>
              <a:rPr lang="tr-TR" altLang="en-US"/>
              <a:t>6. aydaki kontrolde VAS kullanılarak ölçülen değerler grup A'da 0,84 grup B’de 0.56 başlangıçtan önceki değerler ise 6.32 ve 7.72 idi.</a:t>
            </a:r>
            <a:endParaRPr lang="tr-TR" altLang="en-US"/>
          </a:p>
          <a:p>
            <a:endParaRPr lang="tr-TR" altLang="en-US"/>
          </a:p>
          <a:p>
            <a:r>
              <a:rPr lang="tr-TR" altLang="en-US"/>
              <a:t>Grup C de ise VAS değeri 0.12 </a:t>
            </a:r>
            <a:r>
              <a:rPr lang="tr-TR" altLang="en-US">
                <a:sym typeface="+mn-ea"/>
              </a:rPr>
              <a:t>başlangıçtan önceki değerler ise 7.20 idi.</a:t>
            </a:r>
            <a:endParaRPr lang="tr-TR" altLang="en-US">
              <a:sym typeface="+mn-ea"/>
            </a:endParaRPr>
          </a:p>
          <a:p>
            <a:endParaRPr lang="tr-TR" altLang="en-US">
              <a:sym typeface="+mn-ea"/>
            </a:endParaRPr>
          </a:p>
          <a:p>
            <a:r>
              <a:rPr lang="tr-TR" altLang="en-US">
                <a:sym typeface="+mn-ea"/>
              </a:rPr>
              <a:t>VAS'ta gruplar arasında istatistiksel olarak anlamlı fark altıncı ayda ölçüldü (P = 0,002) (Tablo 2). </a:t>
            </a:r>
            <a:endParaRPr lang="tr-TR" altLang="en-US">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19785" y="441325"/>
            <a:ext cx="10596880" cy="5735955"/>
          </a:xfrm>
        </p:spPr>
        <p:txBody>
          <a:bodyPr>
            <a:normAutofit lnSpcReduction="10000"/>
          </a:bodyPr>
          <a:p>
            <a:r>
              <a:rPr lang="en-US"/>
              <a:t>Grup C'de  VAS sonuçları </a:t>
            </a:r>
            <a:r>
              <a:rPr lang="en-US">
                <a:sym typeface="+mn-ea"/>
              </a:rPr>
              <a:t>grup A'ya göre</a:t>
            </a:r>
            <a:r>
              <a:rPr lang="tr-TR" altLang="en-US">
                <a:sym typeface="+mn-ea"/>
              </a:rPr>
              <a:t> </a:t>
            </a:r>
            <a:r>
              <a:rPr lang="en-US"/>
              <a:t>anlamlı düzeyde</a:t>
            </a:r>
            <a:r>
              <a:rPr lang="tr-TR" altLang="en-US"/>
              <a:t> </a:t>
            </a:r>
            <a:r>
              <a:rPr lang="en-US">
                <a:sym typeface="+mn-ea"/>
              </a:rPr>
              <a:t>üstün</a:t>
            </a:r>
            <a:r>
              <a:rPr lang="tr-TR" altLang="en-US">
                <a:sym typeface="+mn-ea"/>
              </a:rPr>
              <a:t>dü       </a:t>
            </a:r>
            <a:r>
              <a:rPr lang="en-US">
                <a:sym typeface="+mn-ea"/>
              </a:rPr>
              <a:t>(P = 0,001).</a:t>
            </a:r>
            <a:endParaRPr lang="en-US">
              <a:sym typeface="+mn-ea"/>
            </a:endParaRPr>
          </a:p>
          <a:p>
            <a:endParaRPr lang="tr-TR" altLang="en-US">
              <a:sym typeface="+mn-ea"/>
            </a:endParaRPr>
          </a:p>
          <a:p>
            <a:r>
              <a:rPr lang="tr-TR" altLang="en-US">
                <a:sym typeface="+mn-ea"/>
              </a:rPr>
              <a:t>Grup A ve B arasında istatistiksel olarak anlamlı bir değişiklik yoktu     (P = 0.465)</a:t>
            </a:r>
            <a:endParaRPr lang="tr-TR" altLang="en-US">
              <a:sym typeface="+mn-ea"/>
            </a:endParaRPr>
          </a:p>
          <a:p>
            <a:endParaRPr lang="tr-TR" altLang="en-US">
              <a:sym typeface="+mn-ea"/>
            </a:endParaRPr>
          </a:p>
          <a:p>
            <a:r>
              <a:rPr lang="tr-TR" altLang="en-US">
                <a:sym typeface="+mn-ea"/>
              </a:rPr>
              <a:t>Grup B ve C grubu arasında (P = 0,08) (Tablo 2)</a:t>
            </a:r>
            <a:endParaRPr lang="tr-TR" altLang="en-US">
              <a:sym typeface="+mn-ea"/>
            </a:endParaRPr>
          </a:p>
          <a:p>
            <a:endParaRPr lang="tr-TR" altLang="en-US">
              <a:sym typeface="+mn-ea"/>
            </a:endParaRPr>
          </a:p>
          <a:p>
            <a:r>
              <a:rPr lang="tr-TR" altLang="en-US">
                <a:sym typeface="+mn-ea"/>
              </a:rPr>
              <a:t>6 aylık takip sonunda tedavi başarılı (mükemmel-iyi)(verhaar skor)</a:t>
            </a:r>
            <a:endParaRPr lang="tr-TR" altLang="en-US">
              <a:sym typeface="+mn-ea"/>
            </a:endParaRPr>
          </a:p>
          <a:p>
            <a:pPr lvl="1"/>
            <a:r>
              <a:rPr lang="tr-TR" altLang="en-US">
                <a:sym typeface="+mn-ea"/>
              </a:rPr>
              <a:t>A grubunda 22 (%92) </a:t>
            </a:r>
            <a:endParaRPr lang="tr-TR" altLang="en-US">
              <a:sym typeface="+mn-ea"/>
            </a:endParaRPr>
          </a:p>
          <a:p>
            <a:pPr lvl="1"/>
            <a:r>
              <a:rPr lang="tr-TR" altLang="en-US">
                <a:sym typeface="+mn-ea"/>
              </a:rPr>
              <a:t>B grubunda 24 (%96)</a:t>
            </a:r>
            <a:endParaRPr lang="tr-TR" altLang="en-US">
              <a:sym typeface="+mn-ea"/>
            </a:endParaRPr>
          </a:p>
          <a:p>
            <a:pPr lvl="1"/>
            <a:r>
              <a:rPr lang="tr-TR" altLang="en-US">
                <a:sym typeface="+mn-ea"/>
              </a:rPr>
              <a:t>C grubunda 25 (%100) </a:t>
            </a:r>
            <a:r>
              <a:rPr lang="en-US"/>
              <a:t> </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38200" y="508635"/>
            <a:ext cx="10623550" cy="5668645"/>
          </a:xfrm>
        </p:spPr>
        <p:txBody>
          <a:bodyPr>
            <a:normAutofit lnSpcReduction="20000"/>
          </a:bodyPr>
          <a:p>
            <a:r>
              <a:rPr lang="tr-TR" altLang="en-US"/>
              <a:t>Grup A ve B ye göre Grup C de başarılı sonuç oranı daha yüksekti.</a:t>
            </a:r>
            <a:endParaRPr lang="tr-TR" altLang="en-US"/>
          </a:p>
          <a:p>
            <a:endParaRPr lang="tr-TR" altLang="en-US"/>
          </a:p>
          <a:p>
            <a:r>
              <a:rPr lang="tr-TR" altLang="en-US"/>
              <a:t>C grubu ile A ve B grupları arasında karşılaştırıldığında başarılı sonuçlarda istatistiksel olarak da anlamlı farklılıklar vardı.</a:t>
            </a:r>
            <a:r>
              <a:rPr lang="tr-TR" altLang="en-US">
                <a:sym typeface="+mn-ea"/>
              </a:rPr>
              <a:t>(P = 0,006)</a:t>
            </a:r>
            <a:endParaRPr lang="tr-TR" altLang="en-US">
              <a:sym typeface="+mn-ea"/>
            </a:endParaRPr>
          </a:p>
          <a:p>
            <a:endParaRPr lang="tr-TR" altLang="en-US"/>
          </a:p>
          <a:p>
            <a:r>
              <a:rPr lang="tr-TR" altLang="en-US"/>
              <a:t>Ancak Grup A ve B arasında istatistiksel olarak anlamlı bir fark gözlenmedi. (P = 0.536)</a:t>
            </a:r>
            <a:endParaRPr lang="tr-TR" altLang="en-US"/>
          </a:p>
          <a:p>
            <a:pPr marL="0" indent="0">
              <a:buNone/>
            </a:pPr>
            <a:r>
              <a:rPr lang="tr-TR" altLang="en-US"/>
              <a:t> </a:t>
            </a:r>
            <a:endParaRPr lang="tr-TR" altLang="en-US"/>
          </a:p>
          <a:p>
            <a:r>
              <a:rPr lang="tr-TR" altLang="en-US"/>
              <a:t>Tüm hastalar enjeksiyonu acı verici buldu. </a:t>
            </a:r>
            <a:endParaRPr lang="tr-TR" altLang="en-US"/>
          </a:p>
          <a:p>
            <a:endParaRPr lang="tr-TR" altLang="en-US"/>
          </a:p>
          <a:p>
            <a:r>
              <a:rPr lang="tr-TR" altLang="en-US">
                <a:sym typeface="+mn-ea"/>
              </a:rPr>
              <a:t>Çalışma sırasında h</a:t>
            </a:r>
            <a:r>
              <a:rPr lang="tr-TR" altLang="en-US"/>
              <a:t>içbir komplikasyon </a:t>
            </a:r>
            <a:r>
              <a:rPr lang="tr-TR" altLang="en-US">
                <a:sym typeface="+mn-ea"/>
              </a:rPr>
              <a:t>veya</a:t>
            </a:r>
            <a:r>
              <a:rPr lang="tr-TR" altLang="en-US"/>
              <a:t> </a:t>
            </a:r>
            <a:r>
              <a:rPr lang="tr-TR" altLang="en-US">
                <a:sym typeface="+mn-ea"/>
              </a:rPr>
              <a:t>enjeksiyonlara atfedilebilen olumsuz etkiler gözlenmemiştir.</a:t>
            </a:r>
            <a:endParaRPr lang="tr-TR"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Content Placeholder 4"/>
          <p:cNvPicPr>
            <a:picLocks noChangeAspect="1"/>
          </p:cNvPicPr>
          <p:nvPr>
            <p:ph sz="half" idx="1"/>
          </p:nvPr>
        </p:nvPicPr>
        <p:blipFill>
          <a:blip r:embed="rId1"/>
          <a:stretch>
            <a:fillRect/>
          </a:stretch>
        </p:blipFill>
        <p:spPr>
          <a:xfrm>
            <a:off x="3036570" y="365125"/>
            <a:ext cx="5555615" cy="594423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5" name="Content Placeholder 4"/>
          <p:cNvPicPr>
            <a:picLocks noChangeAspect="1"/>
          </p:cNvPicPr>
          <p:nvPr>
            <p:ph sz="half" idx="1"/>
          </p:nvPr>
        </p:nvPicPr>
        <p:blipFill>
          <a:blip r:embed="rId1"/>
          <a:stretch>
            <a:fillRect/>
          </a:stretch>
        </p:blipFill>
        <p:spPr>
          <a:xfrm>
            <a:off x="478155" y="263525"/>
            <a:ext cx="11116310" cy="2634615"/>
          </a:xfrm>
          <a:prstGeom prst="rect">
            <a:avLst/>
          </a:prstGeom>
        </p:spPr>
      </p:pic>
      <p:pic>
        <p:nvPicPr>
          <p:cNvPr id="6" name="Content Placeholder 5"/>
          <p:cNvPicPr>
            <a:picLocks noChangeAspect="1"/>
          </p:cNvPicPr>
          <p:nvPr>
            <p:ph sz="half" idx="2"/>
          </p:nvPr>
        </p:nvPicPr>
        <p:blipFill>
          <a:blip r:embed="rId2"/>
          <a:stretch>
            <a:fillRect/>
          </a:stretch>
        </p:blipFill>
        <p:spPr>
          <a:xfrm>
            <a:off x="478155" y="2998470"/>
            <a:ext cx="11116310" cy="324866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b="1">
                <a:latin typeface="Arial Black" panose="020B0A04020102020204" charset="0"/>
                <a:cs typeface="Arial Black" panose="020B0A04020102020204" charset="0"/>
              </a:rPr>
              <a:t>Tartışma ve Sonuç</a:t>
            </a:r>
            <a:endParaRPr lang="tr-TR" altLang="en-US" b="1">
              <a:latin typeface="Arial Black" panose="020B0A04020102020204" charset="0"/>
              <a:cs typeface="Arial Black" panose="020B0A04020102020204" charset="0"/>
            </a:endParaRPr>
          </a:p>
        </p:txBody>
      </p:sp>
      <p:sp>
        <p:nvSpPr>
          <p:cNvPr id="3" name="Content Placeholder 2"/>
          <p:cNvSpPr>
            <a:spLocks noGrp="1"/>
          </p:cNvSpPr>
          <p:nvPr>
            <p:ph sz="half" idx="1"/>
          </p:nvPr>
        </p:nvSpPr>
        <p:spPr>
          <a:xfrm>
            <a:off x="838200" y="1483360"/>
            <a:ext cx="10654030" cy="4693920"/>
          </a:xfrm>
        </p:spPr>
        <p:txBody>
          <a:bodyPr/>
          <a:p>
            <a:r>
              <a:rPr lang="en-US"/>
              <a:t>Çalışmamızın en önemli bulgusu,</a:t>
            </a:r>
            <a:r>
              <a:rPr lang="tr-TR" altLang="en-US"/>
              <a:t> Lateral epikondilit tedavisinde </a:t>
            </a:r>
            <a:r>
              <a:rPr lang="tr-TR" altLang="en-US">
                <a:sym typeface="+mn-ea"/>
              </a:rPr>
              <a:t>iğneleme tekniği ile birlikte</a:t>
            </a:r>
            <a:r>
              <a:rPr lang="tr-TR" altLang="en-US"/>
              <a:t> lokal steroid enjeksiyonu (grup C) tek başına lokal steroid enjeksiyonundan </a:t>
            </a:r>
            <a:r>
              <a:rPr lang="tr-TR" altLang="en-US">
                <a:sym typeface="+mn-ea"/>
              </a:rPr>
              <a:t>(grup A) </a:t>
            </a:r>
            <a:r>
              <a:rPr lang="tr-TR" altLang="en-US"/>
              <a:t>ve iğneleme tekniği kullanılarak yapılan lokal enjeksiyondan </a:t>
            </a:r>
            <a:r>
              <a:rPr lang="tr-TR" altLang="en-US">
                <a:sym typeface="+mn-ea"/>
              </a:rPr>
              <a:t>(grup B)</a:t>
            </a:r>
            <a:r>
              <a:rPr lang="tr-TR" altLang="en-US"/>
              <a:t>  daha etkiliydi.</a:t>
            </a:r>
            <a:endParaRPr lang="tr-TR" altLang="en-US"/>
          </a:p>
          <a:p>
            <a:endParaRPr lang="tr-TR" altLang="en-US"/>
          </a:p>
          <a:p>
            <a:r>
              <a:rPr lang="tr-TR" altLang="en-US"/>
              <a:t>Grup A ve B arasında fark saptanmadı.</a:t>
            </a:r>
            <a:endParaRPr lang="tr-TR" altLang="en-US"/>
          </a:p>
          <a:p>
            <a:endParaRPr lang="tr-TR" altLang="en-US"/>
          </a:p>
          <a:p>
            <a:r>
              <a:rPr lang="tr-TR" altLang="en-US"/>
              <a:t>Bu çalışma ortaya çıkardı ki iğneleme yöntemiyle birlikte lokal steroid enjeksiyonunun kombine edilmesi tedavinin 3. haftasında ek enjeksiyon gerekliliğini azaltmıştır.</a:t>
            </a:r>
            <a:endParaRPr lang="tr-TR"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516255" y="289560"/>
            <a:ext cx="11175365" cy="5887720"/>
          </a:xfrm>
        </p:spPr>
        <p:txBody>
          <a:bodyPr>
            <a:normAutofit lnSpcReduction="10000"/>
          </a:bodyPr>
          <a:p>
            <a:r>
              <a:rPr lang="tr-TR" altLang="en-US"/>
              <a:t>Çalışmada 3. haftada mükemmel sonuçların oranının en yüksek olduğu grup steroid enjeksiyonu yapılan A ve C grubu, 6.aydaki takipte mükemmel sonuçlar iğneleme yöntemiyle kombine lokal steroid enjeksiyon grubunda (Grup C) görülmüştür.</a:t>
            </a:r>
            <a:endParaRPr lang="tr-TR" altLang="en-US"/>
          </a:p>
          <a:p>
            <a:endParaRPr lang="tr-TR" altLang="en-US"/>
          </a:p>
          <a:p>
            <a:r>
              <a:rPr lang="tr-TR" altLang="en-US"/>
              <a:t>Çalışmada Grup C’de (iğneleme+steroid enjeksiyonu) hastarın %84 ünde Grup B’de (iğneleme) %48inde, Grup A’da (lokal steroid) %36sında mükemmel sonuçlar elde edildi. Başarılı sonuçların oranı Grup C’de anlamlı olarak Grup A ve B’ye göre yüksektir.</a:t>
            </a:r>
            <a:endParaRPr lang="tr-TR" altLang="en-US"/>
          </a:p>
          <a:p>
            <a:endParaRPr lang="tr-TR" altLang="en-US"/>
          </a:p>
          <a:p>
            <a:r>
              <a:rPr lang="tr-TR" altLang="en-US"/>
              <a:t>Çalışmada lokal irritasyonu ve enjeksiyon sırasındaki ağrıyı azaltmak amacıyla lokal anestezik her grupta kullanılmıştır. Uzun dönemde lateral epikondilit tedavisinde lokal anestezik herhangi bir rol oynamaz.Lokal anesteziklerin uzun vadeli etkisi plesaboya eşittir. </a:t>
            </a:r>
            <a:endParaRPr lang="tr-TR"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78790" y="307975"/>
            <a:ext cx="11022965" cy="5869305"/>
          </a:xfrm>
        </p:spPr>
        <p:txBody>
          <a:bodyPr/>
          <a:p>
            <a:r>
              <a:rPr lang="tr-TR" altLang="en-US"/>
              <a:t>Lateral epikondilitte iğneleme yöntemi 44 yıldan beri kullanılmaktadır. İğneleme yönteminin muhtemelen dejeneratif miksoid dokuda yeni kanlanma kanalları açarak iyileşmeyi hızlandırdığı düşünülüyor.</a:t>
            </a:r>
            <a:endParaRPr lang="tr-TR" altLang="en-US"/>
          </a:p>
          <a:p>
            <a:endParaRPr lang="tr-TR" altLang="en-US"/>
          </a:p>
          <a:p>
            <a:r>
              <a:rPr lang="tr-TR" altLang="en-US"/>
              <a:t>Çalışmanın sonuçları gösteriyorki iğneleme yöntemiyle birlikte lokal steroid enjeksiyonu lateral epikondilit tedavisinde ek enjeksiyon ihtiyacını azaltarak tekrarlayan steroid enjeksiyonlarının ve komplikasyon ihtimalini azaltan bir yöntem oluyor.</a:t>
            </a:r>
            <a:endParaRPr lang="tr-TR" altLang="en-US"/>
          </a:p>
          <a:p>
            <a:endParaRPr lang="tr-TR" altLang="en-US"/>
          </a:p>
          <a:p>
            <a:pPr marL="0" indent="0">
              <a:buNone/>
            </a:pPr>
            <a:r>
              <a:rPr lang="tr-TR" altLang="en-US"/>
              <a:t> </a:t>
            </a:r>
            <a:endParaRPr lang="tr-T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latin typeface="Arial Black" panose="020B0A04020102020204" charset="0"/>
                <a:cs typeface="Arial Black" panose="020B0A04020102020204" charset="0"/>
              </a:rPr>
              <a:t>GİRİŞ</a:t>
            </a:r>
            <a:endParaRPr lang="tr-TR" altLang="en-US">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r>
              <a:rPr lang="tr-TR" altLang="en-US"/>
              <a:t>Tenisçi dirseği humerusun ekstensör kökenli kaslarının entezopatisi</a:t>
            </a:r>
            <a:endParaRPr lang="tr-TR" altLang="en-US"/>
          </a:p>
          <a:p>
            <a:endParaRPr lang="tr-TR" altLang="en-US"/>
          </a:p>
          <a:p>
            <a:r>
              <a:rPr lang="tr-TR" altLang="en-US"/>
              <a:t>Lateral epikondilit patogenezi kesin bir şekilde belirlenmemiş (Genel kanı aşırı kullanıma bağlı)</a:t>
            </a:r>
            <a:endParaRPr lang="tr-TR" altLang="en-US"/>
          </a:p>
          <a:p>
            <a:endParaRPr lang="tr-TR" altLang="en-US"/>
          </a:p>
          <a:p>
            <a:r>
              <a:rPr lang="tr-TR" altLang="en-US"/>
              <a:t>Histolojik değişiklikler granülasyon dokusu, mikro rüptürler,  dejeneratif değişiklikler</a:t>
            </a:r>
            <a:endParaRPr lang="tr-TR" altLang="en-US"/>
          </a:p>
          <a:p>
            <a:endParaRPr lang="tr-TR" altLang="en-US"/>
          </a:p>
          <a:p>
            <a:endParaRPr lang="tr-TR"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450215"/>
            <a:ext cx="10515600" cy="5727065"/>
          </a:xfrm>
        </p:spPr>
        <p:txBody>
          <a:bodyPr/>
          <a:p>
            <a:r>
              <a:rPr lang="tr-TR" altLang="en-US"/>
              <a:t>Lateral epikondilit tedavisinde; dinlenme, ateller, analjezik ve antiinflamatuar ilaçlar, fizyoterapi, akupunktur, enjeksiyonlar ve ameliyatların hepsi araştırılmış olup değişken klinik sonuçlar elde edilmiş.</a:t>
            </a:r>
            <a:endParaRPr lang="tr-TR" altLang="en-US"/>
          </a:p>
          <a:p>
            <a:endParaRPr lang="tr-TR" altLang="en-US"/>
          </a:p>
          <a:p>
            <a:r>
              <a:rPr lang="tr-TR" altLang="en-US"/>
              <a:t>Çalışmalarda steroid enjeksiyonun fizyoterapiden daha etkin olduğu gösterilmiş. (Verhaar)</a:t>
            </a:r>
            <a:endParaRPr lang="tr-TR" altLang="en-US"/>
          </a:p>
          <a:p>
            <a:endParaRPr lang="tr-TR" altLang="en-US"/>
          </a:p>
          <a:p>
            <a:r>
              <a:rPr lang="tr-TR" altLang="en-US"/>
              <a:t>Düşük doz ESWT nin yararlı sonuçları olduğu gösterilmiş.(Rompe)</a:t>
            </a:r>
            <a:endParaRPr lang="tr-TR" altLang="en-US"/>
          </a:p>
          <a:p>
            <a:endParaRPr lang="tr-TR" altLang="en-US"/>
          </a:p>
          <a:p>
            <a:r>
              <a:rPr lang="tr-TR" altLang="en-US"/>
              <a:t>Orta vadede lokal steroid enjeksiyonunun ESWTye göre daha başarılı ve 100 kat daha ucuz olduğu çalışmalar yapıldı.(Crowther)</a:t>
            </a:r>
            <a:endParaRPr lang="tr-TR"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56235"/>
            <a:ext cx="10515600" cy="5821045"/>
          </a:xfrm>
        </p:spPr>
        <p:txBody>
          <a:bodyPr/>
          <a:p>
            <a:r>
              <a:rPr lang="tr-TR" altLang="en-US"/>
              <a:t>Klinik sonuçlara göre en çok tercih edilen yöntem lokal anestezikle kombine veya lokal anesteziksiz lokal kortikostreoid uygulaması</a:t>
            </a:r>
            <a:endParaRPr lang="tr-TR" altLang="en-US"/>
          </a:p>
          <a:p>
            <a:endParaRPr lang="tr-TR" altLang="en-US"/>
          </a:p>
          <a:p>
            <a:r>
              <a:rPr lang="tr-TR" altLang="en-US"/>
              <a:t>İğneleme (peppering tekniği) tekniğinin lokal kortikosteroid enjeksiyonu kadar etkin olduğu gösterildi.(Altay)</a:t>
            </a:r>
            <a:endParaRPr lang="tr-TR" altLang="en-US"/>
          </a:p>
          <a:p>
            <a:endParaRPr lang="tr-TR" altLang="en-US"/>
          </a:p>
          <a:p>
            <a:r>
              <a:rPr lang="tr-TR" altLang="en-US"/>
              <a:t>İğneleme yöntemi; cilde giriş, enjeksiyon, ciltten çıkmadan iğneyi geri çekme, hafifçe yön değiştirip tekrar giriş ve enjeksiyon</a:t>
            </a:r>
            <a:endParaRPr lang="tr-TR" altLang="en-US"/>
          </a:p>
          <a:p>
            <a:endParaRPr lang="tr-TR" altLang="en-US"/>
          </a:p>
          <a:p>
            <a:r>
              <a:rPr lang="tr-TR" altLang="en-US"/>
              <a:t>Bu çalışmada iğneleme yöntemi ve lokal kortikosteroid </a:t>
            </a:r>
            <a:r>
              <a:rPr lang="tr-TR" altLang="en-US">
                <a:sym typeface="+mn-ea"/>
              </a:rPr>
              <a:t>enjeksiyon</a:t>
            </a:r>
            <a:r>
              <a:rPr lang="tr-TR" altLang="en-US"/>
              <a:t> kombinasyonunun; tek başına iğneleme ve tek başına lokal steroid enjeksiyonuyla karşılaştırılmış (prospektif kontrollü çalışma)</a:t>
            </a:r>
            <a:endParaRPr lang="tr-TR"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latin typeface="Arial Black" panose="020B0A04020102020204" charset="0"/>
                <a:cs typeface="Arial Black" panose="020B0A04020102020204" charset="0"/>
              </a:rPr>
              <a:t>Materyal ve Metod</a:t>
            </a:r>
            <a:endParaRPr lang="tr-TR" altLang="en-US">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838200" y="1398905"/>
            <a:ext cx="10515600" cy="4778375"/>
          </a:xfrm>
        </p:spPr>
        <p:txBody>
          <a:bodyPr>
            <a:normAutofit lnSpcReduction="20000"/>
          </a:bodyPr>
          <a:p>
            <a:r>
              <a:rPr lang="tr-TR" altLang="en-US"/>
              <a:t>Çalışma lateral epikondilitli 75 hastadan oluşmakta</a:t>
            </a:r>
            <a:endParaRPr lang="tr-TR" altLang="en-US"/>
          </a:p>
          <a:p>
            <a:endParaRPr lang="tr-TR" altLang="en-US"/>
          </a:p>
          <a:p>
            <a:r>
              <a:rPr lang="tr-TR" altLang="en-US"/>
              <a:t>Etik komiteden onaylı ve bilgilendirilmiş onam alınmış</a:t>
            </a:r>
            <a:endParaRPr lang="tr-TR" altLang="en-US"/>
          </a:p>
          <a:p>
            <a:endParaRPr lang="tr-TR" altLang="en-US"/>
          </a:p>
          <a:p>
            <a:r>
              <a:rPr lang="tr-TR" altLang="en-US"/>
              <a:t>Çalışmaya dahil edilme kriterleri; ön kol ekstensör kasta ağrı ve hassasiyet, pozitif chair testi, mill’s işareti</a:t>
            </a:r>
            <a:endParaRPr lang="tr-TR" altLang="en-US"/>
          </a:p>
          <a:p>
            <a:endParaRPr lang="tr-TR" altLang="en-US"/>
          </a:p>
          <a:p>
            <a:r>
              <a:rPr lang="tr-TR" altLang="en-US"/>
              <a:t>Çalışma dışı tutulma kriterleri; lateral epikondilit için ameliyat, daha önce yapılan enjeksiyonlar, artrit, dirsekte efüzyon, ulnar sinirin sıkışması, servikal omurgadan radikülopati, periartiküler kırık, distal humerus kemiği tümörü, enfeksiyon ve anormal eritrosit sedimantasyon hızı.</a:t>
            </a:r>
            <a:endParaRPr lang="tr-TR"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640715"/>
            <a:ext cx="10515600" cy="5745480"/>
          </a:xfrm>
        </p:spPr>
        <p:txBody>
          <a:bodyPr/>
          <a:p>
            <a:r>
              <a:rPr lang="tr-TR" altLang="en-US"/>
              <a:t>Ardışık ilk 25 hasta (A grubu) lokal triamsinolon (1 mL) enjeksiyonu ve 1 mL lidokain kombinasyonu</a:t>
            </a:r>
            <a:endParaRPr lang="tr-TR" altLang="en-US"/>
          </a:p>
          <a:p>
            <a:endParaRPr lang="tr-TR" altLang="en-US"/>
          </a:p>
          <a:p>
            <a:r>
              <a:rPr lang="tr-TR" altLang="en-US"/>
              <a:t>İkinci 25 hastada (B grubu) 1 mL lidokainle birlikte iğneleme yöntemi</a:t>
            </a:r>
            <a:endParaRPr lang="tr-TR" altLang="en-US"/>
          </a:p>
          <a:p>
            <a:endParaRPr lang="tr-TR" altLang="en-US"/>
          </a:p>
          <a:p>
            <a:r>
              <a:rPr lang="tr-TR" altLang="en-US"/>
              <a:t>Son 25 hastada (C grubu) kombine 1 ml triamsinolon 1 mL lidokain </a:t>
            </a:r>
            <a:r>
              <a:rPr lang="tr-TR" altLang="en-US">
                <a:sym typeface="+mn-ea"/>
              </a:rPr>
              <a:t>lokal enjeksiyonu </a:t>
            </a:r>
            <a:r>
              <a:rPr lang="tr-TR" altLang="en-US"/>
              <a:t>ve iğneleme tekniği </a:t>
            </a:r>
            <a:r>
              <a:rPr lang="tr-TR" altLang="en-US">
                <a:sym typeface="+mn-ea"/>
              </a:rPr>
              <a:t>kullanılarak tedavi edilir.</a:t>
            </a:r>
            <a:endParaRPr lang="tr-TR" altLang="en-US">
              <a:sym typeface="+mn-ea"/>
            </a:endParaRPr>
          </a:p>
          <a:p>
            <a:endParaRPr lang="tr-TR" altLang="en-US">
              <a:sym typeface="+mn-ea"/>
            </a:endParaRPr>
          </a:p>
          <a:p>
            <a:r>
              <a:rPr lang="tr-TR" altLang="en-US">
                <a:sym typeface="+mn-ea"/>
              </a:rPr>
              <a:t>Hastalar hangi grupta olduklarını bilmemektedirler.</a:t>
            </a:r>
            <a:endParaRPr lang="tr-TR" altLang="en-US">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914400" y="109220"/>
            <a:ext cx="10654030" cy="2284095"/>
          </a:xfrm>
        </p:spPr>
        <p:txBody>
          <a:bodyPr/>
          <a:p>
            <a:r>
              <a:rPr lang="tr-TR" altLang="en-US"/>
              <a:t>Her bir gruptaki temel özellikler; yaş, etkilenen taraf, önceki tedavi yöntemleri (NSAID kullanımı </a:t>
            </a:r>
            <a:r>
              <a:rPr lang="tr-TR" altLang="en-US">
                <a:sym typeface="+mn-ea"/>
              </a:rPr>
              <a:t>dahil) </a:t>
            </a:r>
            <a:r>
              <a:rPr lang="tr-TR" altLang="en-US"/>
              <a:t>, fizyoterapi, atel ve ağrının süresi kaydedildi ve her gruptaki ortalama tablolaştırıldı. (tablo 1)</a:t>
            </a:r>
            <a:endParaRPr lang="tr-TR" altLang="en-US"/>
          </a:p>
          <a:p>
            <a:endParaRPr lang="tr-TR" altLang="en-US"/>
          </a:p>
        </p:txBody>
      </p:sp>
      <p:pic>
        <p:nvPicPr>
          <p:cNvPr id="4" name="Content Placeholder 3"/>
          <p:cNvPicPr>
            <a:picLocks noChangeAspect="1"/>
          </p:cNvPicPr>
          <p:nvPr>
            <p:ph sz="half" idx="2"/>
          </p:nvPr>
        </p:nvPicPr>
        <p:blipFill>
          <a:blip r:embed="rId1"/>
          <a:stretch>
            <a:fillRect/>
          </a:stretch>
        </p:blipFill>
        <p:spPr>
          <a:xfrm>
            <a:off x="914400" y="1396365"/>
            <a:ext cx="9904730" cy="546163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38200" y="384810"/>
            <a:ext cx="10645140" cy="5792470"/>
          </a:xfrm>
        </p:spPr>
        <p:txBody>
          <a:bodyPr>
            <a:normAutofit/>
          </a:bodyPr>
          <a:p>
            <a:r>
              <a:rPr lang="en-US"/>
              <a:t>Çalışmaya katılan hastaların tamamı 3 hafta</a:t>
            </a:r>
            <a:r>
              <a:rPr lang="tr-TR" altLang="en-US"/>
              <a:t> ve 6 ay</a:t>
            </a:r>
            <a:r>
              <a:rPr lang="en-US"/>
              <a:t> sonra</a:t>
            </a:r>
            <a:r>
              <a:rPr lang="tr-TR" altLang="en-US"/>
              <a:t> tekrar</a:t>
            </a:r>
            <a:r>
              <a:rPr lang="en-US"/>
              <a:t> görüldü.</a:t>
            </a:r>
            <a:r>
              <a:rPr lang="tr-TR" altLang="en-US"/>
              <a:t> Hastalara ek bir ilaç tedavisi verilmedi ve hareket kısıtlaması önerilmedi.</a:t>
            </a:r>
            <a:endParaRPr lang="tr-TR" altLang="en-US"/>
          </a:p>
          <a:p>
            <a:endParaRPr lang="tr-TR" altLang="en-US"/>
          </a:p>
          <a:p>
            <a:r>
              <a:rPr lang="en-US"/>
              <a:t>Hastalar</a:t>
            </a:r>
            <a:r>
              <a:rPr lang="tr-TR" altLang="en-US"/>
              <a:t> e</a:t>
            </a:r>
            <a:r>
              <a:rPr lang="en-US">
                <a:sym typeface="+mn-ea"/>
              </a:rPr>
              <a:t>njeksiyonlardan 3 hafta</a:t>
            </a:r>
            <a:r>
              <a:rPr lang="tr-TR" altLang="en-US">
                <a:sym typeface="+mn-ea"/>
              </a:rPr>
              <a:t> ve</a:t>
            </a:r>
            <a:r>
              <a:rPr lang="en-US">
                <a:sym typeface="+mn-ea"/>
              </a:rPr>
              <a:t> 6 ay sonra</a:t>
            </a:r>
            <a:r>
              <a:rPr lang="tr-TR" altLang="en-US">
                <a:sym typeface="+mn-ea"/>
              </a:rPr>
              <a:t> </a:t>
            </a:r>
            <a:r>
              <a:rPr lang="tr-TR" altLang="en-US"/>
              <a:t>çalışmanın yöntemi konusunda kör hakemler</a:t>
            </a:r>
            <a:r>
              <a:rPr lang="en-US"/>
              <a:t> tarafından</a:t>
            </a:r>
            <a:r>
              <a:rPr lang="tr-TR" altLang="en-US"/>
              <a:t> </a:t>
            </a:r>
            <a:r>
              <a:rPr lang="tr-TR" altLang="en-US">
                <a:sym typeface="+mn-ea"/>
              </a:rPr>
              <a:t>vizüel analog skala </a:t>
            </a:r>
            <a:r>
              <a:rPr lang="en-US">
                <a:sym typeface="+mn-ea"/>
              </a:rPr>
              <a:t>(VAS) 0-10 arasında</a:t>
            </a:r>
            <a:r>
              <a:rPr lang="en-US"/>
              <a:t> değerlendirildi</a:t>
            </a:r>
            <a:r>
              <a:rPr lang="tr-TR" altLang="en-US"/>
              <a:t>. S</a:t>
            </a:r>
            <a:r>
              <a:rPr lang="en-US">
                <a:sym typeface="+mn-ea"/>
              </a:rPr>
              <a:t>ıfır semptomların tamamen yokluğunu ve on hayal edilebilecek en kötü acı.</a:t>
            </a:r>
            <a:endParaRPr lang="en-US">
              <a:sym typeface="+mn-ea"/>
            </a:endParaRPr>
          </a:p>
          <a:p>
            <a:endParaRPr lang="en-US">
              <a:sym typeface="+mn-ea"/>
            </a:endParaRPr>
          </a:p>
          <a:p>
            <a:endParaRPr lang="tr-TR" altLang="en-US"/>
          </a:p>
          <a:p>
            <a:endParaRPr lang="en-US"/>
          </a:p>
          <a:p>
            <a:pPr marL="0" indent="0">
              <a:buNone/>
            </a:pPr>
            <a:endParaRPr lang="en-US"/>
          </a:p>
          <a:p>
            <a:endParaRPr lang="en-US"/>
          </a:p>
          <a:p>
            <a:pPr marL="0" indent="0">
              <a:buNone/>
            </a:pP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b="1" dirty="0">
                <a:solidFill>
                  <a:srgbClr val="111111"/>
                </a:solidFill>
                <a:effectLst/>
                <a:latin typeface="Arial Black" panose="020B0A04020102020204" charset="0"/>
                <a:ea typeface="Times New Roman" panose="02020603050405020304" pitchFamily="18" charset="0"/>
                <a:cs typeface="Arial Black" panose="020B0A04020102020204" charset="0"/>
                <a:sym typeface="+mn-ea"/>
              </a:rPr>
              <a:t>İstatistiksel Analiz</a:t>
            </a:r>
            <a:endParaRPr lang="en-US" b="1">
              <a:latin typeface="Arial Black" panose="020B0A04020102020204" charset="0"/>
              <a:cs typeface="Arial Black" panose="020B0A04020102020204" charset="0"/>
            </a:endParaRPr>
          </a:p>
        </p:txBody>
      </p:sp>
      <p:sp>
        <p:nvSpPr>
          <p:cNvPr id="3" name="Content Placeholder 2"/>
          <p:cNvSpPr>
            <a:spLocks noGrp="1"/>
          </p:cNvSpPr>
          <p:nvPr>
            <p:ph sz="half" idx="1"/>
          </p:nvPr>
        </p:nvSpPr>
        <p:spPr>
          <a:xfrm>
            <a:off x="838200" y="1418590"/>
            <a:ext cx="10777855" cy="4758690"/>
          </a:xfrm>
        </p:spPr>
        <p:txBody>
          <a:bodyPr/>
          <a:p>
            <a:r>
              <a:rPr lang="tr-TR" altLang="en-US">
                <a:sym typeface="+mn-ea"/>
              </a:rPr>
              <a:t>SPSS paketi (versiyon 11.5, SPSS) tüm istatistiksel hesaplamalar için kullanıldı. </a:t>
            </a:r>
            <a:endParaRPr lang="tr-TR" altLang="en-US">
              <a:sym typeface="+mn-ea"/>
            </a:endParaRPr>
          </a:p>
          <a:p>
            <a:r>
              <a:rPr lang="tr-TR" altLang="en-US">
                <a:sym typeface="+mn-ea"/>
              </a:rPr>
              <a:t>Gruplar arasında sonuçları karşılaştırmak için ki kare testi kullanıldı. </a:t>
            </a:r>
            <a:endParaRPr lang="tr-TR" altLang="en-US">
              <a:sym typeface="+mn-ea"/>
            </a:endParaRPr>
          </a:p>
          <a:p>
            <a:r>
              <a:rPr lang="tr-TR" altLang="en-US">
                <a:sym typeface="+mn-ea"/>
              </a:rPr>
              <a:t>Gruplar arasında l</a:t>
            </a:r>
            <a:r>
              <a:rPr lang="tr-TR" altLang="en-US">
                <a:sym typeface="+mn-ea"/>
              </a:rPr>
              <a:t>okal enjeksiyon öncesi ve sonrası VAS puanı değişikliklerini  karşılaştırmak için Kruskal-Wallis testi uygulandı.</a:t>
            </a:r>
            <a:endParaRPr lang="tr-TR" altLang="en-US">
              <a:sym typeface="+mn-ea"/>
            </a:endParaRPr>
          </a:p>
          <a:p>
            <a:r>
              <a:rPr lang="tr-TR" altLang="en-US">
                <a:sym typeface="+mn-ea"/>
              </a:rPr>
              <a:t>Gruplar arasında zaman içinde VAS'taki farklılıkları hesaplamak için Wilcoxon işaretli sıralar testi kullanıldı.</a:t>
            </a:r>
            <a:endParaRPr lang="tr-TR" altLang="en-US">
              <a:sym typeface="+mn-ea"/>
            </a:endParaRPr>
          </a:p>
          <a:p>
            <a:r>
              <a:rPr lang="tr-TR" altLang="en-US">
                <a:sym typeface="+mn-ea"/>
              </a:rPr>
              <a:t> P değeri 0,05 olarak ayarlandı.</a:t>
            </a:r>
            <a:endParaRPr lang="tr-TR" altLang="en-US"/>
          </a:p>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6887</Words>
  <Application>WPS Presentation</Application>
  <PresentationFormat>Widescreen</PresentationFormat>
  <Paragraphs>131</Paragraphs>
  <Slides>18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vt:lpstr>
      <vt:lpstr>SimSun</vt:lpstr>
      <vt:lpstr>Wingdings</vt:lpstr>
      <vt:lpstr>Times New Roman</vt:lpstr>
      <vt:lpstr>Arial Black</vt:lpstr>
      <vt:lpstr>Calibri Light</vt:lpstr>
      <vt:lpstr>Calibri</vt:lpstr>
      <vt:lpstr>Microsoft YaHei</vt:lpstr>
      <vt:lpstr>Arial Unicode MS</vt:lpstr>
      <vt:lpstr>Office Theme</vt:lpstr>
      <vt:lpstr>Lateral Epikondilit Tedavisinde 3 Değişik Lokal Enjeksiyon Modeli  Randomize Prospektif Klinik Çalışma</vt:lpstr>
      <vt:lpstr>GİRİŞ</vt:lpstr>
      <vt:lpstr>PowerPoint 演示文稿</vt:lpstr>
      <vt:lpstr>PowerPoint 演示文稿</vt:lpstr>
      <vt:lpstr>Materyal ve Metod</vt:lpstr>
      <vt:lpstr>PowerPoint 演示文稿</vt:lpstr>
      <vt:lpstr>PowerPoint 演示文稿</vt:lpstr>
      <vt:lpstr>PowerPoint 演示文稿</vt:lpstr>
      <vt:lpstr>İstatistiksel Analiz</vt:lpstr>
      <vt:lpstr>Sonuçlar</vt:lpstr>
      <vt:lpstr>PowerPoint 演示文稿</vt:lpstr>
      <vt:lpstr>PowerPoint 演示文稿</vt:lpstr>
      <vt:lpstr>PowerPoint 演示文稿</vt:lpstr>
      <vt:lpstr>PowerPoint 演示文稿</vt:lpstr>
      <vt:lpstr>PowerPoint 演示文稿</vt:lpstr>
      <vt:lpstr>Tartışma ve Sonuç</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Lateral Epikondilit Tedavisinde 3 Değişik Lokal Enjeksiyon Modeli  Randomize Prospektif Klinik Çalışma</dc:title>
  <dc:creator/>
  <cp:lastModifiedBy>berk-pc</cp:lastModifiedBy>
  <cp:revision>23</cp:revision>
  <dcterms:created xsi:type="dcterms:W3CDTF">2023-10-12T12:30:00Z</dcterms:created>
  <dcterms:modified xsi:type="dcterms:W3CDTF">2023-10-23T07:07:55Z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CEF80E0ED88A4E81A72EDDAED92E2E92_12</vt:lpwstr>
  </property>
  <property fmtid="{D5CDD505-2E9C-101B-9397-08002B2CF9AE}" pid="3" name="KSOProductBuildVer">
    <vt:lpwstr>1033-12.2.0.13266</vt:lpwstr>
  </property>
</Properties>
</file>