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313" r:id="rId3"/>
    <p:sldId id="314" r:id="rId4"/>
    <p:sldId id="283" r:id="rId5"/>
    <p:sldId id="259" r:id="rId6"/>
    <p:sldId id="260" r:id="rId7"/>
    <p:sldId id="261" r:id="rId8"/>
    <p:sldId id="286" r:id="rId9"/>
    <p:sldId id="309" r:id="rId10"/>
    <p:sldId id="269" r:id="rId11"/>
    <p:sldId id="263" r:id="rId12"/>
    <p:sldId id="289" r:id="rId13"/>
    <p:sldId id="292" r:id="rId14"/>
    <p:sldId id="268" r:id="rId15"/>
    <p:sldId id="271" r:id="rId16"/>
    <p:sldId id="272" r:id="rId17"/>
    <p:sldId id="273" r:id="rId18"/>
    <p:sldId id="274" r:id="rId19"/>
    <p:sldId id="276" r:id="rId20"/>
    <p:sldId id="275" r:id="rId21"/>
    <p:sldId id="277" r:id="rId22"/>
    <p:sldId id="290" r:id="rId23"/>
    <p:sldId id="278" r:id="rId24"/>
    <p:sldId id="280" r:id="rId25"/>
    <p:sldId id="281" r:id="rId26"/>
    <p:sldId id="279" r:id="rId27"/>
    <p:sldId id="282" r:id="rId28"/>
    <p:sldId id="296" r:id="rId29"/>
    <p:sldId id="293" r:id="rId30"/>
    <p:sldId id="294" r:id="rId31"/>
    <p:sldId id="297" r:id="rId32"/>
    <p:sldId id="298" r:id="rId33"/>
    <p:sldId id="284" r:id="rId34"/>
    <p:sldId id="307" r:id="rId35"/>
    <p:sldId id="310" r:id="rId36"/>
    <p:sldId id="305" r:id="rId37"/>
    <p:sldId id="306" r:id="rId38"/>
    <p:sldId id="258" r:id="rId39"/>
    <p:sldId id="303" r:id="rId40"/>
    <p:sldId id="312" r:id="rId41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39" autoAdjust="0"/>
    <p:restoredTop sz="94660"/>
  </p:normalViewPr>
  <p:slideViewPr>
    <p:cSldViewPr>
      <p:cViewPr varScale="1">
        <p:scale>
          <a:sx n="111" d="100"/>
          <a:sy n="111" d="100"/>
        </p:scale>
        <p:origin x="-168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ABF06-37F3-457A-AEE7-EFAEB63C4D21}" type="datetimeFigureOut">
              <a:rPr lang="tr-TR"/>
              <a:pPr>
                <a:defRPr/>
              </a:pPr>
              <a:t>06.07.2018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282AA-55C0-4801-9DE9-8BF97E803CE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A7831-FA9E-43FA-92C0-8CEF0222C949}" type="datetimeFigureOut">
              <a:rPr lang="tr-TR"/>
              <a:pPr>
                <a:defRPr/>
              </a:pPr>
              <a:t>06.07.2018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7C184-877E-4B85-A1F4-596BA14F908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5BA09-EB9D-43BB-998E-94D67261993F}" type="datetimeFigureOut">
              <a:rPr lang="tr-TR"/>
              <a:pPr>
                <a:defRPr/>
              </a:pPr>
              <a:t>06.07.2018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4EC54-60D7-405D-BC52-4EBFDEAED57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A4E9C-9933-4A77-BA1D-909E596C0298}" type="datetimeFigureOut">
              <a:rPr lang="tr-TR"/>
              <a:pPr>
                <a:defRPr/>
              </a:pPr>
              <a:t>06.07.2018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76258-E179-4EF6-AEEA-A8BE6EB5EFB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A92FE-58AE-4EBE-8FBB-FFF27C202925}" type="datetimeFigureOut">
              <a:rPr lang="tr-TR"/>
              <a:pPr>
                <a:defRPr/>
              </a:pPr>
              <a:t>06.07.2018</a:t>
            </a:fld>
            <a:endParaRPr lang="tr-T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AC7CD-91C8-4215-88DA-57A6AE3B04A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C49A6-62CF-443E-A2C4-A00370DAFC37}" type="datetimeFigureOut">
              <a:rPr lang="tr-TR"/>
              <a:pPr>
                <a:defRPr/>
              </a:pPr>
              <a:t>06.07.2018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0D009-4A78-4CC9-8233-F11EF6D3FFE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5AE9E-9EBD-4DFA-98C5-7BA0F028F844}" type="datetimeFigureOut">
              <a:rPr lang="tr-TR"/>
              <a:pPr>
                <a:defRPr/>
              </a:pPr>
              <a:t>06.07.2018</a:t>
            </a:fld>
            <a:endParaRPr lang="tr-T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CDB21-0A96-4C38-8006-FDA38FEAF9B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A6400-27EB-41B6-8080-77F678E9AAD3}" type="datetimeFigureOut">
              <a:rPr lang="tr-TR"/>
              <a:pPr>
                <a:defRPr/>
              </a:pPr>
              <a:t>06.07.2018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3FB21-C616-48D6-991B-B1569281078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111D6-6D82-4266-BDDF-659915C88B82}" type="datetimeFigureOut">
              <a:rPr lang="tr-TR"/>
              <a:pPr>
                <a:defRPr/>
              </a:pPr>
              <a:t>06.07.2018</a:t>
            </a:fld>
            <a:endParaRPr lang="tr-T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90DF7-7F58-4BBD-AA3F-0B3CB9E2407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5BE75-B948-4341-81FA-299179AC6FD6}" type="datetimeFigureOut">
              <a:rPr lang="tr-TR"/>
              <a:pPr>
                <a:defRPr/>
              </a:pPr>
              <a:t>06.07.2018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548B1-5283-49B8-8E4D-BA71017EA6F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572F4-A358-4292-BE28-A765655884EF}" type="datetimeFigureOut">
              <a:rPr lang="tr-TR"/>
              <a:pPr>
                <a:defRPr/>
              </a:pPr>
              <a:t>06.07.2018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C8DF9-465D-40F0-9252-7E0AFCB96B6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31AABCFA-5E0B-448B-8960-AB5E96B969EF}" type="datetimeFigureOut">
              <a:rPr lang="tr-TR"/>
              <a:pPr>
                <a:defRPr/>
              </a:pPr>
              <a:t>06.07.2018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22BCE942-8535-4761-8ABB-9163195CE6E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12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docplayer.biz.tr/37858632-Ankilozan-spondilitte-guncel-tedavi-secenekleri.html" TargetMode="External"/><Relationship Id="rId3" Type="http://schemas.openxmlformats.org/officeDocument/2006/relationships/hyperlink" Target="https://www.ncbi.nlm.nih.gov/pmc/articles/PMC6009093/figure/fig4-1759720X18773726/" TargetMode="External"/><Relationship Id="rId7" Type="http://schemas.openxmlformats.org/officeDocument/2006/relationships/hyperlink" Target="http://tipnotu.com/spondiloartropatiler/" TargetMode="External"/><Relationship Id="rId2" Type="http://schemas.openxmlformats.org/officeDocument/2006/relationships/hyperlink" Target="https://www.ncbi.nlm.nih.gov/pmc/articles/PMC6009093/figure/fig4-1759720X1877372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tronline.com/spa-asas-periferik-kriterler/" TargetMode="External"/><Relationship Id="rId5" Type="http://schemas.openxmlformats.org/officeDocument/2006/relationships/hyperlink" Target="http://romatolojideson2yil.org/pdfler/PamirAtagunduz.pdf" TargetMode="External"/><Relationship Id="rId10" Type="http://schemas.openxmlformats.org/officeDocument/2006/relationships/hyperlink" Target="https://docplayer.biz.tr/6112373-Dr-ebru-aytekin-fiziksel-tip-ve-rehabilitasyon-uzmanlik-tezi-istanbul.html" TargetMode="External"/><Relationship Id="rId4" Type="http://schemas.openxmlformats.org/officeDocument/2006/relationships/hyperlink" Target="http://romatolojideson2yil.org/" TargetMode="External"/><Relationship Id="rId9" Type="http://schemas.openxmlformats.org/officeDocument/2006/relationships/hyperlink" Target="http://present5.com/spondiloartropatiler-spondiloartropatiler-hla-b-27-sikligi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4213" y="-171450"/>
            <a:ext cx="7772400" cy="4267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err="1" smtClean="0"/>
              <a:t>Ankilozan</a:t>
            </a:r>
            <a:r>
              <a:rPr lang="tr-TR" dirty="0" smtClean="0"/>
              <a:t> </a:t>
            </a:r>
            <a:r>
              <a:rPr lang="tr-TR" dirty="0" err="1" smtClean="0"/>
              <a:t>spondilit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 smtClean="0"/>
              <a:t>KTÜ TIP FAKÜLTESİ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 smtClean="0"/>
              <a:t>AİLE HEKİMLİĞİ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 smtClean="0"/>
              <a:t>İNT.DR.HİLAL </a:t>
            </a:r>
            <a:r>
              <a:rPr lang="tr-TR" dirty="0" smtClean="0"/>
              <a:t>ŞEKER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 smtClean="0"/>
              <a:t>06.07.2018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1600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sz="3800" dirty="0" err="1"/>
              <a:t>İnflamatuar</a:t>
            </a:r>
            <a:r>
              <a:rPr lang="tr-TR" sz="3800" dirty="0"/>
              <a:t> Bel Ağrısının Özellikleri</a:t>
            </a:r>
            <a:r>
              <a:rPr lang="tr-TR" sz="3600" dirty="0"/>
              <a:t/>
            </a:r>
            <a:br>
              <a:rPr lang="tr-TR" sz="3600" dirty="0"/>
            </a:br>
            <a:endParaRPr lang="tr-TR" sz="3600" dirty="0"/>
          </a:p>
        </p:txBody>
      </p:sp>
      <p:sp>
        <p:nvSpPr>
          <p:cNvPr id="20482" name="İçerik Yer Tutucusu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929188"/>
          </a:xfrm>
        </p:spPr>
        <p:txBody>
          <a:bodyPr/>
          <a:lstStyle/>
          <a:p>
            <a:r>
              <a:rPr lang="tr-TR" smtClean="0"/>
              <a:t>40 yaşından önce başlaması  </a:t>
            </a:r>
          </a:p>
          <a:p>
            <a:endParaRPr lang="tr-TR" smtClean="0"/>
          </a:p>
          <a:p>
            <a:r>
              <a:rPr lang="tr-TR" smtClean="0"/>
              <a:t>Sinsi başlangıç </a:t>
            </a:r>
          </a:p>
          <a:p>
            <a:endParaRPr lang="tr-TR" smtClean="0"/>
          </a:p>
          <a:p>
            <a:r>
              <a:rPr lang="tr-TR" smtClean="0"/>
              <a:t> En az 3 aydır sürmekte olması </a:t>
            </a:r>
          </a:p>
          <a:p>
            <a:endParaRPr lang="tr-TR" smtClean="0"/>
          </a:p>
          <a:p>
            <a:r>
              <a:rPr lang="tr-TR" smtClean="0"/>
              <a:t> Sabahları ve uzun dinlenmekle bel ağrısının artması </a:t>
            </a:r>
          </a:p>
          <a:p>
            <a:endParaRPr lang="tr-TR" smtClean="0"/>
          </a:p>
          <a:p>
            <a:r>
              <a:rPr lang="tr-TR" smtClean="0"/>
              <a:t> Egzersiz ile ağrıda rahatlama</a:t>
            </a:r>
            <a:endParaRPr lang="tr-TR" smtClean="0">
              <a:latin typeface="Arial" charset="0"/>
            </a:endParaRPr>
          </a:p>
          <a:p>
            <a:endParaRPr lang="tr-TR" smtClean="0">
              <a:latin typeface="Arial" charset="0"/>
            </a:endParaRPr>
          </a:p>
          <a:p>
            <a:r>
              <a:rPr lang="tr-TR" sz="2100" smtClean="0">
                <a:latin typeface="Arial" charset="0"/>
              </a:rPr>
              <a:t>Sabah tutukluğu 30-60 dk üzerindedir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750" y="692150"/>
            <a:ext cx="8229600" cy="9366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sz="3200" b="1" dirty="0"/>
              <a:t>Hastalık sürecinde kas iskelet sisteminde </a:t>
            </a: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>etkilenen yapılar</a:t>
            </a:r>
            <a:endParaRPr lang="tr-TR" sz="3200" b="1" dirty="0"/>
          </a:p>
        </p:txBody>
      </p:sp>
      <p:sp>
        <p:nvSpPr>
          <p:cNvPr id="21506" name="İçerik Yer Tutucusu 2"/>
          <p:cNvSpPr>
            <a:spLocks noGrp="1"/>
          </p:cNvSpPr>
          <p:nvPr>
            <p:ph idx="1"/>
          </p:nvPr>
        </p:nvSpPr>
        <p:spPr>
          <a:xfrm>
            <a:off x="468313" y="2060575"/>
            <a:ext cx="8229600" cy="5184775"/>
          </a:xfrm>
        </p:spPr>
        <p:txBody>
          <a:bodyPr/>
          <a:lstStyle/>
          <a:p>
            <a:r>
              <a:rPr lang="tr-TR" b="1" smtClean="0"/>
              <a:t>Sinoviyal eklemler </a:t>
            </a:r>
            <a:r>
              <a:rPr lang="tr-TR" smtClean="0"/>
              <a:t>(apofizer ve sakroiliak eklemler), </a:t>
            </a:r>
          </a:p>
          <a:p>
            <a:endParaRPr lang="tr-TR" smtClean="0"/>
          </a:p>
          <a:p>
            <a:r>
              <a:rPr lang="tr-TR" b="1" smtClean="0"/>
              <a:t>Kartilajinöz eklemler </a:t>
            </a:r>
            <a:r>
              <a:rPr lang="tr-TR" smtClean="0"/>
              <a:t>(manubriosternal eklemler, intervertebral diskler ve simfizis pubis), </a:t>
            </a:r>
          </a:p>
          <a:p>
            <a:endParaRPr lang="tr-TR" smtClean="0"/>
          </a:p>
          <a:p>
            <a:r>
              <a:rPr lang="tr-TR" b="1" smtClean="0"/>
              <a:t>Ligamanların kemiğe tutunma noktaları</a:t>
            </a:r>
            <a:r>
              <a:rPr lang="tr-TR" smtClean="0"/>
              <a:t>, </a:t>
            </a:r>
            <a:r>
              <a:rPr lang="tr-TR" b="1" smtClean="0"/>
              <a:t>eklem kapsülleri ve ligamentöz yapılar</a:t>
            </a:r>
            <a:r>
              <a:rPr lang="tr-TR" smtClean="0"/>
              <a:t>. </a:t>
            </a:r>
          </a:p>
          <a:p>
            <a:endParaRPr lang="tr-T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750" y="1700213"/>
            <a:ext cx="8229600" cy="333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sz="3500" b="1" dirty="0" err="1" smtClean="0"/>
              <a:t>Entesit</a:t>
            </a:r>
            <a:r>
              <a:rPr lang="tr-TR" sz="3500" b="1" dirty="0" smtClean="0"/>
              <a:t> (</a:t>
            </a:r>
            <a:r>
              <a:rPr lang="tr-TR" sz="3500" b="1" dirty="0" err="1"/>
              <a:t>E</a:t>
            </a:r>
            <a:r>
              <a:rPr lang="tr-TR" sz="3500" b="1" dirty="0" err="1" smtClean="0"/>
              <a:t>ntesopati</a:t>
            </a:r>
            <a:r>
              <a:rPr lang="tr-TR" sz="3500" b="1" dirty="0"/>
              <a:t>)</a:t>
            </a:r>
            <a:r>
              <a:rPr lang="tr-TR" sz="3500" dirty="0"/>
              <a:t/>
            </a:r>
            <a:br>
              <a:rPr lang="tr-TR" sz="3500" dirty="0"/>
            </a:br>
            <a:endParaRPr lang="tr-TR" sz="35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 numCol="2"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Ligamanların</a:t>
            </a:r>
            <a:r>
              <a:rPr lang="tr-T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 </a:t>
            </a:r>
            <a:r>
              <a:rPr lang="tr-TR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tendonların</a:t>
            </a:r>
            <a:r>
              <a:rPr lang="tr-T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kemiğe yapıştığı yerin (</a:t>
            </a:r>
            <a:r>
              <a:rPr lang="tr-TR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entezis</a:t>
            </a:r>
            <a:r>
              <a:rPr lang="tr-T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</a:t>
            </a:r>
            <a:r>
              <a:rPr lang="tr-TR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inflamasyonudur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Aschill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topuklar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endParaRPr lang="tr-T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plantar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fasia</a:t>
            </a:r>
            <a:endParaRPr lang="tr-T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tüber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iskiadikumlar</a:t>
            </a:r>
            <a:endParaRPr lang="tr-T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interkostal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kas bağlantıları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kostokondral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bileşkeler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büyük </a:t>
            </a:r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trokanterler</a:t>
            </a:r>
            <a:endParaRPr lang="tr-T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spinöz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çıkıntılar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Kostokondral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manubrio-sternal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bileşkeler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iliak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kanatlar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simfizis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pubis</a:t>
            </a:r>
            <a:endParaRPr lang="tr-T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tibial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tüberküller</a:t>
            </a:r>
            <a:endParaRPr lang="tr-T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6213" y="204788"/>
            <a:ext cx="3529012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8313" y="981075"/>
            <a:ext cx="8229600" cy="9080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Klinik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 numCol="2"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İskelete ilişkin: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Sakroiliit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ve </a:t>
            </a:r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spondilit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Kök eklemlerin </a:t>
            </a:r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artriti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(omuz, kalça)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Periferik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eklem </a:t>
            </a:r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artriti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Entezit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Osteoporoz, </a:t>
            </a:r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vertebral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kırık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Spondilodiskit</a:t>
            </a:r>
            <a:endParaRPr lang="tr-T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İskelet dışı: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Akut </a:t>
            </a:r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anterior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üveit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Kardiyovasküler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tutuluş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Akciğer tutuluşu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Kauda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equina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sendromu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Enterik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mukozal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lezyonlar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Amiloidoz</a:t>
            </a:r>
            <a:endParaRPr lang="tr-T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Gıs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tutulum : IBH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750" y="1196975"/>
            <a:ext cx="8229600" cy="5032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/>
              <a:t>Fizik Muayene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Erken dönemde </a:t>
            </a:r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sakroiliak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eklem (SİE) ve omurganın muayenesi önemlidir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SİE duyarlılığını saptamak için; 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1. Eklemlere doğrudan basınç uygulanabilir.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r-T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2. Sırt üstü yatar pozisyonda </a:t>
            </a:r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krista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iliaka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anterior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superiorlar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üzerine, aşağıya ve yanlara basınç uygulanabilir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r-T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3. FABERE (Sırt üstü yatarken, bir kalça sabit, karşı kalça eklemi </a:t>
            </a:r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fleksiyon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abduksiyon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ve </a:t>
            </a:r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eksternal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rotasyonekstansiyon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yapmaya zorlanır.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r-T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4. </a:t>
            </a:r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Mennel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testi</a:t>
            </a:r>
            <a:endParaRPr lang="tr-T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42875"/>
            <a:ext cx="5184775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7650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0"/>
            <a:ext cx="7345362" cy="657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8674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17463"/>
            <a:ext cx="885825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/>
              <a:t> </a:t>
            </a:r>
            <a:r>
              <a:rPr lang="tr-TR" dirty="0" err="1"/>
              <a:t>Schober</a:t>
            </a:r>
            <a:r>
              <a:rPr lang="tr-TR" dirty="0"/>
              <a:t> testi: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Hasta dik olarak dururken, beşinci </a:t>
            </a:r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lomber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vertebranın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alt kenarı (</a:t>
            </a:r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krista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iliaka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posterior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superiorları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birleştiren doğru) işaretlenir.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 noktadan ve orta çizgide omurga üzerinde 10 cm yukarıda bir nokta belirlenir.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Hastadan dizlerini bükmeden yapabildiği kadar belden öne eğilip, ellerini yere değdirmeye çalışması istenir. Tekrar ölçülür.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Aradaki farkın 4 cm’den düşük bulunması </a:t>
            </a:r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lomber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vertebra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hareketlerinin kısıtlandığını gösterir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Amaç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Ankilozan</a:t>
            </a:r>
            <a:r>
              <a:rPr lang="tr-TR" dirty="0" smtClean="0"/>
              <a:t> </a:t>
            </a:r>
            <a:r>
              <a:rPr lang="tr-TR" dirty="0" err="1" smtClean="0"/>
              <a:t>spondilit</a:t>
            </a:r>
            <a:r>
              <a:rPr lang="tr-TR" dirty="0" smtClean="0"/>
              <a:t> tanı ve tedavisi hakkında bilgi vermek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97110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475" y="736600"/>
            <a:ext cx="9026525" cy="425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0"/>
            <a:ext cx="3743325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1600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sz="3200" dirty="0"/>
              <a:t>LABORATUAR BULGULARI</a:t>
            </a:r>
            <a:br>
              <a:rPr lang="tr-TR" sz="3200" dirty="0"/>
            </a:b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750" y="1773238"/>
            <a:ext cx="8229600" cy="4525962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Sedimantasyon 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%75 vakada artar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CRP artar. Klinik aktivasyonla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koreledir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Kronik 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Hastalık anemisi bulunur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Serum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IgA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düzeyi artmıştır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ANA ve RF negatiftir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HLA-B27 vakaların %90-95’inde pozitiftir.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4213" y="2060575"/>
            <a:ext cx="8229600" cy="5492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sz="3800" dirty="0"/>
              <a:t>Radyolojik </a:t>
            </a:r>
            <a:r>
              <a:rPr lang="tr-TR" sz="3800" dirty="0" smtClean="0"/>
              <a:t>bulgular</a:t>
            </a:r>
            <a:r>
              <a:rPr lang="tr-TR" sz="3800" dirty="0"/>
              <a:t/>
            </a:r>
            <a:br>
              <a:rPr lang="tr-TR" sz="3800" dirty="0"/>
            </a:br>
            <a:r>
              <a:rPr lang="tr-TR" sz="3800" dirty="0" smtClean="0"/>
              <a:t/>
            </a:r>
            <a:br>
              <a:rPr lang="tr-TR" sz="3800" dirty="0" smtClean="0"/>
            </a:br>
            <a:endParaRPr lang="tr-TR" sz="3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Sakroiliit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; Genellikle </a:t>
            </a:r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bilateral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eklemin </a:t>
            </a:r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sinovyal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zar ile kaplı alt 1/3 kısmından başlar.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Erken dönemde eklem yüzlerinin netliğini yitirmesi ve eklem aralığının yalancı genişlemesi (evre I),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ardından eklem yüzeyinde skleroz (evre II),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eklem aralığında skleroz + daralma (evre III),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 ankiloz (evre IV) görülür.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40962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6613"/>
            <a:ext cx="91249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41986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5888"/>
            <a:ext cx="9144000" cy="634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229600" cy="10525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sz="3600" dirty="0"/>
              <a:t>Radyolojik </a:t>
            </a:r>
            <a:r>
              <a:rPr lang="tr-TR" sz="3600" dirty="0" smtClean="0"/>
              <a:t>bulgular</a:t>
            </a:r>
            <a:r>
              <a:rPr lang="tr-TR" sz="3600" dirty="0"/>
              <a:t/>
            </a:r>
            <a:br>
              <a:rPr lang="tr-TR" sz="3600" dirty="0"/>
            </a:b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8313" y="908050"/>
            <a:ext cx="8229600" cy="5649913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2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AS’te</a:t>
            </a:r>
            <a:r>
              <a:rPr lang="tr-T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omurga hareketlerinin kısıtlanmasına neden olan patolojiler;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r-TR" sz="2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sindesmofitlerin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gelişmesi,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apofizyal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eklemlerin kapanması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spinal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ligamanların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kemikleşmesidir.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Sindesmofit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r-T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intervertebral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disklerin </a:t>
            </a:r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anulus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fibrozis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denen dış tabakasının </a:t>
            </a:r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vertebra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köşelerine yapıştığı yerlerdeki </a:t>
            </a:r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entezit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ile başlar, ardından </a:t>
            </a:r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anulus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fibrozisin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dış kenarı boyunca ilerleyen kemikleşme, </a:t>
            </a:r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vertebralar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arası ince kemik köprüler oluşturur. Bu kemik köprülere </a:t>
            </a:r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sindesmofit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adı verilir.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r-T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Asendan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ilerlerler ve ince yapıdadırlar.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Vertebralarda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kareleşme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görülür.</a:t>
            </a:r>
            <a:endParaRPr lang="tr-T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44034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80963"/>
            <a:ext cx="6337300" cy="677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090613"/>
            <a:ext cx="7129462" cy="553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906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sz="3400" b="1" dirty="0" smtClean="0"/>
              <a:t>TANI</a:t>
            </a:r>
            <a:endParaRPr lang="tr-TR" sz="3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476250"/>
            <a:ext cx="7921625" cy="6029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Öğrenim hedefleri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ASAS’a</a:t>
            </a:r>
            <a:r>
              <a:rPr lang="tr-TR" dirty="0" smtClean="0"/>
              <a:t> göre </a:t>
            </a:r>
            <a:r>
              <a:rPr lang="tr-TR" dirty="0" err="1"/>
              <a:t>a</a:t>
            </a:r>
            <a:r>
              <a:rPr lang="tr-TR" dirty="0" err="1" smtClean="0"/>
              <a:t>nkilozan</a:t>
            </a:r>
            <a:r>
              <a:rPr lang="tr-TR" dirty="0" smtClean="0"/>
              <a:t> </a:t>
            </a:r>
            <a:r>
              <a:rPr lang="tr-TR" dirty="0" err="1" smtClean="0"/>
              <a:t>sponditin</a:t>
            </a:r>
            <a:r>
              <a:rPr lang="tr-TR" dirty="0" smtClean="0"/>
              <a:t> tanı kriterlerini sayabilmek</a:t>
            </a:r>
          </a:p>
          <a:p>
            <a:r>
              <a:rPr lang="tr-TR" dirty="0" err="1" smtClean="0"/>
              <a:t>Enflamatuar</a:t>
            </a:r>
            <a:r>
              <a:rPr lang="tr-TR" dirty="0" smtClean="0"/>
              <a:t> bel ağrısının özelliklerini sayabilmek</a:t>
            </a:r>
          </a:p>
          <a:p>
            <a:r>
              <a:rPr lang="tr-TR" dirty="0" err="1" smtClean="0"/>
              <a:t>Ankilozan</a:t>
            </a:r>
            <a:r>
              <a:rPr lang="tr-TR" dirty="0" smtClean="0"/>
              <a:t> </a:t>
            </a:r>
            <a:r>
              <a:rPr lang="tr-TR" dirty="0" err="1" smtClean="0"/>
              <a:t>spondilitin</a:t>
            </a:r>
            <a:r>
              <a:rPr lang="tr-TR" dirty="0" smtClean="0"/>
              <a:t> fizik muayene bulgularını açıklayabilmek</a:t>
            </a:r>
          </a:p>
          <a:p>
            <a:r>
              <a:rPr lang="tr-TR" dirty="0" err="1" smtClean="0"/>
              <a:t>Schober</a:t>
            </a:r>
            <a:r>
              <a:rPr lang="tr-TR" dirty="0" smtClean="0"/>
              <a:t> testini açıklayabilmek</a:t>
            </a:r>
          </a:p>
          <a:p>
            <a:r>
              <a:rPr lang="tr-TR" dirty="0" err="1" smtClean="0"/>
              <a:t>Ankilozan</a:t>
            </a:r>
            <a:r>
              <a:rPr lang="tr-TR" dirty="0" smtClean="0"/>
              <a:t> </a:t>
            </a:r>
            <a:r>
              <a:rPr lang="tr-TR" dirty="0" err="1" smtClean="0"/>
              <a:t>spondilitin</a:t>
            </a:r>
            <a:r>
              <a:rPr lang="tr-TR" dirty="0" smtClean="0"/>
              <a:t> </a:t>
            </a:r>
            <a:r>
              <a:rPr lang="tr-TR" dirty="0" err="1" smtClean="0"/>
              <a:t>non</a:t>
            </a:r>
            <a:r>
              <a:rPr lang="tr-TR" dirty="0" smtClean="0"/>
              <a:t>-farmakolojik tedavi yaklaşımlarını açıklayabilmek</a:t>
            </a:r>
          </a:p>
          <a:p>
            <a:r>
              <a:rPr lang="tr-TR" dirty="0" smtClean="0"/>
              <a:t>Farmakolojik tedavi </a:t>
            </a:r>
            <a:r>
              <a:rPr lang="tr-TR" smtClean="0"/>
              <a:t>basamaklarını açıklayabilmek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130764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388" y="476250"/>
            <a:ext cx="7519987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463"/>
            <a:ext cx="9147175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14288"/>
            <a:ext cx="915035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0825" y="476250"/>
            <a:ext cx="8229600" cy="1600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Tedavi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45058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mtClean="0"/>
          </a:p>
          <a:p>
            <a:endParaRPr lang="tr-TR" smtClean="0"/>
          </a:p>
          <a:p>
            <a:r>
              <a:rPr lang="tr-TR" sz="3200" smtClean="0"/>
              <a:t>Fiziksel ve psikolojik sağlığı devam ettirebilmek için tedavi; tutukluğu ve fleksiyon deformitelerini önlemeye yönelik olmalıdır.</a:t>
            </a:r>
          </a:p>
          <a:p>
            <a:endParaRPr lang="tr-T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8313" y="-315913"/>
            <a:ext cx="8229600" cy="160020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sz="3600" dirty="0"/>
              <a:t>Farmakolojik Olmayan Tedaviler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tr-TR" sz="1600" b="1" smtClean="0"/>
              <a:t>A. Egzersiz, Fizyoterapi ve Eğitim: </a:t>
            </a:r>
          </a:p>
          <a:p>
            <a:pPr>
              <a:lnSpc>
                <a:spcPct val="80000"/>
              </a:lnSpc>
            </a:pPr>
            <a:endParaRPr lang="tr-TR" sz="130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tr-TR" sz="1300" smtClean="0"/>
              <a:t>Farmakolojik olmayan tedavilerin </a:t>
            </a:r>
            <a:r>
              <a:rPr lang="tr-TR" sz="1300" b="1" smtClean="0"/>
              <a:t>en önemli kısmı hasta eğitimi ve düzenli egzersizdir</a:t>
            </a:r>
            <a:r>
              <a:rPr lang="tr-TR" sz="1300" smtClean="0"/>
              <a:t>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tr-TR" sz="1300" smtClean="0"/>
              <a:t>Ev egzersizleri etkindir ama su içinde veya su dışında bir terapistin gözetimi altında yapılan kişisel ve ya grup egzersizleri ev egzersizlerinden daha etkilidir.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tr-TR" sz="130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tr-TR" sz="1300" b="1" smtClean="0"/>
              <a:t>Fizyoterapi de AS’li hastaların tedavisinin en önemli parçalarından biridir</a:t>
            </a:r>
            <a:r>
              <a:rPr lang="tr-TR" sz="1300" smtClean="0"/>
              <a:t>. Fizyoterapinin AS’li hastaların tedavisinin bir parçası olarak anti-inflamatuar tedavinin yerine ve ya alternatifi olarak değil, </a:t>
            </a:r>
            <a:r>
              <a:rPr lang="tr-TR" sz="1300" b="1" smtClean="0"/>
              <a:t>anti-inflamatuar tedaviye ek olarak </a:t>
            </a:r>
            <a:r>
              <a:rPr lang="tr-TR" sz="1300" smtClean="0"/>
              <a:t>kullanılması gerektiği unutulmamalıdır.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tr-TR" sz="130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tr-TR" sz="1300" smtClean="0"/>
              <a:t>Fizyoterapinin amacı, omurga hareket kısıtlılığı ve disabilite gelişmesini engellemek/geciktirmek, ağrı ve katılık semptomlarını iyileştirmektir.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tr-TR" sz="130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tr-TR" sz="1400" b="1" smtClean="0"/>
              <a:t>Uzun dönemdeki amaç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tr-TR" sz="1400" b="1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tr-TR" sz="1300" smtClean="0"/>
              <a:t>fleksiyon deformitesini engellemek : omurga egzersizlerinde ekstansiyon, sırt ve bel güçlendirme,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tr-TR" sz="1300" smtClean="0"/>
              <a:t>eklem hareket açıklığını korumak için germe ve solunum egzersizleri üzerinde yoğunlaşmak gerekir. </a:t>
            </a:r>
            <a:endParaRPr lang="tr-TR" sz="1300" smtClean="0"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tr-TR" sz="1300" smtClean="0"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tr-TR" sz="1300" smtClean="0"/>
              <a:t>Bu egzersizler ömür boyu sürmeli ve hastalar yüzme gibi spor aktiviteleri konusunda cesaretlendirilmelidir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tr-TR" sz="13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sz="3200" dirty="0"/>
              <a:t>Farmakolojik Olmayan Tedaviler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750" y="1916113"/>
            <a:ext cx="822960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B. Yaşam Tarzı Değişiklikleri: </a:t>
            </a:r>
            <a:endParaRPr lang="tr-TR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Sigarayı </a:t>
            </a:r>
            <a:r>
              <a:rPr lang="tr-T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bırakmanın ve karbonhidrattan fakir diyetin ağrıyı azaltmada etkili olduğunu gösteren bir çalışma vardır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r-T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C. Cerrahi Tedavi: </a:t>
            </a:r>
            <a:endParaRPr lang="tr-TR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Hastalarda </a:t>
            </a:r>
            <a:r>
              <a:rPr lang="tr-T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kalça ekleminin tutulması ciddi özürlülüğe neden olabilir ve bu durumda total kalça protezi uygulanır. </a:t>
            </a:r>
            <a:endParaRPr lang="tr-TR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r-T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Vertebranın</a:t>
            </a:r>
            <a:r>
              <a:rPr lang="tr-T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osteotomisi</a:t>
            </a:r>
            <a:r>
              <a:rPr lang="tr-T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şiddetli </a:t>
            </a:r>
            <a:r>
              <a:rPr lang="tr-T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spinal</a:t>
            </a:r>
            <a:r>
              <a:rPr lang="tr-T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deformiteyi</a:t>
            </a:r>
            <a:r>
              <a:rPr lang="tr-T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düzeltmek için uygulanmaktadır fakat risklidir. </a:t>
            </a:r>
            <a:endParaRPr lang="tr-TR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r-T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Ayrıca </a:t>
            </a:r>
            <a:r>
              <a:rPr lang="tr-T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genel anestezi gerektiren herhangi bir cerrahi girişimde </a:t>
            </a:r>
            <a:r>
              <a:rPr lang="tr-T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servikal</a:t>
            </a:r>
            <a:r>
              <a:rPr lang="tr-T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vertebranın</a:t>
            </a:r>
            <a:r>
              <a:rPr lang="tr-T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frajilitesi</a:t>
            </a:r>
            <a:r>
              <a:rPr lang="tr-T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 ağız açmadaki kısıtlılık nedeniyle </a:t>
            </a:r>
            <a:r>
              <a:rPr lang="tr-T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entübasyon</a:t>
            </a:r>
            <a:r>
              <a:rPr lang="tr-T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dikkatli bir şekilde </a:t>
            </a:r>
            <a:r>
              <a:rPr lang="tr-T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uygulanmalıdır.</a:t>
            </a:r>
            <a:endParaRPr lang="tr-T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/>
              <a:t>Farmakolojik Tedaviler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tr-T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tr-TR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Non-steroid</a:t>
            </a:r>
            <a:r>
              <a:rPr lang="tr-T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Anti-</a:t>
            </a:r>
            <a:r>
              <a:rPr lang="tr-TR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İnflamatuar</a:t>
            </a:r>
            <a:r>
              <a:rPr lang="tr-T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İlaçlar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NSAİİ, ağrısı ve eklem katılığı olan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AS’li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hastalarda, eğer bu ilaçlar için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kontrendikasyon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yoksa ilk sırada kullanılacak ilaçlardır (35). </a:t>
            </a:r>
            <a:endParaRPr lang="tr-T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  <a:r>
              <a:rPr lang="tr-T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tr-T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Analjezikler</a:t>
            </a:r>
            <a:endParaRPr lang="tr-T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tr-T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tr-TR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Kortikosteroidler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RA, sistemik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lupus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eritematozus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gibi diğer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inflamatuar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romatizmal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hastalıkların aksine, sistemik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steroid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tedavisi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AS’li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hastaların tedavisinde önemli rol oynamaz (36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</a:t>
            </a:r>
            <a:endParaRPr lang="tr-T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</a:t>
            </a:r>
            <a:r>
              <a:rPr lang="tr-T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Hastalık </a:t>
            </a:r>
            <a:r>
              <a:rPr lang="tr-TR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Modifiye</a:t>
            </a:r>
            <a:r>
              <a:rPr lang="tr-T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Edici Anti-</a:t>
            </a:r>
            <a:r>
              <a:rPr lang="tr-TR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Romatizmal</a:t>
            </a:r>
            <a:r>
              <a:rPr lang="tr-T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İlaçlar (</a:t>
            </a:r>
            <a:r>
              <a:rPr lang="tr-TR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Disease</a:t>
            </a:r>
            <a:r>
              <a:rPr lang="tr-T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Modifying</a:t>
            </a:r>
            <a:r>
              <a:rPr lang="tr-T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Anti-</a:t>
            </a:r>
            <a:r>
              <a:rPr lang="tr-TR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Rheumatic</a:t>
            </a:r>
            <a:r>
              <a:rPr lang="tr-T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Drugs</a:t>
            </a:r>
            <a:r>
              <a:rPr lang="tr-T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</a:t>
            </a:r>
            <a:r>
              <a:rPr lang="tr-T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tr-T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DMARD]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AS’li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hastaların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aksiyel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manifestasyonlarında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etkin değildir ama ekstra-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aksiyel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manifestasyonlarda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yararlı olabilirler (39). </a:t>
            </a:r>
            <a:endParaRPr lang="tr-T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Sülfasalazin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erken hastalık evresinde olan,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ESH’si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yüksek,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periferik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artriti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olan hastalarda ve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anterior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üveiti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önlemek için kullanılabilir (35). </a:t>
            </a:r>
            <a:endParaRPr lang="tr-T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r-T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Metotreksat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son yıllarda RA tedavisinde altın standart haline gelmesi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AS’de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yararlı olabileceği düşüncesini akla getirmiştir. Ama kesin olarak 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gösterilememiştir.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r-T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tr-T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Biyolojik Tedaviler: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Aksiyel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tutulumu olan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AS’li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hastalar, ilk basamak tedavi olarak kullanılan NSAİİ ve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periferal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tutulumu olan hastalar ek olarak SLZ gibi bir DMARD kullanılmasına rağmen halen aktif ise tedavide ikinci basamak ilaç olarak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antiTNF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  <a:r>
              <a:rPr lang="el-G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α 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ilaçlar kullanılmaktadır (40). </a:t>
            </a:r>
            <a:endParaRPr lang="tr-T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288" y="-387350"/>
            <a:ext cx="8229600" cy="1600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sz="3500" dirty="0"/>
              <a:t>Anti-TNF-</a:t>
            </a:r>
            <a:r>
              <a:rPr lang="el-GR" sz="3500" dirty="0"/>
              <a:t>α</a:t>
            </a:r>
            <a:endParaRPr lang="tr-TR" sz="35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tr-TR" sz="1500" smtClean="0"/>
              <a:t>Türkiye’ de şu anda infliksimab, etanersept, adalimumab ve golimumab AS’li hastaların tedavisinde onaylanmıştır.</a:t>
            </a:r>
          </a:p>
          <a:p>
            <a:pPr>
              <a:lnSpc>
                <a:spcPct val="80000"/>
              </a:lnSpc>
            </a:pPr>
            <a:endParaRPr lang="tr-TR" sz="1500" smtClean="0"/>
          </a:p>
          <a:p>
            <a:pPr>
              <a:lnSpc>
                <a:spcPct val="80000"/>
              </a:lnSpc>
            </a:pPr>
            <a:r>
              <a:rPr lang="tr-TR" sz="1500" smtClean="0"/>
              <a:t> Anti-TNF-</a:t>
            </a:r>
            <a:r>
              <a:rPr lang="el-GR" sz="1500" smtClean="0"/>
              <a:t>α </a:t>
            </a:r>
            <a:r>
              <a:rPr lang="tr-TR" sz="1500" smtClean="0"/>
              <a:t>tedaviler hastaların büyük bir oranında semptom ve bulguları düzeltirler ve sakroiliak ve omurga MRG’lerinde gösterilen akut inflamasyonu azaltırlar. </a:t>
            </a:r>
          </a:p>
          <a:p>
            <a:pPr>
              <a:lnSpc>
                <a:spcPct val="80000"/>
              </a:lnSpc>
            </a:pPr>
            <a:endParaRPr lang="tr-TR" sz="150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tr-TR" sz="1500" b="1" smtClean="0"/>
              <a:t>Anti-TNF-</a:t>
            </a:r>
            <a:r>
              <a:rPr lang="el-GR" sz="1500" b="1" smtClean="0"/>
              <a:t>α </a:t>
            </a:r>
            <a:r>
              <a:rPr lang="tr-TR" sz="1500" b="1" smtClean="0"/>
              <a:t>tedavilerin :</a:t>
            </a:r>
          </a:p>
          <a:p>
            <a:pPr>
              <a:lnSpc>
                <a:spcPct val="80000"/>
              </a:lnSpc>
            </a:pPr>
            <a:endParaRPr lang="tr-TR" sz="1500" smtClean="0"/>
          </a:p>
          <a:p>
            <a:pPr>
              <a:lnSpc>
                <a:spcPct val="80000"/>
              </a:lnSpc>
            </a:pPr>
            <a:r>
              <a:rPr lang="tr-TR" sz="1500" smtClean="0"/>
              <a:t>enfeksiyon, </a:t>
            </a:r>
            <a:endParaRPr lang="tr-TR" sz="150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tr-TR" sz="1500" smtClean="0"/>
              <a:t>malignite, </a:t>
            </a:r>
          </a:p>
          <a:p>
            <a:pPr>
              <a:lnSpc>
                <a:spcPct val="80000"/>
              </a:lnSpc>
            </a:pPr>
            <a:r>
              <a:rPr lang="tr-TR" sz="1500" smtClean="0"/>
              <a:t>hematolojik bozukluklar, </a:t>
            </a:r>
          </a:p>
          <a:p>
            <a:pPr>
              <a:lnSpc>
                <a:spcPct val="80000"/>
              </a:lnSpc>
            </a:pPr>
            <a:r>
              <a:rPr lang="tr-TR" sz="1500" smtClean="0"/>
              <a:t>demiyelinize edici bozukluklar, </a:t>
            </a:r>
          </a:p>
          <a:p>
            <a:pPr>
              <a:lnSpc>
                <a:spcPct val="80000"/>
              </a:lnSpc>
            </a:pPr>
            <a:r>
              <a:rPr lang="tr-TR" sz="1500" smtClean="0"/>
              <a:t>otoantikor/otoimmünite gelişim bozuklukları, </a:t>
            </a:r>
          </a:p>
          <a:p>
            <a:pPr>
              <a:lnSpc>
                <a:spcPct val="80000"/>
              </a:lnSpc>
            </a:pPr>
            <a:r>
              <a:rPr lang="tr-TR" sz="1500" smtClean="0"/>
              <a:t>konjestif kalp yetmezliği ve hipersensitivite reaksiyonları gibi birçok yan etkisi bildirilmiştiR. </a:t>
            </a:r>
          </a:p>
          <a:p>
            <a:pPr>
              <a:lnSpc>
                <a:spcPct val="80000"/>
              </a:lnSpc>
            </a:pPr>
            <a:endParaRPr lang="tr-TR" sz="1500" smtClean="0"/>
          </a:p>
          <a:p>
            <a:pPr>
              <a:lnSpc>
                <a:spcPct val="80000"/>
              </a:lnSpc>
            </a:pPr>
            <a:r>
              <a:rPr lang="tr-TR" sz="1500" smtClean="0"/>
              <a:t>Ayrıca hamile ya da emziren hastalarda, aktif enfeksiyonu</a:t>
            </a:r>
            <a:r>
              <a:rPr lang="tr-TR" sz="1500" smtClean="0">
                <a:latin typeface="Arial" charset="0"/>
              </a:rPr>
              <a:t> (TBC v.b)</a:t>
            </a:r>
            <a:r>
              <a:rPr lang="tr-TR" sz="1500" smtClean="0"/>
              <a:t> olan hastalarda, lupus ve multiple skleroz hastalarında ve malignite durumlarında </a:t>
            </a:r>
            <a:r>
              <a:rPr lang="tr-TR" sz="1500" b="1" smtClean="0"/>
              <a:t>kontrendikedir</a:t>
            </a:r>
            <a:r>
              <a:rPr lang="tr-TR" sz="1500" smtClean="0"/>
              <a:t>.</a:t>
            </a:r>
          </a:p>
          <a:p>
            <a:pPr>
              <a:lnSpc>
                <a:spcPct val="80000"/>
              </a:lnSpc>
            </a:pPr>
            <a:endParaRPr lang="tr-TR" sz="15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75" y="1052513"/>
            <a:ext cx="8924925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 bwMode="auto">
          <a:xfrm>
            <a:off x="468313" y="-603250"/>
            <a:ext cx="8229600" cy="16002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r-TR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Kaynaklar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1600" smtClean="0">
                <a:solidFill>
                  <a:schemeClr val="tx1"/>
                </a:solidFill>
                <a:hlinkClick r:id="rId2"/>
              </a:rPr>
              <a:t>https://www.ncbi.nlm.nih.gov/pmc/articles/PMC6009093/figure/fig4-1759720X18773726</a:t>
            </a:r>
            <a:r>
              <a:rPr lang="tr-TR" sz="1600" smtClean="0">
                <a:solidFill>
                  <a:schemeClr val="tx1"/>
                </a:solidFill>
                <a:hlinkClick r:id="rId3"/>
              </a:rPr>
              <a:t>/</a:t>
            </a:r>
            <a:endParaRPr lang="tr-TR" sz="160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tr-TR" sz="1600" smtClean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tr-TR" sz="1600" smtClean="0">
                <a:solidFill>
                  <a:schemeClr val="tx1"/>
                </a:solidFill>
                <a:hlinkClick r:id="rId4"/>
              </a:rPr>
              <a:t>http://romatolojideson2yil.org/</a:t>
            </a:r>
            <a:r>
              <a:rPr lang="tr-TR" sz="1600" smtClean="0">
                <a:solidFill>
                  <a:schemeClr val="tx1"/>
                </a:solidFill>
                <a:hlinkClick r:id="rId5"/>
              </a:rPr>
              <a:t>pdfler/PamirAtagunduz.pdf</a:t>
            </a:r>
            <a:endParaRPr lang="tr-TR" sz="160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tr-TR" sz="160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tr-TR" sz="1600" smtClean="0">
                <a:solidFill>
                  <a:schemeClr val="tx1"/>
                </a:solidFill>
                <a:hlinkClick r:id="rId6"/>
              </a:rPr>
              <a:t>http://www.ftronline.com/spa-asas-periferik-kriterler/</a:t>
            </a:r>
            <a:endParaRPr lang="tr-TR" sz="160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tr-TR" sz="1600" smtClean="0">
                <a:solidFill>
                  <a:schemeClr val="tx1"/>
                </a:solidFill>
                <a:hlinkClick r:id="rId7"/>
              </a:rPr>
              <a:t>http://tipnotu.com/spondiloartropatiler/</a:t>
            </a:r>
            <a:endParaRPr lang="tr-TR" sz="160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tr-TR" sz="160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tr-TR" sz="1600" smtClean="0">
                <a:solidFill>
                  <a:schemeClr val="tx1"/>
                </a:solidFill>
                <a:hlinkClick r:id="rId8"/>
              </a:rPr>
              <a:t>https://docplayer.biz.tr/37858632-Ankilozan-spondilitte-guncel-tedavi-secenekleri.html</a:t>
            </a:r>
            <a:endParaRPr lang="tr-TR" sz="160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tr-TR" sz="160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tr-TR" sz="1600" smtClean="0">
                <a:solidFill>
                  <a:schemeClr val="tx1"/>
                </a:solidFill>
                <a:hlinkClick r:id="rId9"/>
              </a:rPr>
              <a:t>http://present5.com/spondiloartropatiler-spondiloartropatiler-hla-b-27-sikligi/</a:t>
            </a:r>
            <a:endParaRPr lang="tr-TR" sz="160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tr-TR" sz="160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tr-TR" sz="1600" smtClean="0">
                <a:solidFill>
                  <a:schemeClr val="tx1"/>
                </a:solidFill>
                <a:hlinkClick r:id="rId10"/>
              </a:rPr>
              <a:t>https://docplayer.biz.tr/6112373-Dr-ebru-aytekin-fiziksel-tip-ve-rehabilitasyon-uzmanlik-tezi-istanbul.html</a:t>
            </a:r>
            <a:endParaRPr lang="tr-TR" sz="160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tr-TR" sz="160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tr-TR" sz="1600" smtClean="0">
                <a:solidFill>
                  <a:schemeClr val="tx1"/>
                </a:solidFill>
              </a:rPr>
              <a:t>http://blog.aku.edu.tr/umitdundar/files/2012/01/Ankilozan-Spondilit-ve-Diğer-Seronegatif-Spondiloartropatiler.pdf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725613"/>
            <a:ext cx="6223000" cy="45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aşlı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‘Suna Pekuysal’ Hastalığı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 bwMode="auto">
          <a:xfrm>
            <a:off x="468313" y="2276475"/>
            <a:ext cx="8229600" cy="16002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r-TR" sz="7200" b="1" smtClean="0">
                <a:effectLst/>
                <a:latin typeface="Arial" charset="0"/>
              </a:rPr>
              <a:t>Teşekkürler</a:t>
            </a:r>
          </a:p>
        </p:txBody>
      </p:sp>
      <p:sp>
        <p:nvSpPr>
          <p:cNvPr id="57346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tr-TR" sz="3600" b="1" smtClean="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dirty="0" err="1" smtClean="0"/>
              <a:t>Ankilozan</a:t>
            </a:r>
            <a:r>
              <a:rPr lang="tr-TR" dirty="0" smtClean="0"/>
              <a:t> </a:t>
            </a:r>
            <a:r>
              <a:rPr lang="tr-TR" dirty="0" err="1" smtClean="0"/>
              <a:t>Spondilit</a:t>
            </a:r>
            <a:r>
              <a:rPr lang="tr-TR" dirty="0" smtClean="0"/>
              <a:t> (AS)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Ö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zellikle omurga ve </a:t>
            </a:r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sakroilak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eklemleri etkileyen,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ekstraartikuler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klinik bulgular gösterebilen,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etiyolojisi kesin  belli olmayan,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sistemik, kronik ve </a:t>
            </a:r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inflamatuar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romatizmal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bir hastalıktır.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Seronegatif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spondiloartropatilerin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prototipidir. </a:t>
            </a:r>
            <a:endParaRPr lang="tr-T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8313" y="-315913"/>
            <a:ext cx="8229600" cy="160020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Epidemiyoloji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 </a:t>
            </a:r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prevelansı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beyaz ırkta % 0.5-1 arasındadır, siyah ırkta oldukça nadir görülür.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Semptomlar sıklıkla geç </a:t>
            </a:r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adolesan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veya erken erişkinlik döneminde başlar.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Hastalığın 16 yaşından önce ya da 45 yaşından sonra başlangıç göstermesi çok nadirdir.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Erkek/kadın oranı yaklaşık 5/1 olup kadınlarda hastalık genellikle daha yavaş ilerler.</a:t>
            </a:r>
            <a:endParaRPr lang="tr-T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Genetik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4525962"/>
          </a:xfrm>
        </p:spPr>
        <p:txBody>
          <a:bodyPr>
            <a:normAutofit/>
          </a:bodyPr>
          <a:lstStyle/>
          <a:p>
            <a:endParaRPr lang="tr-TR" sz="2300" smtClean="0"/>
          </a:p>
          <a:p>
            <a:r>
              <a:rPr lang="tr-TR" sz="2300" smtClean="0"/>
              <a:t>Etiyopatogenezde en önemli rolü olan kuşkusuz </a:t>
            </a:r>
            <a:r>
              <a:rPr lang="tr-TR" sz="2300" b="1" smtClean="0"/>
              <a:t>HLA-B27</a:t>
            </a:r>
            <a:r>
              <a:rPr lang="tr-TR" sz="2300" smtClean="0"/>
              <a:t>’dir. </a:t>
            </a:r>
          </a:p>
          <a:p>
            <a:endParaRPr lang="tr-TR" sz="2300" smtClean="0"/>
          </a:p>
          <a:p>
            <a:r>
              <a:rPr lang="tr-TR" sz="2300" smtClean="0"/>
              <a:t>B27 genetik riskin %20-30’una katkıda bulunur ve beyaz ırktan olan AS olgularının % 90-95’inde pozitiftir.</a:t>
            </a:r>
          </a:p>
          <a:p>
            <a:endParaRPr lang="tr-TR" sz="2300" smtClean="0"/>
          </a:p>
          <a:p>
            <a:pPr>
              <a:buFont typeface="Arial" charset="0"/>
              <a:buNone/>
            </a:pPr>
            <a:endParaRPr lang="tr-TR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600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/>
              <a:t>Klinik</a:t>
            </a:r>
            <a:br>
              <a:rPr lang="tr-TR" dirty="0"/>
            </a:b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395288" y="1196975"/>
            <a:ext cx="8229600" cy="52165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tr-TR" sz="2200" smtClean="0"/>
              <a:t>Hastalık genellikle sinsi başlar ve hastalar yakınmalarının başladığı yeri ve zamanı tam belirleyemezler</a:t>
            </a:r>
          </a:p>
          <a:p>
            <a:pPr>
              <a:lnSpc>
                <a:spcPct val="80000"/>
              </a:lnSpc>
            </a:pPr>
            <a:endParaRPr lang="tr-TR" sz="2200" smtClean="0"/>
          </a:p>
          <a:p>
            <a:pPr>
              <a:lnSpc>
                <a:spcPct val="80000"/>
              </a:lnSpc>
            </a:pPr>
            <a:r>
              <a:rPr lang="tr-TR" sz="2200" smtClean="0"/>
              <a:t>Esas belirtilerini genellikle Sacroİliak Eklem</a:t>
            </a:r>
            <a:r>
              <a:rPr lang="tr-TR" sz="2200" smtClean="0">
                <a:latin typeface="Arial" charset="0"/>
              </a:rPr>
              <a:t> (SİE)</a:t>
            </a:r>
            <a:r>
              <a:rPr lang="tr-TR" sz="2200" smtClean="0"/>
              <a:t> ve omurgada (alt lomberde)  yapar. </a:t>
            </a:r>
          </a:p>
          <a:p>
            <a:pPr>
              <a:lnSpc>
                <a:spcPct val="80000"/>
              </a:lnSpc>
            </a:pPr>
            <a:endParaRPr lang="tr-TR" sz="2200" smtClean="0"/>
          </a:p>
          <a:p>
            <a:pPr>
              <a:lnSpc>
                <a:spcPct val="80000"/>
              </a:lnSpc>
            </a:pPr>
            <a:r>
              <a:rPr lang="tr-TR" sz="2200" smtClean="0"/>
              <a:t>İnflamatuar kalça ve bel ağrısı şeklinde başlayabildiği gibi nadiren ilk başlangıç periferik eklem tutulumu veya sistemik tutulum şeklinde de (%25) olabilir.</a:t>
            </a:r>
          </a:p>
          <a:p>
            <a:pPr>
              <a:lnSpc>
                <a:spcPct val="80000"/>
              </a:lnSpc>
            </a:pPr>
            <a:endParaRPr lang="tr-TR" sz="2200" smtClean="0"/>
          </a:p>
          <a:p>
            <a:pPr>
              <a:lnSpc>
                <a:spcPct val="80000"/>
              </a:lnSpc>
            </a:pPr>
            <a:r>
              <a:rPr lang="tr-TR" sz="2200" smtClean="0"/>
              <a:t>Kostokondral, kostovertebral eklemlerin tutulumuna bağlı göğüs ağrısı da görülür.</a:t>
            </a:r>
          </a:p>
          <a:p>
            <a:pPr>
              <a:lnSpc>
                <a:spcPct val="80000"/>
              </a:lnSpc>
            </a:pPr>
            <a:endParaRPr lang="tr-TR" sz="2200" smtClean="0"/>
          </a:p>
          <a:p>
            <a:pPr>
              <a:lnSpc>
                <a:spcPct val="80000"/>
              </a:lnSpc>
            </a:pPr>
            <a:r>
              <a:rPr lang="tr-TR" sz="2200" smtClean="0"/>
              <a:t>Hastalık ilerledikçe omurga hareketleri kısıtlanır: Sonuçta SİE, lomber, torasik, servikal omurgada füzyon ortaya çıkar.</a:t>
            </a:r>
          </a:p>
          <a:p>
            <a:pPr>
              <a:lnSpc>
                <a:spcPct val="80000"/>
              </a:lnSpc>
            </a:pPr>
            <a:endParaRPr lang="tr-TR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765175"/>
            <a:ext cx="709930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Üst Düzey">
  <a:themeElements>
    <a:clrScheme name="Hava Akımı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Üst Düze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Üst Düze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769</TotalTime>
  <Words>1213</Words>
  <Application>Microsoft Office PowerPoint</Application>
  <PresentationFormat>Ekran Gösterisi (4:3)</PresentationFormat>
  <Paragraphs>246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1" baseType="lpstr">
      <vt:lpstr>Üst Düzey</vt:lpstr>
      <vt:lpstr>Ankilozan spondilit</vt:lpstr>
      <vt:lpstr>Amaç</vt:lpstr>
      <vt:lpstr>Öğrenim hedefleri</vt:lpstr>
      <vt:lpstr>‘Suna Pekuysal’ Hastalığı</vt:lpstr>
      <vt:lpstr>Ankilozan Spondilit (AS)</vt:lpstr>
      <vt:lpstr>Epidemiyoloji</vt:lpstr>
      <vt:lpstr>Genetik</vt:lpstr>
      <vt:lpstr>Klinik </vt:lpstr>
      <vt:lpstr>PowerPoint Sunusu</vt:lpstr>
      <vt:lpstr>İnflamatuar Bel Ağrısının Özellikleri </vt:lpstr>
      <vt:lpstr>Hastalık sürecinde kas iskelet sisteminde  etkilenen yapılar</vt:lpstr>
      <vt:lpstr>Entesit (Entesopati) </vt:lpstr>
      <vt:lpstr>PowerPoint Sunusu</vt:lpstr>
      <vt:lpstr>Klinik </vt:lpstr>
      <vt:lpstr>Fizik Muayene </vt:lpstr>
      <vt:lpstr>PowerPoint Sunusu</vt:lpstr>
      <vt:lpstr>PowerPoint Sunusu</vt:lpstr>
      <vt:lpstr>PowerPoint Sunusu</vt:lpstr>
      <vt:lpstr> Schober testi: </vt:lpstr>
      <vt:lpstr>PowerPoint Sunusu</vt:lpstr>
      <vt:lpstr>PowerPoint Sunusu</vt:lpstr>
      <vt:lpstr>LABORATUAR BULGULARI </vt:lpstr>
      <vt:lpstr>Radyolojik bulgular  </vt:lpstr>
      <vt:lpstr>PowerPoint Sunusu</vt:lpstr>
      <vt:lpstr>PowerPoint Sunusu</vt:lpstr>
      <vt:lpstr>Radyolojik bulgular </vt:lpstr>
      <vt:lpstr>PowerPoint Sunusu</vt:lpstr>
      <vt:lpstr>TANI</vt:lpstr>
      <vt:lpstr>PowerPoint Sunusu</vt:lpstr>
      <vt:lpstr>PowerPoint Sunusu</vt:lpstr>
      <vt:lpstr>PowerPoint Sunusu</vt:lpstr>
      <vt:lpstr>PowerPoint Sunusu</vt:lpstr>
      <vt:lpstr>Tedavi </vt:lpstr>
      <vt:lpstr>Farmakolojik Olmayan Tedaviler</vt:lpstr>
      <vt:lpstr>Farmakolojik Olmayan Tedaviler</vt:lpstr>
      <vt:lpstr>Farmakolojik Tedaviler</vt:lpstr>
      <vt:lpstr>Anti-TNF-α</vt:lpstr>
      <vt:lpstr>PowerPoint Sunusu</vt:lpstr>
      <vt:lpstr>Kaynaklar </vt:lpstr>
      <vt:lpstr>Teşekkürler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bhrsk</dc:creator>
  <cp:lastModifiedBy>Win7</cp:lastModifiedBy>
  <cp:revision>25</cp:revision>
  <dcterms:created xsi:type="dcterms:W3CDTF">2018-07-05T18:23:05Z</dcterms:created>
  <dcterms:modified xsi:type="dcterms:W3CDTF">2018-07-06T09:37:37Z</dcterms:modified>
</cp:coreProperties>
</file>