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88" r:id="rId5"/>
    <p:sldId id="258" r:id="rId6"/>
    <p:sldId id="290" r:id="rId7"/>
    <p:sldId id="259" r:id="rId8"/>
    <p:sldId id="260" r:id="rId9"/>
    <p:sldId id="261" r:id="rId10"/>
    <p:sldId id="291" r:id="rId11"/>
    <p:sldId id="262" r:id="rId12"/>
    <p:sldId id="263" r:id="rId13"/>
    <p:sldId id="296" r:id="rId14"/>
    <p:sldId id="264" r:id="rId15"/>
    <p:sldId id="265" r:id="rId16"/>
    <p:sldId id="266" r:id="rId17"/>
    <p:sldId id="267" r:id="rId18"/>
    <p:sldId id="292" r:id="rId19"/>
    <p:sldId id="268" r:id="rId20"/>
    <p:sldId id="269" r:id="rId21"/>
    <p:sldId id="270" r:id="rId22"/>
    <p:sldId id="271" r:id="rId23"/>
    <p:sldId id="293" r:id="rId24"/>
    <p:sldId id="295" r:id="rId25"/>
    <p:sldId id="294" r:id="rId26"/>
    <p:sldId id="299" r:id="rId27"/>
    <p:sldId id="272" r:id="rId28"/>
    <p:sldId id="273" r:id="rId29"/>
    <p:sldId id="283" r:id="rId30"/>
    <p:sldId id="284" r:id="rId31"/>
    <p:sldId id="285" r:id="rId32"/>
    <p:sldId id="298" r:id="rId33"/>
    <p:sldId id="286" r:id="rId34"/>
    <p:sldId id="301" r:id="rId35"/>
    <p:sldId id="287" r:id="rId36"/>
    <p:sldId id="282" r:id="rId37"/>
    <p:sldId id="300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56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1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48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1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19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85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67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17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12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65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97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A8F33-3D5C-497D-996D-B0789233CAF4}" type="datetimeFigureOut">
              <a:rPr lang="tr-TR" smtClean="0"/>
              <a:t>20.04.2023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228E-33DF-449A-A91B-967157F1C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65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mc/articles/PMC5865539/" TargetMode="External"/><Relationship Id="rId3" Type="http://schemas.openxmlformats.org/officeDocument/2006/relationships/hyperlink" Target="https://pubmed.ncbi.nlm.nih.gov/29259181" TargetMode="External"/><Relationship Id="rId7" Type="http://schemas.openxmlformats.org/officeDocument/2006/relationships/hyperlink" Target="https://pubmed.ncbi.nlm.nih.gov/?term=Aslani%20A%5bAuthor%5d" TargetMode="External"/><Relationship Id="rId2" Type="http://schemas.openxmlformats.org/officeDocument/2006/relationships/hyperlink" Target="https://doi.org/10.1038/s41387-017-0007-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ubmed.ncbi.nlm.nih.gov/?term=Attar%20A%5bAuthor%5d" TargetMode="External"/><Relationship Id="rId5" Type="http://schemas.openxmlformats.org/officeDocument/2006/relationships/hyperlink" Target="https://pubmed.ncbi.nlm.nih.gov/?term=Ghavipisheh%20M%5bAuthor%5d" TargetMode="External"/><Relationship Id="rId10" Type="http://schemas.openxmlformats.org/officeDocument/2006/relationships/image" Target="../media/image1.gif"/><Relationship Id="rId4" Type="http://schemas.openxmlformats.org/officeDocument/2006/relationships/hyperlink" Target="https://pubmed.ncbi.nlm.nih.gov/?term=Zibaeenezhad%20MJ%5bAuthor%5d" TargetMode="External"/><Relationship Id="rId9" Type="http://schemas.openxmlformats.org/officeDocument/2006/relationships/hyperlink" Target="https://www.ncbi.nlm.nih.gov/pmc/about/disclaime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ct.i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024257" y="5070763"/>
            <a:ext cx="4197927" cy="1094508"/>
          </a:xfrm>
        </p:spPr>
        <p:txBody>
          <a:bodyPr/>
          <a:lstStyle/>
          <a:p>
            <a:r>
              <a:rPr lang="tr-TR" dirty="0"/>
              <a:t>Dr. Melik İNCE </a:t>
            </a:r>
            <a:br>
              <a:rPr lang="tr-TR" dirty="0"/>
            </a:br>
            <a:r>
              <a:rPr lang="tr-TR" dirty="0"/>
              <a:t>KTÜ Aile Hekimliği Anabilim Dalı</a:t>
            </a:r>
          </a:p>
          <a:p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1662545" y="1496291"/>
            <a:ext cx="971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 rot="10800000" flipV="1">
            <a:off x="900547" y="462735"/>
            <a:ext cx="9947562" cy="2436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58700" tIns="25392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Published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 online 2017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Dec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 19. 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doi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: 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2"/>
              </a:rPr>
              <a:t>10.1038/s41387-017-0007-8</a:t>
            </a: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PMCID: PMC5865539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PMID: 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3"/>
              </a:rPr>
              <a:t>29259181</a:t>
            </a: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Comparison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of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the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effect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of omega-3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supplements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and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fresh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fish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on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lipid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profile: a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randomized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open-labeled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trial</a:t>
            </a: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sng" strike="noStrike" cap="none" normalizeH="0" baseline="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4"/>
              </a:rPr>
              <a:t>Mohammad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4"/>
              </a:rPr>
              <a:t> </a:t>
            </a:r>
            <a:r>
              <a:rPr kumimoji="0" lang="tr-TR" altLang="tr-TR" sz="2000" b="0" i="0" u="sng" strike="noStrike" cap="none" normalizeH="0" baseline="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4"/>
              </a:rPr>
              <a:t>Javad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4"/>
              </a:rPr>
              <a:t> Zibaeenezhad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,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1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5"/>
              </a:rPr>
              <a:t>Maryam Ghavipisheh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,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2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sng" strike="noStrike" cap="none" normalizeH="0" baseline="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6"/>
              </a:rPr>
              <a:t>Armin</a:t>
            </a:r>
            <a:r>
              <a:rPr kumimoji="0" lang="tr-TR" altLang="tr-TR" sz="2000" b="0" i="0" u="sng" strike="noStrike" cap="none" normalizeH="0" baseline="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6"/>
              </a:rPr>
              <a:t> Attar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,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      3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and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sng" strike="noStrike" cap="none" normalizeH="0" baseline="3000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7"/>
              </a:rPr>
              <a:t>Amir Aslani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1</a:t>
            </a: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Author 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information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Article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 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notes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Copyright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 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and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 License </a:t>
            </a:r>
            <a:r>
              <a:rPr kumimoji="0" lang="tr-TR" altLang="tr-TR" sz="2000" b="0" i="0" u="none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8"/>
              </a:rPr>
              <a:t>information</a:t>
            </a:r>
            <a:r>
              <a:rPr kumimoji="0" lang="tr-TR" altLang="tr-TR" sz="2000" b="0" i="0" u="none" strike="noStrike" cap="none" normalizeH="0" baseline="30000" dirty="0">
                <a:ln>
                  <a:noFill/>
                </a:ln>
                <a:solidFill>
                  <a:srgbClr val="212121"/>
                </a:solidFill>
                <a:effectLst/>
                <a:latin typeface="+mn-lt"/>
              </a:rPr>
              <a:t> </a:t>
            </a:r>
            <a:r>
              <a:rPr kumimoji="0" lang="tr-TR" altLang="tr-TR" sz="2000" b="0" i="0" u="sng" strike="noStrike" cap="none" normalizeH="0" baseline="30000" dirty="0" err="1">
                <a:ln>
                  <a:noFill/>
                </a:ln>
                <a:solidFill>
                  <a:srgbClr val="376FAA"/>
                </a:solidFill>
                <a:effectLst/>
                <a:latin typeface="+mn-lt"/>
                <a:hlinkClick r:id="rId9"/>
              </a:rPr>
              <a:t>Disclaimer</a:t>
            </a:r>
            <a:endParaRPr kumimoji="0" lang="tr-TR" altLang="tr-TR" sz="2000" b="0" i="0" u="none" strike="noStrike" cap="none" normalizeH="0" baseline="30000" dirty="0">
              <a:ln>
                <a:noFill/>
              </a:ln>
              <a:solidFill>
                <a:srgbClr val="212121"/>
              </a:solidFill>
              <a:effectLst/>
              <a:latin typeface="+mn-lt"/>
            </a:endParaRPr>
          </a:p>
        </p:txBody>
      </p:sp>
      <p:pic>
        <p:nvPicPr>
          <p:cNvPr id="1034" name="Picture 10" descr="corresponding autho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275" y="314325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etin kutusu 11"/>
          <p:cNvSpPr txBox="1"/>
          <p:nvPr/>
        </p:nvSpPr>
        <p:spPr>
          <a:xfrm>
            <a:off x="900548" y="3135140"/>
            <a:ext cx="10072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Omega-3 takviyelerinin ve taze balığın lipit profili üzerindeki etkisinin karşılaştırılması: </a:t>
            </a:r>
            <a:r>
              <a:rPr lang="tr-TR" sz="3200" dirty="0" err="1"/>
              <a:t>randomize</a:t>
            </a:r>
            <a:r>
              <a:rPr lang="tr-TR" sz="3200" dirty="0"/>
              <a:t>, açık etiketli bir çalışma</a:t>
            </a:r>
          </a:p>
        </p:txBody>
      </p:sp>
    </p:spTree>
    <p:extLst>
      <p:ext uri="{BB962C8B-B14F-4D97-AF65-F5344CB8AC3E}">
        <p14:creationId xmlns:p14="http://schemas.microsoft.com/office/powerpoint/2010/main" val="2927768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+mn-lt"/>
              </a:rPr>
              <a:t>Çalışma popülasyonu</a:t>
            </a:r>
            <a:br>
              <a:rPr lang="tr-TR" sz="4800" b="1" dirty="0"/>
            </a:b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Aşağıdaki hastalar çalışma dışı bırakıldı: </a:t>
            </a:r>
          </a:p>
          <a:p>
            <a:pPr marL="0" indent="0">
              <a:buNone/>
            </a:pPr>
            <a:r>
              <a:rPr lang="tr-TR" dirty="0"/>
              <a:t>1  —  gebe hastalar; </a:t>
            </a:r>
          </a:p>
          <a:p>
            <a:pPr marL="0" indent="0">
              <a:buNone/>
            </a:pPr>
            <a:r>
              <a:rPr lang="tr-TR" dirty="0"/>
              <a:t>2  —  sistemik hastalığı olan hastalar; </a:t>
            </a:r>
          </a:p>
          <a:p>
            <a:pPr marL="0" indent="0">
              <a:buNone/>
            </a:pPr>
            <a:r>
              <a:rPr lang="tr-TR" dirty="0"/>
              <a:t>3  — takviyeyi veya balık alımını </a:t>
            </a:r>
            <a:r>
              <a:rPr lang="tr-TR" dirty="0" err="1"/>
              <a:t>tolere</a:t>
            </a:r>
            <a:r>
              <a:rPr lang="tr-TR" dirty="0"/>
              <a:t> edemeyen hastalar; </a:t>
            </a:r>
          </a:p>
          <a:p>
            <a:pPr marL="0" indent="0">
              <a:buNone/>
            </a:pPr>
            <a:r>
              <a:rPr lang="tr-TR" dirty="0"/>
              <a:t>4  —  birincil veya ikincil koruma için </a:t>
            </a:r>
            <a:r>
              <a:rPr lang="tr-TR" dirty="0" err="1"/>
              <a:t>statinlerle</a:t>
            </a:r>
            <a:r>
              <a:rPr lang="tr-TR" dirty="0"/>
              <a:t> tedavi edilmesi gereken hastalar; ve </a:t>
            </a:r>
          </a:p>
          <a:p>
            <a:pPr marL="0" indent="0">
              <a:buNone/>
            </a:pPr>
            <a:r>
              <a:rPr lang="tr-TR" dirty="0"/>
              <a:t>5 — tüm hastalar hali hazırda lipit düşürücü ilaçlar alıyor.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8867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 err="1">
                <a:latin typeface="+mn-lt"/>
              </a:rPr>
              <a:t>Randomizasyon</a:t>
            </a:r>
            <a:br>
              <a:rPr lang="tr-TR" sz="4800" b="1" dirty="0"/>
            </a:b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just"/>
            <a:r>
              <a:rPr lang="tr-TR" sz="3200" dirty="0" err="1"/>
              <a:t>Randomizasyon</a:t>
            </a:r>
            <a:r>
              <a:rPr lang="tr-TR" sz="3200" dirty="0"/>
              <a:t>, hastaların kayıt numarasına göre (sevk sırasına göre) bilgisayar tabanlı bir rasgele sayı üreteci kullanılarak yapıldı. </a:t>
            </a:r>
          </a:p>
          <a:p>
            <a:pPr algn="just"/>
            <a:r>
              <a:rPr lang="tr-TR" sz="3200" dirty="0"/>
              <a:t>Tahsis 1:1 oranında yapılmıştır. </a:t>
            </a:r>
          </a:p>
          <a:p>
            <a:pPr algn="just"/>
            <a:r>
              <a:rPr lang="tr-TR" sz="3200" dirty="0"/>
              <a:t>Proje koordinatörü ve hastalar dışında, klinik merkezde yer alan personel ve veri toplayan ve analiz eden üyeler, müdahale tahsisinden haberdar değildi.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6404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+mn-lt"/>
              </a:rPr>
              <a:t>Müdahaleler ve bulgular</a:t>
            </a:r>
            <a:br>
              <a:rPr lang="tr-TR" sz="4800" b="1" dirty="0">
                <a:latin typeface="+mn-lt"/>
              </a:rPr>
            </a:br>
            <a:endParaRPr lang="tr-TR" sz="4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96133"/>
            <a:ext cx="10515600" cy="4976957"/>
          </a:xfrm>
        </p:spPr>
        <p:txBody>
          <a:bodyPr>
            <a:normAutofit/>
          </a:bodyPr>
          <a:lstStyle/>
          <a:p>
            <a:pPr algn="just"/>
            <a:r>
              <a:rPr lang="tr-TR" sz="3000" dirty="0"/>
              <a:t>106 uygun kişi, her biri 53 hastadan oluşan diyet-balık veya omega-3 takviyesi gruplarına rastgele atandı. </a:t>
            </a:r>
          </a:p>
          <a:p>
            <a:pPr algn="just"/>
            <a:r>
              <a:rPr lang="tr-TR" sz="3000" dirty="0"/>
              <a:t>Diyet-balık grubundaki hastalardan 250 gr çiftlik alabalık balığı </a:t>
            </a:r>
            <a:r>
              <a:rPr lang="tr-TR" sz="2400" i="1" dirty="0"/>
              <a:t>(100 gr'da 1.4 gr omega-3 (280 mg EPA ve 160 mg DHA) içeren</a:t>
            </a:r>
            <a:r>
              <a:rPr lang="tr-TR" sz="2400" dirty="0"/>
              <a:t>) </a:t>
            </a:r>
            <a:r>
              <a:rPr lang="tr-TR" sz="3000" dirty="0"/>
              <a:t>2 ay boyunca haftada iki kez akşam ve öğle yemeği olarak tüketmeleri istendi (Eşit) haftada 14 gr omega-3 </a:t>
            </a:r>
            <a:r>
              <a:rPr lang="tr-TR" sz="2400" i="1" dirty="0"/>
              <a:t>[2,8 gr EPA ve 1,6 gr DHA] tüketimine</a:t>
            </a:r>
            <a:r>
              <a:rPr lang="tr-TR" sz="2400" dirty="0"/>
              <a:t>), </a:t>
            </a:r>
            <a:r>
              <a:rPr lang="tr-TR" sz="3000" dirty="0"/>
              <a:t>müdahale döneminde balık yağı takviyesi almamaları önerildi.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7003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+mn-lt"/>
              </a:rPr>
              <a:t>Müdahaleler ve bulgular</a:t>
            </a:r>
            <a:br>
              <a:rPr lang="tr-TR" sz="4800" b="1" dirty="0">
                <a:latin typeface="+mn-lt"/>
              </a:rPr>
            </a:br>
            <a:endParaRPr lang="tr-TR" sz="4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2402"/>
          </a:xfrm>
        </p:spPr>
        <p:txBody>
          <a:bodyPr>
            <a:normAutofit/>
          </a:bodyPr>
          <a:lstStyle/>
          <a:p>
            <a:r>
              <a:rPr lang="tr-TR" sz="3000" dirty="0"/>
              <a:t>Takviye grubundaki hastalara her gün 2 gr omega-3 takviyesi </a:t>
            </a:r>
          </a:p>
          <a:p>
            <a:pPr marL="0" indent="0">
              <a:buNone/>
            </a:pPr>
            <a:r>
              <a:rPr lang="tr-TR" sz="3000" dirty="0"/>
              <a:t>(21. yüzyıl, ABD; her bir yumuşak jelde 180 mg EPA ve 120 mg DHA içeren) verildi </a:t>
            </a:r>
            <a:r>
              <a:rPr lang="tr-TR" i="1" dirty="0"/>
              <a:t>(14 gr omega-3 [2.5 gr tüketimine eşit] EPA ve haftada 1.7 g DHA]) </a:t>
            </a:r>
            <a:r>
              <a:rPr lang="tr-TR" sz="3000" dirty="0"/>
              <a:t>2 ay boyunca. </a:t>
            </a:r>
          </a:p>
          <a:p>
            <a:pPr marL="0" indent="0">
              <a:buNone/>
            </a:pPr>
            <a:endParaRPr lang="tr-TR" sz="3000" dirty="0"/>
          </a:p>
          <a:p>
            <a:r>
              <a:rPr lang="tr-TR" sz="3000" dirty="0"/>
              <a:t>Tüm katılımcılara, deneme sırasında alışılmış beslenme tarzlarını ve fiziksel aktivitelerini sürdürmeleri talimatı verildi.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89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1325563"/>
          </a:xfrm>
        </p:spPr>
        <p:txBody>
          <a:bodyPr>
            <a:normAutofit/>
          </a:bodyPr>
          <a:lstStyle/>
          <a:p>
            <a:r>
              <a:rPr lang="tr-TR" sz="4800" b="1" dirty="0">
                <a:latin typeface="+mn-lt"/>
              </a:rPr>
              <a:t>Müdahaleler ve 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3952"/>
            <a:ext cx="10515600" cy="4644447"/>
          </a:xfrm>
        </p:spPr>
        <p:txBody>
          <a:bodyPr/>
          <a:lstStyle/>
          <a:p>
            <a:pPr algn="just"/>
            <a:r>
              <a:rPr lang="tr-TR" dirty="0"/>
              <a:t>Birincil sonuçlar, müdahalenin başlangıcında ve müdahale başladıktan 2 ay sonra (müdahale bittikten hemen sonra)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  toplam kolesterol,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  </a:t>
            </a:r>
            <a:r>
              <a:rPr lang="tr-TR" dirty="0" err="1"/>
              <a:t>trigliserit</a:t>
            </a:r>
            <a:r>
              <a:rPr lang="tr-TR" dirty="0"/>
              <a:t>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  HDL,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  LDL ve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  toplam kolesterol/HDL oranını içeren </a:t>
            </a:r>
            <a:r>
              <a:rPr lang="tr-TR" dirty="0" err="1"/>
              <a:t>lipid</a:t>
            </a:r>
            <a:r>
              <a:rPr lang="tr-TR" dirty="0"/>
              <a:t> profil değişiklikleriydi. </a:t>
            </a:r>
          </a:p>
          <a:p>
            <a:pPr algn="just"/>
            <a:r>
              <a:rPr lang="tr-TR" dirty="0"/>
              <a:t>Tüm klinik ve laboratuvar verilerinin toplanması ve analizleri, grup ataması için kör olan çalışma personeli tarafından gerçekleştirildi.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446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>
                <a:latin typeface="+mn-lt"/>
              </a:rPr>
              <a:t>Ölçümler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Serum </a:t>
            </a:r>
            <a:r>
              <a:rPr lang="tr-TR" dirty="0" err="1"/>
              <a:t>trigliseridi</a:t>
            </a:r>
            <a:r>
              <a:rPr lang="tr-TR" dirty="0"/>
              <a:t>, normal 200 mg/dl (2.3 </a:t>
            </a:r>
            <a:r>
              <a:rPr lang="tr-TR" dirty="0" err="1"/>
              <a:t>mmol</a:t>
            </a:r>
            <a:r>
              <a:rPr lang="tr-TR" dirty="0"/>
              <a:t>/l) üst sınır sağlayan GPO-PAP yöntemi ile ölçüldü. </a:t>
            </a:r>
          </a:p>
          <a:p>
            <a:r>
              <a:rPr lang="tr-TR" dirty="0"/>
              <a:t>Toplam kolesterol, üst sınır normal değer veya 220 mg / dl (5.6 </a:t>
            </a:r>
            <a:r>
              <a:rPr lang="tr-TR" dirty="0" err="1"/>
              <a:t>mmol</a:t>
            </a:r>
            <a:r>
              <a:rPr lang="tr-TR" dirty="0"/>
              <a:t> / l) sağlayan CHOD / PAP tekniği ile de kontrol edildi. </a:t>
            </a:r>
          </a:p>
          <a:p>
            <a:r>
              <a:rPr lang="tr-TR" dirty="0"/>
              <a:t>HDL kolesterol, </a:t>
            </a:r>
            <a:r>
              <a:rPr lang="tr-TR" dirty="0" err="1"/>
              <a:t>dekstran</a:t>
            </a:r>
            <a:r>
              <a:rPr lang="tr-TR" dirty="0"/>
              <a:t> magnezyum sülfat ile ölçüldü. </a:t>
            </a:r>
          </a:p>
          <a:p>
            <a:r>
              <a:rPr lang="tr-TR" dirty="0"/>
              <a:t>LDL, Çözündürme LDL-C tahlili (SOL; </a:t>
            </a:r>
            <a:r>
              <a:rPr lang="tr-TR" dirty="0" err="1"/>
              <a:t>Kyowa</a:t>
            </a:r>
            <a:r>
              <a:rPr lang="tr-TR" dirty="0"/>
              <a:t> </a:t>
            </a:r>
            <a:r>
              <a:rPr lang="tr-TR" dirty="0" err="1"/>
              <a:t>Medex</a:t>
            </a:r>
            <a:r>
              <a:rPr lang="tr-TR" dirty="0"/>
              <a:t>) 12 kullanılarak doğrudan ölçüldü. </a:t>
            </a:r>
          </a:p>
        </p:txBody>
      </p:sp>
    </p:spTree>
    <p:extLst>
      <p:ext uri="{BB962C8B-B14F-4D97-AF65-F5344CB8AC3E}">
        <p14:creationId xmlns:p14="http://schemas.microsoft.com/office/powerpoint/2010/main" val="2959226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ÖLÇÜMLER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Bazı lipit profili indeksleri (</a:t>
            </a:r>
            <a:r>
              <a:rPr lang="tr-TR" dirty="0" err="1"/>
              <a:t>ateroskleroz</a:t>
            </a:r>
            <a:r>
              <a:rPr lang="tr-TR" dirty="0"/>
              <a:t> riski için)  aşağıdaki formüllerle ölçülmüştür: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Castelli</a:t>
            </a:r>
            <a:r>
              <a:rPr lang="tr-TR" dirty="0"/>
              <a:t> I (toplam kolesterol / HDL oranı), </a:t>
            </a:r>
          </a:p>
          <a:p>
            <a:r>
              <a:rPr lang="tr-TR" dirty="0" err="1"/>
              <a:t>Castelli</a:t>
            </a:r>
            <a:r>
              <a:rPr lang="tr-TR" dirty="0"/>
              <a:t> II (LDL / HDL oranı) ve </a:t>
            </a:r>
          </a:p>
          <a:p>
            <a:r>
              <a:rPr lang="tr-TR" dirty="0" err="1"/>
              <a:t>Aterojenik</a:t>
            </a:r>
            <a:r>
              <a:rPr lang="tr-TR" dirty="0"/>
              <a:t> indeks (</a:t>
            </a:r>
            <a:r>
              <a:rPr lang="tr-TR" dirty="0" err="1"/>
              <a:t>log</a:t>
            </a:r>
            <a:r>
              <a:rPr lang="tr-TR" dirty="0"/>
              <a:t> [TG / HDL oranı]). </a:t>
            </a:r>
          </a:p>
          <a:p>
            <a:r>
              <a:rPr lang="tr-TR" dirty="0"/>
              <a:t>HDL durumunda, taze balık seviyesini daha etkili bir şekilde yükseltti.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23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6580"/>
            <a:ext cx="10515600" cy="1325563"/>
          </a:xfrm>
        </p:spPr>
        <p:txBody>
          <a:bodyPr/>
          <a:lstStyle/>
          <a:p>
            <a:r>
              <a:rPr lang="tr-TR" b="1" dirty="0">
                <a:latin typeface="+mn-lt"/>
              </a:rPr>
              <a:t>İstatistiksel analiz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73" y="16732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Lipid</a:t>
            </a:r>
            <a:r>
              <a:rPr lang="tr-TR" dirty="0"/>
              <a:t> profillerindeki değişiklikler arasındaki anlamlı farkları tespit etme gücünün % 90 olması için her çalışma grubunda 40 hastaya ihtiyaç duyuldu (P &lt;0.05, iki taraflı). </a:t>
            </a:r>
          </a:p>
          <a:p>
            <a:pPr algn="just"/>
            <a:r>
              <a:rPr lang="tr-TR" dirty="0"/>
              <a:t>Olası uyumsuz hastaları ve muhtemelen çalışmadan ayrılacak olanları telafi etmek için toplam örneklem büyüklüğü 100 olarak belirlendi.</a:t>
            </a:r>
          </a:p>
          <a:p>
            <a:pPr algn="just"/>
            <a:r>
              <a:rPr lang="tr-TR" dirty="0"/>
              <a:t>Tüm temel analizler, alınan tedaviye bakılmaksızın </a:t>
            </a:r>
            <a:r>
              <a:rPr lang="tr-TR" dirty="0" err="1"/>
              <a:t>randomizasyon</a:t>
            </a:r>
            <a:r>
              <a:rPr lang="tr-TR" dirty="0"/>
              <a:t> uygulanan tüm hastalardan oluşan popülasyonu tedavi etmek amacıyla yapıldı. </a:t>
            </a:r>
          </a:p>
          <a:p>
            <a:pPr algn="just"/>
            <a:r>
              <a:rPr lang="tr-TR" dirty="0"/>
              <a:t>Takipte kaybedilen ve içinde bilinen bir olay meydana gelmeyen hastalar, ikili uç noktaların hesaplanması için paydaya dahil edilmedi. </a:t>
            </a:r>
          </a:p>
        </p:txBody>
      </p:sp>
    </p:spTree>
    <p:extLst>
      <p:ext uri="{BB962C8B-B14F-4D97-AF65-F5344CB8AC3E}">
        <p14:creationId xmlns:p14="http://schemas.microsoft.com/office/powerpoint/2010/main" val="2563546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İstatistiksel analiz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Tüm istatistiksel analizler Sosyal Bilimler istatistik Paketi sürüm 17.0 (SPSS A.Ş., Chicago, IL, ABD). </a:t>
            </a:r>
          </a:p>
          <a:p>
            <a:r>
              <a:rPr lang="tr-TR" dirty="0"/>
              <a:t>Temel özellikler bağımsız t testi veya Ki-kare testleri ile analiz edildi. </a:t>
            </a:r>
          </a:p>
          <a:p>
            <a:r>
              <a:rPr lang="tr-TR" dirty="0"/>
              <a:t>Veri araçları için % 95 güven aralıkları hesaplandı ve gruplar içindeki sonuçlar arasındaki farklılıkların önemi eşleştirilmiş t testleri kullanılarak değerlendirildi. </a:t>
            </a:r>
          </a:p>
          <a:p>
            <a:r>
              <a:rPr lang="tr-TR" dirty="0"/>
              <a:t>İki taraflı P değeri &lt;0.05 istatistiksel olarak anlamlı kabul edildi. </a:t>
            </a:r>
          </a:p>
          <a:p>
            <a:r>
              <a:rPr lang="tr-TR" dirty="0"/>
              <a:t>Gerektiğinde temel farklılıkların etkisini en aza indirmek için bir </a:t>
            </a:r>
            <a:r>
              <a:rPr lang="tr-TR" dirty="0" err="1"/>
              <a:t>kovaryans</a:t>
            </a:r>
            <a:r>
              <a:rPr lang="tr-TR" dirty="0"/>
              <a:t> analizi de kullanıldı.</a:t>
            </a:r>
          </a:p>
        </p:txBody>
      </p:sp>
    </p:spTree>
    <p:extLst>
      <p:ext uri="{BB962C8B-B14F-4D97-AF65-F5344CB8AC3E}">
        <p14:creationId xmlns:p14="http://schemas.microsoft.com/office/powerpoint/2010/main" val="253157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>
                <a:latin typeface="+mn-lt"/>
              </a:rPr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Takviye grubuna dahil edilen 53 hastanın 5'i </a:t>
            </a:r>
            <a:r>
              <a:rPr lang="tr-TR" dirty="0" err="1"/>
              <a:t>gastrointestinal</a:t>
            </a:r>
            <a:r>
              <a:rPr lang="tr-TR" dirty="0"/>
              <a:t> yağ </a:t>
            </a:r>
            <a:r>
              <a:rPr lang="tr-TR" dirty="0" err="1"/>
              <a:t>intoleransı</a:t>
            </a:r>
            <a:r>
              <a:rPr lang="tr-TR" dirty="0"/>
              <a:t> ve lipit düşürücü ilaç kullanımına yeni bir ihtiyaç nedeniyle dışlandı. </a:t>
            </a:r>
          </a:p>
          <a:p>
            <a:pPr algn="just"/>
            <a:r>
              <a:rPr lang="tr-TR" dirty="0"/>
              <a:t>Diyet-balık grubundaki 53 hastadan 4'ü balık alımına uyulmaması veya lipit düşürücü ilaç kullanmaya yeni ihtiyaç duyulması nedeniyle çalışma dışı bırakıldı ve diğer ikisi düzensiz balık tükettikleri için analiz dışı bırakıldı. </a:t>
            </a:r>
          </a:p>
        </p:txBody>
      </p:sp>
    </p:spTree>
    <p:extLst>
      <p:ext uri="{BB962C8B-B14F-4D97-AF65-F5344CB8AC3E}">
        <p14:creationId xmlns:p14="http://schemas.microsoft.com/office/powerpoint/2010/main" val="379007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8091" y="1690688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dirty="0" err="1"/>
              <a:t>Kardiyovasküler</a:t>
            </a:r>
            <a:r>
              <a:rPr lang="tr-TR" dirty="0"/>
              <a:t> hastalık (KVH), gelişmekte olan ülkelerde artan bir eğilim ile dünya çapında başlıca ölüm nedenidir. </a:t>
            </a:r>
          </a:p>
          <a:p>
            <a:pPr algn="just"/>
            <a:r>
              <a:rPr lang="tr-TR" dirty="0"/>
              <a:t>Hastalıklarla ilişkili genel risk faktörlerinin; hipertansiyon, sigara ve </a:t>
            </a:r>
            <a:r>
              <a:rPr lang="tr-TR" dirty="0" err="1"/>
              <a:t>hiperlipidemi</a:t>
            </a:r>
            <a:r>
              <a:rPr lang="tr-TR" dirty="0"/>
              <a:t> olduğu bilinmektedir.</a:t>
            </a:r>
          </a:p>
          <a:p>
            <a:pPr algn="just"/>
            <a:r>
              <a:rPr lang="tr-TR" dirty="0"/>
              <a:t>Dünya çapında, yüksek kolesterol seviyeleri </a:t>
            </a:r>
            <a:r>
              <a:rPr lang="tr-TR" dirty="0" err="1"/>
              <a:t>iskemik</a:t>
            </a:r>
            <a:r>
              <a:rPr lang="tr-TR" dirty="0"/>
              <a:t> kalp hastalığının yaklaşık % 56'sına ve felçlerin % 18'ine neden olarak yılda 4,4 milyon ölüme neden olmaktadır. </a:t>
            </a:r>
          </a:p>
        </p:txBody>
      </p:sp>
    </p:spTree>
    <p:extLst>
      <p:ext uri="{BB962C8B-B14F-4D97-AF65-F5344CB8AC3E}">
        <p14:creationId xmlns:p14="http://schemas.microsoft.com/office/powerpoint/2010/main" val="3891034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294" y="107701"/>
            <a:ext cx="7135090" cy="5974831"/>
          </a:xfrm>
        </p:spPr>
      </p:pic>
      <p:sp>
        <p:nvSpPr>
          <p:cNvPr id="5" name="Metin kutusu 4"/>
          <p:cNvSpPr txBox="1"/>
          <p:nvPr/>
        </p:nvSpPr>
        <p:spPr>
          <a:xfrm>
            <a:off x="161776" y="6273225"/>
            <a:ext cx="11779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err="1"/>
              <a:t>Hiperlipidemik</a:t>
            </a:r>
            <a:r>
              <a:rPr lang="tr-TR" sz="1600" b="1" dirty="0"/>
              <a:t> hastalarda lipit profilleri üzerinde balık yağının taze balıkla karşılaştırılması üzerindeki etkilerinin bu </a:t>
            </a:r>
            <a:r>
              <a:rPr lang="tr-TR" sz="1600" b="1" dirty="0" err="1"/>
              <a:t>randomize</a:t>
            </a:r>
            <a:r>
              <a:rPr lang="tr-TR" sz="1600" b="1" dirty="0"/>
              <a:t>, çift-kör, klinik denemesi için CONSORT 2010 akış diyagramı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22071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0057" y="161925"/>
            <a:ext cx="10515600" cy="1325563"/>
          </a:xfrm>
        </p:spPr>
        <p:txBody>
          <a:bodyPr/>
          <a:lstStyle/>
          <a:p>
            <a:r>
              <a:rPr lang="tr-TR" sz="4400" b="1" dirty="0">
                <a:latin typeface="+mn-lt"/>
              </a:rPr>
              <a:t>Bulgular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7488"/>
            <a:ext cx="11034486" cy="4689475"/>
          </a:xfrm>
        </p:spPr>
        <p:txBody>
          <a:bodyPr/>
          <a:lstStyle/>
          <a:p>
            <a:pPr algn="just"/>
            <a:r>
              <a:rPr lang="tr-TR" dirty="0"/>
              <a:t>İki grup arasında hastaların cinsiyeti açısından anlamlı fark yoktu (P = 0.5).</a:t>
            </a:r>
          </a:p>
          <a:p>
            <a:pPr algn="just"/>
            <a:r>
              <a:rPr lang="tr-TR" dirty="0"/>
              <a:t>Tablo 1'de gösterildiği gibi, hastaların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kan basınçları, vücut kitle indeksi (BKİ) ve yaşları, çalışmanın başında ve müdahalelerden önce iki grup arasında farklı değildi. </a:t>
            </a:r>
          </a:p>
          <a:p>
            <a:pPr algn="just"/>
            <a:r>
              <a:rPr lang="tr-TR" dirty="0"/>
              <a:t>Müdahalelerden önce kolesterol, LDL, HDL düzeyleri ve total kolesterol/HDL oranı gruplar arasında anlamlı olarak farklıydı (Tablo 1). </a:t>
            </a:r>
          </a:p>
          <a:p>
            <a:pPr algn="just"/>
            <a:r>
              <a:rPr lang="tr-TR" dirty="0"/>
              <a:t>Bu nedenle, bu farklılıkların etkisini en aza indirmek için </a:t>
            </a:r>
            <a:r>
              <a:rPr lang="tr-TR" dirty="0" err="1"/>
              <a:t>kovaryans</a:t>
            </a:r>
            <a:r>
              <a:rPr lang="tr-TR" dirty="0"/>
              <a:t> analizi kullanıldı.</a:t>
            </a:r>
          </a:p>
        </p:txBody>
      </p:sp>
    </p:spTree>
    <p:extLst>
      <p:ext uri="{BB962C8B-B14F-4D97-AF65-F5344CB8AC3E}">
        <p14:creationId xmlns:p14="http://schemas.microsoft.com/office/powerpoint/2010/main" val="2700948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4890"/>
            <a:ext cx="10515600" cy="928688"/>
          </a:xfrm>
        </p:spPr>
        <p:txBody>
          <a:bodyPr>
            <a:normAutofit fontScale="90000"/>
          </a:bodyPr>
          <a:lstStyle/>
          <a:p>
            <a:r>
              <a:rPr lang="tr-TR" sz="2700" dirty="0"/>
              <a:t>Başlangıçta iki grup arasında ortalama yaş, BMI, SBP ve </a:t>
            </a:r>
            <a:r>
              <a:rPr lang="tr-TR" sz="2700" dirty="0" err="1"/>
              <a:t>DBP'nin</a:t>
            </a:r>
            <a:r>
              <a:rPr lang="tr-TR" sz="2700" dirty="0"/>
              <a:t> karşılaştırılması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673160"/>
              </p:ext>
            </p:extLst>
          </p:nvPr>
        </p:nvGraphicFramePr>
        <p:xfrm>
          <a:off x="420912" y="566052"/>
          <a:ext cx="11379204" cy="5751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4801">
                  <a:extLst>
                    <a:ext uri="{9D8B030D-6E8A-4147-A177-3AD203B41FA5}">
                      <a16:colId xmlns:a16="http://schemas.microsoft.com/office/drawing/2014/main" val="2892276658"/>
                    </a:ext>
                  </a:extLst>
                </a:gridCol>
                <a:gridCol w="2844801">
                  <a:extLst>
                    <a:ext uri="{9D8B030D-6E8A-4147-A177-3AD203B41FA5}">
                      <a16:colId xmlns:a16="http://schemas.microsoft.com/office/drawing/2014/main" val="1007768831"/>
                    </a:ext>
                  </a:extLst>
                </a:gridCol>
                <a:gridCol w="2844801">
                  <a:extLst>
                    <a:ext uri="{9D8B030D-6E8A-4147-A177-3AD203B41FA5}">
                      <a16:colId xmlns:a16="http://schemas.microsoft.com/office/drawing/2014/main" val="969742084"/>
                    </a:ext>
                  </a:extLst>
                </a:gridCol>
                <a:gridCol w="2844801">
                  <a:extLst>
                    <a:ext uri="{9D8B030D-6E8A-4147-A177-3AD203B41FA5}">
                      <a16:colId xmlns:a16="http://schemas.microsoft.com/office/drawing/2014/main" val="660892337"/>
                    </a:ext>
                  </a:extLst>
                </a:gridCol>
              </a:tblGrid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Değişkenler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Omega-3 grubu ( n  = 48)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Diyet-balık grubu ( n  = 47)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P değeri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887840747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Yaşam yılları)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48.7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50.73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0,257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004626414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Seks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0,5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619635926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Erkek (%)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25 (%52,1)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23 (%48,9)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227876922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Dişi (%)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23 (%47,9)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24 (%51,1)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6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207297154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Vücut kitle indeksi (Kg/m </a:t>
                      </a:r>
                      <a:r>
                        <a:rPr lang="tr-TR" sz="1600" kern="0" baseline="30000">
                          <a:effectLst/>
                        </a:rPr>
                        <a:t>2</a:t>
                      </a:r>
                      <a:r>
                        <a:rPr lang="tr-TR" sz="1600" kern="0">
                          <a:effectLst/>
                        </a:rPr>
                        <a:t> 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26.24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26.57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0,901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36633281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Sistolik kan basıncı (mmHg)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173 ± 12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164 ± 12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0,47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412721327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Diyastolik kan basıncı (mmHg)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70 ± 8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71 ± 13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0,54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838663569"/>
                  </a:ext>
                </a:extLst>
              </a:tr>
              <a:tr h="44239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lipid profilleri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63165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Toplam kolesterol (mg/dl)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230,20 ± 43,11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251,65 ± 47,87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0,023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779257805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TG (mg/dl)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270,02 ± 64,81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294,71 ± 109,56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0,181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91037683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LDL (mg/dl)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114,72 ± 25,15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133,61 ± 34,57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0,003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910943904"/>
                  </a:ext>
                </a:extLst>
              </a:tr>
              <a:tr h="442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HDL (mg/dl)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42,34 ± 7,23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36,14 ± 9,27</a:t>
                      </a:r>
                      <a:endParaRPr lang="tr-T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0,001</a:t>
                      </a:r>
                      <a:endParaRPr lang="tr-T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96298789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599" y="84890"/>
            <a:ext cx="8274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rgbClr val="734126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Tablo 1</a:t>
            </a:r>
            <a:endParaRPr kumimoji="0" lang="tr-TR" altLang="tr-T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92727" y="6317118"/>
            <a:ext cx="11238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/>
              <a:t>HDL</a:t>
            </a:r>
            <a:r>
              <a:rPr lang="tr-TR" dirty="0"/>
              <a:t> yüksek yoğunluklu </a:t>
            </a:r>
            <a:r>
              <a:rPr lang="tr-TR" dirty="0" err="1"/>
              <a:t>lipoprotein</a:t>
            </a:r>
            <a:r>
              <a:rPr lang="tr-TR" dirty="0"/>
              <a:t>, </a:t>
            </a:r>
            <a:r>
              <a:rPr lang="tr-TR" i="1" dirty="0"/>
              <a:t>LDL</a:t>
            </a:r>
            <a:r>
              <a:rPr lang="tr-TR" dirty="0"/>
              <a:t> düşük yoğunluklu </a:t>
            </a:r>
            <a:r>
              <a:rPr lang="tr-TR" dirty="0" err="1"/>
              <a:t>lipoprotein</a:t>
            </a:r>
            <a:r>
              <a:rPr lang="tr-TR" dirty="0"/>
              <a:t>, </a:t>
            </a:r>
            <a:r>
              <a:rPr lang="tr-TR" i="1" dirty="0"/>
              <a:t>TG</a:t>
            </a:r>
            <a:r>
              <a:rPr lang="tr-TR" dirty="0"/>
              <a:t> </a:t>
            </a:r>
            <a:r>
              <a:rPr lang="tr-TR" dirty="0" err="1"/>
              <a:t>trigliserid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104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8114" y="161925"/>
            <a:ext cx="10515600" cy="1325563"/>
          </a:xfrm>
        </p:spPr>
        <p:txBody>
          <a:bodyPr/>
          <a:lstStyle/>
          <a:p>
            <a:r>
              <a:rPr lang="tr-TR" sz="4400" b="1" dirty="0">
                <a:latin typeface="+mn-lt"/>
              </a:rPr>
              <a:t>Bulgular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Sonuçlarımız; hem omega-3 takviyeleri hem de taze balık tedavisinin toplam kolesterol, </a:t>
            </a:r>
            <a:r>
              <a:rPr lang="tr-TR" dirty="0" err="1"/>
              <a:t>non</a:t>
            </a:r>
            <a:r>
              <a:rPr lang="tr-TR" dirty="0"/>
              <a:t>-HDL kolesterol, TG seviyeleri ve toplam kolesterol/HDL oranında önemli bir düşüşe neden olduğunu ancak bu düşüşün taze balık grubunda daha belirgin olduğunu gösterdi. </a:t>
            </a:r>
          </a:p>
          <a:p>
            <a:pPr algn="just"/>
            <a:r>
              <a:rPr lang="tr-TR" dirty="0"/>
              <a:t>Kan </a:t>
            </a:r>
            <a:r>
              <a:rPr lang="tr-TR" dirty="0" err="1"/>
              <a:t>LDL'si</a:t>
            </a:r>
            <a:r>
              <a:rPr lang="tr-TR" dirty="0"/>
              <a:t>, iki grup arasında ölçülen başka bir faktördü. </a:t>
            </a:r>
          </a:p>
          <a:p>
            <a:pPr algn="just"/>
            <a:r>
              <a:rPr lang="tr-TR" dirty="0"/>
              <a:t>Balık yağı takviyesinin LDL düzeyi üzerinde yararlı bir etkisi olmadığı gibi, LDL düzeyini önemli ölçüde artırarak (18.95 ± %30.46) durumu daha da kötüleştirdi.</a:t>
            </a:r>
          </a:p>
        </p:txBody>
      </p:sp>
    </p:spTree>
    <p:extLst>
      <p:ext uri="{BB962C8B-B14F-4D97-AF65-F5344CB8AC3E}">
        <p14:creationId xmlns:p14="http://schemas.microsoft.com/office/powerpoint/2010/main" val="3812440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>
                <a:latin typeface="+mn-lt"/>
              </a:rPr>
              <a:t>Bulgular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Bununla birlikte, diyet balık grubunda LDL seviyesi önemli ölçüde azaldı (-15.25 ± 17.97%, </a:t>
            </a:r>
            <a:r>
              <a:rPr lang="tr-TR" i="1" dirty="0"/>
              <a:t>P</a:t>
            </a:r>
            <a:r>
              <a:rPr lang="tr-TR" dirty="0"/>
              <a:t>  &lt; 0.001). </a:t>
            </a:r>
          </a:p>
          <a:p>
            <a:r>
              <a:rPr lang="tr-TR" dirty="0"/>
              <a:t>HDL düzeyi her iki grupta da artmıştı; yine, diyet balıkları HDL seviyesini yükseltmede daha etkiliydi (%11,51 ± %17,93'e karşılık %27,39 ± %26,76; </a:t>
            </a:r>
            <a:r>
              <a:rPr lang="tr-TR" i="1" dirty="0"/>
              <a:t>P</a:t>
            </a:r>
            <a:r>
              <a:rPr lang="tr-TR" dirty="0"/>
              <a:t> = 0.001). </a:t>
            </a:r>
          </a:p>
          <a:p>
            <a:r>
              <a:rPr lang="tr-TR" dirty="0"/>
              <a:t>Hem </a:t>
            </a:r>
            <a:r>
              <a:rPr lang="tr-TR" dirty="0" err="1"/>
              <a:t>Aterojenik</a:t>
            </a:r>
            <a:r>
              <a:rPr lang="tr-TR" dirty="0"/>
              <a:t> hem de </a:t>
            </a:r>
            <a:r>
              <a:rPr lang="tr-TR" dirty="0" err="1"/>
              <a:t>Castelli</a:t>
            </a:r>
            <a:r>
              <a:rPr lang="tr-TR" dirty="0"/>
              <a:t> II endeksleri, balık yağı takviyesi ile önemli bir değişiklik göstermedi, ancak taze balık tüketimi ile önemli düşüşler gösterdi. Tüm karşılaştırmalar Tabloda gösterilmiştir. </a:t>
            </a:r>
          </a:p>
        </p:txBody>
      </p:sp>
    </p:spTree>
    <p:extLst>
      <p:ext uri="{BB962C8B-B14F-4D97-AF65-F5344CB8AC3E}">
        <p14:creationId xmlns:p14="http://schemas.microsoft.com/office/powerpoint/2010/main" val="756467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11935"/>
              </p:ext>
            </p:extLst>
          </p:nvPr>
        </p:nvGraphicFramePr>
        <p:xfrm>
          <a:off x="2" y="83328"/>
          <a:ext cx="12192000" cy="8258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3566480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6407484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5650619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4428277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482218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42871905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603503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310794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61038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52437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508452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434530712"/>
                    </a:ext>
                  </a:extLst>
                </a:gridCol>
              </a:tblGrid>
              <a:tr h="36160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Lipid Parametreleri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Omega-3 grubu ( n  = 48)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Diyet-balık grubu ( n  = 47)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Tedavi farkı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%95 güven aralığı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P değeri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3814228221"/>
                  </a:ext>
                </a:extLst>
              </a:tr>
              <a:tr h="897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Önce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Sonrasında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birim Değiştir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P değeri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Önce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Sonrasında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birim değişikliği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P değeri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567885"/>
                  </a:ext>
                </a:extLst>
              </a:tr>
              <a:tr h="637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Trigliserit (mg/dl)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270,02 ± 64,81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239,27 ± 91,46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-30.75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0,021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294,71 ± 109,56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209,63 ± 104,73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-85.08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-54,33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-87,45 ila -21,20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&lt;0,003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3640584712"/>
                  </a:ext>
                </a:extLst>
              </a:tr>
              <a:tr h="913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Toplam kolesterol (mg/dl)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230,20 ± 43,11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217,5 ± 42,92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-12.7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0,017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251,65 ± 47,87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185,1 ± 38,63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-66.55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-53,84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-67,23 ila -40,45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1289586667"/>
                  </a:ext>
                </a:extLst>
              </a:tr>
              <a:tr h="2051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Düşük yoğunluklu lipoproteinler (LDL) (mg/dl)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114,72 ± 25,15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133,43 ± 34,42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18.7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133,61 ± 34,57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110,85 ± 28,73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-22,75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41.46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-52,01 ila -30,91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63468024"/>
                  </a:ext>
                </a:extLst>
              </a:tr>
              <a:tr h="2051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Yüksek yoğunluklu lipoproteinler (HDL) (mg/dl)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42,34 ± 7,23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46,33 ± 8,94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4.47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36,14 ± 9,27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44,65 ± 8,82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8.51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4.03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0,58 - 7,48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0,022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336310046"/>
                  </a:ext>
                </a:extLst>
              </a:tr>
              <a:tr h="1195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HDL olmayan kolesterol (mg/dl)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186,09 ± 43,16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169,15 ± 41,74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-16.93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0,008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215,51 ± 41,26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140,45 ± 35,53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-75.06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58.12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42,54 - 73,71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&lt;0,001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873196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750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272039"/>
              </p:ext>
            </p:extLst>
          </p:nvPr>
        </p:nvGraphicFramePr>
        <p:xfrm>
          <a:off x="0" y="1308505"/>
          <a:ext cx="12192000" cy="630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6277725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581078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144116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12442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659330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7702927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4571012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7467802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2872032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804765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568417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79478476"/>
                    </a:ext>
                  </a:extLst>
                </a:gridCol>
              </a:tblGrid>
              <a:tr h="2106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Toplam kolesterol / HDL oranı (kolesterol oranı, </a:t>
                      </a:r>
                      <a:r>
                        <a:rPr lang="tr-TR" sz="1800" kern="0" dirty="0" err="1">
                          <a:effectLst/>
                        </a:rPr>
                        <a:t>Castelli</a:t>
                      </a:r>
                      <a:r>
                        <a:rPr lang="tr-TR" sz="1800" kern="0" dirty="0">
                          <a:effectLst/>
                        </a:rPr>
                        <a:t> I İndeksi)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5,42 ± 1,28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4,78 ± 1,09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-0,77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7,26 ± 1,81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4,24 ± 0,91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13.02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-2.24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-2,93 ila -1,56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&lt;0,001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310893315"/>
                  </a:ext>
                </a:extLst>
              </a:tr>
              <a:tr h="1593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LDL - HDL oranı (Castelli II indeksi)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2,70 ± 0,63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2,86 ± 0,78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0,15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0,162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3,84 ± 1,15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2,52 ± 0,62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-1.32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-1.47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-1,87 ila -1,07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535407248"/>
                  </a:ext>
                </a:extLst>
              </a:tr>
              <a:tr h="1849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Günlük (trigliserit / HDL oranı) (Aterojenik indeks)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0,71 ± 0,27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0,67 ± 0,20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-0.04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0,27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0,90 ± 0,17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0,63 ± 0,22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-0,26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&lt;0,001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-0,22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-0,31 ila -0,13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&lt;0,001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013128606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79388"/>
              </p:ext>
            </p:extLst>
          </p:nvPr>
        </p:nvGraphicFramePr>
        <p:xfrm>
          <a:off x="0" y="0"/>
          <a:ext cx="12192000" cy="1295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5668756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7148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7205181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2188433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073199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133681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7282188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8709275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395297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7399821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2623224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1793444"/>
                    </a:ext>
                  </a:extLst>
                </a:gridCol>
              </a:tblGrid>
              <a:tr h="37196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Lipid Parametreleri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Omega-3 grubu ( n  = 48)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Diyet-balık grubu ( n  = 47)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Tedavi farkı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%95 güven aralığı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P değeri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extLst>
                  <a:ext uri="{0D108BD9-81ED-4DB2-BD59-A6C34878D82A}">
                    <a16:rowId xmlns:a16="http://schemas.microsoft.com/office/drawing/2014/main" val="926338418"/>
                  </a:ext>
                </a:extLst>
              </a:tr>
              <a:tr h="65558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Önce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Sonrasında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birim Değiştir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P değeri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Önce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Sonrasında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>
                          <a:effectLst/>
                        </a:rPr>
                        <a:t>birim değişikliği</a:t>
                      </a:r>
                      <a:endParaRPr lang="tr-TR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kern="0" dirty="0">
                          <a:effectLst/>
                        </a:rPr>
                        <a:t>P değeri</a:t>
                      </a:r>
                      <a:endParaRPr lang="tr-T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53" marR="56053" marT="28026" marB="28026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148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832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8437"/>
            <a:ext cx="10515600" cy="1325563"/>
          </a:xfrm>
        </p:spPr>
        <p:txBody>
          <a:bodyPr>
            <a:normAutofit/>
          </a:bodyPr>
          <a:lstStyle/>
          <a:p>
            <a:r>
              <a:rPr lang="tr-TR" sz="4800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Burada, omega-3 takviyelerinin ve diyet balıklarının </a:t>
            </a:r>
            <a:r>
              <a:rPr lang="tr-TR" dirty="0" err="1"/>
              <a:t>hiperlipidemili</a:t>
            </a:r>
            <a:r>
              <a:rPr lang="tr-TR" dirty="0"/>
              <a:t> hastaların kan </a:t>
            </a:r>
            <a:r>
              <a:rPr lang="tr-TR" dirty="0" err="1"/>
              <a:t>lipid</a:t>
            </a:r>
            <a:r>
              <a:rPr lang="tr-TR" dirty="0"/>
              <a:t> profili ve indeksleri üzerindeki etkisini karşılaştırarak, diyet-balık alımının toplam kolesterol, HDL olmayan kolesterol, LDL ve TG seviyelerini düşürmede önemli ölçüde daha belirgin bir etkiye sahip olduğunu gösterdik; ve kan </a:t>
            </a:r>
            <a:r>
              <a:rPr lang="tr-TR" dirty="0" err="1"/>
              <a:t>lipid</a:t>
            </a:r>
            <a:r>
              <a:rPr lang="tr-TR" dirty="0"/>
              <a:t> profili ve </a:t>
            </a:r>
            <a:r>
              <a:rPr lang="tr-TR" dirty="0" err="1"/>
              <a:t>hiperlipidemili</a:t>
            </a:r>
            <a:r>
              <a:rPr lang="tr-TR" dirty="0"/>
              <a:t> hastaların indeksleri.</a:t>
            </a:r>
          </a:p>
          <a:p>
            <a:pPr algn="just"/>
            <a:r>
              <a:rPr lang="tr-TR" dirty="0" err="1"/>
              <a:t>Castelli</a:t>
            </a:r>
            <a:r>
              <a:rPr lang="tr-TR" dirty="0"/>
              <a:t> I (toplam kolesterol / HDL oranı), </a:t>
            </a:r>
          </a:p>
          <a:p>
            <a:pPr algn="just"/>
            <a:r>
              <a:rPr lang="tr-TR" dirty="0" err="1"/>
              <a:t>Castelli</a:t>
            </a:r>
            <a:r>
              <a:rPr lang="tr-TR" dirty="0"/>
              <a:t> II (LDL / HDL oranı) ve </a:t>
            </a:r>
          </a:p>
          <a:p>
            <a:pPr algn="just"/>
            <a:r>
              <a:rPr lang="tr-TR" dirty="0" err="1"/>
              <a:t>Aterojenik</a:t>
            </a:r>
            <a:r>
              <a:rPr lang="tr-TR" dirty="0"/>
              <a:t> indeks (</a:t>
            </a:r>
            <a:r>
              <a:rPr lang="tr-TR" dirty="0" err="1"/>
              <a:t>log</a:t>
            </a:r>
            <a:r>
              <a:rPr lang="tr-TR" dirty="0"/>
              <a:t> [TG / HDL oranı]). </a:t>
            </a:r>
          </a:p>
          <a:p>
            <a:pPr algn="just"/>
            <a:r>
              <a:rPr lang="tr-TR" dirty="0"/>
              <a:t>HDL durumunda, taze balık seviyesini daha etkili bir şekilde yükseltti.</a:t>
            </a:r>
          </a:p>
        </p:txBody>
      </p:sp>
    </p:spTree>
    <p:extLst>
      <p:ext uri="{BB962C8B-B14F-4D97-AF65-F5344CB8AC3E}">
        <p14:creationId xmlns:p14="http://schemas.microsoft.com/office/powerpoint/2010/main" val="1425021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3672" y="365125"/>
            <a:ext cx="10370127" cy="1325563"/>
          </a:xfrm>
        </p:spPr>
        <p:txBody>
          <a:bodyPr>
            <a:normAutofit/>
          </a:bodyPr>
          <a:lstStyle/>
          <a:p>
            <a:r>
              <a:rPr lang="tr-TR" sz="4800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7418" y="154853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Diyetleri düzenli balık alımına dayanan popülasyonların (Grönland Eskimoları gibi) daha düşük KKH </a:t>
            </a:r>
            <a:r>
              <a:rPr lang="tr-TR" dirty="0" err="1"/>
              <a:t>insidansına</a:t>
            </a:r>
            <a:r>
              <a:rPr lang="tr-TR" dirty="0"/>
              <a:t> sahip olduğu kaydedilmiştir. Bu etki, balıklarda yüksek miktarda omega-3 PUFA'NIN varlığına katkıda bulunmuştu. Omega-3 </a:t>
            </a:r>
            <a:r>
              <a:rPr lang="tr-TR" dirty="0" err="1"/>
              <a:t>pufa'lar</a:t>
            </a:r>
            <a:r>
              <a:rPr lang="tr-TR" dirty="0"/>
              <a:t> çeşitli şekillerde gelir, ancak EPA ve DHA, </a:t>
            </a:r>
            <a:r>
              <a:rPr lang="tr-TR" dirty="0" err="1"/>
              <a:t>kardiyovasküler</a:t>
            </a:r>
            <a:r>
              <a:rPr lang="tr-TR" dirty="0"/>
              <a:t> faydaları açısından en yaygın şekilde araştırılmıştır. </a:t>
            </a:r>
          </a:p>
          <a:p>
            <a:pPr algn="just"/>
            <a:r>
              <a:rPr lang="tr-TR" dirty="0"/>
              <a:t>DHA (</a:t>
            </a:r>
            <a:r>
              <a:rPr lang="tr-TR" dirty="0" err="1"/>
              <a:t>dokosaheksaenoik</a:t>
            </a:r>
            <a:r>
              <a:rPr lang="tr-TR" dirty="0"/>
              <a:t> asit) ve EPA (</a:t>
            </a:r>
            <a:r>
              <a:rPr lang="tr-TR" dirty="0" err="1"/>
              <a:t>eikosapentaenoik</a:t>
            </a:r>
            <a:r>
              <a:rPr lang="tr-TR" dirty="0"/>
              <a:t> asit) ‘</a:t>
            </a:r>
            <a:r>
              <a:rPr lang="tr-TR" dirty="0" err="1"/>
              <a:t>nın</a:t>
            </a:r>
            <a:r>
              <a:rPr lang="tr-TR" dirty="0"/>
              <a:t> biyolojik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fosfolipidlerini</a:t>
            </a:r>
            <a:r>
              <a:rPr lang="tr-TR" dirty="0"/>
              <a:t> zenginleştirdiği önerilmektedir; Bu nedenle </a:t>
            </a:r>
            <a:r>
              <a:rPr lang="tr-TR" dirty="0" err="1"/>
              <a:t>arteriyel</a:t>
            </a:r>
            <a:r>
              <a:rPr lang="tr-TR" dirty="0"/>
              <a:t> ve </a:t>
            </a:r>
            <a:r>
              <a:rPr lang="tr-TR" dirty="0" err="1"/>
              <a:t>endotel</a:t>
            </a:r>
            <a:r>
              <a:rPr lang="tr-TR" dirty="0"/>
              <a:t> fonksiyonlarını iyileştirirler. </a:t>
            </a:r>
          </a:p>
          <a:p>
            <a:pPr algn="just"/>
            <a:r>
              <a:rPr lang="tr-TR" dirty="0"/>
              <a:t>Ayrıca </a:t>
            </a:r>
            <a:r>
              <a:rPr lang="tr-TR" dirty="0" err="1"/>
              <a:t>trombosit</a:t>
            </a:r>
            <a:r>
              <a:rPr lang="tr-TR" dirty="0"/>
              <a:t> </a:t>
            </a:r>
            <a:r>
              <a:rPr lang="tr-TR" dirty="0" err="1"/>
              <a:t>agregasyonunu</a:t>
            </a:r>
            <a:r>
              <a:rPr lang="tr-TR" dirty="0"/>
              <a:t> ve kan basıncını azalttıkları bildirilmektedir. </a:t>
            </a:r>
          </a:p>
          <a:p>
            <a:pPr algn="just"/>
            <a:r>
              <a:rPr lang="tr-TR" dirty="0"/>
              <a:t>Omega-3 </a:t>
            </a:r>
            <a:r>
              <a:rPr lang="tr-TR" dirty="0" err="1"/>
              <a:t>pufa'lar</a:t>
            </a:r>
            <a:r>
              <a:rPr lang="tr-TR" dirty="0"/>
              <a:t> ayrıca insülin direncini azaltabilir ve </a:t>
            </a:r>
            <a:r>
              <a:rPr lang="tr-TR" dirty="0" err="1"/>
              <a:t>sitokinlerin</a:t>
            </a:r>
            <a:r>
              <a:rPr lang="tr-TR" dirty="0"/>
              <a:t> tetiklediği </a:t>
            </a:r>
            <a:r>
              <a:rPr lang="tr-TR" dirty="0" err="1"/>
              <a:t>proinflamatuar</a:t>
            </a:r>
            <a:r>
              <a:rPr lang="tr-TR" dirty="0"/>
              <a:t> yanıtları baskılayabilir.</a:t>
            </a:r>
          </a:p>
        </p:txBody>
      </p:sp>
    </p:spTree>
    <p:extLst>
      <p:ext uri="{BB962C8B-B14F-4D97-AF65-F5344CB8AC3E}">
        <p14:creationId xmlns:p14="http://schemas.microsoft.com/office/powerpoint/2010/main" val="2609576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3035" y="1559859"/>
            <a:ext cx="10600765" cy="46171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Burada, taze balığın </a:t>
            </a:r>
            <a:r>
              <a:rPr lang="tr-TR" dirty="0" err="1"/>
              <a:t>lipid</a:t>
            </a:r>
            <a:r>
              <a:rPr lang="tr-TR" dirty="0"/>
              <a:t> profillerini değiştirmede omega-3 takviyelerinden çok daha iyi olduğunu fark ettik. </a:t>
            </a:r>
          </a:p>
          <a:p>
            <a:pPr algn="just"/>
            <a:r>
              <a:rPr lang="tr-TR" dirty="0"/>
              <a:t>Bunun nedeni, selenyum, D vitamini ve doğal olarak bulunan antioksidanlar gibi bazı önemli besinlerin yalnızca yağlı balıklarda bulunması ve balık yağı takviyelerinin bunlardan yoksun olması olabilir. </a:t>
            </a:r>
          </a:p>
          <a:p>
            <a:pPr algn="just"/>
            <a:r>
              <a:rPr lang="tr-TR" dirty="0"/>
              <a:t>Diyet balıkları, C-reaktif protein seviyelerini sürekli olarak düşürerek başka bir </a:t>
            </a:r>
            <a:r>
              <a:rPr lang="tr-TR" dirty="0" err="1"/>
              <a:t>kardiyovasküler</a:t>
            </a:r>
            <a:r>
              <a:rPr lang="tr-TR" dirty="0"/>
              <a:t> yararlı etkiye sahip olabilir; bu etki, balık yağı takviyelerinde yoktur. </a:t>
            </a:r>
          </a:p>
          <a:p>
            <a:pPr algn="just"/>
            <a:r>
              <a:rPr lang="tr-TR" dirty="0"/>
              <a:t>Öte yandan, selenyum </a:t>
            </a:r>
            <a:r>
              <a:rPr lang="tr-TR" dirty="0" err="1"/>
              <a:t>antitrombotik</a:t>
            </a:r>
            <a:r>
              <a:rPr lang="tr-TR" dirty="0"/>
              <a:t> özelliklere sahiptir, 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peroksidasyonunu</a:t>
            </a:r>
            <a:r>
              <a:rPr lang="tr-TR" dirty="0"/>
              <a:t>, </a:t>
            </a:r>
            <a:r>
              <a:rPr lang="tr-TR" dirty="0" err="1"/>
              <a:t>miyokardiyal</a:t>
            </a:r>
            <a:r>
              <a:rPr lang="tr-TR" dirty="0"/>
              <a:t> enfarktüs boyutunu ve </a:t>
            </a:r>
            <a:r>
              <a:rPr lang="tr-TR" dirty="0" err="1"/>
              <a:t>iskemiye</a:t>
            </a:r>
            <a:r>
              <a:rPr lang="tr-TR" dirty="0"/>
              <a:t> bağlı </a:t>
            </a:r>
            <a:r>
              <a:rPr lang="tr-TR" dirty="0" err="1"/>
              <a:t>ventriküler</a:t>
            </a:r>
            <a:r>
              <a:rPr lang="tr-TR" dirty="0"/>
              <a:t> aritmileri azaltır ve </a:t>
            </a:r>
            <a:r>
              <a:rPr lang="tr-TR" dirty="0" err="1"/>
              <a:t>iskemi</a:t>
            </a:r>
            <a:r>
              <a:rPr lang="tr-TR" dirty="0"/>
              <a:t> veya </a:t>
            </a:r>
            <a:r>
              <a:rPr lang="tr-TR" dirty="0" err="1"/>
              <a:t>reperfüzyon</a:t>
            </a:r>
            <a:r>
              <a:rPr lang="tr-TR" dirty="0"/>
              <a:t> hasarından iyileşmeyi iyileştirir . Ayrıca, selenyumun güçlü antioksidan özelliklerinin yanı sıra (balıklarda değişen konsantrasyonlarda bulunan) metil cıvanın olumsuz etkilerini azaltma yeteneği ek </a:t>
            </a:r>
            <a:r>
              <a:rPr lang="tr-TR" dirty="0" err="1"/>
              <a:t>kardiyovasküler</a:t>
            </a:r>
            <a:r>
              <a:rPr lang="tr-TR" dirty="0"/>
              <a:t> faydalar sağlayabilir.</a:t>
            </a:r>
          </a:p>
        </p:txBody>
      </p:sp>
    </p:spTree>
    <p:extLst>
      <p:ext uri="{BB962C8B-B14F-4D97-AF65-F5344CB8AC3E}">
        <p14:creationId xmlns:p14="http://schemas.microsoft.com/office/powerpoint/2010/main" val="265925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310"/>
          </a:xfrm>
        </p:spPr>
        <p:txBody>
          <a:bodyPr/>
          <a:lstStyle/>
          <a:p>
            <a:r>
              <a:rPr lang="tr-TR" b="1" dirty="0">
                <a:latin typeface="+mn-lt"/>
              </a:rPr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Açlık dolaşımdaki </a:t>
            </a:r>
            <a:r>
              <a:rPr lang="tr-TR" dirty="0" err="1"/>
              <a:t>triasilgliserol</a:t>
            </a:r>
            <a:r>
              <a:rPr lang="tr-TR" dirty="0"/>
              <a:t> (TG) düzeylerindeki 88 mg / </a:t>
            </a:r>
            <a:r>
              <a:rPr lang="tr-TR" dirty="0" err="1"/>
              <a:t>dl'lik</a:t>
            </a:r>
            <a:r>
              <a:rPr lang="tr-TR" dirty="0"/>
              <a:t> artışın, erkeklerde ve kadınlarda </a:t>
            </a:r>
            <a:r>
              <a:rPr lang="tr-TR" dirty="0" err="1"/>
              <a:t>Kardiyovasküler</a:t>
            </a:r>
            <a:r>
              <a:rPr lang="tr-TR" dirty="0"/>
              <a:t> hastalık (KVH) gelişme riskini sırasıyla % 14 ve % 3-5 artırdığı gösterilmiştir. </a:t>
            </a:r>
          </a:p>
          <a:p>
            <a:pPr algn="just"/>
            <a:r>
              <a:rPr lang="tr-TR" dirty="0"/>
              <a:t>Düşük yoğunluklu </a:t>
            </a:r>
            <a:r>
              <a:rPr lang="tr-TR" dirty="0" err="1"/>
              <a:t>lipoprotein</a:t>
            </a:r>
            <a:r>
              <a:rPr lang="tr-TR" dirty="0"/>
              <a:t> (LDL) seviyesindeki 1 mg / </a:t>
            </a:r>
            <a:r>
              <a:rPr lang="tr-TR" dirty="0" err="1"/>
              <a:t>dl'lik</a:t>
            </a:r>
            <a:r>
              <a:rPr lang="tr-TR" dirty="0"/>
              <a:t> bir artış, KVH riskinde % 2-3'lük bir artışla ilişkilidir. </a:t>
            </a:r>
          </a:p>
          <a:p>
            <a:pPr algn="just"/>
            <a:r>
              <a:rPr lang="tr-TR" dirty="0"/>
              <a:t>Yüksek yoğunluklu </a:t>
            </a:r>
            <a:r>
              <a:rPr lang="tr-TR" dirty="0" err="1"/>
              <a:t>lipoprotein</a:t>
            </a:r>
            <a:r>
              <a:rPr lang="tr-TR" dirty="0"/>
              <a:t> HDL-kolesteroldeki her 1 mg / </a:t>
            </a:r>
            <a:r>
              <a:rPr lang="tr-TR" dirty="0" err="1"/>
              <a:t>dl'lik</a:t>
            </a:r>
            <a:r>
              <a:rPr lang="tr-TR" dirty="0"/>
              <a:t> azalma riskte % 3-4'lük bir artışa neden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5114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Çalışmamızın bazı kısıtlılıkları vardı. </a:t>
            </a:r>
          </a:p>
          <a:p>
            <a:pPr algn="just"/>
            <a:r>
              <a:rPr lang="tr-TR" dirty="0"/>
              <a:t>Bu çalışmada diyet balık kaynağı olarak somon familyasına ait çiftlik alabalıklarını kullanıldı.</a:t>
            </a:r>
          </a:p>
          <a:p>
            <a:pPr algn="just"/>
            <a:r>
              <a:rPr lang="tr-TR" dirty="0"/>
              <a:t> Bu cins, 100 gr balık başına 1,4 gr omega-3'e sahipti . Ancak, bölgede (İran'ın güneyinde) ve dünyanın diğer birçok yerinde rutin diyet balıkları dokularında bu miktarda omega-3 içermez. </a:t>
            </a:r>
          </a:p>
          <a:p>
            <a:pPr algn="just"/>
            <a:r>
              <a:rPr lang="tr-TR" dirty="0"/>
              <a:t>Çalışmamızın bir diğer önemli kısıtlılığı, klasik bir </a:t>
            </a:r>
            <a:r>
              <a:rPr lang="tr-TR" dirty="0" err="1"/>
              <a:t>randomizasyon</a:t>
            </a:r>
            <a:r>
              <a:rPr lang="tr-TR" dirty="0"/>
              <a:t> yapılmasına rağmen, iki gruptaki hastaların bazal </a:t>
            </a:r>
            <a:r>
              <a:rPr lang="tr-TR" dirty="0" err="1"/>
              <a:t>lipid</a:t>
            </a:r>
            <a:r>
              <a:rPr lang="tr-TR" dirty="0"/>
              <a:t> profilinde anlamlı bir fark bulunmasıydı. </a:t>
            </a:r>
          </a:p>
        </p:txBody>
      </p:sp>
    </p:spTree>
    <p:extLst>
      <p:ext uri="{BB962C8B-B14F-4D97-AF65-F5344CB8AC3E}">
        <p14:creationId xmlns:p14="http://schemas.microsoft.com/office/powerpoint/2010/main" val="2324432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dirty="0"/>
              <a:t>Sonuç olarak, etkisini en aza indirmek için çok değişkenli bir analiz yapıldı. Ayrıca, her iki çalışma grubuna da eşit miktarda omega-3 (haftada 14 g) sağlamak için elimizden gelenin en iyisini yapmaya çalışsak da, her iki gruba da tam olarak eşit miktarda EPA ve DHA (2,8 g EPA ve 2,8 g EPA ve DHA) sağlamak mümkün olmadı. </a:t>
            </a:r>
          </a:p>
          <a:p>
            <a:pPr algn="just"/>
            <a:r>
              <a:rPr lang="tr-TR" dirty="0"/>
              <a:t>1,6 g DHA; taze balık ve balık yağı takviyesi grupları için sırasıyla haftada 2,5 g EPA ve 1,7 g DHA). </a:t>
            </a:r>
          </a:p>
          <a:p>
            <a:pPr algn="just"/>
            <a:r>
              <a:rPr lang="tr-TR" dirty="0"/>
              <a:t>Bunun nedeni, EPA ve </a:t>
            </a:r>
            <a:r>
              <a:rPr lang="tr-TR" dirty="0" err="1"/>
              <a:t>DHA'nın</a:t>
            </a:r>
            <a:r>
              <a:rPr lang="tr-TR" dirty="0"/>
              <a:t> balık yağı ve taze balıkta farklı oranlarda omega-3 asitleri oluşturmasıydı. </a:t>
            </a:r>
          </a:p>
          <a:p>
            <a:pPr algn="just"/>
            <a:r>
              <a:rPr lang="tr-TR" dirty="0"/>
              <a:t>Ancak, bu miktarlar çok yakındı ve istatistiksel olarak farklı değildi. </a:t>
            </a:r>
          </a:p>
        </p:txBody>
      </p:sp>
    </p:spTree>
    <p:extLst>
      <p:ext uri="{BB962C8B-B14F-4D97-AF65-F5344CB8AC3E}">
        <p14:creationId xmlns:p14="http://schemas.microsoft.com/office/powerpoint/2010/main" val="19417503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/>
              <a:t>Diğer bir sınırlama, diğer diyet çalışmaları gibi, ekonomik ve sosyal farklılıklar, dışlayamayacağımız etkilerini ayırt etmeyi zorlaştıran yaşam tarzı, aktivite düzeyi ve temel beslenmede farklılıklar üretmiş olabilir. </a:t>
            </a:r>
          </a:p>
          <a:p>
            <a:pPr algn="just"/>
            <a:r>
              <a:rPr lang="tr-TR" dirty="0"/>
              <a:t>Bu nedenle, daha kesin sonuçlara sahip olmak için, daha geniş bir popülasyonun ve daha çeşitli etnik kökene sahip kişilerin kayıt altına alınması talep edilmektedir.</a:t>
            </a:r>
          </a:p>
        </p:txBody>
      </p:sp>
    </p:spTree>
    <p:extLst>
      <p:ext uri="{BB962C8B-B14F-4D97-AF65-F5344CB8AC3E}">
        <p14:creationId xmlns:p14="http://schemas.microsoft.com/office/powerpoint/2010/main" val="416744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535340"/>
            <a:ext cx="10650967" cy="456424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Ayrıca bir başka önemli notu da dikkate almalıyız. Bir hafta içinde balık porsiyonunu artırmak, </a:t>
            </a:r>
            <a:r>
              <a:rPr lang="tr-TR" dirty="0" err="1"/>
              <a:t>fast</a:t>
            </a:r>
            <a:r>
              <a:rPr lang="tr-TR" dirty="0"/>
              <a:t> </a:t>
            </a:r>
            <a:r>
              <a:rPr lang="tr-TR" dirty="0" err="1"/>
              <a:t>food</a:t>
            </a:r>
            <a:r>
              <a:rPr lang="tr-TR" dirty="0"/>
              <a:t> gibi diğer sağlıksız diyetleri ve hatta kırmızı et gibi besin değeri daha düşük olan diyetleri atlamak veya değiştirmek anlamına gelebilir. </a:t>
            </a:r>
          </a:p>
          <a:p>
            <a:pPr algn="just"/>
            <a:r>
              <a:rPr lang="tr-TR" dirty="0"/>
              <a:t>Bu, günlük diyete balık yağı takviyesi eklemekle olmaz. </a:t>
            </a:r>
          </a:p>
          <a:p>
            <a:pPr algn="just"/>
            <a:r>
              <a:rPr lang="tr-TR" dirty="0"/>
              <a:t>Çalışma sorusu mevcut tasarımı gerektirdiğinden, bu çalışmada bu etki nötralize edilememiştir. Ancak, sonuçların hala oldukça uygulanabilir olduğu fark edilmelidir. </a:t>
            </a:r>
          </a:p>
        </p:txBody>
      </p:sp>
    </p:spTree>
    <p:extLst>
      <p:ext uri="{BB962C8B-B14F-4D97-AF65-F5344CB8AC3E}">
        <p14:creationId xmlns:p14="http://schemas.microsoft.com/office/powerpoint/2010/main" val="2172073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35340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Aslında, Balık yağı takviyesi, faydalı etki diğer taze balık içeriklerinden veya haftalık beslenme düzenini değiştirmekten kaynaklansın, diyet balıklarının yerini alamaz. </a:t>
            </a:r>
          </a:p>
          <a:p>
            <a:pPr algn="just"/>
            <a:r>
              <a:rPr lang="tr-TR" sz="3200" dirty="0"/>
              <a:t>Son olarak, müdahaleden önce ve sonra EPA, DHA veya DPA düzeylerini ölçmediğimize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42673402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Taze balık tüketiminin </a:t>
            </a:r>
            <a:r>
              <a:rPr lang="tr-TR" dirty="0" err="1"/>
              <a:t>lipid</a:t>
            </a:r>
            <a:r>
              <a:rPr lang="tr-TR" dirty="0"/>
              <a:t> profillerini omega-3 takviyesinden daha iyi iyileştirebileceği ve yağlı balık kullanımının taze balık tüketiminin yerini tutmadığı sonucuna varılabilir. </a:t>
            </a:r>
          </a:p>
          <a:p>
            <a:pPr algn="just"/>
            <a:r>
              <a:rPr lang="tr-TR" dirty="0"/>
              <a:t>Gözlemlerimize göre, taze balık tüketimi, toplam kolesterol, LDL ve TG seviyelerinin düşürülmesinde ve HDL seviyesinin yükseltilmesinde üstün görünmektedir. </a:t>
            </a:r>
          </a:p>
          <a:p>
            <a:pPr algn="just"/>
            <a:r>
              <a:rPr lang="tr-TR" dirty="0"/>
              <a:t>Bu etkiler KVH riskinde bir azalmaya dönüşebilir. </a:t>
            </a:r>
          </a:p>
          <a:p>
            <a:pPr algn="just"/>
            <a:r>
              <a:rPr lang="tr-TR" dirty="0"/>
              <a:t>Bu biyokimyasal farklılıkların klinik sonuçlara dönüştürülüp çevrilemeyeceğini görmek için gelecekteki karşılaştırmalı büyük ölçekli çalışmalara ihtiyaç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4019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Çıkar Çatışması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Yazarlar, rakip mali çıkarları olmadığını beyan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1597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7515" y="2440668"/>
            <a:ext cx="10515600" cy="1325563"/>
          </a:xfrm>
        </p:spPr>
        <p:txBody>
          <a:bodyPr/>
          <a:lstStyle/>
          <a:p>
            <a:r>
              <a:rPr lang="tr-TR" b="1" i="1" dirty="0">
                <a:latin typeface="+mn-lt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31818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909493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127" y="1219199"/>
            <a:ext cx="10515600" cy="4738256"/>
          </a:xfrm>
        </p:spPr>
        <p:txBody>
          <a:bodyPr>
            <a:noAutofit/>
          </a:bodyPr>
          <a:lstStyle/>
          <a:p>
            <a:pPr algn="just"/>
            <a:r>
              <a:rPr lang="tr-TR" dirty="0"/>
              <a:t>Kolesterol oranı veya </a:t>
            </a:r>
            <a:r>
              <a:rPr lang="tr-TR" i="1" dirty="0" err="1"/>
              <a:t>Castelli</a:t>
            </a:r>
            <a:r>
              <a:rPr lang="tr-TR" i="1" dirty="0"/>
              <a:t> I indeksi </a:t>
            </a:r>
            <a:r>
              <a:rPr lang="tr-TR" dirty="0"/>
              <a:t>(toplam kolesterolün / HDL-kolesterole oranı), </a:t>
            </a:r>
          </a:p>
          <a:p>
            <a:pPr algn="just"/>
            <a:r>
              <a:rPr lang="tr-TR" i="1" dirty="0" err="1"/>
              <a:t>Castelli</a:t>
            </a:r>
            <a:r>
              <a:rPr lang="tr-TR" i="1" dirty="0"/>
              <a:t> II indeksi </a:t>
            </a:r>
            <a:r>
              <a:rPr lang="tr-TR" dirty="0"/>
              <a:t>(LDL / HDL) ve </a:t>
            </a:r>
          </a:p>
          <a:p>
            <a:pPr algn="just"/>
            <a:r>
              <a:rPr lang="tr-TR" i="1" dirty="0" err="1"/>
              <a:t>Aterojenik</a:t>
            </a:r>
            <a:r>
              <a:rPr lang="tr-TR" i="1" dirty="0"/>
              <a:t> indeks </a:t>
            </a:r>
            <a:r>
              <a:rPr lang="tr-TR" dirty="0"/>
              <a:t>(</a:t>
            </a:r>
            <a:r>
              <a:rPr lang="tr-TR" dirty="0" err="1"/>
              <a:t>Trigliserit</a:t>
            </a:r>
            <a:r>
              <a:rPr lang="tr-TR" dirty="0"/>
              <a:t> </a:t>
            </a:r>
            <a:r>
              <a:rPr lang="tr-TR" dirty="0" err="1"/>
              <a:t>logunun</a:t>
            </a:r>
            <a:r>
              <a:rPr lang="tr-TR" dirty="0"/>
              <a:t> HDL-kolesterol oranına oranı) gibi diğer indeksler, KVH riskini tek başına </a:t>
            </a:r>
            <a:r>
              <a:rPr lang="tr-TR" dirty="0" err="1"/>
              <a:t>LDL'den</a:t>
            </a:r>
            <a:r>
              <a:rPr lang="tr-TR" dirty="0"/>
              <a:t> daha iyi tahmin edebilir. </a:t>
            </a:r>
          </a:p>
          <a:p>
            <a:pPr algn="just"/>
            <a:r>
              <a:rPr lang="tr-TR" dirty="0"/>
              <a:t>Bu nedenle lipit profilinin değiştirilmesi, koruyucu kardiyolojide en önemli hedeflerden biri haline gelmiştir. </a:t>
            </a:r>
          </a:p>
          <a:p>
            <a:pPr algn="just"/>
            <a:r>
              <a:rPr lang="tr-TR" dirty="0"/>
              <a:t>Bu, tıbbi tedavi veya günlük rejime faydalı diyet kaynakları eklenerek sağlanabilir. </a:t>
            </a:r>
          </a:p>
        </p:txBody>
      </p:sp>
    </p:spTree>
    <p:extLst>
      <p:ext uri="{BB962C8B-B14F-4D97-AF65-F5344CB8AC3E}">
        <p14:creationId xmlns:p14="http://schemas.microsoft.com/office/powerpoint/2010/main" val="244428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1888"/>
            <a:ext cx="10515600" cy="1325563"/>
          </a:xfrm>
        </p:spPr>
        <p:txBody>
          <a:bodyPr/>
          <a:lstStyle/>
          <a:p>
            <a:r>
              <a:rPr lang="tr-TR" b="1" dirty="0">
                <a:latin typeface="+mn-lt"/>
              </a:rPr>
              <a:t>GİRİŞ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73" y="142745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Birçok epidemiyolojik çalışma, omega-3 çoklu doymamış yağ asitleri (PUFA)'</a:t>
            </a:r>
            <a:r>
              <a:rPr lang="tr-TR" dirty="0" err="1"/>
              <a:t>ların</a:t>
            </a:r>
            <a:r>
              <a:rPr lang="tr-TR" dirty="0"/>
              <a:t> </a:t>
            </a:r>
            <a:r>
              <a:rPr lang="tr-TR" dirty="0" err="1"/>
              <a:t>kardiyovasküler</a:t>
            </a:r>
            <a:r>
              <a:rPr lang="tr-TR" dirty="0"/>
              <a:t> sağlık üzerindeki yararlı etkilerini önermiştir. </a:t>
            </a:r>
          </a:p>
          <a:p>
            <a:pPr algn="just"/>
            <a:r>
              <a:rPr lang="tr-TR" dirty="0"/>
              <a:t>Diyet balıkları zengin bir Omega-3 PUFA kaynağıdır. Omega-3 </a:t>
            </a:r>
            <a:r>
              <a:rPr lang="tr-TR" dirty="0" err="1"/>
              <a:t>pufa'lar</a:t>
            </a:r>
            <a:r>
              <a:rPr lang="tr-TR" dirty="0"/>
              <a:t> çeşitli şekillerde gelir, ancak </a:t>
            </a:r>
            <a:r>
              <a:rPr lang="tr-TR" dirty="0" err="1"/>
              <a:t>eikosapentaenoik</a:t>
            </a:r>
            <a:r>
              <a:rPr lang="tr-TR" dirty="0"/>
              <a:t> asit (EPA) ve </a:t>
            </a:r>
            <a:r>
              <a:rPr lang="tr-TR" dirty="0" err="1"/>
              <a:t>dokosaheksaenoik</a:t>
            </a:r>
            <a:r>
              <a:rPr lang="tr-TR" dirty="0"/>
              <a:t> asit (DHA), </a:t>
            </a:r>
            <a:r>
              <a:rPr lang="tr-TR" dirty="0" err="1"/>
              <a:t>kardiyovasküler</a:t>
            </a:r>
            <a:r>
              <a:rPr lang="tr-TR" dirty="0"/>
              <a:t> faydaları açısından en yaygın şekilde araştırılmıştır.</a:t>
            </a:r>
          </a:p>
          <a:p>
            <a:pPr algn="just"/>
            <a:r>
              <a:rPr lang="tr-TR" dirty="0"/>
              <a:t>Bu bağlamda, Amerikan Kalp Derneği (AHA), belgelenmiş koroner kalp hastalığı (KKH) olan hastalarda </a:t>
            </a:r>
            <a:r>
              <a:rPr lang="tr-TR" dirty="0" err="1"/>
              <a:t>kardiyovasküler</a:t>
            </a:r>
            <a:r>
              <a:rPr lang="tr-TR" dirty="0"/>
              <a:t> olayların ikincil önlenmesi için besin değerlerini onaylamıştır. (Koroner kalp hastalığı) KKH '</a:t>
            </a:r>
            <a:r>
              <a:rPr lang="tr-TR" dirty="0" err="1"/>
              <a:t>li</a:t>
            </a:r>
            <a:r>
              <a:rPr lang="tr-TR" dirty="0"/>
              <a:t> hastaların günde toplam 1 g DHA (</a:t>
            </a:r>
            <a:r>
              <a:rPr lang="tr-TR" dirty="0" err="1"/>
              <a:t>dokosaheksaenoik</a:t>
            </a:r>
            <a:r>
              <a:rPr lang="tr-TR" dirty="0"/>
              <a:t> asit) ve EPA (</a:t>
            </a:r>
            <a:r>
              <a:rPr lang="tr-TR" dirty="0" err="1"/>
              <a:t>eikosapentaenoik</a:t>
            </a:r>
            <a:r>
              <a:rPr lang="tr-TR" dirty="0"/>
              <a:t> asit), tercihen yağlı balıklardan tüketmelerini önerirler. </a:t>
            </a:r>
          </a:p>
          <a:p>
            <a:pPr algn="just"/>
            <a:r>
              <a:rPr lang="tr-TR" dirty="0"/>
              <a:t>Bununla birlikte, kapsüller veya sıvı formundaki balık yağı omega-3 takviyeleri de kabul edilebilir bir alternatif olarak kabul edilmiştir. </a:t>
            </a:r>
          </a:p>
        </p:txBody>
      </p:sp>
    </p:spTree>
    <p:extLst>
      <p:ext uri="{BB962C8B-B14F-4D97-AF65-F5344CB8AC3E}">
        <p14:creationId xmlns:p14="http://schemas.microsoft.com/office/powerpoint/2010/main" val="239571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GİRİŞ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8982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Ayrıca, günde 4 g omega-3 yağ asidi takviyesi, Gıda ve İlaç Dairesi (FDA) tarafından çok yüksek </a:t>
            </a:r>
            <a:r>
              <a:rPr lang="tr-TR" dirty="0" err="1"/>
              <a:t>trigliserit</a:t>
            </a:r>
            <a:r>
              <a:rPr lang="tr-TR" dirty="0"/>
              <a:t> seviyelerine sahip hastalar için onaylanmış bir tedavi olarak kabul edilmiştir. </a:t>
            </a:r>
          </a:p>
          <a:p>
            <a:pPr algn="just"/>
            <a:r>
              <a:rPr lang="tr-TR" dirty="0"/>
              <a:t>FDA ayrıca </a:t>
            </a:r>
            <a:r>
              <a:rPr lang="tr-TR" dirty="0" err="1"/>
              <a:t>hiperlipidemi</a:t>
            </a:r>
            <a:r>
              <a:rPr lang="tr-TR" dirty="0"/>
              <a:t> hastaları için 456 mg EPA (</a:t>
            </a:r>
            <a:r>
              <a:rPr lang="tr-TR" dirty="0" err="1"/>
              <a:t>eikosapentaenoik</a:t>
            </a:r>
            <a:r>
              <a:rPr lang="tr-TR" dirty="0"/>
              <a:t> asit) ve 375 mg DHA (</a:t>
            </a:r>
            <a:r>
              <a:rPr lang="tr-TR" dirty="0" err="1"/>
              <a:t>dokosaheksaenoik</a:t>
            </a:r>
            <a:r>
              <a:rPr lang="tr-TR" dirty="0"/>
              <a:t> asit) içeren </a:t>
            </a:r>
            <a:r>
              <a:rPr lang="tr-TR" dirty="0" err="1"/>
              <a:t>Lovaze</a:t>
            </a:r>
            <a:r>
              <a:rPr lang="tr-TR" dirty="0"/>
              <a:t> adlı bir omega-3 takviyesini onayladı. </a:t>
            </a:r>
          </a:p>
          <a:p>
            <a:pPr algn="just"/>
            <a:r>
              <a:rPr lang="tr-TR" dirty="0"/>
              <a:t>Omega-3 </a:t>
            </a:r>
            <a:r>
              <a:rPr lang="tr-TR" dirty="0" err="1"/>
              <a:t>Pufa'ların</a:t>
            </a:r>
            <a:r>
              <a:rPr lang="tr-TR" dirty="0"/>
              <a:t> lipit profilleri üzerindeki olumlu etkilerine dayanarak Amerikan Kalp Derneği (AHA), </a:t>
            </a:r>
            <a:r>
              <a:rPr lang="tr-TR" dirty="0" err="1"/>
              <a:t>trigliserit</a:t>
            </a:r>
            <a:r>
              <a:rPr lang="tr-TR" dirty="0"/>
              <a:t> düzeyi yüksek hastalar için günlük 2-4 g DHA (</a:t>
            </a:r>
            <a:r>
              <a:rPr lang="tr-TR" dirty="0" err="1"/>
              <a:t>dokosaheksaenoik</a:t>
            </a:r>
            <a:r>
              <a:rPr lang="tr-TR" dirty="0"/>
              <a:t> asit) ve EPA (</a:t>
            </a:r>
            <a:r>
              <a:rPr lang="tr-TR" dirty="0" err="1"/>
              <a:t>eikosapentaenoik</a:t>
            </a:r>
            <a:r>
              <a:rPr lang="tr-TR" dirty="0"/>
              <a:t> asit) alımını önermiştir</a:t>
            </a:r>
          </a:p>
        </p:txBody>
      </p:sp>
    </p:spTree>
    <p:extLst>
      <p:ext uri="{BB962C8B-B14F-4D97-AF65-F5344CB8AC3E}">
        <p14:creationId xmlns:p14="http://schemas.microsoft.com/office/powerpoint/2010/main" val="63292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GİRİŞ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DHA (</a:t>
            </a:r>
            <a:r>
              <a:rPr lang="tr-TR" dirty="0" err="1"/>
              <a:t>dokosaheksaenoik</a:t>
            </a:r>
            <a:r>
              <a:rPr lang="tr-TR" dirty="0"/>
              <a:t> asit) ve EPA’nın (</a:t>
            </a:r>
            <a:r>
              <a:rPr lang="tr-TR" dirty="0" err="1"/>
              <a:t>eikosapentaenoik</a:t>
            </a:r>
            <a:r>
              <a:rPr lang="tr-TR" dirty="0"/>
              <a:t> asit), </a:t>
            </a:r>
            <a:r>
              <a:rPr lang="tr-TR" dirty="0" err="1"/>
              <a:t>kardiyovasküler</a:t>
            </a:r>
            <a:r>
              <a:rPr lang="tr-TR" dirty="0"/>
              <a:t> olaylar üzerindeki olumlu etkileri hakkında birçok rapor olmasına rağmen, omega-3 kaynaklarından hangisinin bu amaca en iyi şekilde hizmet edebileceğini ele alan çok az çalışma vardır. </a:t>
            </a:r>
          </a:p>
          <a:p>
            <a:pPr algn="just"/>
            <a:r>
              <a:rPr lang="tr-TR" dirty="0"/>
              <a:t>Diyet yağlı balıklar zengin bir Omega-3 PUFA kaynağıdır. </a:t>
            </a:r>
          </a:p>
          <a:p>
            <a:pPr algn="just"/>
            <a:r>
              <a:rPr lang="tr-TR" dirty="0"/>
              <a:t>Sonuç olarak, düşük balık alım rejimlerini tamamlamak için ticari olarak balık yağı takviyeleri üretilir. </a:t>
            </a:r>
          </a:p>
          <a:p>
            <a:pPr algn="just"/>
            <a:r>
              <a:rPr lang="tr-TR" dirty="0"/>
              <a:t>Ancak her iki kaynağın da benzer etkileri olup olmadığı net değildir. </a:t>
            </a:r>
          </a:p>
          <a:p>
            <a:pPr algn="just"/>
            <a:r>
              <a:rPr lang="tr-TR" dirty="0"/>
              <a:t>Bu çalışmada, diyet balıklarının omega-3 takviyeleri ile </a:t>
            </a:r>
            <a:r>
              <a:rPr lang="tr-TR" dirty="0" err="1"/>
              <a:t>hiperlipidemi</a:t>
            </a:r>
            <a:r>
              <a:rPr lang="tr-TR" dirty="0"/>
              <a:t> hastalarının lipit profili üzerindeki etkisini karşılaştırarak bu sorunun ele alınması amaçlandı.</a:t>
            </a:r>
          </a:p>
        </p:txBody>
      </p:sp>
    </p:spTree>
    <p:extLst>
      <p:ext uri="{BB962C8B-B14F-4D97-AF65-F5344CB8AC3E}">
        <p14:creationId xmlns:p14="http://schemas.microsoft.com/office/powerpoint/2010/main" val="180504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2000" y="268143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>
                <a:latin typeface="+mn-lt"/>
              </a:rPr>
              <a:t>Metot</a:t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açık etiketli, </a:t>
            </a:r>
            <a:r>
              <a:rPr lang="tr-TR" dirty="0" err="1"/>
              <a:t>randomize</a:t>
            </a:r>
            <a:r>
              <a:rPr lang="tr-TR" dirty="0"/>
              <a:t> çalışma, 6 Nisan 2015 - 12 Ekim 2015 tarihleri ​​arasında </a:t>
            </a:r>
            <a:r>
              <a:rPr lang="tr-TR" dirty="0" err="1"/>
              <a:t>Shiraz</a:t>
            </a:r>
            <a:r>
              <a:rPr lang="tr-TR" dirty="0"/>
              <a:t> Sağlıklı Kalp Evi'ne başvuran 106 </a:t>
            </a:r>
            <a:r>
              <a:rPr lang="tr-TR" dirty="0" err="1"/>
              <a:t>hiperlipidemik</a:t>
            </a:r>
            <a:r>
              <a:rPr lang="tr-TR" dirty="0"/>
              <a:t> hasta üzerinde gerçekleştirildi. </a:t>
            </a:r>
          </a:p>
          <a:p>
            <a:pPr algn="just"/>
            <a:r>
              <a:rPr lang="tr-TR" dirty="0"/>
              <a:t>Şiraz Tıp Bilimleri Üniversitesi Tıbbi Etik Kurulu çalışmanın protokolünü onayladı, ve her katılımcıdan imzalı yazılı bilgilendirilmiş onam alındı. </a:t>
            </a:r>
          </a:p>
          <a:p>
            <a:pPr algn="just"/>
            <a:r>
              <a:rPr lang="tr-TR" dirty="0"/>
              <a:t>Araştırma, İran klinik araştırma siciline ( </a:t>
            </a:r>
            <a:r>
              <a:rPr lang="tr-TR" u="sng" dirty="0">
                <a:hlinkClick r:id="rId2"/>
              </a:rPr>
              <a:t>www.IRCT.IR</a:t>
            </a:r>
            <a:r>
              <a:rPr lang="tr-TR" dirty="0"/>
              <a:t> ) IRCT201411141525N5 kayıt numarasıyla kaydedilmiştir.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22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+mn-lt"/>
              </a:rPr>
              <a:t>Çalışma popülasyonu</a:t>
            </a:r>
            <a:br>
              <a:rPr lang="tr-TR" sz="4800" b="1" dirty="0"/>
            </a:b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Tüm katılımcılar, hastanede tam bir fizik muayene ve tıbbi geçmiş araştırması yapıldıktan sonra araştırmaya dahil edildi. </a:t>
            </a:r>
          </a:p>
          <a:p>
            <a:r>
              <a:rPr lang="tr-TR" dirty="0"/>
              <a:t>LDL düzeyi = 150–190 mg/dl veya </a:t>
            </a:r>
          </a:p>
          <a:p>
            <a:r>
              <a:rPr lang="tr-TR" dirty="0"/>
              <a:t>Kolesterol düzeyi &gt;250 mg/dl veya </a:t>
            </a:r>
          </a:p>
          <a:p>
            <a:r>
              <a:rPr lang="tr-TR" dirty="0"/>
              <a:t>TG düzeyi = 200–500 mg/dl olan erişkinler çalışmaya dahil edildi. </a:t>
            </a:r>
          </a:p>
        </p:txBody>
      </p:sp>
    </p:spTree>
    <p:extLst>
      <p:ext uri="{BB962C8B-B14F-4D97-AF65-F5344CB8AC3E}">
        <p14:creationId xmlns:p14="http://schemas.microsoft.com/office/powerpoint/2010/main" val="14765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2982</Words>
  <Application>Microsoft Office PowerPoint</Application>
  <PresentationFormat>Geniş ekran</PresentationFormat>
  <Paragraphs>330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Cambria</vt:lpstr>
      <vt:lpstr>Wingdings</vt:lpstr>
      <vt:lpstr>Office Teması</vt:lpstr>
      <vt:lpstr>PowerPoint Sunusu</vt:lpstr>
      <vt:lpstr>GİRİŞ</vt:lpstr>
      <vt:lpstr>GİRİŞ</vt:lpstr>
      <vt:lpstr>GİRİŞ</vt:lpstr>
      <vt:lpstr>GİRİŞ</vt:lpstr>
      <vt:lpstr>GİRİŞ</vt:lpstr>
      <vt:lpstr>GİRİŞ</vt:lpstr>
      <vt:lpstr>Metot </vt:lpstr>
      <vt:lpstr>Çalışma popülasyonu </vt:lpstr>
      <vt:lpstr>Çalışma popülasyonu </vt:lpstr>
      <vt:lpstr>Randomizasyon </vt:lpstr>
      <vt:lpstr>Müdahaleler ve bulgular </vt:lpstr>
      <vt:lpstr>Müdahaleler ve bulgular </vt:lpstr>
      <vt:lpstr>Müdahaleler ve bulgular</vt:lpstr>
      <vt:lpstr>Ölçümler</vt:lpstr>
      <vt:lpstr>ÖLÇÜMLER</vt:lpstr>
      <vt:lpstr>İstatistiksel analiz</vt:lpstr>
      <vt:lpstr>İstatistiksel analiz</vt:lpstr>
      <vt:lpstr>Bulgular</vt:lpstr>
      <vt:lpstr>PowerPoint Sunusu</vt:lpstr>
      <vt:lpstr>Bulgular</vt:lpstr>
      <vt:lpstr>Başlangıçta iki grup arasında ortalama yaş, BMI, SBP ve DBP'nin karşılaştırılması </vt:lpstr>
      <vt:lpstr>Bulgular</vt:lpstr>
      <vt:lpstr>Bulgular</vt:lpstr>
      <vt:lpstr>PowerPoint Sunusu</vt:lpstr>
      <vt:lpstr>PowerPoint Sunusu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Çıkar Çatışması 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INCE</dc:creator>
  <cp:lastModifiedBy>melik ince</cp:lastModifiedBy>
  <cp:revision>64</cp:revision>
  <dcterms:created xsi:type="dcterms:W3CDTF">2023-04-12T18:40:25Z</dcterms:created>
  <dcterms:modified xsi:type="dcterms:W3CDTF">2023-04-20T07:12:32Z</dcterms:modified>
</cp:coreProperties>
</file>