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2" r:id="rId12"/>
    <p:sldId id="268" r:id="rId13"/>
    <p:sldId id="270" r:id="rId14"/>
    <p:sldId id="271" r:id="rId15"/>
    <p:sldId id="273" r:id="rId16"/>
    <p:sldId id="277" r:id="rId17"/>
    <p:sldId id="275" r:id="rId18"/>
    <p:sldId id="276" r:id="rId19"/>
    <p:sldId id="278" r:id="rId20"/>
    <p:sldId id="281" r:id="rId21"/>
    <p:sldId id="282" r:id="rId22"/>
    <p:sldId id="286" r:id="rId23"/>
    <p:sldId id="287" r:id="rId24"/>
    <p:sldId id="288" r:id="rId25"/>
    <p:sldId id="290" r:id="rId26"/>
    <p:sldId id="291" r:id="rId27"/>
    <p:sldId id="292" r:id="rId28"/>
    <p:sldId id="293" r:id="rId29"/>
    <p:sldId id="294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4249" autoAdjust="0"/>
  </p:normalViewPr>
  <p:slideViewPr>
    <p:cSldViewPr snapToGrid="0">
      <p:cViewPr>
        <p:scale>
          <a:sx n="117" d="100"/>
          <a:sy n="117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6AC0B-C881-4224-83D2-DB1BE220AB13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917D1-21BF-4CB3-8139-5D647E4C9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63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dirty="0"/>
              <a:t>Ateşli nöbetler olan ve olmayan çocuklar arasında </a:t>
            </a:r>
            <a:r>
              <a:rPr lang="tr-TR" b="1" dirty="0" err="1"/>
              <a:t>demograpich</a:t>
            </a:r>
            <a:r>
              <a:rPr lang="tr-TR" b="1" dirty="0"/>
              <a:t> özellikler ve </a:t>
            </a:r>
            <a:r>
              <a:rPr lang="tr-TR" b="1" dirty="0" err="1"/>
              <a:t>komorbidite</a:t>
            </a:r>
            <a:r>
              <a:rPr lang="tr-TR" b="1" dirty="0"/>
              <a:t> dağılımı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FS </a:t>
            </a:r>
            <a:r>
              <a:rPr lang="tr-TR" dirty="0" err="1"/>
              <a:t>kohortu</a:t>
            </a:r>
            <a:r>
              <a:rPr lang="tr-TR" dirty="0"/>
              <a:t> ve karşılaştırma </a:t>
            </a:r>
            <a:r>
              <a:rPr lang="tr-TR" dirty="0" err="1"/>
              <a:t>kohortunun</a:t>
            </a:r>
            <a:r>
              <a:rPr lang="tr-TR" dirty="0"/>
              <a:t> ortalama (standart sapma [SD]) yaşları sırasıyla 2.25 (1.14) ve 2.27 (1.19) yıldı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FS </a:t>
            </a:r>
            <a:r>
              <a:rPr lang="tr-TR" dirty="0" err="1"/>
              <a:t>kohortunda</a:t>
            </a:r>
            <a:r>
              <a:rPr lang="tr-TR" dirty="0"/>
              <a:t>, erkeklerin sayısı kızlarınkinden daha büyüktür (% 59.4'e karşı% 40.6), daha fazla çocuk daha yüksek kentsel seviyelerde yaşamaktaydı (% 60.3'e karşılık% 39.7) ve daha fazla ebeveyn beyaz yakalı mesleklere sahipti (% 60.8). % 39.2 </a:t>
            </a:r>
            <a:r>
              <a:rPr lang="tr-TR" dirty="0" err="1"/>
              <a:t>vs</a:t>
            </a:r>
            <a:r>
              <a:rPr lang="tr-TR" dirty="0"/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/>
              <a:t>FS'li</a:t>
            </a:r>
            <a:r>
              <a:rPr lang="tr-TR" dirty="0"/>
              <a:t> çocuklar, </a:t>
            </a:r>
            <a:r>
              <a:rPr lang="tr-TR" dirty="0" err="1"/>
              <a:t>nörogelişimsel</a:t>
            </a:r>
            <a:r>
              <a:rPr lang="tr-TR" dirty="0"/>
              <a:t> </a:t>
            </a:r>
            <a:r>
              <a:rPr lang="tr-TR" dirty="0" err="1"/>
              <a:t>komorbiditeler</a:t>
            </a:r>
            <a:r>
              <a:rPr lang="tr-TR" dirty="0"/>
              <a:t> ile anlamlı korelasyon göstermiştir.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Karşılaştırma </a:t>
            </a:r>
            <a:r>
              <a:rPr lang="tr-TR" dirty="0" err="1"/>
              <a:t>kohortu</a:t>
            </a:r>
            <a:r>
              <a:rPr lang="tr-TR" dirty="0"/>
              <a:t> ile karşılaştırıldığında, FS </a:t>
            </a:r>
            <a:r>
              <a:rPr lang="tr-TR" dirty="0" err="1"/>
              <a:t>kohortunun</a:t>
            </a:r>
            <a:r>
              <a:rPr lang="tr-TR" dirty="0"/>
              <a:t>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retardasyonu</a:t>
            </a:r>
            <a:r>
              <a:rPr lang="tr-TR" dirty="0"/>
              <a:t> (% 0.14'e karşı% 0.07), DEHB (% 0.41'e karşılık% 0.20), otizm (% 0.19'a karşılık% 0.05) ve gelişimsel gecikme (% 2.63 </a:t>
            </a:r>
            <a:r>
              <a:rPr lang="tr-TR" dirty="0" err="1"/>
              <a:t>vs</a:t>
            </a:r>
            <a:r>
              <a:rPr lang="tr-TR" dirty="0"/>
              <a:t>) 1.20%).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D917D1-21BF-4CB3-8139-5D647E4C9880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19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Çalışma süresince, FS </a:t>
            </a:r>
            <a:r>
              <a:rPr lang="tr-TR" dirty="0" err="1"/>
              <a:t>kohortunda</a:t>
            </a:r>
            <a:r>
              <a:rPr lang="tr-TR" dirty="0"/>
              <a:t> 284 çocuk ve karşılaştırma </a:t>
            </a:r>
            <a:r>
              <a:rPr lang="tr-TR" dirty="0" err="1"/>
              <a:t>kohortunda</a:t>
            </a:r>
            <a:r>
              <a:rPr lang="tr-TR" dirty="0"/>
              <a:t> 107 çocuk epilepsi geliştirdi.</a:t>
            </a:r>
          </a:p>
          <a:p>
            <a:r>
              <a:rPr lang="tr-TR" dirty="0"/>
              <a:t>FS </a:t>
            </a:r>
            <a:r>
              <a:rPr lang="tr-TR" dirty="0" err="1"/>
              <a:t>kohortundaki</a:t>
            </a:r>
            <a:r>
              <a:rPr lang="tr-TR" dirty="0"/>
              <a:t> epilepsi </a:t>
            </a:r>
            <a:r>
              <a:rPr lang="tr-TR" dirty="0" err="1"/>
              <a:t>insidansı</a:t>
            </a:r>
            <a:r>
              <a:rPr lang="tr-TR" dirty="0"/>
              <a:t>, karşılaştırma </a:t>
            </a:r>
            <a:r>
              <a:rPr lang="tr-TR" dirty="0" err="1"/>
              <a:t>kohortundakinden</a:t>
            </a:r>
            <a:r>
              <a:rPr lang="tr-TR" dirty="0"/>
              <a:t> 11.4 kat daha yüksekti (1000 kişi-yıl başına 5.67 </a:t>
            </a:r>
            <a:r>
              <a:rPr lang="tr-TR" dirty="0" err="1"/>
              <a:t>vs</a:t>
            </a:r>
            <a:r>
              <a:rPr lang="tr-TR" dirty="0"/>
              <a:t> 0.49).</a:t>
            </a:r>
          </a:p>
          <a:p>
            <a:r>
              <a:rPr lang="tr-TR" dirty="0"/>
              <a:t>Sürekli yaş, cinsiyet, kentleşme düzeyi, ebeveynin mesleği ve </a:t>
            </a:r>
            <a:r>
              <a:rPr lang="tr-TR" dirty="0" err="1"/>
              <a:t>komorbiditesi</a:t>
            </a:r>
            <a:r>
              <a:rPr lang="tr-TR" dirty="0"/>
              <a:t> kontrol edildikten sonra, FS </a:t>
            </a:r>
            <a:r>
              <a:rPr lang="tr-TR" dirty="0" err="1"/>
              <a:t>kohortu</a:t>
            </a:r>
            <a:r>
              <a:rPr lang="tr-TR" dirty="0"/>
              <a:t>, karşılaştırma grubundan daha yüksek bir epilepsi </a:t>
            </a:r>
            <a:r>
              <a:rPr lang="tr-TR" dirty="0" err="1"/>
              <a:t>insidans</a:t>
            </a:r>
            <a:r>
              <a:rPr lang="tr-TR" dirty="0"/>
              <a:t> hızı oranına sahipti (HR = 10.9;% 95 GA, 8.73-13.7).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D917D1-21BF-4CB3-8139-5D647E4C9880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384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err="1"/>
              <a:t>Febril</a:t>
            </a:r>
            <a:r>
              <a:rPr lang="tr-TR" b="1" dirty="0"/>
              <a:t> nöbetleri nedeniyle hastanede yatış sıklığı arasında epilepsi için risk oranı</a:t>
            </a:r>
          </a:p>
          <a:p>
            <a:r>
              <a:rPr lang="tr-TR" dirty="0"/>
              <a:t>Tablo 3, epilepsi ve FS şiddeti arasındaki ilişkiyi sunmaktadır. Epilepsi </a:t>
            </a:r>
            <a:r>
              <a:rPr lang="tr-TR" dirty="0" err="1"/>
              <a:t>insidansı</a:t>
            </a:r>
            <a:r>
              <a:rPr lang="tr-TR" dirty="0"/>
              <a:t>, karşılaştırma </a:t>
            </a:r>
            <a:r>
              <a:rPr lang="tr-TR" dirty="0" err="1"/>
              <a:t>kohortunda</a:t>
            </a:r>
            <a:r>
              <a:rPr lang="tr-TR" dirty="0"/>
              <a:t> ve FS </a:t>
            </a:r>
            <a:r>
              <a:rPr lang="tr-TR" dirty="0" err="1"/>
              <a:t>kohortunda</a:t>
            </a:r>
            <a:r>
              <a:rPr lang="tr-TR" dirty="0"/>
              <a:t> 1000 kişi başına 0.49, 4.48 ve 13.57 idi ve FS için sırasıyla and1 ve 2+ kabul edildi</a:t>
            </a:r>
          </a:p>
          <a:p>
            <a:r>
              <a:rPr lang="tr-TR" dirty="0"/>
              <a:t>Karşılaştırma </a:t>
            </a:r>
            <a:r>
              <a:rPr lang="tr-TR" dirty="0" err="1"/>
              <a:t>kohortu</a:t>
            </a:r>
            <a:r>
              <a:rPr lang="tr-TR" dirty="0"/>
              <a:t> ile karşılaştırıldığında, </a:t>
            </a:r>
            <a:r>
              <a:rPr lang="tr-TR" dirty="0" err="1"/>
              <a:t>FS'ye</a:t>
            </a:r>
            <a:r>
              <a:rPr lang="tr-TR" dirty="0"/>
              <a:t> kabul edilen çocuklarda epilepsi </a:t>
            </a:r>
            <a:r>
              <a:rPr lang="tr-TR" dirty="0" err="1"/>
              <a:t>insidans</a:t>
            </a:r>
            <a:r>
              <a:rPr lang="tr-TR" dirty="0"/>
              <a:t> değer oranı artmış, bir başvuruda 8.62'den 2+ </a:t>
            </a:r>
            <a:r>
              <a:rPr lang="tr-TR" dirty="0" err="1"/>
              <a:t>kabulte</a:t>
            </a:r>
            <a:r>
              <a:rPr lang="tr-TR" dirty="0"/>
              <a:t> 26.2'ye çıkmıştır </a:t>
            </a:r>
          </a:p>
          <a:p>
            <a:r>
              <a:rPr lang="tr-TR" dirty="0"/>
              <a:t>Cinsiyete bakılmaksızın, epilepsi ile FS şiddeti arasında aynı eğilim gözlendi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D917D1-21BF-4CB3-8139-5D647E4C9880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87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88AD2F1-462D-429F-B3B1-B155443AD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1C6A21DA-576B-4EB7-BCD0-74EF4F4F0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0907992-C264-4942-A4C4-825EBF4F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0A59FA3-43A5-4317-A2C7-65994060C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7B310ADC-AFF6-4C1F-8200-9A16F7430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31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0E55114-379E-4C00-8C33-B960B5A59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368CBC83-8326-4014-8E02-9DBD49264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FDC26AE-5EB1-455C-8B21-90F967E6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7D8B5F0-4AE8-47EB-8C1B-B5BC4BDF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71CC69B6-4011-48FF-BFDC-AE1A926F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49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F5E35E51-C9F1-4553-B377-96894447A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BAC36954-375A-45BE-88DD-54DD5347B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1D016145-7196-4AEF-932A-DC0C3346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A8DF2EF-EEC0-4D93-9337-E0846B2B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F58EF2A8-1DFC-413C-835C-7BA8AEF4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09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E4BD343-E562-4878-AF23-551108BA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8C77648-FA97-4A62-ACA1-FC5A7FD6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B2F5A683-EB1E-4B97-95CF-410CBF48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868DEF6-72BB-42F5-81C3-1F2FBAA8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413818E2-AF9D-4C6D-81BF-6A7399EED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21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0B6A4A1-309B-49C6-AE30-BB2A842E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A964E50A-D41C-40BA-9FC9-477F7D754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A4951780-3BB5-4915-97FC-F900077D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B6BFE65-6039-4FA1-9C95-065EC74A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587B1666-34F5-4665-A75F-9AD2E9C1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15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977D6A-2C41-4B64-B9C5-978A3A8E2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CD91607-E837-4920-8B9A-A3C6948AD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A8CD5550-8817-4714-8045-02B7C006E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F00B1C61-A35D-4ECE-B062-134ACDE8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00469E5F-1A32-44F9-9C47-DDD0C27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0A9D4A72-5584-4794-99C8-343BA6E4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98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F03E0B5-3846-43BB-A13D-F6C661DD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EA9C0038-544F-4E76-BA3B-7AEBB0EB9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3136778D-2233-433E-9F83-B66CF1CE3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352D4724-B366-4122-A973-2D5DE8BD4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688AE9D5-E2E3-4673-8F29-B2A52BEC9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3BF50B08-4899-4D5C-A200-3E4ECD67B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2A1A3A83-08AC-48DA-82F4-9D7B3DAF3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B4D915D8-0D06-4CD9-94C6-08E0D86D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94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A139007-0234-47AF-93F5-0C4FB58CB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56A346F1-2144-42D6-A901-D886001A3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67EB7FE9-554D-4BDB-992B-1CED32A9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B4021F57-8075-45DD-BDA5-A83E6D6B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52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DA5F5DCE-9632-431D-8468-C13EEB18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DEF830B5-54D0-4B2E-9CBF-FC11C34F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B44C0983-4142-4A9C-9614-B8A78D80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13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1ACC024-4DE6-4E3E-80B1-F9299B37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353906B-BB94-4157-929E-BC823C4F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C8F15486-7233-4CB0-9A1D-D71DD80E8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E03B353A-F3D1-41E7-A174-05D968A2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1829105C-EF2D-478A-B1A4-49F71C14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9DB45920-668B-43CB-B67E-8A463B6B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E5033BA-C8D0-434A-9380-44C4AEFC3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0AE72101-F13B-4F7B-BDCF-F9F6A08E2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4C01A3B3-638F-4BCB-81A1-D2347EC92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FAF8067E-3073-49AB-ADFC-B583575C5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00CEC3B3-0015-4E27-9980-84978CB1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FA498EA4-FD5E-49AB-8AAE-39C98003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60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B3BE0915-091D-4849-8144-6087247CB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800C2C6D-D474-4AD9-A9C7-3565D7F5D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15BC1B3-069D-422B-B0F5-F524038FD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801F-76CC-4366-A05B-BCF7CE6F646C}" type="datetimeFigureOut">
              <a:rPr lang="tr-TR" smtClean="0"/>
              <a:t>18.12.2018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7DC61603-1410-4855-8E94-D916E03D9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EE0D4846-253E-4EA8-97B0-9AF9AE618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2B302-1D7D-47BD-9CCA-1774EB340B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51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AA10D74-C493-413F-8ADF-6DDE52513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9601C8D3-AA45-4AE6-91E6-A6FB5806C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55096"/>
            <a:ext cx="9144000" cy="1055789"/>
          </a:xfrm>
        </p:spPr>
        <p:txBody>
          <a:bodyPr/>
          <a:lstStyle/>
          <a:p>
            <a:r>
              <a:rPr lang="tr-TR" dirty="0"/>
              <a:t>                                                              KTÜ AİLE HEKİMLİĞİ ANABİLİM DALI</a:t>
            </a:r>
          </a:p>
          <a:p>
            <a:r>
              <a:rPr lang="tr-TR" dirty="0"/>
              <a:t>                                                                                      </a:t>
            </a:r>
            <a:r>
              <a:rPr lang="tr-TR" dirty="0" err="1"/>
              <a:t>Arş.Gör.Dr.Kevser</a:t>
            </a:r>
            <a:r>
              <a:rPr lang="tr-TR" dirty="0"/>
              <a:t> AYAR</a:t>
            </a:r>
          </a:p>
          <a:p>
            <a:endParaRPr lang="tr-TR" dirty="0"/>
          </a:p>
        </p:txBody>
      </p:sp>
      <p:pic>
        <p:nvPicPr>
          <p:cNvPr id="5" name="Resim 4" descr="ekran görüntüsü içeren bir resim&#10;&#10;Açıklama otomatik olarak oluşturuldu">
            <a:extLst>
              <a:ext uri="{FF2B5EF4-FFF2-40B4-BE49-F238E27FC236}">
                <a16:creationId xmlns="" xmlns:a16="http://schemas.microsoft.com/office/drawing/2014/main" id="{8875EF31-0482-43E4-B56C-AC8637FABD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47114"/>
            <a:ext cx="9303434" cy="450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27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A5797EF-397B-4A10-A0B0-94836C26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0F2E200-0D9E-42FB-9EA6-C66575C84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/>
              <a:t>Liu’nun</a:t>
            </a:r>
            <a:r>
              <a:rPr lang="tr-TR" sz="2400" dirty="0"/>
              <a:t> raporuna göre en düşük kentsel seviye 1, en yüksek kentsel seviye 7 olmak üzere 7 gruba ayrılmıştır.</a:t>
            </a:r>
          </a:p>
          <a:p>
            <a:r>
              <a:rPr lang="tr-TR" sz="2400" dirty="0"/>
              <a:t>5–7 kentsel seviyeleri arasında sadece birkaç çocuk yaşadığı için bu çocukları 5. seviyeye dahil edilmiştir.</a:t>
            </a:r>
          </a:p>
          <a:p>
            <a:r>
              <a:rPr lang="tr-TR" sz="2400" dirty="0"/>
              <a:t>Temel </a:t>
            </a:r>
            <a:r>
              <a:rPr lang="tr-TR" sz="2400" dirty="0" err="1"/>
              <a:t>nörodavranışsal</a:t>
            </a:r>
            <a:r>
              <a:rPr lang="tr-TR" sz="2400" dirty="0"/>
              <a:t> </a:t>
            </a:r>
            <a:r>
              <a:rPr lang="tr-TR" sz="2400" dirty="0" err="1"/>
              <a:t>komorbiditeler</a:t>
            </a:r>
            <a:r>
              <a:rPr lang="tr-TR" sz="2400" dirty="0"/>
              <a:t> arasında </a:t>
            </a:r>
            <a:r>
              <a:rPr lang="tr-TR" sz="2400" dirty="0" err="1"/>
              <a:t>mental</a:t>
            </a:r>
            <a:r>
              <a:rPr lang="tr-TR" sz="2400" dirty="0"/>
              <a:t> </a:t>
            </a:r>
            <a:r>
              <a:rPr lang="tr-TR" sz="2400" dirty="0" err="1"/>
              <a:t>retardasyon</a:t>
            </a:r>
            <a:r>
              <a:rPr lang="tr-TR" sz="2400" dirty="0"/>
              <a:t> , dikkat eksikliği </a:t>
            </a:r>
            <a:r>
              <a:rPr lang="tr-TR" sz="2400" dirty="0" err="1"/>
              <a:t>hiperaktivite</a:t>
            </a:r>
            <a:r>
              <a:rPr lang="tr-TR" sz="2400" dirty="0"/>
              <a:t> bozukluğu, otizm ve gelişimsel gecikme yer almaktadır.</a:t>
            </a:r>
          </a:p>
          <a:p>
            <a:endParaRPr lang="tr-TR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215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03BF1BC-FE1F-41B2-A18E-B9891C2F8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ekran görüntüsü, metin içeren bir resim&#10;&#10;Açıklama otomatik olarak oluşturuldu">
            <a:extLst>
              <a:ext uri="{FF2B5EF4-FFF2-40B4-BE49-F238E27FC236}">
                <a16:creationId xmlns="" xmlns:a16="http://schemas.microsoft.com/office/drawing/2014/main" id="{5AB6042C-369F-4DFD-9756-04F5C2B585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86" y="365125"/>
            <a:ext cx="9284676" cy="6127749"/>
          </a:xfrm>
        </p:spPr>
      </p:pic>
    </p:spTree>
    <p:extLst>
      <p:ext uri="{BB962C8B-B14F-4D97-AF65-F5344CB8AC3E}">
        <p14:creationId xmlns:p14="http://schemas.microsoft.com/office/powerpoint/2010/main" val="184379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23F47E3-8F39-4A16-A30A-5564D2A6D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2589E1D-E734-4070-8BED-4E366F7B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FS'lu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çocuklarda epilepsi için risk oranı  ve güven aralığı  kontrol grubundakilere kıyasla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Cox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orantısal risk regresyonu kullanılarak değerlendirildi.</a:t>
            </a:r>
          </a:p>
          <a:p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Çok değişkenli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Cox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modeli  yaş, cinsiyet, kentleşme düzeyleri, ebeveynin işi ve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nörodavranışsal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komorbiditeleri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mental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retardasyon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DEHB, otizm ve gelişimsel gecikme dahil) için ayarlandı ve spesifik epilepsi risk oranı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Cox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modeli ile hesaplandı.</a:t>
            </a:r>
          </a:p>
          <a:p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428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BD817CE-299C-48C5-B231-FEFC8206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4CA56CE-DB6F-4DA5-9A25-756ED3A08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Veriler 2004'ten 2008'e kadar toplandı ve katılımcılar epilepsi gelişimine ya da 2012'nin sonuna kadar toplandıkları yıldan itibaren takip edildiler.</a:t>
            </a:r>
          </a:p>
          <a:p>
            <a:r>
              <a:rPr lang="tr-TR" dirty="0"/>
              <a:t>Maksimum çalışma süresi 9 yıldı.</a:t>
            </a:r>
          </a:p>
          <a:p>
            <a:r>
              <a:rPr lang="tr-TR" dirty="0"/>
              <a:t>Çalışmaya, 7729 FS ‘</a:t>
            </a:r>
            <a:r>
              <a:rPr lang="tr-TR" dirty="0" err="1"/>
              <a:t>li</a:t>
            </a:r>
            <a:r>
              <a:rPr lang="tr-TR" dirty="0"/>
              <a:t> </a:t>
            </a:r>
            <a:r>
              <a:rPr lang="tr-TR" dirty="0" err="1"/>
              <a:t>kohort</a:t>
            </a:r>
            <a:r>
              <a:rPr lang="tr-TR" dirty="0"/>
              <a:t> çocuğu ve 30.916 karşılaştırma </a:t>
            </a:r>
            <a:r>
              <a:rPr lang="tr-TR" dirty="0" err="1"/>
              <a:t>kohort</a:t>
            </a:r>
            <a:r>
              <a:rPr lang="tr-TR" dirty="0"/>
              <a:t> çocuğu dahil edildi.</a:t>
            </a:r>
          </a:p>
        </p:txBody>
      </p:sp>
    </p:spTree>
    <p:extLst>
      <p:ext uri="{BB962C8B-B14F-4D97-AF65-F5344CB8AC3E}">
        <p14:creationId xmlns:p14="http://schemas.microsoft.com/office/powerpoint/2010/main" val="2601273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93B2672-EEC9-465A-B97E-034A6D7A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EE19A028-889D-4D57-9EFD-E9C6DC4787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702365"/>
            <a:ext cx="7407965" cy="5451879"/>
          </a:xfrm>
          <a:noFill/>
        </p:spPr>
      </p:pic>
      <p:sp>
        <p:nvSpPr>
          <p:cNvPr id="7" name="Dikdörtgen 6">
            <a:extLst>
              <a:ext uri="{FF2B5EF4-FFF2-40B4-BE49-F238E27FC236}">
                <a16:creationId xmlns="" xmlns:a16="http://schemas.microsoft.com/office/drawing/2014/main" id="{4DCD1793-6B76-4094-838D-C51F13498BED}"/>
              </a:ext>
            </a:extLst>
          </p:cNvPr>
          <p:cNvSpPr/>
          <p:nvPr/>
        </p:nvSpPr>
        <p:spPr>
          <a:xfrm>
            <a:off x="2982351" y="2757268"/>
            <a:ext cx="984738" cy="16881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="" xmlns:a16="http://schemas.microsoft.com/office/drawing/2014/main" id="{FD171071-3407-4914-BA37-4B555DD04F8C}"/>
              </a:ext>
            </a:extLst>
          </p:cNvPr>
          <p:cNvSpPr/>
          <p:nvPr/>
        </p:nvSpPr>
        <p:spPr>
          <a:xfrm>
            <a:off x="5444197" y="2757268"/>
            <a:ext cx="464234" cy="168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>
            <a:extLst>
              <a:ext uri="{FF2B5EF4-FFF2-40B4-BE49-F238E27FC236}">
                <a16:creationId xmlns="" xmlns:a16="http://schemas.microsoft.com/office/drawing/2014/main" id="{373AC579-F537-4808-A177-C3D4DD8ED4A8}"/>
              </a:ext>
            </a:extLst>
          </p:cNvPr>
          <p:cNvSpPr/>
          <p:nvPr/>
        </p:nvSpPr>
        <p:spPr>
          <a:xfrm>
            <a:off x="7146388" y="2757268"/>
            <a:ext cx="464234" cy="168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extLst>
              <a:ext uri="{FF2B5EF4-FFF2-40B4-BE49-F238E27FC236}">
                <a16:creationId xmlns="" xmlns:a16="http://schemas.microsoft.com/office/drawing/2014/main" id="{8795A45B-AABF-421F-A0C6-AA47A9E4832A}"/>
              </a:ext>
            </a:extLst>
          </p:cNvPr>
          <p:cNvSpPr/>
          <p:nvPr/>
        </p:nvSpPr>
        <p:spPr>
          <a:xfrm>
            <a:off x="6231988" y="3038622"/>
            <a:ext cx="436098" cy="126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="" xmlns:a16="http://schemas.microsoft.com/office/drawing/2014/main" id="{0175AFAB-EA4E-4142-946B-3497EFB4D0DA}"/>
              </a:ext>
            </a:extLst>
          </p:cNvPr>
          <p:cNvSpPr/>
          <p:nvPr/>
        </p:nvSpPr>
        <p:spPr>
          <a:xfrm>
            <a:off x="6231988" y="3165231"/>
            <a:ext cx="436098" cy="126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="" xmlns:a16="http://schemas.microsoft.com/office/drawing/2014/main" id="{2C95C8FD-2C2A-492F-AEFD-1D8B4309A75A}"/>
              </a:ext>
            </a:extLst>
          </p:cNvPr>
          <p:cNvSpPr/>
          <p:nvPr/>
        </p:nvSpPr>
        <p:spPr>
          <a:xfrm>
            <a:off x="6231988" y="4290646"/>
            <a:ext cx="436098" cy="126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="" xmlns:a16="http://schemas.microsoft.com/office/drawing/2014/main" id="{AA3FAADF-3C98-4E70-8AE4-1E183A5A8E68}"/>
              </a:ext>
            </a:extLst>
          </p:cNvPr>
          <p:cNvSpPr/>
          <p:nvPr/>
        </p:nvSpPr>
        <p:spPr>
          <a:xfrm>
            <a:off x="6231988" y="3429000"/>
            <a:ext cx="436098" cy="327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>
            <a:extLst>
              <a:ext uri="{FF2B5EF4-FFF2-40B4-BE49-F238E27FC236}">
                <a16:creationId xmlns="" xmlns:a16="http://schemas.microsoft.com/office/drawing/2014/main" id="{CF2C5C65-89BB-4AEC-A976-5427CD947E93}"/>
              </a:ext>
            </a:extLst>
          </p:cNvPr>
          <p:cNvSpPr/>
          <p:nvPr/>
        </p:nvSpPr>
        <p:spPr>
          <a:xfrm>
            <a:off x="2982351" y="4937760"/>
            <a:ext cx="1871003" cy="5908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>
            <a:extLst>
              <a:ext uri="{FF2B5EF4-FFF2-40B4-BE49-F238E27FC236}">
                <a16:creationId xmlns="" xmlns:a16="http://schemas.microsoft.com/office/drawing/2014/main" id="{1C1B0FC1-CA72-4385-B53C-559DB0D3150A}"/>
              </a:ext>
            </a:extLst>
          </p:cNvPr>
          <p:cNvSpPr/>
          <p:nvPr/>
        </p:nvSpPr>
        <p:spPr>
          <a:xfrm>
            <a:off x="8482818" y="4937760"/>
            <a:ext cx="984739" cy="5908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>
            <a:extLst>
              <a:ext uri="{FF2B5EF4-FFF2-40B4-BE49-F238E27FC236}">
                <a16:creationId xmlns="" xmlns:a16="http://schemas.microsoft.com/office/drawing/2014/main" id="{ADA3D70B-D93E-4E23-AEB4-6F698B242BA5}"/>
              </a:ext>
            </a:extLst>
          </p:cNvPr>
          <p:cNvSpPr/>
          <p:nvPr/>
        </p:nvSpPr>
        <p:spPr>
          <a:xfrm>
            <a:off x="6231988" y="4937760"/>
            <a:ext cx="531360" cy="5908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D79E5B04-E854-4F73-A3C3-7F644D82D2A1}"/>
              </a:ext>
            </a:extLst>
          </p:cNvPr>
          <p:cNvSpPr/>
          <p:nvPr/>
        </p:nvSpPr>
        <p:spPr>
          <a:xfrm>
            <a:off x="7835705" y="3038622"/>
            <a:ext cx="436098" cy="2532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44556516-E2ED-4864-9A0E-6289A62115B3}"/>
              </a:ext>
            </a:extLst>
          </p:cNvPr>
          <p:cNvSpPr/>
          <p:nvPr/>
        </p:nvSpPr>
        <p:spPr>
          <a:xfrm>
            <a:off x="7835705" y="3429000"/>
            <a:ext cx="436098" cy="327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E941D981-35A2-47D7-940E-861A033792E8}"/>
              </a:ext>
            </a:extLst>
          </p:cNvPr>
          <p:cNvSpPr/>
          <p:nvPr/>
        </p:nvSpPr>
        <p:spPr>
          <a:xfrm>
            <a:off x="7835705" y="4290646"/>
            <a:ext cx="436098" cy="126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27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E80059C-A44C-4E2D-8A8F-B03EE769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="" xmlns:a16="http://schemas.microsoft.com/office/drawing/2014/main" id="{E276EF87-B197-4014-9C99-7364565F8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127750"/>
          </a:xfrm>
        </p:spPr>
      </p:pic>
      <p:sp>
        <p:nvSpPr>
          <p:cNvPr id="7" name="Dikdörtgen 6">
            <a:extLst>
              <a:ext uri="{FF2B5EF4-FFF2-40B4-BE49-F238E27FC236}">
                <a16:creationId xmlns="" xmlns:a16="http://schemas.microsoft.com/office/drawing/2014/main" id="{33575AA4-3DD2-4068-A967-7BF373981C02}"/>
              </a:ext>
            </a:extLst>
          </p:cNvPr>
          <p:cNvSpPr/>
          <p:nvPr/>
        </p:nvSpPr>
        <p:spPr>
          <a:xfrm>
            <a:off x="2616591" y="1350498"/>
            <a:ext cx="379827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>
            <a:extLst>
              <a:ext uri="{FF2B5EF4-FFF2-40B4-BE49-F238E27FC236}">
                <a16:creationId xmlns="" xmlns:a16="http://schemas.microsoft.com/office/drawing/2014/main" id="{8F2F469C-A2D6-4317-8FB1-93A1AC9B15C3}"/>
              </a:ext>
            </a:extLst>
          </p:cNvPr>
          <p:cNvSpPr/>
          <p:nvPr/>
        </p:nvSpPr>
        <p:spPr>
          <a:xfrm>
            <a:off x="5486400" y="1350498"/>
            <a:ext cx="323557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extLst>
              <a:ext uri="{FF2B5EF4-FFF2-40B4-BE49-F238E27FC236}">
                <a16:creationId xmlns="" xmlns:a16="http://schemas.microsoft.com/office/drawing/2014/main" id="{1CE5E650-229C-4466-895B-B2A70EE2D85C}"/>
              </a:ext>
            </a:extLst>
          </p:cNvPr>
          <p:cNvSpPr/>
          <p:nvPr/>
        </p:nvSpPr>
        <p:spPr>
          <a:xfrm>
            <a:off x="4726745" y="1350498"/>
            <a:ext cx="323557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="" xmlns:a16="http://schemas.microsoft.com/office/drawing/2014/main" id="{723E8854-7AAB-47E5-93D8-4CA732EC870F}"/>
              </a:ext>
            </a:extLst>
          </p:cNvPr>
          <p:cNvSpPr/>
          <p:nvPr/>
        </p:nvSpPr>
        <p:spPr>
          <a:xfrm>
            <a:off x="7610622" y="1350498"/>
            <a:ext cx="323557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="" xmlns:a16="http://schemas.microsoft.com/office/drawing/2014/main" id="{C20D80F1-C273-45A7-B9E3-9BC8C9760545}"/>
              </a:ext>
            </a:extLst>
          </p:cNvPr>
          <p:cNvSpPr/>
          <p:nvPr/>
        </p:nvSpPr>
        <p:spPr>
          <a:xfrm>
            <a:off x="8271803" y="1350498"/>
            <a:ext cx="1167619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="" xmlns:a16="http://schemas.microsoft.com/office/drawing/2014/main" id="{4CAABF02-012A-4B29-896A-4315A3A50C18}"/>
              </a:ext>
            </a:extLst>
          </p:cNvPr>
          <p:cNvSpPr/>
          <p:nvPr/>
        </p:nvSpPr>
        <p:spPr>
          <a:xfrm>
            <a:off x="9777046" y="1350498"/>
            <a:ext cx="1167619" cy="1969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65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A35E80B-4461-405F-AA53-9512FDD6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365DC113-272E-46C3-A944-BF7AD4A3D3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36396ECD-0BBB-4A09-BC52-D990764557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083E7CF4-5550-4E4D-BAE0-F71531697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D30FD821-5590-4FF5-9A94-987C59E76E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/>
              <a:t>Kaplan-</a:t>
            </a:r>
            <a:r>
              <a:rPr lang="tr-TR" sz="2400" dirty="0" err="1"/>
              <a:t>Meier</a:t>
            </a:r>
            <a:r>
              <a:rPr lang="tr-TR" sz="2400" dirty="0"/>
              <a:t> analizinde takip sonunda;</a:t>
            </a:r>
          </a:p>
          <a:p>
            <a:r>
              <a:rPr lang="tr-TR" sz="2400" dirty="0"/>
              <a:t>FS </a:t>
            </a:r>
            <a:r>
              <a:rPr lang="tr-TR" sz="2400" dirty="0" err="1"/>
              <a:t>kohortundaki</a:t>
            </a:r>
            <a:r>
              <a:rPr lang="tr-TR" sz="2400" dirty="0"/>
              <a:t> kümülatif  epilepsi </a:t>
            </a:r>
            <a:r>
              <a:rPr lang="tr-TR" sz="2400" dirty="0" err="1"/>
              <a:t>insidansı</a:t>
            </a:r>
            <a:r>
              <a:rPr lang="tr-TR" sz="2400" dirty="0"/>
              <a:t>, karşılaştırma </a:t>
            </a:r>
            <a:r>
              <a:rPr lang="tr-TR" sz="2400" dirty="0" err="1"/>
              <a:t>kohortundaki</a:t>
            </a:r>
            <a:r>
              <a:rPr lang="tr-TR" sz="2400" dirty="0"/>
              <a:t> orandan % 3.61 daha yüksekti.</a:t>
            </a:r>
          </a:p>
          <a:p>
            <a:endParaRPr lang="tr-TR" dirty="0"/>
          </a:p>
        </p:txBody>
      </p:sp>
      <p:pic>
        <p:nvPicPr>
          <p:cNvPr id="7" name="İçerik Yer Tutucusu 13" descr="metin, harita içeren bir resim&#10;&#10;Açıklama otomatik olarak oluşturuldu">
            <a:extLst>
              <a:ext uri="{FF2B5EF4-FFF2-40B4-BE49-F238E27FC236}">
                <a16:creationId xmlns="" xmlns:a16="http://schemas.microsoft.com/office/drawing/2014/main" id="{C6102B07-71F5-40B1-8395-0B77C02354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3" y="1690688"/>
            <a:ext cx="5015548" cy="4802187"/>
          </a:xfrm>
        </p:spPr>
      </p:pic>
    </p:spTree>
    <p:extLst>
      <p:ext uri="{BB962C8B-B14F-4D97-AF65-F5344CB8AC3E}">
        <p14:creationId xmlns:p14="http://schemas.microsoft.com/office/powerpoint/2010/main" val="933429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C7B7FC4-3DC3-476B-8A79-EF6E4933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="" xmlns:a16="http://schemas.microsoft.com/office/drawing/2014/main" id="{13C7DDAA-F672-4329-A436-20F6D1FB7E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3" y="1561513"/>
            <a:ext cx="10515600" cy="4182061"/>
          </a:xfrm>
        </p:spPr>
      </p:pic>
      <p:sp>
        <p:nvSpPr>
          <p:cNvPr id="10" name="Dikdörtgen 9">
            <a:extLst>
              <a:ext uri="{FF2B5EF4-FFF2-40B4-BE49-F238E27FC236}">
                <a16:creationId xmlns="" xmlns:a16="http://schemas.microsoft.com/office/drawing/2014/main" id="{D7504C3D-BB5F-42A9-8256-762C97753638}"/>
              </a:ext>
            </a:extLst>
          </p:cNvPr>
          <p:cNvSpPr/>
          <p:nvPr/>
        </p:nvSpPr>
        <p:spPr>
          <a:xfrm>
            <a:off x="1167618" y="2264898"/>
            <a:ext cx="1153551" cy="773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="" xmlns:a16="http://schemas.microsoft.com/office/drawing/2014/main" id="{AF5FB1A1-0085-4FED-9E1A-68C74910B218}"/>
              </a:ext>
            </a:extLst>
          </p:cNvPr>
          <p:cNvSpPr/>
          <p:nvPr/>
        </p:nvSpPr>
        <p:spPr>
          <a:xfrm>
            <a:off x="7498080" y="2391508"/>
            <a:ext cx="422031" cy="647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="" xmlns:a16="http://schemas.microsoft.com/office/drawing/2014/main" id="{1DF2129D-EAE6-4D84-85EA-57BB8547DF48}"/>
              </a:ext>
            </a:extLst>
          </p:cNvPr>
          <p:cNvSpPr/>
          <p:nvPr/>
        </p:nvSpPr>
        <p:spPr>
          <a:xfrm>
            <a:off x="9861452" y="2715065"/>
            <a:ext cx="1162930" cy="323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>
            <a:extLst>
              <a:ext uri="{FF2B5EF4-FFF2-40B4-BE49-F238E27FC236}">
                <a16:creationId xmlns="" xmlns:a16="http://schemas.microsoft.com/office/drawing/2014/main" id="{994B59C0-C2F8-4611-B01A-49CD56370048}"/>
              </a:ext>
            </a:extLst>
          </p:cNvPr>
          <p:cNvSpPr/>
          <p:nvPr/>
        </p:nvSpPr>
        <p:spPr>
          <a:xfrm>
            <a:off x="9861452" y="3038622"/>
            <a:ext cx="1162930" cy="1547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="" xmlns:a16="http://schemas.microsoft.com/office/drawing/2014/main" id="{8E692065-E126-430F-8E08-E2DCE59BB0AB}"/>
              </a:ext>
            </a:extLst>
          </p:cNvPr>
          <p:cNvSpPr/>
          <p:nvPr/>
        </p:nvSpPr>
        <p:spPr>
          <a:xfrm>
            <a:off x="9861452" y="3868615"/>
            <a:ext cx="1162930" cy="1547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>
            <a:extLst>
              <a:ext uri="{FF2B5EF4-FFF2-40B4-BE49-F238E27FC236}">
                <a16:creationId xmlns="" xmlns:a16="http://schemas.microsoft.com/office/drawing/2014/main" id="{8F3A123D-0A6C-4702-BDF1-C0FBCC1B8D14}"/>
              </a:ext>
            </a:extLst>
          </p:cNvPr>
          <p:cNvSpPr/>
          <p:nvPr/>
        </p:nvSpPr>
        <p:spPr>
          <a:xfrm>
            <a:off x="9861452" y="4768948"/>
            <a:ext cx="1162930" cy="1547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8AA53668-3A91-4C2E-8923-83FFB5183D2B}"/>
              </a:ext>
            </a:extLst>
          </p:cNvPr>
          <p:cNvSpPr/>
          <p:nvPr/>
        </p:nvSpPr>
        <p:spPr>
          <a:xfrm>
            <a:off x="9861452" y="2436277"/>
            <a:ext cx="1162930" cy="124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98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C377D2D-4782-403E-AB14-572F5080C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D17EA1FD-6B67-455D-BD57-A33E014D7B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F5EB72CE-136B-42C9-B7C4-914147B05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BF324AAD-CF27-43DB-B6FA-157524B10F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/>
              <a:t>Kaplan-</a:t>
            </a:r>
            <a:r>
              <a:rPr lang="tr-TR" sz="2400" dirty="0" err="1"/>
              <a:t>Meier</a:t>
            </a:r>
            <a:r>
              <a:rPr lang="tr-TR" sz="2400" dirty="0"/>
              <a:t> analizinde takip sonunda;</a:t>
            </a:r>
          </a:p>
          <a:p>
            <a:r>
              <a:rPr lang="tr-TR" sz="2400" dirty="0"/>
              <a:t>Kümülatif epilepsi </a:t>
            </a:r>
            <a:r>
              <a:rPr lang="tr-TR" sz="2400" dirty="0" err="1"/>
              <a:t>insidansı</a:t>
            </a:r>
            <a:r>
              <a:rPr lang="tr-TR" sz="2400" dirty="0"/>
              <a:t> FS </a:t>
            </a:r>
            <a:r>
              <a:rPr lang="tr-TR" sz="2400" dirty="0" err="1"/>
              <a:t>kohort</a:t>
            </a:r>
            <a:r>
              <a:rPr lang="tr-TR" sz="2400" dirty="0"/>
              <a:t> grubunda yaklaşık % 2.81 ve % 8.72 idi.</a:t>
            </a:r>
          </a:p>
          <a:p>
            <a:r>
              <a:rPr lang="tr-TR" sz="2400" dirty="0"/>
              <a:t>FS  için 1 ve ≧ 2 hastane kabulünde epilepsi riski karşılaştırma grubundakilerden daha yüksekti</a:t>
            </a:r>
            <a:r>
              <a:rPr lang="tr-TR" dirty="0"/>
              <a:t>.</a:t>
            </a:r>
          </a:p>
        </p:txBody>
      </p:sp>
      <p:pic>
        <p:nvPicPr>
          <p:cNvPr id="7" name="İçerik Yer Tutucusu 4" descr="ekran görüntüsü, metin içeren bir resim&#10;&#10;Açıklama otomatik olarak oluşturuldu">
            <a:extLst>
              <a:ext uri="{FF2B5EF4-FFF2-40B4-BE49-F238E27FC236}">
                <a16:creationId xmlns="" xmlns:a16="http://schemas.microsoft.com/office/drawing/2014/main" id="{06FDCEB7-711A-415E-8D9F-125CD393A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1690688"/>
            <a:ext cx="4931142" cy="4498975"/>
          </a:xfrm>
        </p:spPr>
      </p:pic>
    </p:spTree>
    <p:extLst>
      <p:ext uri="{BB962C8B-B14F-4D97-AF65-F5344CB8AC3E}">
        <p14:creationId xmlns:p14="http://schemas.microsoft.com/office/powerpoint/2010/main" val="2649780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A0D56EE-64B1-4651-9506-3483D92E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709FB707-3C2F-4684-A830-77B23B271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pic>
        <p:nvPicPr>
          <p:cNvPr id="8" name="İçerik Yer Tutucusu 7" descr="nesne, anten içeren bir resim&#10;&#10;Açıklama otomatik olarak oluşturuldu">
            <a:extLst>
              <a:ext uri="{FF2B5EF4-FFF2-40B4-BE49-F238E27FC236}">
                <a16:creationId xmlns="" xmlns:a16="http://schemas.microsoft.com/office/drawing/2014/main" id="{5A25BC66-BAB0-41E7-A890-60BE33C46B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5" y="1690689"/>
            <a:ext cx="4740813" cy="4498974"/>
          </a:xfrm>
        </p:spPr>
      </p:pic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04EC7F50-1003-4EED-A75D-5845C0798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719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80A752EB-CDC6-46D6-BB00-ADD8F2192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26882"/>
            <a:ext cx="5183188" cy="4462781"/>
          </a:xfrm>
        </p:spPr>
        <p:txBody>
          <a:bodyPr>
            <a:normAutofit/>
          </a:bodyPr>
          <a:lstStyle/>
          <a:p>
            <a:r>
              <a:rPr lang="tr-TR" sz="2400" dirty="0"/>
              <a:t>FS ile epilepsi arasındaki ilişki, ilk FS geçirilmesinden sonra zamanla değişmiştir.</a:t>
            </a:r>
          </a:p>
          <a:p>
            <a:r>
              <a:rPr lang="tr-TR" sz="2400" dirty="0"/>
              <a:t>FS geçirdikten sonraki ilk 3 yıl içinde epilepsi oranının 22 kat daha yüksek olduğu ve bu oranın ilk FS geçirilmesinden 8 yıl sonra ve çalışma süresince 3 kata gerilediği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194260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97B8D69-777C-426F-BE11-4D3B008B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BB23885-6C2D-4C3A-81ED-B3EA7E1CB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konvülziyon</a:t>
            </a:r>
            <a:r>
              <a:rPr lang="tr-TR" sz="2400" dirty="0"/>
              <a:t> çocukluk çağında en sık görülen nöbet bozukluğudur ve </a:t>
            </a:r>
            <a:r>
              <a:rPr lang="tr-TR" sz="2400" dirty="0" err="1"/>
              <a:t>prognozu</a:t>
            </a:r>
            <a:r>
              <a:rPr lang="tr-TR" sz="2400" dirty="0"/>
              <a:t> genellikle iyidir.</a:t>
            </a:r>
          </a:p>
          <a:p>
            <a:r>
              <a:rPr lang="tr-TR" sz="2400" dirty="0"/>
              <a:t>Tekrarlayan </a:t>
            </a:r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konvülziyon</a:t>
            </a:r>
            <a:r>
              <a:rPr lang="tr-TR" sz="2400" dirty="0"/>
              <a:t> artmış epilepsi riskiyle bağlantılıdır.</a:t>
            </a:r>
          </a:p>
          <a:p>
            <a:r>
              <a:rPr lang="tr-TR" sz="2400" dirty="0" err="1"/>
              <a:t>Kohort</a:t>
            </a:r>
            <a:r>
              <a:rPr lang="tr-TR" sz="2400" dirty="0"/>
              <a:t> çalışmaları </a:t>
            </a:r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konvülziyonlu</a:t>
            </a:r>
            <a:r>
              <a:rPr lang="tr-TR" sz="2400" dirty="0"/>
              <a:t> çocuklarda epilepsi riskinin arttığını ve özellikle kompleks </a:t>
            </a:r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konvüziyonlu</a:t>
            </a:r>
            <a:r>
              <a:rPr lang="tr-TR" sz="2400" dirty="0"/>
              <a:t> çocuklarda epilepsi riskinin daha yüksek olduğunu göstermiştir.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260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4259A0B-85F6-4274-878E-B6BDF851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A6DDC84-9AA5-4FF8-AFEF-CF15065E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Bu çalışmayla </a:t>
            </a:r>
            <a:r>
              <a:rPr lang="tr-TR" sz="2400" dirty="0" err="1"/>
              <a:t>nörodavranışsal</a:t>
            </a:r>
            <a:r>
              <a:rPr lang="tr-TR" sz="2400" dirty="0"/>
              <a:t> </a:t>
            </a:r>
            <a:r>
              <a:rPr lang="tr-TR" sz="2400" dirty="0" err="1"/>
              <a:t>komorbiditelerin</a:t>
            </a:r>
            <a:r>
              <a:rPr lang="tr-TR" sz="2400" dirty="0"/>
              <a:t> epilepsi riski oluşturduğu bulunmuştur.</a:t>
            </a:r>
          </a:p>
          <a:p>
            <a:r>
              <a:rPr lang="tr-TR" sz="2400" dirty="0"/>
              <a:t>Kentleşme düzeyi, ebeveynin mesleği FS </a:t>
            </a:r>
            <a:r>
              <a:rPr lang="tr-TR" sz="2400" dirty="0" err="1"/>
              <a:t>kohortunda</a:t>
            </a:r>
            <a:r>
              <a:rPr lang="tr-TR" sz="2400" dirty="0"/>
              <a:t> önemli bir risk oluşturmadı. </a:t>
            </a:r>
          </a:p>
          <a:p>
            <a:r>
              <a:rPr lang="tr-TR" sz="2400" dirty="0"/>
              <a:t>Sonuçlar, epilepsi gelişimine katkıda bulunan genetik faktörlerin rolünü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3568549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2EFA5A8-99F2-46FC-A2A9-D562663B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EC7E2D0-B5FB-48EB-A354-0705DB8E6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FS'den</a:t>
            </a:r>
            <a:r>
              <a:rPr lang="tr-TR" sz="2400" dirty="0"/>
              <a:t> sonra epilepsi için artmış riskin ağırlıklı olarak genetik yatkınlıktan ve şiddetli </a:t>
            </a:r>
            <a:r>
              <a:rPr lang="tr-TR" sz="2400" dirty="0" err="1"/>
              <a:t>FS’li</a:t>
            </a:r>
            <a:r>
              <a:rPr lang="tr-TR" sz="2400" dirty="0"/>
              <a:t> nöbetlerin neden olduğu sinir sistemindeki yapısal hasardan dolayı olduğu düşünülmektedir.</a:t>
            </a:r>
          </a:p>
          <a:p>
            <a:r>
              <a:rPr lang="tr-TR" sz="2400" dirty="0"/>
              <a:t>Epilepsi sendromlarıyla ilgili genlerin tanımlanmasındaki teknolojik gelişmeler ışığında bir FS sonrası epilepsi riskini değerlendirmedeki güncel yaklaşım </a:t>
            </a:r>
            <a:r>
              <a:rPr lang="tr-TR" sz="2400" dirty="0" err="1"/>
              <a:t>febril</a:t>
            </a:r>
            <a:r>
              <a:rPr lang="tr-TR" sz="2400" dirty="0"/>
              <a:t> nöbet + </a:t>
            </a:r>
            <a:r>
              <a:rPr lang="tr-TR" sz="2400" dirty="0" err="1"/>
              <a:t>generalize</a:t>
            </a:r>
            <a:r>
              <a:rPr lang="tr-TR" sz="2400" dirty="0"/>
              <a:t> epilepsi </a:t>
            </a:r>
            <a:r>
              <a:rPr lang="tr-TR" sz="2400" dirty="0" smtClean="0"/>
              <a:t>sendromu (</a:t>
            </a:r>
            <a:r>
              <a:rPr lang="tr-TR" sz="2400" dirty="0"/>
              <a:t>GEFS+) dahil spesifik epilepsi sendromlarına dayanmaktadır.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5249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7892C0C-BF4A-45D1-A67D-D80C1428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D5D7561-D582-45F8-A11F-335A37B5D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Daha yüksek tıbbi kullanım imkanı olan yerlerde yaşayan insanlar daha yüksek bir hastalık tespit etme oranına sahip olabilmektedir.</a:t>
            </a:r>
          </a:p>
          <a:p>
            <a:r>
              <a:rPr lang="tr-TR" sz="2400" dirty="0"/>
              <a:t>Bu çalışmada, kentleşme düzeyi potansiyel bir yanıltıcı olarak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882459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899E6F6-66F0-4B90-8409-A1ED7F4A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2A7DBAB-673F-4226-87E3-F7B7163EC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İlk </a:t>
            </a:r>
            <a:r>
              <a:rPr lang="tr-TR" sz="2400" dirty="0" err="1"/>
              <a:t>FS'den</a:t>
            </a:r>
            <a:r>
              <a:rPr lang="tr-TR" sz="2400" dirty="0"/>
              <a:t> sonra, doktorlar ebeveynleri nörolojik sekel ve epilepsi gibi uzun süreli etkilerin düşük riski hakkında güvence altına almalıdırlar.</a:t>
            </a:r>
          </a:p>
          <a:p>
            <a:r>
              <a:rPr lang="tr-TR" sz="2400" dirty="0"/>
              <a:t>Hastalar ilk ateşli nöbet geçirdikten sonra ilk 2 yıl içinde </a:t>
            </a:r>
            <a:r>
              <a:rPr lang="tr-TR" sz="2400" dirty="0" err="1"/>
              <a:t>rekürrens</a:t>
            </a:r>
            <a:r>
              <a:rPr lang="tr-TR" sz="2400" dirty="0"/>
              <a:t> riski altındadır ve </a:t>
            </a:r>
            <a:r>
              <a:rPr lang="tr-TR" sz="2400" dirty="0" err="1"/>
              <a:t>rekürrenslerin</a:t>
            </a:r>
            <a:r>
              <a:rPr lang="tr-TR" sz="2400" dirty="0"/>
              <a:t>  ilk 1 yıl içinde ortaya çıkar.</a:t>
            </a:r>
          </a:p>
        </p:txBody>
      </p:sp>
    </p:spTree>
    <p:extLst>
      <p:ext uri="{BB962C8B-B14F-4D97-AF65-F5344CB8AC3E}">
        <p14:creationId xmlns:p14="http://schemas.microsoft.com/office/powerpoint/2010/main" val="1245397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7C7B10B-9EEE-4994-99A5-885B46A5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FAD7431-B8BD-47AA-933A-BCCA79EE0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167"/>
            <a:ext cx="10515600" cy="4351338"/>
          </a:xfrm>
        </p:spPr>
        <p:txBody>
          <a:bodyPr>
            <a:normAutofit/>
          </a:bodyPr>
          <a:lstStyle/>
          <a:p>
            <a:r>
              <a:rPr lang="tr-TR" sz="2400" dirty="0"/>
              <a:t>Tekrarlayan FS her seferinde aynı vücut sıcaklığında meydana gelmez ve çocuk her ateşlendiğinde görülmez.</a:t>
            </a:r>
          </a:p>
          <a:p>
            <a:r>
              <a:rPr lang="tr-TR" sz="2400" dirty="0"/>
              <a:t>Bu risk 18 aydan küçük çocuklarda, daha düşük vücut sıcaklığında FS geçirenlerde ve ailede FS öyküsü olanlarda daha fazladır.</a:t>
            </a:r>
          </a:p>
          <a:p>
            <a:r>
              <a:rPr lang="tr-TR" sz="2400" dirty="0"/>
              <a:t>1 yaş altı ve 3 yaş üstünde FS geçiren çocukların 1-3 yaş arasındaki FS geçiren çocuklara göre FS sonrası ilk 2 yıl içinde epilepsi riski  daha fazladır.</a:t>
            </a:r>
          </a:p>
        </p:txBody>
      </p:sp>
    </p:spTree>
    <p:extLst>
      <p:ext uri="{BB962C8B-B14F-4D97-AF65-F5344CB8AC3E}">
        <p14:creationId xmlns:p14="http://schemas.microsoft.com/office/powerpoint/2010/main" val="2304049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81B9D3E-352F-4A68-BE28-CBFA1452E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9A11045-96CB-4CA3-BCC7-EFFB2FE8A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Genel </a:t>
            </a:r>
            <a:r>
              <a:rPr lang="tr-TR" sz="2400" dirty="0" err="1"/>
              <a:t>pediatristler</a:t>
            </a:r>
            <a:r>
              <a:rPr lang="tr-TR" sz="2400" dirty="0"/>
              <a:t>, pediatrik nörologlardan daha az deneyimli olabileceğinden, kompleks ve basit FS vakaları arasında fark oluşturamayabilirler.</a:t>
            </a:r>
          </a:p>
          <a:p>
            <a:r>
              <a:rPr lang="tr-TR" sz="2400" dirty="0"/>
              <a:t>Önceki araştırmalar basit </a:t>
            </a:r>
            <a:r>
              <a:rPr lang="tr-TR" sz="2400" dirty="0" err="1"/>
              <a:t>FS'si</a:t>
            </a:r>
            <a:r>
              <a:rPr lang="tr-TR" sz="2400" dirty="0"/>
              <a:t> olan ve kompleks </a:t>
            </a:r>
            <a:r>
              <a:rPr lang="tr-TR" sz="2400" dirty="0" err="1"/>
              <a:t>FS'si</a:t>
            </a:r>
            <a:r>
              <a:rPr lang="tr-TR" sz="2400" dirty="0"/>
              <a:t> olan çocukların benzer sonuçlara sahip olduğunu göstermiştir.</a:t>
            </a:r>
          </a:p>
          <a:p>
            <a:r>
              <a:rPr lang="tr-TR" sz="2400" dirty="0"/>
              <a:t>Ancak bu çalışmada tekrarlayan bir FS </a:t>
            </a:r>
            <a:r>
              <a:rPr lang="tr-TR" sz="2400" dirty="0" err="1"/>
              <a:t>kohortunda</a:t>
            </a:r>
            <a:r>
              <a:rPr lang="tr-TR" sz="2400" dirty="0"/>
              <a:t> epilepsi riskini açıklığa kavuşturmak  için basit veya kompleks FS olarak kodlamak yerine hastaneye yatış sıklığı analiz edilmiştir.</a:t>
            </a:r>
          </a:p>
        </p:txBody>
      </p:sp>
    </p:spTree>
    <p:extLst>
      <p:ext uri="{BB962C8B-B14F-4D97-AF65-F5344CB8AC3E}">
        <p14:creationId xmlns:p14="http://schemas.microsoft.com/office/powerpoint/2010/main" val="2250554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F2C2ED1-902E-49CD-99BF-147DC1C6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EC52D63-D21C-4D29-AEDD-62BAA8D7B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Bu çalışmada </a:t>
            </a:r>
            <a:r>
              <a:rPr lang="tr-TR" sz="2400" dirty="0" err="1"/>
              <a:t>FS'nin</a:t>
            </a:r>
            <a:r>
              <a:rPr lang="tr-TR" sz="2400" dirty="0"/>
              <a:t> tanımına dayanarak FS’ den önce gözlenen nörolojik hastalığı olan çocuklar dışlandı.</a:t>
            </a:r>
          </a:p>
          <a:p>
            <a:r>
              <a:rPr lang="tr-TR" sz="2400" dirty="0"/>
              <a:t>Kronik nöbeti olan  çocukların nöbeti ateşli hastalık ile provoke olabilir ve başlangıçta FS olarak yanlış sınıflandırılabilir ve epilepsili çocuklarda </a:t>
            </a:r>
            <a:r>
              <a:rPr lang="tr-TR" sz="2400" dirty="0" err="1"/>
              <a:t>FS'nin</a:t>
            </a:r>
            <a:r>
              <a:rPr lang="tr-TR" sz="2400" dirty="0"/>
              <a:t> yanlış teşhisine neden olabilir. </a:t>
            </a:r>
          </a:p>
          <a:p>
            <a:r>
              <a:rPr lang="tr-TR" sz="2400" dirty="0"/>
              <a:t>Potansiyel yanlılığı en aza indirmek ve </a:t>
            </a:r>
            <a:r>
              <a:rPr lang="tr-TR" sz="2400" dirty="0" err="1"/>
              <a:t>nedensel</a:t>
            </a:r>
            <a:r>
              <a:rPr lang="tr-TR" sz="2400" dirty="0"/>
              <a:t> ilişki için </a:t>
            </a:r>
            <a:r>
              <a:rPr lang="tr-TR" sz="2400"/>
              <a:t>indeks </a:t>
            </a:r>
            <a:r>
              <a:rPr lang="tr-TR" sz="2400" smtClean="0"/>
              <a:t>tarihinden sonra </a:t>
            </a:r>
            <a:r>
              <a:rPr lang="tr-TR" sz="2400" dirty="0"/>
              <a:t>1 yıl içinde epilepsi geliştiren hastaları dışlanmıştır.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4350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49E80DA-288D-4C43-B829-2FC80C14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F80A34D-3203-4963-A823-7BD0EDF70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Çalışmanın kısıtlılıkları arasında </a:t>
            </a:r>
            <a:r>
              <a:rPr lang="tr-TR" sz="2400" dirty="0" err="1"/>
              <a:t>fenotipler</a:t>
            </a:r>
            <a:r>
              <a:rPr lang="tr-TR" sz="2400" dirty="0"/>
              <a:t>, laboratuvar verileri, </a:t>
            </a:r>
            <a:r>
              <a:rPr lang="tr-TR" sz="2400" dirty="0" err="1"/>
              <a:t>elektroensefalografi</a:t>
            </a:r>
            <a:r>
              <a:rPr lang="tr-TR" sz="2400" dirty="0"/>
              <a:t>, epilepsi öyküsü ve hastalıkların şiddeti hakkında bilgi bulunmaması yer almaktadır.</a:t>
            </a:r>
          </a:p>
          <a:p>
            <a:r>
              <a:rPr lang="tr-TR" sz="2400" dirty="0" err="1"/>
              <a:t>Nörodavranış</a:t>
            </a:r>
            <a:r>
              <a:rPr lang="tr-TR" sz="2400" dirty="0"/>
              <a:t> bozuklukları önceki epidemiyoloji çalışmalarından daha düşüktür. Bunun nedeni, </a:t>
            </a:r>
            <a:r>
              <a:rPr lang="tr-TR" sz="2400" dirty="0" err="1"/>
              <a:t>nörodavranışsal</a:t>
            </a:r>
            <a:r>
              <a:rPr lang="tr-TR" sz="2400" dirty="0"/>
              <a:t> bozukluğu olan çocukların her zaman tıbbi yardım istememeleri ve sağlık sigortası </a:t>
            </a:r>
            <a:r>
              <a:rPr lang="tr-TR" sz="2400" dirty="0" err="1"/>
              <a:t>veritabanında</a:t>
            </a:r>
            <a:r>
              <a:rPr lang="tr-TR" sz="2400" dirty="0"/>
              <a:t> daha az oranda görülmeleridir.</a:t>
            </a:r>
          </a:p>
        </p:txBody>
      </p:sp>
    </p:spTree>
    <p:extLst>
      <p:ext uri="{BB962C8B-B14F-4D97-AF65-F5344CB8AC3E}">
        <p14:creationId xmlns:p14="http://schemas.microsoft.com/office/powerpoint/2010/main" val="3213458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8931060-DE6F-4045-A483-082283DB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16F321C-C590-45AD-87B9-99CA81A29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/>
              <a:t>Komorbiditelerin</a:t>
            </a:r>
            <a:r>
              <a:rPr lang="tr-TR" sz="2400" dirty="0"/>
              <a:t> şiddeti ve ebeveynlerin eğitimsel arka planının kaydedilmesi, </a:t>
            </a:r>
            <a:r>
              <a:rPr lang="tr-TR" sz="2400" dirty="0" err="1"/>
              <a:t>nedensel</a:t>
            </a:r>
            <a:r>
              <a:rPr lang="tr-TR" sz="2400" dirty="0"/>
              <a:t> sonuçlara varma olasılıklarını geliştirmek için mevcut değildi.</a:t>
            </a:r>
          </a:p>
          <a:p>
            <a:r>
              <a:rPr lang="tr-TR" sz="2400" dirty="0"/>
              <a:t>Ayrıca karıştırıcı faktörler mevcut verilere dayanarak tamamen ortadan kaldırılamaz.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850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7A42F26-FB64-4A0B-85AB-E9660AF1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2EC64AF-B6CF-48DD-B9E2-8CB293A49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FS'den</a:t>
            </a:r>
            <a:r>
              <a:rPr lang="tr-TR" sz="2400" dirty="0"/>
              <a:t> sonra özellikle </a:t>
            </a:r>
            <a:r>
              <a:rPr lang="tr-TR" sz="2400" dirty="0" err="1"/>
              <a:t>nörodavranışsal</a:t>
            </a:r>
            <a:r>
              <a:rPr lang="tr-TR" sz="2400" dirty="0"/>
              <a:t> </a:t>
            </a:r>
            <a:r>
              <a:rPr lang="tr-TR" sz="2400" dirty="0" err="1" smtClean="0"/>
              <a:t>komorbiditeleri</a:t>
            </a:r>
            <a:r>
              <a:rPr lang="tr-TR" sz="2400" dirty="0" smtClean="0"/>
              <a:t> olan çocuklarda epilepsi </a:t>
            </a:r>
            <a:r>
              <a:rPr lang="tr-TR" sz="2400" dirty="0"/>
              <a:t>geliştirme riski yüksek olan çocukların erken tanınmasıdır.</a:t>
            </a:r>
          </a:p>
        </p:txBody>
      </p:sp>
    </p:spTree>
    <p:extLst>
      <p:ext uri="{BB962C8B-B14F-4D97-AF65-F5344CB8AC3E}">
        <p14:creationId xmlns:p14="http://schemas.microsoft.com/office/powerpoint/2010/main" val="278827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430C203-BB67-40F6-B810-60C51F803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076A942-C5A6-4F40-ABFE-149C9608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Hayvanlar üzerinde yapılan bir çalışma, </a:t>
            </a:r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status</a:t>
            </a:r>
            <a:r>
              <a:rPr lang="tr-TR" sz="2400" dirty="0"/>
              <a:t> </a:t>
            </a:r>
            <a:r>
              <a:rPr lang="tr-TR" sz="2400" dirty="0" err="1"/>
              <a:t>epilepticusta</a:t>
            </a:r>
            <a:r>
              <a:rPr lang="tr-TR" sz="2400" dirty="0"/>
              <a:t> basit </a:t>
            </a:r>
            <a:r>
              <a:rPr lang="tr-TR" sz="2400" dirty="0" err="1"/>
              <a:t>febril</a:t>
            </a:r>
            <a:r>
              <a:rPr lang="tr-TR" sz="2400" dirty="0"/>
              <a:t> </a:t>
            </a:r>
            <a:r>
              <a:rPr lang="tr-TR" sz="2400" dirty="0" err="1"/>
              <a:t>konvülziyonla</a:t>
            </a:r>
            <a:r>
              <a:rPr lang="tr-TR" sz="2400" dirty="0"/>
              <a:t> karşılaştırdığında sonrasında </a:t>
            </a:r>
            <a:r>
              <a:rPr lang="tr-TR" sz="2400" dirty="0" err="1"/>
              <a:t>spontan</a:t>
            </a:r>
            <a:r>
              <a:rPr lang="tr-TR" sz="2400" dirty="0"/>
              <a:t> oluşan nöbetlerin </a:t>
            </a:r>
            <a:r>
              <a:rPr lang="tr-TR" sz="2400" dirty="0" err="1"/>
              <a:t>şidettinin</a:t>
            </a:r>
            <a:r>
              <a:rPr lang="tr-TR" sz="2400" dirty="0"/>
              <a:t> arttığı ve nöbet süresinin uzadığı gösterilmiştir.</a:t>
            </a:r>
          </a:p>
          <a:p>
            <a:r>
              <a:rPr lang="tr-TR" sz="2400" dirty="0" err="1"/>
              <a:t>FS'li</a:t>
            </a:r>
            <a:r>
              <a:rPr lang="tr-TR" sz="2400" dirty="0"/>
              <a:t> çocuklarda epilepsi </a:t>
            </a:r>
            <a:r>
              <a:rPr lang="tr-TR" sz="2400" dirty="0" err="1"/>
              <a:t>insidansı</a:t>
            </a:r>
            <a:r>
              <a:rPr lang="tr-TR" sz="2400" dirty="0"/>
              <a:t> ve riski üzerine yapılan anketler, Asya </a:t>
            </a:r>
            <a:r>
              <a:rPr lang="tr-TR" sz="2400"/>
              <a:t>popülasyonlarında eksiktir.</a:t>
            </a:r>
          </a:p>
          <a:p>
            <a:r>
              <a:rPr lang="tr-TR" sz="2400" dirty="0"/>
              <a:t>Tayvan'da </a:t>
            </a:r>
            <a:r>
              <a:rPr lang="tr-TR" sz="2400" dirty="0" err="1"/>
              <a:t>FS'li</a:t>
            </a:r>
            <a:r>
              <a:rPr lang="tr-TR" sz="2400" dirty="0"/>
              <a:t> çocuklarda daha sonra ortaya çıkan </a:t>
            </a:r>
            <a:r>
              <a:rPr lang="tr-TR" sz="2400" dirty="0" err="1"/>
              <a:t>provake</a:t>
            </a:r>
            <a:r>
              <a:rPr lang="tr-TR" sz="2400" dirty="0"/>
              <a:t> olmayan nöbet riskinin daha iyi anlaşılması için retrospektif, eşleştirilmiş bir </a:t>
            </a:r>
            <a:r>
              <a:rPr lang="tr-TR" sz="2400" dirty="0" err="1"/>
              <a:t>kohort</a:t>
            </a:r>
            <a:r>
              <a:rPr lang="tr-TR" sz="2400" dirty="0"/>
              <a:t> çalışması gerçekleştirilmiştir.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005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E695B6EA-17E1-43BD-B44D-1A445236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BD56ECC-2C41-4B35-A723-9A653E10B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Çocuklar Tayvan Ulusal Sağlık Sigortası </a:t>
            </a:r>
            <a:r>
              <a:rPr lang="tr-TR" sz="2400" dirty="0" err="1"/>
              <a:t>Veritabanı</a:t>
            </a:r>
            <a:r>
              <a:rPr lang="tr-TR" sz="2400" dirty="0"/>
              <a:t> (NHIRD)’</a:t>
            </a:r>
            <a:r>
              <a:rPr lang="tr-TR" sz="2400" dirty="0" err="1"/>
              <a:t>ndan</a:t>
            </a:r>
            <a:r>
              <a:rPr lang="tr-TR" sz="2400" dirty="0"/>
              <a:t> alınmıştır.</a:t>
            </a:r>
          </a:p>
          <a:p>
            <a:r>
              <a:rPr lang="tr-TR" sz="2400" dirty="0"/>
              <a:t>Tayvan'daki nüfusun % 99'undan fazlası bu programa kayıtlıdır.</a:t>
            </a:r>
          </a:p>
          <a:p>
            <a:r>
              <a:rPr lang="tr-TR" sz="2400" dirty="0"/>
              <a:t>Çocuklar, NHIRD rastgele seçilmiştir ve 1996'dan 2011'e kadar 18 yaşından küçük çocukların tüm tıbbi kayıtlarını içermektedir.</a:t>
            </a:r>
          </a:p>
          <a:p>
            <a:r>
              <a:rPr lang="tr-TR" sz="2400" dirty="0"/>
              <a:t>Hastalık Uluslararası Hastalıkların Sınıflandırılması, Dokuzuncu Düzenleme, Klinik Modifikasyona (ICD-9-CM) göre tanımlanmıştır.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484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E9C767D-A628-4679-A5B9-3901DF7E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B122DF8-E135-4A7F-B04A-07D839FDF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400" dirty="0"/>
              <a:t>FS, </a:t>
            </a:r>
            <a:r>
              <a:rPr lang="tr-TR" sz="2400" dirty="0" err="1"/>
              <a:t>intrakraniyal</a:t>
            </a:r>
            <a:r>
              <a:rPr lang="tr-TR" sz="2400" dirty="0"/>
              <a:t> enfeksiyonu, </a:t>
            </a:r>
            <a:r>
              <a:rPr lang="tr-TR" sz="2400" dirty="0" err="1"/>
              <a:t>metabolik</a:t>
            </a:r>
            <a:r>
              <a:rPr lang="tr-TR" sz="2400" dirty="0"/>
              <a:t> bozukluğu veya FS öyküsü olmayan 6 ila 60 ay arasındaki ateşli çocuklarda meydana gelen nöbet olarak tanımlanmıştır.</a:t>
            </a:r>
          </a:p>
          <a:p>
            <a:r>
              <a:rPr lang="tr-TR" sz="2400" dirty="0"/>
              <a:t>FS tanısı tarihi, indeks tarihi olarak tanımlanmıştır. </a:t>
            </a:r>
            <a:r>
              <a:rPr lang="tr-TR" sz="2400" dirty="0" err="1"/>
              <a:t>FS'li</a:t>
            </a:r>
            <a:r>
              <a:rPr lang="tr-TR" sz="2400" dirty="0"/>
              <a:t> bebekler ve çocuklar için indeks tarihi, ilk tıbbi ziyaretlerinin tarihiydi.</a:t>
            </a:r>
          </a:p>
          <a:p>
            <a:r>
              <a:rPr lang="tr-TR" sz="2400" dirty="0"/>
              <a:t>Yeni  FS tanısı alan </a:t>
            </a:r>
            <a:r>
              <a:rPr lang="tr-TR" sz="2400" dirty="0">
                <a:solidFill>
                  <a:prstClr val="black"/>
                </a:solidFill>
              </a:rPr>
              <a:t>0,5-5 yaş arası </a:t>
            </a:r>
            <a:r>
              <a:rPr lang="tr-TR" sz="2400" dirty="0"/>
              <a:t>10,210 çocuğun, 2004'ten 2008'e kadar olan tüm kayıtları toplanmıştır.</a:t>
            </a:r>
          </a:p>
        </p:txBody>
      </p:sp>
    </p:spTree>
    <p:extLst>
      <p:ext uri="{BB962C8B-B14F-4D97-AF65-F5344CB8AC3E}">
        <p14:creationId xmlns:p14="http://schemas.microsoft.com/office/powerpoint/2010/main" val="303051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C029223-3ABA-4D84-B72E-3E193CAB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5A7A323-E87E-49C9-99A8-C84C5C2CB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r>
              <a:rPr lang="tr-TR" sz="2400" dirty="0"/>
              <a:t>Çalışmadan menenjit, </a:t>
            </a:r>
            <a:r>
              <a:rPr lang="tr-TR" sz="2400" dirty="0" err="1"/>
              <a:t>ensefalit</a:t>
            </a:r>
            <a:r>
              <a:rPr lang="tr-TR" sz="2400" dirty="0"/>
              <a:t>, beyin ile ilişkili hastalık ve epilepsi öyküsü olan  2044 kişi dışlanmıştır.</a:t>
            </a:r>
          </a:p>
          <a:p>
            <a:r>
              <a:rPr lang="tr-TR" sz="2400" dirty="0"/>
              <a:t>Karşılaştırma </a:t>
            </a:r>
            <a:r>
              <a:rPr lang="tr-TR" sz="2400" dirty="0" err="1"/>
              <a:t>kohortu</a:t>
            </a:r>
            <a:r>
              <a:rPr lang="tr-TR" sz="2400" dirty="0"/>
              <a:t> için, frekans eşlemeli bir yöntem kullanılmış ve indeks tarihinden önce FS öyküsü bulunmayan 4 bebek veya çocuk rastgele seçilerek ve çalışma </a:t>
            </a:r>
            <a:r>
              <a:rPr lang="tr-TR" sz="2400" dirty="0" err="1"/>
              <a:t>kohortu</a:t>
            </a:r>
            <a:r>
              <a:rPr lang="tr-TR" sz="2400" dirty="0"/>
              <a:t> ile aynı ölçütlere göre dışlanmıştır.</a:t>
            </a:r>
          </a:p>
        </p:txBody>
      </p:sp>
    </p:spTree>
    <p:extLst>
      <p:ext uri="{BB962C8B-B14F-4D97-AF65-F5344CB8AC3E}">
        <p14:creationId xmlns:p14="http://schemas.microsoft.com/office/powerpoint/2010/main" val="130112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D0C37FE-72B9-4478-9A5E-50E085E0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1D3FD9D-3D5B-4CF6-A572-D368980DA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sz="2400" dirty="0"/>
              <a:t>FS hastaları ve kontrolleri yaş (yıl), cinsiyet, kentleşme düzeyi, ebeveyn mesleği ve indeks yılı ile eşleştirildi.</a:t>
            </a:r>
          </a:p>
          <a:p>
            <a:r>
              <a:rPr lang="tr-TR" sz="2400" dirty="0" err="1"/>
              <a:t>Nedensel</a:t>
            </a:r>
            <a:r>
              <a:rPr lang="tr-TR" sz="2400" dirty="0"/>
              <a:t> ilişki </a:t>
            </a:r>
            <a:r>
              <a:rPr lang="tr-TR" sz="2400" dirty="0" err="1"/>
              <a:t>için,indeks</a:t>
            </a:r>
            <a:r>
              <a:rPr lang="tr-TR" sz="2400" dirty="0"/>
              <a:t> tarihinden sonraki bir yıl içinde epilepsi gelişen 437 hasta dışlandı.</a:t>
            </a:r>
          </a:p>
        </p:txBody>
      </p:sp>
    </p:spTree>
    <p:extLst>
      <p:ext uri="{BB962C8B-B14F-4D97-AF65-F5344CB8AC3E}">
        <p14:creationId xmlns:p14="http://schemas.microsoft.com/office/powerpoint/2010/main" val="226024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8A7461E-A616-48CE-93FB-A88F2C6C9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F2531B1-7A1E-4F42-8205-3523460A2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r>
              <a:rPr lang="tr-TR" sz="2400" dirty="0"/>
              <a:t>Ortak demografik faktörler ve ilişkili </a:t>
            </a:r>
            <a:r>
              <a:rPr lang="tr-TR" sz="2400" dirty="0" err="1"/>
              <a:t>nörodavranışsal</a:t>
            </a:r>
            <a:r>
              <a:rPr lang="tr-TR" sz="2400" dirty="0"/>
              <a:t> </a:t>
            </a:r>
            <a:r>
              <a:rPr lang="tr-TR" sz="2400" dirty="0" err="1"/>
              <a:t>komorbiditeler</a:t>
            </a:r>
            <a:r>
              <a:rPr lang="tr-TR" sz="2400" dirty="0"/>
              <a:t> FS ile epilepsi arasında potansiyel karıştırıcı faktörler olarak kabul edildi.</a:t>
            </a:r>
          </a:p>
          <a:p>
            <a:r>
              <a:rPr lang="tr-TR" sz="2400" dirty="0"/>
              <a:t>Tüm çocuklar, indeks tarihinden epilepsi gelişimine kadar takip edildi.</a:t>
            </a:r>
          </a:p>
          <a:p>
            <a:r>
              <a:rPr lang="tr-TR" sz="2400" dirty="0"/>
              <a:t>Epilepsi geliştirmeyenler, 18 yaşına geldikleri tarihe kadar ya da 2012'nin sonuna kadar, hangisi önce geldiyse NHI (Ulusal Sağlık Sigortası) programından takip edildi.</a:t>
            </a:r>
          </a:p>
        </p:txBody>
      </p:sp>
    </p:spTree>
    <p:extLst>
      <p:ext uri="{BB962C8B-B14F-4D97-AF65-F5344CB8AC3E}">
        <p14:creationId xmlns:p14="http://schemas.microsoft.com/office/powerpoint/2010/main" val="425225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913D01F-BF11-41C9-81AF-A42A18FA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52764CA-4C60-4386-9CDE-14AB9DAFF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Demografik özellikler arasında yaş, cinsiyet, kentleşme düzeyi ve ebeveynin mesleği yer almaktadır.</a:t>
            </a:r>
          </a:p>
          <a:p>
            <a:r>
              <a:rPr lang="tr-TR" sz="2400" dirty="0"/>
              <a:t>Kentleşme düzeyi sınıflandırması </a:t>
            </a:r>
            <a:r>
              <a:rPr lang="tr-TR" sz="2400" dirty="0" err="1"/>
              <a:t>Liu</a:t>
            </a:r>
            <a:r>
              <a:rPr lang="tr-TR" sz="2400" dirty="0"/>
              <a:t> raporuna göre ;</a:t>
            </a:r>
          </a:p>
          <a:p>
            <a:pPr marL="0" indent="0">
              <a:buNone/>
            </a:pPr>
            <a:r>
              <a:rPr lang="tr-TR" sz="2400" dirty="0"/>
              <a:t>    Nüfus yoğunluğu (kişi / km2) , farklı eğitim düzeylerinin nüfus oranı, yaşlı nüfus   oranı, tarım işçilerinin nüfus oranı ve 100.000 kişi başına düşen hekim sayısını belirten değişkenlere göre hesaplama yapılıp  elde edilen puan temel alınarak yapılmıştır.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274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1440</Words>
  <Application>Microsoft Office PowerPoint</Application>
  <PresentationFormat>Özel</PresentationFormat>
  <Paragraphs>107</Paragraphs>
  <Slides>29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Office Teması</vt:lpstr>
      <vt:lpstr>PowerPoint Sunusu</vt:lpstr>
      <vt:lpstr>Giriş</vt:lpstr>
      <vt:lpstr>Giriş</vt:lpstr>
      <vt:lpstr>Metod</vt:lpstr>
      <vt:lpstr>Metod</vt:lpstr>
      <vt:lpstr>Metod</vt:lpstr>
      <vt:lpstr>Metod</vt:lpstr>
      <vt:lpstr>Metod</vt:lpstr>
      <vt:lpstr>Metod</vt:lpstr>
      <vt:lpstr>Metod</vt:lpstr>
      <vt:lpstr>PowerPoint Sunusu</vt:lpstr>
      <vt:lpstr>Metod</vt:lpstr>
      <vt:lpstr>Bulgular</vt:lpstr>
      <vt:lpstr>PowerPoint Sunusu</vt:lpstr>
      <vt:lpstr>PowerPoint Sunusu</vt:lpstr>
      <vt:lpstr>Bulgular</vt:lpstr>
      <vt:lpstr>Bulgular</vt:lpstr>
      <vt:lpstr>Bulgular</vt:lpstr>
      <vt:lpstr>Bulgular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Tartışma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Kevser Ayar</dc:creator>
  <cp:lastModifiedBy>Win7</cp:lastModifiedBy>
  <cp:revision>70</cp:revision>
  <dcterms:created xsi:type="dcterms:W3CDTF">2018-12-07T16:59:06Z</dcterms:created>
  <dcterms:modified xsi:type="dcterms:W3CDTF">2018-12-18T11:20:08Z</dcterms:modified>
</cp:coreProperties>
</file>