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258" r:id="rId4"/>
    <p:sldId id="259" r:id="rId5"/>
    <p:sldId id="260"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87" r:id="rId22"/>
    <p:sldId id="277" r:id="rId23"/>
    <p:sldId id="278" r:id="rId24"/>
    <p:sldId id="279" r:id="rId25"/>
    <p:sldId id="281" r:id="rId26"/>
    <p:sldId id="282" r:id="rId27"/>
    <p:sldId id="283"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074" autoAdjust="0"/>
  </p:normalViewPr>
  <p:slideViewPr>
    <p:cSldViewPr snapToGrid="0">
      <p:cViewPr varScale="1">
        <p:scale>
          <a:sx n="66" d="100"/>
          <a:sy n="66" d="100"/>
        </p:scale>
        <p:origin x="125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4C9E2-710A-424D-BA46-A6FC33A3E59B}" type="datetimeFigureOut">
              <a:rPr lang="tr-TR" smtClean="0"/>
              <a:t>13.06.2023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D984C-059A-4912-8573-62B25D8C7605}" type="slidenum">
              <a:rPr lang="tr-TR" smtClean="0"/>
              <a:t>‹#›</a:t>
            </a:fld>
            <a:endParaRPr lang="tr-TR"/>
          </a:p>
        </p:txBody>
      </p:sp>
    </p:spTree>
    <p:extLst>
      <p:ext uri="{BB962C8B-B14F-4D97-AF65-F5344CB8AC3E}">
        <p14:creationId xmlns:p14="http://schemas.microsoft.com/office/powerpoint/2010/main" val="352949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Çalışmaların kalite ve şeffaflığını arttırmak amacıyla, </a:t>
            </a:r>
            <a:r>
              <a:rPr lang="tr-TR" dirty="0" err="1"/>
              <a:t>standartizasyon</a:t>
            </a:r>
            <a:endParaRPr lang="tr-TR" dirty="0"/>
          </a:p>
        </p:txBody>
      </p:sp>
      <p:sp>
        <p:nvSpPr>
          <p:cNvPr id="4" name="Slayt Numarası Yer Tutucusu 3"/>
          <p:cNvSpPr>
            <a:spLocks noGrp="1"/>
          </p:cNvSpPr>
          <p:nvPr>
            <p:ph type="sldNum" sz="quarter" idx="5"/>
          </p:nvPr>
        </p:nvSpPr>
        <p:spPr/>
        <p:txBody>
          <a:bodyPr/>
          <a:lstStyle/>
          <a:p>
            <a:fld id="{C0DD984C-059A-4912-8573-62B25D8C7605}" type="slidenum">
              <a:rPr lang="tr-TR" smtClean="0"/>
              <a:t>3</a:t>
            </a:fld>
            <a:endParaRPr lang="tr-TR"/>
          </a:p>
        </p:txBody>
      </p:sp>
    </p:spTree>
    <p:extLst>
      <p:ext uri="{BB962C8B-B14F-4D97-AF65-F5344CB8AC3E}">
        <p14:creationId xmlns:p14="http://schemas.microsoft.com/office/powerpoint/2010/main" val="102194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1867'si, başlık ve özet incelemesinin (şekil 1) ardından hariç tutuldu, </a:t>
            </a:r>
          </a:p>
          <a:p>
            <a:r>
              <a:rPr lang="tr-TR" sz="1800" b="1" dirty="0">
                <a:effectLst/>
                <a:latin typeface="Calibri" panose="020F0502020204030204" pitchFamily="34" charset="0"/>
                <a:ea typeface="Calibri" panose="020F0502020204030204" pitchFamily="34" charset="0"/>
                <a:cs typeface="Times New Roman" panose="02020603050405020304" pitchFamily="18" charset="0"/>
              </a:rPr>
              <a:t>genetik</a:t>
            </a:r>
            <a:r>
              <a:rPr lang="tr-TR" sz="1800" dirty="0">
                <a:effectLst/>
                <a:latin typeface="Calibri" panose="020F0502020204030204" pitchFamily="34" charset="0"/>
                <a:ea typeface="Calibri" panose="020F0502020204030204" pitchFamily="34" charset="0"/>
                <a:cs typeface="Times New Roman" panose="02020603050405020304" pitchFamily="18" charset="0"/>
              </a:rPr>
              <a:t> risk faktörlerine veya hastalığın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alevlenmelerine</a:t>
            </a:r>
            <a:r>
              <a:rPr lang="tr-TR" sz="1800" dirty="0">
                <a:effectLst/>
                <a:latin typeface="Calibri" panose="020F0502020204030204" pitchFamily="34" charset="0"/>
                <a:ea typeface="Calibri" panose="020F0502020204030204" pitchFamily="34" charset="0"/>
                <a:cs typeface="Times New Roman" panose="02020603050405020304" pitchFamily="18" charset="0"/>
              </a:rPr>
              <a:t> veya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tedavisine</a:t>
            </a:r>
            <a:r>
              <a:rPr lang="tr-TR" sz="1800" dirty="0">
                <a:effectLst/>
                <a:latin typeface="Calibri" panose="020F0502020204030204" pitchFamily="34" charset="0"/>
                <a:ea typeface="Calibri" panose="020F0502020204030204" pitchFamily="34" charset="0"/>
                <a:cs typeface="Times New Roman" panose="02020603050405020304" pitchFamily="18" charset="0"/>
              </a:rPr>
              <a:t> odaklandılar. </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Tam metinler incelendikten sonra bunlardan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99'u</a:t>
            </a:r>
            <a:r>
              <a:rPr lang="tr-TR" sz="1800" dirty="0">
                <a:effectLst/>
                <a:latin typeface="Calibri" panose="020F0502020204030204" pitchFamily="34" charset="0"/>
                <a:ea typeface="Calibri" panose="020F0502020204030204" pitchFamily="34" charset="0"/>
                <a:cs typeface="Times New Roman" panose="02020603050405020304" pitchFamily="18" charset="0"/>
              </a:rPr>
              <a:t> hariç tutuldu </a:t>
            </a:r>
          </a:p>
          <a:p>
            <a:r>
              <a:rPr lang="tr-TR" sz="1800" dirty="0">
                <a:effectLst/>
                <a:latin typeface="Calibri" panose="020F0502020204030204" pitchFamily="34" charset="0"/>
                <a:cs typeface="Times New Roman" panose="02020603050405020304" pitchFamily="18" charset="0"/>
              </a:rPr>
              <a:t>Hastalığın yönetimi ya da alevlenmesi – değiştirilemez risk faktörleri</a:t>
            </a:r>
            <a:endParaRPr lang="tr-TR" dirty="0"/>
          </a:p>
        </p:txBody>
      </p:sp>
      <p:sp>
        <p:nvSpPr>
          <p:cNvPr id="4" name="Slayt Numarası Yer Tutucusu 3"/>
          <p:cNvSpPr>
            <a:spLocks noGrp="1"/>
          </p:cNvSpPr>
          <p:nvPr>
            <p:ph type="sldNum" sz="quarter" idx="5"/>
          </p:nvPr>
        </p:nvSpPr>
        <p:spPr/>
        <p:txBody>
          <a:bodyPr/>
          <a:lstStyle/>
          <a:p>
            <a:fld id="{C0DD984C-059A-4912-8573-62B25D8C7605}" type="slidenum">
              <a:rPr lang="tr-TR" smtClean="0"/>
              <a:t>6</a:t>
            </a:fld>
            <a:endParaRPr lang="tr-TR"/>
          </a:p>
        </p:txBody>
      </p:sp>
    </p:spTree>
    <p:extLst>
      <p:ext uri="{BB962C8B-B14F-4D97-AF65-F5344CB8AC3E}">
        <p14:creationId xmlns:p14="http://schemas.microsoft.com/office/powerpoint/2010/main" val="199012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MESLEKİ MARUZİYET</a:t>
            </a:r>
          </a:p>
          <a:p>
            <a:r>
              <a:rPr lang="tr-TR" dirty="0"/>
              <a:t>22 - </a:t>
            </a:r>
            <a:r>
              <a:rPr lang="tr-TR" b="0" i="0" dirty="0">
                <a:solidFill>
                  <a:srgbClr val="252525"/>
                </a:solidFill>
                <a:effectLst/>
                <a:latin typeface="Roboto" panose="02000000000000000000" pitchFamily="2" charset="0"/>
              </a:rPr>
              <a:t>Dahil edilen çalışmalar arasında büyük bir heterojenlik vardı ve bunların çoğu bitki örtüsü tipini ve nedensel alerjenleri belirtmedi.</a:t>
            </a:r>
          </a:p>
          <a:p>
            <a:endParaRPr lang="tr-TR" b="0" i="0" dirty="0">
              <a:solidFill>
                <a:srgbClr val="252525"/>
              </a:solidFill>
              <a:effectLst/>
              <a:latin typeface="Roboto" panose="02000000000000000000" pitchFamily="2" charset="0"/>
            </a:endParaRPr>
          </a:p>
          <a:p>
            <a:r>
              <a:rPr lang="tr-TR" b="0" i="0" dirty="0">
                <a:solidFill>
                  <a:srgbClr val="252525"/>
                </a:solidFill>
                <a:effectLst/>
                <a:latin typeface="Roboto" panose="02000000000000000000" pitchFamily="2" charset="0"/>
              </a:rPr>
              <a:t>Kohort çalışmalarından elde edilen birleştirilmiş tahminler, </a:t>
            </a:r>
            <a:r>
              <a:rPr lang="tr-TR" b="0" i="0" dirty="0" err="1">
                <a:solidFill>
                  <a:srgbClr val="252525"/>
                </a:solidFill>
                <a:effectLst/>
                <a:latin typeface="Roboto" panose="02000000000000000000" pitchFamily="2" charset="0"/>
              </a:rPr>
              <a:t>antenatal</a:t>
            </a:r>
            <a:r>
              <a:rPr lang="tr-TR" b="0" i="0" dirty="0">
                <a:solidFill>
                  <a:srgbClr val="252525"/>
                </a:solidFill>
                <a:effectLst/>
                <a:latin typeface="Roboto" panose="02000000000000000000" pitchFamily="2" charset="0"/>
              </a:rPr>
              <a:t> kan D vitamini seviyesi ile ileriki yaşlarda astım/hırıltı arasında bir ilişki olmadığını göstermektedir. Oysa kohort çalışmalarından elde edilen birleştirilmiş tahminler, </a:t>
            </a:r>
            <a:r>
              <a:rPr lang="tr-TR" b="0" i="0" dirty="0" err="1">
                <a:solidFill>
                  <a:srgbClr val="252525"/>
                </a:solidFill>
                <a:effectLst/>
                <a:latin typeface="Roboto" panose="02000000000000000000" pitchFamily="2" charset="0"/>
              </a:rPr>
              <a:t>antenatal</a:t>
            </a:r>
            <a:r>
              <a:rPr lang="tr-TR" b="0" i="0" dirty="0">
                <a:solidFill>
                  <a:srgbClr val="252525"/>
                </a:solidFill>
                <a:effectLst/>
                <a:latin typeface="Roboto" panose="02000000000000000000" pitchFamily="2" charset="0"/>
              </a:rPr>
              <a:t> D vitamini alımının  5 yaştan büyük çocukluk çağı astımı veya çocukluk çağı hırıltısı üzerinde etkisi olabileceğini düşündürmektedir.</a:t>
            </a:r>
          </a:p>
          <a:p>
            <a:endParaRPr lang="tr-TR" b="0" i="0" dirty="0">
              <a:solidFill>
                <a:srgbClr val="252525"/>
              </a:solidFill>
              <a:effectLst/>
              <a:latin typeface="Roboto" panose="02000000000000000000" pitchFamily="2" charset="0"/>
            </a:endParaRPr>
          </a:p>
          <a:p>
            <a:r>
              <a:rPr lang="tr-TR" b="0" i="0" dirty="0">
                <a:solidFill>
                  <a:srgbClr val="252525"/>
                </a:solidFill>
                <a:effectLst/>
                <a:latin typeface="Roboto" panose="02000000000000000000" pitchFamily="2" charset="0"/>
              </a:rPr>
              <a:t>Aromatikler (yani benzenler, </a:t>
            </a:r>
            <a:r>
              <a:rPr lang="tr-TR" b="0" i="0" dirty="0" err="1">
                <a:solidFill>
                  <a:srgbClr val="252525"/>
                </a:solidFill>
                <a:effectLst/>
                <a:latin typeface="Roboto" panose="02000000000000000000" pitchFamily="2" charset="0"/>
              </a:rPr>
              <a:t>toluenler</a:t>
            </a:r>
            <a:r>
              <a:rPr lang="tr-TR" b="0" i="0" dirty="0">
                <a:solidFill>
                  <a:srgbClr val="252525"/>
                </a:solidFill>
                <a:effectLst/>
                <a:latin typeface="Roboto" panose="02000000000000000000" pitchFamily="2" charset="0"/>
              </a:rPr>
              <a:t> ve </a:t>
            </a:r>
            <a:r>
              <a:rPr lang="tr-TR" b="0" i="0" dirty="0" err="1">
                <a:solidFill>
                  <a:srgbClr val="252525"/>
                </a:solidFill>
                <a:effectLst/>
                <a:latin typeface="Roboto" panose="02000000000000000000" pitchFamily="2" charset="0"/>
              </a:rPr>
              <a:t>ksilenler</a:t>
            </a:r>
            <a:r>
              <a:rPr lang="tr-TR" b="0" i="0" dirty="0">
                <a:solidFill>
                  <a:srgbClr val="252525"/>
                </a:solidFill>
                <a:effectLst/>
                <a:latin typeface="Roboto" panose="02000000000000000000" pitchFamily="2" charset="0"/>
              </a:rPr>
              <a:t>) ve formaldehit, astım ve alerjinin hem gelişimi hem de alevlenmeleri ile ilgili olarak incelenen ana VOC sınıflarıydı.</a:t>
            </a:r>
          </a:p>
          <a:p>
            <a:endParaRPr lang="tr-TR" b="0" i="0" dirty="0">
              <a:solidFill>
                <a:srgbClr val="252525"/>
              </a:solidFill>
              <a:effectLst/>
              <a:latin typeface="Roboto" panose="02000000000000000000" pitchFamily="2" charset="0"/>
            </a:endParaRPr>
          </a:p>
          <a:p>
            <a:r>
              <a:rPr lang="tr-TR" b="0" i="0" dirty="0">
                <a:solidFill>
                  <a:srgbClr val="252525"/>
                </a:solidFill>
                <a:effectLst/>
                <a:latin typeface="Roboto" panose="02000000000000000000" pitchFamily="2" charset="0"/>
              </a:rPr>
              <a:t>Astım semptomları gelişmeden önce ev içi mantarlara maruz kalmanın arttığını değerlendiren boylamsal araştırmalar, </a:t>
            </a:r>
            <a:r>
              <a:rPr lang="tr-TR" b="0" i="0" dirty="0" err="1">
                <a:solidFill>
                  <a:srgbClr val="252525"/>
                </a:solidFill>
                <a:effectLst/>
                <a:latin typeface="Roboto" panose="02000000000000000000" pitchFamily="2" charset="0"/>
              </a:rPr>
              <a:t>Penicillium</a:t>
            </a:r>
            <a:r>
              <a:rPr lang="tr-TR" b="0" i="0" dirty="0">
                <a:solidFill>
                  <a:srgbClr val="252525"/>
                </a:solidFill>
                <a:effectLst/>
                <a:latin typeface="Roboto" panose="02000000000000000000" pitchFamily="2" charset="0"/>
              </a:rPr>
              <a:t>, </a:t>
            </a:r>
            <a:r>
              <a:rPr lang="tr-TR" b="0" i="0" dirty="0" err="1">
                <a:solidFill>
                  <a:srgbClr val="252525"/>
                </a:solidFill>
                <a:effectLst/>
                <a:latin typeface="Roboto" panose="02000000000000000000" pitchFamily="2" charset="0"/>
              </a:rPr>
              <a:t>Aspergillus</a:t>
            </a:r>
            <a:r>
              <a:rPr lang="tr-TR" b="0" i="0" dirty="0">
                <a:solidFill>
                  <a:srgbClr val="252525"/>
                </a:solidFill>
                <a:effectLst/>
                <a:latin typeface="Roboto" panose="02000000000000000000" pitchFamily="2" charset="0"/>
              </a:rPr>
              <a:t> ve </a:t>
            </a:r>
            <a:r>
              <a:rPr lang="tr-TR" b="0" i="0" dirty="0" err="1">
                <a:solidFill>
                  <a:srgbClr val="252525"/>
                </a:solidFill>
                <a:effectLst/>
                <a:latin typeface="Roboto" panose="02000000000000000000" pitchFamily="2" charset="0"/>
              </a:rPr>
              <a:t>Cladosporium</a:t>
            </a:r>
            <a:r>
              <a:rPr lang="tr-TR" b="0" i="0" dirty="0">
                <a:solidFill>
                  <a:srgbClr val="252525"/>
                </a:solidFill>
                <a:effectLst/>
                <a:latin typeface="Roboto" panose="02000000000000000000" pitchFamily="2" charset="0"/>
              </a:rPr>
              <a:t> türlerinin duyarlı popülasyonlarda solunum sağlığı riski oluşturduğunu göstermektedir.</a:t>
            </a:r>
            <a:endParaRPr lang="tr-TR" dirty="0"/>
          </a:p>
        </p:txBody>
      </p:sp>
      <p:sp>
        <p:nvSpPr>
          <p:cNvPr id="4" name="Slayt Numarası Yer Tutucusu 3"/>
          <p:cNvSpPr>
            <a:spLocks noGrp="1"/>
          </p:cNvSpPr>
          <p:nvPr>
            <p:ph type="sldNum" sz="quarter" idx="5"/>
          </p:nvPr>
        </p:nvSpPr>
        <p:spPr/>
        <p:txBody>
          <a:bodyPr/>
          <a:lstStyle/>
          <a:p>
            <a:fld id="{C0DD984C-059A-4912-8573-62B25D8C7605}" type="slidenum">
              <a:rPr lang="tr-TR" smtClean="0"/>
              <a:t>7</a:t>
            </a:fld>
            <a:endParaRPr lang="tr-TR"/>
          </a:p>
        </p:txBody>
      </p:sp>
    </p:spTree>
    <p:extLst>
      <p:ext uri="{BB962C8B-B14F-4D97-AF65-F5344CB8AC3E}">
        <p14:creationId xmlns:p14="http://schemas.microsoft.com/office/powerpoint/2010/main" val="216947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52525"/>
                </a:solidFill>
                <a:effectLst/>
                <a:latin typeface="Roboto" panose="02000000000000000000" pitchFamily="2" charset="0"/>
              </a:rPr>
              <a:t>Sosyal ve ekonomik dezavantajın KOAH mortalitesi ve morbiditesi üzerinde anlamlı ve tutarlı bir etkisi olduğu görülmektedir. </a:t>
            </a:r>
            <a:endParaRPr lang="tr-TR" dirty="0"/>
          </a:p>
        </p:txBody>
      </p:sp>
      <p:sp>
        <p:nvSpPr>
          <p:cNvPr id="4" name="Slayt Numarası Yer Tutucusu 3"/>
          <p:cNvSpPr>
            <a:spLocks noGrp="1"/>
          </p:cNvSpPr>
          <p:nvPr>
            <p:ph type="sldNum" sz="quarter" idx="5"/>
          </p:nvPr>
        </p:nvSpPr>
        <p:spPr/>
        <p:txBody>
          <a:bodyPr/>
          <a:lstStyle/>
          <a:p>
            <a:fld id="{C0DD984C-059A-4912-8573-62B25D8C7605}" type="slidenum">
              <a:rPr lang="tr-TR" smtClean="0"/>
              <a:t>11</a:t>
            </a:fld>
            <a:endParaRPr lang="tr-TR"/>
          </a:p>
        </p:txBody>
      </p:sp>
    </p:spTree>
    <p:extLst>
      <p:ext uri="{BB962C8B-B14F-4D97-AF65-F5344CB8AC3E}">
        <p14:creationId xmlns:p14="http://schemas.microsoft.com/office/powerpoint/2010/main" val="4092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Agricultural</a:t>
            </a:r>
            <a:r>
              <a:rPr lang="tr-TR" dirty="0"/>
              <a:t> tarımsal</a:t>
            </a:r>
          </a:p>
          <a:p>
            <a:r>
              <a:rPr lang="tr-TR" b="0" i="0" dirty="0" err="1">
                <a:solidFill>
                  <a:srgbClr val="252525"/>
                </a:solidFill>
                <a:effectLst/>
                <a:latin typeface="Roboto" panose="02000000000000000000" pitchFamily="2" charset="0"/>
              </a:rPr>
              <a:t>Hcy'nin</a:t>
            </a:r>
            <a:r>
              <a:rPr lang="tr-TR" b="0" i="0" dirty="0">
                <a:solidFill>
                  <a:srgbClr val="252525"/>
                </a:solidFill>
                <a:effectLst/>
                <a:latin typeface="Roboto" panose="02000000000000000000" pitchFamily="2" charset="0"/>
              </a:rPr>
              <a:t> KOAH patogenezinde veya </a:t>
            </a:r>
            <a:r>
              <a:rPr lang="tr-TR" b="0" i="0" dirty="0" err="1">
                <a:solidFill>
                  <a:srgbClr val="252525"/>
                </a:solidFill>
                <a:effectLst/>
                <a:latin typeface="Roboto" panose="02000000000000000000" pitchFamily="2" charset="0"/>
              </a:rPr>
              <a:t>prognozunda</a:t>
            </a:r>
            <a:r>
              <a:rPr lang="tr-TR" b="0" i="0" dirty="0">
                <a:solidFill>
                  <a:srgbClr val="252525"/>
                </a:solidFill>
                <a:effectLst/>
                <a:latin typeface="Roboto" panose="02000000000000000000" pitchFamily="2" charset="0"/>
              </a:rPr>
              <a:t> moleküler rolü net değildir, ancak mevcut literatür sigara içmenin folik asit metabolizmasını bozduğunu ve </a:t>
            </a:r>
            <a:r>
              <a:rPr lang="tr-TR" b="0" i="0" dirty="0" err="1">
                <a:solidFill>
                  <a:srgbClr val="252525"/>
                </a:solidFill>
                <a:effectLst/>
                <a:latin typeface="Roboto" panose="02000000000000000000" pitchFamily="2" charset="0"/>
              </a:rPr>
              <a:t>Hcy</a:t>
            </a:r>
            <a:r>
              <a:rPr lang="tr-TR" b="0" i="0" dirty="0">
                <a:solidFill>
                  <a:srgbClr val="252525"/>
                </a:solidFill>
                <a:effectLst/>
                <a:latin typeface="Roboto" panose="02000000000000000000" pitchFamily="2" charset="0"/>
              </a:rPr>
              <a:t> birikimini arttırdığını öne sürmektedir</a:t>
            </a:r>
          </a:p>
          <a:p>
            <a:r>
              <a:rPr lang="tr-TR" b="0" i="0" dirty="0">
                <a:solidFill>
                  <a:srgbClr val="252525"/>
                </a:solidFill>
                <a:effectLst/>
                <a:latin typeface="Roboto" panose="02000000000000000000" pitchFamily="2" charset="0"/>
              </a:rPr>
              <a:t>Kanıtlar, </a:t>
            </a:r>
            <a:r>
              <a:rPr lang="tr-TR" b="0" i="0" dirty="0" err="1">
                <a:solidFill>
                  <a:srgbClr val="252525"/>
                </a:solidFill>
                <a:effectLst/>
                <a:latin typeface="Roboto" panose="02000000000000000000" pitchFamily="2" charset="0"/>
              </a:rPr>
              <a:t>ETS'nin</a:t>
            </a:r>
            <a:r>
              <a:rPr lang="tr-TR" b="0" i="0" dirty="0">
                <a:solidFill>
                  <a:srgbClr val="252525"/>
                </a:solidFill>
                <a:effectLst/>
                <a:latin typeface="Roboto" panose="02000000000000000000" pitchFamily="2" charset="0"/>
              </a:rPr>
              <a:t> </a:t>
            </a:r>
            <a:r>
              <a:rPr lang="tr-TR" b="0" i="0" dirty="0" err="1">
                <a:solidFill>
                  <a:srgbClr val="252525"/>
                </a:solidFill>
                <a:effectLst/>
                <a:latin typeface="Roboto" panose="02000000000000000000" pitchFamily="2" charset="0"/>
              </a:rPr>
              <a:t>KOAH'ı</a:t>
            </a:r>
            <a:r>
              <a:rPr lang="tr-TR" b="0" i="0" dirty="0">
                <a:solidFill>
                  <a:srgbClr val="252525"/>
                </a:solidFill>
                <a:effectLst/>
                <a:latin typeface="Roboto" panose="02000000000000000000" pitchFamily="2" charset="0"/>
              </a:rPr>
              <a:t> artırdığını güçlü bir şekilde öne sürse de, çalışma zayıflıkları ve iyi tasarlanmış büyük çalışmaların olmaması, güvenilir etki tahminini engellemektedir. Daha kesin kanıtlar gereklidir. Çevrede sigara içenler</a:t>
            </a:r>
          </a:p>
        </p:txBody>
      </p:sp>
      <p:sp>
        <p:nvSpPr>
          <p:cNvPr id="4" name="Slayt Numarası Yer Tutucusu 3"/>
          <p:cNvSpPr>
            <a:spLocks noGrp="1"/>
          </p:cNvSpPr>
          <p:nvPr>
            <p:ph type="sldNum" sz="quarter" idx="5"/>
          </p:nvPr>
        </p:nvSpPr>
        <p:spPr/>
        <p:txBody>
          <a:bodyPr/>
          <a:lstStyle/>
          <a:p>
            <a:fld id="{C0DD984C-059A-4912-8573-62B25D8C7605}" type="slidenum">
              <a:rPr lang="tr-TR" smtClean="0"/>
              <a:t>13</a:t>
            </a:fld>
            <a:endParaRPr lang="tr-TR"/>
          </a:p>
        </p:txBody>
      </p:sp>
    </p:spTree>
    <p:extLst>
      <p:ext uri="{BB962C8B-B14F-4D97-AF65-F5344CB8AC3E}">
        <p14:creationId xmlns:p14="http://schemas.microsoft.com/office/powerpoint/2010/main" val="4949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1" dirty="0" err="1">
                <a:effectLst/>
                <a:latin typeface="Calibri" panose="020F0502020204030204" pitchFamily="34" charset="0"/>
                <a:ea typeface="Calibri" panose="020F0502020204030204" pitchFamily="34" charset="0"/>
                <a:cs typeface="Times New Roman" panose="02020603050405020304" pitchFamily="18" charset="0"/>
              </a:rPr>
              <a:t>VOC'ler</a:t>
            </a:r>
            <a:r>
              <a:rPr lang="tr-TR" sz="1800" dirty="0">
                <a:effectLst/>
                <a:latin typeface="Calibri" panose="020F0502020204030204" pitchFamily="34" charset="0"/>
                <a:ea typeface="Calibri" panose="020F0502020204030204" pitchFamily="34" charset="0"/>
                <a:cs typeface="Times New Roman" panose="02020603050405020304" pitchFamily="18" charset="0"/>
              </a:rPr>
              <a:t>, klorlu hidrokarbonlar, propilen glikol ve glikol eterler, alkanlar, alkoller, aldehitler, ketonlar ve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terpenler</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endParaRPr lang="tr-TR" b="1" i="0" dirty="0">
              <a:solidFill>
                <a:srgbClr val="4D5156"/>
              </a:solidFill>
              <a:effectLst/>
              <a:latin typeface="arial" panose="020B0604020202020204" pitchFamily="34" charset="0"/>
            </a:endParaRPr>
          </a:p>
          <a:p>
            <a:r>
              <a:rPr lang="tr-TR" b="1" i="0" dirty="0" err="1">
                <a:solidFill>
                  <a:srgbClr val="4D5156"/>
                </a:solidFill>
                <a:effectLst/>
                <a:latin typeface="arial" panose="020B0604020202020204" pitchFamily="34" charset="0"/>
              </a:rPr>
              <a:t>Ftalatlar</a:t>
            </a:r>
            <a:r>
              <a:rPr lang="tr-TR" b="0" i="0" dirty="0">
                <a:solidFill>
                  <a:srgbClr val="4D5156"/>
                </a:solidFill>
                <a:effectLst/>
                <a:latin typeface="arial" panose="020B0604020202020204" pitchFamily="34" charset="0"/>
              </a:rPr>
              <a:t>, ya da </a:t>
            </a:r>
            <a:r>
              <a:rPr lang="tr-TR" b="0" i="0" dirty="0" err="1">
                <a:solidFill>
                  <a:srgbClr val="4D5156"/>
                </a:solidFill>
                <a:effectLst/>
                <a:latin typeface="arial" panose="020B0604020202020204" pitchFamily="34" charset="0"/>
              </a:rPr>
              <a:t>ftalat</a:t>
            </a:r>
            <a:r>
              <a:rPr lang="tr-TR" b="0" i="0" dirty="0">
                <a:solidFill>
                  <a:srgbClr val="4D5156"/>
                </a:solidFill>
                <a:effectLst/>
                <a:latin typeface="arial" panose="020B0604020202020204" pitchFamily="34" charset="0"/>
              </a:rPr>
              <a:t> esterler, </a:t>
            </a:r>
            <a:r>
              <a:rPr lang="tr-TR" b="0" i="0" dirty="0" err="1">
                <a:solidFill>
                  <a:srgbClr val="4D5156"/>
                </a:solidFill>
                <a:effectLst/>
                <a:latin typeface="arial" panose="020B0604020202020204" pitchFamily="34" charset="0"/>
              </a:rPr>
              <a:t>ftalik</a:t>
            </a:r>
            <a:r>
              <a:rPr lang="tr-TR" b="0" i="0" dirty="0">
                <a:solidFill>
                  <a:srgbClr val="4D5156"/>
                </a:solidFill>
                <a:effectLst/>
                <a:latin typeface="arial" panose="020B0604020202020204" pitchFamily="34" charset="0"/>
              </a:rPr>
              <a:t> asit esterleridir ve genellikle esnekliklerini artırmak için plastiklere eklenir. Sert plastik olan </a:t>
            </a:r>
            <a:r>
              <a:rPr lang="tr-TR" b="0" i="0" dirty="0" err="1">
                <a:solidFill>
                  <a:srgbClr val="4D5156"/>
                </a:solidFill>
                <a:effectLst/>
                <a:latin typeface="arial" panose="020B0604020202020204" pitchFamily="34" charset="0"/>
              </a:rPr>
              <a:t>polivinilkloriti</a:t>
            </a:r>
            <a:r>
              <a:rPr lang="tr-TR" b="0" i="0" dirty="0">
                <a:solidFill>
                  <a:srgbClr val="4D5156"/>
                </a:solidFill>
                <a:effectLst/>
                <a:latin typeface="arial" panose="020B0604020202020204" pitchFamily="34" charset="0"/>
              </a:rPr>
              <a:t> esnek plastiğe çevirmede kullanılırlar</a:t>
            </a:r>
          </a:p>
          <a:p>
            <a:r>
              <a:rPr lang="tr-TR" b="0" i="0" dirty="0" err="1">
                <a:solidFill>
                  <a:srgbClr val="4D5156"/>
                </a:solidFill>
                <a:effectLst/>
                <a:latin typeface="arial" panose="020B0604020202020204" pitchFamily="34" charset="0"/>
              </a:rPr>
              <a:t>Vit</a:t>
            </a:r>
            <a:r>
              <a:rPr lang="tr-TR" b="0" i="0" dirty="0">
                <a:solidFill>
                  <a:srgbClr val="4D5156"/>
                </a:solidFill>
                <a:effectLst/>
                <a:latin typeface="arial" panose="020B0604020202020204" pitchFamily="34" charset="0"/>
              </a:rPr>
              <a:t> d 5 yaş</a:t>
            </a:r>
            <a:endParaRPr lang="tr-TR" dirty="0"/>
          </a:p>
        </p:txBody>
      </p:sp>
      <p:sp>
        <p:nvSpPr>
          <p:cNvPr id="4" name="Slayt Numarası Yer Tutucusu 3"/>
          <p:cNvSpPr>
            <a:spLocks noGrp="1"/>
          </p:cNvSpPr>
          <p:nvPr>
            <p:ph type="sldNum" sz="quarter" idx="5"/>
          </p:nvPr>
        </p:nvSpPr>
        <p:spPr/>
        <p:txBody>
          <a:bodyPr/>
          <a:lstStyle/>
          <a:p>
            <a:fld id="{C0DD984C-059A-4912-8573-62B25D8C7605}" type="slidenum">
              <a:rPr lang="tr-TR" smtClean="0"/>
              <a:t>14</a:t>
            </a:fld>
            <a:endParaRPr lang="tr-TR"/>
          </a:p>
        </p:txBody>
      </p:sp>
    </p:spTree>
    <p:extLst>
      <p:ext uri="{BB962C8B-B14F-4D97-AF65-F5344CB8AC3E}">
        <p14:creationId xmlns:p14="http://schemas.microsoft.com/office/powerpoint/2010/main" val="176660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52525"/>
                </a:solidFill>
                <a:effectLst/>
                <a:latin typeface="Roboto" panose="02000000000000000000" pitchFamily="2" charset="0"/>
              </a:rPr>
              <a:t>79 öneri sonuç - Sürekli sigara içenlerin yarısından fazlasında KOAH gelişmediği göz önüne alındığında, KOAH patogenezindeki olası koruyucu faktörlerin deşifre edilmesine de ihtiyaç vardır. </a:t>
            </a:r>
          </a:p>
          <a:p>
            <a:endParaRPr lang="tr-TR" b="0" i="0" dirty="0">
              <a:solidFill>
                <a:srgbClr val="252525"/>
              </a:solidFill>
              <a:effectLst/>
              <a:latin typeface="Roboto" panose="02000000000000000000" pitchFamily="2" charset="0"/>
            </a:endParaRPr>
          </a:p>
          <a:p>
            <a:r>
              <a:rPr lang="tr-TR" b="0" i="0" dirty="0" err="1">
                <a:solidFill>
                  <a:srgbClr val="252525"/>
                </a:solidFill>
                <a:effectLst/>
                <a:latin typeface="Roboto" panose="02000000000000000000" pitchFamily="2" charset="0"/>
              </a:rPr>
              <a:t>Hcy'nin</a:t>
            </a:r>
            <a:r>
              <a:rPr lang="tr-TR" b="0" i="0" dirty="0">
                <a:solidFill>
                  <a:srgbClr val="252525"/>
                </a:solidFill>
                <a:effectLst/>
                <a:latin typeface="Roboto" panose="02000000000000000000" pitchFamily="2" charset="0"/>
              </a:rPr>
              <a:t> KOAH patogenezinde veya </a:t>
            </a:r>
            <a:r>
              <a:rPr lang="tr-TR" b="0" i="0" dirty="0" err="1">
                <a:solidFill>
                  <a:srgbClr val="252525"/>
                </a:solidFill>
                <a:effectLst/>
                <a:latin typeface="Roboto" panose="02000000000000000000" pitchFamily="2" charset="0"/>
              </a:rPr>
              <a:t>prognozunda</a:t>
            </a:r>
            <a:r>
              <a:rPr lang="tr-TR" b="0" i="0" dirty="0">
                <a:solidFill>
                  <a:srgbClr val="252525"/>
                </a:solidFill>
                <a:effectLst/>
                <a:latin typeface="Roboto" panose="02000000000000000000" pitchFamily="2" charset="0"/>
              </a:rPr>
              <a:t> moleküler rolü net değildir, ancak mevcut literatür sigara içmenin folik asit metabolizmasını bozduğunu ve </a:t>
            </a:r>
            <a:r>
              <a:rPr lang="tr-TR" b="0" i="0" dirty="0" err="1">
                <a:solidFill>
                  <a:srgbClr val="252525"/>
                </a:solidFill>
                <a:effectLst/>
                <a:latin typeface="Roboto" panose="02000000000000000000" pitchFamily="2" charset="0"/>
              </a:rPr>
              <a:t>Hcy</a:t>
            </a:r>
            <a:r>
              <a:rPr lang="tr-TR" b="0" i="0" dirty="0">
                <a:solidFill>
                  <a:srgbClr val="252525"/>
                </a:solidFill>
                <a:effectLst/>
                <a:latin typeface="Roboto" panose="02000000000000000000" pitchFamily="2" charset="0"/>
              </a:rPr>
              <a:t> birikimini arttırdığını öne sürmektedir. Bu çalışma </a:t>
            </a:r>
            <a:r>
              <a:rPr lang="tr-TR" b="0" i="0" dirty="0" err="1">
                <a:solidFill>
                  <a:srgbClr val="252525"/>
                </a:solidFill>
                <a:effectLst/>
                <a:latin typeface="Roboto" panose="02000000000000000000" pitchFamily="2" charset="0"/>
              </a:rPr>
              <a:t>Hcy'nin</a:t>
            </a:r>
            <a:r>
              <a:rPr lang="tr-TR" b="0" i="0" dirty="0">
                <a:solidFill>
                  <a:srgbClr val="252525"/>
                </a:solidFill>
                <a:effectLst/>
                <a:latin typeface="Roboto" panose="02000000000000000000" pitchFamily="2" charset="0"/>
              </a:rPr>
              <a:t> KOAH patogenezindeki katkısını düşündürmektedir. Bununla birlikte, sonuçları doğrulamak için büyük ölçekli prospektif kohort çalışması ve daha fazla güce sahip replikasyon çalışmaları garanti edilir.</a:t>
            </a:r>
            <a:endParaRPr lang="tr-TR" dirty="0"/>
          </a:p>
        </p:txBody>
      </p:sp>
      <p:sp>
        <p:nvSpPr>
          <p:cNvPr id="4" name="Slayt Numarası Yer Tutucusu 3"/>
          <p:cNvSpPr>
            <a:spLocks noGrp="1"/>
          </p:cNvSpPr>
          <p:nvPr>
            <p:ph type="sldNum" sz="quarter" idx="5"/>
          </p:nvPr>
        </p:nvSpPr>
        <p:spPr/>
        <p:txBody>
          <a:bodyPr/>
          <a:lstStyle/>
          <a:p>
            <a:fld id="{C0DD984C-059A-4912-8573-62B25D8C7605}" type="slidenum">
              <a:rPr lang="tr-TR" smtClean="0"/>
              <a:t>17</a:t>
            </a:fld>
            <a:endParaRPr lang="tr-TR"/>
          </a:p>
        </p:txBody>
      </p:sp>
    </p:spTree>
    <p:extLst>
      <p:ext uri="{BB962C8B-B14F-4D97-AF65-F5344CB8AC3E}">
        <p14:creationId xmlns:p14="http://schemas.microsoft.com/office/powerpoint/2010/main" val="30044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Üç gözden geçirme [31, 36, 42] sigara içmeye bir risk faktörü olarak odaklandı ve bunlardan ikisi başlama yaşını belirtti [36, 42].</a:t>
            </a: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İki tanesi AOA ile bir ilişki gösterdi [31, 36].</a:t>
            </a: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Artan risk ile bir ilişki göstermeyen üçüncüsü, birbiriyle çelişen sonuçlarla toplamda sigara içmeyle ilgili yalnızca iki makaleyi içeriyordu.</a:t>
            </a: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Biri koruyucu bir etki buldu ve biri artmış risk gösterdi [42].</a:t>
            </a:r>
          </a:p>
          <a:p>
            <a:endParaRPr lang="tr-TR" dirty="0"/>
          </a:p>
        </p:txBody>
      </p:sp>
      <p:sp>
        <p:nvSpPr>
          <p:cNvPr id="4" name="Slayt Numarası Yer Tutucusu 3"/>
          <p:cNvSpPr>
            <a:spLocks noGrp="1"/>
          </p:cNvSpPr>
          <p:nvPr>
            <p:ph type="sldNum" sz="quarter" idx="5"/>
          </p:nvPr>
        </p:nvSpPr>
        <p:spPr/>
        <p:txBody>
          <a:bodyPr/>
          <a:lstStyle/>
          <a:p>
            <a:fld id="{C0DD984C-059A-4912-8573-62B25D8C7605}" type="slidenum">
              <a:rPr lang="tr-TR" smtClean="0"/>
              <a:t>19</a:t>
            </a:fld>
            <a:endParaRPr lang="tr-TR"/>
          </a:p>
        </p:txBody>
      </p:sp>
    </p:spTree>
    <p:extLst>
      <p:ext uri="{BB962C8B-B14F-4D97-AF65-F5344CB8AC3E}">
        <p14:creationId xmlns:p14="http://schemas.microsoft.com/office/powerpoint/2010/main" val="2898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0DD984C-059A-4912-8573-62B25D8C7605}" type="slidenum">
              <a:rPr lang="tr-TR" smtClean="0"/>
              <a:t>20</a:t>
            </a:fld>
            <a:endParaRPr lang="tr-TR"/>
          </a:p>
        </p:txBody>
      </p:sp>
    </p:spTree>
    <p:extLst>
      <p:ext uri="{BB962C8B-B14F-4D97-AF65-F5344CB8AC3E}">
        <p14:creationId xmlns:p14="http://schemas.microsoft.com/office/powerpoint/2010/main" val="245251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BE481-2A4F-ECAE-53DF-2D589BF2EFB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0F680BD-87A1-9D15-8168-A661883413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5DA8FE7-21F6-678B-90D8-741D4880423B}"/>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5" name="Alt Bilgi Yer Tutucusu 4">
            <a:extLst>
              <a:ext uri="{FF2B5EF4-FFF2-40B4-BE49-F238E27FC236}">
                <a16:creationId xmlns:a16="http://schemas.microsoft.com/office/drawing/2014/main" id="{727647C8-FEB6-4FDB-A35A-CF161AF292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257DF7-E325-8832-5F6E-EF8E0E65148A}"/>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285851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46C8C-3D3F-E3A2-D8E9-2618696645F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FE81A65-0AF9-398F-42D7-26208F2707E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97341F-D765-4D95-68C1-F8F3357AEA33}"/>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5" name="Alt Bilgi Yer Tutucusu 4">
            <a:extLst>
              <a:ext uri="{FF2B5EF4-FFF2-40B4-BE49-F238E27FC236}">
                <a16:creationId xmlns:a16="http://schemas.microsoft.com/office/drawing/2014/main" id="{6705D535-9D6D-B3ED-953B-82AF00CC4ED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2C7E19-1C8E-1423-9385-4CF67F424AA1}"/>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165546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23BC7A3-C8D5-7990-8F15-C1370DF3394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8261AD0-F72F-E5CD-8495-39EF72115F3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C53BDE-6F85-F205-C7B4-943BA78CFA33}"/>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5" name="Alt Bilgi Yer Tutucusu 4">
            <a:extLst>
              <a:ext uri="{FF2B5EF4-FFF2-40B4-BE49-F238E27FC236}">
                <a16:creationId xmlns:a16="http://schemas.microsoft.com/office/drawing/2014/main" id="{605D8E57-6825-890F-1449-60F32E1ABF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CA16A2-768E-32E9-B956-26FB27287E15}"/>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84169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AD3DC9-465E-9B7B-9030-665CD7EA1DA2}"/>
              </a:ext>
            </a:extLst>
          </p:cNvPr>
          <p:cNvSpPr>
            <a:spLocks noGrp="1"/>
          </p:cNvSpPr>
          <p:nvPr>
            <p:ph type="title" hasCustomPrompt="1"/>
          </p:nvPr>
        </p:nvSpPr>
        <p:spPr>
          <a:xfrm>
            <a:off x="0" y="137396"/>
            <a:ext cx="12192000" cy="482036"/>
          </a:xfrm>
          <a:solidFill>
            <a:schemeClr val="accent2">
              <a:lumMod val="40000"/>
              <a:lumOff val="60000"/>
            </a:schemeClr>
          </a:solidFill>
        </p:spPr>
        <p:txBody>
          <a:bodyPr>
            <a:normAutofit/>
          </a:bodyPr>
          <a:lstStyle>
            <a:lvl1pPr algn="ctr">
              <a:defRPr sz="2600" b="0" spc="300">
                <a:effectLst/>
              </a:defRPr>
            </a:lvl1pPr>
          </a:lstStyle>
          <a:p>
            <a:r>
              <a:rPr lang="tr-TR" dirty="0"/>
              <a:t>ASIL BAŞLIK STİLİNİ DÜZENLEMEK İÇİN TIKLAYIN</a:t>
            </a:r>
          </a:p>
        </p:txBody>
      </p:sp>
      <p:sp>
        <p:nvSpPr>
          <p:cNvPr id="3" name="İçerik Yer Tutucusu 2">
            <a:extLst>
              <a:ext uri="{FF2B5EF4-FFF2-40B4-BE49-F238E27FC236}">
                <a16:creationId xmlns:a16="http://schemas.microsoft.com/office/drawing/2014/main" id="{DA61E8E0-15C1-F7A0-87A9-8A0EF1981E4C}"/>
              </a:ext>
            </a:extLst>
          </p:cNvPr>
          <p:cNvSpPr>
            <a:spLocks noGrp="1"/>
          </p:cNvSpPr>
          <p:nvPr>
            <p:ph idx="1"/>
          </p:nvPr>
        </p:nvSpPr>
        <p:spPr>
          <a:xfrm>
            <a:off x="838200" y="1253331"/>
            <a:ext cx="10515600" cy="4351338"/>
          </a:xfrm>
        </p:spPr>
        <p:txBody>
          <a:bodyPr>
            <a:normAutofit/>
          </a:bodyPr>
          <a:lstStyle>
            <a:lvl1pPr>
              <a:defRPr sz="2200"/>
            </a:lvl1pPr>
            <a:lvl2pPr>
              <a:defRPr sz="2200"/>
            </a:lvl2pPr>
            <a:lvl3pPr>
              <a:defRPr sz="2200"/>
            </a:lvl3pPr>
            <a:lvl4pPr>
              <a:defRPr sz="2200"/>
            </a:lvl4pPr>
            <a:lvl5pPr>
              <a:defRPr sz="2200"/>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1881DEB1-97DB-6A6B-5D81-1D01BB185313}"/>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5" name="Alt Bilgi Yer Tutucusu 4">
            <a:extLst>
              <a:ext uri="{FF2B5EF4-FFF2-40B4-BE49-F238E27FC236}">
                <a16:creationId xmlns:a16="http://schemas.microsoft.com/office/drawing/2014/main" id="{8B81A897-ED09-A7C9-6D8A-611E31BEE8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FD059D3-74F4-C1AF-2FB2-3150CB8F88F9}"/>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190055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4438E9-FEF9-4DAD-D6F2-10A7FC55088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0A3368D-D9DC-6BFB-BA63-5E292B7D5A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04861E1-6B9C-C1DB-26BE-5896E64BE176}"/>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5" name="Alt Bilgi Yer Tutucusu 4">
            <a:extLst>
              <a:ext uri="{FF2B5EF4-FFF2-40B4-BE49-F238E27FC236}">
                <a16:creationId xmlns:a16="http://schemas.microsoft.com/office/drawing/2014/main" id="{A6684A80-4CAA-B8C7-B805-F22F0E0DEB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365C3E8-D9F4-600F-4AC3-FB7BDD8031AD}"/>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309854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102849-B1B7-1FA2-C4B2-7C675799EA6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15838C0-57AA-5D32-FB71-61A9962C54A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76C2D87-1274-279F-38C7-E94951321C6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FCF3F48-C407-007A-9F85-FB79BB7ECE5B}"/>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6" name="Alt Bilgi Yer Tutucusu 5">
            <a:extLst>
              <a:ext uri="{FF2B5EF4-FFF2-40B4-BE49-F238E27FC236}">
                <a16:creationId xmlns:a16="http://schemas.microsoft.com/office/drawing/2014/main" id="{396CD1B7-753B-4B92-CEAC-B7087923A44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F68A623-E3F1-4BE8-08B0-E4C100442D1A}"/>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94814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BF07BF-CCCA-0187-CD63-DA153468180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223FEE8-2EE3-5158-0733-1A2056961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402CA4A-0AAD-10F5-C18C-6586E8BBB15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0EF23EE-6B44-2202-1565-9B1A8301C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2E1F324-D991-A6FB-AA65-E1F1C650F3D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E9651D6-CD59-F132-64C4-E0B958116738}"/>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8" name="Alt Bilgi Yer Tutucusu 7">
            <a:extLst>
              <a:ext uri="{FF2B5EF4-FFF2-40B4-BE49-F238E27FC236}">
                <a16:creationId xmlns:a16="http://schemas.microsoft.com/office/drawing/2014/main" id="{F67008CB-1136-8DA5-4201-16448F75176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8F1F582-DFBF-9803-3620-66D94DC00392}"/>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242089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4D1E2-603A-3216-1ABA-4B016369B97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6F7EB8D-325A-696E-FA83-F39576EE8100}"/>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4" name="Alt Bilgi Yer Tutucusu 3">
            <a:extLst>
              <a:ext uri="{FF2B5EF4-FFF2-40B4-BE49-F238E27FC236}">
                <a16:creationId xmlns:a16="http://schemas.microsoft.com/office/drawing/2014/main" id="{22223E29-562D-AF64-4AD7-732F958A605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06C2847-2E27-9583-6293-C78655AC93A6}"/>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158075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E04A1CD-6C98-0900-1CBE-AD4E080DBF20}"/>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3" name="Alt Bilgi Yer Tutucusu 2">
            <a:extLst>
              <a:ext uri="{FF2B5EF4-FFF2-40B4-BE49-F238E27FC236}">
                <a16:creationId xmlns:a16="http://schemas.microsoft.com/office/drawing/2014/main" id="{B21EDD31-D910-1931-7DE9-0A851BF3E8B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935AE67-3843-576B-4D9C-2C8C6B17526E}"/>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335038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108C72-EA29-3D4B-F0D1-D0F23F00AF8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4B2DAFF-F783-5E78-F7BE-4E2763F47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3D52877-9039-9D91-BCAD-8B71A6CFC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3879515-59EB-F236-A11A-8B0C6B7A10D0}"/>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6" name="Alt Bilgi Yer Tutucusu 5">
            <a:extLst>
              <a:ext uri="{FF2B5EF4-FFF2-40B4-BE49-F238E27FC236}">
                <a16:creationId xmlns:a16="http://schemas.microsoft.com/office/drawing/2014/main" id="{0188D1D3-F85F-2593-15AF-1AF88F2E75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C694B0B-95E7-1A01-FA0D-2F5B922A89E2}"/>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377998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BEDCF8-04C5-D7DD-E5AA-9FE2F11953D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4B968F6-C562-352C-7A1F-D4617C0E0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52305EA-0F12-B8A9-9856-571907682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410A02-E5C8-DB48-4187-7FD34976F4F6}"/>
              </a:ext>
            </a:extLst>
          </p:cNvPr>
          <p:cNvSpPr>
            <a:spLocks noGrp="1"/>
          </p:cNvSpPr>
          <p:nvPr>
            <p:ph type="dt" sz="half" idx="10"/>
          </p:nvPr>
        </p:nvSpPr>
        <p:spPr/>
        <p:txBody>
          <a:bodyPr/>
          <a:lstStyle/>
          <a:p>
            <a:fld id="{213A2762-6402-4424-8657-74B64B537E86}" type="datetimeFigureOut">
              <a:rPr lang="tr-TR" smtClean="0"/>
              <a:t>13.06.2023</a:t>
            </a:fld>
            <a:endParaRPr lang="tr-TR"/>
          </a:p>
        </p:txBody>
      </p:sp>
      <p:sp>
        <p:nvSpPr>
          <p:cNvPr id="6" name="Alt Bilgi Yer Tutucusu 5">
            <a:extLst>
              <a:ext uri="{FF2B5EF4-FFF2-40B4-BE49-F238E27FC236}">
                <a16:creationId xmlns:a16="http://schemas.microsoft.com/office/drawing/2014/main" id="{F16165F8-13CC-CC31-4322-E7A6B1DF712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6D5D6EB-C012-E544-4974-12565C3D3C78}"/>
              </a:ext>
            </a:extLst>
          </p:cNvPr>
          <p:cNvSpPr>
            <a:spLocks noGrp="1"/>
          </p:cNvSpPr>
          <p:nvPr>
            <p:ph type="sldNum" sz="quarter" idx="12"/>
          </p:nvPr>
        </p:nvSpPr>
        <p:spPr/>
        <p:txBody>
          <a:bodyPr/>
          <a:lstStyle/>
          <a:p>
            <a:fld id="{5176392E-556A-4776-930B-88FB9A6B5C11}" type="slidenum">
              <a:rPr lang="tr-TR" smtClean="0"/>
              <a:t>‹#›</a:t>
            </a:fld>
            <a:endParaRPr lang="tr-TR"/>
          </a:p>
        </p:txBody>
      </p:sp>
    </p:spTree>
    <p:extLst>
      <p:ext uri="{BB962C8B-B14F-4D97-AF65-F5344CB8AC3E}">
        <p14:creationId xmlns:p14="http://schemas.microsoft.com/office/powerpoint/2010/main" val="333705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BF3B1AA-46EB-51EB-BA58-72491F2C4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A1DB4FC-3BB1-967F-3532-485255A60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0F81C6A-AA32-32BF-3B62-7EDE04B20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A2762-6402-4424-8657-74B64B537E86}" type="datetimeFigureOut">
              <a:rPr lang="tr-TR" smtClean="0"/>
              <a:t>13.06.2023</a:t>
            </a:fld>
            <a:endParaRPr lang="tr-TR"/>
          </a:p>
        </p:txBody>
      </p:sp>
      <p:sp>
        <p:nvSpPr>
          <p:cNvPr id="5" name="Alt Bilgi Yer Tutucusu 4">
            <a:extLst>
              <a:ext uri="{FF2B5EF4-FFF2-40B4-BE49-F238E27FC236}">
                <a16:creationId xmlns:a16="http://schemas.microsoft.com/office/drawing/2014/main" id="{A38A64E4-4333-7BE4-D1B1-46100382D7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22E09BB-2783-D5DD-EA53-D7A53D6B24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6392E-556A-4776-930B-88FB9A6B5C11}" type="slidenum">
              <a:rPr lang="tr-TR" smtClean="0"/>
              <a:t>‹#›</a:t>
            </a:fld>
            <a:endParaRPr lang="tr-TR"/>
          </a:p>
        </p:txBody>
      </p:sp>
    </p:spTree>
    <p:extLst>
      <p:ext uri="{BB962C8B-B14F-4D97-AF65-F5344CB8AC3E}">
        <p14:creationId xmlns:p14="http://schemas.microsoft.com/office/powerpoint/2010/main" val="77790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ubmed.ncbi.nlm.nih.gov/33537332/" TargetMode="External"/><Relationship Id="rId5" Type="http://schemas.openxmlformats.org/officeDocument/2006/relationships/hyperlink" Target="https://pubmed.ncbi.nlm.nih.gov/22497534/"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pubmed.ncbi.nlm.nih.gov/35142054/" TargetMode="External"/><Relationship Id="rId5" Type="http://schemas.openxmlformats.org/officeDocument/2006/relationships/hyperlink" Target="https://www.ncbi.nlm.nih.gov/pmc/articles/PMC6953425/"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ncbi.nlm.nih.gov/pmc/articles/PMC645823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pubmed.ncbi.nlm.nih.gov/30674376/" TargetMode="External"/><Relationship Id="rId5" Type="http://schemas.openxmlformats.org/officeDocument/2006/relationships/hyperlink" Target="https://pubmed.ncbi.nlm.nih.gov/28182144/"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pubmed.ncbi.nlm.nih.gov/31685060/" TargetMode="External"/><Relationship Id="rId13" Type="http://schemas.openxmlformats.org/officeDocument/2006/relationships/hyperlink" Target="https://pubmed.ncbi.nlm.nih.gov/25159468/" TargetMode="External"/><Relationship Id="rId3" Type="http://schemas.openxmlformats.org/officeDocument/2006/relationships/image" Target="../media/image3.png"/><Relationship Id="rId7" Type="http://schemas.openxmlformats.org/officeDocument/2006/relationships/hyperlink" Target="https://pubmed.ncbi.nlm.nih.gov/36699899/" TargetMode="External"/><Relationship Id="rId12" Type="http://schemas.openxmlformats.org/officeDocument/2006/relationships/hyperlink" Target="https://pubmed.ncbi.nlm.nih.gov/25726560/" TargetMode="External"/><Relationship Id="rId2" Type="http://schemas.openxmlformats.org/officeDocument/2006/relationships/notesSlide" Target="../notesSlides/notesSlide3.xml"/><Relationship Id="rId16" Type="http://schemas.openxmlformats.org/officeDocument/2006/relationships/hyperlink" Target="https://pubmed.ncbi.nlm.nih.gov/34886907/" TargetMode="External"/><Relationship Id="rId1" Type="http://schemas.openxmlformats.org/officeDocument/2006/relationships/slideLayout" Target="../slideLayouts/slideLayout7.xml"/><Relationship Id="rId6" Type="http://schemas.openxmlformats.org/officeDocument/2006/relationships/hyperlink" Target="https://pubmed.ncbi.nlm.nih.gov/32080892/" TargetMode="External"/><Relationship Id="rId11" Type="http://schemas.openxmlformats.org/officeDocument/2006/relationships/hyperlink" Target="https://www.ncbi.nlm.nih.gov/pmc/articles/PMC6053833/" TargetMode="External"/><Relationship Id="rId5" Type="http://schemas.openxmlformats.org/officeDocument/2006/relationships/hyperlink" Target="https://pubmed.ncbi.nlm.nih.gov/34068014/" TargetMode="External"/><Relationship Id="rId15" Type="http://schemas.openxmlformats.org/officeDocument/2006/relationships/hyperlink" Target="https://www.ncbi.nlm.nih.gov/pmc/articles/PMC9489562/" TargetMode="External"/><Relationship Id="rId10" Type="http://schemas.openxmlformats.org/officeDocument/2006/relationships/hyperlink" Target="https://www.ncbi.nlm.nih.gov/pmc/articles/PMC6761076/" TargetMode="External"/><Relationship Id="rId4" Type="http://schemas.openxmlformats.org/officeDocument/2006/relationships/image" Target="../media/image4.png"/><Relationship Id="rId9" Type="http://schemas.openxmlformats.org/officeDocument/2006/relationships/hyperlink" Target="https://pubmed.ncbi.nlm.nih.gov/19696122/" TargetMode="External"/><Relationship Id="rId14" Type="http://schemas.openxmlformats.org/officeDocument/2006/relationships/hyperlink" Target="https://pubmed.ncbi.nlm.nih.gov/245824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BFDBA7A3-819F-3493-1D10-F798E1264485}"/>
              </a:ext>
            </a:extLst>
          </p:cNvPr>
          <p:cNvSpPr>
            <a:spLocks noGrp="1"/>
          </p:cNvSpPr>
          <p:nvPr>
            <p:ph type="subTitle" idx="1"/>
          </p:nvPr>
        </p:nvSpPr>
        <p:spPr>
          <a:xfrm>
            <a:off x="401629" y="5953906"/>
            <a:ext cx="11388742" cy="370490"/>
          </a:xfrm>
          <a:solidFill>
            <a:schemeClr val="accent2">
              <a:lumMod val="40000"/>
              <a:lumOff val="60000"/>
            </a:schemeClr>
          </a:solidFill>
        </p:spPr>
        <p:txBody>
          <a:bodyPr anchor="ctr">
            <a:normAutofit fontScale="92500" lnSpcReduction="10000"/>
          </a:bodyPr>
          <a:lstStyle/>
          <a:p>
            <a:pPr algn="r"/>
            <a:r>
              <a:rPr lang="tr-TR" dirty="0">
                <a:latin typeface="+mj-lt"/>
              </a:rPr>
              <a:t>Arş. Gör. Dr. Mustafa Mert SAĞLAM</a:t>
            </a:r>
          </a:p>
        </p:txBody>
      </p:sp>
      <p:pic>
        <p:nvPicPr>
          <p:cNvPr id="5" name="Resim 4">
            <a:extLst>
              <a:ext uri="{FF2B5EF4-FFF2-40B4-BE49-F238E27FC236}">
                <a16:creationId xmlns:a16="http://schemas.microsoft.com/office/drawing/2014/main" id="{B055E3B8-32D3-EF5E-AB47-ACC2A0B8757A}"/>
              </a:ext>
            </a:extLst>
          </p:cNvPr>
          <p:cNvPicPr>
            <a:picLocks noChangeAspect="1"/>
          </p:cNvPicPr>
          <p:nvPr/>
        </p:nvPicPr>
        <p:blipFill>
          <a:blip r:embed="rId2"/>
          <a:stretch>
            <a:fillRect/>
          </a:stretch>
        </p:blipFill>
        <p:spPr>
          <a:xfrm>
            <a:off x="401629" y="254876"/>
            <a:ext cx="11388742" cy="5328744"/>
          </a:xfrm>
          <a:prstGeom prst="rect">
            <a:avLst/>
          </a:prstGeom>
        </p:spPr>
      </p:pic>
      <p:sp>
        <p:nvSpPr>
          <p:cNvPr id="2" name="Alt Başlık 2">
            <a:extLst>
              <a:ext uri="{FF2B5EF4-FFF2-40B4-BE49-F238E27FC236}">
                <a16:creationId xmlns:a16="http://schemas.microsoft.com/office/drawing/2014/main" id="{2289DC3C-62D7-916B-3004-6243D179C021}"/>
              </a:ext>
            </a:extLst>
          </p:cNvPr>
          <p:cNvSpPr txBox="1">
            <a:spLocks/>
          </p:cNvSpPr>
          <p:nvPr/>
        </p:nvSpPr>
        <p:spPr>
          <a:xfrm>
            <a:off x="10313044" y="6324396"/>
            <a:ext cx="1477327" cy="370490"/>
          </a:xfrm>
          <a:prstGeom prst="rect">
            <a:avLst/>
          </a:prstGeom>
          <a:solidFill>
            <a:schemeClr val="accent2">
              <a:lumMod val="40000"/>
              <a:lumOff val="60000"/>
            </a:schemeClr>
          </a:solid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tr-TR" dirty="0">
                <a:latin typeface="+mj-lt"/>
              </a:rPr>
              <a:t>13.06.2023</a:t>
            </a:r>
          </a:p>
        </p:txBody>
      </p:sp>
    </p:spTree>
    <p:extLst>
      <p:ext uri="{BB962C8B-B14F-4D97-AF65-F5344CB8AC3E}">
        <p14:creationId xmlns:p14="http://schemas.microsoft.com/office/powerpoint/2010/main" val="89342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4792081-5CBB-D83E-C726-1467DB3CA1EC}"/>
              </a:ext>
            </a:extLst>
          </p:cNvPr>
          <p:cNvPicPr>
            <a:picLocks noChangeAspect="1"/>
          </p:cNvPicPr>
          <p:nvPr/>
        </p:nvPicPr>
        <p:blipFill>
          <a:blip r:embed="rId2"/>
          <a:stretch>
            <a:fillRect/>
          </a:stretch>
        </p:blipFill>
        <p:spPr>
          <a:xfrm>
            <a:off x="1615858" y="912165"/>
            <a:ext cx="8957605" cy="5007407"/>
          </a:xfrm>
          <a:prstGeom prst="rect">
            <a:avLst/>
          </a:prstGeom>
        </p:spPr>
      </p:pic>
      <p:pic>
        <p:nvPicPr>
          <p:cNvPr id="6" name="Resim 5">
            <a:extLst>
              <a:ext uri="{FF2B5EF4-FFF2-40B4-BE49-F238E27FC236}">
                <a16:creationId xmlns:a16="http://schemas.microsoft.com/office/drawing/2014/main" id="{7D0E21E2-BCC1-644C-4783-ACAF94F2828A}"/>
              </a:ext>
            </a:extLst>
          </p:cNvPr>
          <p:cNvPicPr>
            <a:picLocks noChangeAspect="1"/>
          </p:cNvPicPr>
          <p:nvPr/>
        </p:nvPicPr>
        <p:blipFill rotWithShape="1">
          <a:blip r:embed="rId3"/>
          <a:srcRect b="18652"/>
          <a:stretch/>
        </p:blipFill>
        <p:spPr>
          <a:xfrm>
            <a:off x="1618537" y="31530"/>
            <a:ext cx="8957605" cy="726690"/>
          </a:xfrm>
          <a:prstGeom prst="rect">
            <a:avLst/>
          </a:prstGeom>
        </p:spPr>
      </p:pic>
      <p:sp>
        <p:nvSpPr>
          <p:cNvPr id="7" name="Başlık 1">
            <a:extLst>
              <a:ext uri="{FF2B5EF4-FFF2-40B4-BE49-F238E27FC236}">
                <a16:creationId xmlns:a16="http://schemas.microsoft.com/office/drawing/2014/main" id="{521AF9B8-ECC9-1C36-ACB4-41A6EE98366D}"/>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spTree>
    <p:extLst>
      <p:ext uri="{BB962C8B-B14F-4D97-AF65-F5344CB8AC3E}">
        <p14:creationId xmlns:p14="http://schemas.microsoft.com/office/powerpoint/2010/main" val="150312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C57003A-BA0E-94C5-A31B-B2F95FEFEABF}"/>
              </a:ext>
            </a:extLst>
          </p:cNvPr>
          <p:cNvPicPr>
            <a:picLocks noChangeAspect="1"/>
          </p:cNvPicPr>
          <p:nvPr/>
        </p:nvPicPr>
        <p:blipFill rotWithShape="1">
          <a:blip r:embed="rId3"/>
          <a:srcRect b="18652"/>
          <a:stretch/>
        </p:blipFill>
        <p:spPr>
          <a:xfrm>
            <a:off x="1618537" y="31530"/>
            <a:ext cx="8957605" cy="726690"/>
          </a:xfrm>
          <a:prstGeom prst="rect">
            <a:avLst/>
          </a:prstGeom>
        </p:spPr>
      </p:pic>
      <p:pic>
        <p:nvPicPr>
          <p:cNvPr id="4" name="Resim 3">
            <a:extLst>
              <a:ext uri="{FF2B5EF4-FFF2-40B4-BE49-F238E27FC236}">
                <a16:creationId xmlns:a16="http://schemas.microsoft.com/office/drawing/2014/main" id="{82AF56CB-B852-1F08-DE95-6CBD8A02A4EC}"/>
              </a:ext>
            </a:extLst>
          </p:cNvPr>
          <p:cNvPicPr>
            <a:picLocks noChangeAspect="1"/>
          </p:cNvPicPr>
          <p:nvPr/>
        </p:nvPicPr>
        <p:blipFill rotWithShape="1">
          <a:blip r:embed="rId4"/>
          <a:srcRect t="8013"/>
          <a:stretch/>
        </p:blipFill>
        <p:spPr>
          <a:xfrm>
            <a:off x="1617198" y="758220"/>
            <a:ext cx="8956265" cy="5929991"/>
          </a:xfrm>
          <a:prstGeom prst="rect">
            <a:avLst/>
          </a:prstGeom>
        </p:spPr>
      </p:pic>
      <p:sp>
        <p:nvSpPr>
          <p:cNvPr id="5" name="Başlık 1">
            <a:extLst>
              <a:ext uri="{FF2B5EF4-FFF2-40B4-BE49-F238E27FC236}">
                <a16:creationId xmlns:a16="http://schemas.microsoft.com/office/drawing/2014/main" id="{173AD781-3C95-614F-16B5-4ED86531E1FF}"/>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cxnSp>
        <p:nvCxnSpPr>
          <p:cNvPr id="3" name="Düz Ok Bağlayıcısı 2">
            <a:hlinkClick r:id="rId5"/>
            <a:extLst>
              <a:ext uri="{FF2B5EF4-FFF2-40B4-BE49-F238E27FC236}">
                <a16:creationId xmlns:a16="http://schemas.microsoft.com/office/drawing/2014/main" id="{F361EBE7-3453-35AE-B5B0-93B8E3AC20A8}"/>
              </a:ext>
            </a:extLst>
          </p:cNvPr>
          <p:cNvCxnSpPr>
            <a:cxnSpLocks/>
          </p:cNvCxnSpPr>
          <p:nvPr/>
        </p:nvCxnSpPr>
        <p:spPr>
          <a:xfrm flipH="1">
            <a:off x="10724444" y="1648177"/>
            <a:ext cx="214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a:hlinkClick r:id="rId6"/>
            <a:extLst>
              <a:ext uri="{FF2B5EF4-FFF2-40B4-BE49-F238E27FC236}">
                <a16:creationId xmlns:a16="http://schemas.microsoft.com/office/drawing/2014/main" id="{1E328DAE-B652-0535-F841-19164B29B336}"/>
              </a:ext>
            </a:extLst>
          </p:cNvPr>
          <p:cNvCxnSpPr>
            <a:cxnSpLocks/>
          </p:cNvCxnSpPr>
          <p:nvPr/>
        </p:nvCxnSpPr>
        <p:spPr>
          <a:xfrm flipH="1">
            <a:off x="10724444" y="5683955"/>
            <a:ext cx="214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67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E00276A-C298-8BA7-1113-5D687D5E3271}"/>
              </a:ext>
            </a:extLst>
          </p:cNvPr>
          <p:cNvPicPr>
            <a:picLocks noChangeAspect="1"/>
          </p:cNvPicPr>
          <p:nvPr/>
        </p:nvPicPr>
        <p:blipFill rotWithShape="1">
          <a:blip r:embed="rId2"/>
          <a:srcRect b="18652"/>
          <a:stretch/>
        </p:blipFill>
        <p:spPr>
          <a:xfrm>
            <a:off x="1618537" y="31530"/>
            <a:ext cx="8957605" cy="726690"/>
          </a:xfrm>
          <a:prstGeom prst="rect">
            <a:avLst/>
          </a:prstGeom>
        </p:spPr>
      </p:pic>
      <p:pic>
        <p:nvPicPr>
          <p:cNvPr id="6" name="Resim 5">
            <a:extLst>
              <a:ext uri="{FF2B5EF4-FFF2-40B4-BE49-F238E27FC236}">
                <a16:creationId xmlns:a16="http://schemas.microsoft.com/office/drawing/2014/main" id="{6D21C09E-F14D-1A46-1C73-1C162F06869A}"/>
              </a:ext>
            </a:extLst>
          </p:cNvPr>
          <p:cNvPicPr>
            <a:picLocks noChangeAspect="1"/>
          </p:cNvPicPr>
          <p:nvPr/>
        </p:nvPicPr>
        <p:blipFill rotWithShape="1">
          <a:blip r:embed="rId3"/>
          <a:srcRect b="11348"/>
          <a:stretch/>
        </p:blipFill>
        <p:spPr>
          <a:xfrm>
            <a:off x="1618537" y="758220"/>
            <a:ext cx="8954926" cy="5737173"/>
          </a:xfrm>
          <a:prstGeom prst="rect">
            <a:avLst/>
          </a:prstGeom>
        </p:spPr>
      </p:pic>
      <p:sp>
        <p:nvSpPr>
          <p:cNvPr id="7" name="Başlık 1">
            <a:extLst>
              <a:ext uri="{FF2B5EF4-FFF2-40B4-BE49-F238E27FC236}">
                <a16:creationId xmlns:a16="http://schemas.microsoft.com/office/drawing/2014/main" id="{CB1747AA-DD8B-B5C2-2BDA-B014C701B77B}"/>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spTree>
    <p:extLst>
      <p:ext uri="{BB962C8B-B14F-4D97-AF65-F5344CB8AC3E}">
        <p14:creationId xmlns:p14="http://schemas.microsoft.com/office/powerpoint/2010/main" val="4140778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938E64-779F-F443-D799-C2F9E8948D91}"/>
              </a:ext>
            </a:extLst>
          </p:cNvPr>
          <p:cNvPicPr>
            <a:picLocks noChangeAspect="1"/>
          </p:cNvPicPr>
          <p:nvPr/>
        </p:nvPicPr>
        <p:blipFill rotWithShape="1">
          <a:blip r:embed="rId3"/>
          <a:srcRect b="18652"/>
          <a:stretch/>
        </p:blipFill>
        <p:spPr>
          <a:xfrm>
            <a:off x="1618537" y="31530"/>
            <a:ext cx="8957605" cy="726690"/>
          </a:xfrm>
          <a:prstGeom prst="rect">
            <a:avLst/>
          </a:prstGeom>
        </p:spPr>
      </p:pic>
      <p:pic>
        <p:nvPicPr>
          <p:cNvPr id="4" name="Resim 3">
            <a:extLst>
              <a:ext uri="{FF2B5EF4-FFF2-40B4-BE49-F238E27FC236}">
                <a16:creationId xmlns:a16="http://schemas.microsoft.com/office/drawing/2014/main" id="{F882F3FE-2414-613B-F8F0-DF3407F3BB9E}"/>
              </a:ext>
            </a:extLst>
          </p:cNvPr>
          <p:cNvPicPr>
            <a:picLocks noChangeAspect="1"/>
          </p:cNvPicPr>
          <p:nvPr/>
        </p:nvPicPr>
        <p:blipFill>
          <a:blip r:embed="rId4"/>
          <a:stretch>
            <a:fillRect/>
          </a:stretch>
        </p:blipFill>
        <p:spPr>
          <a:xfrm>
            <a:off x="1606877" y="758220"/>
            <a:ext cx="8966586" cy="4917689"/>
          </a:xfrm>
          <a:prstGeom prst="rect">
            <a:avLst/>
          </a:prstGeom>
        </p:spPr>
      </p:pic>
      <p:sp>
        <p:nvSpPr>
          <p:cNvPr id="5" name="Başlık 1">
            <a:extLst>
              <a:ext uri="{FF2B5EF4-FFF2-40B4-BE49-F238E27FC236}">
                <a16:creationId xmlns:a16="http://schemas.microsoft.com/office/drawing/2014/main" id="{82D4CE2C-57E4-420F-7FD8-5F0AF7A91987}"/>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cxnSp>
        <p:nvCxnSpPr>
          <p:cNvPr id="3" name="Düz Ok Bağlayıcısı 2">
            <a:hlinkClick r:id="rId5"/>
            <a:extLst>
              <a:ext uri="{FF2B5EF4-FFF2-40B4-BE49-F238E27FC236}">
                <a16:creationId xmlns:a16="http://schemas.microsoft.com/office/drawing/2014/main" id="{C746C9E5-18E9-F40C-2026-B73793D9EE84}"/>
              </a:ext>
            </a:extLst>
          </p:cNvPr>
          <p:cNvCxnSpPr>
            <a:cxnSpLocks/>
          </p:cNvCxnSpPr>
          <p:nvPr/>
        </p:nvCxnSpPr>
        <p:spPr>
          <a:xfrm flipH="1">
            <a:off x="10724444" y="3922888"/>
            <a:ext cx="214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a:hlinkClick r:id="rId6"/>
            <a:extLst>
              <a:ext uri="{FF2B5EF4-FFF2-40B4-BE49-F238E27FC236}">
                <a16:creationId xmlns:a16="http://schemas.microsoft.com/office/drawing/2014/main" id="{9400949E-0605-9517-C82D-6E80623DFF4F}"/>
              </a:ext>
            </a:extLst>
          </p:cNvPr>
          <p:cNvCxnSpPr>
            <a:cxnSpLocks/>
          </p:cNvCxnSpPr>
          <p:nvPr/>
        </p:nvCxnSpPr>
        <p:spPr>
          <a:xfrm flipH="1">
            <a:off x="10724444" y="4876799"/>
            <a:ext cx="214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33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9A71E1D-CEB3-F245-62F3-5FD6F825B905}"/>
              </a:ext>
            </a:extLst>
          </p:cNvPr>
          <p:cNvPicPr>
            <a:picLocks noChangeAspect="1"/>
          </p:cNvPicPr>
          <p:nvPr/>
        </p:nvPicPr>
        <p:blipFill>
          <a:blip r:embed="rId3"/>
          <a:stretch>
            <a:fillRect/>
          </a:stretch>
        </p:blipFill>
        <p:spPr>
          <a:xfrm>
            <a:off x="1204912" y="55179"/>
            <a:ext cx="9782175" cy="962025"/>
          </a:xfrm>
          <a:prstGeom prst="rect">
            <a:avLst/>
          </a:prstGeom>
        </p:spPr>
      </p:pic>
      <p:pic>
        <p:nvPicPr>
          <p:cNvPr id="5" name="Resim 4">
            <a:extLst>
              <a:ext uri="{FF2B5EF4-FFF2-40B4-BE49-F238E27FC236}">
                <a16:creationId xmlns:a16="http://schemas.microsoft.com/office/drawing/2014/main" id="{83BD1EE1-2ADA-CFA5-30E7-3D87E3E99E44}"/>
              </a:ext>
            </a:extLst>
          </p:cNvPr>
          <p:cNvPicPr>
            <a:picLocks noChangeAspect="1"/>
          </p:cNvPicPr>
          <p:nvPr/>
        </p:nvPicPr>
        <p:blipFill>
          <a:blip r:embed="rId4"/>
          <a:stretch>
            <a:fillRect/>
          </a:stretch>
        </p:blipFill>
        <p:spPr>
          <a:xfrm>
            <a:off x="1204912" y="1143000"/>
            <a:ext cx="9763125" cy="4572000"/>
          </a:xfrm>
          <a:prstGeom prst="rect">
            <a:avLst/>
          </a:prstGeom>
        </p:spPr>
      </p:pic>
      <p:sp>
        <p:nvSpPr>
          <p:cNvPr id="6" name="Başlık 1">
            <a:extLst>
              <a:ext uri="{FF2B5EF4-FFF2-40B4-BE49-F238E27FC236}">
                <a16:creationId xmlns:a16="http://schemas.microsoft.com/office/drawing/2014/main" id="{64ED5D85-3803-A89B-F7BA-C64C5184DA77}"/>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sp>
        <p:nvSpPr>
          <p:cNvPr id="2" name="Oval 1">
            <a:extLst>
              <a:ext uri="{FF2B5EF4-FFF2-40B4-BE49-F238E27FC236}">
                <a16:creationId xmlns:a16="http://schemas.microsoft.com/office/drawing/2014/main" id="{3D5E88BA-121A-E542-A8D4-91455A0B0E56}"/>
              </a:ext>
            </a:extLst>
          </p:cNvPr>
          <p:cNvSpPr/>
          <p:nvPr/>
        </p:nvSpPr>
        <p:spPr>
          <a:xfrm>
            <a:off x="3048000" y="3014133"/>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4741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63653D4-CDB2-EAF1-E692-9CE527382427}"/>
              </a:ext>
            </a:extLst>
          </p:cNvPr>
          <p:cNvPicPr>
            <a:picLocks noChangeAspect="1"/>
          </p:cNvPicPr>
          <p:nvPr/>
        </p:nvPicPr>
        <p:blipFill>
          <a:blip r:embed="rId2"/>
          <a:stretch>
            <a:fillRect/>
          </a:stretch>
        </p:blipFill>
        <p:spPr>
          <a:xfrm>
            <a:off x="1204912" y="55179"/>
            <a:ext cx="9782175" cy="962025"/>
          </a:xfrm>
          <a:prstGeom prst="rect">
            <a:avLst/>
          </a:prstGeom>
        </p:spPr>
      </p:pic>
      <p:pic>
        <p:nvPicPr>
          <p:cNvPr id="5" name="Resim 4">
            <a:extLst>
              <a:ext uri="{FF2B5EF4-FFF2-40B4-BE49-F238E27FC236}">
                <a16:creationId xmlns:a16="http://schemas.microsoft.com/office/drawing/2014/main" id="{AE167897-E0C6-1947-E666-D5285D94BC0F}"/>
              </a:ext>
            </a:extLst>
          </p:cNvPr>
          <p:cNvPicPr>
            <a:picLocks noChangeAspect="1"/>
          </p:cNvPicPr>
          <p:nvPr/>
        </p:nvPicPr>
        <p:blipFill>
          <a:blip r:embed="rId3"/>
          <a:stretch>
            <a:fillRect/>
          </a:stretch>
        </p:blipFill>
        <p:spPr>
          <a:xfrm>
            <a:off x="1204912" y="1051363"/>
            <a:ext cx="9772650" cy="5095875"/>
          </a:xfrm>
          <a:prstGeom prst="rect">
            <a:avLst/>
          </a:prstGeom>
        </p:spPr>
      </p:pic>
      <p:sp>
        <p:nvSpPr>
          <p:cNvPr id="6" name="Başlık 1">
            <a:extLst>
              <a:ext uri="{FF2B5EF4-FFF2-40B4-BE49-F238E27FC236}">
                <a16:creationId xmlns:a16="http://schemas.microsoft.com/office/drawing/2014/main" id="{8E367CD6-316A-26CB-2C82-2840092411C9}"/>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spTree>
    <p:extLst>
      <p:ext uri="{BB962C8B-B14F-4D97-AF65-F5344CB8AC3E}">
        <p14:creationId xmlns:p14="http://schemas.microsoft.com/office/powerpoint/2010/main" val="189342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70208ED-1F89-8560-536D-C65622562E12}"/>
              </a:ext>
            </a:extLst>
          </p:cNvPr>
          <p:cNvPicPr>
            <a:picLocks noChangeAspect="1"/>
          </p:cNvPicPr>
          <p:nvPr/>
        </p:nvPicPr>
        <p:blipFill>
          <a:blip r:embed="rId2"/>
          <a:stretch>
            <a:fillRect/>
          </a:stretch>
        </p:blipFill>
        <p:spPr>
          <a:xfrm>
            <a:off x="1419299" y="895029"/>
            <a:ext cx="9353401" cy="5067942"/>
          </a:xfrm>
          <a:prstGeom prst="rect">
            <a:avLst/>
          </a:prstGeom>
        </p:spPr>
      </p:pic>
      <p:pic>
        <p:nvPicPr>
          <p:cNvPr id="6" name="Resim 5">
            <a:extLst>
              <a:ext uri="{FF2B5EF4-FFF2-40B4-BE49-F238E27FC236}">
                <a16:creationId xmlns:a16="http://schemas.microsoft.com/office/drawing/2014/main" id="{B72FE38E-CB11-1F56-00D9-A48ADB232A41}"/>
              </a:ext>
            </a:extLst>
          </p:cNvPr>
          <p:cNvPicPr>
            <a:picLocks noChangeAspect="1"/>
          </p:cNvPicPr>
          <p:nvPr/>
        </p:nvPicPr>
        <p:blipFill rotWithShape="1">
          <a:blip r:embed="rId3"/>
          <a:srcRect b="13690"/>
          <a:stretch/>
        </p:blipFill>
        <p:spPr>
          <a:xfrm>
            <a:off x="1419299" y="0"/>
            <a:ext cx="9353401" cy="794697"/>
          </a:xfrm>
          <a:prstGeom prst="rect">
            <a:avLst/>
          </a:prstGeom>
        </p:spPr>
      </p:pic>
      <p:sp>
        <p:nvSpPr>
          <p:cNvPr id="7" name="Başlık 1">
            <a:extLst>
              <a:ext uri="{FF2B5EF4-FFF2-40B4-BE49-F238E27FC236}">
                <a16:creationId xmlns:a16="http://schemas.microsoft.com/office/drawing/2014/main" id="{591300F0-CAB2-056C-E95B-CFB2CF432A6C}"/>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spTree>
    <p:extLst>
      <p:ext uri="{BB962C8B-B14F-4D97-AF65-F5344CB8AC3E}">
        <p14:creationId xmlns:p14="http://schemas.microsoft.com/office/powerpoint/2010/main" val="214573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2476708-4120-D8BE-0B00-A4AACB23C674}"/>
              </a:ext>
            </a:extLst>
          </p:cNvPr>
          <p:cNvPicPr>
            <a:picLocks noChangeAspect="1"/>
          </p:cNvPicPr>
          <p:nvPr/>
        </p:nvPicPr>
        <p:blipFill>
          <a:blip r:embed="rId3"/>
          <a:stretch>
            <a:fillRect/>
          </a:stretch>
        </p:blipFill>
        <p:spPr>
          <a:xfrm>
            <a:off x="1419299" y="819809"/>
            <a:ext cx="9353401" cy="5964620"/>
          </a:xfrm>
          <a:prstGeom prst="rect">
            <a:avLst/>
          </a:prstGeom>
        </p:spPr>
      </p:pic>
      <p:pic>
        <p:nvPicPr>
          <p:cNvPr id="5" name="Resim 4">
            <a:extLst>
              <a:ext uri="{FF2B5EF4-FFF2-40B4-BE49-F238E27FC236}">
                <a16:creationId xmlns:a16="http://schemas.microsoft.com/office/drawing/2014/main" id="{AED0D22E-6F8B-885C-EE6B-C9C14E0B4F1C}"/>
              </a:ext>
            </a:extLst>
          </p:cNvPr>
          <p:cNvPicPr>
            <a:picLocks noChangeAspect="1"/>
          </p:cNvPicPr>
          <p:nvPr/>
        </p:nvPicPr>
        <p:blipFill rotWithShape="1">
          <a:blip r:embed="rId4"/>
          <a:srcRect b="13690"/>
          <a:stretch/>
        </p:blipFill>
        <p:spPr>
          <a:xfrm>
            <a:off x="1419299" y="0"/>
            <a:ext cx="9353401" cy="794697"/>
          </a:xfrm>
          <a:prstGeom prst="rect">
            <a:avLst/>
          </a:prstGeom>
        </p:spPr>
      </p:pic>
      <p:sp>
        <p:nvSpPr>
          <p:cNvPr id="6" name="Başlık 1">
            <a:extLst>
              <a:ext uri="{FF2B5EF4-FFF2-40B4-BE49-F238E27FC236}">
                <a16:creationId xmlns:a16="http://schemas.microsoft.com/office/drawing/2014/main" id="{3E0018FB-7C26-F7B3-EF1D-86F21F01967C}"/>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cxnSp>
        <p:nvCxnSpPr>
          <p:cNvPr id="8" name="Düz Ok Bağlayıcısı 7">
            <a:hlinkClick r:id="rId5"/>
            <a:extLst>
              <a:ext uri="{FF2B5EF4-FFF2-40B4-BE49-F238E27FC236}">
                <a16:creationId xmlns:a16="http://schemas.microsoft.com/office/drawing/2014/main" id="{7A26576F-9272-DAC1-53E3-8C0BE63D25EF}"/>
              </a:ext>
            </a:extLst>
          </p:cNvPr>
          <p:cNvCxnSpPr/>
          <p:nvPr/>
        </p:nvCxnSpPr>
        <p:spPr>
          <a:xfrm flipH="1">
            <a:off x="10871200" y="2562578"/>
            <a:ext cx="10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a:hlinkClick r:id="rId6"/>
            <a:extLst>
              <a:ext uri="{FF2B5EF4-FFF2-40B4-BE49-F238E27FC236}">
                <a16:creationId xmlns:a16="http://schemas.microsoft.com/office/drawing/2014/main" id="{8E3DB615-E67D-4DD0-E3DB-E3523D742C7A}"/>
              </a:ext>
            </a:extLst>
          </p:cNvPr>
          <p:cNvCxnSpPr/>
          <p:nvPr/>
        </p:nvCxnSpPr>
        <p:spPr>
          <a:xfrm flipH="1">
            <a:off x="10871200" y="2957689"/>
            <a:ext cx="10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hlinkClick r:id="rId7"/>
            <a:extLst>
              <a:ext uri="{FF2B5EF4-FFF2-40B4-BE49-F238E27FC236}">
                <a16:creationId xmlns:a16="http://schemas.microsoft.com/office/drawing/2014/main" id="{A4B8EE7D-4337-8689-6530-B74522B24092}"/>
              </a:ext>
            </a:extLst>
          </p:cNvPr>
          <p:cNvCxnSpPr>
            <a:cxnSpLocks/>
          </p:cNvCxnSpPr>
          <p:nvPr/>
        </p:nvCxnSpPr>
        <p:spPr>
          <a:xfrm flipH="1">
            <a:off x="10871200" y="4916312"/>
            <a:ext cx="10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02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9C7C8-D55F-9964-E3E2-45DC675FDA6E}"/>
              </a:ext>
            </a:extLst>
          </p:cNvPr>
          <p:cNvSpPr>
            <a:spLocks noGrp="1"/>
          </p:cNvSpPr>
          <p:nvPr>
            <p:ph type="title"/>
          </p:nvPr>
        </p:nvSpPr>
        <p:spPr/>
        <p:txBody>
          <a:bodyPr/>
          <a:lstStyle/>
          <a:p>
            <a:r>
              <a:rPr lang="tr-TR" dirty="0"/>
              <a:t>TARTIŞMA</a:t>
            </a:r>
          </a:p>
        </p:txBody>
      </p:sp>
      <p:sp>
        <p:nvSpPr>
          <p:cNvPr id="5" name="İçerik Yer Tutucusu 4">
            <a:extLst>
              <a:ext uri="{FF2B5EF4-FFF2-40B4-BE49-F238E27FC236}">
                <a16:creationId xmlns:a16="http://schemas.microsoft.com/office/drawing/2014/main" id="{EF2089A5-55A7-5730-AF13-6C33CE8B6407}"/>
              </a:ext>
            </a:extLst>
          </p:cNvPr>
          <p:cNvSpPr>
            <a:spLocks noGrp="1"/>
          </p:cNvSpPr>
          <p:nvPr>
            <p:ph idx="1"/>
          </p:nvPr>
        </p:nvSpPr>
        <p:spPr/>
        <p:txBody>
          <a:bodyPr/>
          <a:lstStyle/>
          <a:p>
            <a:r>
              <a:rPr lang="tr-TR" dirty="0"/>
              <a:t>Erişkin başlangıçlı astım için 43 ve KOAH için 45 risk faktörü</a:t>
            </a:r>
          </a:p>
          <a:p>
            <a:endParaRPr lang="tr-TR" dirty="0"/>
          </a:p>
        </p:txBody>
      </p:sp>
    </p:spTree>
    <p:extLst>
      <p:ext uri="{BB962C8B-B14F-4D97-AF65-F5344CB8AC3E}">
        <p14:creationId xmlns:p14="http://schemas.microsoft.com/office/powerpoint/2010/main" val="191661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EEA5F9-D135-854C-FFB4-8AEE263A5E94}"/>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084FB345-0BAF-759D-E15A-83B498F69251}"/>
              </a:ext>
            </a:extLst>
          </p:cNvPr>
          <p:cNvSpPr>
            <a:spLocks noGrp="1"/>
          </p:cNvSpPr>
          <p:nvPr>
            <p:ph idx="1"/>
          </p:nvPr>
        </p:nvSpPr>
        <p:spPr>
          <a:xfrm>
            <a:off x="838200" y="1253331"/>
            <a:ext cx="10816244" cy="5313724"/>
          </a:xfrm>
        </p:spPr>
        <p:txBody>
          <a:bodyPr>
            <a:normAutofit lnSpcReduction="10000"/>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En düşük JBI puanı 10 üzerinden altıydı ve önemli bir sorun olmadığını gösteriyor</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Talaş tozu işçilerinin astım riskinin arttığını bildirmiştir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Mesleki faktörlerin önemini gösterir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Daha yüksek BMI ile artmış astım riski arasında güçlü bir ilişki bulunmuş</a:t>
            </a:r>
            <a:endPar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Özellikle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AOA'yı</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inceleyen bir derlemede kadın cinsiyet geç başlangıçlı astımla da ilişkilendirilmiştir </a:t>
            </a:r>
          </a:p>
          <a:p>
            <a:pPr lvl="1">
              <a:lnSpc>
                <a:spcPct val="107000"/>
              </a:lnSpc>
              <a:spcAft>
                <a:spcPts val="8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Altta yatan mekanizmanın belirsiz olduğunu ancak kadın cinsiyet hormonlarındaki yaşam boyu değişiklikler ve alerjik duyarlılıklardaki cinsiyete özgü farklılıklar ile ilgili olabileceğini belirtmişlerdir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Bir incelemede erkek cinsiyet de bir risk faktörü olarak tanımlanmıştır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Formaldehit,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VOC'ler</a:t>
            </a:r>
            <a:r>
              <a:rPr lang="tr-TR" sz="2400" dirty="0">
                <a:effectLst/>
                <a:latin typeface="Calibri" panose="020F0502020204030204" pitchFamily="34" charset="0"/>
                <a:ea typeface="Calibri" panose="020F0502020204030204" pitchFamily="34" charset="0"/>
                <a:cs typeface="Times New Roman" panose="02020603050405020304" pitchFamily="18" charset="0"/>
              </a:rPr>
              <a:t>, böcek ilaçları ve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ftalatlar</a:t>
            </a:r>
            <a:r>
              <a:rPr lang="tr-TR" sz="2400" dirty="0">
                <a:effectLst/>
                <a:latin typeface="Calibri" panose="020F0502020204030204" pitchFamily="34" charset="0"/>
                <a:ea typeface="Calibri" panose="020F0502020204030204" pitchFamily="34" charset="0"/>
                <a:cs typeface="Times New Roman" panose="02020603050405020304" pitchFamily="18" charset="0"/>
              </a:rPr>
              <a:t> gibi çeşitli kimyasal maruziyetler astımla ilişkilendirilmiştir.</a:t>
            </a:r>
            <a:endPar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Başlık 1">
            <a:extLst>
              <a:ext uri="{FF2B5EF4-FFF2-40B4-BE49-F238E27FC236}">
                <a16:creationId xmlns:a16="http://schemas.microsoft.com/office/drawing/2014/main" id="{E18FBA7F-1F2D-5108-854B-6A19531476E0}"/>
              </a:ext>
            </a:extLst>
          </p:cNvPr>
          <p:cNvSpPr txBox="1">
            <a:spLocks/>
          </p:cNvSpPr>
          <p:nvPr/>
        </p:nvSpPr>
        <p:spPr>
          <a:xfrm>
            <a:off x="0" y="695363"/>
            <a:ext cx="12192000" cy="482036"/>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2600" b="0" kern="1200" spc="300">
                <a:solidFill>
                  <a:schemeClr val="tx1"/>
                </a:solidFill>
                <a:effectLst/>
                <a:latin typeface="+mj-lt"/>
                <a:ea typeface="+mj-ea"/>
                <a:cs typeface="+mj-cs"/>
              </a:defRPr>
            </a:lvl1pPr>
          </a:lstStyle>
          <a:p>
            <a:r>
              <a:rPr lang="tr-TR" dirty="0"/>
              <a:t>Erişkin Başlangıçlı Astım</a:t>
            </a:r>
          </a:p>
        </p:txBody>
      </p:sp>
    </p:spTree>
    <p:extLst>
      <p:ext uri="{BB962C8B-B14F-4D97-AF65-F5344CB8AC3E}">
        <p14:creationId xmlns:p14="http://schemas.microsoft.com/office/powerpoint/2010/main" val="75928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9132A4-7660-E6ED-0ACC-43E729FDE5F3}"/>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44ABB794-8F9D-8E8C-6096-DFCA104B3C63}"/>
              </a:ext>
            </a:extLst>
          </p:cNvPr>
          <p:cNvSpPr>
            <a:spLocks noGrp="1"/>
          </p:cNvSpPr>
          <p:nvPr>
            <p:ph idx="1"/>
          </p:nvPr>
        </p:nvSpPr>
        <p:spPr>
          <a:xfrm>
            <a:off x="838200" y="1253330"/>
            <a:ext cx="10515600" cy="5604669"/>
          </a:xfrm>
        </p:spPr>
        <p:txBody>
          <a:bodyPr>
            <a:norm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Hem KOAH hem de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AOA'nın</a:t>
            </a:r>
            <a:r>
              <a:rPr lang="tr-TR" sz="2400" dirty="0">
                <a:effectLst/>
                <a:latin typeface="Calibri" panose="020F0502020204030204" pitchFamily="34" charset="0"/>
                <a:ea typeface="Calibri" panose="020F0502020204030204" pitchFamily="34" charset="0"/>
                <a:cs typeface="Times New Roman" panose="02020603050405020304" pitchFamily="18" charset="0"/>
              </a:rPr>
              <a:t> yüksek bir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hastalık yükü </a:t>
            </a:r>
            <a:r>
              <a:rPr lang="tr-TR" sz="2400" dirty="0">
                <a:effectLst/>
                <a:latin typeface="Calibri" panose="020F0502020204030204" pitchFamily="34" charset="0"/>
                <a:ea typeface="Calibri" panose="020F0502020204030204" pitchFamily="34" charset="0"/>
                <a:cs typeface="Times New Roman" panose="02020603050405020304" pitchFamily="18" charset="0"/>
              </a:rPr>
              <a:t>olduğundan ve KOAH için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küratif</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tedavi olmadığından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erken teşhis </a:t>
            </a:r>
            <a:r>
              <a:rPr lang="tr-TR" sz="2400" dirty="0">
                <a:effectLst/>
                <a:latin typeface="Calibri" panose="020F0502020204030204" pitchFamily="34" charset="0"/>
                <a:ea typeface="Calibri" panose="020F0502020204030204" pitchFamily="34" charset="0"/>
                <a:cs typeface="Times New Roman" panose="02020603050405020304" pitchFamily="18" charset="0"/>
              </a:rPr>
              <a:t>ve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önleme</a:t>
            </a:r>
            <a:r>
              <a:rPr lang="tr-TR" sz="2400" dirty="0">
                <a:effectLst/>
                <a:latin typeface="Calibri" panose="020F0502020204030204" pitchFamily="34" charset="0"/>
                <a:ea typeface="Calibri" panose="020F0502020204030204" pitchFamily="34" charset="0"/>
                <a:cs typeface="Times New Roman" panose="02020603050405020304" pitchFamily="18" charset="0"/>
              </a:rPr>
              <a:t> çok önemlidir</a:t>
            </a:r>
          </a:p>
          <a:p>
            <a:r>
              <a:rPr lang="tr-TR" sz="2400" b="1" dirty="0">
                <a:effectLst/>
                <a:latin typeface="Calibri" panose="020F0502020204030204" pitchFamily="34" charset="0"/>
                <a:ea typeface="Calibri" panose="020F0502020204030204" pitchFamily="34" charset="0"/>
                <a:cs typeface="Times New Roman" panose="02020603050405020304" pitchFamily="18" charset="0"/>
              </a:rPr>
              <a:t>Önleme stratejilerini optimize etmek </a:t>
            </a:r>
            <a:r>
              <a:rPr lang="tr-TR" sz="2400" dirty="0">
                <a:effectLst/>
                <a:latin typeface="Calibri" panose="020F0502020204030204" pitchFamily="34" charset="0"/>
                <a:ea typeface="Calibri" panose="020F0502020204030204" pitchFamily="34" charset="0"/>
                <a:cs typeface="Times New Roman" panose="02020603050405020304" pitchFamily="18" charset="0"/>
              </a:rPr>
              <a:t>için, özellikle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genetik olmayan </a:t>
            </a:r>
            <a:r>
              <a:rPr lang="tr-TR" sz="2400" dirty="0">
                <a:effectLst/>
                <a:latin typeface="Calibri" panose="020F0502020204030204" pitchFamily="34" charset="0"/>
                <a:ea typeface="Calibri" panose="020F0502020204030204" pitchFamily="34" charset="0"/>
                <a:cs typeface="Times New Roman" panose="02020603050405020304" pitchFamily="18" charset="0"/>
              </a:rPr>
              <a:t>risk faktörlerinin daha iyi anlaşılması gerekir.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lvl="1"/>
            <a:r>
              <a:rPr lang="tr-TR" sz="2400" dirty="0">
                <a:effectLst/>
                <a:latin typeface="Calibri" panose="020F0502020204030204" pitchFamily="34" charset="0"/>
                <a:ea typeface="Calibri" panose="020F0502020204030204" pitchFamily="34" charset="0"/>
                <a:cs typeface="Times New Roman" panose="02020603050405020304" pitchFamily="18" charset="0"/>
              </a:rPr>
              <a:t>Ek olarak, çocukluk çağı astımı için risk faktörleri iyi bilinmekte ancak bu risk faktörlerinin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AOA'ya</a:t>
            </a:r>
            <a:r>
              <a:rPr lang="tr-TR" sz="2400" dirty="0">
                <a:effectLst/>
                <a:latin typeface="Calibri" panose="020F0502020204030204" pitchFamily="34" charset="0"/>
                <a:ea typeface="Calibri" panose="020F0502020204030204" pitchFamily="34" charset="0"/>
                <a:cs typeface="Times New Roman" panose="02020603050405020304" pitchFamily="18" charset="0"/>
              </a:rPr>
              <a:t> nasıl dönüştüğü açık değil</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Önceki çalışmalar KOAH veya AOA gelişimi için genetik olmayan risk faktörlerinde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benzerlikler</a:t>
            </a:r>
            <a:r>
              <a:rPr lang="tr-TR" sz="2400" dirty="0">
                <a:effectLst/>
                <a:latin typeface="Calibri" panose="020F0502020204030204" pitchFamily="34" charset="0"/>
                <a:ea typeface="Calibri" panose="020F0502020204030204" pitchFamily="34" charset="0"/>
                <a:cs typeface="Times New Roman" panose="02020603050405020304" pitchFamily="18" charset="0"/>
              </a:rPr>
              <a:t> göstermiştir (sigara içmek ve hava kirliliğine maruz kalmak vs. )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r>
              <a:rPr lang="tr-TR" sz="2400" dirty="0">
                <a:effectLst/>
                <a:latin typeface="Calibri" panose="020F0502020204030204" pitchFamily="34" charset="0"/>
                <a:ea typeface="Calibri" panose="020F0502020204030204" pitchFamily="34" charset="0"/>
                <a:cs typeface="Times New Roman" panose="02020603050405020304" pitchFamily="18" charset="0"/>
              </a:rPr>
              <a:t>Ancak, bildiğimiz kadarıyla şu anda KOAH ve astım için risk faktörlerini karşılaştıran bir genel bakış bulunmamaktadır.</a:t>
            </a:r>
          </a:p>
          <a:p>
            <a:r>
              <a:rPr lang="tr-TR" sz="2400" kern="100" dirty="0">
                <a:effectLst/>
                <a:latin typeface="Calibri" panose="020F0502020204030204" pitchFamily="34" charset="0"/>
                <a:ea typeface="Calibri" panose="020F0502020204030204" pitchFamily="34" charset="0"/>
                <a:cs typeface="Times New Roman" panose="02020603050405020304" pitchFamily="18" charset="0"/>
              </a:rPr>
              <a:t>Bu sistematik şemsiye derlemenin amacı, KOAH ve AOA için tüm genetik olmayan risk faktörlerinin bir özetini ve karşılaştırmasını yaparak benzerlikleri ve farklılıkları belirlemektir.</a:t>
            </a:r>
          </a:p>
          <a:p>
            <a:endParaRPr lang="tr-TR" dirty="0"/>
          </a:p>
        </p:txBody>
      </p:sp>
    </p:spTree>
    <p:extLst>
      <p:ext uri="{BB962C8B-B14F-4D97-AF65-F5344CB8AC3E}">
        <p14:creationId xmlns:p14="http://schemas.microsoft.com/office/powerpoint/2010/main" val="342915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EEA5F9-D135-854C-FFB4-8AEE263A5E94}"/>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084FB345-0BAF-759D-E15A-83B498F69251}"/>
              </a:ext>
            </a:extLst>
          </p:cNvPr>
          <p:cNvSpPr>
            <a:spLocks noGrp="1"/>
          </p:cNvSpPr>
          <p:nvPr>
            <p:ph idx="1"/>
          </p:nvPr>
        </p:nvSpPr>
        <p:spPr>
          <a:xfrm>
            <a:off x="838200" y="1845528"/>
            <a:ext cx="10515600" cy="4530436"/>
          </a:xfrm>
        </p:spPr>
        <p:txBody>
          <a:bodyPr>
            <a:norm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Sigara içmeyenlere kıyasla aktif sigara içmenin KOAH için ana risk faktörü olduğunu belirtmiştir.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tr-TR" sz="2400" dirty="0">
                <a:effectLst/>
                <a:latin typeface="Calibri" panose="020F0502020204030204" pitchFamily="34" charset="0"/>
                <a:ea typeface="Calibri" panose="020F0502020204030204" pitchFamily="34" charset="0"/>
                <a:cs typeface="Times New Roman" panose="02020603050405020304" pitchFamily="18" charset="0"/>
              </a:rPr>
              <a:t>Ev içi biyokütle yanmasını koah için bir risk faktörü olarak tanımlanmış</a:t>
            </a:r>
            <a:endPar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1"/>
            <a:r>
              <a:rPr lang="tr-TR" sz="2400" dirty="0">
                <a:effectLst/>
                <a:latin typeface="Calibri" panose="020F0502020204030204" pitchFamily="34" charset="0"/>
                <a:ea typeface="Calibri" panose="020F0502020204030204" pitchFamily="34" charset="0"/>
                <a:cs typeface="Times New Roman" panose="02020603050405020304" pitchFamily="18" charset="0"/>
              </a:rPr>
              <a:t>Bu çalışmaların çoğu düşük gelirli ülkelerde yapılmış olsa da, partikül maddeye maruz kalmanın önemini ve uygun havalandırma ihtiyacını ve iç mekanlarda daha az zararlı yakıtların (katı yakıtlar yerine doğal gaz, elektrik gibi) kullanılması gerektiğini vurgulamaktadır</a:t>
            </a:r>
          </a:p>
          <a:p>
            <a:pPr lvl="1"/>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400" kern="100" dirty="0">
                <a:effectLst/>
                <a:latin typeface="Calibri" panose="020F0502020204030204" pitchFamily="34" charset="0"/>
                <a:ea typeface="Calibri" panose="020F0502020204030204" pitchFamily="34" charset="0"/>
                <a:cs typeface="Times New Roman" panose="02020603050405020304" pitchFamily="18" charset="0"/>
              </a:rPr>
              <a:t>Mesleki tozu bir risk faktörü olarak tanımlayarak </a:t>
            </a:r>
          </a:p>
          <a:p>
            <a:pPr lvl="1"/>
            <a:r>
              <a:rPr lang="tr-TR" sz="2400" kern="100" dirty="0">
                <a:latin typeface="Calibri" panose="020F0502020204030204" pitchFamily="34" charset="0"/>
                <a:ea typeface="Calibri" panose="020F0502020204030204" pitchFamily="34" charset="0"/>
                <a:cs typeface="Times New Roman" panose="02020603050405020304" pitchFamily="18" charset="0"/>
              </a:rPr>
              <a:t>İ</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şyerinde toza maruz kalmayı azaltmak ve/veya riski azaltmak için çalışanlara koruyucu ekipman sağlamak için çaba gösterilmesi gerektiğini belirtir. </a:t>
            </a:r>
            <a:endParaRPr lang="tr-TR" sz="2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Başlık 1">
            <a:extLst>
              <a:ext uri="{FF2B5EF4-FFF2-40B4-BE49-F238E27FC236}">
                <a16:creationId xmlns:a16="http://schemas.microsoft.com/office/drawing/2014/main" id="{E18FBA7F-1F2D-5108-854B-6A19531476E0}"/>
              </a:ext>
            </a:extLst>
          </p:cNvPr>
          <p:cNvSpPr txBox="1">
            <a:spLocks/>
          </p:cNvSpPr>
          <p:nvPr/>
        </p:nvSpPr>
        <p:spPr>
          <a:xfrm>
            <a:off x="0" y="695363"/>
            <a:ext cx="12192000" cy="482036"/>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2600" b="0" kern="1200" spc="300">
                <a:solidFill>
                  <a:schemeClr val="tx1"/>
                </a:solidFill>
                <a:effectLst/>
                <a:latin typeface="+mj-lt"/>
                <a:ea typeface="+mj-ea"/>
                <a:cs typeface="+mj-cs"/>
              </a:defRPr>
            </a:lvl1pPr>
          </a:lstStyle>
          <a:p>
            <a:r>
              <a:rPr lang="tr-TR" dirty="0"/>
              <a:t>KOAH</a:t>
            </a:r>
          </a:p>
        </p:txBody>
      </p:sp>
    </p:spTree>
    <p:extLst>
      <p:ext uri="{BB962C8B-B14F-4D97-AF65-F5344CB8AC3E}">
        <p14:creationId xmlns:p14="http://schemas.microsoft.com/office/powerpoint/2010/main" val="346390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EEA5F9-D135-854C-FFB4-8AEE263A5E94}"/>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084FB345-0BAF-759D-E15A-83B498F69251}"/>
              </a:ext>
            </a:extLst>
          </p:cNvPr>
          <p:cNvSpPr>
            <a:spLocks noGrp="1"/>
          </p:cNvSpPr>
          <p:nvPr>
            <p:ph idx="1"/>
          </p:nvPr>
        </p:nvSpPr>
        <p:spPr>
          <a:xfrm>
            <a:off x="838200" y="2028304"/>
            <a:ext cx="10515600" cy="3491347"/>
          </a:xfrm>
        </p:spPr>
        <p:txBody>
          <a:bodyPr>
            <a:norm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Ortamdaki PM2.5 ve NO2 konsantrasyonlarının KOAH riskini artırdığı </a:t>
            </a:r>
          </a:p>
          <a:p>
            <a:pPr lvl="1"/>
            <a:r>
              <a:rPr lang="tr-TR" sz="2400" dirty="0">
                <a:effectLst/>
                <a:latin typeface="Calibri" panose="020F0502020204030204" pitchFamily="34" charset="0"/>
                <a:ea typeface="Calibri" panose="020F0502020204030204" pitchFamily="34" charset="0"/>
                <a:cs typeface="Times New Roman" panose="02020603050405020304" pitchFamily="18" charset="0"/>
              </a:rPr>
              <a:t>Dünya sağlık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örgütü'ne</a:t>
            </a:r>
            <a:r>
              <a:rPr lang="tr-TR" sz="2400" dirty="0">
                <a:effectLst/>
                <a:latin typeface="Calibri" panose="020F0502020204030204" pitchFamily="34" charset="0"/>
                <a:ea typeface="Calibri" panose="020F0502020204030204" pitchFamily="34" charset="0"/>
                <a:cs typeface="Times New Roman" panose="02020603050405020304" pitchFamily="18" charset="0"/>
              </a:rPr>
              <a:t> (WHO) göre, küresel nüfusun %99'u hava kirliliği seviyelerinin DSÖ gerekliliklerini aştığı yerlerde yaşıyor </a:t>
            </a:r>
          </a:p>
          <a:p>
            <a:pPr lvl="1"/>
            <a:r>
              <a:rPr lang="tr-TR" sz="2400" dirty="0">
                <a:effectLst/>
                <a:latin typeface="Calibri" panose="020F0502020204030204" pitchFamily="34" charset="0"/>
                <a:ea typeface="Calibri" panose="020F0502020204030204" pitchFamily="34" charset="0"/>
                <a:cs typeface="Times New Roman" panose="02020603050405020304" pitchFamily="18" charset="0"/>
              </a:rPr>
              <a:t>Bu, emisyonları azaltmak için somut politikalara olan ihtiyacı vurgulamakta</a:t>
            </a:r>
          </a:p>
          <a:p>
            <a:pPr lvl="1"/>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400" dirty="0">
                <a:effectLst/>
                <a:latin typeface="Calibri" panose="020F0502020204030204" pitchFamily="34" charset="0"/>
                <a:ea typeface="Calibri" panose="020F0502020204030204" pitchFamily="34" charset="0"/>
                <a:cs typeface="Times New Roman" panose="02020603050405020304" pitchFamily="18" charset="0"/>
              </a:rPr>
              <a:t>Çeşitli araştırmalar, çocukluk çağı astımı ve solunum problemleri gibi erken yaşam maruziyetlerini KOAH için risk faktörleri olarak tanımlamıştır.</a:t>
            </a:r>
            <a:endPar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1"/>
            <a:r>
              <a:rPr lang="tr-TR" sz="2400" dirty="0">
                <a:effectLst/>
                <a:latin typeface="Calibri" panose="020F0502020204030204" pitchFamily="34" charset="0"/>
                <a:ea typeface="Calibri" panose="020F0502020204030204" pitchFamily="34" charset="0"/>
                <a:cs typeface="Times New Roman" panose="02020603050405020304" pitchFamily="18" charset="0"/>
              </a:rPr>
              <a:t>Çocukların solunum sağlığına öncelik vermenin önemini göstermektedir.</a:t>
            </a:r>
          </a:p>
        </p:txBody>
      </p:sp>
      <p:sp>
        <p:nvSpPr>
          <p:cNvPr id="4" name="Başlık 1">
            <a:extLst>
              <a:ext uri="{FF2B5EF4-FFF2-40B4-BE49-F238E27FC236}">
                <a16:creationId xmlns:a16="http://schemas.microsoft.com/office/drawing/2014/main" id="{E18FBA7F-1F2D-5108-854B-6A19531476E0}"/>
              </a:ext>
            </a:extLst>
          </p:cNvPr>
          <p:cNvSpPr txBox="1">
            <a:spLocks/>
          </p:cNvSpPr>
          <p:nvPr/>
        </p:nvSpPr>
        <p:spPr>
          <a:xfrm>
            <a:off x="0" y="695363"/>
            <a:ext cx="12192000" cy="482036"/>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2600" b="0" kern="1200" spc="300">
                <a:solidFill>
                  <a:schemeClr val="tx1"/>
                </a:solidFill>
                <a:effectLst/>
                <a:latin typeface="+mj-lt"/>
                <a:ea typeface="+mj-ea"/>
                <a:cs typeface="+mj-cs"/>
              </a:defRPr>
            </a:lvl1pPr>
          </a:lstStyle>
          <a:p>
            <a:r>
              <a:rPr lang="tr-TR" dirty="0"/>
              <a:t>KOAH</a:t>
            </a:r>
          </a:p>
        </p:txBody>
      </p:sp>
    </p:spTree>
    <p:extLst>
      <p:ext uri="{BB962C8B-B14F-4D97-AF65-F5344CB8AC3E}">
        <p14:creationId xmlns:p14="http://schemas.microsoft.com/office/powerpoint/2010/main" val="251536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EEA5F9-D135-854C-FFB4-8AEE263A5E94}"/>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084FB345-0BAF-759D-E15A-83B498F69251}"/>
              </a:ext>
            </a:extLst>
          </p:cNvPr>
          <p:cNvSpPr>
            <a:spLocks noGrp="1"/>
          </p:cNvSpPr>
          <p:nvPr>
            <p:ph idx="1"/>
          </p:nvPr>
        </p:nvSpPr>
        <p:spPr>
          <a:xfrm>
            <a:off x="838200" y="1253330"/>
            <a:ext cx="10515600" cy="5136959"/>
          </a:xfrm>
        </p:spPr>
        <p:txBody>
          <a:bodyPr/>
          <a:lstStyle/>
          <a:p>
            <a:pPr>
              <a:lnSpc>
                <a:spcPct val="107000"/>
              </a:lnSpc>
              <a:spcAft>
                <a:spcPts val="800"/>
              </a:spcAft>
            </a:pPr>
            <a:r>
              <a:rPr lang="tr-TR" dirty="0"/>
              <a:t>Çalışmanın ikinci amacı; </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KOAH ve astım için risk faktörleri arasındaki hem farklılıkları hem de benzerlikleri belirlemekti.</a:t>
            </a:r>
          </a:p>
          <a:p>
            <a:pPr marL="457200" indent="-457200">
              <a:lnSpc>
                <a:spcPct val="107000"/>
              </a:lnSpc>
              <a:spcAft>
                <a:spcPts val="800"/>
              </a:spcAft>
              <a:buFont typeface="+mj-lt"/>
              <a:buAutoNum type="arabicPeriod"/>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Ana farklılıklardan biri, düşük bir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BMI'nin</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KOAH için bir risk faktörü olmasının ve yüksek bir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BMI'nin</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koruyucu bir faktör olmasının aksine, yüksek bir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BMI'nin</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astım için bir risk faktörü olduğu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BMI'dir</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7000"/>
              </a:lnSpc>
              <a:spcAft>
                <a:spcPts val="800"/>
              </a:spcAft>
              <a:buFont typeface="+mj-lt"/>
              <a:buAutoNum type="arabicPeriod"/>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İkincisi, hem erkek hem de kadın cinsiyetin AOA için risk faktörü olduğu, erkeklerin ise KOAH riskinin daha yüksek olduğu bulundu.</a:t>
            </a:r>
          </a:p>
          <a:p>
            <a:pPr lvl="1">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Ancak, YANG ve ark., sigara içme davranışındaki değişiklikler nedeniyle şu anda erkeklerde ve kadınlarda KOAH prevalansının eşite yakın olduğundan bahsetmektedir.</a:t>
            </a:r>
          </a:p>
          <a:p>
            <a:pPr lvl="1">
              <a:lnSpc>
                <a:spcPct val="107000"/>
              </a:lnSpc>
              <a:spcAft>
                <a:spcPts val="800"/>
              </a:spcAft>
            </a:pP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Başlık 1">
            <a:extLst>
              <a:ext uri="{FF2B5EF4-FFF2-40B4-BE49-F238E27FC236}">
                <a16:creationId xmlns:a16="http://schemas.microsoft.com/office/drawing/2014/main" id="{E18FBA7F-1F2D-5108-854B-6A19531476E0}"/>
              </a:ext>
            </a:extLst>
          </p:cNvPr>
          <p:cNvSpPr txBox="1">
            <a:spLocks/>
          </p:cNvSpPr>
          <p:nvPr/>
        </p:nvSpPr>
        <p:spPr>
          <a:xfrm>
            <a:off x="0" y="695363"/>
            <a:ext cx="12192000" cy="482036"/>
          </a:xfrm>
          <a:prstGeom prst="rect">
            <a:avLst/>
          </a:prstGeom>
          <a:solidFill>
            <a:schemeClr val="accent4">
              <a:lumMod val="40000"/>
              <a:lumOff val="60000"/>
            </a:schemeClr>
          </a:solidFill>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2600" b="0" kern="1200" spc="300">
                <a:solidFill>
                  <a:schemeClr val="tx1"/>
                </a:solidFill>
                <a:effectLst/>
                <a:latin typeface="+mj-lt"/>
                <a:ea typeface="+mj-ea"/>
                <a:cs typeface="+mj-cs"/>
              </a:defRPr>
            </a:lvl1pPr>
          </a:lstStyle>
          <a:p>
            <a:r>
              <a:rPr lang="tr-TR" sz="3200" b="1" u="sng" dirty="0"/>
              <a:t>Farklılıklar</a:t>
            </a:r>
            <a:r>
              <a:rPr lang="tr-TR" dirty="0"/>
              <a:t> ve Benzerlikler</a:t>
            </a:r>
          </a:p>
        </p:txBody>
      </p:sp>
    </p:spTree>
    <p:extLst>
      <p:ext uri="{BB962C8B-B14F-4D97-AF65-F5344CB8AC3E}">
        <p14:creationId xmlns:p14="http://schemas.microsoft.com/office/powerpoint/2010/main" val="185502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EEA5F9-D135-854C-FFB4-8AEE263A5E94}"/>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084FB345-0BAF-759D-E15A-83B498F69251}"/>
              </a:ext>
            </a:extLst>
          </p:cNvPr>
          <p:cNvSpPr>
            <a:spLocks noGrp="1"/>
          </p:cNvSpPr>
          <p:nvPr>
            <p:ph idx="1"/>
          </p:nvPr>
        </p:nvSpPr>
        <p:spPr>
          <a:xfrm>
            <a:off x="838200" y="1253330"/>
            <a:ext cx="10515600" cy="5136959"/>
          </a:xfrm>
        </p:spPr>
        <p:txBody>
          <a:bodyPr/>
          <a:lstStyle/>
          <a:p>
            <a:pPr marL="457200" indent="-457200">
              <a:lnSpc>
                <a:spcPct val="107000"/>
              </a:lnSpc>
              <a:spcAft>
                <a:spcPts val="800"/>
              </a:spcAft>
              <a:buFont typeface="+mj-lt"/>
              <a:buAutoNum type="arabicPeriod"/>
            </a:pPr>
            <a:r>
              <a:rPr lang="tr-TR" sz="2400" kern="100" dirty="0">
                <a:latin typeface="Calibri" panose="020F0502020204030204" pitchFamily="34" charset="0"/>
                <a:ea typeface="Calibri" panose="020F0502020204030204" pitchFamily="34" charset="0"/>
                <a:cs typeface="Times New Roman" panose="02020603050405020304" pitchFamily="18" charset="0"/>
              </a:rPr>
              <a:t>H</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er iki hastalık için de düşük doğum ağırlığı ve erken doğum, (her iki hastalık için de erken doğum istatistiksel olarak anlamlı olmasa da) risk faktörleri olarak ima edildi.</a:t>
            </a:r>
          </a:p>
          <a:p>
            <a:pPr marL="457200" indent="-457200">
              <a:lnSpc>
                <a:spcPct val="107000"/>
              </a:lnSpc>
              <a:spcAft>
                <a:spcPts val="800"/>
              </a:spcAft>
              <a:buFont typeface="+mj-lt"/>
              <a:buAutoNum type="arabicPeriod"/>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Her iki koşul için birden çok incelemede mesleki toz maruziyeti bulundu ve bu da önleme için bir alan olduğunu gösteriyor.</a:t>
            </a:r>
          </a:p>
          <a:p>
            <a:pPr marL="457200" indent="-457200">
              <a:lnSpc>
                <a:spcPct val="107000"/>
              </a:lnSpc>
              <a:spcAft>
                <a:spcPts val="800"/>
              </a:spcAft>
              <a:buFont typeface="+mj-lt"/>
              <a:buAutoNum type="arabicPeriod"/>
            </a:pPr>
            <a:r>
              <a:rPr lang="tr-TR" sz="2400" kern="100" dirty="0">
                <a:latin typeface="Calibri" panose="020F0502020204030204" pitchFamily="34" charset="0"/>
                <a:ea typeface="Calibri" panose="020F0502020204030204" pitchFamily="34" charset="0"/>
                <a:cs typeface="Times New Roman" panose="02020603050405020304" pitchFamily="18" charset="0"/>
              </a:rPr>
              <a:t>A</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ktif ve pasif içicilik hem KOAH hem de AOA için önemli risk faktörleridir.</a:t>
            </a:r>
          </a:p>
          <a:p>
            <a:pPr marL="457200" indent="-457200">
              <a:lnSpc>
                <a:spcPct val="107000"/>
              </a:lnSpc>
              <a:spcAft>
                <a:spcPts val="800"/>
              </a:spcAft>
              <a:buFont typeface="+mj-lt"/>
              <a:buAutoNum type="arabicPeriod"/>
            </a:pPr>
            <a:r>
              <a:rPr lang="tr-TR" sz="2400" dirty="0">
                <a:effectLst/>
                <a:latin typeface="Calibri" panose="020F0502020204030204" pitchFamily="34" charset="0"/>
                <a:ea typeface="Calibri" panose="020F0502020204030204" pitchFamily="34" charset="0"/>
                <a:cs typeface="Times New Roman" panose="02020603050405020304" pitchFamily="18" charset="0"/>
              </a:rPr>
              <a:t>NO2 ve partikül madde şeklindeki ortam hava kirliliğinin hem KOAH hem de AOA için bir risk faktörü olduğu bulundu.</a:t>
            </a:r>
          </a:p>
          <a:p>
            <a:pPr marL="457200" indent="-457200">
              <a:lnSpc>
                <a:spcPct val="107000"/>
              </a:lnSpc>
              <a:spcAft>
                <a:spcPts val="800"/>
              </a:spcAft>
              <a:buFont typeface="+mj-lt"/>
              <a:buAutoNum type="arabicPeriod"/>
            </a:pPr>
            <a:r>
              <a:rPr lang="tr-TR" sz="2400" kern="100" dirty="0">
                <a:latin typeface="Calibri" panose="020F0502020204030204" pitchFamily="34" charset="0"/>
                <a:ea typeface="Calibri" panose="020F0502020204030204" pitchFamily="34" charset="0"/>
                <a:cs typeface="Times New Roman" panose="02020603050405020304" pitchFamily="18" charset="0"/>
              </a:rPr>
              <a:t>H</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em pestisit maruziyeti hem de klorür gibi işyeri tahriş edici maddelere maruz kalma, hem AOA hem de KOAH için risk faktörleri olarak tanımlandı.</a:t>
            </a:r>
          </a:p>
          <a:p>
            <a:pPr>
              <a:lnSpc>
                <a:spcPct val="107000"/>
              </a:lnSpc>
              <a:spcAft>
                <a:spcPts val="800"/>
              </a:spcAft>
            </a:pP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Başlık 1">
            <a:extLst>
              <a:ext uri="{FF2B5EF4-FFF2-40B4-BE49-F238E27FC236}">
                <a16:creationId xmlns:a16="http://schemas.microsoft.com/office/drawing/2014/main" id="{E18FBA7F-1F2D-5108-854B-6A19531476E0}"/>
              </a:ext>
            </a:extLst>
          </p:cNvPr>
          <p:cNvSpPr txBox="1">
            <a:spLocks/>
          </p:cNvSpPr>
          <p:nvPr/>
        </p:nvSpPr>
        <p:spPr>
          <a:xfrm>
            <a:off x="0" y="695363"/>
            <a:ext cx="12192000" cy="482036"/>
          </a:xfrm>
          <a:prstGeom prst="rect">
            <a:avLst/>
          </a:prstGeom>
          <a:solidFill>
            <a:schemeClr val="accent4">
              <a:lumMod val="40000"/>
              <a:lumOff val="60000"/>
            </a:schemeClr>
          </a:solidFill>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2600" b="0" kern="1200" spc="300">
                <a:solidFill>
                  <a:schemeClr val="tx1"/>
                </a:solidFill>
                <a:effectLst/>
                <a:latin typeface="+mj-lt"/>
                <a:ea typeface="+mj-ea"/>
                <a:cs typeface="+mj-cs"/>
              </a:defRPr>
            </a:lvl1pPr>
          </a:lstStyle>
          <a:p>
            <a:r>
              <a:rPr lang="tr-TR" dirty="0"/>
              <a:t>Farklılıklar ve </a:t>
            </a:r>
            <a:r>
              <a:rPr lang="tr-TR" sz="3000" b="1" u="sng" dirty="0"/>
              <a:t>Benzerlikler</a:t>
            </a:r>
            <a:endParaRPr lang="tr-TR" b="1" u="sng" dirty="0"/>
          </a:p>
        </p:txBody>
      </p:sp>
    </p:spTree>
    <p:extLst>
      <p:ext uri="{BB962C8B-B14F-4D97-AF65-F5344CB8AC3E}">
        <p14:creationId xmlns:p14="http://schemas.microsoft.com/office/powerpoint/2010/main" val="150845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87DA3A-9BFB-5503-1914-84F3AA775200}"/>
              </a:ext>
            </a:extLst>
          </p:cNvPr>
          <p:cNvSpPr>
            <a:spLocks noGrp="1"/>
          </p:cNvSpPr>
          <p:nvPr>
            <p:ph type="title"/>
          </p:nvPr>
        </p:nvSpPr>
        <p:spPr/>
        <p:txBody>
          <a:bodyPr/>
          <a:lstStyle/>
          <a:p>
            <a:r>
              <a:rPr lang="tr-TR" dirty="0"/>
              <a:t>GÜÇLÜKLER ve SINIRLAYICILAR</a:t>
            </a:r>
          </a:p>
        </p:txBody>
      </p:sp>
      <p:sp>
        <p:nvSpPr>
          <p:cNvPr id="3" name="İçerik Yer Tutucusu 2">
            <a:extLst>
              <a:ext uri="{FF2B5EF4-FFF2-40B4-BE49-F238E27FC236}">
                <a16:creationId xmlns:a16="http://schemas.microsoft.com/office/drawing/2014/main" id="{C68B4163-E3EF-D159-DC5C-D7DB914F4F0B}"/>
              </a:ext>
            </a:extLst>
          </p:cNvPr>
          <p:cNvSpPr>
            <a:spLocks noGrp="1"/>
          </p:cNvSpPr>
          <p:nvPr>
            <p:ph idx="1"/>
          </p:nvPr>
        </p:nvSpPr>
        <p:spPr>
          <a:xfrm>
            <a:off x="838200" y="1253330"/>
            <a:ext cx="10515600" cy="5280473"/>
          </a:xfrm>
        </p:spPr>
        <p:txBody>
          <a:bodyPr>
            <a:norm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Sadece birkaç çalışma astım tanısını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spesifik</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semptomlar</a:t>
            </a:r>
            <a:r>
              <a:rPr lang="tr-TR" sz="2400" dirty="0">
                <a:effectLst/>
                <a:latin typeface="Calibri" panose="020F0502020204030204" pitchFamily="34" charset="0"/>
                <a:ea typeface="Calibri" panose="020F0502020204030204" pitchFamily="34" charset="0"/>
                <a:cs typeface="Times New Roman" panose="02020603050405020304" pitchFamily="18" charset="0"/>
              </a:rPr>
              <a:t> ve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hava yolu testleri </a:t>
            </a:r>
            <a:r>
              <a:rPr lang="tr-TR" sz="2400" dirty="0">
                <a:effectLst/>
                <a:latin typeface="Calibri" panose="020F0502020204030204" pitchFamily="34" charset="0"/>
                <a:ea typeface="Calibri" panose="020F0502020204030204" pitchFamily="34" charset="0"/>
                <a:cs typeface="Times New Roman" panose="02020603050405020304" pitchFamily="18" charset="0"/>
              </a:rPr>
              <a:t>ile kombinasyon halinde doğruladı</a:t>
            </a:r>
          </a:p>
          <a:p>
            <a:r>
              <a:rPr lang="tr-TR" sz="2400" dirty="0">
                <a:latin typeface="Calibri" panose="020F0502020204030204" pitchFamily="34" charset="0"/>
                <a:ea typeface="Calibri" panose="020F0502020204030204" pitchFamily="34" charset="0"/>
                <a:cs typeface="Times New Roman" panose="02020603050405020304" pitchFamily="18" charset="0"/>
              </a:rPr>
              <a:t>S</a:t>
            </a:r>
            <a:r>
              <a:rPr lang="tr-TR" sz="2400" dirty="0">
                <a:effectLst/>
                <a:latin typeface="Calibri" panose="020F0502020204030204" pitchFamily="34" charset="0"/>
                <a:ea typeface="Calibri" panose="020F0502020204030204" pitchFamily="34" charset="0"/>
                <a:cs typeface="Times New Roman" panose="02020603050405020304" pitchFamily="18" charset="0"/>
              </a:rPr>
              <a:t>adece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yetişkinleri</a:t>
            </a:r>
            <a:r>
              <a:rPr lang="tr-TR" sz="2400" dirty="0">
                <a:effectLst/>
                <a:latin typeface="Calibri" panose="020F0502020204030204" pitchFamily="34" charset="0"/>
                <a:ea typeface="Calibri" panose="020F0502020204030204" pitchFamily="34" charset="0"/>
                <a:cs typeface="Times New Roman" panose="02020603050405020304" pitchFamily="18" charset="0"/>
              </a:rPr>
              <a:t> içeren astım çalışmaları azdı</a:t>
            </a:r>
          </a:p>
          <a:p>
            <a:pPr lvl="1"/>
            <a:r>
              <a:rPr lang="tr-TR" sz="2400" dirty="0">
                <a:effectLst/>
                <a:latin typeface="Calibri" panose="020F0502020204030204" pitchFamily="34" charset="0"/>
                <a:ea typeface="Calibri" panose="020F0502020204030204" pitchFamily="34" charset="0"/>
                <a:cs typeface="Times New Roman" panose="02020603050405020304" pitchFamily="18" charset="0"/>
              </a:rPr>
              <a:t>Çoğu çalışma için asıl odak noktası çocuklarda astımdı ve bu da 18 yaşından küçük popülasyonu hariç tutarken küçük örneklem boyutlarına yol açıyordu</a:t>
            </a:r>
          </a:p>
          <a:p>
            <a:r>
              <a:rPr lang="tr-TR" sz="2400" dirty="0">
                <a:latin typeface="Calibri" panose="020F0502020204030204" pitchFamily="34" charset="0"/>
                <a:ea typeface="Calibri" panose="020F0502020204030204" pitchFamily="34" charset="0"/>
                <a:cs typeface="Times New Roman" panose="02020603050405020304" pitchFamily="18" charset="0"/>
              </a:rPr>
              <a:t>H</a:t>
            </a:r>
            <a:r>
              <a:rPr lang="tr-TR" sz="2400" dirty="0">
                <a:effectLst/>
                <a:latin typeface="Calibri" panose="020F0502020204030204" pitchFamily="34" charset="0"/>
                <a:ea typeface="Calibri" panose="020F0502020204030204" pitchFamily="34" charset="0"/>
                <a:cs typeface="Times New Roman" panose="02020603050405020304" pitchFamily="18" charset="0"/>
              </a:rPr>
              <a:t>em astım hem de KOAH için, her gözden geçirme bir meta-analiz içermedi ve/veya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niceliksel</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sonuç ölçüsü s</a:t>
            </a:r>
            <a:r>
              <a:rPr lang="tr-TR" sz="2400" dirty="0">
                <a:latin typeface="Calibri" panose="020F0502020204030204" pitchFamily="34" charset="0"/>
                <a:ea typeface="Calibri" panose="020F0502020204030204" pitchFamily="34" charset="0"/>
                <a:cs typeface="Times New Roman" panose="02020603050405020304" pitchFamily="18" charset="0"/>
              </a:rPr>
              <a:t>ağlamadı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tr-TR" sz="2400" dirty="0">
                <a:effectLst/>
                <a:latin typeface="Calibri" panose="020F0502020204030204" pitchFamily="34" charset="0"/>
                <a:ea typeface="Calibri" panose="020F0502020204030204" pitchFamily="34" charset="0"/>
                <a:cs typeface="Times New Roman" panose="02020603050405020304" pitchFamily="18" charset="0"/>
              </a:rPr>
              <a:t>Bu, sonuçların karşılaştırılmasını zorlaştırdı ve bazı bulguların fazla veya eksik temsil edilmesine yol açabilirdi. </a:t>
            </a:r>
          </a:p>
          <a:p>
            <a:pPr lvl="1"/>
            <a:r>
              <a:rPr lang="tr-TR" sz="2400" dirty="0">
                <a:effectLst/>
                <a:latin typeface="Calibri" panose="020F0502020204030204" pitchFamily="34" charset="0"/>
                <a:ea typeface="Calibri" panose="020F0502020204030204" pitchFamily="34" charset="0"/>
                <a:cs typeface="Times New Roman" panose="02020603050405020304" pitchFamily="18" charset="0"/>
              </a:rPr>
              <a:t>Ancak, beş ile 11 arasında değişen JBI puanları ile önyargı değerlendirmesi riski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yapoldığından</a:t>
            </a:r>
            <a:r>
              <a:rPr lang="tr-TR" sz="2400" dirty="0">
                <a:effectLst/>
                <a:latin typeface="Calibri" panose="020F0502020204030204" pitchFamily="34" charset="0"/>
                <a:ea typeface="Calibri" panose="020F0502020204030204" pitchFamily="34" charset="0"/>
                <a:cs typeface="Times New Roman" panose="02020603050405020304" pitchFamily="18" charset="0"/>
              </a:rPr>
              <a:t>, hiçbiri yüksek bir önyargı riski göstermediğinden bu risk sınırlı olabilir</a:t>
            </a:r>
            <a:endParaRPr lang="tr-TR" dirty="0"/>
          </a:p>
        </p:txBody>
      </p:sp>
    </p:spTree>
    <p:extLst>
      <p:ext uri="{BB962C8B-B14F-4D97-AF65-F5344CB8AC3E}">
        <p14:creationId xmlns:p14="http://schemas.microsoft.com/office/powerpoint/2010/main" val="171092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F8D8C9-ECAC-B87C-4462-2679775AE61E}"/>
              </a:ext>
            </a:extLst>
          </p:cNvPr>
          <p:cNvSpPr>
            <a:spLocks noGrp="1"/>
          </p:cNvSpPr>
          <p:nvPr>
            <p:ph type="title"/>
          </p:nvPr>
        </p:nvSpPr>
        <p:spPr/>
        <p:txBody>
          <a:bodyPr/>
          <a:lstStyle/>
          <a:p>
            <a:r>
              <a:rPr lang="tr-TR" dirty="0"/>
              <a:t>ÇIKARIMLAR</a:t>
            </a:r>
          </a:p>
        </p:txBody>
      </p:sp>
      <p:sp>
        <p:nvSpPr>
          <p:cNvPr id="3" name="İçerik Yer Tutucusu 2">
            <a:extLst>
              <a:ext uri="{FF2B5EF4-FFF2-40B4-BE49-F238E27FC236}">
                <a16:creationId xmlns:a16="http://schemas.microsoft.com/office/drawing/2014/main" id="{46B86605-B7D3-A96D-E042-CEA689A8083E}"/>
              </a:ext>
            </a:extLst>
          </p:cNvPr>
          <p:cNvSpPr>
            <a:spLocks noGrp="1"/>
          </p:cNvSpPr>
          <p:nvPr>
            <p:ph idx="1"/>
          </p:nvPr>
        </p:nvSpPr>
        <p:spPr>
          <a:xfrm>
            <a:off x="838200" y="1253330"/>
            <a:ext cx="10515600" cy="5197345"/>
          </a:xfrm>
        </p:spPr>
        <p:txBody>
          <a:bodyPr>
            <a:normAutofit fontScale="92500" lnSpcReduction="20000"/>
          </a:bodyPr>
          <a:lstStyle/>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İnceleme astım ve KOAH risk faktörlerine </a:t>
            </a:r>
            <a:r>
              <a:rPr lang="tr-TR" sz="2400" b="1" kern="100" dirty="0">
                <a:effectLst/>
                <a:latin typeface="Calibri" panose="020F0502020204030204" pitchFamily="34" charset="0"/>
                <a:ea typeface="Calibri" panose="020F0502020204030204" pitchFamily="34" charset="0"/>
                <a:cs typeface="Times New Roman" panose="02020603050405020304" pitchFamily="18" charset="0"/>
              </a:rPr>
              <a:t>genel bir bakış </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sağladığından, </a:t>
            </a:r>
            <a:r>
              <a:rPr lang="tr-TR" sz="2400" b="1" kern="100" dirty="0">
                <a:effectLst/>
                <a:latin typeface="Calibri" panose="020F0502020204030204" pitchFamily="34" charset="0"/>
                <a:ea typeface="Calibri" panose="020F0502020204030204" pitchFamily="34" charset="0"/>
                <a:cs typeface="Times New Roman" panose="02020603050405020304" pitchFamily="18" charset="0"/>
              </a:rPr>
              <a:t>erken teşhis</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ve </a:t>
            </a:r>
            <a:r>
              <a:rPr lang="tr-TR" sz="2400" b="1" kern="100" dirty="0">
                <a:effectLst/>
                <a:latin typeface="Calibri" panose="020F0502020204030204" pitchFamily="34" charset="0"/>
                <a:ea typeface="Calibri" panose="020F0502020204030204" pitchFamily="34" charset="0"/>
                <a:cs typeface="Times New Roman" panose="02020603050405020304" pitchFamily="18" charset="0"/>
              </a:rPr>
              <a:t>önleme</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için olası hedefler sağlar. </a:t>
            </a: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Kronik hastalıkların hem sağlık hem de bireysel sağlık maliyetleri yüksek olduğundan, bu durum önemli </a:t>
            </a:r>
            <a:r>
              <a:rPr lang="tr-TR" sz="2400" b="1" kern="100" dirty="0">
                <a:effectLst/>
                <a:latin typeface="Calibri" panose="020F0502020204030204" pitchFamily="34" charset="0"/>
                <a:ea typeface="Calibri" panose="020F0502020204030204" pitchFamily="34" charset="0"/>
                <a:cs typeface="Times New Roman" panose="02020603050405020304" pitchFamily="18" charset="0"/>
              </a:rPr>
              <a:t>mali tasarruflar </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sağlayabilir ve </a:t>
            </a:r>
            <a:r>
              <a:rPr lang="tr-TR" sz="2400" b="1" kern="100" dirty="0">
                <a:effectLst/>
                <a:latin typeface="Calibri" panose="020F0502020204030204" pitchFamily="34" charset="0"/>
                <a:ea typeface="Calibri" panose="020F0502020204030204" pitchFamily="34" charset="0"/>
                <a:cs typeface="Times New Roman" panose="02020603050405020304" pitchFamily="18" charset="0"/>
              </a:rPr>
              <a:t>yaşam kalitesindeki </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kayıpları azaltabilir. </a:t>
            </a: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Ayrıca, Küresel Hastalık Yükü Çalışması şu anda </a:t>
            </a:r>
          </a:p>
          <a:p>
            <a:pPr lvl="1">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KOAH için altı risk faktörüne (sigara, pasif içicilik, ev hava kirliliği, ortamdaki partikül madde, ozon ve mesleki partiküller)  </a:t>
            </a:r>
          </a:p>
          <a:p>
            <a:pPr lvl="1">
              <a:lnSpc>
                <a:spcPct val="107000"/>
              </a:lnSpc>
              <a:spcAft>
                <a:spcPts val="800"/>
              </a:spcAft>
            </a:pPr>
            <a:r>
              <a:rPr lang="tr-TR" sz="2400" kern="100" dirty="0">
                <a:latin typeface="Calibri" panose="020F0502020204030204" pitchFamily="34" charset="0"/>
                <a:ea typeface="Calibri" panose="020F0502020204030204" pitchFamily="34" charset="0"/>
                <a:cs typeface="Times New Roman" panose="02020603050405020304" pitchFamily="18" charset="0"/>
              </a:rPr>
              <a:t>A</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stım için iki risk faktörüne (sigara ve mesleki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astımojenler</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örn</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mesleki odun tozu ve temizlik malzemeleri)  </a:t>
            </a: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Bu gözden geçirme daha birçok risk faktörü tanımladığından, hastalık yükü şu anda hafife alınmış olabilir. </a:t>
            </a: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KOAH ve AOA için risk faktörlerindeki farklılıkları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vurgulaNDI</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yani müdahalelerin risk altındaki belirli popülasyonu hedeflemesi gerekir.</a:t>
            </a:r>
          </a:p>
        </p:txBody>
      </p:sp>
    </p:spTree>
    <p:extLst>
      <p:ext uri="{BB962C8B-B14F-4D97-AF65-F5344CB8AC3E}">
        <p14:creationId xmlns:p14="http://schemas.microsoft.com/office/powerpoint/2010/main" val="2210050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178A8B-874E-EAD3-F65B-45DDC7D02B9D}"/>
              </a:ext>
            </a:extLst>
          </p:cNvPr>
          <p:cNvSpPr>
            <a:spLocks noGrp="1"/>
          </p:cNvSpPr>
          <p:nvPr>
            <p:ph type="title"/>
          </p:nvPr>
        </p:nvSpPr>
        <p:spPr/>
        <p:txBody>
          <a:bodyPr/>
          <a:lstStyle/>
          <a:p>
            <a:r>
              <a:rPr lang="tr-TR" dirty="0"/>
              <a:t>ÇIKARIMLAR</a:t>
            </a:r>
          </a:p>
        </p:txBody>
      </p:sp>
      <p:sp>
        <p:nvSpPr>
          <p:cNvPr id="3" name="İçerik Yer Tutucusu 2">
            <a:extLst>
              <a:ext uri="{FF2B5EF4-FFF2-40B4-BE49-F238E27FC236}">
                <a16:creationId xmlns:a16="http://schemas.microsoft.com/office/drawing/2014/main" id="{48950907-76C4-A543-BE03-0047D4A8F8FB}"/>
              </a:ext>
            </a:extLst>
          </p:cNvPr>
          <p:cNvSpPr>
            <a:spLocks noGrp="1"/>
          </p:cNvSpPr>
          <p:nvPr>
            <p:ph idx="1"/>
          </p:nvPr>
        </p:nvSpPr>
        <p:spPr/>
        <p:txBody>
          <a:bodyPr/>
          <a:lstStyle/>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İnceleme, daha fazla araştırmaya ihtiyaç duyulan alanlara dair de fikir verdi. </a:t>
            </a:r>
          </a:p>
          <a:p>
            <a:pPr lvl="1">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Çok az inceleme erişkinlerde astıma odaklanır ve daha da azı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AOA'ya</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odaklanır. </a:t>
            </a:r>
          </a:p>
          <a:p>
            <a:pPr lvl="1">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Araştırmalar, </a:t>
            </a:r>
            <a:r>
              <a:rPr lang="tr-TR" sz="2400" kern="100" dirty="0" err="1">
                <a:effectLst/>
                <a:latin typeface="Calibri" panose="020F0502020204030204" pitchFamily="34" charset="0"/>
                <a:ea typeface="Calibri" panose="020F0502020204030204" pitchFamily="34" charset="0"/>
                <a:cs typeface="Times New Roman" panose="02020603050405020304" pitchFamily="18" charset="0"/>
              </a:rPr>
              <a:t>AOA'nın</a:t>
            </a: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 daha az atopik olduğunu ve çocukluk çağı astımından daha kötü bir prognoza sahip olduğunu gösterdiğinden, bu spesifik popülasyona ilişkin daha fazla araştırmaya ihtiyaç vardır.</a:t>
            </a:r>
          </a:p>
          <a:p>
            <a:endParaRPr lang="tr-TR" dirty="0"/>
          </a:p>
        </p:txBody>
      </p:sp>
    </p:spTree>
    <p:extLst>
      <p:ext uri="{BB962C8B-B14F-4D97-AF65-F5344CB8AC3E}">
        <p14:creationId xmlns:p14="http://schemas.microsoft.com/office/powerpoint/2010/main" val="289522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E301BC-9A63-652A-820B-A135B99D274A}"/>
              </a:ext>
            </a:extLst>
          </p:cNvPr>
          <p:cNvSpPr>
            <a:spLocks noGrp="1"/>
          </p:cNvSpPr>
          <p:nvPr>
            <p:ph type="title"/>
          </p:nvPr>
        </p:nvSpPr>
        <p:spPr/>
        <p:txBody>
          <a:bodyPr/>
          <a:lstStyle/>
          <a:p>
            <a:r>
              <a:rPr lang="tr-TR" dirty="0"/>
              <a:t>SONUÇ</a:t>
            </a:r>
          </a:p>
        </p:txBody>
      </p:sp>
      <p:sp>
        <p:nvSpPr>
          <p:cNvPr id="3" name="İçerik Yer Tutucusu 2">
            <a:extLst>
              <a:ext uri="{FF2B5EF4-FFF2-40B4-BE49-F238E27FC236}">
                <a16:creationId xmlns:a16="http://schemas.microsoft.com/office/drawing/2014/main" id="{3C9D6C24-F172-5A30-A9FB-DD97F5BB1939}"/>
              </a:ext>
            </a:extLst>
          </p:cNvPr>
          <p:cNvSpPr>
            <a:spLocks noGrp="1"/>
          </p:cNvSpPr>
          <p:nvPr>
            <p:ph idx="1"/>
          </p:nvPr>
        </p:nvSpPr>
        <p:spPr>
          <a:xfrm>
            <a:off x="838200" y="1253330"/>
            <a:ext cx="10515600" cy="5280473"/>
          </a:xfrm>
        </p:spPr>
        <p:txBody>
          <a:bodyPr/>
          <a:lstStyle/>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Bu şemsiye incelemede, KOAH ve AOA için genetik olmayan risk faktörlerine genel bir bakış sağlandı. </a:t>
            </a: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Daha da önemlisi, her iki hastalık da sigara ve mesleki maruziyet gibi bilinen birkaç akciğere zarar veren ve genetik olmayan faktörleri paylaşır. </a:t>
            </a: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BMI ve hava kirliliği gibi bazı dikkate değer farklılıklar da vardır. </a:t>
            </a: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Bu risk faktörlerini daha iyi anlamak için özellikle AOA üzerine daha fazla araştırma yapılmalıdır. </a:t>
            </a:r>
          </a:p>
          <a:p>
            <a:pPr>
              <a:lnSpc>
                <a:spcPct val="107000"/>
              </a:lnSpc>
              <a:spcAft>
                <a:spcPts val="800"/>
              </a:spcAft>
            </a:pPr>
            <a:r>
              <a:rPr lang="tr-TR" sz="2400" kern="100" dirty="0">
                <a:effectLst/>
                <a:latin typeface="Calibri" panose="020F0502020204030204" pitchFamily="34" charset="0"/>
                <a:ea typeface="Calibri" panose="020F0502020204030204" pitchFamily="34" charset="0"/>
                <a:cs typeface="Times New Roman" panose="02020603050405020304" pitchFamily="18" charset="0"/>
              </a:rPr>
              <a:t>Genel olarak, bu incelemenin sonuçları, risk altındaki kişileri belirleyerek vakaların daha hedefli ve daha erken tanımlanmasının yanı sıra teşhis sırasında bu hastalıkları birbirinden ayırmaya yardımcı olabilir.</a:t>
            </a:r>
          </a:p>
          <a:p>
            <a:endParaRPr lang="tr-TR" dirty="0"/>
          </a:p>
        </p:txBody>
      </p:sp>
    </p:spTree>
    <p:extLst>
      <p:ext uri="{BB962C8B-B14F-4D97-AF65-F5344CB8AC3E}">
        <p14:creationId xmlns:p14="http://schemas.microsoft.com/office/powerpoint/2010/main" val="256371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306C85-0269-E764-F68F-D2B0A39D9E0B}"/>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43D26800-BDB2-4A96-29D1-7AB369E7A11C}"/>
              </a:ext>
            </a:extLst>
          </p:cNvPr>
          <p:cNvSpPr>
            <a:spLocks noGrp="1"/>
          </p:cNvSpPr>
          <p:nvPr>
            <p:ph idx="1"/>
          </p:nvPr>
        </p:nvSpPr>
        <p:spPr>
          <a:xfrm>
            <a:off x="838200" y="1253330"/>
            <a:ext cx="10515600" cy="5147469"/>
          </a:xfrm>
        </p:spPr>
        <p:txBody>
          <a:bodyPr>
            <a:noAutofit/>
          </a:bodyPr>
          <a:lstStyle/>
          <a:p>
            <a:r>
              <a:rPr lang="tr-TR" sz="2000" dirty="0">
                <a:effectLst/>
                <a:latin typeface="Calibri" panose="020F0502020204030204" pitchFamily="34" charset="0"/>
                <a:ea typeface="Calibri" panose="020F0502020204030204" pitchFamily="34" charset="0"/>
                <a:cs typeface="Times New Roman" panose="02020603050405020304" pitchFamily="18" charset="0"/>
              </a:rPr>
              <a:t>Sistematik derlemeler ve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metaanaliz</a:t>
            </a:r>
            <a:r>
              <a:rPr lang="tr-TR" sz="2000" dirty="0">
                <a:effectLst/>
                <a:latin typeface="Calibri" panose="020F0502020204030204" pitchFamily="34" charset="0"/>
                <a:ea typeface="Calibri" panose="020F0502020204030204" pitchFamily="34" charset="0"/>
                <a:cs typeface="Times New Roman" panose="02020603050405020304" pitchFamily="18" charset="0"/>
              </a:rPr>
              <a:t> derlemelerinden oluşan Şemsiye derleme</a:t>
            </a:r>
          </a:p>
          <a:p>
            <a:r>
              <a:rPr lang="tr-TR" sz="2000" dirty="0">
                <a:effectLst/>
                <a:latin typeface="Calibri" panose="020F0502020204030204" pitchFamily="34" charset="0"/>
                <a:ea typeface="Calibri" panose="020F0502020204030204" pitchFamily="34" charset="0"/>
                <a:cs typeface="Times New Roman" panose="02020603050405020304" pitchFamily="18" charset="0"/>
              </a:rPr>
              <a:t>International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Prospective</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Register</a:t>
            </a:r>
            <a:r>
              <a:rPr lang="tr-TR" sz="2000" dirty="0">
                <a:effectLst/>
                <a:latin typeface="Calibri" panose="020F0502020204030204" pitchFamily="34" charset="0"/>
                <a:ea typeface="Calibri" panose="020F0502020204030204" pitchFamily="34" charset="0"/>
                <a:cs typeface="Times New Roman" panose="02020603050405020304" pitchFamily="18" charset="0"/>
              </a:rPr>
              <a:t> of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Systematic</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Review'da</a:t>
            </a:r>
            <a:r>
              <a:rPr lang="tr-TR" sz="2000" dirty="0">
                <a:effectLst/>
                <a:latin typeface="Calibri" panose="020F0502020204030204" pitchFamily="34" charset="0"/>
                <a:ea typeface="Calibri" panose="020F0502020204030204" pitchFamily="34" charset="0"/>
                <a:cs typeface="Times New Roman" panose="02020603050405020304" pitchFamily="18" charset="0"/>
              </a:rPr>
              <a:t> (PROSPERO-CRD42021284614) kayıtlı çalışma protokolüne ve PRISMA yönergelerine göre yapılmıştır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r>
              <a:rPr lang="tr-TR" sz="2000" dirty="0" err="1">
                <a:effectLst/>
                <a:latin typeface="Calibri" panose="020F0502020204030204" pitchFamily="34" charset="0"/>
                <a:ea typeface="Calibri" panose="020F0502020204030204" pitchFamily="34" charset="0"/>
                <a:cs typeface="Times New Roman" panose="02020603050405020304" pitchFamily="18" charset="0"/>
              </a:rPr>
              <a:t>PubMed</a:t>
            </a:r>
            <a:r>
              <a:rPr lang="tr-TR" sz="2000" dirty="0">
                <a:effectLst/>
                <a:latin typeface="Calibri" panose="020F0502020204030204" pitchFamily="34" charset="0"/>
                <a:ea typeface="Calibri" panose="020F0502020204030204" pitchFamily="34" charset="0"/>
                <a:cs typeface="Times New Roman" panose="02020603050405020304" pitchFamily="18" charset="0"/>
              </a:rPr>
              <a:t>, 1 Şubat 2023'e kadar sistematik olarak arandı. </a:t>
            </a:r>
          </a:p>
          <a:p>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Arama stratejisi; </a:t>
            </a:r>
          </a:p>
          <a:p>
            <a:pPr lvl="1"/>
            <a:r>
              <a:rPr lang="tr-TR" sz="2000" dirty="0">
                <a:effectLst/>
                <a:latin typeface="Calibri" panose="020F0502020204030204" pitchFamily="34" charset="0"/>
                <a:ea typeface="Calibri" panose="020F0502020204030204" pitchFamily="34" charset="0"/>
                <a:cs typeface="Times New Roman" panose="02020603050405020304" pitchFamily="18" charset="0"/>
              </a:rPr>
              <a:t>KOAH, astım, epidemiyoloji, etiyoloji, risk faktörleri ve çalışma tasarımı ile ilgili terimlerden </a:t>
            </a:r>
          </a:p>
          <a:p>
            <a:r>
              <a:rPr lang="tr-TR" sz="2000" dirty="0">
                <a:effectLst/>
                <a:latin typeface="Calibri" panose="020F0502020204030204" pitchFamily="34" charset="0"/>
                <a:ea typeface="Calibri" panose="020F0502020204030204" pitchFamily="34" charset="0"/>
                <a:cs typeface="Times New Roman" panose="02020603050405020304" pitchFamily="18" charset="0"/>
              </a:rPr>
              <a:t>İlk tarama, başlık ve özete dayalı olarak iki araştırmacı (J.C.S.H. ve L.D.B.) tarafından bağımsız olarak yapıldı.</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Daha sonra, ilgili tüm makalelerin tam metni bir araştırmacı (J.C.S.H.) tarafından uygunluk açısından değerlendirildi ve ek bir araştırmacı (M.E.B.C.) makalelerin rastgele %10'unu değerlendirdi</a:t>
            </a:r>
          </a:p>
          <a:p>
            <a:r>
              <a:rPr lang="tr-TR" sz="2000" dirty="0">
                <a:effectLst/>
                <a:latin typeface="Calibri" panose="020F0502020204030204" pitchFamily="34" charset="0"/>
                <a:ea typeface="Calibri" panose="020F0502020204030204" pitchFamily="34" charset="0"/>
                <a:cs typeface="Times New Roman" panose="02020603050405020304" pitchFamily="18" charset="0"/>
              </a:rPr>
              <a:t>İlk tutarsızlıklar ilk olarak gözden geçirenler arasında tartışıldı ve üçüncü bir gözden geçiren (R.J.H.C.G.B.) anlaşmazlık durumunda nihai karar vermek için hazır bulundu. </a:t>
            </a:r>
          </a:p>
        </p:txBody>
      </p:sp>
      <p:sp>
        <p:nvSpPr>
          <p:cNvPr id="4" name="Başlık 1">
            <a:extLst>
              <a:ext uri="{FF2B5EF4-FFF2-40B4-BE49-F238E27FC236}">
                <a16:creationId xmlns:a16="http://schemas.microsoft.com/office/drawing/2014/main" id="{6E9A4D61-E7A0-8FA5-7984-60D76AF28619}"/>
              </a:ext>
            </a:extLst>
          </p:cNvPr>
          <p:cNvSpPr txBox="1">
            <a:spLocks/>
          </p:cNvSpPr>
          <p:nvPr/>
        </p:nvSpPr>
        <p:spPr>
          <a:xfrm>
            <a:off x="0" y="695363"/>
            <a:ext cx="12192000" cy="482036"/>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2600" b="0" kern="1200" spc="300">
                <a:solidFill>
                  <a:schemeClr val="tx1"/>
                </a:solidFill>
                <a:effectLst/>
                <a:latin typeface="+mj-lt"/>
                <a:ea typeface="+mj-ea"/>
                <a:cs typeface="+mj-cs"/>
              </a:defRPr>
            </a:lvl1pPr>
          </a:lstStyle>
          <a:p>
            <a:r>
              <a:rPr lang="tr-TR" dirty="0"/>
              <a:t>Arama Stratejisi</a:t>
            </a:r>
          </a:p>
        </p:txBody>
      </p:sp>
      <p:sp>
        <p:nvSpPr>
          <p:cNvPr id="5" name="Metin kutusu 4">
            <a:extLst>
              <a:ext uri="{FF2B5EF4-FFF2-40B4-BE49-F238E27FC236}">
                <a16:creationId xmlns:a16="http://schemas.microsoft.com/office/drawing/2014/main" id="{F2B7AA34-5416-8BD2-6C53-28147F0C4245}"/>
              </a:ext>
            </a:extLst>
          </p:cNvPr>
          <p:cNvSpPr txBox="1"/>
          <p:nvPr/>
        </p:nvSpPr>
        <p:spPr>
          <a:xfrm>
            <a:off x="8156222" y="2077156"/>
            <a:ext cx="3138311" cy="1200329"/>
          </a:xfrm>
          <a:prstGeom prst="rect">
            <a:avLst/>
          </a:prstGeom>
          <a:solidFill>
            <a:schemeClr val="accent2">
              <a:lumMod val="20000"/>
              <a:lumOff val="80000"/>
            </a:schemeClr>
          </a:solidFill>
        </p:spPr>
        <p:txBody>
          <a:bodyPr wrap="square" rtlCol="0">
            <a:spAutoFit/>
          </a:bodyPr>
          <a:lstStyle/>
          <a:p>
            <a:r>
              <a:rPr lang="tr-TR" dirty="0" err="1"/>
              <a:t>Equator</a:t>
            </a:r>
            <a:r>
              <a:rPr lang="tr-TR" dirty="0"/>
              <a:t> Network</a:t>
            </a:r>
          </a:p>
          <a:p>
            <a:r>
              <a:rPr lang="tr-TR" dirty="0"/>
              <a:t>CONSORT (Klinik denemeler)</a:t>
            </a:r>
          </a:p>
          <a:p>
            <a:r>
              <a:rPr lang="tr-TR" dirty="0"/>
              <a:t>PRISMA (Meta analiz)</a:t>
            </a:r>
          </a:p>
          <a:p>
            <a:r>
              <a:rPr lang="tr-TR" dirty="0"/>
              <a:t>STROBE (Gözlemsel Çalışmalar)</a:t>
            </a:r>
          </a:p>
        </p:txBody>
      </p:sp>
    </p:spTree>
    <p:extLst>
      <p:ext uri="{BB962C8B-B14F-4D97-AF65-F5344CB8AC3E}">
        <p14:creationId xmlns:p14="http://schemas.microsoft.com/office/powerpoint/2010/main" val="33207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2B6771-8CDB-7DD1-F5A7-70EE83BDCA18}"/>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C8CC9528-3A05-4F72-6402-FF1452E0F234}"/>
              </a:ext>
            </a:extLst>
          </p:cNvPr>
          <p:cNvSpPr>
            <a:spLocks noGrp="1"/>
          </p:cNvSpPr>
          <p:nvPr>
            <p:ph idx="1"/>
          </p:nvPr>
        </p:nvSpPr>
        <p:spPr>
          <a:xfrm>
            <a:off x="838200" y="1253331"/>
            <a:ext cx="10515600" cy="5105428"/>
          </a:xfrm>
        </p:spPr>
        <p:txBody>
          <a:bodyPr/>
          <a:lstStyle/>
          <a:p>
            <a:r>
              <a:rPr lang="tr-TR" b="1" dirty="0">
                <a:latin typeface="Calibri" panose="020F0502020204030204" pitchFamily="34" charset="0"/>
                <a:ea typeface="Calibri" panose="020F0502020204030204" pitchFamily="34" charset="0"/>
                <a:cs typeface="Times New Roman" panose="02020603050405020304" pitchFamily="18" charset="0"/>
              </a:rPr>
              <a:t>R</a:t>
            </a:r>
            <a:r>
              <a:rPr lang="tr-TR" b="1" dirty="0">
                <a:effectLst/>
                <a:latin typeface="Calibri" panose="020F0502020204030204" pitchFamily="34" charset="0"/>
                <a:ea typeface="Calibri" panose="020F0502020204030204" pitchFamily="34" charset="0"/>
                <a:cs typeface="Times New Roman" panose="02020603050405020304" pitchFamily="18" charset="0"/>
              </a:rPr>
              <a:t>andomizasyon</a:t>
            </a:r>
            <a:r>
              <a:rPr lang="tr-TR" dirty="0">
                <a:effectLst/>
                <a:latin typeface="Calibri" panose="020F0502020204030204" pitchFamily="34" charset="0"/>
                <a:ea typeface="Calibri" panose="020F0502020204030204" pitchFamily="34" charset="0"/>
                <a:cs typeface="Times New Roman" panose="02020603050405020304" pitchFamily="18" charset="0"/>
              </a:rPr>
              <a:t> çalışmalarının sistematik incelemeleri dahil olmak üzere gözlemsel epidemiyolojik çalışmaların </a:t>
            </a:r>
            <a:r>
              <a:rPr lang="tr-TR" b="1" dirty="0">
                <a:effectLst/>
                <a:latin typeface="Calibri" panose="020F0502020204030204" pitchFamily="34" charset="0"/>
                <a:ea typeface="Calibri" panose="020F0502020204030204" pitchFamily="34" charset="0"/>
                <a:cs typeface="Times New Roman" panose="02020603050405020304" pitchFamily="18" charset="0"/>
              </a:rPr>
              <a:t>meta-analizleri</a:t>
            </a:r>
            <a:r>
              <a:rPr lang="tr-TR" dirty="0">
                <a:effectLst/>
                <a:latin typeface="Calibri" panose="020F0502020204030204" pitchFamily="34" charset="0"/>
                <a:ea typeface="Calibri" panose="020F0502020204030204" pitchFamily="34" charset="0"/>
                <a:cs typeface="Times New Roman" panose="02020603050405020304" pitchFamily="18" charset="0"/>
              </a:rPr>
              <a:t> olan veya olmayan </a:t>
            </a:r>
            <a:r>
              <a:rPr lang="tr-TR" b="1" dirty="0">
                <a:effectLst/>
                <a:latin typeface="Calibri" panose="020F0502020204030204" pitchFamily="34" charset="0"/>
                <a:ea typeface="Calibri" panose="020F0502020204030204" pitchFamily="34" charset="0"/>
                <a:cs typeface="Times New Roman" panose="02020603050405020304" pitchFamily="18" charset="0"/>
              </a:rPr>
              <a:t>sistematik</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tr-TR" b="1" dirty="0">
                <a:effectLst/>
                <a:latin typeface="Calibri" panose="020F0502020204030204" pitchFamily="34" charset="0"/>
                <a:ea typeface="Calibri" panose="020F0502020204030204" pitchFamily="34" charset="0"/>
                <a:cs typeface="Times New Roman" panose="02020603050405020304" pitchFamily="18" charset="0"/>
              </a:rPr>
              <a:t>incelemeler</a:t>
            </a:r>
            <a:r>
              <a:rPr lang="tr-TR" dirty="0">
                <a:effectLst/>
                <a:latin typeface="Calibri" panose="020F0502020204030204" pitchFamily="34" charset="0"/>
                <a:ea typeface="Calibri" panose="020F0502020204030204" pitchFamily="34" charset="0"/>
                <a:cs typeface="Times New Roman" panose="02020603050405020304" pitchFamily="18" charset="0"/>
              </a:rPr>
              <a:t> dahil edildi</a:t>
            </a:r>
          </a:p>
          <a:p>
            <a:r>
              <a:rPr lang="tr-TR" dirty="0">
                <a:effectLst/>
                <a:latin typeface="Calibri" panose="020F0502020204030204" pitchFamily="34" charset="0"/>
                <a:ea typeface="Calibri" panose="020F0502020204030204" pitchFamily="34" charset="0"/>
                <a:cs typeface="Times New Roman" panose="02020603050405020304" pitchFamily="18" charset="0"/>
              </a:rPr>
              <a:t>AOA ile ilgili olarak, </a:t>
            </a:r>
            <a:r>
              <a:rPr lang="tr-TR" b="1" dirty="0">
                <a:effectLst/>
                <a:latin typeface="Calibri" panose="020F0502020204030204" pitchFamily="34" charset="0"/>
                <a:ea typeface="Calibri" panose="020F0502020204030204" pitchFamily="34" charset="0"/>
                <a:cs typeface="Times New Roman" panose="02020603050405020304" pitchFamily="18" charset="0"/>
              </a:rPr>
              <a:t>başlangıç yaşının belirtilmesinden bağımsız </a:t>
            </a:r>
            <a:r>
              <a:rPr lang="tr-TR" dirty="0">
                <a:effectLst/>
                <a:latin typeface="Calibri" panose="020F0502020204030204" pitchFamily="34" charset="0"/>
                <a:ea typeface="Calibri" panose="020F0502020204030204" pitchFamily="34" charset="0"/>
                <a:cs typeface="Times New Roman" panose="02020603050405020304" pitchFamily="18" charset="0"/>
              </a:rPr>
              <a:t>olarak incelemeler dahil edildi.</a:t>
            </a:r>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dirty="0">
                <a:effectLst/>
                <a:latin typeface="Calibri" panose="020F0502020204030204" pitchFamily="34" charset="0"/>
                <a:ea typeface="Calibri" panose="020F0502020204030204" pitchFamily="34" charset="0"/>
                <a:cs typeface="Times New Roman" panose="02020603050405020304" pitchFamily="18" charset="0"/>
              </a:rPr>
              <a:t>Yalnızca </a:t>
            </a:r>
            <a:r>
              <a:rPr lang="tr-TR" b="1" dirty="0">
                <a:effectLst/>
                <a:latin typeface="Calibri" panose="020F0502020204030204" pitchFamily="34" charset="0"/>
                <a:ea typeface="Calibri" panose="020F0502020204030204" pitchFamily="34" charset="0"/>
                <a:cs typeface="Times New Roman" panose="02020603050405020304" pitchFamily="18" charset="0"/>
              </a:rPr>
              <a:t>İngilizce</a:t>
            </a:r>
            <a:r>
              <a:rPr lang="tr-TR" dirty="0">
                <a:effectLst/>
                <a:latin typeface="Calibri" panose="020F0502020204030204" pitchFamily="34" charset="0"/>
                <a:ea typeface="Calibri" panose="020F0502020204030204" pitchFamily="34" charset="0"/>
                <a:cs typeface="Times New Roman" panose="02020603050405020304" pitchFamily="18" charset="0"/>
              </a:rPr>
              <a:t> olarak mevcut olan çalışmalar dahil edildi</a:t>
            </a:r>
          </a:p>
          <a:p>
            <a:r>
              <a:rPr lang="tr-TR" dirty="0">
                <a:effectLst/>
                <a:latin typeface="Calibri" panose="020F0502020204030204" pitchFamily="34" charset="0"/>
                <a:ea typeface="Calibri" panose="020F0502020204030204" pitchFamily="34" charset="0"/>
                <a:cs typeface="Times New Roman" panose="02020603050405020304" pitchFamily="18" charset="0"/>
              </a:rPr>
              <a:t>Her iki hastalığın </a:t>
            </a:r>
            <a:r>
              <a:rPr lang="tr-TR" b="1" dirty="0">
                <a:effectLst/>
                <a:latin typeface="Calibri" panose="020F0502020204030204" pitchFamily="34" charset="0"/>
                <a:ea typeface="Calibri" panose="020F0502020204030204" pitchFamily="34" charset="0"/>
                <a:cs typeface="Times New Roman" panose="02020603050405020304" pitchFamily="18" charset="0"/>
              </a:rPr>
              <a:t>mortalitesi</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tr-TR" b="1" dirty="0">
                <a:effectLst/>
                <a:latin typeface="Calibri" panose="020F0502020204030204" pitchFamily="34" charset="0"/>
                <a:ea typeface="Calibri" panose="020F0502020204030204" pitchFamily="34" charset="0"/>
                <a:cs typeface="Times New Roman" panose="02020603050405020304" pitchFamily="18" charset="0"/>
              </a:rPr>
              <a:t>alevlenmeleri</a:t>
            </a:r>
            <a:r>
              <a:rPr lang="tr-TR" dirty="0">
                <a:effectLst/>
                <a:latin typeface="Calibri" panose="020F0502020204030204" pitchFamily="34" charset="0"/>
                <a:ea typeface="Calibri" panose="020F0502020204030204" pitchFamily="34" charset="0"/>
                <a:cs typeface="Times New Roman" panose="02020603050405020304" pitchFamily="18" charset="0"/>
              </a:rPr>
              <a:t> veya </a:t>
            </a:r>
            <a:r>
              <a:rPr lang="tr-TR" b="1" dirty="0">
                <a:effectLst/>
                <a:latin typeface="Calibri" panose="020F0502020204030204" pitchFamily="34" charset="0"/>
                <a:ea typeface="Calibri" panose="020F0502020204030204" pitchFamily="34" charset="0"/>
                <a:cs typeface="Times New Roman" panose="02020603050405020304" pitchFamily="18" charset="0"/>
              </a:rPr>
              <a:t>tedavisi</a:t>
            </a:r>
            <a:r>
              <a:rPr lang="tr-TR" dirty="0">
                <a:effectLst/>
                <a:latin typeface="Calibri" panose="020F0502020204030204" pitchFamily="34" charset="0"/>
                <a:ea typeface="Calibri" panose="020F0502020204030204" pitchFamily="34" charset="0"/>
                <a:cs typeface="Times New Roman" panose="02020603050405020304" pitchFamily="18" charset="0"/>
              </a:rPr>
              <a:t> için risk faktörlerini inceleyen çalışmalar hariç tutuldu. </a:t>
            </a:r>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b="1" dirty="0">
                <a:effectLst/>
                <a:latin typeface="Calibri" panose="020F0502020204030204" pitchFamily="34" charset="0"/>
                <a:ea typeface="Calibri" panose="020F0502020204030204" pitchFamily="34" charset="0"/>
                <a:cs typeface="Times New Roman" panose="02020603050405020304" pitchFamily="18" charset="0"/>
              </a:rPr>
              <a:t>Başka bir hastalığın </a:t>
            </a:r>
            <a:r>
              <a:rPr lang="tr-TR" dirty="0">
                <a:effectLst/>
                <a:latin typeface="Calibri" panose="020F0502020204030204" pitchFamily="34" charset="0"/>
                <a:ea typeface="Calibri" panose="020F0502020204030204" pitchFamily="34" charset="0"/>
                <a:cs typeface="Times New Roman" panose="02020603050405020304" pitchFamily="18" charset="0"/>
              </a:rPr>
              <a:t>KOAH veya AOA gelişimi üzerindeki etkisini inceleyen çalışmalar uygun görülmedi</a:t>
            </a:r>
          </a:p>
          <a:p>
            <a:r>
              <a:rPr lang="tr-TR" kern="100" dirty="0">
                <a:effectLst/>
                <a:latin typeface="Calibri" panose="020F0502020204030204" pitchFamily="34" charset="0"/>
                <a:ea typeface="Calibri" panose="020F0502020204030204" pitchFamily="34" charset="0"/>
                <a:cs typeface="Times New Roman" panose="02020603050405020304" pitchFamily="18" charset="0"/>
              </a:rPr>
              <a:t>Birden fazla analiz veya inceleme aynı orijinal çalışmaları içerdiğinde, </a:t>
            </a:r>
            <a:r>
              <a:rPr lang="tr-TR" b="1" kern="100" dirty="0">
                <a:effectLst/>
                <a:latin typeface="Calibri" panose="020F0502020204030204" pitchFamily="34" charset="0"/>
                <a:ea typeface="Calibri" panose="020F0502020204030204" pitchFamily="34" charset="0"/>
                <a:cs typeface="Times New Roman" panose="02020603050405020304" pitchFamily="18" charset="0"/>
              </a:rPr>
              <a:t>en yenisi </a:t>
            </a:r>
            <a:r>
              <a:rPr lang="tr-TR" kern="100" dirty="0">
                <a:effectLst/>
                <a:latin typeface="Calibri" panose="020F0502020204030204" pitchFamily="34" charset="0"/>
                <a:ea typeface="Calibri" panose="020F0502020204030204" pitchFamily="34" charset="0"/>
                <a:cs typeface="Times New Roman" panose="02020603050405020304" pitchFamily="18" charset="0"/>
              </a:rPr>
              <a:t>dahil edildi</a:t>
            </a:r>
          </a:p>
          <a:p>
            <a:endParaRPr lang="tr-TR" dirty="0"/>
          </a:p>
        </p:txBody>
      </p:sp>
      <p:sp>
        <p:nvSpPr>
          <p:cNvPr id="4" name="Başlık 1">
            <a:extLst>
              <a:ext uri="{FF2B5EF4-FFF2-40B4-BE49-F238E27FC236}">
                <a16:creationId xmlns:a16="http://schemas.microsoft.com/office/drawing/2014/main" id="{47691A37-470F-947E-1775-96D31A2AB1DB}"/>
              </a:ext>
            </a:extLst>
          </p:cNvPr>
          <p:cNvSpPr txBox="1">
            <a:spLocks/>
          </p:cNvSpPr>
          <p:nvPr/>
        </p:nvSpPr>
        <p:spPr>
          <a:xfrm>
            <a:off x="0" y="695363"/>
            <a:ext cx="12192000" cy="482036"/>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2600" b="0" kern="1200" spc="300">
                <a:solidFill>
                  <a:schemeClr val="tx1"/>
                </a:solidFill>
                <a:effectLst/>
                <a:latin typeface="+mj-lt"/>
                <a:ea typeface="+mj-ea"/>
                <a:cs typeface="+mj-cs"/>
              </a:defRPr>
            </a:lvl1pPr>
          </a:lstStyle>
          <a:p>
            <a:r>
              <a:rPr lang="tr-TR" dirty="0"/>
              <a:t>Ekleme ve Hariç Tutma Ölçütleri</a:t>
            </a:r>
          </a:p>
        </p:txBody>
      </p:sp>
    </p:spTree>
    <p:extLst>
      <p:ext uri="{BB962C8B-B14F-4D97-AF65-F5344CB8AC3E}">
        <p14:creationId xmlns:p14="http://schemas.microsoft.com/office/powerpoint/2010/main" val="132046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9A51C0-46AF-A5F2-9AD4-A446ABB1206E}"/>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0A3F4C2F-AC22-B6B5-1A71-174129760335}"/>
              </a:ext>
            </a:extLst>
          </p:cNvPr>
          <p:cNvSpPr>
            <a:spLocks noGrp="1"/>
          </p:cNvSpPr>
          <p:nvPr>
            <p:ph idx="1"/>
          </p:nvPr>
        </p:nvSpPr>
        <p:spPr>
          <a:xfrm>
            <a:off x="838200" y="1253331"/>
            <a:ext cx="10515600" cy="4909306"/>
          </a:xfrm>
        </p:spPr>
        <p:txBody>
          <a:bodyPr>
            <a:normAutofit/>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Veri çıkarma, bir gözden geçiren (J.C.S.H.) tarafından, ikinci bir gözden geçiren (M.E.B.C.) tarafından kalite kontrol amacıyla rastgele bir %10'dan veri çıkarılarak gerçekleştirildi</a:t>
            </a:r>
          </a:p>
          <a:p>
            <a:r>
              <a:rPr lang="tr-TR" dirty="0">
                <a:effectLst/>
                <a:latin typeface="Calibri" panose="020F0502020204030204" pitchFamily="34" charset="0"/>
                <a:ea typeface="Calibri" panose="020F0502020204030204" pitchFamily="34" charset="0"/>
                <a:cs typeface="Times New Roman" panose="02020603050405020304" pitchFamily="18" charset="0"/>
              </a:rPr>
              <a:t>Her uygun makaleden, yazarlar, yayın yılı, incelenen genetik olmayan </a:t>
            </a:r>
            <a:r>
              <a:rPr lang="tr-TR" b="1" dirty="0">
                <a:effectLst/>
                <a:latin typeface="Calibri" panose="020F0502020204030204" pitchFamily="34" charset="0"/>
                <a:ea typeface="Calibri" panose="020F0502020204030204" pitchFamily="34" charset="0"/>
                <a:cs typeface="Times New Roman" panose="02020603050405020304" pitchFamily="18" charset="0"/>
              </a:rPr>
              <a:t>risk faktörleri</a:t>
            </a:r>
            <a:r>
              <a:rPr lang="tr-TR" dirty="0">
                <a:effectLst/>
                <a:latin typeface="Calibri" panose="020F0502020204030204" pitchFamily="34" charset="0"/>
                <a:ea typeface="Calibri" panose="020F0502020204030204" pitchFamily="34" charset="0"/>
                <a:cs typeface="Times New Roman" panose="02020603050405020304" pitchFamily="18" charset="0"/>
              </a:rPr>
              <a:t>, incelenen sonuç, dahil edilen </a:t>
            </a:r>
            <a:r>
              <a:rPr lang="tr-TR" b="1" dirty="0">
                <a:effectLst/>
                <a:latin typeface="Calibri" panose="020F0502020204030204" pitchFamily="34" charset="0"/>
                <a:ea typeface="Calibri" panose="020F0502020204030204" pitchFamily="34" charset="0"/>
                <a:cs typeface="Times New Roman" panose="02020603050405020304" pitchFamily="18" charset="0"/>
              </a:rPr>
              <a:t>epidemiyolojik çalışma sayısı</a:t>
            </a:r>
            <a:r>
              <a:rPr lang="tr-TR" dirty="0">
                <a:effectLst/>
                <a:latin typeface="Calibri" panose="020F0502020204030204" pitchFamily="34" charset="0"/>
                <a:ea typeface="Calibri" panose="020F0502020204030204" pitchFamily="34" charset="0"/>
                <a:cs typeface="Times New Roman" panose="02020603050405020304" pitchFamily="18" charset="0"/>
              </a:rPr>
              <a:t>, inceleme başına toplam </a:t>
            </a:r>
            <a:r>
              <a:rPr lang="tr-TR" b="1" dirty="0">
                <a:effectLst/>
                <a:latin typeface="Calibri" panose="020F0502020204030204" pitchFamily="34" charset="0"/>
                <a:ea typeface="Calibri" panose="020F0502020204030204" pitchFamily="34" charset="0"/>
                <a:cs typeface="Times New Roman" panose="02020603050405020304" pitchFamily="18" charset="0"/>
              </a:rPr>
              <a:t>katılımcı sayısı </a:t>
            </a:r>
            <a:r>
              <a:rPr lang="tr-TR" dirty="0">
                <a:effectLst/>
                <a:latin typeface="Calibri" panose="020F0502020204030204" pitchFamily="34" charset="0"/>
                <a:ea typeface="Calibri" panose="020F0502020204030204" pitchFamily="34" charset="0"/>
                <a:cs typeface="Times New Roman" panose="02020603050405020304" pitchFamily="18" charset="0"/>
              </a:rPr>
              <a:t>ve </a:t>
            </a:r>
            <a:r>
              <a:rPr lang="tr-TR" b="1" dirty="0">
                <a:effectLst/>
                <a:latin typeface="Calibri" panose="020F0502020204030204" pitchFamily="34" charset="0"/>
                <a:ea typeface="Calibri" panose="020F0502020204030204" pitchFamily="34" charset="0"/>
                <a:cs typeface="Times New Roman" panose="02020603050405020304" pitchFamily="18" charset="0"/>
              </a:rPr>
              <a:t>ana sonuçlar </a:t>
            </a:r>
            <a:r>
              <a:rPr lang="tr-TR" dirty="0">
                <a:effectLst/>
                <a:latin typeface="Calibri" panose="020F0502020204030204" pitchFamily="34" charset="0"/>
                <a:ea typeface="Calibri" panose="020F0502020204030204" pitchFamily="34" charset="0"/>
                <a:cs typeface="Times New Roman" panose="02020603050405020304" pitchFamily="18" charset="0"/>
              </a:rPr>
              <a:t>kaydedildi.</a:t>
            </a:r>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dirty="0">
                <a:effectLst/>
                <a:latin typeface="Calibri" panose="020F0502020204030204" pitchFamily="34" charset="0"/>
                <a:ea typeface="Calibri" panose="020F0502020204030204" pitchFamily="34" charset="0"/>
                <a:cs typeface="Times New Roman" panose="02020603050405020304" pitchFamily="18" charset="0"/>
              </a:rPr>
              <a:t>AOA için başlangıç yaşının belirlenip belirtilmediği kaydedildi</a:t>
            </a:r>
          </a:p>
          <a:p>
            <a:r>
              <a:rPr lang="tr-TR" dirty="0">
                <a:effectLst/>
                <a:latin typeface="Calibri" panose="020F0502020204030204" pitchFamily="34" charset="0"/>
                <a:ea typeface="Calibri" panose="020F0502020204030204" pitchFamily="34" charset="0"/>
                <a:cs typeface="Times New Roman" panose="02020603050405020304" pitchFamily="18" charset="0"/>
              </a:rPr>
              <a:t>Dahil edilen incelemelerin çalışma kalitesi ve yanlılık riski, sistematik incelemeler ve araştırma sentezi için </a:t>
            </a:r>
            <a:r>
              <a:rPr lang="tr-TR" dirty="0" err="1">
                <a:effectLst/>
                <a:latin typeface="Calibri" panose="020F0502020204030204" pitchFamily="34" charset="0"/>
                <a:ea typeface="Calibri" panose="020F0502020204030204" pitchFamily="34" charset="0"/>
                <a:cs typeface="Times New Roman" panose="02020603050405020304" pitchFamily="18" charset="0"/>
              </a:rPr>
              <a:t>Joanna</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tr-TR" dirty="0" err="1">
                <a:effectLst/>
                <a:latin typeface="Calibri" panose="020F0502020204030204" pitchFamily="34" charset="0"/>
                <a:ea typeface="Calibri" panose="020F0502020204030204" pitchFamily="34" charset="0"/>
                <a:cs typeface="Times New Roman" panose="02020603050405020304" pitchFamily="18" charset="0"/>
              </a:rPr>
              <a:t>Briggs</a:t>
            </a:r>
            <a:r>
              <a:rPr lang="tr-TR" dirty="0">
                <a:effectLst/>
                <a:latin typeface="Calibri" panose="020F0502020204030204" pitchFamily="34" charset="0"/>
                <a:ea typeface="Calibri" panose="020F0502020204030204" pitchFamily="34" charset="0"/>
                <a:cs typeface="Times New Roman" panose="02020603050405020304" pitchFamily="18" charset="0"/>
              </a:rPr>
              <a:t> Enstitüsü (JBI) kontrol listesi uygulanarak kontrol edildi </a:t>
            </a:r>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dirty="0">
                <a:effectLst/>
                <a:latin typeface="Calibri" panose="020F0502020204030204" pitchFamily="34" charset="0"/>
                <a:ea typeface="Calibri" panose="020F0502020204030204" pitchFamily="34" charset="0"/>
                <a:cs typeface="Times New Roman" panose="02020603050405020304" pitchFamily="18" charset="0"/>
              </a:rPr>
              <a:t>Dahil edilen her özellik için puanlar verildi ve 1 (kötü yönetildi) ile 11 (iyi yürütüldü) arasında değişen bir puan verildi. </a:t>
            </a:r>
          </a:p>
          <a:p>
            <a:pPr lvl="1"/>
            <a:r>
              <a:rPr lang="tr-TR" dirty="0">
                <a:effectLst/>
                <a:latin typeface="Calibri" panose="020F0502020204030204" pitchFamily="34" charset="0"/>
                <a:ea typeface="Calibri" panose="020F0502020204030204" pitchFamily="34" charset="0"/>
                <a:cs typeface="Times New Roman" panose="02020603050405020304" pitchFamily="18" charset="0"/>
              </a:rPr>
              <a:t>Meta-analiz yapılmayan çalışmalar için maksimum puan 10</a:t>
            </a:r>
            <a:endParaRPr lang="tr-TR" dirty="0"/>
          </a:p>
        </p:txBody>
      </p:sp>
      <p:sp>
        <p:nvSpPr>
          <p:cNvPr id="4" name="Başlık 1">
            <a:extLst>
              <a:ext uri="{FF2B5EF4-FFF2-40B4-BE49-F238E27FC236}">
                <a16:creationId xmlns:a16="http://schemas.microsoft.com/office/drawing/2014/main" id="{815A3ABB-FA28-3AD1-5DF0-C7E3F7EEBBD6}"/>
              </a:ext>
            </a:extLst>
          </p:cNvPr>
          <p:cNvSpPr txBox="1">
            <a:spLocks/>
          </p:cNvSpPr>
          <p:nvPr/>
        </p:nvSpPr>
        <p:spPr>
          <a:xfrm>
            <a:off x="0" y="695363"/>
            <a:ext cx="12192000" cy="482036"/>
          </a:xfrm>
          <a:prstGeom prst="rect">
            <a:avLst/>
          </a:prstGeom>
          <a:solidFill>
            <a:schemeClr val="accent4">
              <a:lumMod val="40000"/>
              <a:lumOff val="60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2600" b="0" kern="1200" spc="300">
                <a:solidFill>
                  <a:schemeClr val="tx1"/>
                </a:solidFill>
                <a:effectLst/>
                <a:latin typeface="+mj-lt"/>
                <a:ea typeface="+mj-ea"/>
                <a:cs typeface="+mj-cs"/>
              </a:defRPr>
            </a:lvl1pPr>
          </a:lstStyle>
          <a:p>
            <a:r>
              <a:rPr lang="tr-TR" dirty="0"/>
              <a:t>Veri Çıkarma</a:t>
            </a:r>
          </a:p>
        </p:txBody>
      </p:sp>
    </p:spTree>
    <p:extLst>
      <p:ext uri="{BB962C8B-B14F-4D97-AF65-F5344CB8AC3E}">
        <p14:creationId xmlns:p14="http://schemas.microsoft.com/office/powerpoint/2010/main" val="171699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99C7C8-D55F-9964-E3E2-45DC675FDA6E}"/>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AD67A32B-9576-DDAA-C3CE-B4C9C63EECE0}"/>
              </a:ext>
            </a:extLst>
          </p:cNvPr>
          <p:cNvSpPr>
            <a:spLocks noGrp="1"/>
          </p:cNvSpPr>
          <p:nvPr>
            <p:ph idx="1"/>
          </p:nvPr>
        </p:nvSpPr>
        <p:spPr>
          <a:xfrm>
            <a:off x="7535918" y="2370979"/>
            <a:ext cx="4421305" cy="3756551"/>
          </a:xfrm>
        </p:spPr>
        <p:txBody>
          <a:bodyPr>
            <a:normAutofit/>
          </a:bodyPr>
          <a:lstStyle/>
          <a:p>
            <a:r>
              <a:rPr lang="tr-TR" sz="1800" kern="100" dirty="0">
                <a:effectLst/>
                <a:latin typeface="Calibri" panose="020F0502020204030204" pitchFamily="34" charset="0"/>
                <a:ea typeface="Calibri" panose="020F0502020204030204" pitchFamily="34" charset="0"/>
                <a:cs typeface="Times New Roman" panose="02020603050405020304" pitchFamily="18" charset="0"/>
              </a:rPr>
              <a:t>Bunlardan </a:t>
            </a:r>
          </a:p>
          <a:p>
            <a:pPr lvl="1"/>
            <a:r>
              <a:rPr lang="tr-TR" sz="1800" kern="100" dirty="0">
                <a:effectLst/>
                <a:latin typeface="Calibri" panose="020F0502020204030204" pitchFamily="34" charset="0"/>
                <a:ea typeface="Calibri" panose="020F0502020204030204" pitchFamily="34" charset="0"/>
                <a:cs typeface="Times New Roman" panose="02020603050405020304" pitchFamily="18" charset="0"/>
              </a:rPr>
              <a:t>45'i KOAH </a:t>
            </a:r>
          </a:p>
          <a:p>
            <a:pPr lvl="1"/>
            <a:r>
              <a:rPr lang="tr-TR" sz="1800" kern="100" dirty="0">
                <a:effectLst/>
                <a:latin typeface="Calibri" panose="020F0502020204030204" pitchFamily="34" charset="0"/>
                <a:ea typeface="Calibri" panose="020F0502020204030204" pitchFamily="34" charset="0"/>
                <a:cs typeface="Times New Roman" panose="02020603050405020304" pitchFamily="18" charset="0"/>
              </a:rPr>
              <a:t>28'i astım  </a:t>
            </a:r>
          </a:p>
          <a:p>
            <a:pPr lvl="1"/>
            <a:r>
              <a:rPr lang="tr-TR" sz="1800" kern="100" dirty="0">
                <a:effectLst/>
                <a:latin typeface="Calibri" panose="020F0502020204030204" pitchFamily="34" charset="0"/>
                <a:ea typeface="Calibri" panose="020F0502020204030204" pitchFamily="34" charset="0"/>
                <a:cs typeface="Times New Roman" panose="02020603050405020304" pitchFamily="18" charset="0"/>
              </a:rPr>
              <a:t>2 inceleme hem KOAH hem astım </a:t>
            </a:r>
          </a:p>
          <a:p>
            <a:r>
              <a:rPr lang="tr-TR" sz="1800" kern="100" dirty="0">
                <a:effectLst/>
                <a:latin typeface="Calibri" panose="020F0502020204030204" pitchFamily="34" charset="0"/>
                <a:ea typeface="Calibri" panose="020F0502020204030204" pitchFamily="34" charset="0"/>
                <a:cs typeface="Times New Roman" panose="02020603050405020304" pitchFamily="18" charset="0"/>
              </a:rPr>
              <a:t>Dahil edilen 75 incelemeden 45'i bir meta-analiz ve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narrative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review</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içeriyordu, </a:t>
            </a:r>
          </a:p>
          <a:p>
            <a:r>
              <a:rPr lang="tr-TR" sz="1800" kern="100" dirty="0">
                <a:effectLst/>
                <a:latin typeface="Calibri" panose="020F0502020204030204" pitchFamily="34" charset="0"/>
                <a:ea typeface="Calibri" panose="020F0502020204030204" pitchFamily="34" charset="0"/>
                <a:cs typeface="Times New Roman" panose="02020603050405020304" pitchFamily="18" charset="0"/>
              </a:rPr>
              <a:t>12'si yalnızca bir meta-analiz yürüttü ancak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narrative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review</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yapmadı ve </a:t>
            </a:r>
          </a:p>
          <a:p>
            <a:r>
              <a:rPr lang="tr-TR" sz="1800" kern="100" dirty="0">
                <a:effectLst/>
                <a:latin typeface="Calibri" panose="020F0502020204030204" pitchFamily="34" charset="0"/>
                <a:ea typeface="Calibri" panose="020F0502020204030204" pitchFamily="34" charset="0"/>
                <a:cs typeface="Times New Roman" panose="02020603050405020304" pitchFamily="18" charset="0"/>
              </a:rPr>
              <a:t>18'i yalnızca bir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narrative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review</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içeriyordu.</a:t>
            </a:r>
          </a:p>
          <a:p>
            <a:endParaRPr lang="tr-TR" dirty="0"/>
          </a:p>
        </p:txBody>
      </p:sp>
      <p:pic>
        <p:nvPicPr>
          <p:cNvPr id="6" name="Resim 5">
            <a:extLst>
              <a:ext uri="{FF2B5EF4-FFF2-40B4-BE49-F238E27FC236}">
                <a16:creationId xmlns:a16="http://schemas.microsoft.com/office/drawing/2014/main" id="{F77459A1-136E-1B66-765C-30D98CEE383F}"/>
              </a:ext>
            </a:extLst>
          </p:cNvPr>
          <p:cNvPicPr>
            <a:picLocks noChangeAspect="1"/>
          </p:cNvPicPr>
          <p:nvPr/>
        </p:nvPicPr>
        <p:blipFill rotWithShape="1">
          <a:blip r:embed="rId3"/>
          <a:srcRect l="882" t="2003" r="1410" b="3295"/>
          <a:stretch/>
        </p:blipFill>
        <p:spPr>
          <a:xfrm>
            <a:off x="234777" y="740937"/>
            <a:ext cx="7160958" cy="5979667"/>
          </a:xfrm>
          <a:prstGeom prst="rect">
            <a:avLst/>
          </a:prstGeom>
        </p:spPr>
      </p:pic>
    </p:spTree>
    <p:extLst>
      <p:ext uri="{BB962C8B-B14F-4D97-AF65-F5344CB8AC3E}">
        <p14:creationId xmlns:p14="http://schemas.microsoft.com/office/powerpoint/2010/main" val="15123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028B22C-30B4-EE92-70B8-EA8428960CD2}"/>
              </a:ext>
            </a:extLst>
          </p:cNvPr>
          <p:cNvPicPr>
            <a:picLocks noChangeAspect="1"/>
          </p:cNvPicPr>
          <p:nvPr/>
        </p:nvPicPr>
        <p:blipFill>
          <a:blip r:embed="rId3"/>
          <a:stretch>
            <a:fillRect/>
          </a:stretch>
        </p:blipFill>
        <p:spPr>
          <a:xfrm>
            <a:off x="881062" y="66349"/>
            <a:ext cx="10429875" cy="1028700"/>
          </a:xfrm>
          <a:prstGeom prst="rect">
            <a:avLst/>
          </a:prstGeom>
        </p:spPr>
      </p:pic>
      <p:pic>
        <p:nvPicPr>
          <p:cNvPr id="11" name="Resim 10">
            <a:extLst>
              <a:ext uri="{FF2B5EF4-FFF2-40B4-BE49-F238E27FC236}">
                <a16:creationId xmlns:a16="http://schemas.microsoft.com/office/drawing/2014/main" id="{888794CE-80D6-68F0-57EC-1830505839D0}"/>
              </a:ext>
            </a:extLst>
          </p:cNvPr>
          <p:cNvPicPr>
            <a:picLocks noChangeAspect="1"/>
          </p:cNvPicPr>
          <p:nvPr/>
        </p:nvPicPr>
        <p:blipFill rotWithShape="1">
          <a:blip r:embed="rId4"/>
          <a:srcRect b="13583"/>
          <a:stretch/>
        </p:blipFill>
        <p:spPr>
          <a:xfrm>
            <a:off x="881062" y="1100139"/>
            <a:ext cx="10448925" cy="5605461"/>
          </a:xfrm>
          <a:prstGeom prst="rect">
            <a:avLst/>
          </a:prstGeom>
        </p:spPr>
      </p:pic>
      <p:sp>
        <p:nvSpPr>
          <p:cNvPr id="12" name="Başlık 1">
            <a:extLst>
              <a:ext uri="{FF2B5EF4-FFF2-40B4-BE49-F238E27FC236}">
                <a16:creationId xmlns:a16="http://schemas.microsoft.com/office/drawing/2014/main" id="{0C270E65-2B04-7A7A-CBAC-9CB25696CE66}"/>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sp>
        <p:nvSpPr>
          <p:cNvPr id="15" name="Ok: Çentikli Sağ 14">
            <a:hlinkClick r:id="rId5"/>
            <a:extLst>
              <a:ext uri="{FF2B5EF4-FFF2-40B4-BE49-F238E27FC236}">
                <a16:creationId xmlns:a16="http://schemas.microsoft.com/office/drawing/2014/main" id="{24559E2F-EC1F-2CA1-0F1E-8650E5FB14E9}"/>
              </a:ext>
            </a:extLst>
          </p:cNvPr>
          <p:cNvSpPr/>
          <p:nvPr/>
        </p:nvSpPr>
        <p:spPr>
          <a:xfrm rot="10800000">
            <a:off x="11483269" y="1194435"/>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Çentikli Sağ 15">
            <a:hlinkClick r:id="rId6"/>
            <a:extLst>
              <a:ext uri="{FF2B5EF4-FFF2-40B4-BE49-F238E27FC236}">
                <a16:creationId xmlns:a16="http://schemas.microsoft.com/office/drawing/2014/main" id="{DB3FC106-3C88-8CCD-8855-0F15E28ACC26}"/>
              </a:ext>
            </a:extLst>
          </p:cNvPr>
          <p:cNvSpPr/>
          <p:nvPr/>
        </p:nvSpPr>
        <p:spPr>
          <a:xfrm rot="10800000">
            <a:off x="11483269" y="1644015"/>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k: Çentikli Sağ 16">
            <a:hlinkClick r:id="rId7"/>
            <a:extLst>
              <a:ext uri="{FF2B5EF4-FFF2-40B4-BE49-F238E27FC236}">
                <a16:creationId xmlns:a16="http://schemas.microsoft.com/office/drawing/2014/main" id="{4905C8A7-F152-EAB5-456B-4321D771FC59}"/>
              </a:ext>
            </a:extLst>
          </p:cNvPr>
          <p:cNvSpPr/>
          <p:nvPr/>
        </p:nvSpPr>
        <p:spPr>
          <a:xfrm rot="10800000">
            <a:off x="11483269" y="2093595"/>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k: Çentikli Sağ 17">
            <a:hlinkClick r:id="rId8"/>
            <a:extLst>
              <a:ext uri="{FF2B5EF4-FFF2-40B4-BE49-F238E27FC236}">
                <a16:creationId xmlns:a16="http://schemas.microsoft.com/office/drawing/2014/main" id="{B7012111-29D0-F5DD-2491-1AE30EB1C76F}"/>
              </a:ext>
            </a:extLst>
          </p:cNvPr>
          <p:cNvSpPr/>
          <p:nvPr/>
        </p:nvSpPr>
        <p:spPr>
          <a:xfrm rot="10800000">
            <a:off x="11483269" y="2486024"/>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k: Çentikli Sağ 18">
            <a:hlinkClick r:id="rId9"/>
            <a:extLst>
              <a:ext uri="{FF2B5EF4-FFF2-40B4-BE49-F238E27FC236}">
                <a16:creationId xmlns:a16="http://schemas.microsoft.com/office/drawing/2014/main" id="{D042B452-F156-A458-9B6E-30BC10437707}"/>
              </a:ext>
            </a:extLst>
          </p:cNvPr>
          <p:cNvSpPr/>
          <p:nvPr/>
        </p:nvSpPr>
        <p:spPr>
          <a:xfrm rot="10800000">
            <a:off x="11483269" y="2878452"/>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k: Çentikli Sağ 19">
            <a:hlinkClick r:id="rId10"/>
            <a:extLst>
              <a:ext uri="{FF2B5EF4-FFF2-40B4-BE49-F238E27FC236}">
                <a16:creationId xmlns:a16="http://schemas.microsoft.com/office/drawing/2014/main" id="{C32F0C5B-C1AE-90A0-BB55-8D91DD0A09D5}"/>
              </a:ext>
            </a:extLst>
          </p:cNvPr>
          <p:cNvSpPr/>
          <p:nvPr/>
        </p:nvSpPr>
        <p:spPr>
          <a:xfrm rot="10800000">
            <a:off x="11483269" y="3270879"/>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k: Çentikli Sağ 20">
            <a:hlinkClick r:id="rId11"/>
            <a:extLst>
              <a:ext uri="{FF2B5EF4-FFF2-40B4-BE49-F238E27FC236}">
                <a16:creationId xmlns:a16="http://schemas.microsoft.com/office/drawing/2014/main" id="{FFFCD488-B9BE-2DB5-0AAD-04B6D0E68589}"/>
              </a:ext>
            </a:extLst>
          </p:cNvPr>
          <p:cNvSpPr/>
          <p:nvPr/>
        </p:nvSpPr>
        <p:spPr>
          <a:xfrm rot="10800000">
            <a:off x="11483269" y="3663305"/>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k: Çentikli Sağ 21">
            <a:hlinkClick r:id="rId12"/>
            <a:extLst>
              <a:ext uri="{FF2B5EF4-FFF2-40B4-BE49-F238E27FC236}">
                <a16:creationId xmlns:a16="http://schemas.microsoft.com/office/drawing/2014/main" id="{910510D5-F0D5-AC52-E451-CC24FC573D32}"/>
              </a:ext>
            </a:extLst>
          </p:cNvPr>
          <p:cNvSpPr/>
          <p:nvPr/>
        </p:nvSpPr>
        <p:spPr>
          <a:xfrm rot="10800000">
            <a:off x="11483269" y="4102413"/>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k: Çentikli Sağ 22">
            <a:hlinkClick r:id="rId13"/>
            <a:extLst>
              <a:ext uri="{FF2B5EF4-FFF2-40B4-BE49-F238E27FC236}">
                <a16:creationId xmlns:a16="http://schemas.microsoft.com/office/drawing/2014/main" id="{B5B2DB22-6208-A443-6618-7955777E9691}"/>
              </a:ext>
            </a:extLst>
          </p:cNvPr>
          <p:cNvSpPr/>
          <p:nvPr/>
        </p:nvSpPr>
        <p:spPr>
          <a:xfrm rot="10800000">
            <a:off x="11483269" y="4541521"/>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k: Çentikli Sağ 23">
            <a:hlinkClick r:id="rId14"/>
            <a:extLst>
              <a:ext uri="{FF2B5EF4-FFF2-40B4-BE49-F238E27FC236}">
                <a16:creationId xmlns:a16="http://schemas.microsoft.com/office/drawing/2014/main" id="{EC40ACA9-C469-125B-50CC-6CAEE32D622D}"/>
              </a:ext>
            </a:extLst>
          </p:cNvPr>
          <p:cNvSpPr/>
          <p:nvPr/>
        </p:nvSpPr>
        <p:spPr>
          <a:xfrm rot="10800000">
            <a:off x="11483269" y="4991100"/>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k: Çentikli Sağ 24">
            <a:hlinkClick r:id="rId15"/>
            <a:extLst>
              <a:ext uri="{FF2B5EF4-FFF2-40B4-BE49-F238E27FC236}">
                <a16:creationId xmlns:a16="http://schemas.microsoft.com/office/drawing/2014/main" id="{02E7F93F-1070-DDE3-0995-0808CFB40590}"/>
              </a:ext>
            </a:extLst>
          </p:cNvPr>
          <p:cNvSpPr/>
          <p:nvPr/>
        </p:nvSpPr>
        <p:spPr>
          <a:xfrm rot="10800000">
            <a:off x="11483269" y="5747385"/>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k: Çentikli Sağ 25">
            <a:hlinkClick r:id="rId16"/>
            <a:extLst>
              <a:ext uri="{FF2B5EF4-FFF2-40B4-BE49-F238E27FC236}">
                <a16:creationId xmlns:a16="http://schemas.microsoft.com/office/drawing/2014/main" id="{6D8E6BA8-FAE3-006A-ABB0-75A9034BB61C}"/>
              </a:ext>
            </a:extLst>
          </p:cNvPr>
          <p:cNvSpPr/>
          <p:nvPr/>
        </p:nvSpPr>
        <p:spPr>
          <a:xfrm rot="10800000">
            <a:off x="11483269" y="6193155"/>
            <a:ext cx="171450" cy="222885"/>
          </a:xfrm>
          <a:prstGeom prst="notchedRightArrow">
            <a:avLst>
              <a:gd name="adj1" fmla="val 100000"/>
              <a:gd name="adj2" fmla="val 54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2656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3D66D45-0920-AF0A-AA36-244993A3A6AD}"/>
              </a:ext>
            </a:extLst>
          </p:cNvPr>
          <p:cNvPicPr>
            <a:picLocks noChangeAspect="1"/>
          </p:cNvPicPr>
          <p:nvPr/>
        </p:nvPicPr>
        <p:blipFill>
          <a:blip r:embed="rId2"/>
          <a:stretch>
            <a:fillRect/>
          </a:stretch>
        </p:blipFill>
        <p:spPr>
          <a:xfrm>
            <a:off x="881062" y="66349"/>
            <a:ext cx="10429875" cy="1028700"/>
          </a:xfrm>
          <a:prstGeom prst="rect">
            <a:avLst/>
          </a:prstGeom>
        </p:spPr>
      </p:pic>
      <p:pic>
        <p:nvPicPr>
          <p:cNvPr id="4" name="Resim 3">
            <a:extLst>
              <a:ext uri="{FF2B5EF4-FFF2-40B4-BE49-F238E27FC236}">
                <a16:creationId xmlns:a16="http://schemas.microsoft.com/office/drawing/2014/main" id="{F58AC6FA-E5FB-1A1C-A5D6-FCC5EB4219ED}"/>
              </a:ext>
            </a:extLst>
          </p:cNvPr>
          <p:cNvPicPr>
            <a:picLocks noChangeAspect="1"/>
          </p:cNvPicPr>
          <p:nvPr/>
        </p:nvPicPr>
        <p:blipFill rotWithShape="1">
          <a:blip r:embed="rId3"/>
          <a:srcRect b="21408"/>
          <a:stretch/>
        </p:blipFill>
        <p:spPr>
          <a:xfrm>
            <a:off x="881062" y="1095049"/>
            <a:ext cx="10367627" cy="5389834"/>
          </a:xfrm>
          <a:prstGeom prst="rect">
            <a:avLst/>
          </a:prstGeom>
        </p:spPr>
      </p:pic>
      <p:sp>
        <p:nvSpPr>
          <p:cNvPr id="5" name="Başlık 1">
            <a:extLst>
              <a:ext uri="{FF2B5EF4-FFF2-40B4-BE49-F238E27FC236}">
                <a16:creationId xmlns:a16="http://schemas.microsoft.com/office/drawing/2014/main" id="{A29EB22C-A941-D9E4-5BD6-EDFC27D5D1F0}"/>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spTree>
    <p:extLst>
      <p:ext uri="{BB962C8B-B14F-4D97-AF65-F5344CB8AC3E}">
        <p14:creationId xmlns:p14="http://schemas.microsoft.com/office/powerpoint/2010/main" val="96488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EA6B5C4-1867-D92D-1010-75307767F148}"/>
              </a:ext>
            </a:extLst>
          </p:cNvPr>
          <p:cNvPicPr>
            <a:picLocks noChangeAspect="1"/>
          </p:cNvPicPr>
          <p:nvPr/>
        </p:nvPicPr>
        <p:blipFill>
          <a:blip r:embed="rId2"/>
          <a:stretch>
            <a:fillRect/>
          </a:stretch>
        </p:blipFill>
        <p:spPr>
          <a:xfrm>
            <a:off x="881062" y="66349"/>
            <a:ext cx="10429875" cy="1028700"/>
          </a:xfrm>
          <a:prstGeom prst="rect">
            <a:avLst/>
          </a:prstGeom>
        </p:spPr>
      </p:pic>
      <p:pic>
        <p:nvPicPr>
          <p:cNvPr id="4" name="Resim 3">
            <a:extLst>
              <a:ext uri="{FF2B5EF4-FFF2-40B4-BE49-F238E27FC236}">
                <a16:creationId xmlns:a16="http://schemas.microsoft.com/office/drawing/2014/main" id="{B84DD971-3EFE-76A4-4DD4-11FF98D41862}"/>
              </a:ext>
            </a:extLst>
          </p:cNvPr>
          <p:cNvPicPr>
            <a:picLocks noChangeAspect="1"/>
          </p:cNvPicPr>
          <p:nvPr/>
        </p:nvPicPr>
        <p:blipFill rotWithShape="1">
          <a:blip r:embed="rId3"/>
          <a:srcRect b="4200"/>
          <a:stretch/>
        </p:blipFill>
        <p:spPr>
          <a:xfrm>
            <a:off x="881062" y="1095049"/>
            <a:ext cx="10458450" cy="1423495"/>
          </a:xfrm>
          <a:prstGeom prst="rect">
            <a:avLst/>
          </a:prstGeom>
        </p:spPr>
      </p:pic>
      <p:pic>
        <p:nvPicPr>
          <p:cNvPr id="6" name="Resim 5">
            <a:extLst>
              <a:ext uri="{FF2B5EF4-FFF2-40B4-BE49-F238E27FC236}">
                <a16:creationId xmlns:a16="http://schemas.microsoft.com/office/drawing/2014/main" id="{580512B9-9AEB-C2CA-F1F0-73AD0771DAC3}"/>
              </a:ext>
            </a:extLst>
          </p:cNvPr>
          <p:cNvPicPr>
            <a:picLocks noChangeAspect="1"/>
          </p:cNvPicPr>
          <p:nvPr/>
        </p:nvPicPr>
        <p:blipFill>
          <a:blip r:embed="rId4"/>
          <a:stretch>
            <a:fillRect/>
          </a:stretch>
        </p:blipFill>
        <p:spPr>
          <a:xfrm>
            <a:off x="881062" y="2594744"/>
            <a:ext cx="10420350" cy="1905000"/>
          </a:xfrm>
          <a:prstGeom prst="rect">
            <a:avLst/>
          </a:prstGeom>
        </p:spPr>
      </p:pic>
      <p:sp>
        <p:nvSpPr>
          <p:cNvPr id="7" name="Başlık 1">
            <a:extLst>
              <a:ext uri="{FF2B5EF4-FFF2-40B4-BE49-F238E27FC236}">
                <a16:creationId xmlns:a16="http://schemas.microsoft.com/office/drawing/2014/main" id="{6C3E7FAC-A9BA-F0B3-2ED3-77DD9C7B7414}"/>
              </a:ext>
            </a:extLst>
          </p:cNvPr>
          <p:cNvSpPr txBox="1">
            <a:spLocks/>
          </p:cNvSpPr>
          <p:nvPr/>
        </p:nvSpPr>
        <p:spPr>
          <a:xfrm rot="16200000">
            <a:off x="-3113690" y="3187981"/>
            <a:ext cx="6858002" cy="482036"/>
          </a:xfrm>
          <a:prstGeom prst="rect">
            <a:avLst/>
          </a:prstGeom>
          <a:solidFill>
            <a:schemeClr val="accent2">
              <a:lumMod val="40000"/>
              <a:lumOff val="60000"/>
            </a:schemeClr>
          </a:solidFill>
        </p:spPr>
        <p:txBody>
          <a:bodyPr vert="vert"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BU</a:t>
            </a:r>
            <a:br>
              <a:rPr lang="tr-TR" sz="2800" dirty="0"/>
            </a:br>
            <a:r>
              <a:rPr lang="tr-TR" sz="2800" dirty="0"/>
              <a:t>L</a:t>
            </a:r>
            <a:br>
              <a:rPr lang="tr-TR" sz="2800" dirty="0"/>
            </a:br>
            <a:r>
              <a:rPr lang="tr-TR" sz="2800" dirty="0"/>
              <a:t>GU</a:t>
            </a:r>
            <a:br>
              <a:rPr lang="tr-TR" sz="2800" dirty="0"/>
            </a:br>
            <a:r>
              <a:rPr lang="tr-TR" sz="2800" dirty="0"/>
              <a:t>L</a:t>
            </a:r>
            <a:br>
              <a:rPr lang="tr-TR" sz="2800" dirty="0"/>
            </a:br>
            <a:r>
              <a:rPr lang="tr-TR" sz="2800" dirty="0"/>
              <a:t>A</a:t>
            </a:r>
            <a:br>
              <a:rPr lang="tr-TR" sz="2800" dirty="0"/>
            </a:br>
            <a:r>
              <a:rPr lang="tr-TR" sz="2800" dirty="0"/>
              <a:t>R</a:t>
            </a:r>
          </a:p>
        </p:txBody>
      </p:sp>
    </p:spTree>
    <p:extLst>
      <p:ext uri="{BB962C8B-B14F-4D97-AF65-F5344CB8AC3E}">
        <p14:creationId xmlns:p14="http://schemas.microsoft.com/office/powerpoint/2010/main" val="226298095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4688</TotalTime>
  <Words>2068</Words>
  <Application>Microsoft Office PowerPoint</Application>
  <PresentationFormat>Geniş ekran</PresentationFormat>
  <Paragraphs>161</Paragraphs>
  <Slides>27</Slides>
  <Notes>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Arial</vt:lpstr>
      <vt:lpstr>Calibri</vt:lpstr>
      <vt:lpstr>Calibri Light</vt:lpstr>
      <vt:lpstr>Roboto</vt:lpstr>
      <vt:lpstr>Office Teması</vt:lpstr>
      <vt:lpstr>PowerPoint Sunusu</vt:lpstr>
      <vt:lpstr>GİRİŞ</vt:lpstr>
      <vt:lpstr>METOD</vt:lpstr>
      <vt:lpstr>METOD</vt:lpstr>
      <vt:lpstr>METOD</vt:lpstr>
      <vt:lpstr>BULGULAR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TARTIŞMA</vt:lpstr>
      <vt:lpstr>TARTIŞMA</vt:lpstr>
      <vt:lpstr>TARTIŞMA</vt:lpstr>
      <vt:lpstr>TARTIŞMA</vt:lpstr>
      <vt:lpstr>TARTIŞMA</vt:lpstr>
      <vt:lpstr>TARTIŞMA</vt:lpstr>
      <vt:lpstr>GÜÇLÜKLER ve SINIRLAYICILAR</vt:lpstr>
      <vt:lpstr>ÇIKARIMLAR</vt:lpstr>
      <vt:lpstr>ÇIKARIMLAR</vt:lpstr>
      <vt:lpstr>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Mert SAĞLAM</dc:creator>
  <cp:lastModifiedBy>Mustafa Mert SAĞLAM</cp:lastModifiedBy>
  <cp:revision>42</cp:revision>
  <dcterms:created xsi:type="dcterms:W3CDTF">2023-06-05T19:21:15Z</dcterms:created>
  <dcterms:modified xsi:type="dcterms:W3CDTF">2023-06-13T09:51:19Z</dcterms:modified>
</cp:coreProperties>
</file>