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1"/>
  </p:notesMasterIdLst>
  <p:sldIdLst>
    <p:sldId id="256" r:id="rId2"/>
    <p:sldId id="314" r:id="rId3"/>
    <p:sldId id="287" r:id="rId4"/>
    <p:sldId id="259" r:id="rId5"/>
    <p:sldId id="260" r:id="rId6"/>
    <p:sldId id="257" r:id="rId7"/>
    <p:sldId id="288" r:id="rId8"/>
    <p:sldId id="309" r:id="rId9"/>
    <p:sldId id="313" r:id="rId10"/>
    <p:sldId id="310" r:id="rId11"/>
    <p:sldId id="311" r:id="rId12"/>
    <p:sldId id="273" r:id="rId13"/>
    <p:sldId id="274" r:id="rId14"/>
    <p:sldId id="305" r:id="rId15"/>
    <p:sldId id="306" r:id="rId16"/>
    <p:sldId id="258" r:id="rId17"/>
    <p:sldId id="261" r:id="rId18"/>
    <p:sldId id="295" r:id="rId19"/>
    <p:sldId id="289" r:id="rId20"/>
    <p:sldId id="304" r:id="rId21"/>
    <p:sldId id="262" r:id="rId22"/>
    <p:sldId id="278" r:id="rId23"/>
    <p:sldId id="296" r:id="rId24"/>
    <p:sldId id="279" r:id="rId25"/>
    <p:sldId id="276" r:id="rId26"/>
    <p:sldId id="263" r:id="rId27"/>
    <p:sldId id="264" r:id="rId28"/>
    <p:sldId id="265" r:id="rId29"/>
    <p:sldId id="266" r:id="rId30"/>
    <p:sldId id="312" r:id="rId31"/>
    <p:sldId id="267" r:id="rId32"/>
    <p:sldId id="268" r:id="rId33"/>
    <p:sldId id="269" r:id="rId34"/>
    <p:sldId id="270" r:id="rId35"/>
    <p:sldId id="271" r:id="rId36"/>
    <p:sldId id="282" r:id="rId37"/>
    <p:sldId id="281" r:id="rId38"/>
    <p:sldId id="292" r:id="rId39"/>
    <p:sldId id="293" r:id="rId40"/>
    <p:sldId id="294" r:id="rId41"/>
    <p:sldId id="284" r:id="rId42"/>
    <p:sldId id="290" r:id="rId43"/>
    <p:sldId id="291" r:id="rId44"/>
    <p:sldId id="272" r:id="rId45"/>
    <p:sldId id="283" r:id="rId46"/>
    <p:sldId id="275" r:id="rId47"/>
    <p:sldId id="297" r:id="rId48"/>
    <p:sldId id="280" r:id="rId49"/>
    <p:sldId id="285" r:id="rId50"/>
    <p:sldId id="298" r:id="rId51"/>
    <p:sldId id="286" r:id="rId52"/>
    <p:sldId id="299" r:id="rId53"/>
    <p:sldId id="300" r:id="rId54"/>
    <p:sldId id="301" r:id="rId55"/>
    <p:sldId id="302" r:id="rId56"/>
    <p:sldId id="303" r:id="rId57"/>
    <p:sldId id="307" r:id="rId58"/>
    <p:sldId id="308" r:id="rId59"/>
    <p:sldId id="315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86499" autoAdjust="0"/>
  </p:normalViewPr>
  <p:slideViewPr>
    <p:cSldViewPr>
      <p:cViewPr>
        <p:scale>
          <a:sx n="107" d="100"/>
          <a:sy n="107" d="100"/>
        </p:scale>
        <p:origin x="-174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0698-E1B6-4CA5-A284-EB367C7ACE2B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567F-13A8-46DD-9A30-B50F6AAD3B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65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Greeks living in Greece have a higher incidence than those of Greek descent living outside of Greece.</a:t>
            </a:r>
            <a:endParaRPr lang="tr-TR" dirty="0" smtClean="0"/>
          </a:p>
          <a:p>
            <a:r>
              <a:rPr lang="en-US" dirty="0" smtClean="0"/>
              <a:t>Significant jaundice was defined according to gestational and postnatal age and leveled off at 14 mg/</a:t>
            </a:r>
            <a:r>
              <a:rPr lang="en-US" dirty="0" err="1" smtClean="0"/>
              <a:t>dL</a:t>
            </a:r>
            <a:r>
              <a:rPr lang="en-US" dirty="0" smtClean="0"/>
              <a:t> (240 µ</a:t>
            </a:r>
            <a:r>
              <a:rPr lang="en-US" dirty="0" err="1" smtClean="0"/>
              <a:t>mol</a:t>
            </a:r>
            <a:r>
              <a:rPr lang="en-US" dirty="0" smtClean="0"/>
              <a:t>/L) at 4 days in preterm infants and 17 mg/</a:t>
            </a:r>
            <a:r>
              <a:rPr lang="en-US" dirty="0" err="1" smtClean="0"/>
              <a:t>dL</a:t>
            </a:r>
            <a:r>
              <a:rPr lang="en-US" dirty="0" smtClean="0"/>
              <a:t> (290 µ</a:t>
            </a:r>
            <a:r>
              <a:rPr lang="en-US" dirty="0" err="1" smtClean="0"/>
              <a:t>mol</a:t>
            </a:r>
            <a:r>
              <a:rPr lang="en-US" dirty="0" smtClean="0"/>
              <a:t>/L) in the term infants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52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87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59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066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Şiddetli </a:t>
            </a:r>
            <a:r>
              <a:rPr lang="tr-TR" dirty="0" err="1" smtClean="0"/>
              <a:t>hiperbilirübinemi</a:t>
            </a:r>
            <a:r>
              <a:rPr lang="tr-TR" dirty="0" smtClean="0"/>
              <a:t> - Genetik faktörler TB'de bir artışa katkıda bulunabilir, ancak klinik faktörler TB&gt;% 95 </a:t>
            </a:r>
            <a:r>
              <a:rPr lang="tr-TR" dirty="0" err="1" smtClean="0"/>
              <a:t>persentil</a:t>
            </a:r>
            <a:r>
              <a:rPr lang="tr-TR" dirty="0" smtClean="0"/>
              <a:t> olarak tanımlanan şiddetli </a:t>
            </a:r>
            <a:r>
              <a:rPr lang="tr-TR" dirty="0" err="1" smtClean="0"/>
              <a:t>hiperbilirubinemi</a:t>
            </a:r>
            <a:r>
              <a:rPr lang="tr-TR" dirty="0" smtClean="0"/>
              <a:t> </a:t>
            </a:r>
            <a:r>
              <a:rPr lang="tr-TR" dirty="0" err="1" smtClean="0"/>
              <a:t>patogenezine</a:t>
            </a:r>
            <a:r>
              <a:rPr lang="tr-TR" dirty="0" smtClean="0"/>
              <a:t> önemli katkıda bulunur.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992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Preventive</a:t>
            </a:r>
            <a:r>
              <a:rPr lang="tr-TR" dirty="0" smtClean="0"/>
              <a:t> Services </a:t>
            </a:r>
            <a:r>
              <a:rPr lang="tr-TR" dirty="0" err="1" smtClean="0"/>
              <a:t>Task</a:t>
            </a:r>
            <a:r>
              <a:rPr lang="tr-TR" dirty="0" smtClean="0"/>
              <a:t> Force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16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Hiperbilirubinemi</a:t>
            </a:r>
            <a:r>
              <a:rPr lang="tr-TR" dirty="0" smtClean="0"/>
              <a:t> yönetimiyle ilgili kararlar alırken </a:t>
            </a:r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bilirubini</a:t>
            </a:r>
            <a:r>
              <a:rPr lang="tr-TR" dirty="0" smtClean="0"/>
              <a:t> toplam serum </a:t>
            </a:r>
            <a:r>
              <a:rPr lang="tr-TR" dirty="0" err="1" smtClean="0"/>
              <a:t>bilirubinden</a:t>
            </a:r>
            <a:r>
              <a:rPr lang="tr-TR" dirty="0" smtClean="0"/>
              <a:t> çıkarmayın (eşik tablosundaki yönetim eşikleri ve tedavi eşiği grafiklerine bakın).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72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Sarılık şüphesi olan bir bebekte </a:t>
            </a:r>
            <a:r>
              <a:rPr lang="tr-TR" dirty="0" err="1" smtClean="0"/>
              <a:t>bilirubin</a:t>
            </a:r>
            <a:r>
              <a:rPr lang="tr-TR" dirty="0" smtClean="0"/>
              <a:t> seviyesini tahmin etmek için yalnızca görsel incelemeye güvenmeyin. [2016]</a:t>
            </a:r>
          </a:p>
          <a:p>
            <a:r>
              <a:rPr lang="tr-TR" dirty="0" smtClean="0"/>
              <a:t>1.2.7 Görünür sarılık görmemiş bebeklerde </a:t>
            </a:r>
            <a:r>
              <a:rPr lang="tr-TR" dirty="0" err="1" smtClean="0"/>
              <a:t>bilirubin</a:t>
            </a:r>
            <a:r>
              <a:rPr lang="tr-TR" dirty="0" smtClean="0"/>
              <a:t> düzeylerini rutin olarak ölçmeyin. [2010]</a:t>
            </a:r>
          </a:p>
          <a:p>
            <a:r>
              <a:rPr lang="tr-TR" dirty="0" smtClean="0"/>
              <a:t>1.2.8 </a:t>
            </a:r>
            <a:r>
              <a:rPr lang="tr-TR" dirty="0" err="1" smtClean="0"/>
              <a:t>Hiperbilirüveniemi</a:t>
            </a:r>
            <a:r>
              <a:rPr lang="tr-TR" dirty="0" smtClean="0"/>
              <a:t> belirlemek için aşağıdakilerden hiçbirini kullanmayın:</a:t>
            </a:r>
          </a:p>
          <a:p>
            <a:r>
              <a:rPr lang="tr-TR" dirty="0" smtClean="0"/>
              <a:t>göbek bağı kan </a:t>
            </a:r>
            <a:r>
              <a:rPr lang="tr-TR" dirty="0" err="1" smtClean="0"/>
              <a:t>bilirubin</a:t>
            </a:r>
            <a:r>
              <a:rPr lang="tr-TR" dirty="0" smtClean="0"/>
              <a:t> düzeyi</a:t>
            </a:r>
          </a:p>
          <a:p>
            <a:endParaRPr lang="tr-TR" dirty="0" smtClean="0"/>
          </a:p>
          <a:p>
            <a:r>
              <a:rPr lang="tr-TR" dirty="0" smtClean="0"/>
              <a:t>uç gelinciği olan karbon monoksit (</a:t>
            </a:r>
            <a:r>
              <a:rPr lang="tr-TR" dirty="0" err="1" smtClean="0"/>
              <a:t>ETCOc</a:t>
            </a:r>
            <a:r>
              <a:rPr lang="tr-TR" dirty="0" smtClean="0"/>
              <a:t>) ölçümü</a:t>
            </a:r>
          </a:p>
          <a:p>
            <a:endParaRPr lang="tr-TR" dirty="0" smtClean="0"/>
          </a:p>
          <a:p>
            <a:r>
              <a:rPr lang="tr-TR" dirty="0" smtClean="0"/>
              <a:t>göbek kordonu kan doğrudan </a:t>
            </a:r>
            <a:r>
              <a:rPr lang="tr-TR" dirty="0" err="1" smtClean="0"/>
              <a:t>antiglobulin</a:t>
            </a:r>
            <a:r>
              <a:rPr lang="tr-TR" dirty="0" smtClean="0"/>
              <a:t> testi (DAT) (</a:t>
            </a:r>
            <a:r>
              <a:rPr lang="tr-TR" dirty="0" err="1" smtClean="0"/>
              <a:t>Coombs</a:t>
            </a:r>
            <a:r>
              <a:rPr lang="tr-TR" dirty="0" smtClean="0"/>
              <a:t> testi). [2010]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51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● Yeni doğan bebeklerde, </a:t>
            </a:r>
            <a:r>
              <a:rPr lang="tr-TR" dirty="0" err="1" smtClean="0"/>
              <a:t>bilirubin</a:t>
            </a:r>
            <a:r>
              <a:rPr lang="tr-TR" dirty="0" smtClean="0"/>
              <a:t> üretimi yetişkinlerden iki ila üç kat daha fazladır. Bu, </a:t>
            </a:r>
            <a:r>
              <a:rPr lang="tr-TR" dirty="0" err="1" smtClean="0"/>
              <a:t>yenidoğanların</a:t>
            </a:r>
            <a:r>
              <a:rPr lang="tr-TR" dirty="0" smtClean="0"/>
              <a:t> daha fazla kırmızı kan hücresi (</a:t>
            </a:r>
            <a:r>
              <a:rPr lang="tr-TR" dirty="0" err="1" smtClean="0"/>
              <a:t>hematokrit</a:t>
            </a:r>
            <a:r>
              <a:rPr lang="tr-TR" dirty="0" smtClean="0"/>
              <a:t>, yüzde 50 ila yüzde 60 arasında) ve cenin kırmızı kan hücreleri yetişkinlerde olduğundan daha kısa (yaklaşık 85 gün) beklediklerinden oluşur. Daha kırmızı kan hücrelerinin artan cirosu daha fazla </a:t>
            </a:r>
            <a:r>
              <a:rPr lang="tr-TR" dirty="0" err="1" smtClean="0"/>
              <a:t>bilirubin</a:t>
            </a:r>
            <a:r>
              <a:rPr lang="tr-TR" dirty="0" smtClean="0"/>
              <a:t> üretir.</a:t>
            </a:r>
          </a:p>
          <a:p>
            <a:endParaRPr lang="tr-TR" dirty="0" smtClean="0"/>
          </a:p>
          <a:p>
            <a:r>
              <a:rPr lang="tr-TR" dirty="0" err="1" smtClean="0"/>
              <a:t>Hiperbilirüubinin</a:t>
            </a:r>
            <a:r>
              <a:rPr lang="tr-TR" dirty="0" smtClean="0"/>
              <a:t> iki haftalık yaşın ötesinde devam etmesi daha ileri değerlendirmelere ihtiyaç duyar.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9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, ancak izlem önerilmekte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62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60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Sepsis</a:t>
            </a:r>
            <a:r>
              <a:rPr lang="tr-TR" dirty="0" smtClean="0"/>
              <a:t> mekanizması tam olarak </a:t>
            </a:r>
            <a:r>
              <a:rPr lang="tr-TR" dirty="0" err="1" smtClean="0"/>
              <a:t>bilinmememktedir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29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TBC seviyeleri artmaya başlarsa veya </a:t>
            </a:r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önemli bir bileşeni varsa, </a:t>
            </a:r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kolestaz</a:t>
            </a:r>
            <a:r>
              <a:rPr lang="tr-TR" dirty="0" smtClean="0"/>
              <a:t> da dahil olmak üzere diğer </a:t>
            </a:r>
            <a:r>
              <a:rPr lang="tr-TR" dirty="0" err="1" smtClean="0"/>
              <a:t>hiperbilirubinemi</a:t>
            </a:r>
            <a:r>
              <a:rPr lang="tr-TR" dirty="0" smtClean="0"/>
              <a:t> nedenleri için değerlendirme yapılmalıdır</a:t>
            </a:r>
          </a:p>
          <a:p>
            <a:r>
              <a:rPr lang="tr-TR" dirty="0" smtClean="0"/>
              <a:t>Anne sütü alımı, kalan tek geçerli faktör ise, emzirme, 12 haftalık karar alınması beklentisi ile devam edebilir ve </a:t>
            </a:r>
            <a:r>
              <a:rPr lang="tr-TR" dirty="0" err="1" smtClean="0"/>
              <a:t>hiperbilirubinemi</a:t>
            </a:r>
            <a:r>
              <a:rPr lang="tr-TR" dirty="0" smtClean="0"/>
              <a:t> güvenli bölgededir </a:t>
            </a:r>
          </a:p>
          <a:p>
            <a:r>
              <a:rPr lang="tr-TR" dirty="0" err="1" smtClean="0"/>
              <a:t>Enzimatik</a:t>
            </a:r>
            <a:r>
              <a:rPr lang="tr-TR" dirty="0" smtClean="0"/>
              <a:t> olarak </a:t>
            </a:r>
            <a:r>
              <a:rPr lang="tr-TR" dirty="0" err="1" smtClean="0"/>
              <a:t>hidrolizlenmiş</a:t>
            </a:r>
            <a:r>
              <a:rPr lang="tr-TR" dirty="0" smtClean="0"/>
              <a:t> kazein veya L-</a:t>
            </a:r>
            <a:r>
              <a:rPr lang="tr-TR" dirty="0" err="1" smtClean="0"/>
              <a:t>aspartik</a:t>
            </a:r>
            <a:r>
              <a:rPr lang="tr-TR" dirty="0" smtClean="0"/>
              <a:t> asit gibi beta-</a:t>
            </a:r>
            <a:r>
              <a:rPr lang="tr-TR" dirty="0" err="1" smtClean="0"/>
              <a:t>glukuronidaz</a:t>
            </a:r>
            <a:r>
              <a:rPr lang="tr-TR" dirty="0" smtClean="0"/>
              <a:t> inhibitörleri, emzirilen </a:t>
            </a:r>
            <a:r>
              <a:rPr lang="tr-TR" dirty="0" err="1" smtClean="0"/>
              <a:t>yenidoğanlarda</a:t>
            </a:r>
            <a:r>
              <a:rPr lang="tr-TR" dirty="0" smtClean="0"/>
              <a:t> </a:t>
            </a:r>
            <a:r>
              <a:rPr lang="tr-TR" dirty="0" err="1" smtClean="0"/>
              <a:t>profilaktik</a:t>
            </a:r>
            <a:r>
              <a:rPr lang="tr-TR" dirty="0" smtClean="0"/>
              <a:t> olarak kullanılmıştır [34]. Bununla birlikte, bu ajanların </a:t>
            </a:r>
            <a:r>
              <a:rPr lang="tr-TR" dirty="0" err="1" smtClean="0"/>
              <a:t>fekal</a:t>
            </a:r>
            <a:r>
              <a:rPr lang="tr-TR" dirty="0" smtClean="0"/>
              <a:t> </a:t>
            </a:r>
            <a:r>
              <a:rPr lang="tr-TR" dirty="0" err="1" smtClean="0"/>
              <a:t>bilirubin</a:t>
            </a:r>
            <a:r>
              <a:rPr lang="tr-TR" dirty="0" smtClean="0"/>
              <a:t> atılımının arttırılmasında etkili ve güvenli olup olmadığının saptanması için daha ileri çalışmalara ihtiyaç duyulmakta ve dolayısıyla TB düşmektedir. Şu anda bu ajanları anne sütüyle sarılık için önermiyoruz.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80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Kök neden analizi, aşağıdakileri </a:t>
            </a:r>
            <a:r>
              <a:rPr lang="tr-TR" dirty="0" err="1" smtClean="0"/>
              <a:t>kernikterusa</a:t>
            </a:r>
            <a:r>
              <a:rPr lang="tr-TR" dirty="0" smtClean="0"/>
              <a:t> sahip bebeklerde </a:t>
            </a:r>
            <a:r>
              <a:rPr lang="tr-TR" dirty="0" err="1" smtClean="0"/>
              <a:t>laktasyon</a:t>
            </a:r>
            <a:r>
              <a:rPr lang="tr-TR" dirty="0" smtClean="0"/>
              <a:t> başarısızlığının öngörücüleri olarak tanımladı [39]. (Bkz. "Anne sütünü başlatma".)</a:t>
            </a:r>
          </a:p>
          <a:p>
            <a:endParaRPr lang="tr-TR" dirty="0" smtClean="0"/>
          </a:p>
          <a:p>
            <a:r>
              <a:rPr lang="tr-TR" dirty="0" smtClean="0"/>
              <a:t>● </a:t>
            </a:r>
            <a:r>
              <a:rPr lang="tr-TR" dirty="0" err="1" smtClean="0"/>
              <a:t>Klinisyenler</a:t>
            </a:r>
            <a:r>
              <a:rPr lang="tr-TR" dirty="0" smtClean="0"/>
              <a:t> ve emzirme danışmanlarının yetersiz eğitimi</a:t>
            </a:r>
          </a:p>
          <a:p>
            <a:r>
              <a:rPr lang="tr-TR" dirty="0" smtClean="0"/>
              <a:t>● Bebek emniyetinin yetersiz belgelendirilmesi</a:t>
            </a:r>
          </a:p>
          <a:p>
            <a:r>
              <a:rPr lang="tr-TR" dirty="0" smtClean="0"/>
              <a:t>● Süt transferinin yetersiz ölçülmesi</a:t>
            </a:r>
          </a:p>
          <a:p>
            <a:r>
              <a:rPr lang="tr-TR" dirty="0" smtClean="0"/>
              <a:t>● İdrar çıkışı ve dışkı deseni değişikliklerinin yetersiz kaydedilmesi</a:t>
            </a:r>
          </a:p>
          <a:p>
            <a:endParaRPr lang="tr-TR" dirty="0" smtClean="0"/>
          </a:p>
          <a:p>
            <a:r>
              <a:rPr lang="tr-TR" dirty="0" smtClean="0"/>
              <a:t>Buna ek olarak, emzirme, çatlamış meme başları ve yorgunluk gibi emziren annelerin emzirme komplikasyonları ve etkisiz emme gibi </a:t>
            </a:r>
            <a:r>
              <a:rPr lang="tr-TR" dirty="0" err="1" smtClean="0"/>
              <a:t>yenidoğan</a:t>
            </a:r>
            <a:r>
              <a:rPr lang="tr-TR" dirty="0" smtClean="0"/>
              <a:t> faktörleri, hastaneden taburcu edilmeden önce doğru bir şekilde ele alınmayabilir ve etkisiz emzirmeye neden olabilir. (Bkz. "Anne sütü ve sütten kesmenin ortak sorunları".)</a:t>
            </a:r>
          </a:p>
          <a:p>
            <a:endParaRPr lang="tr-TR" dirty="0" smtClean="0"/>
          </a:p>
          <a:p>
            <a:r>
              <a:rPr lang="tr-TR" dirty="0" smtClean="0"/>
              <a:t>Geç </a:t>
            </a:r>
            <a:r>
              <a:rPr lang="tr-TR" dirty="0" err="1" smtClean="0"/>
              <a:t>preterm</a:t>
            </a:r>
            <a:r>
              <a:rPr lang="tr-TR" dirty="0" smtClean="0"/>
              <a:t> bebekler (34 hafta, 36 hafta ve 6 gün arasında gebelik haftası olarak tanımlanır) genellikle emzirirler, ancak emzirilen bebeklerde başarılı olmak için emzirmekte güçlük çekerler. Geç </a:t>
            </a:r>
            <a:r>
              <a:rPr lang="tr-TR" dirty="0" err="1" smtClean="0"/>
              <a:t>preterm</a:t>
            </a:r>
            <a:r>
              <a:rPr lang="tr-TR" dirty="0" smtClean="0"/>
              <a:t> bebekler, artmış uyku hali, yorgunluk ve / veya </a:t>
            </a:r>
            <a:r>
              <a:rPr lang="tr-TR" dirty="0" err="1" smtClean="0"/>
              <a:t>oro-bukkal</a:t>
            </a:r>
            <a:r>
              <a:rPr lang="tr-TR" dirty="0" smtClean="0"/>
              <a:t> koordinasyon ve yutma mekanizmaları tam olarak olgunlaşmadığı için bir mandalın tutulmasının zor olması nedeniyle memeyi tamamen boşaltamayabilir. (Bkz. "</a:t>
            </a:r>
            <a:r>
              <a:rPr lang="tr-TR" dirty="0" err="1" smtClean="0"/>
              <a:t>Preterm</a:t>
            </a:r>
            <a:r>
              <a:rPr lang="tr-TR" dirty="0" smtClean="0"/>
              <a:t> bebeğe emzirme", "Erken erken doğan bebekler" bölümü.)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4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Tek başına anne sütü ile beslenen bebekler 3. gün</a:t>
            </a:r>
            <a:r>
              <a:rPr lang="tr-TR" baseline="0" dirty="0" smtClean="0"/>
              <a:t> </a:t>
            </a:r>
            <a:r>
              <a:rPr lang="tr-TR" dirty="0" smtClean="0"/>
              <a:t>civarında doğum ağırlıklarının %6-8’ini kaybederler. İlk</a:t>
            </a:r>
            <a:r>
              <a:rPr lang="tr-TR" baseline="0" dirty="0" smtClean="0"/>
              <a:t> </a:t>
            </a:r>
            <a:r>
              <a:rPr lang="tr-TR" dirty="0" smtClean="0"/>
              <a:t>üç günde doğum ağırlığının %10’undan fazla veya günde</a:t>
            </a:r>
            <a:r>
              <a:rPr lang="tr-TR" baseline="0" dirty="0" smtClean="0"/>
              <a:t> </a:t>
            </a:r>
            <a:r>
              <a:rPr lang="tr-TR" dirty="0" smtClean="0"/>
              <a:t>%3’den fazla tartı kaybı varsa yeterli beslenme açısından</a:t>
            </a:r>
          </a:p>
          <a:p>
            <a:r>
              <a:rPr lang="tr-TR" dirty="0" smtClean="0"/>
              <a:t>bebek değerlendirilmelidir. İdrar çıkışı (4-6 bez/gün) takip</a:t>
            </a:r>
            <a:r>
              <a:rPr lang="tr-TR" baseline="0" dirty="0" smtClean="0"/>
              <a:t> </a:t>
            </a:r>
            <a:r>
              <a:rPr lang="tr-TR" dirty="0" smtClean="0"/>
              <a:t>edilmelidir. Yetersiz beslenme bulguları varsa, bebek</a:t>
            </a:r>
            <a:r>
              <a:rPr lang="tr-TR" baseline="0" dirty="0" smtClean="0"/>
              <a:t> </a:t>
            </a:r>
            <a:r>
              <a:rPr lang="tr-TR" dirty="0" err="1" smtClean="0"/>
              <a:t>dehidratasyon</a:t>
            </a:r>
            <a:r>
              <a:rPr lang="tr-TR" dirty="0" smtClean="0"/>
              <a:t> açısından klinik ve biyokimyasal olarak</a:t>
            </a:r>
            <a:r>
              <a:rPr lang="tr-TR" baseline="0" dirty="0" smtClean="0"/>
              <a:t> </a:t>
            </a:r>
            <a:r>
              <a:rPr lang="tr-TR" dirty="0" smtClean="0"/>
              <a:t>değerlendirilmelidir. Öncelikle emzirme danışmanlığı</a:t>
            </a:r>
            <a:r>
              <a:rPr lang="tr-TR" baseline="0" dirty="0" smtClean="0"/>
              <a:t> </a:t>
            </a:r>
            <a:r>
              <a:rPr lang="tr-TR" dirty="0" smtClean="0"/>
              <a:t>gözden geçirilmeli, </a:t>
            </a:r>
            <a:r>
              <a:rPr lang="tr-TR" dirty="0" err="1" smtClean="0"/>
              <a:t>hipernatremi</a:t>
            </a:r>
            <a:r>
              <a:rPr lang="tr-TR" dirty="0" smtClean="0"/>
              <a:t> mevcutsa sık emzirmeyle</a:t>
            </a:r>
            <a:r>
              <a:rPr lang="tr-TR" baseline="0" dirty="0" smtClean="0"/>
              <a:t> </a:t>
            </a:r>
            <a:r>
              <a:rPr lang="tr-TR" dirty="0" smtClean="0"/>
              <a:t>birlikte sağılmış süt/formül mama verilmelidir. </a:t>
            </a:r>
            <a:r>
              <a:rPr lang="tr-TR" dirty="0" err="1" smtClean="0"/>
              <a:t>Hidrasyonu</a:t>
            </a:r>
            <a:r>
              <a:rPr lang="tr-TR" baseline="0" dirty="0" smtClean="0"/>
              <a:t> </a:t>
            </a:r>
            <a:r>
              <a:rPr lang="tr-TR" dirty="0" smtClean="0"/>
              <a:t>düzelmiyor, tartı kaybı devam ediyor ve oral beslenemiyorsa</a:t>
            </a:r>
            <a:r>
              <a:rPr lang="tr-TR" baseline="0" dirty="0" smtClean="0"/>
              <a:t> </a:t>
            </a:r>
            <a:r>
              <a:rPr lang="tr-TR" dirty="0" err="1" smtClean="0"/>
              <a:t>intravenöz</a:t>
            </a:r>
            <a:r>
              <a:rPr lang="tr-TR" dirty="0" smtClean="0"/>
              <a:t> sıvı verilebilir.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567F-13A8-46DD-9A30-B50F6AAD3B2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57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A5B0FE6-AA38-41F2-B20A-C96F906C6D74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6A26E31-28A2-4C06-BDF7-83F183130E3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p.org/afp/2008/0501/p1255.html" TargetMode="External"/><Relationship Id="rId2" Type="http://schemas.openxmlformats.org/officeDocument/2006/relationships/hyperlink" Target="http://www.aafp.org/afp/2014/0601/p87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edicine.medscape.com/article/974786-overvie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 err="1" smtClean="0"/>
              <a:t>Dr</a:t>
            </a:r>
            <a:r>
              <a:rPr lang="tr-TR" dirty="0" smtClean="0"/>
              <a:t> Çağatay Haşim YURTSEVEN </a:t>
            </a:r>
          </a:p>
          <a:p>
            <a:endParaRPr lang="tr-TR" dirty="0" smtClean="0"/>
          </a:p>
          <a:p>
            <a:r>
              <a:rPr lang="tr-TR" dirty="0" smtClean="0"/>
              <a:t>KTÜ Tıp Fakültesi </a:t>
            </a:r>
          </a:p>
          <a:p>
            <a:endParaRPr lang="tr-TR" dirty="0" smtClean="0"/>
          </a:p>
          <a:p>
            <a:r>
              <a:rPr lang="tr-TR" dirty="0" smtClean="0"/>
              <a:t>Aile Hekimliği </a:t>
            </a:r>
            <a:r>
              <a:rPr lang="tr-TR" dirty="0" smtClean="0"/>
              <a:t>AD</a:t>
            </a:r>
          </a:p>
          <a:p>
            <a:endParaRPr lang="tr-TR" dirty="0"/>
          </a:p>
          <a:p>
            <a:r>
              <a:rPr lang="tr-TR" dirty="0" smtClean="0"/>
              <a:t>24.10.2017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YENİDOĞAN</a:t>
            </a:r>
            <a:br>
              <a:rPr lang="tr-TR" dirty="0" smtClean="0"/>
            </a:br>
            <a:r>
              <a:rPr lang="tr-TR" dirty="0" smtClean="0"/>
              <a:t>SARILIKLARI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75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Önceki kardeşte doğumda sarılık olup olmadığı, bunun için tedavi görüp görmediği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Aile üyelerinde sarılık geçmişi, </a:t>
            </a:r>
            <a:r>
              <a:rPr lang="tr-TR" dirty="0" err="1" smtClean="0"/>
              <a:t>gilbert</a:t>
            </a:r>
            <a:r>
              <a:rPr lang="tr-TR" dirty="0" smtClean="0"/>
              <a:t> sendromu varlığı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Aile </a:t>
            </a:r>
            <a:r>
              <a:rPr lang="tr-TR" dirty="0"/>
              <a:t>üyelerinde anemi, </a:t>
            </a:r>
            <a:r>
              <a:rPr lang="tr-TR" dirty="0" err="1"/>
              <a:t>splenektomi</a:t>
            </a:r>
            <a:r>
              <a:rPr lang="tr-TR" dirty="0"/>
              <a:t> veya safra taşları veya </a:t>
            </a:r>
            <a:r>
              <a:rPr lang="tr-TR" dirty="0" err="1"/>
              <a:t>hemolitik</a:t>
            </a:r>
            <a:r>
              <a:rPr lang="tr-TR" dirty="0"/>
              <a:t> </a:t>
            </a:r>
            <a:r>
              <a:rPr lang="tr-TR" dirty="0" smtClean="0"/>
              <a:t>bozukluk varlığı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Aile </a:t>
            </a:r>
            <a:r>
              <a:rPr lang="tr-TR" dirty="0"/>
              <a:t>üyelerinde karaciğer hastalığı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Soygeçmİş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790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Annede </a:t>
            </a:r>
            <a:r>
              <a:rPr lang="tr-TR" dirty="0" err="1" smtClean="0"/>
              <a:t>enfeksiyöz</a:t>
            </a:r>
            <a:r>
              <a:rPr lang="tr-TR" dirty="0" smtClean="0"/>
              <a:t> hastalık</a:t>
            </a:r>
          </a:p>
          <a:p>
            <a:endParaRPr lang="tr-TR" dirty="0" smtClean="0"/>
          </a:p>
          <a:p>
            <a:r>
              <a:rPr lang="tr-TR" dirty="0" smtClean="0"/>
              <a:t>Annede ilaç kullanımı(bitkisel ürünler de dahil)</a:t>
            </a:r>
          </a:p>
          <a:p>
            <a:endParaRPr lang="tr-TR" dirty="0" smtClean="0"/>
          </a:p>
          <a:p>
            <a:r>
              <a:rPr lang="tr-TR" dirty="0" err="1" smtClean="0"/>
              <a:t>Kord</a:t>
            </a:r>
            <a:r>
              <a:rPr lang="tr-TR" dirty="0" smtClean="0"/>
              <a:t> </a:t>
            </a:r>
            <a:r>
              <a:rPr lang="tr-TR" dirty="0" err="1" smtClean="0"/>
              <a:t>klemplenmesinde</a:t>
            </a:r>
            <a:r>
              <a:rPr lang="tr-TR" dirty="0" smtClean="0"/>
              <a:t> gecikme</a:t>
            </a:r>
          </a:p>
          <a:p>
            <a:endParaRPr lang="tr-TR" dirty="0" smtClean="0"/>
          </a:p>
          <a:p>
            <a:r>
              <a:rPr lang="tr-TR" dirty="0" smtClean="0"/>
              <a:t>Doğumda travma öyküsü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Gebelİk</a:t>
            </a:r>
            <a:r>
              <a:rPr lang="tr-TR" dirty="0" smtClean="0"/>
              <a:t> ve Doğum </a:t>
            </a:r>
            <a:r>
              <a:rPr lang="tr-TR" dirty="0" err="1" smtClean="0"/>
              <a:t>eylemİnİ</a:t>
            </a:r>
            <a:r>
              <a:rPr lang="tr-TR" dirty="0" smtClean="0"/>
              <a:t> sorgulama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769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Doğal ve parlak ışık altında bebek çıplakken</a:t>
            </a:r>
          </a:p>
          <a:p>
            <a:endParaRPr lang="tr-TR" dirty="0" smtClean="0"/>
          </a:p>
          <a:p>
            <a:r>
              <a:rPr lang="tr-TR" dirty="0" smtClean="0"/>
              <a:t>Alına veya </a:t>
            </a:r>
            <a:r>
              <a:rPr lang="tr-TR" dirty="0" err="1" smtClean="0"/>
              <a:t>burna</a:t>
            </a:r>
            <a:r>
              <a:rPr lang="tr-TR" dirty="0" smtClean="0"/>
              <a:t> bastırılıp parmak kaldırıldığında sarı rengin görülmesi </a:t>
            </a:r>
          </a:p>
          <a:p>
            <a:endParaRPr lang="tr-TR" dirty="0" smtClean="0"/>
          </a:p>
          <a:p>
            <a:r>
              <a:rPr lang="tr-TR" dirty="0" smtClean="0"/>
              <a:t>İlk olarak genellikle yüzde. Devamında göğüs, batın ve alt </a:t>
            </a:r>
            <a:r>
              <a:rPr lang="tr-TR" dirty="0" err="1" smtClean="0"/>
              <a:t>ekstremitelere</a:t>
            </a:r>
            <a:r>
              <a:rPr lang="tr-TR" dirty="0" smtClean="0"/>
              <a:t> yayılır</a:t>
            </a:r>
          </a:p>
          <a:p>
            <a:endParaRPr lang="tr-TR" dirty="0" smtClean="0"/>
          </a:p>
          <a:p>
            <a:r>
              <a:rPr lang="tr-TR" dirty="0" smtClean="0"/>
              <a:t>Sarılık düzeyinin gözle değerlendirilmesi yanılmalara neden olabilir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Fİzİk</a:t>
            </a:r>
            <a:r>
              <a:rPr lang="tr-TR" dirty="0"/>
              <a:t> Muayene</a:t>
            </a:r>
          </a:p>
        </p:txBody>
      </p:sp>
    </p:spTree>
    <p:extLst>
      <p:ext uri="{BB962C8B-B14F-4D97-AF65-F5344CB8AC3E}">
        <p14:creationId xmlns:p14="http://schemas.microsoft.com/office/powerpoint/2010/main" val="158462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Ciddi sarılık belirtileri </a:t>
            </a:r>
          </a:p>
          <a:p>
            <a:pPr lvl="1"/>
            <a:r>
              <a:rPr lang="tr-TR" dirty="0" smtClean="0"/>
              <a:t>Sarılık dizlerde ve daha aşağı seviyelerde</a:t>
            </a:r>
          </a:p>
          <a:p>
            <a:pPr lvl="1"/>
            <a:r>
              <a:rPr lang="tr-TR" dirty="0" smtClean="0"/>
              <a:t>Daha koyu bir sarı tonu (limon sarısından portakal sarısına)</a:t>
            </a:r>
          </a:p>
          <a:p>
            <a:pPr lvl="1"/>
            <a:r>
              <a:rPr lang="tr-TR" dirty="0" err="1" smtClean="0"/>
              <a:t>Skleralarda</a:t>
            </a:r>
            <a:r>
              <a:rPr lang="tr-TR" dirty="0" smtClean="0"/>
              <a:t> sarılık </a:t>
            </a:r>
          </a:p>
          <a:p>
            <a:pPr lvl="1"/>
            <a:r>
              <a:rPr lang="tr-TR" dirty="0" smtClean="0"/>
              <a:t>Emmede ve beslenmede zorluk</a:t>
            </a:r>
          </a:p>
          <a:p>
            <a:pPr lvl="1"/>
            <a:r>
              <a:rPr lang="tr-TR" dirty="0" smtClean="0"/>
              <a:t>Uyandırmada zorluk</a:t>
            </a:r>
          </a:p>
          <a:p>
            <a:pPr lvl="1"/>
            <a:r>
              <a:rPr lang="tr-TR" dirty="0" smtClean="0"/>
              <a:t>Huzursuz görünüm</a:t>
            </a:r>
          </a:p>
          <a:p>
            <a:pPr lvl="1"/>
            <a:r>
              <a:rPr lang="tr-TR" dirty="0" err="1" smtClean="0"/>
              <a:t>Retrokollis</a:t>
            </a:r>
            <a:r>
              <a:rPr lang="tr-TR" dirty="0" smtClean="0"/>
              <a:t> </a:t>
            </a:r>
            <a:r>
              <a:rPr lang="tr-TR" dirty="0" err="1" smtClean="0"/>
              <a:t>opistotonus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Fİzİk</a:t>
            </a:r>
            <a:r>
              <a:rPr lang="tr-TR" dirty="0"/>
              <a:t> Muayene</a:t>
            </a:r>
          </a:p>
        </p:txBody>
      </p:sp>
    </p:spTree>
    <p:extLst>
      <p:ext uri="{BB962C8B-B14F-4D97-AF65-F5344CB8AC3E}">
        <p14:creationId xmlns:p14="http://schemas.microsoft.com/office/powerpoint/2010/main" val="204995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Fİzİk</a:t>
            </a:r>
            <a:r>
              <a:rPr lang="tr-TR" dirty="0" smtClean="0"/>
              <a:t> Muayene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008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3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Fİzİk</a:t>
            </a:r>
            <a:r>
              <a:rPr lang="tr-TR" dirty="0" smtClean="0"/>
              <a:t> Muayene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3349"/>
            <a:ext cx="8094116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79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616624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9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Bilirubin</a:t>
            </a:r>
            <a:r>
              <a:rPr lang="tr-TR" dirty="0" smtClean="0"/>
              <a:t> üretiminde artış</a:t>
            </a:r>
          </a:p>
          <a:p>
            <a:r>
              <a:rPr lang="tr-TR" dirty="0" err="1" smtClean="0"/>
              <a:t>Bilirubin</a:t>
            </a:r>
            <a:r>
              <a:rPr lang="tr-TR" dirty="0" smtClean="0"/>
              <a:t> </a:t>
            </a:r>
            <a:r>
              <a:rPr lang="tr-TR" dirty="0" err="1" smtClean="0"/>
              <a:t>klirensinde</a:t>
            </a:r>
            <a:r>
              <a:rPr lang="tr-TR" dirty="0" smtClean="0"/>
              <a:t> azalma</a:t>
            </a:r>
          </a:p>
          <a:p>
            <a:r>
              <a:rPr lang="tr-TR" dirty="0" smtClean="0"/>
              <a:t>Artmış </a:t>
            </a:r>
            <a:r>
              <a:rPr lang="tr-TR" dirty="0" err="1" smtClean="0"/>
              <a:t>enterohepatik</a:t>
            </a:r>
            <a:r>
              <a:rPr lang="tr-TR" dirty="0" smtClean="0"/>
              <a:t> </a:t>
            </a:r>
            <a:r>
              <a:rPr lang="tr-TR" dirty="0" err="1" smtClean="0"/>
              <a:t>siklus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neonatal</a:t>
            </a:r>
            <a:r>
              <a:rPr lang="tr-TR" dirty="0" smtClean="0"/>
              <a:t> sarılık </a:t>
            </a:r>
            <a:r>
              <a:rPr lang="tr-TR" dirty="0" err="1" smtClean="0"/>
              <a:t>bilirubin</a:t>
            </a:r>
            <a:r>
              <a:rPr lang="tr-TR" dirty="0" smtClean="0"/>
              <a:t> </a:t>
            </a:r>
            <a:r>
              <a:rPr lang="tr-TR" dirty="0" err="1" smtClean="0"/>
              <a:t>klirens</a:t>
            </a:r>
            <a:r>
              <a:rPr lang="tr-TR" dirty="0"/>
              <a:t> </a:t>
            </a:r>
            <a:r>
              <a:rPr lang="tr-TR" dirty="0" err="1" smtClean="0"/>
              <a:t>kapasitesininin</a:t>
            </a:r>
            <a:r>
              <a:rPr lang="tr-TR" dirty="0" smtClean="0"/>
              <a:t> olgunlaşmasına bağlı olarak doğumdan sonraki en geç iki hafta içinde düzelir.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Patolojİk</a:t>
            </a:r>
            <a:r>
              <a:rPr lang="tr-TR" dirty="0" smtClean="0"/>
              <a:t> olmayan </a:t>
            </a:r>
            <a:r>
              <a:rPr lang="tr-TR" dirty="0" err="1" smtClean="0"/>
              <a:t>sarIlIk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119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Term</a:t>
            </a:r>
            <a:r>
              <a:rPr lang="tr-TR" dirty="0"/>
              <a:t> bebeklerde iki haftadan, </a:t>
            </a:r>
            <a:r>
              <a:rPr lang="tr-TR" dirty="0" err="1"/>
              <a:t>preterm</a:t>
            </a:r>
            <a:r>
              <a:rPr lang="tr-TR" dirty="0"/>
              <a:t> bebeklerde </a:t>
            </a:r>
            <a:r>
              <a:rPr lang="tr-TR" dirty="0" smtClean="0"/>
              <a:t>üç haftadan </a:t>
            </a:r>
            <a:r>
              <a:rPr lang="tr-TR" dirty="0"/>
              <a:t>uzun süren sarılıklar uzamış sarılık </a:t>
            </a:r>
            <a:r>
              <a:rPr lang="tr-TR" dirty="0" smtClean="0"/>
              <a:t>olarak tanımlanır.</a:t>
            </a:r>
          </a:p>
          <a:p>
            <a:endParaRPr lang="tr-TR" dirty="0"/>
          </a:p>
          <a:p>
            <a:r>
              <a:rPr lang="tr-TR" dirty="0"/>
              <a:t>Uzamış sarılıkların büyük çoğunluğu anne sütü sarılığıdır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UzamIş</a:t>
            </a:r>
            <a:r>
              <a:rPr lang="tr-TR" dirty="0" smtClean="0"/>
              <a:t> </a:t>
            </a:r>
            <a:r>
              <a:rPr lang="tr-TR" dirty="0" err="1" smtClean="0"/>
              <a:t>sarIlIk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028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Fizyolojik–patolojik </a:t>
            </a:r>
            <a:r>
              <a:rPr lang="tr-TR" dirty="0"/>
              <a:t>sarılık tanımlaması için </a:t>
            </a:r>
            <a:r>
              <a:rPr lang="tr-TR" dirty="0" smtClean="0"/>
              <a:t>bebeğin gebelik </a:t>
            </a:r>
            <a:r>
              <a:rPr lang="tr-TR" dirty="0"/>
              <a:t>haftası, </a:t>
            </a:r>
            <a:r>
              <a:rPr lang="tr-TR" dirty="0" err="1"/>
              <a:t>postnatal</a:t>
            </a:r>
            <a:r>
              <a:rPr lang="tr-TR" dirty="0"/>
              <a:t> yaşı, riskleri </a:t>
            </a:r>
            <a:r>
              <a:rPr lang="tr-TR" dirty="0" smtClean="0"/>
              <a:t>bilinmeli ve </a:t>
            </a:r>
            <a:r>
              <a:rPr lang="tr-TR" dirty="0"/>
              <a:t>STB saat olarak </a:t>
            </a:r>
            <a:r>
              <a:rPr lang="tr-TR" dirty="0" err="1"/>
              <a:t>bilirubin</a:t>
            </a:r>
            <a:r>
              <a:rPr lang="tr-TR" dirty="0"/>
              <a:t> </a:t>
            </a:r>
            <a:r>
              <a:rPr lang="tr-TR" dirty="0" err="1" smtClean="0"/>
              <a:t>nomogramında</a:t>
            </a:r>
            <a:r>
              <a:rPr lang="tr-TR" dirty="0" smtClean="0"/>
              <a:t> değerlendirilmelidir.</a:t>
            </a:r>
          </a:p>
          <a:p>
            <a:endParaRPr lang="tr-TR" dirty="0"/>
          </a:p>
          <a:p>
            <a:r>
              <a:rPr lang="tr-TR" dirty="0" smtClean="0"/>
              <a:t>Direkt </a:t>
            </a:r>
            <a:r>
              <a:rPr lang="tr-TR" dirty="0" err="1" smtClean="0"/>
              <a:t>hiperbilirubinemi</a:t>
            </a:r>
            <a:r>
              <a:rPr lang="tr-TR" dirty="0" smtClean="0"/>
              <a:t> her zaman patolojiktir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AyrIm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081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Hiperbilirubinemi</a:t>
            </a:r>
            <a:r>
              <a:rPr lang="tr-TR" dirty="0" smtClean="0"/>
              <a:t> tanımı</a:t>
            </a:r>
          </a:p>
          <a:p>
            <a:endParaRPr lang="tr-TR" dirty="0" smtClean="0"/>
          </a:p>
          <a:p>
            <a:r>
              <a:rPr lang="tr-TR" dirty="0" smtClean="0"/>
              <a:t>Ciddi </a:t>
            </a:r>
            <a:r>
              <a:rPr lang="tr-TR" dirty="0" err="1" smtClean="0"/>
              <a:t>hiperbilirubinemi</a:t>
            </a:r>
            <a:r>
              <a:rPr lang="tr-TR" dirty="0" smtClean="0"/>
              <a:t> kriterlerini bilmek</a:t>
            </a:r>
          </a:p>
          <a:p>
            <a:endParaRPr lang="tr-TR" dirty="0" smtClean="0"/>
          </a:p>
          <a:p>
            <a:r>
              <a:rPr lang="tr-TR" dirty="0" smtClean="0"/>
              <a:t>Ciddi </a:t>
            </a:r>
            <a:r>
              <a:rPr lang="tr-TR" dirty="0" err="1" smtClean="0"/>
              <a:t>hiperbilirbunemi</a:t>
            </a:r>
            <a:r>
              <a:rPr lang="tr-TR" dirty="0"/>
              <a:t> </a:t>
            </a:r>
            <a:r>
              <a:rPr lang="tr-TR" dirty="0" err="1" smtClean="0"/>
              <a:t>major</a:t>
            </a:r>
            <a:r>
              <a:rPr lang="tr-TR" dirty="0" smtClean="0"/>
              <a:t> risk faktörlerini bilmek</a:t>
            </a:r>
          </a:p>
          <a:p>
            <a:endParaRPr lang="tr-TR" dirty="0" smtClean="0"/>
          </a:p>
          <a:p>
            <a:r>
              <a:rPr lang="tr-TR" dirty="0" smtClean="0"/>
              <a:t>İlk bakım randevusunda dikkat edilecekler konusunda bilgi sahibi olmak </a:t>
            </a:r>
          </a:p>
          <a:p>
            <a:endParaRPr lang="tr-TR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Öğrenİm</a:t>
            </a:r>
            <a:r>
              <a:rPr lang="tr-TR" dirty="0" smtClean="0"/>
              <a:t> </a:t>
            </a:r>
            <a:r>
              <a:rPr lang="tr-TR" dirty="0" err="1" smtClean="0"/>
              <a:t>Hedeflerİ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401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Günümüzde ‘fizyolojik sarılık’ sınırı </a:t>
            </a:r>
            <a:r>
              <a:rPr lang="tr-TR" dirty="0"/>
              <a:t>farklı </a:t>
            </a:r>
            <a:r>
              <a:rPr lang="tr-TR" dirty="0" smtClean="0"/>
              <a:t>tanımlanmakta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Genel </a:t>
            </a:r>
            <a:r>
              <a:rPr lang="tr-TR" dirty="0"/>
              <a:t>olarak </a:t>
            </a:r>
            <a:r>
              <a:rPr lang="tr-TR" dirty="0" smtClean="0"/>
              <a:t>Amerika’da </a:t>
            </a:r>
            <a:r>
              <a:rPr lang="tr-TR" dirty="0"/>
              <a:t>anne sütü </a:t>
            </a:r>
            <a:r>
              <a:rPr lang="tr-TR" dirty="0" smtClean="0"/>
              <a:t>ile beslenen</a:t>
            </a:r>
            <a:r>
              <a:rPr lang="tr-TR" dirty="0"/>
              <a:t>, 4-5 günlük </a:t>
            </a:r>
            <a:r>
              <a:rPr lang="tr-TR" dirty="0" smtClean="0"/>
              <a:t>TB değeri </a:t>
            </a:r>
            <a:r>
              <a:rPr lang="tr-TR" dirty="0"/>
              <a:t>15 mg/dl </a:t>
            </a:r>
            <a:r>
              <a:rPr lang="tr-TR" dirty="0" smtClean="0"/>
              <a:t>olanlarda sarılıkla ilgili </a:t>
            </a:r>
            <a:r>
              <a:rPr lang="tr-TR" dirty="0"/>
              <a:t>ayrıntılı tetkik </a:t>
            </a:r>
            <a:r>
              <a:rPr lang="tr-TR" dirty="0" smtClean="0"/>
              <a:t>yapılmamakta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Sonuç </a:t>
            </a:r>
            <a:r>
              <a:rPr lang="tr-TR" dirty="0"/>
              <a:t>olarak </a:t>
            </a:r>
            <a:r>
              <a:rPr lang="tr-TR" dirty="0" smtClean="0"/>
              <a:t>sağlıklı miadında </a:t>
            </a:r>
            <a:r>
              <a:rPr lang="tr-TR" dirty="0"/>
              <a:t>bir </a:t>
            </a:r>
            <a:r>
              <a:rPr lang="tr-TR" dirty="0" err="1"/>
              <a:t>yenidoğanda</a:t>
            </a:r>
            <a:r>
              <a:rPr lang="tr-TR" dirty="0"/>
              <a:t> </a:t>
            </a:r>
            <a:r>
              <a:rPr lang="tr-TR" dirty="0" smtClean="0"/>
              <a:t>TB düzeyinin </a:t>
            </a:r>
            <a:r>
              <a:rPr lang="tr-TR" dirty="0" err="1" smtClean="0"/>
              <a:t>nomogramda</a:t>
            </a:r>
            <a:r>
              <a:rPr lang="tr-TR" dirty="0" smtClean="0"/>
              <a:t> risk </a:t>
            </a:r>
            <a:r>
              <a:rPr lang="tr-TR" dirty="0"/>
              <a:t>bölgesi belirlenmeli, </a:t>
            </a:r>
            <a:r>
              <a:rPr lang="tr-TR" dirty="0" smtClean="0"/>
              <a:t>tedavi gerektirip </a:t>
            </a:r>
            <a:r>
              <a:rPr lang="tr-TR" dirty="0"/>
              <a:t>gerekmediği saptanmalı; ancak bundan </a:t>
            </a:r>
            <a:r>
              <a:rPr lang="tr-TR" dirty="0" smtClean="0"/>
              <a:t>sonra “fizyolojik</a:t>
            </a:r>
            <a:r>
              <a:rPr lang="tr-TR" dirty="0"/>
              <a:t>” olabileceği </a:t>
            </a:r>
            <a:r>
              <a:rPr lang="tr-TR" dirty="0" smtClean="0"/>
              <a:t>düşünülmeli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AyrIm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7111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 24 saatte sarılık</a:t>
            </a:r>
          </a:p>
          <a:p>
            <a:endParaRPr lang="tr-TR" dirty="0" smtClean="0"/>
          </a:p>
          <a:p>
            <a:r>
              <a:rPr lang="tr-TR" dirty="0" err="1" smtClean="0"/>
              <a:t>Bhutani</a:t>
            </a:r>
            <a:r>
              <a:rPr lang="tr-TR" dirty="0" smtClean="0"/>
              <a:t> </a:t>
            </a:r>
            <a:r>
              <a:rPr lang="tr-TR" dirty="0" err="1" smtClean="0"/>
              <a:t>nomogramına</a:t>
            </a:r>
            <a:r>
              <a:rPr lang="tr-TR" dirty="0" smtClean="0"/>
              <a:t> göre TB &gt;95 </a:t>
            </a:r>
            <a:r>
              <a:rPr lang="tr-TR" dirty="0" err="1" smtClean="0"/>
              <a:t>persantil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TB artış hızının saatlik &gt;0,2 mg/dl</a:t>
            </a:r>
          </a:p>
          <a:p>
            <a:endParaRPr lang="tr-TR" dirty="0" smtClean="0"/>
          </a:p>
          <a:p>
            <a:r>
              <a:rPr lang="tr-TR" dirty="0" err="1" smtClean="0"/>
              <a:t>Term</a:t>
            </a:r>
            <a:r>
              <a:rPr lang="tr-TR" dirty="0" smtClean="0"/>
              <a:t> </a:t>
            </a:r>
            <a:r>
              <a:rPr lang="tr-TR" dirty="0" err="1" smtClean="0"/>
              <a:t>infantta</a:t>
            </a:r>
            <a:r>
              <a:rPr lang="tr-TR" dirty="0" smtClean="0"/>
              <a:t> &gt;2 hafta süren sarılık</a:t>
            </a:r>
          </a:p>
          <a:p>
            <a:endParaRPr lang="tr-TR" dirty="0" smtClean="0"/>
          </a:p>
          <a:p>
            <a:r>
              <a:rPr lang="tr-TR" dirty="0" smtClean="0"/>
              <a:t>TB değeri &lt;5 mg/dl ise DB &gt;1 mg/dl</a:t>
            </a:r>
          </a:p>
          <a:p>
            <a:endParaRPr lang="tr-TR" dirty="0" smtClean="0"/>
          </a:p>
          <a:p>
            <a:r>
              <a:rPr lang="tr-TR" dirty="0" smtClean="0"/>
              <a:t>TB değeri &gt;5 mg/dl ise DB &gt;%20</a:t>
            </a:r>
          </a:p>
          <a:p>
            <a:endParaRPr lang="tr-TR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Cİddİ</a:t>
            </a:r>
            <a:r>
              <a:rPr lang="tr-TR" dirty="0"/>
              <a:t> </a:t>
            </a:r>
            <a:r>
              <a:rPr lang="tr-TR" dirty="0" err="1"/>
              <a:t>hİperbİlİrubİnemİ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769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Cİddİ</a:t>
            </a:r>
            <a:r>
              <a:rPr lang="tr-TR" dirty="0" smtClean="0"/>
              <a:t> </a:t>
            </a:r>
            <a:r>
              <a:rPr lang="tr-TR" dirty="0" err="1" smtClean="0"/>
              <a:t>hİperbİlİrubİnemİ</a:t>
            </a: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6" y="4169220"/>
            <a:ext cx="4584700" cy="2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8" y="1711048"/>
            <a:ext cx="8602663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860032" y="4190484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TB: total serum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plasma</a:t>
            </a:r>
            <a:r>
              <a:rPr lang="tr-TR" dirty="0" smtClean="0"/>
              <a:t> </a:t>
            </a:r>
            <a:r>
              <a:rPr lang="tr-TR" dirty="0" err="1" smtClean="0"/>
              <a:t>bilirubin</a:t>
            </a:r>
            <a:endParaRPr lang="tr-TR" dirty="0" smtClean="0"/>
          </a:p>
          <a:p>
            <a:r>
              <a:rPr lang="tr-TR" dirty="0" err="1" smtClean="0"/>
              <a:t>TcB</a:t>
            </a:r>
            <a:r>
              <a:rPr lang="tr-TR" dirty="0" smtClean="0"/>
              <a:t>: </a:t>
            </a:r>
            <a:r>
              <a:rPr lang="tr-TR" dirty="0" err="1" smtClean="0"/>
              <a:t>transcutaneous</a:t>
            </a:r>
            <a:r>
              <a:rPr lang="tr-TR" dirty="0" smtClean="0"/>
              <a:t> </a:t>
            </a:r>
            <a:r>
              <a:rPr lang="tr-TR" dirty="0" err="1" smtClean="0"/>
              <a:t>bilirubin</a:t>
            </a:r>
            <a:endParaRPr lang="tr-TR" dirty="0"/>
          </a:p>
          <a:p>
            <a:r>
              <a:rPr lang="tr-TR" dirty="0" err="1" smtClean="0"/>
              <a:t>ETCOc</a:t>
            </a:r>
            <a:r>
              <a:rPr lang="tr-TR" dirty="0" smtClean="0"/>
              <a:t>: </a:t>
            </a:r>
            <a:r>
              <a:rPr lang="tr-TR" dirty="0" err="1" smtClean="0"/>
              <a:t>end-tidal</a:t>
            </a:r>
            <a:r>
              <a:rPr lang="tr-TR" dirty="0" smtClean="0"/>
              <a:t> </a:t>
            </a:r>
            <a:r>
              <a:rPr lang="tr-TR" dirty="0" err="1" smtClean="0"/>
              <a:t>carbon</a:t>
            </a:r>
            <a:r>
              <a:rPr lang="tr-TR" dirty="0" smtClean="0"/>
              <a:t> </a:t>
            </a:r>
            <a:r>
              <a:rPr lang="tr-TR" dirty="0" err="1" smtClean="0"/>
              <a:t>monoxide</a:t>
            </a:r>
            <a:r>
              <a:rPr lang="tr-TR" dirty="0" smtClean="0"/>
              <a:t> </a:t>
            </a:r>
            <a:r>
              <a:rPr lang="tr-TR" dirty="0" err="1" smtClean="0"/>
              <a:t>concentration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* </a:t>
            </a:r>
            <a:r>
              <a:rPr lang="tr-TR" dirty="0" err="1" smtClean="0"/>
              <a:t>Race</a:t>
            </a:r>
            <a:r>
              <a:rPr lang="tr-TR" dirty="0" smtClean="0"/>
              <a:t> as </a:t>
            </a:r>
            <a:r>
              <a:rPr lang="tr-TR" dirty="0" err="1" smtClean="0"/>
              <a:t>defined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mother's</a:t>
            </a:r>
            <a:r>
              <a:rPr lang="tr-TR" dirty="0" smtClean="0"/>
              <a:t> </a:t>
            </a:r>
            <a:r>
              <a:rPr lang="tr-TR" dirty="0" err="1" smtClean="0"/>
              <a:t>description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9953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Düşük gebelik haftası ve tek başına anne sütü </a:t>
            </a:r>
            <a:r>
              <a:rPr lang="tr-TR" dirty="0" smtClean="0"/>
              <a:t>ile beslenme </a:t>
            </a:r>
            <a:r>
              <a:rPr lang="tr-TR" dirty="0"/>
              <a:t>en önemli </a:t>
            </a:r>
            <a:r>
              <a:rPr lang="tr-TR" dirty="0" err="1"/>
              <a:t>hiperbilirubinemi</a:t>
            </a:r>
            <a:r>
              <a:rPr lang="tr-TR" dirty="0"/>
              <a:t> risk faktörüdür. </a:t>
            </a:r>
          </a:p>
          <a:p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80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AzalmIş</a:t>
            </a:r>
            <a:r>
              <a:rPr lang="tr-TR" dirty="0" smtClean="0"/>
              <a:t> </a:t>
            </a:r>
            <a:r>
              <a:rPr lang="tr-TR" dirty="0" err="1" smtClean="0"/>
              <a:t>rİsk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8672"/>
            <a:ext cx="85689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286499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Not: </a:t>
            </a:r>
            <a:r>
              <a:rPr lang="tr-TR" dirty="0" err="1" smtClean="0"/>
              <a:t>TcB</a:t>
            </a:r>
            <a:r>
              <a:rPr lang="tr-TR" dirty="0" smtClean="0"/>
              <a:t>, çok </a:t>
            </a:r>
            <a:r>
              <a:rPr lang="tr-TR" dirty="0" err="1" smtClean="0"/>
              <a:t>preterm</a:t>
            </a:r>
            <a:r>
              <a:rPr lang="tr-TR" dirty="0" smtClean="0"/>
              <a:t> olan </a:t>
            </a:r>
            <a:r>
              <a:rPr lang="tr-TR" dirty="0" err="1" smtClean="0"/>
              <a:t>yenidoğanlarda</a:t>
            </a:r>
            <a:r>
              <a:rPr lang="tr-TR" dirty="0" smtClean="0"/>
              <a:t> veya&gt; 7 günlük yaştaki </a:t>
            </a:r>
            <a:r>
              <a:rPr lang="tr-TR" dirty="0" err="1" smtClean="0"/>
              <a:t>term</a:t>
            </a:r>
            <a:r>
              <a:rPr lang="tr-TR" dirty="0" smtClean="0"/>
              <a:t> bebeklerde TB </a:t>
            </a:r>
            <a:r>
              <a:rPr lang="tr-TR" dirty="0" err="1" smtClean="0"/>
              <a:t>ölçümününden</a:t>
            </a:r>
            <a:r>
              <a:rPr lang="tr-TR" dirty="0" smtClean="0"/>
              <a:t> başarılı değildir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95536" y="38369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TcB</a:t>
            </a:r>
            <a:r>
              <a:rPr lang="tr-TR" dirty="0" smtClean="0"/>
              <a:t> tarama seçeneği olarak önerilmektedir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</a:t>
            </a:r>
            <a:r>
              <a:rPr lang="tr-TR" dirty="0" smtClean="0"/>
              <a:t>ünkü </a:t>
            </a:r>
            <a:r>
              <a:rPr lang="tr-TR" dirty="0" err="1" smtClean="0"/>
              <a:t>flebotomi</a:t>
            </a:r>
            <a:r>
              <a:rPr lang="tr-TR" dirty="0" smtClean="0"/>
              <a:t> ihtiyacını azalttığı, laboratuvar maliyetlerini düşürdüğü ve ciddi </a:t>
            </a:r>
            <a:r>
              <a:rPr lang="tr-TR" dirty="0" err="1" smtClean="0"/>
              <a:t>hiperbilirubinemi</a:t>
            </a:r>
            <a:r>
              <a:rPr lang="tr-TR" dirty="0" smtClean="0"/>
              <a:t> tespitinde tarama aracı olarak TB kadar etkili olduğu gösterilmiştir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235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404664"/>
            <a:ext cx="68865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504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Saatlik </a:t>
            </a:r>
            <a:r>
              <a:rPr lang="tr-TR" dirty="0" err="1" smtClean="0"/>
              <a:t>değerlerİ</a:t>
            </a:r>
            <a:r>
              <a:rPr lang="tr-TR" dirty="0" smtClean="0"/>
              <a:t>&gt; ≥95 </a:t>
            </a:r>
            <a:r>
              <a:rPr lang="tr-TR" dirty="0" err="1" smtClean="0"/>
              <a:t>persentil</a:t>
            </a:r>
            <a:r>
              <a:rPr lang="tr-TR" dirty="0" smtClean="0"/>
              <a:t> olan bebekler, nörolojik </a:t>
            </a:r>
            <a:r>
              <a:rPr lang="tr-TR" dirty="0" err="1" smtClean="0"/>
              <a:t>disfonksiyona</a:t>
            </a:r>
            <a:r>
              <a:rPr lang="tr-TR" dirty="0" smtClean="0"/>
              <a:t> (BIND) dönüşebilen şiddetli </a:t>
            </a:r>
            <a:r>
              <a:rPr lang="tr-TR" dirty="0" err="1" smtClean="0"/>
              <a:t>hiperbilirubinemi</a:t>
            </a:r>
            <a:r>
              <a:rPr lang="tr-TR" dirty="0" smtClean="0"/>
              <a:t> açısından yüksek risk altındadır.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3403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692696"/>
            <a:ext cx="489902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2" y="5085184"/>
            <a:ext cx="878497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80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ÜRETİM ARTIŞI</a:t>
            </a:r>
          </a:p>
          <a:p>
            <a:pPr lvl="1"/>
            <a:r>
              <a:rPr lang="tr-TR" dirty="0" err="1" smtClean="0"/>
              <a:t>İmmun</a:t>
            </a:r>
            <a:r>
              <a:rPr lang="tr-TR" dirty="0" smtClean="0"/>
              <a:t> </a:t>
            </a:r>
            <a:r>
              <a:rPr lang="tr-TR" dirty="0" err="1" smtClean="0"/>
              <a:t>hemolizler</a:t>
            </a:r>
            <a:endParaRPr lang="tr-TR" dirty="0" smtClean="0"/>
          </a:p>
          <a:p>
            <a:pPr lvl="1"/>
            <a:r>
              <a:rPr lang="tr-TR" dirty="0" smtClean="0"/>
              <a:t>Eritrosit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defektleri</a:t>
            </a:r>
            <a:endParaRPr lang="tr-TR" dirty="0" smtClean="0"/>
          </a:p>
          <a:p>
            <a:pPr lvl="1"/>
            <a:r>
              <a:rPr lang="tr-TR" dirty="0" err="1" smtClean="0"/>
              <a:t>Eritroist</a:t>
            </a:r>
            <a:r>
              <a:rPr lang="tr-TR" dirty="0" smtClean="0"/>
              <a:t> enzim eksiklikleri(</a:t>
            </a:r>
            <a:r>
              <a:rPr lang="tr-TR" dirty="0" err="1" smtClean="0"/>
              <a:t>afro-amerikan</a:t>
            </a:r>
            <a:r>
              <a:rPr lang="tr-TR" dirty="0" smtClean="0"/>
              <a:t>, </a:t>
            </a:r>
            <a:r>
              <a:rPr lang="tr-TR" dirty="0" err="1" smtClean="0"/>
              <a:t>akdeniz</a:t>
            </a:r>
            <a:r>
              <a:rPr lang="tr-TR" dirty="0" smtClean="0"/>
              <a:t> ve </a:t>
            </a:r>
            <a:r>
              <a:rPr lang="tr-TR" dirty="0" err="1" smtClean="0"/>
              <a:t>asya</a:t>
            </a:r>
            <a:r>
              <a:rPr lang="tr-TR" dirty="0" smtClean="0"/>
              <a:t> ırkları)</a:t>
            </a:r>
          </a:p>
          <a:p>
            <a:pPr lvl="1"/>
            <a:r>
              <a:rPr lang="tr-TR" dirty="0" err="1" smtClean="0"/>
              <a:t>Sepsis</a:t>
            </a:r>
            <a:endParaRPr lang="tr-TR" dirty="0" smtClean="0"/>
          </a:p>
          <a:p>
            <a:pPr lvl="1"/>
            <a:r>
              <a:rPr lang="tr-TR" dirty="0" err="1" smtClean="0"/>
              <a:t>Sefal</a:t>
            </a:r>
            <a:r>
              <a:rPr lang="tr-TR" dirty="0" smtClean="0"/>
              <a:t> </a:t>
            </a:r>
            <a:r>
              <a:rPr lang="tr-TR" dirty="0" err="1" smtClean="0"/>
              <a:t>hematomlar</a:t>
            </a:r>
            <a:endParaRPr lang="tr-TR" dirty="0" smtClean="0"/>
          </a:p>
          <a:p>
            <a:pPr lvl="1"/>
            <a:r>
              <a:rPr lang="tr-TR" dirty="0" smtClean="0"/>
              <a:t>Diyabetik anne bebeği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Hİperbİlİrubİnemİ</a:t>
            </a:r>
            <a:r>
              <a:rPr lang="tr-TR" dirty="0"/>
              <a:t> </a:t>
            </a:r>
            <a:r>
              <a:rPr lang="tr-TR" dirty="0" err="1"/>
              <a:t>sebeplerİ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8427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AZALMIŞ KLİRENS</a:t>
            </a:r>
          </a:p>
          <a:p>
            <a:pPr lvl="1"/>
            <a:r>
              <a:rPr lang="tr-TR" dirty="0" err="1" smtClean="0"/>
              <a:t>Crigler</a:t>
            </a:r>
            <a:r>
              <a:rPr lang="tr-TR" dirty="0" smtClean="0"/>
              <a:t> </a:t>
            </a:r>
            <a:r>
              <a:rPr lang="tr-TR" dirty="0" err="1" smtClean="0"/>
              <a:t>Najjar</a:t>
            </a:r>
            <a:r>
              <a:rPr lang="tr-TR" dirty="0" smtClean="0"/>
              <a:t> sendromu tip1&amp;2</a:t>
            </a:r>
          </a:p>
          <a:p>
            <a:pPr lvl="1"/>
            <a:r>
              <a:rPr lang="tr-TR" dirty="0" err="1" smtClean="0"/>
              <a:t>Gilbert</a:t>
            </a:r>
            <a:r>
              <a:rPr lang="tr-TR" dirty="0" smtClean="0"/>
              <a:t> sendromu. En yaygın </a:t>
            </a:r>
            <a:r>
              <a:rPr lang="tr-TR" dirty="0" err="1" smtClean="0"/>
              <a:t>bilirubin</a:t>
            </a:r>
            <a:r>
              <a:rPr lang="tr-TR" dirty="0" smtClean="0"/>
              <a:t> </a:t>
            </a:r>
            <a:r>
              <a:rPr lang="tr-TR" dirty="0" err="1" smtClean="0"/>
              <a:t>kopnjugasyon</a:t>
            </a:r>
            <a:r>
              <a:rPr lang="tr-TR" dirty="0" smtClean="0"/>
              <a:t> bozukluğu</a:t>
            </a:r>
          </a:p>
          <a:p>
            <a:pPr lvl="1"/>
            <a:r>
              <a:rPr lang="tr-TR" dirty="0" err="1" smtClean="0"/>
              <a:t>Maternal</a:t>
            </a:r>
            <a:r>
              <a:rPr lang="tr-TR" dirty="0" smtClean="0"/>
              <a:t> DM</a:t>
            </a:r>
          </a:p>
          <a:p>
            <a:pPr lvl="1"/>
            <a:r>
              <a:rPr lang="tr-TR" dirty="0" err="1" smtClean="0"/>
              <a:t>Hipotiroidi</a:t>
            </a:r>
            <a:endParaRPr lang="tr-TR" dirty="0" smtClean="0"/>
          </a:p>
          <a:p>
            <a:pPr lvl="1"/>
            <a:r>
              <a:rPr lang="tr-TR" dirty="0" err="1" smtClean="0"/>
              <a:t>Galaktozemi</a:t>
            </a:r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Hİperbİlİrubİnemİ</a:t>
            </a:r>
            <a:r>
              <a:rPr lang="tr-TR" dirty="0"/>
              <a:t> </a:t>
            </a:r>
            <a:r>
              <a:rPr lang="tr-TR" dirty="0" err="1"/>
              <a:t>sebeplerİ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052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ARTMIŞ ENTEROHEPATİK SİKLUS</a:t>
            </a:r>
          </a:p>
          <a:p>
            <a:pPr lvl="1"/>
            <a:r>
              <a:rPr lang="tr-TR" dirty="0" smtClean="0"/>
              <a:t>Yetersiz emzirme</a:t>
            </a:r>
          </a:p>
          <a:p>
            <a:pPr lvl="1"/>
            <a:r>
              <a:rPr lang="tr-TR" dirty="0" smtClean="0"/>
              <a:t>Anne sütü sarılığı</a:t>
            </a:r>
          </a:p>
          <a:p>
            <a:pPr lvl="1"/>
            <a:r>
              <a:rPr lang="tr-TR" dirty="0" err="1" smtClean="0"/>
              <a:t>İntestinal</a:t>
            </a:r>
            <a:r>
              <a:rPr lang="tr-TR" dirty="0" smtClean="0"/>
              <a:t> </a:t>
            </a:r>
            <a:r>
              <a:rPr lang="tr-TR" dirty="0" err="1" smtClean="0"/>
              <a:t>motilite</a:t>
            </a:r>
            <a:r>
              <a:rPr lang="tr-TR" dirty="0" smtClean="0"/>
              <a:t> bozuklukları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Hİperbİlİrubİnemİ</a:t>
            </a:r>
            <a:r>
              <a:rPr lang="tr-TR" dirty="0" smtClean="0"/>
              <a:t> </a:t>
            </a:r>
            <a:r>
              <a:rPr lang="tr-TR" dirty="0" err="1" smtClean="0"/>
              <a:t>sebeplerİ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549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Sarılık </a:t>
            </a:r>
            <a:r>
              <a:rPr lang="tr-TR" dirty="0"/>
              <a:t>terimi </a:t>
            </a:r>
            <a:r>
              <a:rPr lang="tr-TR" dirty="0" err="1"/>
              <a:t>bilirubinin</a:t>
            </a:r>
            <a:r>
              <a:rPr lang="tr-TR" dirty="0"/>
              <a:t> deri ve mukozalarda birikimi sonucu deri ve </a:t>
            </a:r>
            <a:r>
              <a:rPr lang="tr-TR" dirty="0" err="1"/>
              <a:t>skleraların</a:t>
            </a:r>
            <a:r>
              <a:rPr lang="tr-TR" dirty="0"/>
              <a:t> sarı renkte görülmesini ifade </a:t>
            </a:r>
            <a:r>
              <a:rPr lang="tr-TR" dirty="0" smtClean="0"/>
              <a:t>eder</a:t>
            </a:r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duruma </a:t>
            </a:r>
            <a:r>
              <a:rPr lang="tr-TR" dirty="0" smtClean="0"/>
              <a:t>vücuttaki </a:t>
            </a:r>
            <a:r>
              <a:rPr lang="tr-TR" dirty="0" err="1" smtClean="0"/>
              <a:t>hiperbilirubinemi</a:t>
            </a:r>
            <a:r>
              <a:rPr lang="tr-TR" dirty="0" smtClean="0"/>
              <a:t> neden </a:t>
            </a:r>
            <a:r>
              <a:rPr lang="tr-TR" dirty="0"/>
              <a:t>olur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Tanim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9768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İki haftalıkken sarılık görünen her </a:t>
            </a:r>
            <a:r>
              <a:rPr lang="tr-TR" dirty="0" err="1" smtClean="0"/>
              <a:t>infantta</a:t>
            </a:r>
            <a:r>
              <a:rPr lang="tr-TR" dirty="0" smtClean="0"/>
              <a:t> </a:t>
            </a:r>
            <a:r>
              <a:rPr lang="tr-TR" dirty="0" err="1" smtClean="0"/>
              <a:t>indirekt</a:t>
            </a:r>
            <a:r>
              <a:rPr lang="tr-TR" dirty="0" smtClean="0"/>
              <a:t> ve direkt </a:t>
            </a:r>
            <a:r>
              <a:rPr lang="tr-TR" dirty="0" err="1" smtClean="0"/>
              <a:t>bilirubin</a:t>
            </a:r>
            <a:r>
              <a:rPr lang="tr-TR" dirty="0" smtClean="0"/>
              <a:t> değerleri çalışılmalıdır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Biliyer</a:t>
            </a:r>
            <a:r>
              <a:rPr lang="tr-TR" dirty="0" smtClean="0"/>
              <a:t> </a:t>
            </a:r>
            <a:r>
              <a:rPr lang="tr-TR" dirty="0" err="1" smtClean="0"/>
              <a:t>atrezi</a:t>
            </a:r>
            <a:endParaRPr lang="tr-TR" dirty="0" smtClean="0"/>
          </a:p>
          <a:p>
            <a:pPr lvl="1"/>
            <a:r>
              <a:rPr lang="tr-TR" dirty="0" err="1" smtClean="0"/>
              <a:t>Pretermlerde</a:t>
            </a:r>
            <a:r>
              <a:rPr lang="tr-TR" dirty="0" smtClean="0"/>
              <a:t> genellikle TPN veya </a:t>
            </a:r>
            <a:r>
              <a:rPr lang="tr-TR" dirty="0" err="1" smtClean="0"/>
              <a:t>sepsis</a:t>
            </a:r>
            <a:endParaRPr lang="tr-TR" dirty="0" smtClean="0"/>
          </a:p>
          <a:p>
            <a:pPr lvl="1"/>
            <a:r>
              <a:rPr lang="tr-TR" dirty="0" err="1" smtClean="0"/>
              <a:t>Hipotiroidizim</a:t>
            </a:r>
            <a:endParaRPr lang="tr-TR" dirty="0" smtClean="0"/>
          </a:p>
          <a:p>
            <a:pPr lvl="1"/>
            <a:r>
              <a:rPr lang="tr-TR" dirty="0" err="1" smtClean="0"/>
              <a:t>Metabolik</a:t>
            </a:r>
            <a:r>
              <a:rPr lang="tr-TR" dirty="0" smtClean="0"/>
              <a:t> hastalıklar(</a:t>
            </a:r>
            <a:r>
              <a:rPr lang="tr-TR" dirty="0" err="1" smtClean="0"/>
              <a:t>galaktozemi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a-1 </a:t>
            </a:r>
            <a:r>
              <a:rPr lang="tr-TR" dirty="0" err="1" smtClean="0"/>
              <a:t>antitripsin</a:t>
            </a:r>
            <a:r>
              <a:rPr lang="tr-TR" dirty="0" smtClean="0"/>
              <a:t> eksikliği</a:t>
            </a:r>
          </a:p>
          <a:p>
            <a:pPr lvl="1"/>
            <a:r>
              <a:rPr lang="tr-TR" dirty="0" err="1" smtClean="0"/>
              <a:t>Kistik</a:t>
            </a:r>
            <a:r>
              <a:rPr lang="tr-TR" dirty="0" smtClean="0"/>
              <a:t> </a:t>
            </a:r>
            <a:r>
              <a:rPr lang="tr-TR" dirty="0" err="1" smtClean="0"/>
              <a:t>Fibrosis</a:t>
            </a:r>
            <a:endParaRPr lang="tr-TR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Dİrekt</a:t>
            </a:r>
            <a:r>
              <a:rPr lang="tr-TR" dirty="0" smtClean="0"/>
              <a:t> </a:t>
            </a:r>
            <a:r>
              <a:rPr lang="tr-TR" dirty="0" err="1" smtClean="0"/>
              <a:t>hİperbİlİrubİnemİ</a:t>
            </a:r>
            <a:r>
              <a:rPr lang="tr-TR" dirty="0" smtClean="0"/>
              <a:t> </a:t>
            </a:r>
            <a:r>
              <a:rPr lang="tr-TR" dirty="0" err="1" smtClean="0"/>
              <a:t>sebeplerİ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9191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Fizyolojik sarılığın 1 haftadan uzun sürmesi</a:t>
            </a:r>
          </a:p>
          <a:p>
            <a:pPr lvl="1"/>
            <a:r>
              <a:rPr lang="tr-TR" dirty="0" smtClean="0"/>
              <a:t>Tipik olarak 3. ila 5. gün arasında ortaya çıkar </a:t>
            </a:r>
          </a:p>
          <a:p>
            <a:pPr lvl="1"/>
            <a:r>
              <a:rPr lang="tr-TR" dirty="0" smtClean="0"/>
              <a:t>İlk iki hafta içinde pik yapar </a:t>
            </a:r>
          </a:p>
          <a:p>
            <a:pPr lvl="1"/>
            <a:r>
              <a:rPr lang="tr-TR" dirty="0" smtClean="0"/>
              <a:t>3 ila 12 haftaya kadar normal seviyelere geriler</a:t>
            </a:r>
          </a:p>
          <a:p>
            <a:endParaRPr lang="tr-TR" dirty="0" smtClean="0"/>
          </a:p>
          <a:p>
            <a:r>
              <a:rPr lang="tr-TR" dirty="0" smtClean="0"/>
              <a:t>İlk hafta içinde ortaya çıkan yetersiz emzirmeye bağlı sarılıktan ayırt edilmesi gerekir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Anne sütü </a:t>
            </a:r>
            <a:r>
              <a:rPr lang="tr-TR" dirty="0" err="1" smtClean="0"/>
              <a:t>sarIlIğI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7874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 birkaç hafta boyunca TB&gt; 5mg/dl olarak seyreder</a:t>
            </a:r>
          </a:p>
          <a:p>
            <a:endParaRPr lang="tr-TR" dirty="0" smtClean="0"/>
          </a:p>
          <a:p>
            <a:r>
              <a:rPr lang="tr-TR" dirty="0" err="1" smtClean="0"/>
              <a:t>Hiperbilirubinemi</a:t>
            </a:r>
            <a:r>
              <a:rPr lang="tr-TR" dirty="0" smtClean="0"/>
              <a:t> genellikle hafiftir ve müdahale gerektirmez</a:t>
            </a:r>
          </a:p>
          <a:p>
            <a:pPr lvl="1"/>
            <a:r>
              <a:rPr lang="tr-TR" dirty="0" err="1" smtClean="0"/>
              <a:t>İndirekt</a:t>
            </a:r>
            <a:r>
              <a:rPr lang="tr-TR" dirty="0" smtClean="0"/>
              <a:t> olduğu ve artmadığından emin olmak için izleme alınmalıdır</a:t>
            </a:r>
          </a:p>
          <a:p>
            <a:endParaRPr lang="tr-TR" dirty="0" smtClean="0"/>
          </a:p>
          <a:p>
            <a:r>
              <a:rPr lang="tr-TR" dirty="0" smtClean="0"/>
              <a:t>En olası mekanizma anne sütünün, </a:t>
            </a:r>
            <a:r>
              <a:rPr lang="tr-TR" dirty="0" err="1" smtClean="0"/>
              <a:t>bilirubinin</a:t>
            </a:r>
            <a:r>
              <a:rPr lang="tr-TR" dirty="0" smtClean="0"/>
              <a:t> </a:t>
            </a:r>
            <a:r>
              <a:rPr lang="tr-TR" dirty="0" err="1" smtClean="0"/>
              <a:t>intestinal</a:t>
            </a:r>
            <a:r>
              <a:rPr lang="tr-TR" dirty="0" smtClean="0"/>
              <a:t> emilimini arttırması olarak görülmekte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Anne sütü </a:t>
            </a:r>
            <a:r>
              <a:rPr lang="tr-TR" dirty="0" err="1" smtClean="0"/>
              <a:t>sarIlIğI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0675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Formula ile beslenmeyle karşılaştırıldığında yetersiz emzirme artmış sarılık ve </a:t>
            </a:r>
            <a:r>
              <a:rPr lang="tr-TR" dirty="0" err="1" smtClean="0"/>
              <a:t>kernikterus</a:t>
            </a:r>
            <a:r>
              <a:rPr lang="tr-TR" dirty="0" smtClean="0"/>
              <a:t> ile ilişkili bulunmuştur</a:t>
            </a:r>
          </a:p>
          <a:p>
            <a:endParaRPr lang="tr-TR" dirty="0" smtClean="0"/>
          </a:p>
          <a:p>
            <a:r>
              <a:rPr lang="tr-TR" dirty="0" smtClean="0"/>
              <a:t>Sıvı ve kilo alımında azlığa bağlı </a:t>
            </a:r>
            <a:r>
              <a:rPr lang="tr-TR" dirty="0" err="1" smtClean="0"/>
              <a:t>bilirubin</a:t>
            </a:r>
            <a:r>
              <a:rPr lang="tr-TR" dirty="0" smtClean="0"/>
              <a:t> eliminasyonunda azalma ve </a:t>
            </a:r>
            <a:r>
              <a:rPr lang="tr-TR" dirty="0" err="1" smtClean="0"/>
              <a:t>enterohepatik</a:t>
            </a:r>
            <a:r>
              <a:rPr lang="tr-TR" dirty="0" smtClean="0"/>
              <a:t> </a:t>
            </a:r>
            <a:r>
              <a:rPr lang="tr-TR" dirty="0" err="1" smtClean="0"/>
              <a:t>siklusta</a:t>
            </a:r>
            <a:r>
              <a:rPr lang="tr-TR" dirty="0" smtClean="0"/>
              <a:t> artış olası mekanizmalar olarak görülmektedir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Emzİrme</a:t>
            </a:r>
            <a:r>
              <a:rPr lang="tr-TR" dirty="0" smtClean="0"/>
              <a:t> </a:t>
            </a:r>
            <a:r>
              <a:rPr lang="tr-TR" dirty="0" err="1" smtClean="0"/>
              <a:t>yetersİzlİğİ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003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BİRİNCİL KORUMA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Günümüzde </a:t>
            </a:r>
            <a:r>
              <a:rPr lang="tr-TR" dirty="0" err="1"/>
              <a:t>yenidoğanların</a:t>
            </a:r>
            <a:r>
              <a:rPr lang="tr-TR" dirty="0"/>
              <a:t> hastaneden erken taburcu edilmeleri, </a:t>
            </a:r>
            <a:r>
              <a:rPr lang="tr-TR" dirty="0" err="1"/>
              <a:t>yenidoğan</a:t>
            </a:r>
            <a:r>
              <a:rPr lang="tr-TR" dirty="0"/>
              <a:t> sarılığının hastanede değil ayaktan izlemi durumunu ortaya çıkarmıştır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Başarılı bir emzirme</a:t>
            </a:r>
          </a:p>
          <a:p>
            <a:pPr lvl="1"/>
            <a:r>
              <a:rPr lang="tr-TR" dirty="0" err="1" smtClean="0"/>
              <a:t>Postpartum</a:t>
            </a:r>
            <a:r>
              <a:rPr lang="tr-TR" dirty="0" smtClean="0"/>
              <a:t> dönemde ve taburculuk sonrası doğum sonrası eğitimi</a:t>
            </a:r>
          </a:p>
          <a:p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çlık belirtileri gösterdiği zaman veya son emzirmenin üstünden 4 saat geçti ise emzirilmeli(24 saat içinde 8-12 kere)</a:t>
            </a:r>
          </a:p>
          <a:p>
            <a:endParaRPr lang="tr-TR" dirty="0" smtClean="0"/>
          </a:p>
          <a:p>
            <a:r>
              <a:rPr lang="tr-TR" dirty="0" smtClean="0"/>
              <a:t>İlk bakım randevusu taburculuktan sonraki ilk 24-48 saat içinde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Sarılık ile ilgili bilgi ve yardımcı nitelikte </a:t>
            </a:r>
            <a:r>
              <a:rPr lang="tr-TR" dirty="0" err="1" smtClean="0"/>
              <a:t>döküman</a:t>
            </a:r>
            <a:r>
              <a:rPr lang="tr-TR" dirty="0" smtClean="0"/>
              <a:t> anne babalara verilir ve aile tıbbi sorunlar için ne zaman ve nasıl temasa geçileceği konusunda(</a:t>
            </a:r>
            <a:r>
              <a:rPr lang="tr-TR" dirty="0" err="1" smtClean="0"/>
              <a:t>örn</a:t>
            </a:r>
            <a:r>
              <a:rPr lang="tr-TR" dirty="0" smtClean="0"/>
              <a:t>. Sarılık ve beslenme yeterliliği) bilgilendirilir</a:t>
            </a:r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Korunma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0078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Şu durumlarda dışarıdan anne sütü veya </a:t>
            </a:r>
            <a:r>
              <a:rPr lang="tr-TR" dirty="0" err="1" smtClean="0"/>
              <a:t>formula</a:t>
            </a:r>
            <a:r>
              <a:rPr lang="tr-TR" dirty="0" smtClean="0"/>
              <a:t> ile beslenme desteği önerilmektedir</a:t>
            </a:r>
          </a:p>
          <a:p>
            <a:pPr lvl="1"/>
            <a:r>
              <a:rPr lang="tr-TR" dirty="0" smtClean="0"/>
              <a:t>Doğum ağırlığının %7sinden fazla kaybı </a:t>
            </a:r>
          </a:p>
          <a:p>
            <a:pPr lvl="1"/>
            <a:r>
              <a:rPr lang="tr-TR" dirty="0" err="1" smtClean="0"/>
              <a:t>Dehidratasyon</a:t>
            </a:r>
            <a:r>
              <a:rPr lang="tr-TR" dirty="0" smtClean="0"/>
              <a:t> bulguları (azalmış idrar </a:t>
            </a:r>
            <a:r>
              <a:rPr lang="tr-TR" dirty="0" err="1" smtClean="0"/>
              <a:t>vb</a:t>
            </a:r>
            <a:r>
              <a:rPr lang="tr-TR" dirty="0" smtClean="0"/>
              <a:t>) </a:t>
            </a:r>
          </a:p>
          <a:p>
            <a:pPr lvl="1"/>
            <a:r>
              <a:rPr lang="tr-TR" dirty="0"/>
              <a:t>G</a:t>
            </a:r>
            <a:r>
              <a:rPr lang="tr-TR" dirty="0" smtClean="0"/>
              <a:t>ünde &lt;3 kere dışkılama </a:t>
            </a:r>
          </a:p>
          <a:p>
            <a:pPr lvl="1"/>
            <a:r>
              <a:rPr lang="tr-TR" dirty="0"/>
              <a:t>A</a:t>
            </a:r>
            <a:r>
              <a:rPr lang="tr-TR" dirty="0" smtClean="0"/>
              <a:t>nne sütü desteği sınırlı ise </a:t>
            </a:r>
          </a:p>
          <a:p>
            <a:pPr lvl="1"/>
            <a:endParaRPr lang="tr-TR" dirty="0"/>
          </a:p>
          <a:p>
            <a:pPr lvl="1"/>
            <a:r>
              <a:rPr lang="es-ES" dirty="0"/>
              <a:t>Su ve şekerli su önerilmiyor</a:t>
            </a:r>
          </a:p>
          <a:p>
            <a:pPr lvl="1"/>
            <a:endParaRPr lang="tr-TR" dirty="0" smtClean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Korunma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8550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Beklenen en yüksek </a:t>
            </a:r>
            <a:r>
              <a:rPr lang="tr-TR" dirty="0" err="1" smtClean="0"/>
              <a:t>TBden</a:t>
            </a:r>
            <a:r>
              <a:rPr lang="tr-TR" dirty="0" smtClean="0"/>
              <a:t> önce taburcu edilen bebekler yakın takip gerektirir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Taburculuk </a:t>
            </a:r>
            <a:r>
              <a:rPr lang="tr-TR" dirty="0"/>
              <a:t>öncesi alınan </a:t>
            </a:r>
            <a:r>
              <a:rPr lang="tr-TR" dirty="0" err="1"/>
              <a:t>bilirubin</a:t>
            </a:r>
            <a:r>
              <a:rPr lang="tr-TR" dirty="0"/>
              <a:t> düzeyi yüksek risk bölgesinde (&gt;95 </a:t>
            </a:r>
            <a:r>
              <a:rPr lang="tr-TR" dirty="0" err="1"/>
              <a:t>persantil</a:t>
            </a:r>
            <a:r>
              <a:rPr lang="tr-TR" dirty="0"/>
              <a:t>) olan </a:t>
            </a:r>
            <a:r>
              <a:rPr lang="tr-TR" dirty="0" err="1"/>
              <a:t>yenidoğanlar</a:t>
            </a:r>
            <a:r>
              <a:rPr lang="tr-TR" dirty="0"/>
              <a:t> taburcu edilmemelidir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tr-TR" dirty="0" smtClean="0"/>
              <a:t>Korunma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0138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tr-TR" dirty="0"/>
              <a:t>&lt;</a:t>
            </a:r>
            <a:r>
              <a:rPr lang="tr-TR" dirty="0" smtClean="0"/>
              <a:t>72 saat taburcu edilen bebekler, taburcu olduktan sonraki iki gün içinde değerlendirilmelidir. 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&lt;24 saat, 72 saate kadar</a:t>
            </a:r>
          </a:p>
          <a:p>
            <a:pPr lvl="1"/>
            <a:r>
              <a:rPr lang="tr-TR" dirty="0" smtClean="0"/>
              <a:t>24-48 saat arasında, 96 saate kadar</a:t>
            </a:r>
          </a:p>
          <a:p>
            <a:pPr lvl="1"/>
            <a:r>
              <a:rPr lang="tr-TR" dirty="0" smtClean="0"/>
              <a:t>48-72 saat arasında, 120 saate kadar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Korunma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7179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Yönetİm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358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3021" y="580526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Geç </a:t>
            </a:r>
            <a:r>
              <a:rPr lang="tr-TR" dirty="0" err="1"/>
              <a:t>preterm</a:t>
            </a:r>
            <a:r>
              <a:rPr lang="tr-TR" dirty="0"/>
              <a:t> bebekler (34-37 </a:t>
            </a:r>
            <a:r>
              <a:rPr lang="tr-TR" dirty="0" smtClean="0"/>
              <a:t>gebelik haftası</a:t>
            </a:r>
            <a:r>
              <a:rPr lang="tr-TR" dirty="0"/>
              <a:t>) yeterli beslenememe </a:t>
            </a:r>
            <a:r>
              <a:rPr lang="tr-TR" dirty="0" smtClean="0"/>
              <a:t>ve </a:t>
            </a:r>
            <a:r>
              <a:rPr lang="tr-TR" dirty="0" err="1" smtClean="0"/>
              <a:t>hiperbilirubinemi</a:t>
            </a:r>
            <a:r>
              <a:rPr lang="tr-TR" dirty="0" smtClean="0"/>
              <a:t> </a:t>
            </a:r>
            <a:r>
              <a:rPr lang="tr-TR" dirty="0"/>
              <a:t>açısından risklidir.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Bu nedenle bu bebekler beslenme ve sarılık yönünden yakından izlenmelidir.</a:t>
            </a:r>
          </a:p>
        </p:txBody>
      </p:sp>
    </p:spTree>
    <p:extLst>
      <p:ext uri="{BB962C8B-B14F-4D97-AF65-F5344CB8AC3E}">
        <p14:creationId xmlns:p14="http://schemas.microsoft.com/office/powerpoint/2010/main" val="3395733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Yönetİm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1628800"/>
            <a:ext cx="7426325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8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İndirekt</a:t>
            </a:r>
            <a:r>
              <a:rPr lang="tr-TR" dirty="0" smtClean="0"/>
              <a:t> </a:t>
            </a:r>
            <a:r>
              <a:rPr lang="tr-TR" dirty="0" err="1" smtClean="0"/>
              <a:t>bilirubin</a:t>
            </a:r>
            <a:r>
              <a:rPr lang="tr-TR" dirty="0" smtClean="0"/>
              <a:t> dolaşımda </a:t>
            </a:r>
            <a:r>
              <a:rPr lang="tr-TR" dirty="0" err="1"/>
              <a:t>a</a:t>
            </a:r>
            <a:r>
              <a:rPr lang="tr-TR" dirty="0" err="1" smtClean="0"/>
              <a:t>lbumine</a:t>
            </a:r>
            <a:r>
              <a:rPr lang="tr-TR" dirty="0" smtClean="0"/>
              <a:t> bağlı olarak taşınmaktadır.</a:t>
            </a:r>
          </a:p>
          <a:p>
            <a:endParaRPr lang="tr-TR" dirty="0" smtClean="0"/>
          </a:p>
          <a:p>
            <a:r>
              <a:rPr lang="tr-TR" dirty="0" smtClean="0"/>
              <a:t>Karaciğere gelince </a:t>
            </a:r>
            <a:r>
              <a:rPr lang="tr-TR" dirty="0" err="1" smtClean="0"/>
              <a:t>albuminden</a:t>
            </a:r>
            <a:r>
              <a:rPr lang="tr-TR" dirty="0"/>
              <a:t> </a:t>
            </a:r>
            <a:r>
              <a:rPr lang="tr-TR" dirty="0" smtClean="0"/>
              <a:t>ayrılır ve </a:t>
            </a:r>
            <a:r>
              <a:rPr lang="tr-TR" dirty="0" err="1" smtClean="0"/>
              <a:t>hepatositler</a:t>
            </a:r>
            <a:r>
              <a:rPr lang="tr-TR" dirty="0" smtClean="0"/>
              <a:t> içine </a:t>
            </a:r>
            <a:r>
              <a:rPr lang="tr-TR" dirty="0" err="1" smtClean="0"/>
              <a:t>konjugasyon</a:t>
            </a:r>
            <a:r>
              <a:rPr lang="tr-TR" dirty="0" smtClean="0"/>
              <a:t> işlemine maruz kalır.</a:t>
            </a:r>
          </a:p>
          <a:p>
            <a:endParaRPr lang="tr-TR" dirty="0" smtClean="0"/>
          </a:p>
          <a:p>
            <a:r>
              <a:rPr lang="tr-TR" dirty="0" smtClean="0"/>
              <a:t>Oluşan </a:t>
            </a:r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bilirubin</a:t>
            </a:r>
            <a:r>
              <a:rPr lang="tr-TR" dirty="0" smtClean="0"/>
              <a:t> safra için salgılanarak </a:t>
            </a:r>
            <a:r>
              <a:rPr lang="tr-TR" dirty="0" err="1" smtClean="0"/>
              <a:t>gise</a:t>
            </a:r>
            <a:r>
              <a:rPr lang="tr-TR" dirty="0" smtClean="0"/>
              <a:t> gönderilir.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Bİlİrubİn</a:t>
            </a:r>
            <a:r>
              <a:rPr lang="tr-TR" dirty="0"/>
              <a:t> </a:t>
            </a:r>
            <a:r>
              <a:rPr lang="tr-TR" dirty="0" err="1"/>
              <a:t>metabolİzmasi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4779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Yönetİm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44824"/>
            <a:ext cx="743585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05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Risk faktörleri</a:t>
            </a:r>
          </a:p>
          <a:p>
            <a:pPr lvl="1"/>
            <a:r>
              <a:rPr lang="tr-TR" dirty="0" err="1" smtClean="0"/>
              <a:t>İzoimmun</a:t>
            </a:r>
            <a:r>
              <a:rPr lang="tr-TR" dirty="0" smtClean="0"/>
              <a:t> </a:t>
            </a:r>
            <a:r>
              <a:rPr lang="tr-TR" dirty="0" err="1" smtClean="0"/>
              <a:t>hemoliz</a:t>
            </a:r>
            <a:endParaRPr lang="tr-TR" dirty="0" smtClean="0"/>
          </a:p>
          <a:p>
            <a:pPr lvl="1"/>
            <a:r>
              <a:rPr lang="tr-TR" dirty="0" smtClean="0"/>
              <a:t>G6PD eksikliği(</a:t>
            </a:r>
            <a:r>
              <a:rPr lang="tr-TR" dirty="0"/>
              <a:t>%</a:t>
            </a:r>
            <a:r>
              <a:rPr lang="tr-TR" dirty="0" smtClean="0"/>
              <a:t>4-9)</a:t>
            </a:r>
          </a:p>
          <a:p>
            <a:pPr lvl="1"/>
            <a:r>
              <a:rPr lang="tr-TR" dirty="0" err="1" smtClean="0"/>
              <a:t>Asfiksi</a:t>
            </a:r>
            <a:endParaRPr lang="tr-TR" dirty="0" smtClean="0"/>
          </a:p>
          <a:p>
            <a:pPr lvl="1"/>
            <a:r>
              <a:rPr lang="tr-TR" dirty="0" smtClean="0"/>
              <a:t>Belirgin </a:t>
            </a:r>
            <a:r>
              <a:rPr lang="tr-TR" dirty="0" err="1" smtClean="0"/>
              <a:t>letarjik</a:t>
            </a:r>
            <a:r>
              <a:rPr lang="tr-TR" dirty="0" smtClean="0"/>
              <a:t> hal</a:t>
            </a:r>
          </a:p>
          <a:p>
            <a:pPr lvl="1"/>
            <a:r>
              <a:rPr lang="tr-TR" dirty="0" smtClean="0"/>
              <a:t>Vücut sıcaklığında düzensizlik</a:t>
            </a:r>
          </a:p>
          <a:p>
            <a:pPr lvl="1"/>
            <a:r>
              <a:rPr lang="tr-TR" dirty="0" err="1" smtClean="0"/>
              <a:t>Sepsis</a:t>
            </a:r>
            <a:endParaRPr lang="tr-TR" dirty="0" smtClean="0"/>
          </a:p>
          <a:p>
            <a:pPr lvl="1"/>
            <a:r>
              <a:rPr lang="tr-TR" dirty="0" err="1" smtClean="0"/>
              <a:t>Asidoz</a:t>
            </a:r>
            <a:endParaRPr lang="tr-TR" dirty="0" smtClean="0"/>
          </a:p>
          <a:p>
            <a:pPr lvl="1"/>
            <a:r>
              <a:rPr lang="tr-TR" dirty="0" err="1" smtClean="0"/>
              <a:t>Albumin</a:t>
            </a:r>
            <a:r>
              <a:rPr lang="tr-TR" dirty="0" smtClean="0"/>
              <a:t> &lt; 3.0 mg/dl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0226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İKİNCİL KORUNMA</a:t>
            </a:r>
          </a:p>
          <a:p>
            <a:r>
              <a:rPr lang="tr-TR" dirty="0" smtClean="0"/>
              <a:t>Tüm gebelerin ABO </a:t>
            </a:r>
            <a:r>
              <a:rPr lang="tr-TR" dirty="0"/>
              <a:t>ve </a:t>
            </a:r>
            <a:r>
              <a:rPr lang="tr-TR" dirty="0" err="1"/>
              <a:t>Rh</a:t>
            </a:r>
            <a:r>
              <a:rPr lang="tr-TR" dirty="0"/>
              <a:t> (D) kan gruplarına </a:t>
            </a:r>
            <a:r>
              <a:rPr lang="tr-TR" dirty="0" smtClean="0"/>
              <a:t>ve olağan </a:t>
            </a:r>
            <a:r>
              <a:rPr lang="tr-TR" dirty="0"/>
              <a:t>dışı </a:t>
            </a:r>
            <a:r>
              <a:rPr lang="tr-TR" dirty="0" err="1"/>
              <a:t>izoimmün</a:t>
            </a:r>
            <a:r>
              <a:rPr lang="tr-TR" dirty="0"/>
              <a:t> antikorlarına bakılmalıdır.</a:t>
            </a:r>
          </a:p>
          <a:p>
            <a:r>
              <a:rPr lang="tr-TR" dirty="0" smtClean="0"/>
              <a:t>Anne </a:t>
            </a:r>
            <a:r>
              <a:rPr lang="tr-TR" dirty="0"/>
              <a:t>kan grubu bilinmiyor veya anne kan grubu 0 </a:t>
            </a:r>
            <a:r>
              <a:rPr lang="tr-TR" dirty="0" smtClean="0"/>
              <a:t>veya </a:t>
            </a:r>
            <a:r>
              <a:rPr lang="tr-TR" dirty="0" err="1" smtClean="0"/>
              <a:t>Rh</a:t>
            </a:r>
            <a:r>
              <a:rPr lang="tr-TR" dirty="0" smtClean="0"/>
              <a:t> </a:t>
            </a:r>
            <a:r>
              <a:rPr lang="tr-TR" dirty="0"/>
              <a:t>(-) ise, kordon kanında direkt </a:t>
            </a:r>
            <a:r>
              <a:rPr lang="tr-TR" dirty="0" err="1"/>
              <a:t>Coombs</a:t>
            </a:r>
            <a:r>
              <a:rPr lang="tr-TR" dirty="0"/>
              <a:t> testi, ABO </a:t>
            </a:r>
            <a:r>
              <a:rPr lang="tr-TR" dirty="0" smtClean="0"/>
              <a:t>ve </a:t>
            </a:r>
            <a:r>
              <a:rPr lang="tr-TR" dirty="0" err="1" smtClean="0"/>
              <a:t>Rh</a:t>
            </a:r>
            <a:r>
              <a:rPr lang="tr-TR" dirty="0" smtClean="0"/>
              <a:t> </a:t>
            </a:r>
            <a:r>
              <a:rPr lang="tr-TR" dirty="0"/>
              <a:t>(D) kan grubuna bakılmalıdır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Korunma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6160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782763"/>
            <a:ext cx="749617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23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AFAP ÖNERİLERİ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414462"/>
            <a:ext cx="6259513" cy="431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089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AFAP ÖNERİLERİ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412776"/>
            <a:ext cx="5233987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487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Sarılıkların çoğu </a:t>
            </a:r>
            <a:r>
              <a:rPr lang="tr-TR" dirty="0" err="1" smtClean="0"/>
              <a:t>benigndir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Ama </a:t>
            </a:r>
            <a:r>
              <a:rPr lang="tr-TR" dirty="0" err="1" smtClean="0"/>
              <a:t>bilirubinin</a:t>
            </a:r>
            <a:r>
              <a:rPr lang="tr-TR" dirty="0" smtClean="0"/>
              <a:t> potansiyel </a:t>
            </a:r>
            <a:r>
              <a:rPr lang="tr-TR" dirty="0" err="1" smtClean="0"/>
              <a:t>toksik</a:t>
            </a:r>
            <a:r>
              <a:rPr lang="tr-TR" dirty="0" smtClean="0"/>
              <a:t> etkisinden ötürü ciddi </a:t>
            </a:r>
            <a:r>
              <a:rPr lang="tr-TR" dirty="0" err="1" smtClean="0"/>
              <a:t>bilirubin</a:t>
            </a:r>
            <a:r>
              <a:rPr lang="tr-TR" dirty="0" smtClean="0"/>
              <a:t> yüksekliği ve </a:t>
            </a:r>
            <a:r>
              <a:rPr lang="tr-TR" dirty="0" err="1" smtClean="0"/>
              <a:t>kernikterus</a:t>
            </a:r>
            <a:r>
              <a:rPr lang="tr-TR" dirty="0" smtClean="0"/>
              <a:t> gelişme riski taşıyanların belirlenmesi gerekir </a:t>
            </a:r>
          </a:p>
          <a:p>
            <a:endParaRPr lang="tr-TR" dirty="0" smtClean="0"/>
          </a:p>
          <a:p>
            <a:r>
              <a:rPr lang="tr-TR" dirty="0" smtClean="0"/>
              <a:t>Taburcu edilmeden önce tüm </a:t>
            </a:r>
            <a:r>
              <a:rPr lang="tr-TR" dirty="0" err="1" smtClean="0"/>
              <a:t>yenidoğanlar</a:t>
            </a:r>
            <a:r>
              <a:rPr lang="tr-TR" dirty="0" smtClean="0"/>
              <a:t> TB ölçümü ile taranmış olmalıdır</a:t>
            </a:r>
          </a:p>
          <a:p>
            <a:endParaRPr lang="tr-TR" dirty="0" smtClean="0"/>
          </a:p>
          <a:p>
            <a:r>
              <a:rPr lang="tr-TR" dirty="0" smtClean="0"/>
              <a:t>Risk değerlendirmesi ile birlikte genel </a:t>
            </a:r>
            <a:r>
              <a:rPr lang="tr-TR" dirty="0" err="1" smtClean="0"/>
              <a:t>bilirubin</a:t>
            </a:r>
            <a:r>
              <a:rPr lang="tr-TR" dirty="0" smtClean="0"/>
              <a:t> taramasının, ağır </a:t>
            </a:r>
            <a:r>
              <a:rPr lang="tr-TR" dirty="0" err="1" smtClean="0"/>
              <a:t>hiperbilirubinemi</a:t>
            </a:r>
            <a:r>
              <a:rPr lang="tr-TR" dirty="0" smtClean="0"/>
              <a:t> riski altındaki bebekleri tanımlayan kolay uygulanabilir bir sistematik yaklaşım olduğuna karar verilmiştir</a:t>
            </a:r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Yönetİm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5535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Ancak USPSTF ve </a:t>
            </a:r>
            <a:r>
              <a:rPr lang="tr-TR" dirty="0"/>
              <a:t>Amerikan Aile Hekimleri </a:t>
            </a:r>
            <a:r>
              <a:rPr lang="tr-TR" dirty="0" smtClean="0"/>
              <a:t>Akademisi </a:t>
            </a:r>
            <a:r>
              <a:rPr lang="tr-TR" dirty="0" err="1"/>
              <a:t>hiperbilirubinemi</a:t>
            </a:r>
            <a:r>
              <a:rPr lang="tr-TR" dirty="0"/>
              <a:t> </a:t>
            </a:r>
            <a:r>
              <a:rPr lang="tr-TR" dirty="0" smtClean="0"/>
              <a:t>taramasının klinik sonuçların iyileşmesiyle ilişkili olduğuna dair yetersiz kanıtlar bulmuştur. </a:t>
            </a:r>
          </a:p>
          <a:p>
            <a:endParaRPr lang="tr-TR" dirty="0" smtClean="0"/>
          </a:p>
          <a:p>
            <a:r>
              <a:rPr lang="tr-TR" dirty="0" smtClean="0"/>
              <a:t>Tarama </a:t>
            </a:r>
            <a:r>
              <a:rPr lang="tr-TR" dirty="0"/>
              <a:t>bebekleri daha erken </a:t>
            </a:r>
            <a:r>
              <a:rPr lang="tr-TR" dirty="0" smtClean="0"/>
              <a:t>belirleyecektir ancak fototerapi </a:t>
            </a:r>
            <a:r>
              <a:rPr lang="tr-TR" dirty="0"/>
              <a:t>veya kan değişimi ile transfüzyonun </a:t>
            </a:r>
            <a:r>
              <a:rPr lang="tr-TR" dirty="0" err="1"/>
              <a:t>bilirubin</a:t>
            </a:r>
            <a:r>
              <a:rPr lang="tr-TR" dirty="0"/>
              <a:t> </a:t>
            </a:r>
            <a:r>
              <a:rPr lang="tr-TR" dirty="0" err="1"/>
              <a:t>ensefalopatisi</a:t>
            </a:r>
            <a:r>
              <a:rPr lang="tr-TR" dirty="0"/>
              <a:t> riskini azalttığına dair bir kanıt </a:t>
            </a:r>
            <a:r>
              <a:rPr lang="tr-TR" dirty="0" smtClean="0"/>
              <a:t>bulunmamaktadır. </a:t>
            </a:r>
          </a:p>
          <a:p>
            <a:endParaRPr lang="tr-TR" dirty="0" smtClean="0"/>
          </a:p>
          <a:p>
            <a:r>
              <a:rPr lang="tr-TR" dirty="0" smtClean="0"/>
              <a:t>Universal </a:t>
            </a:r>
            <a:r>
              <a:rPr lang="tr-TR" dirty="0"/>
              <a:t>tarama, fototerapi oranlarını muhtemelen uygun olmayan bir şekilde </a:t>
            </a:r>
            <a:r>
              <a:rPr lang="tr-TR" dirty="0" smtClean="0"/>
              <a:t>artırmaktadır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Yönetİm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95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dirty="0" smtClean="0"/>
              <a:t>Kan grubu ve </a:t>
            </a:r>
            <a:r>
              <a:rPr lang="tr-TR" dirty="0" err="1" smtClean="0"/>
              <a:t>coombs</a:t>
            </a:r>
            <a:r>
              <a:rPr lang="tr-TR" dirty="0" smtClean="0"/>
              <a:t> testi</a:t>
            </a:r>
          </a:p>
          <a:p>
            <a:pPr lvl="1"/>
            <a:r>
              <a:rPr lang="tr-TR" dirty="0" smtClean="0"/>
              <a:t>CBC ve </a:t>
            </a:r>
            <a:r>
              <a:rPr lang="tr-TR" dirty="0" err="1" smtClean="0"/>
              <a:t>periferik</a:t>
            </a:r>
            <a:r>
              <a:rPr lang="tr-TR" dirty="0" smtClean="0"/>
              <a:t> yayma</a:t>
            </a:r>
          </a:p>
          <a:p>
            <a:pPr lvl="1"/>
            <a:r>
              <a:rPr lang="tr-TR" dirty="0" err="1" smtClean="0"/>
              <a:t>Retikülosit</a:t>
            </a:r>
            <a:r>
              <a:rPr lang="tr-TR" dirty="0" smtClean="0"/>
              <a:t> sayımı</a:t>
            </a:r>
          </a:p>
          <a:p>
            <a:pPr lvl="1"/>
            <a:r>
              <a:rPr lang="tr-TR" dirty="0" smtClean="0"/>
              <a:t>G6PD ölçümü</a:t>
            </a:r>
          </a:p>
          <a:p>
            <a:pPr lvl="1"/>
            <a:r>
              <a:rPr lang="tr-TR" dirty="0" smtClean="0"/>
              <a:t>Direkt ve  </a:t>
            </a:r>
            <a:r>
              <a:rPr lang="tr-TR" dirty="0" err="1" smtClean="0"/>
              <a:t>indirekt</a:t>
            </a:r>
            <a:r>
              <a:rPr lang="tr-TR" dirty="0" smtClean="0"/>
              <a:t> </a:t>
            </a:r>
            <a:r>
              <a:rPr lang="tr-TR" dirty="0" err="1" smtClean="0"/>
              <a:t>bilirubin</a:t>
            </a:r>
            <a:r>
              <a:rPr lang="tr-TR" dirty="0" smtClean="0"/>
              <a:t> ölçümü</a:t>
            </a:r>
          </a:p>
          <a:p>
            <a:pPr lvl="1"/>
            <a:r>
              <a:rPr lang="tr-TR" dirty="0" err="1" smtClean="0"/>
              <a:t>ETCOc</a:t>
            </a:r>
            <a:endParaRPr lang="tr-TR" dirty="0" smtClean="0"/>
          </a:p>
          <a:p>
            <a:pPr lvl="1"/>
            <a:r>
              <a:rPr lang="tr-TR" dirty="0" smtClean="0"/>
              <a:t>İdrarda </a:t>
            </a:r>
            <a:r>
              <a:rPr lang="tr-TR" dirty="0" err="1" smtClean="0"/>
              <a:t>redüktan</a:t>
            </a:r>
            <a:r>
              <a:rPr lang="tr-TR" dirty="0" smtClean="0"/>
              <a:t> madde</a:t>
            </a:r>
          </a:p>
          <a:p>
            <a:pPr lvl="1"/>
            <a:r>
              <a:rPr lang="tr-TR" dirty="0" err="1" smtClean="0"/>
              <a:t>Albumin</a:t>
            </a:r>
            <a:endParaRPr lang="tr-TR" dirty="0" smtClean="0"/>
          </a:p>
          <a:p>
            <a:pPr lvl="1"/>
            <a:r>
              <a:rPr lang="tr-TR" dirty="0" smtClean="0"/>
              <a:t>Elektrolitler</a:t>
            </a:r>
          </a:p>
          <a:p>
            <a:pPr lvl="1"/>
            <a:r>
              <a:rPr lang="tr-TR" dirty="0" smtClean="0"/>
              <a:t>TİT idrar </a:t>
            </a:r>
            <a:r>
              <a:rPr lang="tr-TR" dirty="0" err="1" smtClean="0"/>
              <a:t>kx</a:t>
            </a:r>
            <a:r>
              <a:rPr lang="tr-TR" dirty="0" smtClean="0"/>
              <a:t> </a:t>
            </a:r>
            <a:r>
              <a:rPr lang="tr-TR" dirty="0" err="1" smtClean="0"/>
              <a:t>sepsis</a:t>
            </a:r>
            <a:r>
              <a:rPr lang="tr-TR" dirty="0" smtClean="0"/>
              <a:t> göstergeleri </a:t>
            </a:r>
          </a:p>
          <a:p>
            <a:pPr lvl="1"/>
            <a:r>
              <a:rPr lang="tr-TR" dirty="0" smtClean="0"/>
              <a:t>TFT </a:t>
            </a:r>
            <a:r>
              <a:rPr lang="tr-TR" dirty="0" err="1" smtClean="0"/>
              <a:t>kolestaz</a:t>
            </a:r>
            <a:r>
              <a:rPr lang="tr-TR" dirty="0" smtClean="0"/>
              <a:t> göstergeleri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SarIlIk</a:t>
            </a:r>
            <a:r>
              <a:rPr lang="tr-TR" dirty="0" smtClean="0"/>
              <a:t> </a:t>
            </a:r>
            <a:r>
              <a:rPr lang="tr-TR" dirty="0" err="1" smtClean="0"/>
              <a:t>sebebİyle</a:t>
            </a:r>
            <a:r>
              <a:rPr lang="tr-TR" dirty="0" smtClean="0"/>
              <a:t> </a:t>
            </a:r>
            <a:r>
              <a:rPr lang="tr-TR" dirty="0" err="1" smtClean="0"/>
              <a:t>tedavİ</a:t>
            </a:r>
            <a:r>
              <a:rPr lang="tr-TR" dirty="0" smtClean="0"/>
              <a:t> </a:t>
            </a:r>
            <a:r>
              <a:rPr lang="tr-TR" dirty="0" err="1" smtClean="0"/>
              <a:t>gereksİnİmİ</a:t>
            </a:r>
            <a:r>
              <a:rPr lang="tr-TR" dirty="0" smtClean="0"/>
              <a:t> </a:t>
            </a:r>
            <a:r>
              <a:rPr lang="tr-TR" dirty="0" err="1" smtClean="0"/>
              <a:t>uzamIş</a:t>
            </a:r>
            <a:r>
              <a:rPr lang="tr-TR" dirty="0" smtClean="0"/>
              <a:t> </a:t>
            </a:r>
            <a:r>
              <a:rPr lang="tr-TR" dirty="0" err="1" smtClean="0"/>
              <a:t>sarIlIk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9335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Uygun kilo alımı, kusma ve dışkılama </a:t>
            </a:r>
            <a:r>
              <a:rPr lang="tr-TR" dirty="0" err="1" smtClean="0"/>
              <a:t>paterni</a:t>
            </a:r>
            <a:r>
              <a:rPr lang="tr-TR" dirty="0" smtClean="0"/>
              <a:t> ve sarılık açısından değerlendirilmelidir</a:t>
            </a:r>
          </a:p>
          <a:p>
            <a:endParaRPr lang="tr-TR" dirty="0" smtClean="0"/>
          </a:p>
          <a:p>
            <a:r>
              <a:rPr lang="tr-TR" dirty="0" smtClean="0"/>
              <a:t>Emzirilen bebeğin doğum ağırlığının %7sinden fazlasını kaybetmesi durumunda dikkatli olunmalıdır</a:t>
            </a:r>
          </a:p>
          <a:p>
            <a:endParaRPr lang="tr-TR" dirty="0" smtClean="0"/>
          </a:p>
          <a:p>
            <a:r>
              <a:rPr lang="tr-TR" dirty="0" smtClean="0"/>
              <a:t>Normal bir </a:t>
            </a:r>
            <a:r>
              <a:rPr lang="tr-TR" dirty="0" err="1" smtClean="0"/>
              <a:t>yenidoğan</a:t>
            </a:r>
            <a:r>
              <a:rPr lang="tr-TR" dirty="0" smtClean="0"/>
              <a:t> hayatın ilk 24 saati içinde idrar ve </a:t>
            </a:r>
            <a:r>
              <a:rPr lang="tr-TR" dirty="0" err="1" smtClean="0"/>
              <a:t>mekonyum</a:t>
            </a:r>
            <a:r>
              <a:rPr lang="tr-TR" dirty="0" smtClean="0"/>
              <a:t> çıkarmalıdır</a:t>
            </a:r>
          </a:p>
          <a:p>
            <a:endParaRPr lang="tr-TR" dirty="0" smtClean="0"/>
          </a:p>
          <a:p>
            <a:r>
              <a:rPr lang="tr-TR" dirty="0" smtClean="0"/>
              <a:t>Dışkının kıvamı ve renginde değişikliklerin meydana gelebileceği konusunda aile rahatlatılmalıdır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</a:t>
            </a:r>
            <a:r>
              <a:rPr lang="tr-TR" dirty="0" err="1" smtClean="0"/>
              <a:t>bakIm</a:t>
            </a:r>
            <a:r>
              <a:rPr lang="tr-TR" dirty="0" smtClean="0"/>
              <a:t> randevusu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60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Yetişkinlerde bakteriler tarafından parçalanır ve </a:t>
            </a:r>
            <a:r>
              <a:rPr lang="tr-TR" dirty="0" err="1" smtClean="0"/>
              <a:t>ürobiline</a:t>
            </a:r>
            <a:r>
              <a:rPr lang="tr-TR" dirty="0" smtClean="0"/>
              <a:t> indirgenir.</a:t>
            </a:r>
          </a:p>
          <a:p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 err="1" smtClean="0"/>
              <a:t>infantlarda</a:t>
            </a:r>
            <a:r>
              <a:rPr lang="tr-TR" dirty="0" smtClean="0"/>
              <a:t> </a:t>
            </a:r>
            <a:r>
              <a:rPr lang="tr-TR" dirty="0" err="1" smtClean="0"/>
              <a:t>gis</a:t>
            </a:r>
            <a:r>
              <a:rPr lang="tr-TR" dirty="0" smtClean="0"/>
              <a:t> sterildir ve az miktarda flora içermektedir. </a:t>
            </a:r>
          </a:p>
          <a:p>
            <a:endParaRPr lang="tr-TR" dirty="0"/>
          </a:p>
          <a:p>
            <a:r>
              <a:rPr lang="tr-TR" dirty="0" smtClean="0"/>
              <a:t>Bunun yerine </a:t>
            </a:r>
            <a:r>
              <a:rPr lang="tr-TR" dirty="0" err="1" smtClean="0"/>
              <a:t>infant</a:t>
            </a:r>
            <a:r>
              <a:rPr lang="tr-TR" dirty="0" smtClean="0"/>
              <a:t> </a:t>
            </a:r>
            <a:r>
              <a:rPr lang="tr-TR" dirty="0" err="1" smtClean="0"/>
              <a:t>barsağındaki</a:t>
            </a:r>
            <a:r>
              <a:rPr lang="tr-TR" dirty="0" smtClean="0"/>
              <a:t> beta-</a:t>
            </a:r>
            <a:r>
              <a:rPr lang="tr-TR" dirty="0" err="1" smtClean="0"/>
              <a:t>glukuronidaz</a:t>
            </a:r>
            <a:r>
              <a:rPr lang="tr-TR" dirty="0" smtClean="0"/>
              <a:t> enzimi ile </a:t>
            </a:r>
            <a:r>
              <a:rPr lang="tr-TR" dirty="0" err="1" smtClean="0"/>
              <a:t>db</a:t>
            </a:r>
            <a:r>
              <a:rPr lang="tr-TR" dirty="0" smtClean="0"/>
              <a:t> </a:t>
            </a:r>
            <a:r>
              <a:rPr lang="tr-TR" dirty="0" err="1" smtClean="0"/>
              <a:t>dekonjuge</a:t>
            </a:r>
            <a:r>
              <a:rPr lang="tr-TR" dirty="0" smtClean="0"/>
              <a:t> edilir ve açığa çıkan </a:t>
            </a:r>
            <a:r>
              <a:rPr lang="tr-TR" dirty="0" err="1" smtClean="0"/>
              <a:t>ib</a:t>
            </a:r>
            <a:r>
              <a:rPr lang="tr-TR" dirty="0" smtClean="0"/>
              <a:t> </a:t>
            </a:r>
            <a:r>
              <a:rPr lang="tr-TR" dirty="0" err="1" smtClean="0"/>
              <a:t>barsaktan</a:t>
            </a:r>
            <a:r>
              <a:rPr lang="tr-TR" dirty="0" smtClean="0"/>
              <a:t> emilir(</a:t>
            </a:r>
            <a:r>
              <a:rPr lang="tr-TR" dirty="0" err="1" smtClean="0"/>
              <a:t>enterohepatik</a:t>
            </a:r>
            <a:r>
              <a:rPr lang="tr-TR" dirty="0" smtClean="0"/>
              <a:t> sirkülasyon)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Bİlİrubİn</a:t>
            </a:r>
            <a:r>
              <a:rPr lang="tr-TR" dirty="0" smtClean="0"/>
              <a:t> </a:t>
            </a:r>
            <a:r>
              <a:rPr lang="tr-TR" dirty="0" err="1" smtClean="0"/>
              <a:t>metabolİzmasi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0397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Yine her </a:t>
            </a:r>
            <a:r>
              <a:rPr lang="tr-TR" dirty="0"/>
              <a:t>kontrolde bebeğin ağırlığı, ağırlık kaybı yüzdesi, beslenmesi yanında idrar, gaita sayı ve rengi, sarılık olup olmadığı değerlendirilmelidir.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320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dirty="0" smtClean="0"/>
              <a:t>Sağlıklı  </a:t>
            </a:r>
            <a:r>
              <a:rPr lang="tr-TR" dirty="0" err="1" smtClean="0"/>
              <a:t>term</a:t>
            </a:r>
            <a:r>
              <a:rPr lang="tr-TR" dirty="0" smtClean="0"/>
              <a:t> </a:t>
            </a:r>
            <a:r>
              <a:rPr lang="tr-TR" dirty="0" err="1" smtClean="0"/>
              <a:t>yenidoğanlarda</a:t>
            </a:r>
            <a:r>
              <a:rPr lang="tr-TR" dirty="0" smtClean="0"/>
              <a:t> rutin </a:t>
            </a:r>
            <a:r>
              <a:rPr lang="tr-TR" dirty="0" err="1" smtClean="0"/>
              <a:t>glukoz</a:t>
            </a:r>
            <a:r>
              <a:rPr lang="tr-TR" dirty="0" smtClean="0"/>
              <a:t> ölçümü önerilmemekte</a:t>
            </a:r>
          </a:p>
          <a:p>
            <a:endParaRPr lang="tr-TR" dirty="0" smtClean="0"/>
          </a:p>
          <a:p>
            <a:r>
              <a:rPr lang="tr-TR" dirty="0" smtClean="0"/>
              <a:t>Fizyolojik sarılık </a:t>
            </a:r>
            <a:r>
              <a:rPr lang="tr-TR" dirty="0" err="1" smtClean="0"/>
              <a:t>hiperbilirubineminin</a:t>
            </a:r>
            <a:r>
              <a:rPr lang="tr-TR" dirty="0" smtClean="0"/>
              <a:t> en sık sebebidir ve tipik olarak hayatın ilk haftası içinde geriler</a:t>
            </a:r>
          </a:p>
          <a:p>
            <a:endParaRPr lang="tr-TR" dirty="0" smtClean="0"/>
          </a:p>
          <a:p>
            <a:r>
              <a:rPr lang="tr-TR" dirty="0" smtClean="0"/>
              <a:t>Taburculuktan önce TB ölçülmüş olmalı ve </a:t>
            </a:r>
            <a:r>
              <a:rPr lang="tr-TR" dirty="0" err="1" smtClean="0"/>
              <a:t>nomogram</a:t>
            </a:r>
            <a:r>
              <a:rPr lang="tr-TR" dirty="0"/>
              <a:t> </a:t>
            </a:r>
            <a:r>
              <a:rPr lang="tr-TR" dirty="0" smtClean="0"/>
              <a:t>ile değerlendirilmelidir</a:t>
            </a:r>
          </a:p>
          <a:p>
            <a:endParaRPr lang="tr-TR" dirty="0" smtClean="0"/>
          </a:p>
          <a:p>
            <a:r>
              <a:rPr lang="tr-TR" dirty="0" err="1" smtClean="0"/>
              <a:t>Konjenital</a:t>
            </a:r>
            <a:r>
              <a:rPr lang="tr-TR" dirty="0" smtClean="0"/>
              <a:t> kalp hastalığı taraması açısından </a:t>
            </a:r>
            <a:r>
              <a:rPr lang="tr-TR" dirty="0" err="1" smtClean="0"/>
              <a:t>pulse</a:t>
            </a:r>
            <a:r>
              <a:rPr lang="tr-TR" dirty="0" smtClean="0"/>
              <a:t> </a:t>
            </a:r>
            <a:r>
              <a:rPr lang="tr-TR" dirty="0" err="1" smtClean="0"/>
              <a:t>oksimetre</a:t>
            </a:r>
            <a:r>
              <a:rPr lang="tr-TR" dirty="0" smtClean="0"/>
              <a:t> yaygın bir yöntem olarak kullanılmakta</a:t>
            </a:r>
          </a:p>
          <a:p>
            <a:endParaRPr lang="tr-TR" dirty="0" smtClean="0"/>
          </a:p>
          <a:p>
            <a:r>
              <a:rPr lang="tr-TR" dirty="0" smtClean="0"/>
              <a:t>İşitme taraması taburculuktan önce tüm </a:t>
            </a:r>
            <a:r>
              <a:rPr lang="tr-TR" dirty="0" err="1" smtClean="0"/>
              <a:t>infantlarda</a:t>
            </a:r>
            <a:r>
              <a:rPr lang="tr-TR" dirty="0" smtClean="0"/>
              <a:t> önerilmekte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Önemlİ</a:t>
            </a:r>
            <a:r>
              <a:rPr lang="tr-TR" dirty="0" smtClean="0"/>
              <a:t> noktalar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577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FOTOTERAPİ</a:t>
            </a:r>
          </a:p>
          <a:p>
            <a:r>
              <a:rPr lang="tr-TR" dirty="0" err="1" smtClean="0"/>
              <a:t>İndirekt</a:t>
            </a:r>
            <a:r>
              <a:rPr lang="tr-TR" dirty="0" smtClean="0"/>
              <a:t> </a:t>
            </a:r>
            <a:r>
              <a:rPr lang="tr-TR" dirty="0" err="1"/>
              <a:t>bilirubin</a:t>
            </a:r>
            <a:r>
              <a:rPr lang="tr-TR" dirty="0"/>
              <a:t> düzeyini </a:t>
            </a:r>
            <a:r>
              <a:rPr lang="tr-TR" dirty="0" smtClean="0"/>
              <a:t>düşürüp kan </a:t>
            </a:r>
            <a:r>
              <a:rPr lang="tr-TR" dirty="0"/>
              <a:t>değişimi ihtiyacını azaltmak </a:t>
            </a:r>
            <a:r>
              <a:rPr lang="tr-TR" dirty="0" smtClean="0"/>
              <a:t>ve </a:t>
            </a:r>
            <a:r>
              <a:rPr lang="tr-TR" dirty="0" err="1" smtClean="0"/>
              <a:t>ensefalopati</a:t>
            </a:r>
            <a:r>
              <a:rPr lang="tr-TR" dirty="0" smtClean="0"/>
              <a:t> gelişimini engellemek.</a:t>
            </a:r>
          </a:p>
          <a:p>
            <a:r>
              <a:rPr lang="tr-TR" dirty="0" smtClean="0"/>
              <a:t>Kan </a:t>
            </a:r>
            <a:r>
              <a:rPr lang="tr-TR" dirty="0"/>
              <a:t>değişimi yerine kullanılmaz.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Tedavİ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8218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Fototerapİ</a:t>
            </a:r>
            <a:r>
              <a:rPr lang="tr-TR" dirty="0" smtClean="0"/>
              <a:t> </a:t>
            </a:r>
            <a:r>
              <a:rPr lang="tr-TR" dirty="0" err="1" smtClean="0"/>
              <a:t>kararI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581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59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İnsensible</a:t>
            </a:r>
            <a:r>
              <a:rPr lang="tr-TR" dirty="0" smtClean="0"/>
              <a:t> sıvı kaybı artar gaita kıvamında yumuşama olur</a:t>
            </a:r>
          </a:p>
          <a:p>
            <a:r>
              <a:rPr lang="tr-TR" dirty="0" smtClean="0"/>
              <a:t>Döküntü. Fototerapiden sonra düzelir</a:t>
            </a:r>
          </a:p>
          <a:p>
            <a:r>
              <a:rPr lang="tr-TR" dirty="0" smtClean="0"/>
              <a:t>Anne bebek bağlantısı etkilenir</a:t>
            </a:r>
          </a:p>
          <a:p>
            <a:r>
              <a:rPr lang="tr-TR" dirty="0" smtClean="0"/>
              <a:t>Göz </a:t>
            </a:r>
            <a:r>
              <a:rPr lang="tr-TR" dirty="0" err="1" smtClean="0"/>
              <a:t>bandlarının</a:t>
            </a:r>
            <a:r>
              <a:rPr lang="tr-TR" dirty="0" smtClean="0"/>
              <a:t> uzun süreli kullanımına bağlı </a:t>
            </a:r>
            <a:r>
              <a:rPr lang="tr-TR" dirty="0" err="1" smtClean="0"/>
              <a:t>konjonktivit</a:t>
            </a:r>
            <a:r>
              <a:rPr lang="tr-TR" dirty="0" smtClean="0"/>
              <a:t>?</a:t>
            </a:r>
          </a:p>
          <a:p>
            <a:r>
              <a:rPr lang="tr-TR" dirty="0" smtClean="0"/>
              <a:t>Bronz bebek</a:t>
            </a:r>
          </a:p>
          <a:p>
            <a:r>
              <a:rPr lang="tr-TR" dirty="0" smtClean="0"/>
              <a:t>Uzun dönemde astım ve tip1 dm riskinde artış?</a:t>
            </a:r>
          </a:p>
          <a:p>
            <a:endParaRPr lang="tr-TR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Fototerapİ</a:t>
            </a:r>
            <a:r>
              <a:rPr lang="tr-TR" dirty="0" smtClean="0"/>
              <a:t> yan </a:t>
            </a:r>
            <a:r>
              <a:rPr lang="tr-TR" dirty="0" err="1" smtClean="0"/>
              <a:t>etkİlerİ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7219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KAN DEĞİŞİMİ</a:t>
            </a:r>
          </a:p>
          <a:p>
            <a:r>
              <a:rPr lang="tr-TR" dirty="0"/>
              <a:t>Y</a:t>
            </a:r>
            <a:r>
              <a:rPr lang="tr-TR" dirty="0" smtClean="0"/>
              <a:t>oğun </a:t>
            </a:r>
            <a:r>
              <a:rPr lang="tr-TR" dirty="0"/>
              <a:t>fototerapi ve gerekli </a:t>
            </a:r>
            <a:r>
              <a:rPr lang="tr-TR" dirty="0" smtClean="0"/>
              <a:t>durumlarda IVIG </a:t>
            </a:r>
            <a:r>
              <a:rPr lang="tr-TR" dirty="0"/>
              <a:t>tedavisine rağmen bebeğin </a:t>
            </a:r>
            <a:r>
              <a:rPr lang="tr-TR" dirty="0" err="1"/>
              <a:t>postnatal</a:t>
            </a:r>
            <a:r>
              <a:rPr lang="tr-TR" dirty="0"/>
              <a:t> yaşı </a:t>
            </a:r>
            <a:r>
              <a:rPr lang="tr-TR" dirty="0" smtClean="0"/>
              <a:t>ve </a:t>
            </a:r>
            <a:r>
              <a:rPr lang="tr-TR" dirty="0" err="1" smtClean="0"/>
              <a:t>bilirubin</a:t>
            </a:r>
            <a:r>
              <a:rPr lang="tr-TR" dirty="0" smtClean="0"/>
              <a:t> </a:t>
            </a:r>
            <a:r>
              <a:rPr lang="tr-TR" dirty="0" err="1"/>
              <a:t>nörotoksisitesi</a:t>
            </a:r>
            <a:r>
              <a:rPr lang="tr-TR" dirty="0"/>
              <a:t> açısından taşıdığı potansiyel </a:t>
            </a:r>
            <a:r>
              <a:rPr lang="tr-TR" dirty="0" smtClean="0"/>
              <a:t>risk faktörlerine </a:t>
            </a:r>
            <a:r>
              <a:rPr lang="tr-TR" dirty="0"/>
              <a:t>göre belirlenen tedavi </a:t>
            </a:r>
            <a:r>
              <a:rPr lang="tr-TR" dirty="0" smtClean="0"/>
              <a:t>eşiklerine ulaştığı zaman verilir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Tedavİ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3890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268760"/>
            <a:ext cx="7526337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21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Kernikterus</a:t>
            </a:r>
            <a:r>
              <a:rPr lang="tr-TR" dirty="0"/>
              <a:t> (</a:t>
            </a:r>
            <a:r>
              <a:rPr lang="tr-TR" dirty="0" err="1" smtClean="0"/>
              <a:t>BIND'in</a:t>
            </a:r>
            <a:r>
              <a:rPr lang="tr-TR" dirty="0" smtClean="0"/>
              <a:t> </a:t>
            </a:r>
            <a:r>
              <a:rPr lang="tr-TR" dirty="0"/>
              <a:t>kronik ve kalıcı sekeli) doğumdan sonraki ilk yıl </a:t>
            </a:r>
            <a:r>
              <a:rPr lang="tr-TR" dirty="0" smtClean="0"/>
              <a:t>içinde  gelişir. Artmış TB ile ilişkilidir</a:t>
            </a:r>
          </a:p>
          <a:p>
            <a:endParaRPr lang="tr-TR" dirty="0" smtClean="0"/>
          </a:p>
          <a:p>
            <a:r>
              <a:rPr lang="tr-TR" dirty="0" smtClean="0"/>
              <a:t>Genel olarak kognitif </a:t>
            </a:r>
            <a:r>
              <a:rPr lang="tr-TR" dirty="0" err="1" smtClean="0"/>
              <a:t>fonksiyonlarkorunur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err="1" smtClean="0"/>
              <a:t>Koreatetoid</a:t>
            </a:r>
            <a:r>
              <a:rPr lang="tr-TR" dirty="0" smtClean="0"/>
              <a:t> </a:t>
            </a:r>
            <a:r>
              <a:rPr lang="tr-TR" dirty="0" err="1"/>
              <a:t>serebral</a:t>
            </a:r>
            <a:r>
              <a:rPr lang="tr-TR" dirty="0"/>
              <a:t> felci </a:t>
            </a:r>
            <a:r>
              <a:rPr lang="tr-TR" dirty="0" smtClean="0"/>
              <a:t>(CP</a:t>
            </a:r>
            <a:r>
              <a:rPr lang="tr-TR" dirty="0"/>
              <a:t>, </a:t>
            </a:r>
            <a:r>
              <a:rPr lang="tr-TR" dirty="0" err="1" smtClean="0"/>
              <a:t>kore</a:t>
            </a:r>
            <a:r>
              <a:rPr lang="tr-TR" dirty="0" smtClean="0"/>
              <a:t>, </a:t>
            </a:r>
            <a:r>
              <a:rPr lang="tr-TR" dirty="0" err="1" smtClean="0"/>
              <a:t>ballismus</a:t>
            </a:r>
            <a:r>
              <a:rPr lang="tr-TR" dirty="0" smtClean="0"/>
              <a:t>, </a:t>
            </a:r>
            <a:r>
              <a:rPr lang="tr-TR" dirty="0"/>
              <a:t>tremor ve </a:t>
            </a:r>
            <a:r>
              <a:rPr lang="tr-TR" dirty="0" err="1"/>
              <a:t>distoni</a:t>
            </a:r>
            <a:r>
              <a:rPr lang="tr-TR" dirty="0" smtClean="0"/>
              <a:t>) </a:t>
            </a:r>
            <a:endParaRPr lang="tr-TR" dirty="0"/>
          </a:p>
          <a:p>
            <a:r>
              <a:rPr lang="tr-TR" dirty="0" smtClean="0"/>
              <a:t>İşitme </a:t>
            </a:r>
            <a:r>
              <a:rPr lang="tr-TR" dirty="0" err="1"/>
              <a:t>nöropatisine</a:t>
            </a:r>
            <a:r>
              <a:rPr lang="tr-TR" dirty="0"/>
              <a:t> bağlı önemli işitme kaybı </a:t>
            </a:r>
          </a:p>
          <a:p>
            <a:r>
              <a:rPr lang="tr-TR" dirty="0" smtClean="0"/>
              <a:t>Özellikle </a:t>
            </a:r>
            <a:r>
              <a:rPr lang="tr-TR" dirty="0"/>
              <a:t>yukarı doğru bakışın </a:t>
            </a:r>
            <a:r>
              <a:rPr lang="tr-TR" dirty="0" smtClean="0"/>
              <a:t>sınırlandırılması</a:t>
            </a:r>
            <a:endParaRPr lang="tr-TR" dirty="0"/>
          </a:p>
          <a:p>
            <a:r>
              <a:rPr lang="tr-TR" dirty="0" smtClean="0"/>
              <a:t>Diş minesi </a:t>
            </a:r>
            <a:r>
              <a:rPr lang="tr-TR" dirty="0" err="1"/>
              <a:t>displazisi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Kernİkterus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59250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TB </a:t>
            </a:r>
            <a:r>
              <a:rPr lang="tr-TR" dirty="0" err="1" smtClean="0"/>
              <a:t>nomogramda</a:t>
            </a:r>
            <a:r>
              <a:rPr lang="tr-TR" dirty="0" smtClean="0"/>
              <a:t> yüksek riskli bölgede</a:t>
            </a:r>
          </a:p>
          <a:p>
            <a:r>
              <a:rPr lang="tr-TR" dirty="0" smtClean="0"/>
              <a:t>Yaşamın ilk 24 saatinde sarılık</a:t>
            </a:r>
          </a:p>
          <a:p>
            <a:r>
              <a:rPr lang="tr-TR" dirty="0" err="1" smtClean="0"/>
              <a:t>Hemolitik</a:t>
            </a:r>
            <a:r>
              <a:rPr lang="tr-TR" dirty="0" smtClean="0"/>
              <a:t> sebepler(grup uyuşmazlıkları enzim eksiklikleri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defektleri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Gestasyon</a:t>
            </a:r>
            <a:r>
              <a:rPr lang="tr-TR" dirty="0" smtClean="0"/>
              <a:t> yaşı 35-36w(geç </a:t>
            </a:r>
            <a:r>
              <a:rPr lang="tr-TR" dirty="0" err="1" smtClean="0"/>
              <a:t>preterm</a:t>
            </a:r>
            <a:r>
              <a:rPr lang="tr-TR" dirty="0" smtClean="0"/>
              <a:t>)</a:t>
            </a:r>
          </a:p>
          <a:p>
            <a:r>
              <a:rPr lang="tr-TR" dirty="0" smtClean="0"/>
              <a:t>Daha önce fototerapi gören kardeş</a:t>
            </a:r>
          </a:p>
          <a:p>
            <a:r>
              <a:rPr lang="tr-TR" dirty="0" err="1" smtClean="0"/>
              <a:t>Sefal</a:t>
            </a:r>
            <a:r>
              <a:rPr lang="tr-TR" dirty="0" smtClean="0"/>
              <a:t> </a:t>
            </a:r>
            <a:r>
              <a:rPr lang="tr-TR" dirty="0" err="1" smtClean="0"/>
              <a:t>hematom</a:t>
            </a:r>
            <a:r>
              <a:rPr lang="tr-TR" dirty="0" smtClean="0"/>
              <a:t> veya </a:t>
            </a:r>
            <a:r>
              <a:rPr lang="tr-TR" dirty="0" err="1" smtClean="0"/>
              <a:t>bruishing</a:t>
            </a:r>
            <a:endParaRPr lang="tr-TR" dirty="0" smtClean="0"/>
          </a:p>
          <a:p>
            <a:r>
              <a:rPr lang="tr-TR" dirty="0" smtClean="0"/>
              <a:t>Yetersiz emzirme yetersiz bakım aşırı kilo kaybı</a:t>
            </a:r>
          </a:p>
          <a:p>
            <a:r>
              <a:rPr lang="tr-TR" dirty="0" smtClean="0"/>
              <a:t>Doğu </a:t>
            </a:r>
            <a:r>
              <a:rPr lang="tr-TR" dirty="0" err="1" smtClean="0"/>
              <a:t>asya</a:t>
            </a:r>
            <a:r>
              <a:rPr lang="tr-TR" dirty="0"/>
              <a:t> </a:t>
            </a:r>
            <a:r>
              <a:rPr lang="tr-TR" dirty="0" smtClean="0"/>
              <a:t>ırkı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Rİsk</a:t>
            </a:r>
            <a:r>
              <a:rPr lang="tr-TR" dirty="0" smtClean="0"/>
              <a:t> </a:t>
            </a:r>
            <a:r>
              <a:rPr lang="tr-TR" dirty="0" err="1" smtClean="0"/>
              <a:t>faktörlerİ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506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www.uptodate.com/contents/neonatal </a:t>
            </a:r>
            <a:r>
              <a:rPr lang="tr-TR" dirty="0" err="1" smtClean="0">
                <a:hlinkClick r:id="rId2"/>
              </a:rPr>
              <a:t>jaundice</a:t>
            </a:r>
            <a:endParaRPr lang="tr-TR" dirty="0" smtClean="0">
              <a:hlinkClick r:id="rId2"/>
            </a:endParaRPr>
          </a:p>
          <a:p>
            <a:r>
              <a:rPr lang="tr-TR" dirty="0" smtClean="0">
                <a:hlinkClick r:id="rId2"/>
              </a:rPr>
              <a:t>Türk </a:t>
            </a:r>
            <a:r>
              <a:rPr lang="tr-TR" dirty="0" err="1" smtClean="0">
                <a:hlinkClick r:id="rId2"/>
              </a:rPr>
              <a:t>Neonataloji</a:t>
            </a:r>
            <a:r>
              <a:rPr lang="tr-TR" dirty="0" smtClean="0">
                <a:hlinkClick r:id="rId2"/>
              </a:rPr>
              <a:t> Derneği </a:t>
            </a:r>
            <a:r>
              <a:rPr lang="tr-TR" dirty="0" err="1" smtClean="0">
                <a:hlinkClick r:id="rId2"/>
              </a:rPr>
              <a:t>Yenidoğan</a:t>
            </a:r>
            <a:r>
              <a:rPr lang="tr-TR" dirty="0" smtClean="0">
                <a:hlinkClick r:id="rId2"/>
              </a:rPr>
              <a:t> sarılıklarında yaklaşım, izlem ve tedavi rehberi 2014</a:t>
            </a:r>
          </a:p>
          <a:p>
            <a:r>
              <a:rPr lang="tr-TR" b="1" dirty="0" err="1"/>
              <a:t>Textbook</a:t>
            </a:r>
            <a:r>
              <a:rPr lang="tr-TR" b="1" dirty="0"/>
              <a:t> of </a:t>
            </a:r>
            <a:r>
              <a:rPr lang="tr-TR" b="1" dirty="0" err="1"/>
              <a:t>Family</a:t>
            </a:r>
            <a:r>
              <a:rPr lang="tr-TR" b="1" dirty="0"/>
              <a:t> </a:t>
            </a:r>
            <a:r>
              <a:rPr lang="tr-TR" b="1" dirty="0" err="1" smtClean="0"/>
              <a:t>Medicine</a:t>
            </a:r>
            <a:r>
              <a:rPr lang="tr-TR" b="1" dirty="0" smtClean="0"/>
              <a:t> </a:t>
            </a:r>
            <a:r>
              <a:rPr lang="tr-TR" dirty="0"/>
              <a:t>Robert E. </a:t>
            </a:r>
            <a:r>
              <a:rPr lang="tr-TR" dirty="0" err="1"/>
              <a:t>Rakel</a:t>
            </a:r>
            <a:r>
              <a:rPr lang="tr-TR" dirty="0"/>
              <a:t> MD, David </a:t>
            </a:r>
            <a:r>
              <a:rPr lang="tr-TR" dirty="0" err="1"/>
              <a:t>Rakel</a:t>
            </a:r>
            <a:r>
              <a:rPr lang="tr-TR" dirty="0"/>
              <a:t> </a:t>
            </a:r>
            <a:r>
              <a:rPr lang="tr-TR" dirty="0" smtClean="0"/>
              <a:t>MD</a:t>
            </a:r>
            <a:endParaRPr lang="tr-TR" b="1" dirty="0"/>
          </a:p>
          <a:p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www.aafp.org/afp/2014/0601/p873.html</a:t>
            </a:r>
            <a:endParaRPr lang="tr-TR" dirty="0" smtClean="0"/>
          </a:p>
          <a:p>
            <a:r>
              <a:rPr lang="tr-TR" dirty="0">
                <a:hlinkClick r:id="rId3"/>
              </a:rPr>
              <a:t>http://</a:t>
            </a:r>
            <a:r>
              <a:rPr lang="tr-TR" dirty="0" smtClean="0">
                <a:hlinkClick r:id="rId3"/>
              </a:rPr>
              <a:t>www.aafp.org/afp/2008/0501/p1255.html</a:t>
            </a:r>
            <a:endParaRPr lang="tr-TR" dirty="0" smtClean="0"/>
          </a:p>
          <a:p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emedicine.medscape.com/article/974786-overview</a:t>
            </a:r>
            <a:endParaRPr lang="tr-TR" dirty="0" smtClean="0"/>
          </a:p>
          <a:p>
            <a:r>
              <a:rPr lang="tr-TR" dirty="0"/>
              <a:t>https://www.youtube.com/watch?v=RRV-9Jf0eI0</a:t>
            </a:r>
            <a:endParaRPr lang="tr-TR" dirty="0" smtClean="0"/>
          </a:p>
          <a:p>
            <a:endParaRPr lang="tr-TR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785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hiperbilirubinemi</a:t>
            </a:r>
            <a:r>
              <a:rPr lang="tr-TR" dirty="0" smtClean="0"/>
              <a:t>, </a:t>
            </a:r>
            <a:r>
              <a:rPr lang="tr-TR" dirty="0" err="1" smtClean="0"/>
              <a:t>gestasyon</a:t>
            </a:r>
            <a:r>
              <a:rPr lang="tr-TR" dirty="0" smtClean="0"/>
              <a:t> yaşı ≥35 hafta olan </a:t>
            </a:r>
            <a:r>
              <a:rPr lang="tr-TR" dirty="0" err="1" smtClean="0"/>
              <a:t>infantlarda</a:t>
            </a:r>
            <a:r>
              <a:rPr lang="tr-TR" dirty="0" smtClean="0"/>
              <a:t> total serum veya plazma </a:t>
            </a:r>
            <a:r>
              <a:rPr lang="tr-TR" dirty="0" err="1" smtClean="0"/>
              <a:t>bilirubinin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Bhutani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nomogramı</a:t>
            </a:r>
            <a:r>
              <a:rPr lang="tr-TR" dirty="0" err="1" smtClean="0"/>
              <a:t>na</a:t>
            </a:r>
            <a:r>
              <a:rPr lang="tr-TR" dirty="0" smtClean="0"/>
              <a:t> göre &gt;95 </a:t>
            </a:r>
            <a:r>
              <a:rPr lang="tr-TR" dirty="0" err="1" smtClean="0"/>
              <a:t>persantil</a:t>
            </a:r>
            <a:r>
              <a:rPr lang="tr-TR" dirty="0" smtClean="0"/>
              <a:t> olması olarak tanımlanır</a:t>
            </a:r>
          </a:p>
          <a:p>
            <a:endParaRPr lang="tr-TR" dirty="0" smtClean="0"/>
          </a:p>
          <a:p>
            <a:r>
              <a:rPr lang="tr-TR" dirty="0" smtClean="0"/>
              <a:t>Ağır </a:t>
            </a:r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hiperbilirubinemi</a:t>
            </a:r>
            <a:r>
              <a:rPr lang="tr-TR" dirty="0" smtClean="0"/>
              <a:t> </a:t>
            </a:r>
            <a:r>
              <a:rPr lang="tr-TR" dirty="0" err="1" smtClean="0"/>
              <a:t>bilirubin</a:t>
            </a:r>
            <a:r>
              <a:rPr lang="tr-TR" dirty="0" smtClean="0"/>
              <a:t> düzeyinin &gt;25 mg/dl olması olarak tanımlanır </a:t>
            </a:r>
          </a:p>
          <a:p>
            <a:endParaRPr lang="tr-TR" dirty="0"/>
          </a:p>
          <a:p>
            <a:r>
              <a:rPr lang="tr-TR" dirty="0" err="1" smtClean="0"/>
              <a:t>Kernikterus</a:t>
            </a:r>
            <a:r>
              <a:rPr lang="tr-TR" dirty="0" smtClean="0"/>
              <a:t>, </a:t>
            </a:r>
            <a:r>
              <a:rPr lang="tr-TR" dirty="0" err="1" smtClean="0"/>
              <a:t>bilirubine</a:t>
            </a:r>
            <a:r>
              <a:rPr lang="tr-TR" dirty="0" smtClean="0"/>
              <a:t> bağlı nörolojik işlev bozukluğunun kronik ve kalıcı sekellerini ifade eder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Tanim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780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Ülkemizde </a:t>
            </a:r>
            <a:r>
              <a:rPr lang="tr-TR" dirty="0" err="1"/>
              <a:t>yenidoğanlarda</a:t>
            </a:r>
            <a:r>
              <a:rPr lang="tr-TR" dirty="0"/>
              <a:t> </a:t>
            </a:r>
            <a:r>
              <a:rPr lang="tr-TR" dirty="0" err="1"/>
              <a:t>hiperbilirubinemi</a:t>
            </a:r>
            <a:r>
              <a:rPr lang="tr-TR" dirty="0"/>
              <a:t> sıklığı </a:t>
            </a:r>
            <a:r>
              <a:rPr lang="tr-TR" dirty="0" smtClean="0"/>
              <a:t>ile ilgili </a:t>
            </a:r>
            <a:r>
              <a:rPr lang="tr-TR" dirty="0"/>
              <a:t>net veriler </a:t>
            </a:r>
            <a:r>
              <a:rPr lang="tr-TR" dirty="0" smtClean="0"/>
              <a:t>yoktur(2014)</a:t>
            </a:r>
          </a:p>
          <a:p>
            <a:endParaRPr lang="tr-TR" dirty="0"/>
          </a:p>
          <a:p>
            <a:r>
              <a:rPr lang="tr-TR" dirty="0"/>
              <a:t>2004 yılında yapılan bir çalışmada </a:t>
            </a:r>
            <a:r>
              <a:rPr lang="tr-TR" dirty="0" err="1" smtClean="0"/>
              <a:t>term</a:t>
            </a:r>
            <a:r>
              <a:rPr lang="tr-TR" dirty="0" smtClean="0"/>
              <a:t> </a:t>
            </a:r>
            <a:r>
              <a:rPr lang="tr-TR" dirty="0"/>
              <a:t>bebeklerin% 10.5'inde ve </a:t>
            </a:r>
            <a:r>
              <a:rPr lang="tr-TR" dirty="0" err="1" smtClean="0"/>
              <a:t>pretermlerin</a:t>
            </a:r>
            <a:r>
              <a:rPr lang="tr-TR" dirty="0" smtClean="0"/>
              <a:t> % </a:t>
            </a:r>
            <a:r>
              <a:rPr lang="tr-TR" dirty="0"/>
              <a:t>25.3'ünde anlamlı sarılık </a:t>
            </a:r>
            <a:r>
              <a:rPr lang="tr-TR" dirty="0" smtClean="0"/>
              <a:t>bildirilmiştir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Mortalite</a:t>
            </a:r>
            <a:r>
              <a:rPr lang="tr-TR" dirty="0" smtClean="0"/>
              <a:t> </a:t>
            </a:r>
            <a:r>
              <a:rPr lang="tr-TR" dirty="0"/>
              <a:t>istatistiklerinde </a:t>
            </a:r>
            <a:r>
              <a:rPr lang="tr-TR" dirty="0" smtClean="0"/>
              <a:t>akut </a:t>
            </a:r>
            <a:r>
              <a:rPr lang="tr-TR" dirty="0" err="1" smtClean="0"/>
              <a:t>bilirubin</a:t>
            </a:r>
            <a:r>
              <a:rPr lang="tr-TR" dirty="0" smtClean="0"/>
              <a:t> </a:t>
            </a:r>
            <a:r>
              <a:rPr lang="tr-TR" dirty="0" err="1"/>
              <a:t>ensefalopatisine</a:t>
            </a:r>
            <a:r>
              <a:rPr lang="tr-TR" dirty="0"/>
              <a:t> bağlı ölüm </a:t>
            </a:r>
            <a:r>
              <a:rPr lang="tr-TR" dirty="0" smtClean="0"/>
              <a:t>bildirilmemektedir.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Epİdemİyolojİ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465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Yenidoğan</a:t>
            </a:r>
            <a:r>
              <a:rPr lang="tr-TR" dirty="0" smtClean="0"/>
              <a:t> sarılığı genellikle ikinci ya da üçüncü gün ortaya çıkar</a:t>
            </a:r>
          </a:p>
          <a:p>
            <a:endParaRPr lang="tr-TR" dirty="0" smtClean="0"/>
          </a:p>
          <a:p>
            <a:r>
              <a:rPr lang="tr-TR" dirty="0" smtClean="0"/>
              <a:t>İlk 24 saatte ortaya çıkan sarılık ileri değerlendirme gerekir</a:t>
            </a:r>
          </a:p>
          <a:p>
            <a:endParaRPr lang="tr-TR" dirty="0" smtClean="0"/>
          </a:p>
          <a:p>
            <a:r>
              <a:rPr lang="tr-TR" dirty="0" smtClean="0"/>
              <a:t>3-4 günden sonra ortaya çıkan sarılıklar da ileri değerlendirme gerektirir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981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95338"/>
            <a:ext cx="70104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677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ılavuz">
  <a:themeElements>
    <a:clrScheme name="Kılavuz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Kılavuz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Kılavuz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734</TotalTime>
  <Words>2322</Words>
  <Application>Microsoft Office PowerPoint</Application>
  <PresentationFormat>Ekran Gösterisi (4:3)</PresentationFormat>
  <Paragraphs>365</Paragraphs>
  <Slides>59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Kılavuz</vt:lpstr>
      <vt:lpstr>YENİDOĞAN SARILIKLARI</vt:lpstr>
      <vt:lpstr>Öğrenİm Hedeflerİ</vt:lpstr>
      <vt:lpstr>Tanim</vt:lpstr>
      <vt:lpstr>Bİlİrubİn metabolİzmasi</vt:lpstr>
      <vt:lpstr>Bİlİrubİn metabolİzmasi</vt:lpstr>
      <vt:lpstr>Tanim</vt:lpstr>
      <vt:lpstr>Epİdemİyolojİ</vt:lpstr>
      <vt:lpstr>ZAMANLAMA</vt:lpstr>
      <vt:lpstr>PowerPoint Sunusu</vt:lpstr>
      <vt:lpstr>Soygeçmİş</vt:lpstr>
      <vt:lpstr>Gebelİk ve Doğum eylemİnİ sorgulama</vt:lpstr>
      <vt:lpstr>Fİzİk Muayene</vt:lpstr>
      <vt:lpstr>Fİzİk Muayene</vt:lpstr>
      <vt:lpstr>Fİzİk Muayene</vt:lpstr>
      <vt:lpstr>Fİzİk Muayene</vt:lpstr>
      <vt:lpstr>PowerPoint Sunusu</vt:lpstr>
      <vt:lpstr>Patolojİk olmayan sarIlIk</vt:lpstr>
      <vt:lpstr>UzamIş sarIlIk</vt:lpstr>
      <vt:lpstr>AyrIm</vt:lpstr>
      <vt:lpstr>AyrIm</vt:lpstr>
      <vt:lpstr>Cİddİ hİperbİlİrubİnemİ</vt:lpstr>
      <vt:lpstr>Cİddİ hİperbİlİrubİnemİ</vt:lpstr>
      <vt:lpstr>PowerPoint Sunusu</vt:lpstr>
      <vt:lpstr>AzalmIş rİsk</vt:lpstr>
      <vt:lpstr>PowerPoint Sunusu</vt:lpstr>
      <vt:lpstr>PowerPoint Sunusu</vt:lpstr>
      <vt:lpstr>Hİperbİlİrubİnemİ sebeplerİ</vt:lpstr>
      <vt:lpstr>Hİperbİlİrubİnemİ sebeplerİ</vt:lpstr>
      <vt:lpstr>Hİperbİlİrubİnemİ sebeplerİ</vt:lpstr>
      <vt:lpstr>Dİrekt hİperbİlİrubİnemİ sebeplerİ</vt:lpstr>
      <vt:lpstr>Anne sütü sarIlIğI</vt:lpstr>
      <vt:lpstr>Anne sütü sarIlIğI</vt:lpstr>
      <vt:lpstr>Emzİrme yetersİzlİğİ</vt:lpstr>
      <vt:lpstr>Korunma</vt:lpstr>
      <vt:lpstr>Korunma</vt:lpstr>
      <vt:lpstr>Korunma</vt:lpstr>
      <vt:lpstr>Korunma</vt:lpstr>
      <vt:lpstr>Yönetİm</vt:lpstr>
      <vt:lpstr>Yönetİm</vt:lpstr>
      <vt:lpstr>Yönetİm</vt:lpstr>
      <vt:lpstr>PowerPoint Sunusu</vt:lpstr>
      <vt:lpstr>Korunma</vt:lpstr>
      <vt:lpstr>PowerPoint Sunusu</vt:lpstr>
      <vt:lpstr>AFAP ÖNERİLERİ</vt:lpstr>
      <vt:lpstr>AFAP ÖNERİLERİ</vt:lpstr>
      <vt:lpstr>Yönetİm</vt:lpstr>
      <vt:lpstr>Yönetİm</vt:lpstr>
      <vt:lpstr>SarIlIk sebebİyle tedavİ gereksİnİmİ uzamIş sarIlIk </vt:lpstr>
      <vt:lpstr>İlk bakIm randevusu</vt:lpstr>
      <vt:lpstr>PowerPoint Sunusu</vt:lpstr>
      <vt:lpstr>Önemlİ noktalar</vt:lpstr>
      <vt:lpstr>Tedavİ</vt:lpstr>
      <vt:lpstr>Fototerapİ kararI</vt:lpstr>
      <vt:lpstr>Fototerapİ yan etkİlerİ</vt:lpstr>
      <vt:lpstr>Tedavİ</vt:lpstr>
      <vt:lpstr>PowerPoint Sunusu</vt:lpstr>
      <vt:lpstr>Kernİkterus</vt:lpstr>
      <vt:lpstr>Rİsk faktörlerİ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YENİDOĞAN SARILIKLARI</dc:title>
  <dc:creator>Win7</dc:creator>
  <cp:lastModifiedBy>Win7</cp:lastModifiedBy>
  <cp:revision>51</cp:revision>
  <dcterms:created xsi:type="dcterms:W3CDTF">2017-10-14T14:13:00Z</dcterms:created>
  <dcterms:modified xsi:type="dcterms:W3CDTF">2017-10-25T16:07:06Z</dcterms:modified>
</cp:coreProperties>
</file>