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0" r:id="rId6"/>
    <p:sldId id="290" r:id="rId7"/>
    <p:sldId id="261" r:id="rId8"/>
    <p:sldId id="289" r:id="rId9"/>
    <p:sldId id="299" r:id="rId10"/>
    <p:sldId id="262" r:id="rId11"/>
    <p:sldId id="263" r:id="rId12"/>
    <p:sldId id="264" r:id="rId13"/>
    <p:sldId id="265" r:id="rId14"/>
    <p:sldId id="267" r:id="rId15"/>
    <p:sldId id="272" r:id="rId16"/>
    <p:sldId id="296" r:id="rId17"/>
    <p:sldId id="273" r:id="rId18"/>
    <p:sldId id="270" r:id="rId19"/>
    <p:sldId id="271" r:id="rId20"/>
    <p:sldId id="275" r:id="rId21"/>
    <p:sldId id="278" r:id="rId22"/>
    <p:sldId id="276" r:id="rId23"/>
    <p:sldId id="277" r:id="rId24"/>
    <p:sldId id="279" r:id="rId25"/>
    <p:sldId id="266" r:id="rId26"/>
    <p:sldId id="268" r:id="rId27"/>
    <p:sldId id="269" r:id="rId28"/>
    <p:sldId id="280" r:id="rId29"/>
    <p:sldId id="293" r:id="rId30"/>
    <p:sldId id="282" r:id="rId31"/>
    <p:sldId id="295" r:id="rId32"/>
    <p:sldId id="283" r:id="rId33"/>
    <p:sldId id="285" r:id="rId34"/>
    <p:sldId id="288" r:id="rId35"/>
    <p:sldId id="286" r:id="rId36"/>
    <p:sldId id="297" r:id="rId37"/>
    <p:sldId id="292" r:id="rId38"/>
    <p:sldId id="287" r:id="rId39"/>
    <p:sldId id="294" r:id="rId40"/>
    <p:sldId id="300" r:id="rId41"/>
    <p:sldId id="301" r:id="rId42"/>
    <p:sldId id="298" r:id="rId43"/>
  </p:sldIdLst>
  <p:sldSz cx="12192000" cy="6858000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lim kol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60066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637" autoAdjust="0"/>
    <p:restoredTop sz="91159" autoAdjust="0"/>
  </p:normalViewPr>
  <p:slideViewPr>
    <p:cSldViewPr snapToGrid="0">
      <p:cViewPr varScale="1">
        <p:scale>
          <a:sx n="82" d="100"/>
          <a:sy n="82" d="100"/>
        </p:scale>
        <p:origin x="-93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6103FA7-9E21-45A0-8BB1-0EE848247787}" type="datetimeFigureOut">
              <a:rPr lang="tr-TR"/>
              <a:pPr>
                <a:defRPr/>
              </a:pPr>
              <a:t>11/22/2017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Asıl metin stillerini düzenle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9C41E86-E0A4-4959-A7A9-F3A00F0EC7B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ayt Resmi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tr-TR" smtClean="0"/>
              <a:t>Vücut ısısı hipotalamusta bulunan termoregülatuar merkezdeki ayar eşiğinin tetikleyici bir faktör tarafından yükseltilmesiyle artar. </a:t>
            </a:r>
          </a:p>
          <a:p>
            <a:pPr lvl="1" eaLnBrk="1" hangingPunct="1">
              <a:spcBef>
                <a:spcPct val="0"/>
              </a:spcBef>
            </a:pPr>
            <a:r>
              <a:rPr lang="tr-TR" smtClean="0"/>
              <a:t>Bu yükseklik , endojen ve eksojen pirojenler olarak adlandırılan bir grup molekül tarafından kontrol edilir.  </a:t>
            </a:r>
          </a:p>
          <a:p>
            <a:pPr lvl="1" eaLnBrk="1" hangingPunct="1">
              <a:spcBef>
                <a:spcPct val="0"/>
              </a:spcBef>
            </a:pPr>
            <a:r>
              <a:rPr lang="tr-TR" smtClean="0"/>
              <a:t>Eksojen pirojenler, direkt olarak termoregülatuar merkezi etkileyerek ateş oluşturabileceği gibi, çoğunlukla endojen pirojen denilen moleküllerin salınımını artırarak etki gösterir.</a:t>
            </a:r>
          </a:p>
          <a:p>
            <a:pPr lvl="1" eaLnBrk="1" hangingPunct="1">
              <a:spcBef>
                <a:spcPct val="0"/>
              </a:spcBef>
            </a:pPr>
            <a:r>
              <a:rPr lang="tr-TR" smtClean="0"/>
              <a:t>En iyi bilinen endojen pirojenler; interlökin-1(IL-1), IL-6, TNF-alfa ve interferonlardır.  </a:t>
            </a:r>
          </a:p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8435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F337D7-EAC9-4D31-998E-229EE9BB632D}" type="slidenum">
              <a:rPr lang="tr-T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tr-TR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ayt Resmi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7107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5A7797-05F0-4F18-8F53-FE2901DB6B04}" type="slidenum">
              <a:rPr lang="tr-T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tr-TR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ayt Resmi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0179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A26576-8FEE-48C4-B86A-303BCC814C6C}" type="slidenum">
              <a:rPr lang="tr-T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tr-TR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1201261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r-TR"/>
            </a:p>
          </p:txBody>
        </p:sp>
      </p:grpSp>
      <p:sp>
        <p:nvSpPr>
          <p:cNvPr id="665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665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4D7FBAFB-7BF7-490A-A1B9-83797CB3AD47}" type="datetimeFigureOut">
              <a:rPr lang="tr-TR"/>
              <a:pPr>
                <a:defRPr/>
              </a:pPr>
              <a:t>11/22/2017</a:t>
            </a:fld>
            <a:endParaRPr lang="tr-T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26E77E86-52E7-437D-8B97-2910BF5F0B3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C57A4-2354-4F33-BD1A-B4061257E8FC}" type="datetimeFigureOut">
              <a:rPr lang="tr-TR"/>
              <a:pPr>
                <a:defRPr/>
              </a:pPr>
              <a:t>11/22/2017</a:t>
            </a:fld>
            <a:endParaRPr lang="tr-T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8EBA3-EA10-4B9C-94A6-DF6176DD0EF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39263" y="214313"/>
            <a:ext cx="2600325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5113" y="214313"/>
            <a:ext cx="7651750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EBC91-3796-4722-A86C-81A84BCDDC44}" type="datetimeFigureOut">
              <a:rPr lang="tr-TR"/>
              <a:pPr>
                <a:defRPr/>
              </a:pPr>
              <a:t>11/22/2017</a:t>
            </a:fld>
            <a:endParaRPr lang="tr-T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354A97-91C5-4718-9848-1BAF7C5A859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24C14-929A-4384-83F5-24DB63AE0BF7}" type="datetimeFigureOut">
              <a:rPr lang="tr-TR"/>
              <a:pPr>
                <a:defRPr/>
              </a:pPr>
              <a:t>11/22/2017</a:t>
            </a:fld>
            <a:endParaRPr lang="tr-T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B9D34-DAC6-4EE1-B90D-26D4B2B87B8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6019D-CDD0-4745-BA6C-1F2B6247744A}" type="datetimeFigureOut">
              <a:rPr lang="tr-TR"/>
              <a:pPr>
                <a:defRPr/>
              </a:pPr>
              <a:t>11/22/2017</a:t>
            </a:fld>
            <a:endParaRPr lang="tr-T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68EED-1FCF-431B-B533-B74F0C844D4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388" y="2017713"/>
            <a:ext cx="5105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34188" y="2017713"/>
            <a:ext cx="5105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06CA6-FAB5-405B-8FDE-FD7E20CB9811}" type="datetimeFigureOut">
              <a:rPr lang="tr-TR"/>
              <a:pPr>
                <a:defRPr/>
              </a:pPr>
              <a:t>11/22/2017</a:t>
            </a:fld>
            <a:endParaRPr lang="tr-T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C47D7-F9B7-4C69-BC25-A37414680F3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039CD-0F31-42AF-BC07-2DFD223BEC2C}" type="datetimeFigureOut">
              <a:rPr lang="tr-TR"/>
              <a:pPr>
                <a:defRPr/>
              </a:pPr>
              <a:t>11/22/2017</a:t>
            </a:fld>
            <a:endParaRPr lang="tr-T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11580-16F6-46EF-B203-2B75333866C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5E518-1E04-4103-A86D-6E462A3B7583}" type="datetimeFigureOut">
              <a:rPr lang="tr-TR"/>
              <a:pPr>
                <a:defRPr/>
              </a:pPr>
              <a:t>11/22/2017</a:t>
            </a:fld>
            <a:endParaRPr lang="tr-T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09742-9D0F-4977-A926-3E997D2D0A0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C4E16-423A-41F9-A1EB-D88E4D8158CB}" type="datetimeFigureOut">
              <a:rPr lang="tr-TR"/>
              <a:pPr>
                <a:defRPr/>
              </a:pPr>
              <a:t>11/22/2017</a:t>
            </a:fld>
            <a:endParaRPr lang="tr-T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0CA08-06D2-402A-8E77-F57EE6175D1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D7596-22B0-4DD2-B499-00FA7505CC50}" type="datetimeFigureOut">
              <a:rPr lang="tr-TR"/>
              <a:pPr>
                <a:defRPr/>
              </a:pPr>
              <a:t>11/22/2017</a:t>
            </a:fld>
            <a:endParaRPr lang="tr-T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D295E-AF8B-4A67-ACA0-16CB875F797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4541C-46C0-48E2-B540-C783ADE30D19}" type="datetimeFigureOut">
              <a:rPr lang="tr-TR"/>
              <a:pPr>
                <a:defRPr/>
              </a:pPr>
              <a:t>11/22/2017</a:t>
            </a:fld>
            <a:endParaRPr lang="tr-T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F7697-2864-4762-B0FC-E1CADEEB60D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ltGray">
          <a:xfrm>
            <a:off x="557213" y="1098550"/>
            <a:ext cx="58420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tr-TR" sz="2400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ltGray">
          <a:xfrm>
            <a:off x="1066800" y="1098550"/>
            <a:ext cx="438150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tr-TR" sz="2400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ltGray">
          <a:xfrm>
            <a:off x="722313" y="1520825"/>
            <a:ext cx="5619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tr-TR" sz="2400"/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ltGray">
          <a:xfrm>
            <a:off x="1214438" y="1520825"/>
            <a:ext cx="492125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tr-TR" sz="2400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ltGray">
          <a:xfrm>
            <a:off x="169863" y="1447800"/>
            <a:ext cx="746125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tr-TR" sz="2400"/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gray">
          <a:xfrm>
            <a:off x="1016000" y="990600"/>
            <a:ext cx="42863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tr-TR" sz="2400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gray">
          <a:xfrm>
            <a:off x="590550" y="1781175"/>
            <a:ext cx="10968038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tr-TR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35113" y="214313"/>
            <a:ext cx="1039018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388" y="2017713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6554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FB954603-B817-40E8-90D4-D76854248D2D}" type="datetimeFigureOut">
              <a:rPr lang="tr-TR"/>
              <a:pPr>
                <a:defRPr/>
              </a:pPr>
              <a:t>11/22/2017</a:t>
            </a:fld>
            <a:endParaRPr lang="tr-TR"/>
          </a:p>
        </p:txBody>
      </p:sp>
      <p:sp>
        <p:nvSpPr>
          <p:cNvPr id="6554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90063" y="6243638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2515F27-1F8B-43E5-9C03-204768ADF34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ptodate.com/contents/fever-in-infants-and-children-pathophysiology-and-management?source=search_result&amp;search=fever%20child&amp;selectedTitle=2~150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Unvan 1"/>
          <p:cNvSpPr>
            <a:spLocks noGrp="1"/>
          </p:cNvSpPr>
          <p:nvPr>
            <p:ph type="ctrTitle" idx="4294967295"/>
          </p:nvPr>
        </p:nvSpPr>
        <p:spPr>
          <a:xfrm>
            <a:off x="1460500" y="1335088"/>
            <a:ext cx="9144000" cy="2387600"/>
          </a:xfrm>
        </p:spPr>
        <p:txBody>
          <a:bodyPr/>
          <a:lstStyle/>
          <a:p>
            <a:pPr algn="ctr" eaLnBrk="1" hangingPunct="1"/>
            <a:r>
              <a:rPr lang="tr-TR" sz="6000" smtClean="0"/>
              <a:t>ATEŞLİ ÇOCUĞA YAKLAŞIM</a:t>
            </a:r>
          </a:p>
        </p:txBody>
      </p:sp>
      <p:sp>
        <p:nvSpPr>
          <p:cNvPr id="14338" name="Alt Başlık 2"/>
          <p:cNvSpPr>
            <a:spLocks noGrp="1"/>
          </p:cNvSpPr>
          <p:nvPr>
            <p:ph type="subTitle" idx="4294967295"/>
          </p:nvPr>
        </p:nvSpPr>
        <p:spPr>
          <a:xfrm>
            <a:off x="2268538" y="4437063"/>
            <a:ext cx="9010650" cy="1565275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tr-TR" sz="2800" smtClean="0"/>
              <a:t>Araş.Gör.Dr.Hatice ALKAYA KOL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tr-TR" sz="2800" smtClean="0">
                <a:latin typeface="Arial" charset="0"/>
              </a:rPr>
              <a:t>KTU </a:t>
            </a:r>
            <a:r>
              <a:rPr lang="tr-TR" sz="2800" smtClean="0"/>
              <a:t>Aile Hekimliği AD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tr-TR" sz="2800" smtClean="0"/>
              <a:t>21.11.2017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Unvan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Ateş? Endişe verici ateş?</a:t>
            </a:r>
          </a:p>
        </p:txBody>
      </p:sp>
      <p:sp>
        <p:nvSpPr>
          <p:cNvPr id="24578" name="İçerik Yer Tutucusu 2"/>
          <p:cNvSpPr>
            <a:spLocks noGrp="1"/>
          </p:cNvSpPr>
          <p:nvPr>
            <p:ph idx="4294967295"/>
          </p:nvPr>
        </p:nvSpPr>
        <p:spPr>
          <a:xfrm>
            <a:off x="1592263" y="1733550"/>
            <a:ext cx="10363200" cy="4729163"/>
          </a:xfrm>
        </p:spPr>
        <p:txBody>
          <a:bodyPr/>
          <a:lstStyle/>
          <a:p>
            <a:pPr eaLnBrk="1" hangingPunct="1"/>
            <a:r>
              <a:rPr lang="tr-TR" sz="2800" smtClean="0"/>
              <a:t>&lt;3 ay bebeklerde;</a:t>
            </a:r>
          </a:p>
          <a:p>
            <a:pPr lvl="1" eaLnBrk="1" hangingPunct="1"/>
            <a:r>
              <a:rPr lang="tr-TR" sz="2400" smtClean="0"/>
              <a:t>≥38.0ºC  (rektal ölçüm) endişe verici ateş</a:t>
            </a:r>
          </a:p>
          <a:p>
            <a:pPr lvl="1" eaLnBrk="1" hangingPunct="1"/>
            <a:endParaRPr lang="tr-TR" sz="2400" smtClean="0"/>
          </a:p>
          <a:p>
            <a:pPr eaLnBrk="1" hangingPunct="1"/>
            <a:r>
              <a:rPr lang="tr-TR" smtClean="0"/>
              <a:t> </a:t>
            </a:r>
            <a:r>
              <a:rPr lang="tr-TR" sz="2800" smtClean="0"/>
              <a:t>3-36 aylık çocuklarda ;</a:t>
            </a:r>
          </a:p>
          <a:p>
            <a:pPr lvl="1" eaLnBrk="1" hangingPunct="1"/>
            <a:r>
              <a:rPr lang="tr-TR" sz="2400" smtClean="0"/>
              <a:t>≥38.0 ºC (rektal ölçüm) ateş</a:t>
            </a:r>
          </a:p>
          <a:p>
            <a:pPr lvl="1" eaLnBrk="1" hangingPunct="1"/>
            <a:r>
              <a:rPr lang="tr-TR" sz="2400" smtClean="0"/>
              <a:t>≥39.0ºC  (rektal ölçüm) endişe verici ateş</a:t>
            </a:r>
          </a:p>
          <a:p>
            <a:pPr lvl="1" eaLnBrk="1" hangingPunct="1"/>
            <a:endParaRPr lang="tr-TR" sz="2400" smtClean="0"/>
          </a:p>
          <a:p>
            <a:pPr eaLnBrk="1" hangingPunct="1"/>
            <a:r>
              <a:rPr lang="tr-TR" sz="2800" smtClean="0"/>
              <a:t>Büyük çocuklar ve yetişkinlerde;</a:t>
            </a:r>
          </a:p>
          <a:p>
            <a:pPr lvl="1" eaLnBrk="1" hangingPunct="1"/>
            <a:r>
              <a:rPr lang="tr-TR" sz="2400" smtClean="0"/>
              <a:t>≥37.8ºC (oral ölçüm) ateş</a:t>
            </a:r>
          </a:p>
          <a:p>
            <a:pPr lvl="1" eaLnBrk="1" hangingPunct="1"/>
            <a:r>
              <a:rPr lang="tr-TR" sz="2400" smtClean="0"/>
              <a:t>≥39.5ºC (oral ölçüm) endişe verici ateş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Unvan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Ateşin Faydaları</a:t>
            </a:r>
          </a:p>
        </p:txBody>
      </p:sp>
      <p:sp>
        <p:nvSpPr>
          <p:cNvPr id="25602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tr-TR" smtClean="0"/>
              <a:t>Bazı bakterilerin ve virüslerin çoğalmasının gecikmesi </a:t>
            </a:r>
          </a:p>
          <a:p>
            <a:pPr lvl="1" eaLnBrk="1" hangingPunct="1"/>
            <a:r>
              <a:rPr lang="tr-TR" smtClean="0"/>
              <a:t>serum demirinin azalmasıyla ilişkili </a:t>
            </a:r>
          </a:p>
          <a:p>
            <a:pPr lvl="1" eaLnBrk="1" hangingPunct="1"/>
            <a:endParaRPr lang="tr-TR" smtClean="0"/>
          </a:p>
          <a:p>
            <a:pPr eaLnBrk="1" hangingPunct="1"/>
            <a:r>
              <a:rPr lang="tr-TR" smtClean="0"/>
              <a:t>İmmünolojik fonksiyonların artması</a:t>
            </a:r>
          </a:p>
          <a:p>
            <a:pPr lvl="1" eaLnBrk="1" hangingPunct="1"/>
            <a:r>
              <a:rPr lang="tr-TR" smtClean="0"/>
              <a:t>Nötrofil göçü ↑</a:t>
            </a:r>
          </a:p>
          <a:p>
            <a:pPr lvl="1" eaLnBrk="1" hangingPunct="1"/>
            <a:r>
              <a:rPr lang="tr-TR" smtClean="0"/>
              <a:t>İnterferon üretimi ↑</a:t>
            </a:r>
          </a:p>
          <a:p>
            <a:pPr lvl="1" eaLnBrk="1" hangingPunct="1"/>
            <a:r>
              <a:rPr lang="tr-TR" smtClean="0"/>
              <a:t>T hücre proliferasyonu ↑</a:t>
            </a:r>
          </a:p>
          <a:p>
            <a:pPr lvl="1" eaLnBrk="1" hangingPunct="1">
              <a:buFont typeface="Wingdings" pitchFamily="2" charset="2"/>
              <a:buNone/>
            </a:pPr>
            <a:endParaRPr lang="tr-TR" smtClean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Unvan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Ateşin Zararları</a:t>
            </a:r>
          </a:p>
        </p:txBody>
      </p:sp>
      <p:sp>
        <p:nvSpPr>
          <p:cNvPr id="26626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tr-TR" sz="2800" smtClean="0"/>
              <a:t>Oksijen gereksinimi %13 ↑</a:t>
            </a:r>
          </a:p>
          <a:p>
            <a:pPr eaLnBrk="1" hangingPunct="1"/>
            <a:r>
              <a:rPr lang="tr-TR" sz="2800" smtClean="0"/>
              <a:t>Kalori ve sıvı gereksinimi ↑</a:t>
            </a:r>
          </a:p>
          <a:p>
            <a:pPr eaLnBrk="1" hangingPunct="1"/>
            <a:r>
              <a:rPr lang="tr-TR" sz="2800" smtClean="0"/>
              <a:t>Kas yıkımı ↑</a:t>
            </a:r>
          </a:p>
          <a:p>
            <a:pPr eaLnBrk="1" hangingPunct="1"/>
            <a:r>
              <a:rPr lang="tr-TR" sz="2800" smtClean="0"/>
              <a:t>Fiziksel rahatsızlığa neden olur.</a:t>
            </a:r>
          </a:p>
          <a:p>
            <a:pPr eaLnBrk="1" hangingPunct="1"/>
            <a:r>
              <a:rPr lang="tr-TR" sz="2800" smtClean="0"/>
              <a:t>Bilinç değişikliklerine (baygınlık, sayıklama) neden olabilir. </a:t>
            </a:r>
          </a:p>
          <a:p>
            <a:pPr eaLnBrk="1" hangingPunct="1"/>
            <a:r>
              <a:rPr lang="tr-TR" sz="2800" smtClean="0"/>
              <a:t>Konvülsiyonu tetikleyebilir.</a:t>
            </a:r>
          </a:p>
          <a:p>
            <a:pPr eaLnBrk="1" hangingPunct="1"/>
            <a:r>
              <a:rPr lang="tr-TR" sz="2800" smtClean="0"/>
              <a:t>42ºC üzerinde nörolojik hasar (nadir)</a:t>
            </a:r>
          </a:p>
          <a:p>
            <a:pPr eaLnBrk="1" hangingPunct="1"/>
            <a:r>
              <a:rPr lang="tr-TR" sz="2800" b="1" smtClean="0">
                <a:solidFill>
                  <a:srgbClr val="FF0000"/>
                </a:solidFill>
              </a:rPr>
              <a:t>Normal çocuk bu durumdan çok az etkilenir veya hiç etkilenmez. </a:t>
            </a:r>
          </a:p>
          <a:p>
            <a:pPr eaLnBrk="1" hangingPunct="1"/>
            <a:endParaRPr lang="tr-TR" sz="2800" smtClean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Unvan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Ateş</a:t>
            </a:r>
          </a:p>
        </p:txBody>
      </p:sp>
      <p:sp>
        <p:nvSpPr>
          <p:cNvPr id="3" name="İçerik Yer Tutucusu 2">
            <a:extLst/>
          </p:cNvPr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70000"/>
              </a:lnSpc>
              <a:defRPr/>
            </a:pPr>
            <a:r>
              <a:rPr lang="tr-TR" sz="2800" dirty="0"/>
              <a:t>Ateş, altta yatan hastalığın belirtisidir.</a:t>
            </a:r>
          </a:p>
          <a:p>
            <a:pPr eaLnBrk="1" hangingPunct="1">
              <a:lnSpc>
                <a:spcPct val="70000"/>
              </a:lnSpc>
              <a:defRPr/>
            </a:pPr>
            <a:endParaRPr lang="tr-TR" sz="2800" dirty="0"/>
          </a:p>
          <a:p>
            <a:pPr eaLnBrk="1" hangingPunct="1">
              <a:lnSpc>
                <a:spcPct val="70000"/>
              </a:lnSpc>
              <a:defRPr/>
            </a:pPr>
            <a:r>
              <a:rPr lang="tr-TR" sz="2800" dirty="0"/>
              <a:t>Ateşin yönetimindeki ilk adım, nedenini belirlemektir.</a:t>
            </a:r>
          </a:p>
          <a:p>
            <a:pPr eaLnBrk="1" hangingPunct="1">
              <a:lnSpc>
                <a:spcPct val="70000"/>
              </a:lnSpc>
              <a:defRPr/>
            </a:pPr>
            <a:endParaRPr lang="tr-TR" sz="2800" dirty="0"/>
          </a:p>
          <a:p>
            <a:pPr eaLnBrk="1" hangingPunct="1">
              <a:lnSpc>
                <a:spcPct val="70000"/>
              </a:lnSpc>
              <a:defRPr/>
            </a:pPr>
            <a:r>
              <a:rPr lang="tr-TR" sz="2800" dirty="0"/>
              <a:t>Normal çocuklarda ateşin rutin tedavisi önerilmez. 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endParaRPr lang="tr-TR" sz="2800" dirty="0"/>
          </a:p>
          <a:p>
            <a:pPr eaLnBrk="1" hangingPunct="1">
              <a:lnSpc>
                <a:spcPct val="110000"/>
              </a:lnSpc>
              <a:defRPr/>
            </a:pPr>
            <a:r>
              <a:rPr lang="tr-TR" sz="2800" dirty="0"/>
              <a:t>Ateş, rahatsızlık vericiyse (aktivite seviyesinin azalması, sıvı alımının azalması vb.) bir </a:t>
            </a:r>
            <a:r>
              <a:rPr lang="tr-TR" sz="2800" dirty="0" err="1"/>
              <a:t>antipiretik</a:t>
            </a:r>
            <a:r>
              <a:rPr lang="tr-TR" sz="2800" dirty="0"/>
              <a:t> ajan verilebilir.</a:t>
            </a:r>
          </a:p>
          <a:p>
            <a:pPr eaLnBrk="1" hangingPunct="1">
              <a:lnSpc>
                <a:spcPct val="110000"/>
              </a:lnSpc>
              <a:defRPr/>
            </a:pPr>
            <a:endParaRPr lang="tr-TR" sz="2800" dirty="0"/>
          </a:p>
          <a:p>
            <a:pPr eaLnBrk="1" hangingPunct="1">
              <a:lnSpc>
                <a:spcPct val="110000"/>
              </a:lnSpc>
              <a:defRPr/>
            </a:pPr>
            <a:r>
              <a:rPr lang="tr-TR" sz="2800" dirty="0"/>
              <a:t>Ateşi düşürmenin ateşli bir hastalığa bağlı morbidite ve </a:t>
            </a:r>
            <a:r>
              <a:rPr lang="tr-TR" sz="2800" dirty="0" err="1"/>
              <a:t>mortaliteyi</a:t>
            </a:r>
            <a:r>
              <a:rPr lang="tr-TR" sz="2800" dirty="0"/>
              <a:t> veya </a:t>
            </a:r>
            <a:r>
              <a:rPr lang="tr-TR" sz="2800" dirty="0" err="1"/>
              <a:t>febril</a:t>
            </a:r>
            <a:r>
              <a:rPr lang="tr-TR" sz="2800" dirty="0"/>
              <a:t> </a:t>
            </a:r>
            <a:r>
              <a:rPr lang="tr-TR" sz="2800" dirty="0" err="1"/>
              <a:t>konvülsiyon</a:t>
            </a:r>
            <a:r>
              <a:rPr lang="tr-TR" sz="2800" dirty="0"/>
              <a:t> tekrarını azalttığına dair kanıt bulunmamaktadır. </a:t>
            </a:r>
          </a:p>
          <a:p>
            <a:pPr eaLnBrk="1" hangingPunct="1">
              <a:lnSpc>
                <a:spcPct val="70000"/>
              </a:lnSpc>
              <a:defRPr/>
            </a:pPr>
            <a:endParaRPr lang="tr-TR" sz="2800" dirty="0"/>
          </a:p>
          <a:p>
            <a:pPr eaLnBrk="1" hangingPunct="1">
              <a:lnSpc>
                <a:spcPct val="70000"/>
              </a:lnSpc>
              <a:defRPr/>
            </a:pPr>
            <a:endParaRPr lang="tr-TR" sz="3000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Unvan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Etyoloji</a:t>
            </a:r>
          </a:p>
        </p:txBody>
      </p:sp>
      <p:sp>
        <p:nvSpPr>
          <p:cNvPr id="3" name="İçerik Yer Tutucusu 2">
            <a:extLst/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 numCol="2" rtlCol="0">
            <a:normAutofit lnSpcReduction="10000"/>
          </a:bodyPr>
          <a:lstStyle/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tr-TR" sz="2800" kern="1200" dirty="0"/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Enfeksiyonlar 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Aşılama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Sıvı kaybı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Yüksek çevre ısısı 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Sıcak çarpması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 err="1"/>
              <a:t>Romatizmal</a:t>
            </a:r>
            <a:r>
              <a:rPr lang="tr-TR" sz="2800" kern="1200" dirty="0"/>
              <a:t> hastalıklar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Onkolojik hastalıklar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tr-TR" sz="2800" kern="1200" dirty="0"/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tr-TR" sz="2800" kern="1200" dirty="0"/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Nörolojik hastalıklar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Kanama / </a:t>
            </a:r>
            <a:r>
              <a:rPr lang="tr-TR" sz="2800" kern="1200" dirty="0" err="1"/>
              <a:t>hematom</a:t>
            </a:r>
            <a:endParaRPr lang="tr-TR" sz="2800" kern="1200" dirty="0"/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 err="1"/>
              <a:t>Posttransfüzyon</a:t>
            </a:r>
            <a:r>
              <a:rPr lang="tr-TR" sz="2800" kern="1200" dirty="0"/>
              <a:t> ateş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İlaç ateşi ( </a:t>
            </a:r>
            <a:r>
              <a:rPr lang="tr-TR" sz="2800" kern="1200" dirty="0" err="1"/>
              <a:t>Amfoterisin</a:t>
            </a:r>
            <a:r>
              <a:rPr lang="tr-TR" sz="2800" kern="1200" dirty="0"/>
              <a:t> B, penisilinler, interferon vb. )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 err="1"/>
              <a:t>Postoperatif</a:t>
            </a:r>
            <a:r>
              <a:rPr lang="tr-TR" sz="2800" kern="1200" dirty="0"/>
              <a:t> ateş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 err="1"/>
              <a:t>Transplant</a:t>
            </a:r>
            <a:r>
              <a:rPr lang="tr-TR" sz="2800" kern="1200" dirty="0"/>
              <a:t> </a:t>
            </a:r>
            <a:r>
              <a:rPr lang="tr-TR" sz="2800" kern="1200" dirty="0" err="1"/>
              <a:t>rejeksiyonu</a:t>
            </a:r>
            <a:r>
              <a:rPr lang="tr-TR" sz="2800" kern="1200" dirty="0"/>
              <a:t>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Derin </a:t>
            </a:r>
            <a:r>
              <a:rPr lang="tr-TR" sz="2800" kern="1200" dirty="0" err="1"/>
              <a:t>ven</a:t>
            </a:r>
            <a:r>
              <a:rPr lang="tr-TR" sz="2800" kern="1200" dirty="0"/>
              <a:t> </a:t>
            </a:r>
            <a:r>
              <a:rPr lang="tr-TR" sz="2800" kern="1200" dirty="0" err="1"/>
              <a:t>trombozu</a:t>
            </a:r>
            <a:endParaRPr lang="tr-TR" sz="2800" kern="1200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Unvan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Etyoloji</a:t>
            </a:r>
          </a:p>
        </p:txBody>
      </p:sp>
      <p:sp>
        <p:nvSpPr>
          <p:cNvPr id="29698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3000" smtClean="0"/>
              <a:t>Ateşli yenidoğanda (0-28 günlük);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3000" smtClean="0"/>
          </a:p>
          <a:p>
            <a:pPr lvl="1" eaLnBrk="1" hangingPunct="1"/>
            <a:r>
              <a:rPr lang="tr-TR" sz="2600" smtClean="0"/>
              <a:t>GBS  </a:t>
            </a:r>
          </a:p>
          <a:p>
            <a:pPr lvl="1" eaLnBrk="1" hangingPunct="1"/>
            <a:r>
              <a:rPr lang="tr-TR" sz="2600" smtClean="0"/>
              <a:t>Listeria monocytogenes </a:t>
            </a:r>
          </a:p>
          <a:p>
            <a:pPr lvl="1" eaLnBrk="1" hangingPunct="1"/>
            <a:r>
              <a:rPr lang="tr-TR" sz="2600" smtClean="0"/>
              <a:t>Gram(-) enterik mikroorganizmalar </a:t>
            </a:r>
          </a:p>
          <a:p>
            <a:pPr lvl="1" eaLnBrk="1" hangingPunct="1"/>
            <a:r>
              <a:rPr lang="tr-TR" sz="2600" smtClean="0"/>
              <a:t>Enterovirüs ve Herpes gibi viral enf.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Etyoloji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3000" smtClean="0"/>
              <a:t>29-90 günlük ateşli çocukta;</a:t>
            </a:r>
          </a:p>
          <a:p>
            <a:pPr eaLnBrk="1" hangingPunct="1">
              <a:lnSpc>
                <a:spcPct val="80000"/>
              </a:lnSpc>
            </a:pPr>
            <a:endParaRPr lang="tr-TR" sz="3000" smtClean="0"/>
          </a:p>
          <a:p>
            <a:pPr lvl="1" eaLnBrk="1" hangingPunct="1"/>
            <a:r>
              <a:rPr lang="tr-TR" sz="2600" smtClean="0"/>
              <a:t>S. pneumoniae </a:t>
            </a:r>
          </a:p>
          <a:p>
            <a:pPr lvl="1" eaLnBrk="1" hangingPunct="1"/>
            <a:r>
              <a:rPr lang="tr-TR" sz="2600" smtClean="0"/>
              <a:t>H. influenzae </a:t>
            </a:r>
          </a:p>
          <a:p>
            <a:pPr lvl="1" eaLnBrk="1" hangingPunct="1"/>
            <a:r>
              <a:rPr lang="tr-TR" sz="2600" smtClean="0"/>
              <a:t>GBS </a:t>
            </a:r>
          </a:p>
          <a:p>
            <a:pPr lvl="1" eaLnBrk="1" hangingPunct="1"/>
            <a:r>
              <a:rPr lang="tr-TR" sz="2600" smtClean="0"/>
              <a:t>Aşılama</a:t>
            </a:r>
          </a:p>
          <a:p>
            <a:pPr lvl="1" eaLnBrk="1" hangingPunct="1"/>
            <a:r>
              <a:rPr lang="tr-TR" sz="2600" smtClean="0"/>
              <a:t>Bronşiyolit gibi viral hst.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Unvan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Etyoloji</a:t>
            </a:r>
          </a:p>
        </p:txBody>
      </p:sp>
      <p:sp>
        <p:nvSpPr>
          <p:cNvPr id="31746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tr-TR" smtClean="0"/>
              <a:t>3-36 ay arası olan çocuklarda;</a:t>
            </a:r>
          </a:p>
          <a:p>
            <a:pPr lvl="1" eaLnBrk="1" hangingPunct="1"/>
            <a:r>
              <a:rPr lang="tr-TR" smtClean="0"/>
              <a:t>S.pneumonia </a:t>
            </a:r>
          </a:p>
          <a:p>
            <a:pPr lvl="1" eaLnBrk="1" hangingPunct="1"/>
            <a:r>
              <a:rPr lang="tr-TR" smtClean="0"/>
              <a:t>H.influenzae  </a:t>
            </a:r>
          </a:p>
          <a:p>
            <a:pPr lvl="1" eaLnBrk="1" hangingPunct="1"/>
            <a:r>
              <a:rPr lang="tr-TR" smtClean="0"/>
              <a:t>N.menengitis </a:t>
            </a:r>
          </a:p>
          <a:p>
            <a:pPr lvl="1" eaLnBrk="1" hangingPunct="1"/>
            <a:endParaRPr lang="tr-TR" smtClean="0"/>
          </a:p>
          <a:p>
            <a:pPr eaLnBrk="1" hangingPunct="1"/>
            <a:r>
              <a:rPr lang="tr-TR" smtClean="0"/>
              <a:t>&gt;36 ay çocuklarda;</a:t>
            </a:r>
          </a:p>
          <a:p>
            <a:pPr lvl="1" eaLnBrk="1" hangingPunct="1"/>
            <a:r>
              <a:rPr lang="tr-TR" smtClean="0"/>
              <a:t>Lokalize enfeksiyonlar</a:t>
            </a:r>
          </a:p>
          <a:p>
            <a:pPr lvl="1" eaLnBrk="1" hangingPunct="1"/>
            <a:r>
              <a:rPr lang="tr-TR" smtClean="0"/>
              <a:t>Vaskülit ve otoimmün hastalıklar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Unvan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Anamnez</a:t>
            </a:r>
          </a:p>
        </p:txBody>
      </p:sp>
      <p:sp>
        <p:nvSpPr>
          <p:cNvPr id="3" name="İçerik Yer Tutucusu 2">
            <a:extLst/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 numCol="2" rtlCol="0">
            <a:normAutofit/>
          </a:bodyPr>
          <a:lstStyle/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Ateşin süresi ve derecesi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Ateşin tipi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Eşlik eden şikayetler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İlaç alım öyküsü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Yaş grupları</a:t>
            </a:r>
          </a:p>
          <a:p>
            <a:pPr marL="685800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400" kern="1200" dirty="0">
                <a:ea typeface="+mn-ea"/>
              </a:rPr>
              <a:t>0-28 gün</a:t>
            </a:r>
          </a:p>
          <a:p>
            <a:pPr marL="685800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400" kern="1200" dirty="0">
                <a:ea typeface="+mn-ea"/>
              </a:rPr>
              <a:t>29-90 gün</a:t>
            </a:r>
          </a:p>
          <a:p>
            <a:pPr marL="685800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400" kern="1200" dirty="0">
                <a:ea typeface="+mn-ea"/>
              </a:rPr>
              <a:t>3-36 ay</a:t>
            </a:r>
          </a:p>
          <a:p>
            <a:pPr marL="685800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400" kern="1200" dirty="0">
                <a:ea typeface="+mn-ea"/>
              </a:rPr>
              <a:t>3 yaş üstü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Risk faktörleri </a:t>
            </a:r>
          </a:p>
          <a:p>
            <a:pPr marL="685800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400" kern="1200" dirty="0">
                <a:ea typeface="+mn-ea"/>
              </a:rPr>
              <a:t>Kronik akciğer, karaciğer, böbrek ve </a:t>
            </a:r>
            <a:r>
              <a:rPr lang="tr-TR" sz="2400" kern="1200" dirty="0" err="1">
                <a:ea typeface="+mn-ea"/>
              </a:rPr>
              <a:t>konjenital</a:t>
            </a:r>
            <a:r>
              <a:rPr lang="tr-TR" sz="2400" kern="1200" dirty="0">
                <a:ea typeface="+mn-ea"/>
              </a:rPr>
              <a:t> kalp hastalığı</a:t>
            </a:r>
          </a:p>
          <a:p>
            <a:pPr marL="685800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400" kern="1200" dirty="0" err="1">
                <a:ea typeface="+mn-ea"/>
              </a:rPr>
              <a:t>İmmunsupresif</a:t>
            </a:r>
            <a:endParaRPr lang="tr-TR" sz="2400" kern="1200" dirty="0">
              <a:ea typeface="+mn-ea"/>
            </a:endParaRPr>
          </a:p>
          <a:p>
            <a:pPr marL="685800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400" kern="1200" dirty="0" err="1">
                <a:ea typeface="+mn-ea"/>
              </a:rPr>
              <a:t>konvülsiyon</a:t>
            </a:r>
            <a:r>
              <a:rPr lang="tr-TR" sz="2400" kern="1200" dirty="0">
                <a:ea typeface="+mn-ea"/>
              </a:rPr>
              <a:t> öyküsü olanlar</a:t>
            </a:r>
          </a:p>
          <a:p>
            <a:pPr marL="685800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400" kern="1200" dirty="0">
                <a:ea typeface="+mn-ea"/>
              </a:rPr>
              <a:t>Doğumsal metabolizma hastalıkları</a:t>
            </a:r>
          </a:p>
          <a:p>
            <a:pPr marL="685800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400" kern="1200" dirty="0">
                <a:ea typeface="+mn-ea"/>
              </a:rPr>
              <a:t>Adrenal yetersizlik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Unvan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Fizik Muayene</a:t>
            </a:r>
          </a:p>
        </p:txBody>
      </p:sp>
      <p:sp>
        <p:nvSpPr>
          <p:cNvPr id="33794" name="İçerik Yer Tutucusu 2"/>
          <p:cNvSpPr>
            <a:spLocks noGrp="1"/>
          </p:cNvSpPr>
          <p:nvPr>
            <p:ph idx="4294967295"/>
          </p:nvPr>
        </p:nvSpPr>
        <p:spPr>
          <a:xfrm>
            <a:off x="1576388" y="1781175"/>
            <a:ext cx="10363200" cy="5076825"/>
          </a:xfrm>
        </p:spPr>
        <p:txBody>
          <a:bodyPr/>
          <a:lstStyle/>
          <a:p>
            <a:pPr eaLnBrk="1" hangingPunct="1"/>
            <a:r>
              <a:rPr lang="tr-TR" sz="2800" smtClean="0"/>
              <a:t>Toksik görünüm</a:t>
            </a:r>
            <a:r>
              <a:rPr lang="tr-TR" smtClean="0"/>
              <a:t> </a:t>
            </a:r>
          </a:p>
          <a:p>
            <a:pPr lvl="1" eaLnBrk="1" hangingPunct="1"/>
            <a:r>
              <a:rPr lang="tr-TR" sz="2400" smtClean="0"/>
              <a:t>Cilt rengi soluk veya mor </a:t>
            </a:r>
          </a:p>
          <a:p>
            <a:pPr lvl="1" eaLnBrk="1" hangingPunct="1"/>
            <a:r>
              <a:rPr lang="tr-TR" sz="2400" smtClean="0"/>
              <a:t>Huzursuzluk </a:t>
            </a:r>
          </a:p>
          <a:p>
            <a:pPr lvl="1" eaLnBrk="1" hangingPunct="1"/>
            <a:r>
              <a:rPr lang="tr-TR" sz="2400" smtClean="0"/>
              <a:t>Aşırı ağlama veya ağlamama </a:t>
            </a:r>
          </a:p>
          <a:p>
            <a:pPr lvl="1" eaLnBrk="1" hangingPunct="1"/>
            <a:r>
              <a:rPr lang="tr-TR" sz="2400" smtClean="0"/>
              <a:t>Emmeme</a:t>
            </a:r>
          </a:p>
          <a:p>
            <a:pPr lvl="1" eaLnBrk="1" hangingPunct="1"/>
            <a:r>
              <a:rPr lang="tr-TR" sz="2400" smtClean="0"/>
              <a:t>Aşırı halsizlik </a:t>
            </a:r>
          </a:p>
          <a:p>
            <a:pPr lvl="1" eaLnBrk="1" hangingPunct="1"/>
            <a:r>
              <a:rPr lang="tr-TR" sz="2400" smtClean="0"/>
              <a:t>Uykuya eğilim veya baygınlık </a:t>
            </a:r>
          </a:p>
          <a:p>
            <a:pPr lvl="1" eaLnBrk="1" hangingPunct="1"/>
            <a:r>
              <a:rPr lang="tr-TR" sz="2400" smtClean="0"/>
              <a:t>Hızlı veya çok yavaş soluk alıp verme</a:t>
            </a:r>
          </a:p>
          <a:p>
            <a:pPr lvl="1" eaLnBrk="1" hangingPunct="1"/>
            <a:r>
              <a:rPr lang="tr-TR" sz="2400" smtClean="0"/>
              <a:t>Peteşiyal döküntü varlığı</a:t>
            </a:r>
          </a:p>
          <a:p>
            <a:pPr eaLnBrk="1" hangingPunct="1"/>
            <a:r>
              <a:rPr lang="tr-TR" sz="2800" smtClean="0"/>
              <a:t>Bilinç </a:t>
            </a:r>
          </a:p>
          <a:p>
            <a:pPr eaLnBrk="1" hangingPunct="1"/>
            <a:r>
              <a:rPr lang="tr-TR" sz="2800" smtClean="0"/>
              <a:t>Enfeksiyon odağı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Unvan 1"/>
          <p:cNvSpPr>
            <a:spLocks noGrp="1"/>
          </p:cNvSpPr>
          <p:nvPr>
            <p:ph type="title" idx="4294967295"/>
          </p:nvPr>
        </p:nvSpPr>
        <p:spPr>
          <a:xfrm>
            <a:off x="1549400" y="555625"/>
            <a:ext cx="10390188" cy="1462088"/>
          </a:xfrm>
        </p:spPr>
        <p:txBody>
          <a:bodyPr anchor="ctr"/>
          <a:lstStyle/>
          <a:p>
            <a:pPr eaLnBrk="1" hangingPunct="1"/>
            <a:r>
              <a:rPr lang="tr-TR" smtClean="0"/>
              <a:t>Amaç</a:t>
            </a:r>
          </a:p>
        </p:txBody>
      </p:sp>
      <p:sp>
        <p:nvSpPr>
          <p:cNvPr id="15362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tr-TR" smtClean="0"/>
              <a:t>Çocuklarda ateşin tanımı ve yönetimi hakkında bilgi vermek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Unvan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Fizik Muayene</a:t>
            </a:r>
          </a:p>
        </p:txBody>
      </p:sp>
      <p:sp>
        <p:nvSpPr>
          <p:cNvPr id="3" name="İçerik Yer Tutucusu 2">
            <a:extLst/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 numCol="2" rtlCol="0">
            <a:normAutofit/>
          </a:bodyPr>
          <a:lstStyle/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Genel durum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Ateş ölçümü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 err="1"/>
              <a:t>Vital</a:t>
            </a:r>
            <a:r>
              <a:rPr lang="tr-TR" sz="2800" kern="1200" dirty="0"/>
              <a:t> bulgular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Solunum sistemi 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 err="1"/>
              <a:t>Kardiyovasküler</a:t>
            </a:r>
            <a:r>
              <a:rPr lang="tr-TR" sz="2800" kern="1200" dirty="0"/>
              <a:t> sistem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 err="1"/>
              <a:t>Ürogenital</a:t>
            </a:r>
            <a:r>
              <a:rPr lang="tr-TR" sz="2800" kern="1200" dirty="0"/>
              <a:t> sistem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tr-TR" sz="2800" kern="1200" dirty="0"/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tr-TR" sz="2800" kern="1200" dirty="0"/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Döküntü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LAP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Kulak muayenesi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Batın muayenesi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Kas-İskelet sistemi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 err="1"/>
              <a:t>Menenjial</a:t>
            </a:r>
            <a:r>
              <a:rPr lang="tr-TR" sz="2800" kern="1200" dirty="0"/>
              <a:t> belirtiler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Unvan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Yenidoğan Dönemi</a:t>
            </a:r>
          </a:p>
        </p:txBody>
      </p:sp>
      <p:sp>
        <p:nvSpPr>
          <p:cNvPr id="35842" name="İçerik Yer Tutucusu 2"/>
          <p:cNvSpPr>
            <a:spLocks noGrp="1"/>
          </p:cNvSpPr>
          <p:nvPr>
            <p:ph idx="4294967295"/>
          </p:nvPr>
        </p:nvSpPr>
        <p:spPr>
          <a:xfrm>
            <a:off x="1576388" y="1860550"/>
            <a:ext cx="10363200" cy="4114800"/>
          </a:xfrm>
        </p:spPr>
        <p:txBody>
          <a:bodyPr/>
          <a:lstStyle/>
          <a:p>
            <a:pPr eaLnBrk="1" hangingPunct="1"/>
            <a:r>
              <a:rPr lang="tr-TR" sz="2800" smtClean="0"/>
              <a:t>Yenidoğan döneminde nötrofillerin, T-hücrelerin, NK hücrelerin fonksiyonları immatürdür. </a:t>
            </a:r>
          </a:p>
          <a:p>
            <a:pPr eaLnBrk="1" hangingPunct="1"/>
            <a:r>
              <a:rPr lang="tr-TR" sz="2800" smtClean="0"/>
              <a:t>Bu dönemde enfeksiyon dışında dehidratasyon ve yüksek çevre ısısı da ateşe yol açabilir. </a:t>
            </a:r>
          </a:p>
          <a:p>
            <a:pPr eaLnBrk="1" hangingPunct="1"/>
            <a:r>
              <a:rPr lang="tr-TR" sz="2800" smtClean="0"/>
              <a:t>Enfeksiyon bulguları özellikle erken dönemde belirsizdir.</a:t>
            </a:r>
          </a:p>
          <a:p>
            <a:pPr eaLnBrk="1" hangingPunct="1"/>
            <a:r>
              <a:rPr lang="tr-TR" sz="2800" smtClean="0"/>
              <a:t>Gizli bakteriyemi riski %7,4-13 </a:t>
            </a:r>
          </a:p>
          <a:p>
            <a:pPr eaLnBrk="1" hangingPunct="1"/>
            <a:r>
              <a:rPr lang="tr-TR" sz="2800" smtClean="0"/>
              <a:t>Yenidoğan sepsisinde mortalite yüksektir.</a:t>
            </a:r>
          </a:p>
          <a:p>
            <a:pPr eaLnBrk="1" hangingPunct="1"/>
            <a:r>
              <a:rPr lang="tr-TR" sz="2800" smtClean="0"/>
              <a:t>Ateşli yenidoğan </a:t>
            </a:r>
            <a:r>
              <a:rPr lang="tr-TR" sz="2800" smtClean="0">
                <a:solidFill>
                  <a:srgbClr val="FF0000"/>
                </a:solidFill>
              </a:rPr>
              <a:t>hastaneye yatırılarak </a:t>
            </a:r>
            <a:r>
              <a:rPr lang="tr-TR" sz="2800" smtClean="0"/>
              <a:t>tetkik edilir.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Unvan 1"/>
          <p:cNvSpPr>
            <a:spLocks noGrp="1"/>
          </p:cNvSpPr>
          <p:nvPr>
            <p:ph type="title" idx="4294967295"/>
          </p:nvPr>
        </p:nvSpPr>
        <p:spPr>
          <a:xfrm>
            <a:off x="838200" y="301625"/>
            <a:ext cx="10515600" cy="1524000"/>
          </a:xfrm>
        </p:spPr>
        <p:txBody>
          <a:bodyPr anchor="ctr"/>
          <a:lstStyle/>
          <a:p>
            <a:pPr eaLnBrk="1" hangingPunct="1"/>
            <a:r>
              <a:rPr lang="tr-TR" smtClean="0"/>
              <a:t>Yenidoğan Dönemi-Sepsis belirtileri</a:t>
            </a:r>
          </a:p>
        </p:txBody>
      </p:sp>
      <p:sp>
        <p:nvSpPr>
          <p:cNvPr id="3" name="İçerik Yer Tutucusu 2">
            <a:extLst/>
          </p:cNvPr>
          <p:cNvSpPr>
            <a:spLocks noGrp="1"/>
          </p:cNvSpPr>
          <p:nvPr>
            <p:ph idx="4294967295"/>
          </p:nvPr>
        </p:nvSpPr>
        <p:spPr>
          <a:xfrm>
            <a:off x="852484" y="1864537"/>
            <a:ext cx="10501329" cy="4366840"/>
          </a:xfrm>
        </p:spPr>
        <p:txBody>
          <a:bodyPr numCol="2" rtlCol="0">
            <a:normAutofit/>
          </a:bodyPr>
          <a:lstStyle/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Bebeğin iyi gözükmemesi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Aktivitesinde azalma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Yeterli emmeme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Kusma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Tartı alımında duraklama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Solukluk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Sarılık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tr-TR" sz="2800" kern="1200" dirty="0"/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Huzursuzluk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 err="1"/>
              <a:t>Hipotoni</a:t>
            </a:r>
            <a:r>
              <a:rPr lang="tr-TR" sz="2800" kern="1200" dirty="0"/>
              <a:t>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 err="1"/>
              <a:t>İrritabilite</a:t>
            </a:r>
            <a:r>
              <a:rPr lang="tr-TR" sz="2800" kern="1200" dirty="0"/>
              <a:t>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 err="1"/>
              <a:t>Apne</a:t>
            </a:r>
            <a:r>
              <a:rPr lang="tr-TR" sz="2800" kern="1200" dirty="0"/>
              <a:t>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 err="1"/>
              <a:t>Taşipne</a:t>
            </a:r>
            <a:r>
              <a:rPr lang="tr-TR" sz="2800" kern="1200" dirty="0"/>
              <a:t>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Taşikardi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tr-TR" sz="2800" kern="1200" dirty="0"/>
              <a:t>Uzamış </a:t>
            </a:r>
            <a:r>
              <a:rPr lang="tr-TR" sz="2800" kern="1200" dirty="0" err="1"/>
              <a:t>kapiller</a:t>
            </a:r>
            <a:r>
              <a:rPr lang="tr-TR" sz="2800" kern="1200" dirty="0"/>
              <a:t> dolum zamanı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Unvan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29-90 Günlük</a:t>
            </a:r>
          </a:p>
        </p:txBody>
      </p:sp>
      <p:sp>
        <p:nvSpPr>
          <p:cNvPr id="37890" name="İçerik Yer Tutucusu 2"/>
          <p:cNvSpPr>
            <a:spLocks noGrp="1"/>
          </p:cNvSpPr>
          <p:nvPr>
            <p:ph idx="4294967295"/>
          </p:nvPr>
        </p:nvSpPr>
        <p:spPr>
          <a:xfrm>
            <a:off x="1230313" y="1655763"/>
            <a:ext cx="10363200" cy="4981575"/>
          </a:xfrm>
        </p:spPr>
        <p:txBody>
          <a:bodyPr/>
          <a:lstStyle/>
          <a:p>
            <a:pPr eaLnBrk="1" hangingPunct="1"/>
            <a:r>
              <a:rPr lang="tr-TR" sz="2800" smtClean="0"/>
              <a:t>İmmunolojik olarak bakteriyel enfeksiyonları sınırlandırma yetenekleri yenidoğanlardan daha iyidir. </a:t>
            </a:r>
          </a:p>
          <a:p>
            <a:pPr eaLnBrk="1" hangingPunct="1"/>
            <a:endParaRPr lang="tr-TR" sz="2800" smtClean="0"/>
          </a:p>
          <a:p>
            <a:pPr eaLnBrk="1" hangingPunct="1"/>
            <a:r>
              <a:rPr lang="tr-TR" sz="2800" smtClean="0"/>
              <a:t>Fokal enfeksiyonlar görülebilir.</a:t>
            </a:r>
          </a:p>
          <a:p>
            <a:pPr eaLnBrk="1" hangingPunct="1"/>
            <a:endParaRPr lang="tr-TR" sz="2800" smtClean="0"/>
          </a:p>
          <a:p>
            <a:pPr eaLnBrk="1" hangingPunct="1"/>
            <a:r>
              <a:rPr lang="tr-TR" sz="2800" smtClean="0"/>
              <a:t>Gizli bakteriyel enfeksiyon riski %5 civarındadır. </a:t>
            </a:r>
          </a:p>
          <a:p>
            <a:pPr eaLnBrk="1" hangingPunct="1"/>
            <a:endParaRPr lang="tr-TR" sz="2800" smtClean="0"/>
          </a:p>
          <a:p>
            <a:pPr eaLnBrk="1" hangingPunct="1"/>
            <a:r>
              <a:rPr lang="tr-TR" sz="2800" smtClean="0"/>
              <a:t>Geleneksel yaklaşım yenidoğanlar gibidir.</a:t>
            </a:r>
          </a:p>
          <a:p>
            <a:pPr eaLnBrk="1" hangingPunct="1"/>
            <a:endParaRPr lang="tr-TR" sz="2800" smtClean="0"/>
          </a:p>
          <a:p>
            <a:pPr eaLnBrk="1" hangingPunct="1"/>
            <a:r>
              <a:rPr lang="tr-TR" sz="2800" smtClean="0"/>
              <a:t>Toksik görünüm varlığında hastaneye </a:t>
            </a:r>
            <a:r>
              <a:rPr lang="tr-TR" sz="2800" smtClean="0">
                <a:solidFill>
                  <a:srgbClr val="FF0000"/>
                </a:solidFill>
              </a:rPr>
              <a:t>yatış </a:t>
            </a:r>
            <a:r>
              <a:rPr lang="tr-TR" sz="2800" smtClean="0"/>
              <a:t>gerekir.</a:t>
            </a:r>
          </a:p>
          <a:p>
            <a:pPr marL="457200" lvl="1" indent="0" eaLnBrk="1" hangingPunct="1">
              <a:buFont typeface="Wingdings" pitchFamily="2" charset="2"/>
              <a:buNone/>
            </a:pPr>
            <a:endParaRPr lang="tr-TR" smtClean="0"/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Unvan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3 ay-36 ay çocuk</a:t>
            </a:r>
          </a:p>
        </p:txBody>
      </p:sp>
      <p:sp>
        <p:nvSpPr>
          <p:cNvPr id="38914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tr-TR" smtClean="0"/>
              <a:t>Enfeksiyonun yayılma riski bağışıklık sisteminin olgunlaşması nedeni ile azdır.</a:t>
            </a:r>
          </a:p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Toksik-hasta görünümlü olması </a:t>
            </a:r>
            <a:r>
              <a:rPr lang="tr-TR" smtClean="0">
                <a:solidFill>
                  <a:srgbClr val="FF0000"/>
                </a:solidFill>
              </a:rPr>
              <a:t>hastaneye yatış </a:t>
            </a:r>
            <a:r>
              <a:rPr lang="tr-TR" smtClean="0"/>
              <a:t>gerektirir.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Unvan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z="4000" smtClean="0"/>
              <a:t>Ateşin Acil Tedavisini Gerektiren Durumlar</a:t>
            </a:r>
          </a:p>
        </p:txBody>
      </p:sp>
      <p:sp>
        <p:nvSpPr>
          <p:cNvPr id="39938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tr-TR" sz="2800" smtClean="0"/>
              <a:t>Şok</a:t>
            </a:r>
          </a:p>
          <a:p>
            <a:pPr eaLnBrk="1" hangingPunct="1"/>
            <a:r>
              <a:rPr lang="tr-TR" sz="2800" smtClean="0"/>
              <a:t>Nörolojik hastalık, kardiyopulmoner hastalık veya artmış metabolik hızdaki diğer durumlar (Yanık, postoperatif durum)</a:t>
            </a:r>
          </a:p>
          <a:p>
            <a:pPr eaLnBrk="1" hangingPunct="1"/>
            <a:r>
              <a:rPr lang="tr-TR" sz="2800" smtClean="0"/>
              <a:t>Sıvı - elektrolit dengesi değişiklikleri</a:t>
            </a:r>
          </a:p>
          <a:p>
            <a:pPr eaLnBrk="1" hangingPunct="1"/>
            <a:r>
              <a:rPr lang="tr-TR" sz="2800" smtClean="0"/>
              <a:t>≥40ºC ateş </a:t>
            </a:r>
          </a:p>
          <a:p>
            <a:pPr eaLnBrk="1" hangingPunct="1"/>
            <a:r>
              <a:rPr lang="tr-TR" sz="2800" smtClean="0"/>
              <a:t>Kafa travması</a:t>
            </a:r>
          </a:p>
          <a:p>
            <a:pPr eaLnBrk="1" hangingPunct="1"/>
            <a:r>
              <a:rPr lang="tr-TR" sz="2800" smtClean="0"/>
              <a:t>Post-kardiyak arrest</a:t>
            </a:r>
          </a:p>
          <a:p>
            <a:pPr eaLnBrk="1" hangingPunct="1"/>
            <a:endParaRPr lang="tr-TR" sz="2800" smtClean="0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Unvan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Antipiretik ajanlar </a:t>
            </a:r>
          </a:p>
        </p:txBody>
      </p:sp>
      <p:sp>
        <p:nvSpPr>
          <p:cNvPr id="40962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tr-TR" smtClean="0"/>
              <a:t>Antipiretik ajanlar, termoregülasyon merkezini normal seviyeye getirir.</a:t>
            </a:r>
          </a:p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En çok kullanılan antipiretik ajanlar; parasetamol ve ibuprofendir. </a:t>
            </a:r>
          </a:p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Aspirin, Reye sendromu ile ilişkisi nedeniyle kullanılmamalıdır.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Unvan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Antipiretik ajanlar </a:t>
            </a:r>
          </a:p>
        </p:txBody>
      </p:sp>
      <p:sp>
        <p:nvSpPr>
          <p:cNvPr id="3" name="İçerik Yer Tutucusu 2">
            <a:extLst/>
          </p:cNvPr>
          <p:cNvSpPr>
            <a:spLocks noGrp="1"/>
          </p:cNvSpPr>
          <p:nvPr>
            <p:ph idx="4294967295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tr-TR" sz="2800" dirty="0" err="1"/>
              <a:t>Antipiretik</a:t>
            </a:r>
            <a:r>
              <a:rPr lang="tr-TR" sz="2800" dirty="0"/>
              <a:t> tedavisine altta yatan hastalığı olmayan çocuklar için oral </a:t>
            </a:r>
            <a:r>
              <a:rPr lang="tr-TR" sz="2800" dirty="0" err="1"/>
              <a:t>parasetamol</a:t>
            </a:r>
            <a:r>
              <a:rPr lang="tr-TR" sz="2800" dirty="0"/>
              <a:t> ile tedaviye başlanması önerilir.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endParaRPr lang="tr-TR" sz="2800" dirty="0"/>
          </a:p>
          <a:p>
            <a:pPr eaLnBrk="1" hangingPunct="1">
              <a:lnSpc>
                <a:spcPct val="110000"/>
              </a:lnSpc>
              <a:defRPr/>
            </a:pPr>
            <a:r>
              <a:rPr lang="tr-TR" sz="2800" dirty="0"/>
              <a:t>Oral </a:t>
            </a:r>
            <a:r>
              <a:rPr lang="tr-TR" sz="2800" dirty="0" err="1"/>
              <a:t>ibuprofen</a:t>
            </a:r>
            <a:r>
              <a:rPr lang="tr-TR" sz="2800" dirty="0"/>
              <a:t>, özellikle </a:t>
            </a:r>
            <a:r>
              <a:rPr lang="tr-TR" sz="2800" dirty="0" err="1"/>
              <a:t>antipiretik</a:t>
            </a:r>
            <a:r>
              <a:rPr lang="tr-TR" sz="2800" dirty="0"/>
              <a:t> etkiye ek olarak anti-</a:t>
            </a:r>
            <a:r>
              <a:rPr lang="tr-TR" sz="2800" dirty="0" err="1"/>
              <a:t>inflamatuvar</a:t>
            </a:r>
            <a:r>
              <a:rPr lang="tr-TR" sz="2800" dirty="0"/>
              <a:t> etki isteniyorsa, </a:t>
            </a:r>
            <a:r>
              <a:rPr lang="tr-TR" sz="2800" dirty="0" err="1"/>
              <a:t>parasetamole</a:t>
            </a:r>
            <a:r>
              <a:rPr lang="tr-TR" sz="2800" dirty="0"/>
              <a:t> alternatiftir. </a:t>
            </a:r>
          </a:p>
          <a:p>
            <a:pPr eaLnBrk="1" hangingPunct="1">
              <a:lnSpc>
                <a:spcPct val="110000"/>
              </a:lnSpc>
              <a:defRPr/>
            </a:pPr>
            <a:endParaRPr lang="tr-TR" sz="2800" dirty="0"/>
          </a:p>
          <a:p>
            <a:pPr eaLnBrk="1" hangingPunct="1">
              <a:lnSpc>
                <a:spcPct val="110000"/>
              </a:lnSpc>
              <a:defRPr/>
            </a:pPr>
            <a:r>
              <a:rPr lang="tr-TR" sz="2800" dirty="0" err="1"/>
              <a:t>Randomize</a:t>
            </a:r>
            <a:r>
              <a:rPr lang="tr-TR" sz="2800" dirty="0"/>
              <a:t> çalışmalarda, </a:t>
            </a:r>
            <a:r>
              <a:rPr lang="tr-TR" sz="2800" dirty="0" err="1"/>
              <a:t>parasetamol</a:t>
            </a:r>
            <a:r>
              <a:rPr lang="tr-TR" sz="2800" dirty="0"/>
              <a:t> ve </a:t>
            </a:r>
            <a:r>
              <a:rPr lang="tr-TR" sz="2800" dirty="0" err="1"/>
              <a:t>ibuprofen</a:t>
            </a:r>
            <a:r>
              <a:rPr lang="tr-TR" sz="2800" dirty="0"/>
              <a:t>, </a:t>
            </a:r>
            <a:r>
              <a:rPr lang="tr-TR" sz="2800" dirty="0" err="1"/>
              <a:t>plaseboya</a:t>
            </a:r>
            <a:r>
              <a:rPr lang="tr-TR" sz="2800" dirty="0"/>
              <a:t> göre daha etkilidir; </a:t>
            </a:r>
            <a:r>
              <a:rPr lang="tr-TR" sz="2800" dirty="0" err="1"/>
              <a:t>ibuprofen</a:t>
            </a:r>
            <a:r>
              <a:rPr lang="tr-TR" sz="2800" dirty="0"/>
              <a:t>, </a:t>
            </a:r>
            <a:r>
              <a:rPr lang="tr-TR" sz="2800" dirty="0" err="1"/>
              <a:t>parasetamol'den</a:t>
            </a:r>
            <a:r>
              <a:rPr lang="tr-TR" sz="2800" dirty="0"/>
              <a:t> biraz daha etkilidir ve etkisi daha uzun sürelidir.</a:t>
            </a:r>
          </a:p>
          <a:p>
            <a:pPr eaLnBrk="1" hangingPunct="1">
              <a:lnSpc>
                <a:spcPct val="110000"/>
              </a:lnSpc>
              <a:defRPr/>
            </a:pPr>
            <a:endParaRPr lang="tr-TR" sz="2800" dirty="0"/>
          </a:p>
          <a:p>
            <a:pPr eaLnBrk="1" hangingPunct="1">
              <a:lnSpc>
                <a:spcPct val="110000"/>
              </a:lnSpc>
              <a:defRPr/>
            </a:pPr>
            <a:r>
              <a:rPr lang="tr-TR" sz="2800" dirty="0" err="1"/>
              <a:t>Parasetamol</a:t>
            </a:r>
            <a:r>
              <a:rPr lang="tr-TR" sz="2800" dirty="0"/>
              <a:t> güvenliliğinden dolayı tercih edilir.</a:t>
            </a:r>
          </a:p>
        </p:txBody>
      </p:sp>
      <p:sp>
        <p:nvSpPr>
          <p:cNvPr id="41987" name="Dikdörtgen 1"/>
          <p:cNvSpPr>
            <a:spLocks noChangeArrowheads="1"/>
          </p:cNvSpPr>
          <p:nvPr/>
        </p:nvSpPr>
        <p:spPr bwMode="auto">
          <a:xfrm>
            <a:off x="1027113" y="6132513"/>
            <a:ext cx="1089818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tr-TR" sz="1400"/>
              <a:t>Perrott, D. A., Piira, T., Goodenough, B., &amp; Champion, G. D. (2004). Efficacy and safety of acetaminophen vs ibuprofen for treating children's pain or fever: a meta-analysis. </a:t>
            </a:r>
            <a:r>
              <a:rPr lang="tr-TR" sz="1400" i="1"/>
              <a:t>Archives of pediatrics &amp; adolescent medicine</a:t>
            </a:r>
            <a:r>
              <a:rPr lang="tr-TR" sz="1400"/>
              <a:t>, </a:t>
            </a:r>
            <a:r>
              <a:rPr lang="tr-TR" sz="1400" i="1"/>
              <a:t>158</a:t>
            </a:r>
            <a:r>
              <a:rPr lang="tr-TR" sz="1400"/>
              <a:t>(6), 521-526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Unvan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Antipiretik ajanlar </a:t>
            </a:r>
          </a:p>
        </p:txBody>
      </p:sp>
      <p:sp>
        <p:nvSpPr>
          <p:cNvPr id="3" name="İçerik Yer Tutucusu 2">
            <a:extLst/>
          </p:cNvPr>
          <p:cNvSpPr>
            <a:spLocks noGrp="1"/>
          </p:cNvSpPr>
          <p:nvPr>
            <p:ph idx="4294967295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tr-TR" sz="2800" dirty="0"/>
              <a:t>Doz karışıklığı ve artmış </a:t>
            </a:r>
            <a:r>
              <a:rPr lang="tr-TR" sz="2800" dirty="0" err="1"/>
              <a:t>toksisite</a:t>
            </a:r>
            <a:r>
              <a:rPr lang="tr-TR" sz="2800" dirty="0"/>
              <a:t> olasılığı nedeniyle, </a:t>
            </a:r>
            <a:r>
              <a:rPr lang="tr-TR" sz="2800" dirty="0" err="1"/>
              <a:t>parasetamol</a:t>
            </a:r>
            <a:r>
              <a:rPr lang="tr-TR" sz="2800" dirty="0"/>
              <a:t> ile </a:t>
            </a:r>
            <a:r>
              <a:rPr lang="tr-TR" sz="2800" dirty="0" err="1"/>
              <a:t>ibuprofen</a:t>
            </a:r>
            <a:r>
              <a:rPr lang="tr-TR" sz="2800" dirty="0"/>
              <a:t> kombinasyonu önerilmemektedir.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endParaRPr lang="tr-TR" sz="2800" dirty="0"/>
          </a:p>
          <a:p>
            <a:pPr eaLnBrk="1" hangingPunct="1">
              <a:lnSpc>
                <a:spcPct val="120000"/>
              </a:lnSpc>
              <a:defRPr/>
            </a:pPr>
            <a:r>
              <a:rPr lang="tr-TR" sz="2800" dirty="0"/>
              <a:t>Ateşi azaltmada </a:t>
            </a:r>
            <a:r>
              <a:rPr lang="tr-TR" sz="2800" dirty="0" err="1"/>
              <a:t>parasetamol</a:t>
            </a:r>
            <a:r>
              <a:rPr lang="tr-TR" sz="2800" dirty="0"/>
              <a:t> ve </a:t>
            </a:r>
            <a:r>
              <a:rPr lang="tr-TR" sz="2800" dirty="0" err="1"/>
              <a:t>ibuprofen</a:t>
            </a:r>
            <a:r>
              <a:rPr lang="tr-TR" sz="2800" dirty="0"/>
              <a:t> kombinasyonu ya da değişimi her iki ajandan da daha etkili olabilir.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tr-TR" dirty="0"/>
              <a:t>Ancak bu ateş düşüşünün klinik olarak anlamlı olduğu açık değildir. </a:t>
            </a:r>
          </a:p>
          <a:p>
            <a:pPr lvl="1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endParaRPr lang="tr-TR" dirty="0"/>
          </a:p>
          <a:p>
            <a:pPr eaLnBrk="1" hangingPunct="1">
              <a:lnSpc>
                <a:spcPct val="120000"/>
              </a:lnSpc>
              <a:defRPr/>
            </a:pPr>
            <a:r>
              <a:rPr lang="tr-TR" sz="2800" dirty="0"/>
              <a:t>Ateş yükselmeye devam ederse ve çocuğun rahatsızlığı </a:t>
            </a:r>
            <a:r>
              <a:rPr lang="tr-TR" sz="2800" dirty="0" err="1"/>
              <a:t>parasetamol</a:t>
            </a:r>
            <a:r>
              <a:rPr lang="tr-TR" sz="2800" dirty="0"/>
              <a:t> veya </a:t>
            </a:r>
            <a:r>
              <a:rPr lang="tr-TR" sz="2800" dirty="0" err="1"/>
              <a:t>ibuprofen</a:t>
            </a:r>
            <a:r>
              <a:rPr lang="tr-TR" sz="2800" dirty="0"/>
              <a:t> verilmesinden 3-4 saat sonra düzelmediyse, 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tr-TR" sz="2400" dirty="0" err="1"/>
              <a:t>Parasetamolden</a:t>
            </a:r>
            <a:r>
              <a:rPr lang="tr-TR" sz="2400" dirty="0"/>
              <a:t> </a:t>
            </a:r>
            <a:r>
              <a:rPr lang="tr-TR" sz="2400" dirty="0" err="1"/>
              <a:t>ibuprofene</a:t>
            </a:r>
            <a:r>
              <a:rPr lang="tr-TR" sz="2400" dirty="0"/>
              <a:t> veya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tr-TR" sz="2400" dirty="0" err="1"/>
              <a:t>İbuprofenden</a:t>
            </a:r>
            <a:r>
              <a:rPr lang="tr-TR" sz="2400" dirty="0"/>
              <a:t> </a:t>
            </a:r>
            <a:r>
              <a:rPr lang="tr-TR" sz="2400" dirty="0" err="1"/>
              <a:t>parasetamole</a:t>
            </a:r>
            <a:r>
              <a:rPr lang="tr-TR" sz="2400" dirty="0"/>
              <a:t> geçilebilir.</a:t>
            </a:r>
          </a:p>
        </p:txBody>
      </p:sp>
      <p:sp>
        <p:nvSpPr>
          <p:cNvPr id="43011" name="Dikdörtgen 1"/>
          <p:cNvSpPr>
            <a:spLocks noChangeArrowheads="1"/>
          </p:cNvSpPr>
          <p:nvPr/>
        </p:nvSpPr>
        <p:spPr bwMode="auto">
          <a:xfrm>
            <a:off x="1535113" y="6269038"/>
            <a:ext cx="104044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tr-TR" sz="1400"/>
              <a:t>Purssell, E. (2011). Systematic review of studies comparing combined treatment with paracetamol and ibuprofen, with either drug alone. </a:t>
            </a:r>
            <a:r>
              <a:rPr lang="tr-TR" sz="1400" i="1"/>
              <a:t>Archives of disease in childhood</a:t>
            </a:r>
            <a:r>
              <a:rPr lang="tr-TR" sz="1400"/>
              <a:t>, archdischild-2011.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1 Başlık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Antipiretik ajanlar </a:t>
            </a:r>
          </a:p>
        </p:txBody>
      </p:sp>
      <p:graphicFrame>
        <p:nvGraphicFramePr>
          <p:cNvPr id="43046" name="Group 38"/>
          <p:cNvGraphicFramePr>
            <a:graphicFrameLocks noGrp="1"/>
          </p:cNvGraphicFramePr>
          <p:nvPr>
            <p:ph idx="4294967295"/>
          </p:nvPr>
        </p:nvGraphicFramePr>
        <p:xfrm>
          <a:off x="1576388" y="2017713"/>
          <a:ext cx="10363200" cy="3798887"/>
        </p:xfrm>
        <a:graphic>
          <a:graphicData uri="http://schemas.openxmlformats.org/drawingml/2006/table">
            <a:tbl>
              <a:tblPr/>
              <a:tblGrid>
                <a:gridCol w="3454400">
                  <a:extLst>
                    <a:ext uri="{9D8B030D-6E8A-4147-A177-3AD203B41FA5}"/>
                  </a:extLst>
                </a:gridCol>
                <a:gridCol w="3454400">
                  <a:extLst>
                    <a:ext uri="{9D8B030D-6E8A-4147-A177-3AD203B41FA5}"/>
                  </a:extLst>
                </a:gridCol>
                <a:gridCol w="3454400">
                  <a:extLst>
                    <a:ext uri="{9D8B030D-6E8A-4147-A177-3AD203B41FA5}"/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İbuprofen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Parasetamol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/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Doz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10 mg/kg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10-15 mg/kg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/>
                </a:extLst>
              </a:tr>
              <a:tr h="78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Periyot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6 saatte bir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4-6 saatte bir (günde ≤5 doz)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/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Etki başlama süresi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60 dk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30-60 dk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/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Pik etki zamanı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3-4 saat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3-4 saat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/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Toplam etki süresi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6-8 saat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4-6 saat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/>
                </a:extLst>
              </a:tr>
              <a:tr h="78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Günlük max. doz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40 mg/kg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2.4 gr/gün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4 gr/gün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Unvan 1"/>
          <p:cNvSpPr>
            <a:spLocks noGrp="1"/>
          </p:cNvSpPr>
          <p:nvPr>
            <p:ph type="title" idx="4294967295"/>
          </p:nvPr>
        </p:nvSpPr>
        <p:spPr>
          <a:xfrm>
            <a:off x="1549400" y="555625"/>
            <a:ext cx="10390188" cy="1462088"/>
          </a:xfrm>
        </p:spPr>
        <p:txBody>
          <a:bodyPr anchor="ctr"/>
          <a:lstStyle/>
          <a:p>
            <a:pPr eaLnBrk="1" hangingPunct="1"/>
            <a:r>
              <a:rPr lang="tr-TR" smtClean="0"/>
              <a:t>Hedefler</a:t>
            </a:r>
          </a:p>
        </p:txBody>
      </p:sp>
      <p:sp>
        <p:nvSpPr>
          <p:cNvPr id="16386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tr-TR" sz="2800" smtClean="0"/>
              <a:t>Vücut ısısı ölçme yöntemlerini sayabilmek</a:t>
            </a:r>
          </a:p>
          <a:p>
            <a:pPr eaLnBrk="1" hangingPunct="1"/>
            <a:r>
              <a:rPr lang="tr-TR" sz="2800" smtClean="0"/>
              <a:t>Ölçme yöntemine göre normal vücut ısısı değerini belirleyebilmek</a:t>
            </a:r>
          </a:p>
          <a:p>
            <a:pPr eaLnBrk="1" hangingPunct="1"/>
            <a:r>
              <a:rPr lang="tr-TR" sz="2800" smtClean="0"/>
              <a:t>Çocuklarda yaş gruplarına göre ateş etyolojisini sayabilmek</a:t>
            </a:r>
          </a:p>
          <a:p>
            <a:pPr eaLnBrk="1" hangingPunct="1"/>
            <a:r>
              <a:rPr lang="tr-TR" sz="2800" smtClean="0"/>
              <a:t>Anamnez ve fizik muayene basamaklarını açıklayabilmek</a:t>
            </a:r>
          </a:p>
          <a:p>
            <a:pPr eaLnBrk="1" hangingPunct="1"/>
            <a:r>
              <a:rPr lang="tr-TR" sz="2800" smtClean="0"/>
              <a:t>Ateşli çocuklarda sevk kriterlerini sayabilmek</a:t>
            </a:r>
          </a:p>
          <a:p>
            <a:pPr eaLnBrk="1" hangingPunct="1"/>
            <a:r>
              <a:rPr lang="tr-TR" sz="2800" smtClean="0"/>
              <a:t>Ateş durumunda parasetamol ve ibuprofen kullanımını açıklayabilmek</a:t>
            </a:r>
          </a:p>
          <a:p>
            <a:pPr eaLnBrk="1" hangingPunct="1"/>
            <a:r>
              <a:rPr lang="tr-TR" sz="2800" smtClean="0"/>
              <a:t>Harici soğutma ilkelerini açıklayabilmek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Unvan 1"/>
          <p:cNvSpPr>
            <a:spLocks noGrp="1"/>
          </p:cNvSpPr>
          <p:nvPr>
            <p:ph type="title" idx="4294967295"/>
          </p:nvPr>
        </p:nvSpPr>
        <p:spPr>
          <a:xfrm>
            <a:off x="822325" y="207963"/>
            <a:ext cx="10515600" cy="1325562"/>
          </a:xfrm>
        </p:spPr>
        <p:txBody>
          <a:bodyPr anchor="ctr"/>
          <a:lstStyle/>
          <a:p>
            <a:pPr eaLnBrk="1" hangingPunct="1"/>
            <a:r>
              <a:rPr lang="tr-TR" smtClean="0"/>
              <a:t>Antipiretik ajanlar-İbuprofen</a:t>
            </a:r>
          </a:p>
        </p:txBody>
      </p:sp>
      <p:sp>
        <p:nvSpPr>
          <p:cNvPr id="45058" name="İçerik Yer Tutucusu 2"/>
          <p:cNvSpPr>
            <a:spLocks noGrp="1"/>
          </p:cNvSpPr>
          <p:nvPr>
            <p:ph idx="4294967295"/>
          </p:nvPr>
        </p:nvSpPr>
        <p:spPr>
          <a:xfrm>
            <a:off x="742950" y="1825625"/>
            <a:ext cx="10515600" cy="5032375"/>
          </a:xfrm>
        </p:spPr>
        <p:txBody>
          <a:bodyPr/>
          <a:lstStyle/>
          <a:p>
            <a:pPr eaLnBrk="1" hangingPunct="1"/>
            <a:r>
              <a:rPr lang="tr-TR" sz="2800" smtClean="0">
                <a:solidFill>
                  <a:srgbClr val="FF0000"/>
                </a:solidFill>
              </a:rPr>
              <a:t>Ibuprofen genellikle altı aydan küçük bebekler için önerilmez</a:t>
            </a:r>
            <a:r>
              <a:rPr lang="tr-TR" sz="2800" smtClean="0"/>
              <a:t>. </a:t>
            </a:r>
          </a:p>
          <a:p>
            <a:pPr lvl="1" eaLnBrk="1" hangingPunct="1"/>
            <a:r>
              <a:rPr lang="tr-TR" sz="2400" smtClean="0"/>
              <a:t>Böbrek toksisitesi !</a:t>
            </a:r>
          </a:p>
          <a:p>
            <a:pPr lvl="1" eaLnBrk="1" hangingPunct="1">
              <a:buFont typeface="Wingdings" pitchFamily="2" charset="2"/>
              <a:buNone/>
            </a:pPr>
            <a:endParaRPr lang="tr-TR" sz="2400" smtClean="0"/>
          </a:p>
          <a:p>
            <a:pPr eaLnBrk="1" hangingPunct="1"/>
            <a:r>
              <a:rPr lang="tr-TR" sz="2800" smtClean="0"/>
              <a:t>İbuprofenin yan etkileri gastrit ve gastrointestinal kanama olabilir.</a:t>
            </a:r>
          </a:p>
          <a:p>
            <a:pPr eaLnBrk="1" hangingPunct="1"/>
            <a:endParaRPr lang="tr-TR" sz="2800" smtClean="0"/>
          </a:p>
          <a:p>
            <a:pPr eaLnBrk="1" hangingPunct="1"/>
            <a:r>
              <a:rPr lang="tr-TR" sz="2800" smtClean="0"/>
              <a:t>Uygun dozlarda uygulandığında ve gıdayla birlikte alındığında, genellikle güvenlidir. </a:t>
            </a:r>
          </a:p>
          <a:p>
            <a:pPr eaLnBrk="1" hangingPunct="1"/>
            <a:endParaRPr lang="tr-TR" sz="2800" smtClean="0"/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Antipiretik ajanlar-İbuprofen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6388" y="2112963"/>
            <a:ext cx="10363200" cy="4019550"/>
          </a:xfrm>
        </p:spPr>
        <p:txBody>
          <a:bodyPr/>
          <a:lstStyle/>
          <a:p>
            <a:pPr eaLnBrk="1" hangingPunct="1"/>
            <a:r>
              <a:rPr lang="tr-TR" sz="2800" smtClean="0"/>
              <a:t>Bununla birlikte, uygun dozlarda ibuprofeni takiben akut böbrek hasarı bildirilmiştir.</a:t>
            </a:r>
          </a:p>
          <a:p>
            <a:pPr eaLnBrk="1" hangingPunct="1"/>
            <a:endParaRPr lang="tr-TR" sz="2800" smtClean="0"/>
          </a:p>
          <a:p>
            <a:pPr eaLnBrk="1" hangingPunct="1"/>
            <a:r>
              <a:rPr lang="tr-TR" sz="2800" smtClean="0"/>
              <a:t>Aşırı dozda ibuprofen, aşırı dozda parasetamolden daha kolay yönetilmektedir.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Unvan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Antipiretik Ajanlar-Parasetamol</a:t>
            </a:r>
          </a:p>
        </p:txBody>
      </p:sp>
      <p:sp>
        <p:nvSpPr>
          <p:cNvPr id="47106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tr-TR" sz="2800" smtClean="0"/>
              <a:t>Antipiretik bir ajan ile tedavi edilen ateşli çoğu çocuk için, terapötik dozlarda güvenlilik konusundaki  kayıtlardan dolayı oral parasetamol önerilir.(Sınıf 2B)</a:t>
            </a:r>
          </a:p>
          <a:p>
            <a:pPr eaLnBrk="1" hangingPunct="1"/>
            <a:endParaRPr lang="tr-TR" sz="2800" smtClean="0"/>
          </a:p>
          <a:p>
            <a:pPr eaLnBrk="1" hangingPunct="1"/>
            <a:r>
              <a:rPr lang="tr-TR" sz="2800" smtClean="0"/>
              <a:t>Rutin klinik bakım için bir "yükleme dozu" önerilmez çünkü dozaj karışıklığı riskini artırabilir.</a:t>
            </a:r>
          </a:p>
          <a:p>
            <a:pPr eaLnBrk="1" hangingPunct="1"/>
            <a:endParaRPr lang="tr-TR" sz="2800" smtClean="0"/>
          </a:p>
          <a:p>
            <a:pPr eaLnBrk="1" hangingPunct="1"/>
            <a:r>
              <a:rPr lang="tr-TR" sz="2800" smtClean="0"/>
              <a:t>Uygun dozlarda uygulandığında yan etkileri yoktur.</a:t>
            </a:r>
            <a:r>
              <a:rPr lang="tr-TR" smtClean="0"/>
              <a:t> </a:t>
            </a:r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Unvan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Harici soğutma </a:t>
            </a:r>
          </a:p>
        </p:txBody>
      </p:sp>
      <p:sp>
        <p:nvSpPr>
          <p:cNvPr id="3" name="İçerik Yer Tutucusu 2">
            <a:extLst/>
          </p:cNvPr>
          <p:cNvSpPr>
            <a:spLocks noGrp="1"/>
          </p:cNvSpPr>
          <p:nvPr>
            <p:ph idx="4294967295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tr-TR" sz="2800" dirty="0"/>
              <a:t>Uç organ hasarını önlemek için hızlı soğutmanın gerekli olduğu durumlarda tercih edilen tedavi yöntemidir.</a:t>
            </a:r>
          </a:p>
          <a:p>
            <a:pPr eaLnBrk="1" hangingPunct="1">
              <a:lnSpc>
                <a:spcPct val="110000"/>
              </a:lnSpc>
              <a:defRPr/>
            </a:pPr>
            <a:endParaRPr lang="tr-TR" sz="2800" dirty="0"/>
          </a:p>
          <a:p>
            <a:pPr eaLnBrk="1" hangingPunct="1">
              <a:lnSpc>
                <a:spcPct val="110000"/>
              </a:lnSpc>
              <a:defRPr/>
            </a:pPr>
            <a:r>
              <a:rPr lang="tr-TR" sz="2800" dirty="0" err="1"/>
              <a:t>Antipiretik</a:t>
            </a:r>
            <a:r>
              <a:rPr lang="tr-TR" sz="2800" dirty="0"/>
              <a:t> ajanlarla elde edilene göre daha hızlı ve daha fazla vücut ısısı düşüşü gereken çocuklar için </a:t>
            </a:r>
            <a:r>
              <a:rPr lang="tr-TR" sz="2800" dirty="0" err="1"/>
              <a:t>antipiretik</a:t>
            </a:r>
            <a:r>
              <a:rPr lang="tr-TR" sz="2800" dirty="0"/>
              <a:t> tedaviye yardımcı olarak kullanılabilir. </a:t>
            </a:r>
          </a:p>
          <a:p>
            <a:pPr eaLnBrk="1" hangingPunct="1">
              <a:lnSpc>
                <a:spcPct val="110000"/>
              </a:lnSpc>
              <a:defRPr/>
            </a:pPr>
            <a:endParaRPr lang="tr-TR" sz="2800" dirty="0"/>
          </a:p>
          <a:p>
            <a:pPr eaLnBrk="1" hangingPunct="1">
              <a:lnSpc>
                <a:spcPct val="110000"/>
              </a:lnSpc>
              <a:defRPr/>
            </a:pPr>
            <a:r>
              <a:rPr lang="tr-TR" sz="2800" dirty="0">
                <a:solidFill>
                  <a:srgbClr val="FF0000"/>
                </a:solidFill>
              </a:rPr>
              <a:t>Bu gibi durumlarda, </a:t>
            </a:r>
            <a:r>
              <a:rPr lang="tr-TR" sz="2800" dirty="0" err="1">
                <a:solidFill>
                  <a:srgbClr val="FF0000"/>
                </a:solidFill>
              </a:rPr>
              <a:t>antipiretik</a:t>
            </a:r>
            <a:r>
              <a:rPr lang="tr-TR" sz="2800" dirty="0">
                <a:solidFill>
                  <a:srgbClr val="FF0000"/>
                </a:solidFill>
              </a:rPr>
              <a:t> ajanlar harici soğutmadan en az 30 dakika önce verilmelidir. 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tr-TR" sz="2400" dirty="0" err="1">
                <a:solidFill>
                  <a:srgbClr val="FF0000"/>
                </a:solidFill>
              </a:rPr>
              <a:t>Antipiretik</a:t>
            </a:r>
            <a:r>
              <a:rPr lang="tr-TR" sz="2400" dirty="0">
                <a:solidFill>
                  <a:srgbClr val="FF0000"/>
                </a:solidFill>
              </a:rPr>
              <a:t> ajanlar, </a:t>
            </a:r>
            <a:r>
              <a:rPr lang="tr-TR" sz="2400" dirty="0" err="1">
                <a:solidFill>
                  <a:srgbClr val="FF0000"/>
                </a:solidFill>
              </a:rPr>
              <a:t>termoregülasyon</a:t>
            </a:r>
            <a:r>
              <a:rPr lang="tr-TR" sz="2400" dirty="0">
                <a:solidFill>
                  <a:srgbClr val="FF0000"/>
                </a:solidFill>
              </a:rPr>
              <a:t> set değerini sıfırlamak için gereklidir, bu olmadan harici soğutma ısının üretiminde bir artışa neden olur. </a:t>
            </a:r>
          </a:p>
        </p:txBody>
      </p:sp>
      <p:sp>
        <p:nvSpPr>
          <p:cNvPr id="48131" name="Dikdörtgen 1"/>
          <p:cNvSpPr>
            <a:spLocks noChangeArrowheads="1"/>
          </p:cNvSpPr>
          <p:nvPr/>
        </p:nvSpPr>
        <p:spPr bwMode="auto">
          <a:xfrm>
            <a:off x="1535113" y="6200775"/>
            <a:ext cx="10404475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tr-TR" sz="1400"/>
              <a:t>Feigin, R. D., &amp; Cherry, J. D. (2009). </a:t>
            </a:r>
            <a:r>
              <a:rPr lang="tr-TR" sz="1400" i="1"/>
              <a:t>Feigin &amp; Cherry's textbook of pediatric infectious diseases</a:t>
            </a:r>
            <a:r>
              <a:rPr lang="tr-TR" sz="1400"/>
              <a:t>. Saunders/Elsevier,.</a:t>
            </a:r>
          </a:p>
          <a:p>
            <a:pPr>
              <a:buFont typeface="Wingdings" pitchFamily="2" charset="2"/>
              <a:buNone/>
            </a:pPr>
            <a:r>
              <a:rPr lang="tr-TR" sz="1400"/>
              <a:t>Schmitt, B. D. (1984). Fever in childhood. </a:t>
            </a:r>
            <a:r>
              <a:rPr lang="tr-TR" sz="1400" i="1"/>
              <a:t>Pediatrics</a:t>
            </a:r>
            <a:r>
              <a:rPr lang="tr-TR" sz="1400"/>
              <a:t>, </a:t>
            </a:r>
            <a:r>
              <a:rPr lang="tr-TR" sz="1400" i="1"/>
              <a:t>74</a:t>
            </a:r>
            <a:r>
              <a:rPr lang="tr-TR" sz="1400"/>
              <a:t>(5), 929-936. </a:t>
            </a:r>
          </a:p>
          <a:p>
            <a:pPr>
              <a:lnSpc>
                <a:spcPct val="70000"/>
              </a:lnSpc>
            </a:pPr>
            <a:endParaRPr lang="tr-TR" sz="140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Unvan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Harici soğutma-Endikasyonlar</a:t>
            </a:r>
          </a:p>
        </p:txBody>
      </p:sp>
      <p:sp>
        <p:nvSpPr>
          <p:cNvPr id="50178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tr-TR" smtClean="0"/>
              <a:t>Hipertermi </a:t>
            </a:r>
          </a:p>
          <a:p>
            <a:pPr eaLnBrk="1" hangingPunct="1"/>
            <a:r>
              <a:rPr lang="tr-TR" smtClean="0"/>
              <a:t>Yüksek ateşe bağlı bilinç bulanıklığı </a:t>
            </a:r>
          </a:p>
          <a:p>
            <a:pPr eaLnBrk="1" hangingPunct="1"/>
            <a:r>
              <a:rPr lang="tr-TR" smtClean="0"/>
              <a:t>Febril konvülsiyon </a:t>
            </a:r>
          </a:p>
          <a:p>
            <a:pPr eaLnBrk="1" hangingPunct="1"/>
            <a:r>
              <a:rPr lang="tr-TR" smtClean="0"/>
              <a:t>41 ºC üzerinde ateş</a:t>
            </a:r>
          </a:p>
          <a:p>
            <a:pPr eaLnBrk="1" hangingPunct="1"/>
            <a:r>
              <a:rPr lang="tr-TR" smtClean="0"/>
              <a:t>Çocuğun antipiretik ajanlara tepkisinin düşük olduğu altta yatan nörolojik bozukluk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Unvan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Harici soğutma </a:t>
            </a:r>
          </a:p>
        </p:txBody>
      </p:sp>
      <p:sp>
        <p:nvSpPr>
          <p:cNvPr id="51202" name="İçerik Yer Tutucusu 2"/>
          <p:cNvSpPr>
            <a:spLocks noGrp="1"/>
          </p:cNvSpPr>
          <p:nvPr>
            <p:ph idx="4294967295"/>
          </p:nvPr>
        </p:nvSpPr>
        <p:spPr>
          <a:xfrm>
            <a:off x="854075" y="1860550"/>
            <a:ext cx="10515600" cy="4997450"/>
          </a:xfrm>
        </p:spPr>
        <p:txBody>
          <a:bodyPr/>
          <a:lstStyle/>
          <a:p>
            <a:pPr eaLnBrk="1" hangingPunct="1"/>
            <a:r>
              <a:rPr lang="tr-TR" sz="2800" smtClean="0"/>
              <a:t>Ateşi tedavi etmek için mekanik soğutma gerektiğinde, 30ºC  civarında ılık suya bez daldırılır. Çocuk oturtulur ve bu bezle vücut silinir.</a:t>
            </a:r>
          </a:p>
          <a:p>
            <a:pPr eaLnBrk="1" hangingPunct="1"/>
            <a:endParaRPr lang="tr-TR" sz="2800" smtClean="0"/>
          </a:p>
          <a:p>
            <a:pPr eaLnBrk="1" hangingPunct="1"/>
            <a:r>
              <a:rPr lang="tr-TR" sz="2800" smtClean="0"/>
              <a:t>Sıcaklık düşüşü soğuk suyla daha hızlı olabilse de, soğuk su ile uygulama daha rahatsızlık vericidir.</a:t>
            </a:r>
          </a:p>
          <a:p>
            <a:pPr eaLnBrk="1" hangingPunct="1"/>
            <a:endParaRPr lang="tr-TR" sz="2800" smtClean="0"/>
          </a:p>
          <a:p>
            <a:pPr eaLnBrk="1" hangingPunct="1"/>
            <a:endParaRPr lang="tr-TR" sz="2800" smtClean="0"/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Harici soğutma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z="2800" smtClean="0"/>
              <a:t>Alkol, alveol zarında ve muhtemelen deri boyunca emilerek merkezi sinir sistemi toksisitesine neden olduğundan kullanılmamalıdır.</a:t>
            </a:r>
          </a:p>
          <a:p>
            <a:pPr eaLnBrk="1" hangingPunct="1"/>
            <a:endParaRPr lang="tr-TR" sz="2800" smtClean="0"/>
          </a:p>
          <a:p>
            <a:pPr eaLnBrk="1" hangingPunct="1"/>
            <a:r>
              <a:rPr lang="tr-TR" sz="2800" smtClean="0"/>
              <a:t>Soğutma battaniyeleri, kritik hastalığı olan veya sıcaklık kontrolü ile ilgili sorun yaşayan hastanede yatan çocuklarda (örneğin, akut kafa travması geçirmiş çocuklar) yararlı olabilir.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Sevk Kriterleri</a:t>
            </a:r>
          </a:p>
        </p:txBody>
      </p:sp>
      <p:sp>
        <p:nvSpPr>
          <p:cNvPr id="54274" name="Rectangle 3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tr-TR" smtClean="0"/>
              <a:t>Ateşle birlikte döküntü olması</a:t>
            </a:r>
          </a:p>
          <a:p>
            <a:pPr eaLnBrk="1" hangingPunct="1"/>
            <a:r>
              <a:rPr lang="tr-TR" smtClean="0"/>
              <a:t>Aşırı kusma varlığı ve sıvı alamama</a:t>
            </a:r>
          </a:p>
          <a:p>
            <a:pPr eaLnBrk="1" hangingPunct="1"/>
            <a:r>
              <a:rPr lang="tr-TR" smtClean="0"/>
              <a:t>Uykuya eğilim veya baygınlık durumu </a:t>
            </a:r>
          </a:p>
          <a:p>
            <a:pPr eaLnBrk="1" hangingPunct="1"/>
            <a:r>
              <a:rPr lang="tr-TR" smtClean="0"/>
              <a:t>Solunum güçlüğü veya hızlı solunum  </a:t>
            </a:r>
          </a:p>
          <a:p>
            <a:pPr eaLnBrk="1" hangingPunct="1"/>
            <a:r>
              <a:rPr lang="tr-TR" smtClean="0"/>
              <a:t>Baş ağrısı ve ense sertliği </a:t>
            </a:r>
          </a:p>
          <a:p>
            <a:pPr eaLnBrk="1" hangingPunct="1"/>
            <a:r>
              <a:rPr lang="tr-TR" smtClean="0"/>
              <a:t>Nöbet geçirme</a:t>
            </a:r>
          </a:p>
          <a:p>
            <a:pPr eaLnBrk="1" hangingPunct="1"/>
            <a:r>
              <a:rPr lang="tr-TR" smtClean="0"/>
              <a:t>Toksik görünüm </a:t>
            </a:r>
            <a:endParaRPr lang="tr-TR" smtClean="0">
              <a:latin typeface="Arial" charset="0"/>
            </a:endParaRPr>
          </a:p>
          <a:p>
            <a:pPr eaLnBrk="1" hangingPunct="1"/>
            <a:r>
              <a:rPr lang="tr-TR" smtClean="0">
                <a:latin typeface="Arial" charset="0"/>
              </a:rPr>
              <a:t>Yenidoğan </a:t>
            </a:r>
          </a:p>
          <a:p>
            <a:pPr eaLnBrk="1" hangingPunct="1">
              <a:buFont typeface="Wingdings" pitchFamily="2" charset="2"/>
              <a:buNone/>
            </a:pPr>
            <a:endParaRPr lang="tr-TR" smtClean="0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Unvan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Özet-1</a:t>
            </a:r>
          </a:p>
        </p:txBody>
      </p:sp>
      <p:sp>
        <p:nvSpPr>
          <p:cNvPr id="55298" name="İçerik Yer Tutucusu 2"/>
          <p:cNvSpPr>
            <a:spLocks noGrp="1"/>
          </p:cNvSpPr>
          <p:nvPr>
            <p:ph idx="4294967295"/>
          </p:nvPr>
        </p:nvSpPr>
        <p:spPr>
          <a:xfrm>
            <a:off x="1560513" y="1797050"/>
            <a:ext cx="10363200" cy="5060950"/>
          </a:xfrm>
        </p:spPr>
        <p:txBody>
          <a:bodyPr/>
          <a:lstStyle/>
          <a:p>
            <a:pPr eaLnBrk="1" hangingPunct="1"/>
            <a:r>
              <a:rPr lang="tr-TR" sz="2800" smtClean="0"/>
              <a:t>Vücut sıcaklığı ölçümü için standart rektal ölçümdür.</a:t>
            </a:r>
          </a:p>
          <a:p>
            <a:pPr eaLnBrk="1" hangingPunct="1"/>
            <a:endParaRPr lang="tr-TR" sz="2800" smtClean="0"/>
          </a:p>
          <a:p>
            <a:pPr eaLnBrk="1" hangingPunct="1"/>
            <a:r>
              <a:rPr lang="tr-TR" sz="2800" smtClean="0"/>
              <a:t>Ateş altta yatan hastalığın belirtisidir, ateş yönetiminde ilk olarak ateş nedenini belirlemek gerekir. </a:t>
            </a:r>
          </a:p>
          <a:p>
            <a:pPr eaLnBrk="1" hangingPunct="1"/>
            <a:endParaRPr lang="tr-TR" sz="2800" smtClean="0"/>
          </a:p>
          <a:p>
            <a:pPr eaLnBrk="1" hangingPunct="1"/>
            <a:r>
              <a:rPr lang="tr-TR" sz="2800" smtClean="0"/>
              <a:t>Normal çocuklarda ateşin rutin tedavisi önerilmez.</a:t>
            </a:r>
          </a:p>
          <a:p>
            <a:pPr eaLnBrk="1" hangingPunct="1"/>
            <a:endParaRPr lang="tr-TR" sz="2800" smtClean="0"/>
          </a:p>
          <a:p>
            <a:pPr eaLnBrk="1" hangingPunct="1"/>
            <a:r>
              <a:rPr lang="tr-TR" sz="2800" smtClean="0"/>
              <a:t>Ateş etyolojisinde yaşlara göre farklı etkenler düşünmek gerekir.</a:t>
            </a:r>
          </a:p>
          <a:p>
            <a:pPr eaLnBrk="1" hangingPunct="1">
              <a:lnSpc>
                <a:spcPct val="70000"/>
              </a:lnSpc>
            </a:pPr>
            <a:endParaRPr lang="tr-TR" sz="2800" smtClean="0"/>
          </a:p>
          <a:p>
            <a:pPr eaLnBrk="1" hangingPunct="1">
              <a:lnSpc>
                <a:spcPct val="70000"/>
              </a:lnSpc>
            </a:pPr>
            <a:endParaRPr lang="tr-TR" sz="2800" smtClean="0"/>
          </a:p>
          <a:p>
            <a:pPr eaLnBrk="1" hangingPunct="1">
              <a:lnSpc>
                <a:spcPct val="70000"/>
              </a:lnSpc>
            </a:pPr>
            <a:endParaRPr lang="tr-TR" sz="2800" smtClean="0"/>
          </a:p>
          <a:p>
            <a:pPr eaLnBrk="1" hangingPunct="1">
              <a:lnSpc>
                <a:spcPct val="70000"/>
              </a:lnSpc>
            </a:pPr>
            <a:endParaRPr lang="tr-TR" sz="2800" smtClean="0"/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Özet-2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z="2800" smtClean="0"/>
              <a:t>Yenidoğanda ateş varlığı, daha büyük çocuklarda ise ateşe toksik görünümün eşlik etmesi hastaneye yatış endikasyonudur. </a:t>
            </a:r>
          </a:p>
          <a:p>
            <a:pPr eaLnBrk="1" hangingPunct="1"/>
            <a:endParaRPr lang="tr-TR" sz="2800" smtClean="0"/>
          </a:p>
          <a:p>
            <a:pPr eaLnBrk="1" hangingPunct="1"/>
            <a:r>
              <a:rPr lang="tr-TR" sz="2800" smtClean="0"/>
              <a:t>Antipiretik olarak kontrendikasyon yoksa ilk seçenek oral parasetamoldür. </a:t>
            </a:r>
          </a:p>
          <a:p>
            <a:pPr eaLnBrk="1" hangingPunct="1"/>
            <a:endParaRPr lang="tr-TR" sz="2800" smtClean="0"/>
          </a:p>
          <a:p>
            <a:pPr eaLnBrk="1" hangingPunct="1"/>
            <a:r>
              <a:rPr lang="tr-TR" sz="2800" smtClean="0"/>
              <a:t>Parasetamol ve ibuprofen kombinasyonu önerilmez.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Unvan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Ateş Nedir?</a:t>
            </a:r>
          </a:p>
        </p:txBody>
      </p:sp>
      <p:sp>
        <p:nvSpPr>
          <p:cNvPr id="17410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tr-TR" sz="2800" smtClean="0"/>
              <a:t>Vücut sıcaklığının belirlenmiş olan normal değerlerin üzerine çıkmasıdır.</a:t>
            </a:r>
          </a:p>
          <a:p>
            <a:pPr eaLnBrk="1" hangingPunct="1"/>
            <a:endParaRPr lang="tr-TR" sz="2800" smtClean="0"/>
          </a:p>
          <a:p>
            <a:pPr eaLnBrk="1" hangingPunct="1"/>
            <a:r>
              <a:rPr lang="tr-TR" sz="2800" smtClean="0"/>
              <a:t>Hipotalamus, termoregülatuar merkez, tetikleyici faktör  (endojen ve eksojen pirojenler)</a:t>
            </a:r>
          </a:p>
          <a:p>
            <a:pPr lvl="1" eaLnBrk="1" hangingPunct="1"/>
            <a:r>
              <a:rPr lang="tr-TR" sz="2400" smtClean="0"/>
              <a:t>Eksojen pirojenler; direkt, endojen pirojenlerin salınımını artırarak </a:t>
            </a:r>
          </a:p>
          <a:p>
            <a:pPr lvl="1" eaLnBrk="1" hangingPunct="1"/>
            <a:r>
              <a:rPr lang="tr-TR" sz="2400" smtClean="0"/>
              <a:t>Endojen pirojenler; interlökin-1(IL-1), IL-6, TNF-alfa ve interferonlar  </a:t>
            </a:r>
          </a:p>
          <a:p>
            <a:pPr eaLnBrk="1" hangingPunct="1">
              <a:buFont typeface="Wingdings" pitchFamily="2" charset="2"/>
              <a:buNone/>
            </a:pPr>
            <a:endParaRPr lang="tr-TR" sz="2400" smtClean="0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Özet-3</a:t>
            </a:r>
          </a:p>
        </p:txBody>
      </p:sp>
      <p:sp>
        <p:nvSpPr>
          <p:cNvPr id="57346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Daha hızlı ve daha fazla vücut ısısı düşüşü gereken çocuklar için antipiretiğe yardımcı olarak harici soğutma uygulanabilir. </a:t>
            </a:r>
          </a:p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Harici soğutma uygulanacaksa, uygulamadan en az 30 dakika önce antipiretik verilmelidir.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Kaynaklar </a:t>
            </a:r>
          </a:p>
        </p:txBody>
      </p:sp>
      <p:sp>
        <p:nvSpPr>
          <p:cNvPr id="58370" name="2 İçerik Yer Tutucusu"/>
          <p:cNvSpPr>
            <a:spLocks noGrp="1"/>
          </p:cNvSpPr>
          <p:nvPr>
            <p:ph idx="1"/>
          </p:nvPr>
        </p:nvSpPr>
        <p:spPr>
          <a:xfrm>
            <a:off x="1576388" y="2017713"/>
            <a:ext cx="10363200" cy="4840287"/>
          </a:xfrm>
        </p:spPr>
        <p:txBody>
          <a:bodyPr/>
          <a:lstStyle/>
          <a:p>
            <a:pPr eaLnBrk="1" hangingPunct="1"/>
            <a:r>
              <a:rPr lang="tr-TR" sz="1800" smtClean="0">
                <a:hlinkClick r:id="rId2"/>
              </a:rPr>
              <a:t>https://www.uptodate.com/contents/fever-in-infants-and-children-pathophysiology-and-management?source=search_result&amp;search=fever%20child&amp;selectedTitle=2~150</a:t>
            </a:r>
            <a:endParaRPr lang="tr-TR" sz="1800" smtClean="0"/>
          </a:p>
          <a:p>
            <a:pPr eaLnBrk="1" hangingPunct="1"/>
            <a:r>
              <a:rPr lang="tr-TR" sz="1800" smtClean="0"/>
              <a:t>Temel Aile Hekimliği 2016 Ümit Aydoğan, Bayram Koç</a:t>
            </a:r>
          </a:p>
          <a:p>
            <a:pPr eaLnBrk="1" hangingPunct="1"/>
            <a:r>
              <a:rPr lang="tr-TR" sz="1800" smtClean="0"/>
              <a:t>İLÇE, A., &amp; KARABAY, O. (2009). Ateş ölçümünde dört farklı vücut bölgesinin karşılaştırılması ve hasta tercihinin incelenmesi.</a:t>
            </a:r>
            <a:r>
              <a:rPr lang="tr-TR" sz="1800" i="1" smtClean="0"/>
              <a:t>Düzce Üniversitesi Tıp Fakültesi Dergisi</a:t>
            </a:r>
            <a:r>
              <a:rPr lang="tr-TR" sz="1800" smtClean="0"/>
              <a:t>, </a:t>
            </a:r>
            <a:r>
              <a:rPr lang="tr-TR" sz="1800" i="1" smtClean="0"/>
              <a:t>11</a:t>
            </a:r>
            <a:r>
              <a:rPr lang="tr-TR" sz="1800" smtClean="0"/>
              <a:t>(3), 5-10. </a:t>
            </a:r>
          </a:p>
          <a:p>
            <a:pPr eaLnBrk="1" hangingPunct="1"/>
            <a:r>
              <a:rPr lang="tr-TR" sz="1800" smtClean="0"/>
              <a:t>Perrott, D. A., Piira, T., Goodenough, B., &amp; Champion, G. D. (2004). Efficacy and safety of acetaminophen vs ibuprofen for treating children's pain or fever: a meta-analysis. </a:t>
            </a:r>
            <a:r>
              <a:rPr lang="tr-TR" sz="1800" i="1" smtClean="0"/>
              <a:t>Archives of pediatrics &amp; adolescent medicine</a:t>
            </a:r>
            <a:r>
              <a:rPr lang="tr-TR" sz="1800" smtClean="0"/>
              <a:t>, </a:t>
            </a:r>
            <a:r>
              <a:rPr lang="tr-TR" sz="1800" i="1" smtClean="0"/>
              <a:t>158</a:t>
            </a:r>
            <a:r>
              <a:rPr lang="tr-TR" sz="1800" smtClean="0"/>
              <a:t>(6), 521-526</a:t>
            </a:r>
          </a:p>
          <a:p>
            <a:pPr eaLnBrk="1" hangingPunct="1"/>
            <a:r>
              <a:rPr lang="tr-TR" sz="1800" smtClean="0"/>
              <a:t>Purssell, E. (2011). Systematic review of studies comparing combined treatment with paracetamol and ibuprofen, with either drug alone. </a:t>
            </a:r>
            <a:r>
              <a:rPr lang="tr-TR" sz="1800" i="1" smtClean="0"/>
              <a:t>Archives of disease in childhood</a:t>
            </a:r>
            <a:r>
              <a:rPr lang="tr-TR" sz="1800" smtClean="0"/>
              <a:t>, archdischild-2011.</a:t>
            </a:r>
          </a:p>
          <a:p>
            <a:pPr eaLnBrk="1" hangingPunct="1"/>
            <a:r>
              <a:rPr lang="tr-TR" sz="1800" smtClean="0"/>
              <a:t>Feigin, R. D., &amp; Cherry, J. D. (2009). </a:t>
            </a:r>
            <a:r>
              <a:rPr lang="tr-TR" sz="1800" i="1" smtClean="0"/>
              <a:t>Feigin &amp; Cherry's textbook of pediatric infectious diseases</a:t>
            </a:r>
            <a:r>
              <a:rPr lang="tr-TR" sz="1800" smtClean="0"/>
              <a:t>. Saunders/Elsevier,.</a:t>
            </a:r>
          </a:p>
          <a:p>
            <a:pPr eaLnBrk="1" hangingPunct="1"/>
            <a:r>
              <a:rPr lang="tr-TR" sz="1800" smtClean="0"/>
              <a:t>Schmitt, B. D. (1984). Fever in childhood. </a:t>
            </a:r>
            <a:r>
              <a:rPr lang="tr-TR" sz="1800" i="1" smtClean="0"/>
              <a:t>Pediatrics</a:t>
            </a:r>
            <a:r>
              <a:rPr lang="tr-TR" sz="1800" smtClean="0"/>
              <a:t>, </a:t>
            </a:r>
            <a:r>
              <a:rPr lang="tr-TR" sz="1800" i="1" smtClean="0"/>
              <a:t>74</a:t>
            </a:r>
            <a:r>
              <a:rPr lang="tr-TR" sz="1800" smtClean="0"/>
              <a:t>(5), 929-936. </a:t>
            </a:r>
          </a:p>
          <a:p>
            <a:pPr eaLnBrk="1" hangingPunct="1"/>
            <a:endParaRPr lang="tr-TR" sz="2000" smtClean="0"/>
          </a:p>
          <a:p>
            <a:pPr eaLnBrk="1" hangingPunct="1"/>
            <a:endParaRPr lang="tr-TR" sz="2000" smtClean="0"/>
          </a:p>
          <a:p>
            <a:pPr eaLnBrk="1" hangingPunct="1"/>
            <a:endParaRPr lang="tr-TR" sz="2000" smtClean="0"/>
          </a:p>
          <a:p>
            <a:pPr eaLnBrk="1" hangingPunct="1"/>
            <a:endParaRPr lang="tr-TR" sz="2000" smtClean="0"/>
          </a:p>
          <a:p>
            <a:pPr eaLnBrk="1" hangingPunct="1"/>
            <a:endParaRPr lang="tr-TR" sz="2000" smtClean="0"/>
          </a:p>
          <a:p>
            <a:pPr eaLnBrk="1" hangingPunct="1"/>
            <a:endParaRPr lang="tr-TR" sz="2000" smtClean="0"/>
          </a:p>
          <a:p>
            <a:pPr eaLnBrk="1" hangingPunct="1"/>
            <a:endParaRPr lang="tr-TR" sz="2400" smtClean="0"/>
          </a:p>
          <a:p>
            <a:pPr eaLnBrk="1" hangingPunct="1"/>
            <a:endParaRPr lang="tr-TR" sz="2400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9588" y="2979738"/>
            <a:ext cx="5948362" cy="118268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tr-TR" sz="4800" smtClean="0">
                <a:solidFill>
                  <a:srgbClr val="660066"/>
                </a:solidFill>
              </a:rPr>
              <a:t>TEŞEKKÜRLER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Unvan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Vücut Sıcaklığı Nasıl Ölçülür?</a:t>
            </a:r>
          </a:p>
        </p:txBody>
      </p:sp>
      <p:sp>
        <p:nvSpPr>
          <p:cNvPr id="19458" name="İçerik Yer Tutucusu 2"/>
          <p:cNvSpPr>
            <a:spLocks noGrp="1"/>
          </p:cNvSpPr>
          <p:nvPr>
            <p:ph idx="4294967295"/>
          </p:nvPr>
        </p:nvSpPr>
        <p:spPr>
          <a:xfrm>
            <a:off x="838200" y="1676400"/>
            <a:ext cx="10515600" cy="4895850"/>
          </a:xfrm>
        </p:spPr>
        <p:txBody>
          <a:bodyPr/>
          <a:lstStyle/>
          <a:p>
            <a:pPr eaLnBrk="1" hangingPunct="1"/>
            <a:r>
              <a:rPr lang="tr-TR" sz="3000" b="1" smtClean="0"/>
              <a:t>Rektal ölçüm</a:t>
            </a:r>
            <a:r>
              <a:rPr lang="tr-TR" sz="3000" smtClean="0"/>
              <a:t>; standart </a:t>
            </a:r>
          </a:p>
          <a:p>
            <a:pPr lvl="1" eaLnBrk="1" hangingPunct="1"/>
            <a:r>
              <a:rPr lang="tr-TR" sz="2400" smtClean="0"/>
              <a:t>Nötropeni hastalarında kontrendike</a:t>
            </a:r>
          </a:p>
          <a:p>
            <a:pPr lvl="1" eaLnBrk="1" hangingPunct="1">
              <a:buFont typeface="Wingdings" pitchFamily="2" charset="2"/>
              <a:buNone/>
            </a:pPr>
            <a:endParaRPr lang="tr-TR" sz="2400" smtClean="0"/>
          </a:p>
          <a:p>
            <a:pPr eaLnBrk="1" hangingPunct="1"/>
            <a:r>
              <a:rPr lang="tr-TR" sz="3000" b="1" smtClean="0"/>
              <a:t>Oral ölçüm;</a:t>
            </a:r>
            <a:r>
              <a:rPr lang="tr-TR" sz="3000" smtClean="0"/>
              <a:t> işbirliği yapabilecek yaşta olan çocuklarda  </a:t>
            </a:r>
          </a:p>
          <a:p>
            <a:pPr lvl="1" eaLnBrk="1" hangingPunct="1">
              <a:buFont typeface="Wingdings" pitchFamily="2" charset="2"/>
              <a:buNone/>
            </a:pPr>
            <a:endParaRPr lang="tr-TR" sz="2400" smtClean="0"/>
          </a:p>
          <a:p>
            <a:pPr eaLnBrk="1" hangingPunct="1"/>
            <a:r>
              <a:rPr lang="tr-TR" sz="3000" smtClean="0"/>
              <a:t>Oral ölçüm için işbirliği yapamayan küçük çocuklarda ; </a:t>
            </a:r>
          </a:p>
          <a:p>
            <a:pPr lvl="1" eaLnBrk="1" hangingPunct="1"/>
            <a:r>
              <a:rPr lang="tr-TR" sz="2400" smtClean="0"/>
              <a:t>&lt;4 yaş: rektal ölçüm</a:t>
            </a:r>
          </a:p>
          <a:p>
            <a:pPr lvl="1" eaLnBrk="1" hangingPunct="1"/>
            <a:r>
              <a:rPr lang="tr-TR" sz="2400" smtClean="0"/>
              <a:t>&lt;4 hafta: </a:t>
            </a:r>
            <a:r>
              <a:rPr lang="tr-TR" sz="2400" b="1" smtClean="0"/>
              <a:t>aksiller ölçüm </a:t>
            </a:r>
            <a:r>
              <a:rPr lang="tr-TR" sz="2400" smtClean="0"/>
              <a:t>, 4 hafta-5 yaş: aksiller veya </a:t>
            </a:r>
            <a:r>
              <a:rPr lang="tr-TR" sz="2400" b="1" smtClean="0"/>
              <a:t>timpanik membran ölçümü</a:t>
            </a:r>
          </a:p>
          <a:p>
            <a:pPr lvl="1" eaLnBrk="1" hangingPunct="1">
              <a:buFont typeface="Wingdings" pitchFamily="2" charset="2"/>
              <a:buNone/>
            </a:pPr>
            <a:endParaRPr lang="tr-TR" sz="2400" smtClean="0"/>
          </a:p>
          <a:p>
            <a:pPr eaLnBrk="1" hangingPunct="1"/>
            <a:endParaRPr lang="tr-TR" sz="3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1549400" y="363538"/>
            <a:ext cx="10390188" cy="1462087"/>
          </a:xfrm>
        </p:spPr>
        <p:txBody>
          <a:bodyPr anchor="ctr"/>
          <a:lstStyle/>
          <a:p>
            <a:pPr eaLnBrk="1" hangingPunct="1"/>
            <a:r>
              <a:rPr lang="tr-TR" smtClean="0"/>
              <a:t>Vücut Sıcaklığı Nasıl Ölçülür?</a:t>
            </a:r>
          </a:p>
        </p:txBody>
      </p:sp>
      <p:sp>
        <p:nvSpPr>
          <p:cNvPr id="20482" name="Rectangle 3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tr-TR" sz="3000" b="1" smtClean="0"/>
              <a:t>Alın ölçümü; </a:t>
            </a:r>
            <a:r>
              <a:rPr lang="tr-TR" sz="3000" smtClean="0"/>
              <a:t>temporal arterlerin ürettikleri ısının miktarını ölçerler.</a:t>
            </a:r>
          </a:p>
          <a:p>
            <a:pPr lvl="1" eaLnBrk="1" hangingPunct="1"/>
            <a:r>
              <a:rPr lang="tr-TR" sz="2600" smtClean="0"/>
              <a:t>Bu ölçümlerin doğruluğu terleme veya vasküler değişikliklerden etkilenebilir. </a:t>
            </a:r>
          </a:p>
          <a:p>
            <a:pPr lvl="1" eaLnBrk="1" hangingPunct="1"/>
            <a:endParaRPr lang="tr-TR" sz="2600" smtClean="0"/>
          </a:p>
          <a:p>
            <a:pPr eaLnBrk="1" hangingPunct="1"/>
            <a:r>
              <a:rPr lang="tr-TR" b="1" smtClean="0"/>
              <a:t>Aksiller ölçüm;</a:t>
            </a:r>
            <a:r>
              <a:rPr lang="tr-TR" smtClean="0"/>
              <a:t> </a:t>
            </a:r>
          </a:p>
          <a:p>
            <a:pPr lvl="1" eaLnBrk="1" hangingPunct="1"/>
            <a:r>
              <a:rPr lang="tr-TR" smtClean="0"/>
              <a:t>En basit olan yöntemdir, fakat güvenilirliği en az olandır.</a:t>
            </a:r>
          </a:p>
          <a:p>
            <a:pPr lvl="1" eaLnBrk="1" hangingPunct="1"/>
            <a:r>
              <a:rPr lang="tr-TR" smtClean="0"/>
              <a:t>Ölçüm çevresel faktörlerden etkilenebilir. </a:t>
            </a:r>
          </a:p>
          <a:p>
            <a:pPr lvl="1" eaLnBrk="1" hangingPunct="1">
              <a:buFont typeface="Wingdings" pitchFamily="2" charset="2"/>
              <a:buNone/>
            </a:pPr>
            <a:endParaRPr lang="tr-TR" smtClean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Unvan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endParaRPr lang="tr-TR" smtClean="0"/>
          </a:p>
        </p:txBody>
      </p:sp>
      <p:sp>
        <p:nvSpPr>
          <p:cNvPr id="21506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tr-TR" smtClean="0"/>
              <a:t>Normal sıcaklık;</a:t>
            </a:r>
          </a:p>
          <a:p>
            <a:pPr lvl="1" eaLnBrk="1" hangingPunct="1"/>
            <a:r>
              <a:rPr lang="tr-TR" smtClean="0"/>
              <a:t>sabah en düşük değer</a:t>
            </a:r>
          </a:p>
          <a:p>
            <a:pPr lvl="1" eaLnBrk="1" hangingPunct="1"/>
            <a:r>
              <a:rPr lang="tr-TR" smtClean="0"/>
              <a:t>akşam üzeri en yüksek değer</a:t>
            </a:r>
          </a:p>
          <a:p>
            <a:pPr lvl="1" eaLnBrk="1" hangingPunct="1"/>
            <a:endParaRPr lang="tr-TR" smtClean="0"/>
          </a:p>
          <a:p>
            <a:pPr eaLnBrk="1" hangingPunct="1"/>
            <a:r>
              <a:rPr lang="tr-TR" smtClean="0"/>
              <a:t>Gün içerisinde ortalama değişim genliği 0.5ºC dir. 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Başlık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endParaRPr lang="en-US" smtClean="0"/>
          </a:p>
        </p:txBody>
      </p:sp>
      <p:sp>
        <p:nvSpPr>
          <p:cNvPr id="22530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/>
        </p:nvGraphicFramePr>
        <p:xfrm>
          <a:off x="1576388" y="1208088"/>
          <a:ext cx="9756775" cy="4364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8332">
                  <a:extLst>
                    <a:ext uri="{9D8B030D-6E8A-4147-A177-3AD203B41FA5}"/>
                  </a:extLst>
                </a:gridCol>
                <a:gridCol w="4878332">
                  <a:extLst>
                    <a:ext uri="{9D8B030D-6E8A-4147-A177-3AD203B41FA5}"/>
                  </a:extLst>
                </a:gridCol>
              </a:tblGrid>
              <a:tr h="552081">
                <a:tc gridSpan="2">
                  <a:txBody>
                    <a:bodyPr/>
                    <a:lstStyle/>
                    <a:p>
                      <a:r>
                        <a:rPr lang="tr-TR" sz="2800" dirty="0"/>
                        <a:t>Vücut ısısı normal değerleri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952908">
                <a:tc>
                  <a:txBody>
                    <a:bodyPr/>
                    <a:lstStyle/>
                    <a:p>
                      <a:r>
                        <a:rPr lang="tr-TR" dirty="0" err="1"/>
                        <a:t>Aksiller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34.7 - 37,4 ºC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952908">
                <a:tc>
                  <a:txBody>
                    <a:bodyPr/>
                    <a:lstStyle/>
                    <a:p>
                      <a:r>
                        <a:rPr lang="tr-TR" dirty="0"/>
                        <a:t>Oral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35.5 -  37,5 ºC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952908">
                <a:tc>
                  <a:txBody>
                    <a:bodyPr/>
                    <a:lstStyle/>
                    <a:p>
                      <a:r>
                        <a:rPr lang="tr-TR" dirty="0" err="1"/>
                        <a:t>Rektal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36.6 -  38 ºC</a:t>
                      </a:r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952908">
                <a:tc>
                  <a:txBody>
                    <a:bodyPr/>
                    <a:lstStyle/>
                    <a:p>
                      <a:r>
                        <a:rPr lang="tr-TR" dirty="0" err="1"/>
                        <a:t>Timpanik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35.8 -  37,8 ºC  </a:t>
                      </a:r>
                      <a:endParaRPr lang="en-US" dirty="0"/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Ölçüm Yerine Göre Farklar 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</p:nvPr>
        </p:nvGraphicFramePr>
        <p:xfrm>
          <a:off x="1576388" y="2017713"/>
          <a:ext cx="8843962" cy="2865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975">
                  <a:extLst>
                    <a:ext uri="{9D8B030D-6E8A-4147-A177-3AD203B41FA5}"/>
                  </a:extLst>
                </a:gridCol>
                <a:gridCol w="5337545">
                  <a:extLst>
                    <a:ext uri="{9D8B030D-6E8A-4147-A177-3AD203B41FA5}"/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dirty="0" err="1"/>
                        <a:t>Rektal</a:t>
                      </a:r>
                      <a:r>
                        <a:rPr lang="tr-TR" sz="2800" dirty="0"/>
                        <a:t> &gt; </a:t>
                      </a:r>
                      <a:r>
                        <a:rPr lang="tr-TR" sz="2800" dirty="0" err="1"/>
                        <a:t>Timpanik</a:t>
                      </a:r>
                      <a:r>
                        <a:rPr lang="tr-TR" sz="2800" dirty="0"/>
                        <a:t> &gt; Oral &gt;</a:t>
                      </a:r>
                      <a:r>
                        <a:rPr lang="tr-TR" sz="2800" dirty="0" err="1"/>
                        <a:t>Aksiller</a:t>
                      </a:r>
                      <a:r>
                        <a:rPr lang="tr-TR" sz="2800" dirty="0"/>
                        <a:t> </a:t>
                      </a:r>
                    </a:p>
                    <a:p>
                      <a:endParaRPr lang="tr-TR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/>
                        <a:t>Rektal</a:t>
                      </a:r>
                      <a:r>
                        <a:rPr lang="tr-TR" dirty="0"/>
                        <a:t>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/>
                        <a:t>Aksiller</a:t>
                      </a:r>
                      <a:r>
                        <a:rPr lang="tr-TR" dirty="0"/>
                        <a:t> + 0.64 ºC </a:t>
                      </a:r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/>
                        <a:t>Timpanik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/>
                        <a:t>Aksiller</a:t>
                      </a:r>
                      <a:r>
                        <a:rPr lang="tr-TR" dirty="0"/>
                        <a:t> +0.26 ºC</a:t>
                      </a:r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Oral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/>
                        <a:t>Aksiller</a:t>
                      </a:r>
                      <a:r>
                        <a:rPr lang="tr-TR" dirty="0"/>
                        <a:t> + 0.19 ºC</a:t>
                      </a:r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23570" name="Dikdörtgen 5"/>
          <p:cNvSpPr>
            <a:spLocks noChangeArrowheads="1"/>
          </p:cNvSpPr>
          <p:nvPr/>
        </p:nvSpPr>
        <p:spPr bwMode="auto">
          <a:xfrm>
            <a:off x="920750" y="5721350"/>
            <a:ext cx="110045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400"/>
              <a:t>İLÇE, A., &amp; KARABAY, O. (2009). Ateş ölçümünde dört farklı vücut bölgesinin karşılaştırılması ve hasta tercihinin incelenmesi.</a:t>
            </a:r>
            <a:r>
              <a:rPr lang="tr-TR" sz="1400" i="1"/>
              <a:t>Düzce Üniversitesi Tıp Fakültesi Dergisi</a:t>
            </a:r>
            <a:r>
              <a:rPr lang="tr-TR" sz="1400"/>
              <a:t>, </a:t>
            </a:r>
            <a:r>
              <a:rPr lang="tr-TR" sz="1400" i="1"/>
              <a:t>11</a:t>
            </a:r>
            <a:r>
              <a:rPr lang="tr-TR" sz="1400"/>
              <a:t>(3), 5-10. </a:t>
            </a:r>
          </a:p>
          <a:p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rışımlar">
  <a:themeElements>
    <a:clrScheme name="Karışımlar 6">
      <a:dk1>
        <a:srgbClr val="000000"/>
      </a:dk1>
      <a:lt1>
        <a:srgbClr val="FFFFFF"/>
      </a:lt1>
      <a:dk2>
        <a:srgbClr val="6A4076"/>
      </a:dk2>
      <a:lt2>
        <a:srgbClr val="969696"/>
      </a:lt2>
      <a:accent1>
        <a:srgbClr val="DBA9C2"/>
      </a:accent1>
      <a:accent2>
        <a:srgbClr val="E1BF91"/>
      </a:accent2>
      <a:accent3>
        <a:srgbClr val="FFFFFF"/>
      </a:accent3>
      <a:accent4>
        <a:srgbClr val="000000"/>
      </a:accent4>
      <a:accent5>
        <a:srgbClr val="EAD1DD"/>
      </a:accent5>
      <a:accent6>
        <a:srgbClr val="CCAD83"/>
      </a:accent6>
      <a:hlink>
        <a:srgbClr val="B3CE82"/>
      </a:hlink>
      <a:folHlink>
        <a:srgbClr val="B8AD48"/>
      </a:folHlink>
    </a:clrScheme>
    <a:fontScheme name="Karışımlar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rışımlar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ışımlar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ışımlar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ışımlar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ışımlar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ışımlar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734</TotalTime>
  <Words>1443</Words>
  <Application>Microsoft Office PowerPoint</Application>
  <PresentationFormat>Custom</PresentationFormat>
  <Paragraphs>305</Paragraphs>
  <Slides>42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Tasarım Şablonu</vt:lpstr>
      </vt:variant>
      <vt:variant>
        <vt:i4>2</vt:i4>
      </vt:variant>
      <vt:variant>
        <vt:lpstr>Slayt Başlıkları</vt:lpstr>
      </vt:variant>
      <vt:variant>
        <vt:i4>42</vt:i4>
      </vt:variant>
    </vt:vector>
  </HeadingPairs>
  <TitlesOfParts>
    <vt:vector size="48" baseType="lpstr">
      <vt:lpstr>Tahoma</vt:lpstr>
      <vt:lpstr>Arial</vt:lpstr>
      <vt:lpstr>Wingdings</vt:lpstr>
      <vt:lpstr>Calibri</vt:lpstr>
      <vt:lpstr>Karışımlar</vt:lpstr>
      <vt:lpstr>Karışımlar</vt:lpstr>
      <vt:lpstr>ATEŞLİ ÇOCUĞA YAKLAŞIM</vt:lpstr>
      <vt:lpstr>Amaç</vt:lpstr>
      <vt:lpstr>Hedefler</vt:lpstr>
      <vt:lpstr>Ateş Nedir?</vt:lpstr>
      <vt:lpstr>Vücut Sıcaklığı Nasıl Ölçülür?</vt:lpstr>
      <vt:lpstr>Vücut Sıcaklığı Nasıl Ölçülür?</vt:lpstr>
      <vt:lpstr>Slayt 7</vt:lpstr>
      <vt:lpstr>Slayt 8</vt:lpstr>
      <vt:lpstr>Ölçüm Yerine Göre Farklar </vt:lpstr>
      <vt:lpstr>Ateş? Endişe verici ateş?</vt:lpstr>
      <vt:lpstr>Ateşin Faydaları</vt:lpstr>
      <vt:lpstr>Ateşin Zararları</vt:lpstr>
      <vt:lpstr>Ateş</vt:lpstr>
      <vt:lpstr>Etyoloji</vt:lpstr>
      <vt:lpstr>Etyoloji</vt:lpstr>
      <vt:lpstr>Etyoloji</vt:lpstr>
      <vt:lpstr>Etyoloji</vt:lpstr>
      <vt:lpstr>Anamnez</vt:lpstr>
      <vt:lpstr>Fizik Muayene</vt:lpstr>
      <vt:lpstr>Fizik Muayene</vt:lpstr>
      <vt:lpstr>Yenidoğan Dönemi</vt:lpstr>
      <vt:lpstr>Yenidoğan Dönemi-Sepsis belirtileri</vt:lpstr>
      <vt:lpstr>29-90 Günlük</vt:lpstr>
      <vt:lpstr>3 ay-36 ay çocuk</vt:lpstr>
      <vt:lpstr>Ateşin Acil Tedavisini Gerektiren Durumlar</vt:lpstr>
      <vt:lpstr>Antipiretik ajanlar </vt:lpstr>
      <vt:lpstr>Antipiretik ajanlar </vt:lpstr>
      <vt:lpstr>Antipiretik ajanlar </vt:lpstr>
      <vt:lpstr>Antipiretik ajanlar </vt:lpstr>
      <vt:lpstr>Antipiretik ajanlar-İbuprofen</vt:lpstr>
      <vt:lpstr>Antipiretik ajanlar-İbuprofen</vt:lpstr>
      <vt:lpstr>Antipiretik Ajanlar-Parasetamol</vt:lpstr>
      <vt:lpstr>Harici soğutma </vt:lpstr>
      <vt:lpstr>Harici soğutma-Endikasyonlar</vt:lpstr>
      <vt:lpstr>Harici soğutma </vt:lpstr>
      <vt:lpstr>Harici soğutma</vt:lpstr>
      <vt:lpstr>Sevk Kriterleri</vt:lpstr>
      <vt:lpstr>Özet-1</vt:lpstr>
      <vt:lpstr>Özet-2</vt:lpstr>
      <vt:lpstr>Özet-3</vt:lpstr>
      <vt:lpstr>Kaynaklar </vt:lpstr>
      <vt:lpstr>Slayt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ATEŞLİ ÇOCUĞA YAKLAŞIM</dc:title>
  <dc:creator>selim kol</dc:creator>
  <cp:lastModifiedBy>DX6120MT</cp:lastModifiedBy>
  <cp:revision>60</cp:revision>
  <dcterms:created xsi:type="dcterms:W3CDTF">2017-11-19T15:54:07Z</dcterms:created>
  <dcterms:modified xsi:type="dcterms:W3CDTF">2017-11-22T09:40:04Z</dcterms:modified>
</cp:coreProperties>
</file>