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3" r:id="rId1"/>
    <p:sldMasterId id="2147484005" r:id="rId2"/>
  </p:sldMasterIdLst>
  <p:notesMasterIdLst>
    <p:notesMasterId r:id="rId86"/>
  </p:notesMasterIdLst>
  <p:sldIdLst>
    <p:sldId id="258" r:id="rId3"/>
    <p:sldId id="266" r:id="rId4"/>
    <p:sldId id="267" r:id="rId5"/>
    <p:sldId id="365" r:id="rId6"/>
    <p:sldId id="257" r:id="rId7"/>
    <p:sldId id="268" r:id="rId8"/>
    <p:sldId id="260" r:id="rId9"/>
    <p:sldId id="261" r:id="rId10"/>
    <p:sldId id="269" r:id="rId11"/>
    <p:sldId id="262" r:id="rId12"/>
    <p:sldId id="263" r:id="rId13"/>
    <p:sldId id="265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8" r:id="rId29"/>
    <p:sldId id="291" r:id="rId30"/>
    <p:sldId id="289" r:id="rId31"/>
    <p:sldId id="290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284" r:id="rId43"/>
    <p:sldId id="304" r:id="rId44"/>
    <p:sldId id="302" r:id="rId45"/>
    <p:sldId id="303" r:id="rId46"/>
    <p:sldId id="286" r:id="rId47"/>
    <p:sldId id="287" r:id="rId48"/>
    <p:sldId id="305" r:id="rId49"/>
    <p:sldId id="306" r:id="rId50"/>
    <p:sldId id="307" r:id="rId51"/>
    <p:sldId id="308" r:id="rId52"/>
    <p:sldId id="313" r:id="rId53"/>
    <p:sldId id="309" r:id="rId54"/>
    <p:sldId id="311" r:id="rId55"/>
    <p:sldId id="312" r:id="rId56"/>
    <p:sldId id="314" r:id="rId57"/>
    <p:sldId id="315" r:id="rId58"/>
    <p:sldId id="310" r:id="rId59"/>
    <p:sldId id="317" r:id="rId60"/>
    <p:sldId id="318" r:id="rId61"/>
    <p:sldId id="319" r:id="rId62"/>
    <p:sldId id="321" r:id="rId63"/>
    <p:sldId id="361" r:id="rId64"/>
    <p:sldId id="331" r:id="rId65"/>
    <p:sldId id="337" r:id="rId66"/>
    <p:sldId id="347" r:id="rId67"/>
    <p:sldId id="346" r:id="rId68"/>
    <p:sldId id="345" r:id="rId69"/>
    <p:sldId id="366" r:id="rId70"/>
    <p:sldId id="344" r:id="rId71"/>
    <p:sldId id="342" r:id="rId72"/>
    <p:sldId id="339" r:id="rId73"/>
    <p:sldId id="338" r:id="rId74"/>
    <p:sldId id="334" r:id="rId75"/>
    <p:sldId id="363" r:id="rId76"/>
    <p:sldId id="335" r:id="rId77"/>
    <p:sldId id="341" r:id="rId78"/>
    <p:sldId id="336" r:id="rId79"/>
    <p:sldId id="348" r:id="rId80"/>
    <p:sldId id="349" r:id="rId81"/>
    <p:sldId id="364" r:id="rId82"/>
    <p:sldId id="352" r:id="rId83"/>
    <p:sldId id="350" r:id="rId84"/>
    <p:sldId id="359" r:id="rId8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rsayılan Bölüm" id="{2EBE90A1-694B-40E1-A3BD-29A037BC47A0}">
          <p14:sldIdLst>
            <p14:sldId id="258"/>
            <p14:sldId id="266"/>
            <p14:sldId id="267"/>
            <p14:sldId id="365"/>
            <p14:sldId id="257"/>
            <p14:sldId id="268"/>
            <p14:sldId id="260"/>
            <p14:sldId id="261"/>
            <p14:sldId id="269"/>
            <p14:sldId id="262"/>
            <p14:sldId id="263"/>
            <p14:sldId id="265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8"/>
            <p14:sldId id="291"/>
            <p14:sldId id="289"/>
            <p14:sldId id="290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284"/>
            <p14:sldId id="304"/>
            <p14:sldId id="302"/>
            <p14:sldId id="303"/>
            <p14:sldId id="286"/>
            <p14:sldId id="287"/>
            <p14:sldId id="305"/>
            <p14:sldId id="306"/>
            <p14:sldId id="307"/>
            <p14:sldId id="308"/>
            <p14:sldId id="313"/>
            <p14:sldId id="309"/>
            <p14:sldId id="311"/>
            <p14:sldId id="312"/>
            <p14:sldId id="314"/>
            <p14:sldId id="315"/>
            <p14:sldId id="310"/>
            <p14:sldId id="317"/>
            <p14:sldId id="318"/>
            <p14:sldId id="319"/>
            <p14:sldId id="321"/>
            <p14:sldId id="361"/>
            <p14:sldId id="331"/>
            <p14:sldId id="337"/>
            <p14:sldId id="347"/>
            <p14:sldId id="346"/>
            <p14:sldId id="345"/>
            <p14:sldId id="366"/>
            <p14:sldId id="344"/>
            <p14:sldId id="342"/>
            <p14:sldId id="339"/>
            <p14:sldId id="338"/>
            <p14:sldId id="334"/>
            <p14:sldId id="363"/>
            <p14:sldId id="335"/>
            <p14:sldId id="341"/>
            <p14:sldId id="336"/>
            <p14:sldId id="348"/>
            <p14:sldId id="349"/>
            <p14:sldId id="364"/>
            <p14:sldId id="352"/>
            <p14:sldId id="350"/>
            <p14:sldId id="3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46" autoAdjust="0"/>
    <p:restoredTop sz="88497" autoAdjust="0"/>
  </p:normalViewPr>
  <p:slideViewPr>
    <p:cSldViewPr snapToGrid="0">
      <p:cViewPr varScale="1">
        <p:scale>
          <a:sx n="73" d="100"/>
          <a:sy n="73" d="100"/>
        </p:scale>
        <p:origin x="965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0493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3245" y="6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tableStyles" Target="tableStyles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BF616E-827C-4D71-B67A-2AEA10E49131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F77C31EE-5CAE-4BC8-9610-DCEB14990A9C}">
      <dgm:prSet/>
      <dgm:spPr/>
      <dgm:t>
        <a:bodyPr/>
        <a:lstStyle/>
        <a:p>
          <a:r>
            <a:rPr lang="tr-TR" dirty="0"/>
            <a:t>Astım tanımı</a:t>
          </a:r>
          <a:endParaRPr lang="en-US" dirty="0"/>
        </a:p>
      </dgm:t>
    </dgm:pt>
    <dgm:pt modelId="{B367F2A2-1442-48E9-BAE3-84127C40F583}" type="parTrans" cxnId="{49FEDAB6-2E3D-4A1B-9B3A-0DCD7E7DE02F}">
      <dgm:prSet/>
      <dgm:spPr/>
      <dgm:t>
        <a:bodyPr/>
        <a:lstStyle/>
        <a:p>
          <a:endParaRPr lang="en-US"/>
        </a:p>
      </dgm:t>
    </dgm:pt>
    <dgm:pt modelId="{3F5F8C0F-D1A5-4468-8A09-938B7C9C64BC}" type="sibTrans" cxnId="{49FEDAB6-2E3D-4A1B-9B3A-0DCD7E7DE02F}">
      <dgm:prSet/>
      <dgm:spPr/>
      <dgm:t>
        <a:bodyPr/>
        <a:lstStyle/>
        <a:p>
          <a:endParaRPr lang="en-US"/>
        </a:p>
      </dgm:t>
    </dgm:pt>
    <dgm:pt modelId="{200465CF-12FA-4953-A200-3D0108ED2A34}">
      <dgm:prSet/>
      <dgm:spPr/>
      <dgm:t>
        <a:bodyPr/>
        <a:lstStyle/>
        <a:p>
          <a:r>
            <a:rPr lang="tr-TR" dirty="0"/>
            <a:t>Astım </a:t>
          </a:r>
          <a:r>
            <a:rPr lang="tr-TR" dirty="0" err="1"/>
            <a:t>etyopatogenezi</a:t>
          </a:r>
          <a:r>
            <a:rPr lang="tr-TR" dirty="0"/>
            <a:t> ve </a:t>
          </a:r>
          <a:r>
            <a:rPr lang="tr-TR" dirty="0" err="1"/>
            <a:t>epidemiyolosi</a:t>
          </a:r>
          <a:endParaRPr lang="en-US" dirty="0"/>
        </a:p>
      </dgm:t>
    </dgm:pt>
    <dgm:pt modelId="{64114A38-300E-4D77-BDAB-BB7C8C69C22B}" type="parTrans" cxnId="{96D599D2-6F1D-4A9E-A919-E69489452638}">
      <dgm:prSet/>
      <dgm:spPr/>
      <dgm:t>
        <a:bodyPr/>
        <a:lstStyle/>
        <a:p>
          <a:endParaRPr lang="en-US"/>
        </a:p>
      </dgm:t>
    </dgm:pt>
    <dgm:pt modelId="{46C8C38B-FE0C-42A2-B9BB-01F88F41C35C}" type="sibTrans" cxnId="{96D599D2-6F1D-4A9E-A919-E69489452638}">
      <dgm:prSet/>
      <dgm:spPr/>
      <dgm:t>
        <a:bodyPr/>
        <a:lstStyle/>
        <a:p>
          <a:endParaRPr lang="en-US"/>
        </a:p>
      </dgm:t>
    </dgm:pt>
    <dgm:pt modelId="{79B7AA8A-C709-4937-9311-DB3FBB8A8132}">
      <dgm:prSet/>
      <dgm:spPr/>
      <dgm:t>
        <a:bodyPr/>
        <a:lstStyle/>
        <a:p>
          <a:r>
            <a:rPr lang="tr-TR"/>
            <a:t>Astım risk faktörleri</a:t>
          </a:r>
          <a:endParaRPr lang="en-US"/>
        </a:p>
      </dgm:t>
    </dgm:pt>
    <dgm:pt modelId="{C1957A63-63D0-401A-B97A-8D2E9C57E0E1}" type="parTrans" cxnId="{91081556-ECE4-4645-9174-67E495367AF2}">
      <dgm:prSet/>
      <dgm:spPr/>
      <dgm:t>
        <a:bodyPr/>
        <a:lstStyle/>
        <a:p>
          <a:endParaRPr lang="en-US"/>
        </a:p>
      </dgm:t>
    </dgm:pt>
    <dgm:pt modelId="{9B18DC95-A793-4AFF-AEAC-6D17DFBEC7F3}" type="sibTrans" cxnId="{91081556-ECE4-4645-9174-67E495367AF2}">
      <dgm:prSet/>
      <dgm:spPr/>
      <dgm:t>
        <a:bodyPr/>
        <a:lstStyle/>
        <a:p>
          <a:endParaRPr lang="en-US"/>
        </a:p>
      </dgm:t>
    </dgm:pt>
    <dgm:pt modelId="{1DFFCDAA-2729-4840-8A9A-D5C351647F0D}">
      <dgm:prSet/>
      <dgm:spPr/>
      <dgm:t>
        <a:bodyPr/>
        <a:lstStyle/>
        <a:p>
          <a:r>
            <a:rPr lang="tr-TR"/>
            <a:t>Astım tanısı</a:t>
          </a:r>
          <a:endParaRPr lang="en-US"/>
        </a:p>
      </dgm:t>
    </dgm:pt>
    <dgm:pt modelId="{851DBCE2-0B54-4B31-9030-A53CE36E17B6}" type="parTrans" cxnId="{62DE7EFE-FA88-46D6-90E4-2B75AFEF35BB}">
      <dgm:prSet/>
      <dgm:spPr/>
      <dgm:t>
        <a:bodyPr/>
        <a:lstStyle/>
        <a:p>
          <a:endParaRPr lang="en-US"/>
        </a:p>
      </dgm:t>
    </dgm:pt>
    <dgm:pt modelId="{E6365E7C-FA9F-4A2A-8D5E-D2E2750AB4AA}" type="sibTrans" cxnId="{62DE7EFE-FA88-46D6-90E4-2B75AFEF35BB}">
      <dgm:prSet/>
      <dgm:spPr/>
      <dgm:t>
        <a:bodyPr/>
        <a:lstStyle/>
        <a:p>
          <a:endParaRPr lang="en-US"/>
        </a:p>
      </dgm:t>
    </dgm:pt>
    <dgm:pt modelId="{AAEEAEFF-01B5-469E-BB09-2D8EE8C35C1B}">
      <dgm:prSet/>
      <dgm:spPr/>
      <dgm:t>
        <a:bodyPr/>
        <a:lstStyle/>
        <a:p>
          <a:r>
            <a:rPr lang="tr-TR"/>
            <a:t>Astım tedavisi</a:t>
          </a:r>
          <a:endParaRPr lang="en-US"/>
        </a:p>
      </dgm:t>
    </dgm:pt>
    <dgm:pt modelId="{12565F43-248A-44E3-A147-769586D1FC79}" type="parTrans" cxnId="{9100D261-A43C-4056-A0CA-1F5CF252E247}">
      <dgm:prSet/>
      <dgm:spPr/>
      <dgm:t>
        <a:bodyPr/>
        <a:lstStyle/>
        <a:p>
          <a:endParaRPr lang="en-US"/>
        </a:p>
      </dgm:t>
    </dgm:pt>
    <dgm:pt modelId="{65842D0F-EC98-4FFA-9089-E366DB41D327}" type="sibTrans" cxnId="{9100D261-A43C-4056-A0CA-1F5CF252E247}">
      <dgm:prSet/>
      <dgm:spPr/>
      <dgm:t>
        <a:bodyPr/>
        <a:lstStyle/>
        <a:p>
          <a:endParaRPr lang="en-US"/>
        </a:p>
      </dgm:t>
    </dgm:pt>
    <dgm:pt modelId="{62F19B4A-BE93-4CD2-85ED-88CA59776329}">
      <dgm:prSet/>
      <dgm:spPr/>
      <dgm:t>
        <a:bodyPr/>
        <a:lstStyle/>
        <a:p>
          <a:r>
            <a:rPr lang="tr-TR" dirty="0"/>
            <a:t>Astım atağı tedavisi ve astım sevk kriterleri</a:t>
          </a:r>
          <a:endParaRPr lang="en-US" dirty="0"/>
        </a:p>
      </dgm:t>
    </dgm:pt>
    <dgm:pt modelId="{F949513C-153C-43B7-BAC7-B1361450D042}" type="parTrans" cxnId="{2B60AD20-3822-4533-9FE9-9C85F27ABC69}">
      <dgm:prSet/>
      <dgm:spPr/>
      <dgm:t>
        <a:bodyPr/>
        <a:lstStyle/>
        <a:p>
          <a:endParaRPr lang="en-US"/>
        </a:p>
      </dgm:t>
    </dgm:pt>
    <dgm:pt modelId="{98F6D053-906D-4A1D-889F-0A418C059AD4}" type="sibTrans" cxnId="{2B60AD20-3822-4533-9FE9-9C85F27ABC69}">
      <dgm:prSet/>
      <dgm:spPr/>
      <dgm:t>
        <a:bodyPr/>
        <a:lstStyle/>
        <a:p>
          <a:endParaRPr lang="en-US"/>
        </a:p>
      </dgm:t>
    </dgm:pt>
    <dgm:pt modelId="{15507BD9-1252-4798-B30A-4ECDBAEF71AD}">
      <dgm:prSet/>
      <dgm:spPr/>
      <dgm:t>
        <a:bodyPr/>
        <a:lstStyle/>
        <a:p>
          <a:r>
            <a:rPr lang="tr-TR"/>
            <a:t>Koah tanımı</a:t>
          </a:r>
          <a:endParaRPr lang="en-US"/>
        </a:p>
      </dgm:t>
    </dgm:pt>
    <dgm:pt modelId="{6A96FD1A-C408-4DFA-9807-A8936988CE6D}" type="parTrans" cxnId="{08CA439A-2291-4951-A8C7-0CB10560C7EB}">
      <dgm:prSet/>
      <dgm:spPr/>
      <dgm:t>
        <a:bodyPr/>
        <a:lstStyle/>
        <a:p>
          <a:endParaRPr lang="en-US"/>
        </a:p>
      </dgm:t>
    </dgm:pt>
    <dgm:pt modelId="{E0B59E80-7625-4490-9660-34DEC52AAA5B}" type="sibTrans" cxnId="{08CA439A-2291-4951-A8C7-0CB10560C7EB}">
      <dgm:prSet/>
      <dgm:spPr/>
      <dgm:t>
        <a:bodyPr/>
        <a:lstStyle/>
        <a:p>
          <a:endParaRPr lang="en-US"/>
        </a:p>
      </dgm:t>
    </dgm:pt>
    <dgm:pt modelId="{B565C394-1C42-4E01-9AD7-CC48E527D7DF}">
      <dgm:prSet/>
      <dgm:spPr/>
      <dgm:t>
        <a:bodyPr/>
        <a:lstStyle/>
        <a:p>
          <a:r>
            <a:rPr lang="tr-TR"/>
            <a:t>Koah epidemiyolojisi</a:t>
          </a:r>
          <a:endParaRPr lang="en-US"/>
        </a:p>
      </dgm:t>
    </dgm:pt>
    <dgm:pt modelId="{8F5B2BF8-D252-4E94-BAB3-C209F2547A29}" type="parTrans" cxnId="{5A7B947B-9CB6-430B-84A1-6324C75E80A7}">
      <dgm:prSet/>
      <dgm:spPr/>
      <dgm:t>
        <a:bodyPr/>
        <a:lstStyle/>
        <a:p>
          <a:endParaRPr lang="en-US"/>
        </a:p>
      </dgm:t>
    </dgm:pt>
    <dgm:pt modelId="{F9A27C98-9AEF-4B77-B6E5-3359B4B6046D}" type="sibTrans" cxnId="{5A7B947B-9CB6-430B-84A1-6324C75E80A7}">
      <dgm:prSet/>
      <dgm:spPr/>
      <dgm:t>
        <a:bodyPr/>
        <a:lstStyle/>
        <a:p>
          <a:endParaRPr lang="en-US"/>
        </a:p>
      </dgm:t>
    </dgm:pt>
    <dgm:pt modelId="{6D9001D2-F50F-4366-85AE-FF62681AE68D}">
      <dgm:prSet/>
      <dgm:spPr/>
      <dgm:t>
        <a:bodyPr/>
        <a:lstStyle/>
        <a:p>
          <a:r>
            <a:rPr lang="tr-TR"/>
            <a:t>Koah tanısı</a:t>
          </a:r>
          <a:endParaRPr lang="en-US"/>
        </a:p>
      </dgm:t>
    </dgm:pt>
    <dgm:pt modelId="{6684C7F3-D816-4D2E-BF50-DD26C2379067}" type="parTrans" cxnId="{E28A90FB-ECB9-4839-B71F-2EF17E7BF8CB}">
      <dgm:prSet/>
      <dgm:spPr/>
      <dgm:t>
        <a:bodyPr/>
        <a:lstStyle/>
        <a:p>
          <a:endParaRPr lang="en-US"/>
        </a:p>
      </dgm:t>
    </dgm:pt>
    <dgm:pt modelId="{979B51B0-99B5-44E4-9ED5-BD98673E7042}" type="sibTrans" cxnId="{E28A90FB-ECB9-4839-B71F-2EF17E7BF8CB}">
      <dgm:prSet/>
      <dgm:spPr/>
      <dgm:t>
        <a:bodyPr/>
        <a:lstStyle/>
        <a:p>
          <a:endParaRPr lang="en-US"/>
        </a:p>
      </dgm:t>
    </dgm:pt>
    <dgm:pt modelId="{2B15D664-E6CA-4AA7-A856-18C344F2256A}">
      <dgm:prSet/>
      <dgm:spPr/>
      <dgm:t>
        <a:bodyPr/>
        <a:lstStyle/>
        <a:p>
          <a:r>
            <a:rPr lang="tr-TR"/>
            <a:t>Koah tedavisi</a:t>
          </a:r>
          <a:endParaRPr lang="en-US"/>
        </a:p>
      </dgm:t>
    </dgm:pt>
    <dgm:pt modelId="{8BDE3DF2-6CD4-435E-BD43-E8FF06A5D175}" type="parTrans" cxnId="{6F4D726B-ACA7-4C7D-B251-C88721FB7F3E}">
      <dgm:prSet/>
      <dgm:spPr/>
      <dgm:t>
        <a:bodyPr/>
        <a:lstStyle/>
        <a:p>
          <a:endParaRPr lang="en-US"/>
        </a:p>
      </dgm:t>
    </dgm:pt>
    <dgm:pt modelId="{532837CF-9351-485C-B6A2-C69C13092336}" type="sibTrans" cxnId="{6F4D726B-ACA7-4C7D-B251-C88721FB7F3E}">
      <dgm:prSet/>
      <dgm:spPr/>
      <dgm:t>
        <a:bodyPr/>
        <a:lstStyle/>
        <a:p>
          <a:endParaRPr lang="en-US"/>
        </a:p>
      </dgm:t>
    </dgm:pt>
    <dgm:pt modelId="{26470DB3-F0DD-4F06-9E34-EBB075122E71}">
      <dgm:prSet/>
      <dgm:spPr/>
      <dgm:t>
        <a:bodyPr/>
        <a:lstStyle/>
        <a:p>
          <a:r>
            <a:rPr lang="tr-TR"/>
            <a:t>Koah alevlenme tedavisi</a:t>
          </a:r>
          <a:endParaRPr lang="en-US"/>
        </a:p>
      </dgm:t>
    </dgm:pt>
    <dgm:pt modelId="{6AD8A2BC-E1B0-46B1-9D51-DBAD8E3F0B37}" type="parTrans" cxnId="{90063169-E6A7-4D0C-8981-E80A88364087}">
      <dgm:prSet/>
      <dgm:spPr/>
      <dgm:t>
        <a:bodyPr/>
        <a:lstStyle/>
        <a:p>
          <a:endParaRPr lang="en-US"/>
        </a:p>
      </dgm:t>
    </dgm:pt>
    <dgm:pt modelId="{F3323D87-6FA7-418D-875E-8427483B8D7B}" type="sibTrans" cxnId="{90063169-E6A7-4D0C-8981-E80A88364087}">
      <dgm:prSet/>
      <dgm:spPr/>
      <dgm:t>
        <a:bodyPr/>
        <a:lstStyle/>
        <a:p>
          <a:endParaRPr lang="en-US"/>
        </a:p>
      </dgm:t>
    </dgm:pt>
    <dgm:pt modelId="{E9CE221F-3A33-439F-8E17-88E85FAA550F}">
      <dgm:prSet/>
      <dgm:spPr/>
      <dgm:t>
        <a:bodyPr/>
        <a:lstStyle/>
        <a:p>
          <a:r>
            <a:rPr lang="tr-TR"/>
            <a:t>Koah sevk kriterleri</a:t>
          </a:r>
          <a:endParaRPr lang="en-US"/>
        </a:p>
      </dgm:t>
    </dgm:pt>
    <dgm:pt modelId="{22CC462A-F215-4D83-AB4C-427692A5D231}" type="parTrans" cxnId="{0B500829-1311-406D-AF6D-7E0C98844E22}">
      <dgm:prSet/>
      <dgm:spPr/>
      <dgm:t>
        <a:bodyPr/>
        <a:lstStyle/>
        <a:p>
          <a:endParaRPr lang="en-US"/>
        </a:p>
      </dgm:t>
    </dgm:pt>
    <dgm:pt modelId="{4E57C451-C8B0-4412-A78A-33C64A198756}" type="sibTrans" cxnId="{0B500829-1311-406D-AF6D-7E0C98844E22}">
      <dgm:prSet/>
      <dgm:spPr/>
      <dgm:t>
        <a:bodyPr/>
        <a:lstStyle/>
        <a:p>
          <a:endParaRPr lang="en-US"/>
        </a:p>
      </dgm:t>
    </dgm:pt>
    <dgm:pt modelId="{8D202249-1EF4-4818-B3BC-90CD0EACBA2D}" type="pres">
      <dgm:prSet presAssocID="{F2BF616E-827C-4D71-B67A-2AEA10E49131}" presName="linear" presStyleCnt="0">
        <dgm:presLayoutVars>
          <dgm:animLvl val="lvl"/>
          <dgm:resizeHandles val="exact"/>
        </dgm:presLayoutVars>
      </dgm:prSet>
      <dgm:spPr/>
    </dgm:pt>
    <dgm:pt modelId="{CDB5A792-14A4-407C-BA7E-2B5B717D79B2}" type="pres">
      <dgm:prSet presAssocID="{F77C31EE-5CAE-4BC8-9610-DCEB14990A9C}" presName="parentText" presStyleLbl="node1" presStyleIdx="0" presStyleCnt="12">
        <dgm:presLayoutVars>
          <dgm:chMax val="0"/>
          <dgm:bulletEnabled val="1"/>
        </dgm:presLayoutVars>
      </dgm:prSet>
      <dgm:spPr/>
    </dgm:pt>
    <dgm:pt modelId="{1B527FE6-6431-430A-83A4-5DC5AEF5A73F}" type="pres">
      <dgm:prSet presAssocID="{3F5F8C0F-D1A5-4468-8A09-938B7C9C64BC}" presName="spacer" presStyleCnt="0"/>
      <dgm:spPr/>
    </dgm:pt>
    <dgm:pt modelId="{C67A5475-2E6C-4178-960D-78558B2FCF49}" type="pres">
      <dgm:prSet presAssocID="{200465CF-12FA-4953-A200-3D0108ED2A34}" presName="parentText" presStyleLbl="node1" presStyleIdx="1" presStyleCnt="12">
        <dgm:presLayoutVars>
          <dgm:chMax val="0"/>
          <dgm:bulletEnabled val="1"/>
        </dgm:presLayoutVars>
      </dgm:prSet>
      <dgm:spPr/>
    </dgm:pt>
    <dgm:pt modelId="{8688B58C-EE06-4C9B-8993-F83F311A2A4D}" type="pres">
      <dgm:prSet presAssocID="{46C8C38B-FE0C-42A2-B9BB-01F88F41C35C}" presName="spacer" presStyleCnt="0"/>
      <dgm:spPr/>
    </dgm:pt>
    <dgm:pt modelId="{25D690AC-C267-413C-9D38-35D3EC13DCEC}" type="pres">
      <dgm:prSet presAssocID="{79B7AA8A-C709-4937-9311-DB3FBB8A8132}" presName="parentText" presStyleLbl="node1" presStyleIdx="2" presStyleCnt="12">
        <dgm:presLayoutVars>
          <dgm:chMax val="0"/>
          <dgm:bulletEnabled val="1"/>
        </dgm:presLayoutVars>
      </dgm:prSet>
      <dgm:spPr/>
    </dgm:pt>
    <dgm:pt modelId="{6D9CB45D-D7B6-450C-A4F7-1A252876B2EC}" type="pres">
      <dgm:prSet presAssocID="{9B18DC95-A793-4AFF-AEAC-6D17DFBEC7F3}" presName="spacer" presStyleCnt="0"/>
      <dgm:spPr/>
    </dgm:pt>
    <dgm:pt modelId="{2A9A77FF-395F-4C00-BFDA-45E23BB2D191}" type="pres">
      <dgm:prSet presAssocID="{1DFFCDAA-2729-4840-8A9A-D5C351647F0D}" presName="parentText" presStyleLbl="node1" presStyleIdx="3" presStyleCnt="12">
        <dgm:presLayoutVars>
          <dgm:chMax val="0"/>
          <dgm:bulletEnabled val="1"/>
        </dgm:presLayoutVars>
      </dgm:prSet>
      <dgm:spPr/>
    </dgm:pt>
    <dgm:pt modelId="{55BD67E2-5A2D-4363-B4FE-482D4763A705}" type="pres">
      <dgm:prSet presAssocID="{E6365E7C-FA9F-4A2A-8D5E-D2E2750AB4AA}" presName="spacer" presStyleCnt="0"/>
      <dgm:spPr/>
    </dgm:pt>
    <dgm:pt modelId="{0035DCC0-DA79-4D83-A032-289681DE33C7}" type="pres">
      <dgm:prSet presAssocID="{AAEEAEFF-01B5-469E-BB09-2D8EE8C35C1B}" presName="parentText" presStyleLbl="node1" presStyleIdx="4" presStyleCnt="12">
        <dgm:presLayoutVars>
          <dgm:chMax val="0"/>
          <dgm:bulletEnabled val="1"/>
        </dgm:presLayoutVars>
      </dgm:prSet>
      <dgm:spPr/>
    </dgm:pt>
    <dgm:pt modelId="{AE6EAF8F-CC28-4FCE-8093-D4DDAF04E615}" type="pres">
      <dgm:prSet presAssocID="{65842D0F-EC98-4FFA-9089-E366DB41D327}" presName="spacer" presStyleCnt="0"/>
      <dgm:spPr/>
    </dgm:pt>
    <dgm:pt modelId="{FFBE2C0E-9D89-4DA8-99FA-AA133AB6DB51}" type="pres">
      <dgm:prSet presAssocID="{62F19B4A-BE93-4CD2-85ED-88CA59776329}" presName="parentText" presStyleLbl="node1" presStyleIdx="5" presStyleCnt="12">
        <dgm:presLayoutVars>
          <dgm:chMax val="0"/>
          <dgm:bulletEnabled val="1"/>
        </dgm:presLayoutVars>
      </dgm:prSet>
      <dgm:spPr/>
    </dgm:pt>
    <dgm:pt modelId="{9CA863B7-6CA8-4C12-9DEF-820605C8CA4E}" type="pres">
      <dgm:prSet presAssocID="{98F6D053-906D-4A1D-889F-0A418C059AD4}" presName="spacer" presStyleCnt="0"/>
      <dgm:spPr/>
    </dgm:pt>
    <dgm:pt modelId="{84309AC1-ACAE-4569-B834-4320A4C141EF}" type="pres">
      <dgm:prSet presAssocID="{15507BD9-1252-4798-B30A-4ECDBAEF71AD}" presName="parentText" presStyleLbl="node1" presStyleIdx="6" presStyleCnt="12">
        <dgm:presLayoutVars>
          <dgm:chMax val="0"/>
          <dgm:bulletEnabled val="1"/>
        </dgm:presLayoutVars>
      </dgm:prSet>
      <dgm:spPr/>
    </dgm:pt>
    <dgm:pt modelId="{36B2704E-40AB-489B-B447-690E4319DDDE}" type="pres">
      <dgm:prSet presAssocID="{E0B59E80-7625-4490-9660-34DEC52AAA5B}" presName="spacer" presStyleCnt="0"/>
      <dgm:spPr/>
    </dgm:pt>
    <dgm:pt modelId="{2A931D48-115F-4A9B-9F2A-D3AF2A290D56}" type="pres">
      <dgm:prSet presAssocID="{B565C394-1C42-4E01-9AD7-CC48E527D7DF}" presName="parentText" presStyleLbl="node1" presStyleIdx="7" presStyleCnt="12">
        <dgm:presLayoutVars>
          <dgm:chMax val="0"/>
          <dgm:bulletEnabled val="1"/>
        </dgm:presLayoutVars>
      </dgm:prSet>
      <dgm:spPr/>
    </dgm:pt>
    <dgm:pt modelId="{47E8ED29-35DB-4373-8900-224D02C461DF}" type="pres">
      <dgm:prSet presAssocID="{F9A27C98-9AEF-4B77-B6E5-3359B4B6046D}" presName="spacer" presStyleCnt="0"/>
      <dgm:spPr/>
    </dgm:pt>
    <dgm:pt modelId="{AE91E632-E413-437C-843D-708E2DF1E045}" type="pres">
      <dgm:prSet presAssocID="{6D9001D2-F50F-4366-85AE-FF62681AE68D}" presName="parentText" presStyleLbl="node1" presStyleIdx="8" presStyleCnt="12">
        <dgm:presLayoutVars>
          <dgm:chMax val="0"/>
          <dgm:bulletEnabled val="1"/>
        </dgm:presLayoutVars>
      </dgm:prSet>
      <dgm:spPr/>
    </dgm:pt>
    <dgm:pt modelId="{9EFE71F9-7BC0-4AF1-9040-BC271EFADFCF}" type="pres">
      <dgm:prSet presAssocID="{979B51B0-99B5-44E4-9ED5-BD98673E7042}" presName="spacer" presStyleCnt="0"/>
      <dgm:spPr/>
    </dgm:pt>
    <dgm:pt modelId="{8F678657-11ED-4521-A6EC-1F7964F846C7}" type="pres">
      <dgm:prSet presAssocID="{2B15D664-E6CA-4AA7-A856-18C344F2256A}" presName="parentText" presStyleLbl="node1" presStyleIdx="9" presStyleCnt="12">
        <dgm:presLayoutVars>
          <dgm:chMax val="0"/>
          <dgm:bulletEnabled val="1"/>
        </dgm:presLayoutVars>
      </dgm:prSet>
      <dgm:spPr/>
    </dgm:pt>
    <dgm:pt modelId="{09638F6A-8EEB-4BC5-B429-B92FA7C4FB66}" type="pres">
      <dgm:prSet presAssocID="{532837CF-9351-485C-B6A2-C69C13092336}" presName="spacer" presStyleCnt="0"/>
      <dgm:spPr/>
    </dgm:pt>
    <dgm:pt modelId="{4D0189C0-401A-4506-85B0-F9DDAE08CF19}" type="pres">
      <dgm:prSet presAssocID="{26470DB3-F0DD-4F06-9E34-EBB075122E71}" presName="parentText" presStyleLbl="node1" presStyleIdx="10" presStyleCnt="12">
        <dgm:presLayoutVars>
          <dgm:chMax val="0"/>
          <dgm:bulletEnabled val="1"/>
        </dgm:presLayoutVars>
      </dgm:prSet>
      <dgm:spPr/>
    </dgm:pt>
    <dgm:pt modelId="{4D8A42D6-1946-49A4-AC4D-9E1192CAF8B2}" type="pres">
      <dgm:prSet presAssocID="{F3323D87-6FA7-418D-875E-8427483B8D7B}" presName="spacer" presStyleCnt="0"/>
      <dgm:spPr/>
    </dgm:pt>
    <dgm:pt modelId="{386875DD-15B5-4F28-AD65-E874ED157E3A}" type="pres">
      <dgm:prSet presAssocID="{E9CE221F-3A33-439F-8E17-88E85FAA550F}" presName="parentText" presStyleLbl="node1" presStyleIdx="11" presStyleCnt="12">
        <dgm:presLayoutVars>
          <dgm:chMax val="0"/>
          <dgm:bulletEnabled val="1"/>
        </dgm:presLayoutVars>
      </dgm:prSet>
      <dgm:spPr/>
    </dgm:pt>
  </dgm:ptLst>
  <dgm:cxnLst>
    <dgm:cxn modelId="{20D3220A-7048-47C0-AE41-E7632994B980}" type="presOf" srcId="{6D9001D2-F50F-4366-85AE-FF62681AE68D}" destId="{AE91E632-E413-437C-843D-708E2DF1E045}" srcOrd="0" destOrd="0" presId="urn:microsoft.com/office/officeart/2005/8/layout/vList2"/>
    <dgm:cxn modelId="{2B60AD20-3822-4533-9FE9-9C85F27ABC69}" srcId="{F2BF616E-827C-4D71-B67A-2AEA10E49131}" destId="{62F19B4A-BE93-4CD2-85ED-88CA59776329}" srcOrd="5" destOrd="0" parTransId="{F949513C-153C-43B7-BAC7-B1361450D042}" sibTransId="{98F6D053-906D-4A1D-889F-0A418C059AD4}"/>
    <dgm:cxn modelId="{0B500829-1311-406D-AF6D-7E0C98844E22}" srcId="{F2BF616E-827C-4D71-B67A-2AEA10E49131}" destId="{E9CE221F-3A33-439F-8E17-88E85FAA550F}" srcOrd="11" destOrd="0" parTransId="{22CC462A-F215-4D83-AB4C-427692A5D231}" sibTransId="{4E57C451-C8B0-4412-A78A-33C64A198756}"/>
    <dgm:cxn modelId="{3A788929-E385-410B-863B-5C3BE6C0B431}" type="presOf" srcId="{E9CE221F-3A33-439F-8E17-88E85FAA550F}" destId="{386875DD-15B5-4F28-AD65-E874ED157E3A}" srcOrd="0" destOrd="0" presId="urn:microsoft.com/office/officeart/2005/8/layout/vList2"/>
    <dgm:cxn modelId="{3D32CE38-AE91-4559-833C-A62EBE3F0419}" type="presOf" srcId="{200465CF-12FA-4953-A200-3D0108ED2A34}" destId="{C67A5475-2E6C-4178-960D-78558B2FCF49}" srcOrd="0" destOrd="0" presId="urn:microsoft.com/office/officeart/2005/8/layout/vList2"/>
    <dgm:cxn modelId="{03F9403F-FFE0-4B21-8057-3139C32BD59D}" type="presOf" srcId="{26470DB3-F0DD-4F06-9E34-EBB075122E71}" destId="{4D0189C0-401A-4506-85B0-F9DDAE08CF19}" srcOrd="0" destOrd="0" presId="urn:microsoft.com/office/officeart/2005/8/layout/vList2"/>
    <dgm:cxn modelId="{9100D261-A43C-4056-A0CA-1F5CF252E247}" srcId="{F2BF616E-827C-4D71-B67A-2AEA10E49131}" destId="{AAEEAEFF-01B5-469E-BB09-2D8EE8C35C1B}" srcOrd="4" destOrd="0" parTransId="{12565F43-248A-44E3-A147-769586D1FC79}" sibTransId="{65842D0F-EC98-4FFA-9089-E366DB41D327}"/>
    <dgm:cxn modelId="{8D85E861-6AB7-45DD-B71B-BE8D36284742}" type="presOf" srcId="{F2BF616E-827C-4D71-B67A-2AEA10E49131}" destId="{8D202249-1EF4-4818-B3BC-90CD0EACBA2D}" srcOrd="0" destOrd="0" presId="urn:microsoft.com/office/officeart/2005/8/layout/vList2"/>
    <dgm:cxn modelId="{6DDFDD63-1C42-4938-A854-F1BFFC0170EB}" type="presOf" srcId="{62F19B4A-BE93-4CD2-85ED-88CA59776329}" destId="{FFBE2C0E-9D89-4DA8-99FA-AA133AB6DB51}" srcOrd="0" destOrd="0" presId="urn:microsoft.com/office/officeart/2005/8/layout/vList2"/>
    <dgm:cxn modelId="{95788746-690B-4A75-855B-05B9BAEFF9BD}" type="presOf" srcId="{15507BD9-1252-4798-B30A-4ECDBAEF71AD}" destId="{84309AC1-ACAE-4569-B834-4320A4C141EF}" srcOrd="0" destOrd="0" presId="urn:microsoft.com/office/officeart/2005/8/layout/vList2"/>
    <dgm:cxn modelId="{90063169-E6A7-4D0C-8981-E80A88364087}" srcId="{F2BF616E-827C-4D71-B67A-2AEA10E49131}" destId="{26470DB3-F0DD-4F06-9E34-EBB075122E71}" srcOrd="10" destOrd="0" parTransId="{6AD8A2BC-E1B0-46B1-9D51-DBAD8E3F0B37}" sibTransId="{F3323D87-6FA7-418D-875E-8427483B8D7B}"/>
    <dgm:cxn modelId="{BA7C6969-4CDC-432B-AAEA-80F7F6975CDB}" type="presOf" srcId="{79B7AA8A-C709-4937-9311-DB3FBB8A8132}" destId="{25D690AC-C267-413C-9D38-35D3EC13DCEC}" srcOrd="0" destOrd="0" presId="urn:microsoft.com/office/officeart/2005/8/layout/vList2"/>
    <dgm:cxn modelId="{6F4D726B-ACA7-4C7D-B251-C88721FB7F3E}" srcId="{F2BF616E-827C-4D71-B67A-2AEA10E49131}" destId="{2B15D664-E6CA-4AA7-A856-18C344F2256A}" srcOrd="9" destOrd="0" parTransId="{8BDE3DF2-6CD4-435E-BD43-E8FF06A5D175}" sibTransId="{532837CF-9351-485C-B6A2-C69C13092336}"/>
    <dgm:cxn modelId="{43349651-6B25-4077-8AFA-4C70F75A1DDD}" type="presOf" srcId="{1DFFCDAA-2729-4840-8A9A-D5C351647F0D}" destId="{2A9A77FF-395F-4C00-BFDA-45E23BB2D191}" srcOrd="0" destOrd="0" presId="urn:microsoft.com/office/officeart/2005/8/layout/vList2"/>
    <dgm:cxn modelId="{91081556-ECE4-4645-9174-67E495367AF2}" srcId="{F2BF616E-827C-4D71-B67A-2AEA10E49131}" destId="{79B7AA8A-C709-4937-9311-DB3FBB8A8132}" srcOrd="2" destOrd="0" parTransId="{C1957A63-63D0-401A-B97A-8D2E9C57E0E1}" sibTransId="{9B18DC95-A793-4AFF-AEAC-6D17DFBEC7F3}"/>
    <dgm:cxn modelId="{2B766B56-CA6A-4D34-BE05-704F44891E68}" type="presOf" srcId="{AAEEAEFF-01B5-469E-BB09-2D8EE8C35C1B}" destId="{0035DCC0-DA79-4D83-A032-289681DE33C7}" srcOrd="0" destOrd="0" presId="urn:microsoft.com/office/officeart/2005/8/layout/vList2"/>
    <dgm:cxn modelId="{D5BA367A-BF11-4163-91C6-689597543B15}" type="presOf" srcId="{B565C394-1C42-4E01-9AD7-CC48E527D7DF}" destId="{2A931D48-115F-4A9B-9F2A-D3AF2A290D56}" srcOrd="0" destOrd="0" presId="urn:microsoft.com/office/officeart/2005/8/layout/vList2"/>
    <dgm:cxn modelId="{5A7B947B-9CB6-430B-84A1-6324C75E80A7}" srcId="{F2BF616E-827C-4D71-B67A-2AEA10E49131}" destId="{B565C394-1C42-4E01-9AD7-CC48E527D7DF}" srcOrd="7" destOrd="0" parTransId="{8F5B2BF8-D252-4E94-BAB3-C209F2547A29}" sibTransId="{F9A27C98-9AEF-4B77-B6E5-3359B4B6046D}"/>
    <dgm:cxn modelId="{CA77FA99-7AB2-4AF4-86FE-B4B706232114}" type="presOf" srcId="{2B15D664-E6CA-4AA7-A856-18C344F2256A}" destId="{8F678657-11ED-4521-A6EC-1F7964F846C7}" srcOrd="0" destOrd="0" presId="urn:microsoft.com/office/officeart/2005/8/layout/vList2"/>
    <dgm:cxn modelId="{08CA439A-2291-4951-A8C7-0CB10560C7EB}" srcId="{F2BF616E-827C-4D71-B67A-2AEA10E49131}" destId="{15507BD9-1252-4798-B30A-4ECDBAEF71AD}" srcOrd="6" destOrd="0" parTransId="{6A96FD1A-C408-4DFA-9807-A8936988CE6D}" sibTransId="{E0B59E80-7625-4490-9660-34DEC52AAA5B}"/>
    <dgm:cxn modelId="{49FEDAB6-2E3D-4A1B-9B3A-0DCD7E7DE02F}" srcId="{F2BF616E-827C-4D71-B67A-2AEA10E49131}" destId="{F77C31EE-5CAE-4BC8-9610-DCEB14990A9C}" srcOrd="0" destOrd="0" parTransId="{B367F2A2-1442-48E9-BAE3-84127C40F583}" sibTransId="{3F5F8C0F-D1A5-4468-8A09-938B7C9C64BC}"/>
    <dgm:cxn modelId="{96D599D2-6F1D-4A9E-A919-E69489452638}" srcId="{F2BF616E-827C-4D71-B67A-2AEA10E49131}" destId="{200465CF-12FA-4953-A200-3D0108ED2A34}" srcOrd="1" destOrd="0" parTransId="{64114A38-300E-4D77-BDAB-BB7C8C69C22B}" sibTransId="{46C8C38B-FE0C-42A2-B9BB-01F88F41C35C}"/>
    <dgm:cxn modelId="{B8C753FA-128C-423A-9503-286417AC9C6A}" type="presOf" srcId="{F77C31EE-5CAE-4BC8-9610-DCEB14990A9C}" destId="{CDB5A792-14A4-407C-BA7E-2B5B717D79B2}" srcOrd="0" destOrd="0" presId="urn:microsoft.com/office/officeart/2005/8/layout/vList2"/>
    <dgm:cxn modelId="{E28A90FB-ECB9-4839-B71F-2EF17E7BF8CB}" srcId="{F2BF616E-827C-4D71-B67A-2AEA10E49131}" destId="{6D9001D2-F50F-4366-85AE-FF62681AE68D}" srcOrd="8" destOrd="0" parTransId="{6684C7F3-D816-4D2E-BF50-DD26C2379067}" sibTransId="{979B51B0-99B5-44E4-9ED5-BD98673E7042}"/>
    <dgm:cxn modelId="{62DE7EFE-FA88-46D6-90E4-2B75AFEF35BB}" srcId="{F2BF616E-827C-4D71-B67A-2AEA10E49131}" destId="{1DFFCDAA-2729-4840-8A9A-D5C351647F0D}" srcOrd="3" destOrd="0" parTransId="{851DBCE2-0B54-4B31-9030-A53CE36E17B6}" sibTransId="{E6365E7C-FA9F-4A2A-8D5E-D2E2750AB4AA}"/>
    <dgm:cxn modelId="{8293B2CB-53A1-44AA-A43F-22B825731EC7}" type="presParOf" srcId="{8D202249-1EF4-4818-B3BC-90CD0EACBA2D}" destId="{CDB5A792-14A4-407C-BA7E-2B5B717D79B2}" srcOrd="0" destOrd="0" presId="urn:microsoft.com/office/officeart/2005/8/layout/vList2"/>
    <dgm:cxn modelId="{18BFA4BF-9F2B-4797-BEA6-9277C62CF702}" type="presParOf" srcId="{8D202249-1EF4-4818-B3BC-90CD0EACBA2D}" destId="{1B527FE6-6431-430A-83A4-5DC5AEF5A73F}" srcOrd="1" destOrd="0" presId="urn:microsoft.com/office/officeart/2005/8/layout/vList2"/>
    <dgm:cxn modelId="{98B2072F-625F-4B85-A835-FF32D4BBF339}" type="presParOf" srcId="{8D202249-1EF4-4818-B3BC-90CD0EACBA2D}" destId="{C67A5475-2E6C-4178-960D-78558B2FCF49}" srcOrd="2" destOrd="0" presId="urn:microsoft.com/office/officeart/2005/8/layout/vList2"/>
    <dgm:cxn modelId="{9C091A7B-30C8-4837-87D3-B8F84E43341B}" type="presParOf" srcId="{8D202249-1EF4-4818-B3BC-90CD0EACBA2D}" destId="{8688B58C-EE06-4C9B-8993-F83F311A2A4D}" srcOrd="3" destOrd="0" presId="urn:microsoft.com/office/officeart/2005/8/layout/vList2"/>
    <dgm:cxn modelId="{D33AF006-124B-4431-B372-B074B07A5185}" type="presParOf" srcId="{8D202249-1EF4-4818-B3BC-90CD0EACBA2D}" destId="{25D690AC-C267-413C-9D38-35D3EC13DCEC}" srcOrd="4" destOrd="0" presId="urn:microsoft.com/office/officeart/2005/8/layout/vList2"/>
    <dgm:cxn modelId="{88FD1E7C-AC1A-4642-8C18-8A0FBE849042}" type="presParOf" srcId="{8D202249-1EF4-4818-B3BC-90CD0EACBA2D}" destId="{6D9CB45D-D7B6-450C-A4F7-1A252876B2EC}" srcOrd="5" destOrd="0" presId="urn:microsoft.com/office/officeart/2005/8/layout/vList2"/>
    <dgm:cxn modelId="{FF6FFD29-DCBB-4D97-8C27-31635E817483}" type="presParOf" srcId="{8D202249-1EF4-4818-B3BC-90CD0EACBA2D}" destId="{2A9A77FF-395F-4C00-BFDA-45E23BB2D191}" srcOrd="6" destOrd="0" presId="urn:microsoft.com/office/officeart/2005/8/layout/vList2"/>
    <dgm:cxn modelId="{80E73AC8-BCAA-49BE-A62E-5C657FDE232F}" type="presParOf" srcId="{8D202249-1EF4-4818-B3BC-90CD0EACBA2D}" destId="{55BD67E2-5A2D-4363-B4FE-482D4763A705}" srcOrd="7" destOrd="0" presId="urn:microsoft.com/office/officeart/2005/8/layout/vList2"/>
    <dgm:cxn modelId="{42834717-46E8-473C-891B-CA2E7D0BD3C1}" type="presParOf" srcId="{8D202249-1EF4-4818-B3BC-90CD0EACBA2D}" destId="{0035DCC0-DA79-4D83-A032-289681DE33C7}" srcOrd="8" destOrd="0" presId="urn:microsoft.com/office/officeart/2005/8/layout/vList2"/>
    <dgm:cxn modelId="{E280B8A8-A343-4994-AAEF-36755E93D7D4}" type="presParOf" srcId="{8D202249-1EF4-4818-B3BC-90CD0EACBA2D}" destId="{AE6EAF8F-CC28-4FCE-8093-D4DDAF04E615}" srcOrd="9" destOrd="0" presId="urn:microsoft.com/office/officeart/2005/8/layout/vList2"/>
    <dgm:cxn modelId="{3E425C51-1D92-4F26-A4D5-F2834504F8EA}" type="presParOf" srcId="{8D202249-1EF4-4818-B3BC-90CD0EACBA2D}" destId="{FFBE2C0E-9D89-4DA8-99FA-AA133AB6DB51}" srcOrd="10" destOrd="0" presId="urn:microsoft.com/office/officeart/2005/8/layout/vList2"/>
    <dgm:cxn modelId="{D54A5240-79F3-47AB-80FE-F1639A295EA7}" type="presParOf" srcId="{8D202249-1EF4-4818-B3BC-90CD0EACBA2D}" destId="{9CA863B7-6CA8-4C12-9DEF-820605C8CA4E}" srcOrd="11" destOrd="0" presId="urn:microsoft.com/office/officeart/2005/8/layout/vList2"/>
    <dgm:cxn modelId="{549B9D49-699A-4A1F-BB4E-322D21087473}" type="presParOf" srcId="{8D202249-1EF4-4818-B3BC-90CD0EACBA2D}" destId="{84309AC1-ACAE-4569-B834-4320A4C141EF}" srcOrd="12" destOrd="0" presId="urn:microsoft.com/office/officeart/2005/8/layout/vList2"/>
    <dgm:cxn modelId="{1EC26F7F-A8CF-4DFB-B158-D25E60641D19}" type="presParOf" srcId="{8D202249-1EF4-4818-B3BC-90CD0EACBA2D}" destId="{36B2704E-40AB-489B-B447-690E4319DDDE}" srcOrd="13" destOrd="0" presId="urn:microsoft.com/office/officeart/2005/8/layout/vList2"/>
    <dgm:cxn modelId="{4CBF86C0-2F19-4C95-A93A-3265FC000136}" type="presParOf" srcId="{8D202249-1EF4-4818-B3BC-90CD0EACBA2D}" destId="{2A931D48-115F-4A9B-9F2A-D3AF2A290D56}" srcOrd="14" destOrd="0" presId="urn:microsoft.com/office/officeart/2005/8/layout/vList2"/>
    <dgm:cxn modelId="{15C57A50-6676-4320-A475-2267F504F46E}" type="presParOf" srcId="{8D202249-1EF4-4818-B3BC-90CD0EACBA2D}" destId="{47E8ED29-35DB-4373-8900-224D02C461DF}" srcOrd="15" destOrd="0" presId="urn:microsoft.com/office/officeart/2005/8/layout/vList2"/>
    <dgm:cxn modelId="{1D4CA9B8-125E-477F-AD3E-1F46AAA4D6E7}" type="presParOf" srcId="{8D202249-1EF4-4818-B3BC-90CD0EACBA2D}" destId="{AE91E632-E413-437C-843D-708E2DF1E045}" srcOrd="16" destOrd="0" presId="urn:microsoft.com/office/officeart/2005/8/layout/vList2"/>
    <dgm:cxn modelId="{364B855C-2FD3-4B6A-8D01-AE3735EF5449}" type="presParOf" srcId="{8D202249-1EF4-4818-B3BC-90CD0EACBA2D}" destId="{9EFE71F9-7BC0-4AF1-9040-BC271EFADFCF}" srcOrd="17" destOrd="0" presId="urn:microsoft.com/office/officeart/2005/8/layout/vList2"/>
    <dgm:cxn modelId="{134842FD-4B61-482B-AE66-17FA7C9710F4}" type="presParOf" srcId="{8D202249-1EF4-4818-B3BC-90CD0EACBA2D}" destId="{8F678657-11ED-4521-A6EC-1F7964F846C7}" srcOrd="18" destOrd="0" presId="urn:microsoft.com/office/officeart/2005/8/layout/vList2"/>
    <dgm:cxn modelId="{A9325572-01B0-45B3-A43B-CDC2C873EEF1}" type="presParOf" srcId="{8D202249-1EF4-4818-B3BC-90CD0EACBA2D}" destId="{09638F6A-8EEB-4BC5-B429-B92FA7C4FB66}" srcOrd="19" destOrd="0" presId="urn:microsoft.com/office/officeart/2005/8/layout/vList2"/>
    <dgm:cxn modelId="{E4A14F6C-430F-4E0D-9179-E8673CB29A67}" type="presParOf" srcId="{8D202249-1EF4-4818-B3BC-90CD0EACBA2D}" destId="{4D0189C0-401A-4506-85B0-F9DDAE08CF19}" srcOrd="20" destOrd="0" presId="urn:microsoft.com/office/officeart/2005/8/layout/vList2"/>
    <dgm:cxn modelId="{9735F89A-D567-40E6-B7AF-079CB579E81A}" type="presParOf" srcId="{8D202249-1EF4-4818-B3BC-90CD0EACBA2D}" destId="{4D8A42D6-1946-49A4-AC4D-9E1192CAF8B2}" srcOrd="21" destOrd="0" presId="urn:microsoft.com/office/officeart/2005/8/layout/vList2"/>
    <dgm:cxn modelId="{86E402D5-D31B-434B-9104-EFE37B453CDD}" type="presParOf" srcId="{8D202249-1EF4-4818-B3BC-90CD0EACBA2D}" destId="{386875DD-15B5-4F28-AD65-E874ED157E3A}" srcOrd="2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66AD29-C7EC-4A7C-8738-B21E10F4507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37A263C-C313-4B58-A4C7-FE9539C503D7}">
      <dgm:prSet/>
      <dgm:spPr/>
      <dgm:t>
        <a:bodyPr/>
        <a:lstStyle/>
        <a:p>
          <a:r>
            <a:rPr lang="tr-TR" b="1" i="0" baseline="0"/>
            <a:t>Anamnez</a:t>
          </a:r>
          <a:endParaRPr lang="en-US"/>
        </a:p>
      </dgm:t>
    </dgm:pt>
    <dgm:pt modelId="{6676B2B2-31DD-4227-9A5C-97882D0AEADF}" type="parTrans" cxnId="{39C21654-A539-4EB7-B1C3-E1D6E0E0BCCE}">
      <dgm:prSet/>
      <dgm:spPr/>
      <dgm:t>
        <a:bodyPr/>
        <a:lstStyle/>
        <a:p>
          <a:endParaRPr lang="en-US"/>
        </a:p>
      </dgm:t>
    </dgm:pt>
    <dgm:pt modelId="{C34F8058-7C5D-4BF1-AF20-9B71C2125A6F}" type="sibTrans" cxnId="{39C21654-A539-4EB7-B1C3-E1D6E0E0BCCE}">
      <dgm:prSet/>
      <dgm:spPr/>
      <dgm:t>
        <a:bodyPr/>
        <a:lstStyle/>
        <a:p>
          <a:endParaRPr lang="en-US"/>
        </a:p>
      </dgm:t>
    </dgm:pt>
    <dgm:pt modelId="{452DE731-C422-457C-BA8C-699265B287DC}">
      <dgm:prSet/>
      <dgm:spPr/>
      <dgm:t>
        <a:bodyPr/>
        <a:lstStyle/>
        <a:p>
          <a:r>
            <a:rPr lang="tr-TR" b="1" i="0" baseline="0"/>
            <a:t>Fizik Muayene</a:t>
          </a:r>
          <a:endParaRPr lang="en-US"/>
        </a:p>
      </dgm:t>
    </dgm:pt>
    <dgm:pt modelId="{AE67CAA7-12DB-404A-A00D-18D4C43AA850}" type="parTrans" cxnId="{DB488C1E-52D6-4299-95E9-70A342ACD418}">
      <dgm:prSet/>
      <dgm:spPr/>
      <dgm:t>
        <a:bodyPr/>
        <a:lstStyle/>
        <a:p>
          <a:endParaRPr lang="en-US"/>
        </a:p>
      </dgm:t>
    </dgm:pt>
    <dgm:pt modelId="{3E652B15-5725-4FE8-B7FE-58C8A09414A6}" type="sibTrans" cxnId="{DB488C1E-52D6-4299-95E9-70A342ACD418}">
      <dgm:prSet/>
      <dgm:spPr/>
      <dgm:t>
        <a:bodyPr/>
        <a:lstStyle/>
        <a:p>
          <a:endParaRPr lang="en-US"/>
        </a:p>
      </dgm:t>
    </dgm:pt>
    <dgm:pt modelId="{0CFB2FB8-3A6A-4598-9A5B-A38D6ADD22EA}">
      <dgm:prSet/>
      <dgm:spPr/>
      <dgm:t>
        <a:bodyPr/>
        <a:lstStyle/>
        <a:p>
          <a:r>
            <a:rPr lang="tr-TR" b="1" i="0" baseline="0" dirty="0"/>
            <a:t>Solunum Fonksiyonlarının Ölçümü</a:t>
          </a:r>
          <a:endParaRPr lang="en-US" dirty="0"/>
        </a:p>
      </dgm:t>
    </dgm:pt>
    <dgm:pt modelId="{545567FC-E17A-4847-A0C5-2BED71755925}" type="parTrans" cxnId="{94AF2365-247D-462F-B360-6E68642B5FE8}">
      <dgm:prSet/>
      <dgm:spPr/>
      <dgm:t>
        <a:bodyPr/>
        <a:lstStyle/>
        <a:p>
          <a:endParaRPr lang="en-US"/>
        </a:p>
      </dgm:t>
    </dgm:pt>
    <dgm:pt modelId="{DE430F3B-FE6D-417A-8FE5-4D5E7B625D26}" type="sibTrans" cxnId="{94AF2365-247D-462F-B360-6E68642B5FE8}">
      <dgm:prSet/>
      <dgm:spPr/>
      <dgm:t>
        <a:bodyPr/>
        <a:lstStyle/>
        <a:p>
          <a:endParaRPr lang="en-US"/>
        </a:p>
      </dgm:t>
    </dgm:pt>
    <dgm:pt modelId="{43521D8F-80AC-4ECF-8B6B-F1D644986975}">
      <dgm:prSet/>
      <dgm:spPr/>
      <dgm:t>
        <a:bodyPr/>
        <a:lstStyle/>
        <a:p>
          <a:r>
            <a:rPr lang="tr-TR" b="0" i="0" baseline="0" dirty="0"/>
            <a:t>Hava Yolu Kısıtlamasının Değerlendirilmesi</a:t>
          </a:r>
          <a:endParaRPr lang="en-US" dirty="0"/>
        </a:p>
      </dgm:t>
    </dgm:pt>
    <dgm:pt modelId="{9E7F9167-BD21-4D7D-B887-E9E2B51D5C2F}" type="parTrans" cxnId="{F98E5950-724C-4FED-9936-72F52E0B7B28}">
      <dgm:prSet/>
      <dgm:spPr/>
      <dgm:t>
        <a:bodyPr/>
        <a:lstStyle/>
        <a:p>
          <a:endParaRPr lang="en-US"/>
        </a:p>
      </dgm:t>
    </dgm:pt>
    <dgm:pt modelId="{B266FDC8-A51D-46EE-9628-D1B03769D007}" type="sibTrans" cxnId="{F98E5950-724C-4FED-9936-72F52E0B7B28}">
      <dgm:prSet/>
      <dgm:spPr/>
      <dgm:t>
        <a:bodyPr/>
        <a:lstStyle/>
        <a:p>
          <a:endParaRPr lang="en-US"/>
        </a:p>
      </dgm:t>
    </dgm:pt>
    <dgm:pt modelId="{752C01F3-9E40-4303-A748-3783988EA506}">
      <dgm:prSet/>
      <dgm:spPr/>
      <dgm:t>
        <a:bodyPr/>
        <a:lstStyle/>
        <a:p>
          <a:r>
            <a:rPr lang="tr-TR" b="0" i="0" baseline="0" dirty="0" err="1"/>
            <a:t>Reverzibilite</a:t>
          </a:r>
          <a:r>
            <a:rPr lang="tr-TR" b="0" i="0" baseline="0" dirty="0"/>
            <a:t> ve Hava Yolu Değişkenliğinin Değerlendirilmesi</a:t>
          </a:r>
          <a:endParaRPr lang="en-US" dirty="0"/>
        </a:p>
      </dgm:t>
    </dgm:pt>
    <dgm:pt modelId="{565032F4-80E8-4027-99E9-616683C9F4EF}" type="parTrans" cxnId="{2C6DE15C-894E-45F5-A464-6EFA73B2B27C}">
      <dgm:prSet/>
      <dgm:spPr/>
      <dgm:t>
        <a:bodyPr/>
        <a:lstStyle/>
        <a:p>
          <a:endParaRPr lang="en-US"/>
        </a:p>
      </dgm:t>
    </dgm:pt>
    <dgm:pt modelId="{7656A8C0-9839-41BB-8285-0609F770D854}" type="sibTrans" cxnId="{2C6DE15C-894E-45F5-A464-6EFA73B2B27C}">
      <dgm:prSet/>
      <dgm:spPr/>
      <dgm:t>
        <a:bodyPr/>
        <a:lstStyle/>
        <a:p>
          <a:endParaRPr lang="en-US"/>
        </a:p>
      </dgm:t>
    </dgm:pt>
    <dgm:pt modelId="{86BFC78F-E1B3-44EB-A80E-3BB3EE468105}">
      <dgm:prSet/>
      <dgm:spPr/>
      <dgm:t>
        <a:bodyPr/>
        <a:lstStyle/>
        <a:p>
          <a:r>
            <a:rPr lang="tr-TR" b="0" i="0" baseline="0"/>
            <a:t>Hava Yolu Aşırı Duyarlılığının Ölçülmesi</a:t>
          </a:r>
          <a:endParaRPr lang="en-US"/>
        </a:p>
      </dgm:t>
    </dgm:pt>
    <dgm:pt modelId="{C86FBD9C-7044-461A-A972-D02FCE4069AE}" type="parTrans" cxnId="{393C41DD-BFC5-424F-BC9B-E43799E69897}">
      <dgm:prSet/>
      <dgm:spPr/>
      <dgm:t>
        <a:bodyPr/>
        <a:lstStyle/>
        <a:p>
          <a:endParaRPr lang="en-US"/>
        </a:p>
      </dgm:t>
    </dgm:pt>
    <dgm:pt modelId="{9E194925-4AD4-4F04-88F7-243DCD609127}" type="sibTrans" cxnId="{393C41DD-BFC5-424F-BC9B-E43799E69897}">
      <dgm:prSet/>
      <dgm:spPr/>
      <dgm:t>
        <a:bodyPr/>
        <a:lstStyle/>
        <a:p>
          <a:endParaRPr lang="en-US"/>
        </a:p>
      </dgm:t>
    </dgm:pt>
    <dgm:pt modelId="{EBA919D9-2A72-41BD-9A03-38579A7D542F}">
      <dgm:prSet/>
      <dgm:spPr/>
      <dgm:t>
        <a:bodyPr/>
        <a:lstStyle/>
        <a:p>
          <a:r>
            <a:rPr lang="tr-TR" b="1" i="0" baseline="0" dirty="0" err="1"/>
            <a:t>Allerjinin</a:t>
          </a:r>
          <a:r>
            <a:rPr lang="tr-TR" b="1" i="0" baseline="0" dirty="0"/>
            <a:t> Değerlendirmesi</a:t>
          </a:r>
          <a:endParaRPr lang="en-US" dirty="0"/>
        </a:p>
      </dgm:t>
    </dgm:pt>
    <dgm:pt modelId="{7C0ED1A9-F794-4BF3-A25F-6BFA65D1600E}" type="parTrans" cxnId="{9B888028-2A60-40C0-8665-BB10ECC016D5}">
      <dgm:prSet/>
      <dgm:spPr/>
      <dgm:t>
        <a:bodyPr/>
        <a:lstStyle/>
        <a:p>
          <a:endParaRPr lang="en-US"/>
        </a:p>
      </dgm:t>
    </dgm:pt>
    <dgm:pt modelId="{CF5257AA-E464-4681-9B93-3896A00241A4}" type="sibTrans" cxnId="{9B888028-2A60-40C0-8665-BB10ECC016D5}">
      <dgm:prSet/>
      <dgm:spPr/>
      <dgm:t>
        <a:bodyPr/>
        <a:lstStyle/>
        <a:p>
          <a:endParaRPr lang="en-US"/>
        </a:p>
      </dgm:t>
    </dgm:pt>
    <dgm:pt modelId="{588FFD84-C133-43D8-B216-6CC42B99C866}">
      <dgm:prSet/>
      <dgm:spPr/>
      <dgm:t>
        <a:bodyPr/>
        <a:lstStyle/>
        <a:p>
          <a:r>
            <a:rPr lang="tr-TR" b="1" i="0" baseline="0"/>
            <a:t>Diğer Tetkikler</a:t>
          </a:r>
          <a:endParaRPr lang="en-US"/>
        </a:p>
      </dgm:t>
    </dgm:pt>
    <dgm:pt modelId="{9550D2D9-09E0-4DF4-A465-4EBFCCC1CABC}" type="parTrans" cxnId="{3B5B05A9-39C8-4C36-AC0E-73EAE52D8412}">
      <dgm:prSet/>
      <dgm:spPr/>
      <dgm:t>
        <a:bodyPr/>
        <a:lstStyle/>
        <a:p>
          <a:endParaRPr lang="en-US"/>
        </a:p>
      </dgm:t>
    </dgm:pt>
    <dgm:pt modelId="{C53F32DC-15DB-47A3-8D68-0BE4815F9EA6}" type="sibTrans" cxnId="{3B5B05A9-39C8-4C36-AC0E-73EAE52D8412}">
      <dgm:prSet/>
      <dgm:spPr/>
      <dgm:t>
        <a:bodyPr/>
        <a:lstStyle/>
        <a:p>
          <a:endParaRPr lang="en-US"/>
        </a:p>
      </dgm:t>
    </dgm:pt>
    <dgm:pt modelId="{8F033C13-1711-4932-AC7D-CB5C5EA8CFB9}">
      <dgm:prSet/>
      <dgm:spPr/>
      <dgm:t>
        <a:bodyPr/>
        <a:lstStyle/>
        <a:p>
          <a:r>
            <a:rPr lang="tr-TR" b="0" i="0" baseline="0"/>
            <a:t>Akciğer grafisi</a:t>
          </a:r>
          <a:endParaRPr lang="en-US"/>
        </a:p>
      </dgm:t>
    </dgm:pt>
    <dgm:pt modelId="{352A1C84-4E31-4681-AF17-68094A47A82C}" type="parTrans" cxnId="{C4DA1E7C-DA71-4F16-B583-3ED67C448350}">
      <dgm:prSet/>
      <dgm:spPr/>
      <dgm:t>
        <a:bodyPr/>
        <a:lstStyle/>
        <a:p>
          <a:endParaRPr lang="en-US"/>
        </a:p>
      </dgm:t>
    </dgm:pt>
    <dgm:pt modelId="{57D6B454-F210-41BA-8232-081C343E5BEE}" type="sibTrans" cxnId="{C4DA1E7C-DA71-4F16-B583-3ED67C448350}">
      <dgm:prSet/>
      <dgm:spPr/>
      <dgm:t>
        <a:bodyPr/>
        <a:lstStyle/>
        <a:p>
          <a:endParaRPr lang="en-US"/>
        </a:p>
      </dgm:t>
    </dgm:pt>
    <dgm:pt modelId="{C9300F81-E367-4D1C-ADCD-FFCF50E87807}">
      <dgm:prSet/>
      <dgm:spPr/>
      <dgm:t>
        <a:bodyPr/>
        <a:lstStyle/>
        <a:p>
          <a:r>
            <a:rPr lang="tr-TR" b="0" i="0" baseline="0"/>
            <a:t>Ekshale nitrik oksit (FeNO)</a:t>
          </a:r>
          <a:endParaRPr lang="en-US"/>
        </a:p>
      </dgm:t>
    </dgm:pt>
    <dgm:pt modelId="{A1B7EED6-CF30-42AC-AF4A-1F520493A4D8}" type="parTrans" cxnId="{EFFDF95E-393C-4F18-9446-FEA691E000F9}">
      <dgm:prSet/>
      <dgm:spPr/>
      <dgm:t>
        <a:bodyPr/>
        <a:lstStyle/>
        <a:p>
          <a:endParaRPr lang="en-US"/>
        </a:p>
      </dgm:t>
    </dgm:pt>
    <dgm:pt modelId="{BB2E80CD-7F53-4277-A695-C95B75542B95}" type="sibTrans" cxnId="{EFFDF95E-393C-4F18-9446-FEA691E000F9}">
      <dgm:prSet/>
      <dgm:spPr/>
      <dgm:t>
        <a:bodyPr/>
        <a:lstStyle/>
        <a:p>
          <a:endParaRPr lang="en-US"/>
        </a:p>
      </dgm:t>
    </dgm:pt>
    <dgm:pt modelId="{82FE575B-7ED0-44BF-8E53-B6197B32477E}">
      <dgm:prSet/>
      <dgm:spPr/>
      <dgm:t>
        <a:bodyPr/>
        <a:lstStyle/>
        <a:p>
          <a:r>
            <a:rPr lang="tr-TR" b="0" i="0" baseline="0" dirty="0"/>
            <a:t>Eozinofili</a:t>
          </a:r>
          <a:endParaRPr lang="en-US" dirty="0"/>
        </a:p>
      </dgm:t>
    </dgm:pt>
    <dgm:pt modelId="{71680A7C-6F19-4A1D-88EE-0D2E14CD3BEE}" type="parTrans" cxnId="{0756EFC7-F569-4AF5-95E2-C24D39BE6A74}">
      <dgm:prSet/>
      <dgm:spPr/>
      <dgm:t>
        <a:bodyPr/>
        <a:lstStyle/>
        <a:p>
          <a:endParaRPr lang="en-US"/>
        </a:p>
      </dgm:t>
    </dgm:pt>
    <dgm:pt modelId="{DC71CB39-89C9-4B41-BAA0-350843BB9028}" type="sibTrans" cxnId="{0756EFC7-F569-4AF5-95E2-C24D39BE6A74}">
      <dgm:prSet/>
      <dgm:spPr/>
      <dgm:t>
        <a:bodyPr/>
        <a:lstStyle/>
        <a:p>
          <a:endParaRPr lang="en-US"/>
        </a:p>
      </dgm:t>
    </dgm:pt>
    <dgm:pt modelId="{FB8B169B-613C-490A-A8CF-214324BB7166}" type="pres">
      <dgm:prSet presAssocID="{B666AD29-C7EC-4A7C-8738-B21E10F4507C}" presName="linear" presStyleCnt="0">
        <dgm:presLayoutVars>
          <dgm:dir/>
          <dgm:animLvl val="lvl"/>
          <dgm:resizeHandles val="exact"/>
        </dgm:presLayoutVars>
      </dgm:prSet>
      <dgm:spPr/>
    </dgm:pt>
    <dgm:pt modelId="{8E306DE1-E5E4-4A0F-953C-F4CAA8BB66B6}" type="pres">
      <dgm:prSet presAssocID="{137A263C-C313-4B58-A4C7-FE9539C503D7}" presName="parentLin" presStyleCnt="0"/>
      <dgm:spPr/>
    </dgm:pt>
    <dgm:pt modelId="{2AC321AA-B6B1-4AEC-9842-669C78CE267A}" type="pres">
      <dgm:prSet presAssocID="{137A263C-C313-4B58-A4C7-FE9539C503D7}" presName="parentLeftMargin" presStyleLbl="node1" presStyleIdx="0" presStyleCnt="5"/>
      <dgm:spPr/>
    </dgm:pt>
    <dgm:pt modelId="{A8722E1C-9878-42E0-85F9-010B79DC6CE3}" type="pres">
      <dgm:prSet presAssocID="{137A263C-C313-4B58-A4C7-FE9539C503D7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0AFF414-1A3E-4CA6-BD82-28B6386EE608}" type="pres">
      <dgm:prSet presAssocID="{137A263C-C313-4B58-A4C7-FE9539C503D7}" presName="negativeSpace" presStyleCnt="0"/>
      <dgm:spPr/>
    </dgm:pt>
    <dgm:pt modelId="{6AD673CE-C5FE-47F8-ADF7-890F371F2006}" type="pres">
      <dgm:prSet presAssocID="{137A263C-C313-4B58-A4C7-FE9539C503D7}" presName="childText" presStyleLbl="conFgAcc1" presStyleIdx="0" presStyleCnt="5">
        <dgm:presLayoutVars>
          <dgm:bulletEnabled val="1"/>
        </dgm:presLayoutVars>
      </dgm:prSet>
      <dgm:spPr/>
    </dgm:pt>
    <dgm:pt modelId="{742ADA0D-DDAD-49AC-92D3-AA9400426390}" type="pres">
      <dgm:prSet presAssocID="{C34F8058-7C5D-4BF1-AF20-9B71C2125A6F}" presName="spaceBetweenRectangles" presStyleCnt="0"/>
      <dgm:spPr/>
    </dgm:pt>
    <dgm:pt modelId="{596DDD92-93A1-4246-BE53-2D3B2ABB7362}" type="pres">
      <dgm:prSet presAssocID="{452DE731-C422-457C-BA8C-699265B287DC}" presName="parentLin" presStyleCnt="0"/>
      <dgm:spPr/>
    </dgm:pt>
    <dgm:pt modelId="{63E8CDE5-9B14-4FBC-A938-FA0A55B89909}" type="pres">
      <dgm:prSet presAssocID="{452DE731-C422-457C-BA8C-699265B287DC}" presName="parentLeftMargin" presStyleLbl="node1" presStyleIdx="0" presStyleCnt="5"/>
      <dgm:spPr/>
    </dgm:pt>
    <dgm:pt modelId="{2E05EEC3-DC64-4339-BD06-2964F6BC5E9C}" type="pres">
      <dgm:prSet presAssocID="{452DE731-C422-457C-BA8C-699265B287D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BFEDEEF-9C7C-4471-BEA9-0FC29180CA24}" type="pres">
      <dgm:prSet presAssocID="{452DE731-C422-457C-BA8C-699265B287DC}" presName="negativeSpace" presStyleCnt="0"/>
      <dgm:spPr/>
    </dgm:pt>
    <dgm:pt modelId="{77CF7BF4-89C6-4AA5-AFBC-439857756304}" type="pres">
      <dgm:prSet presAssocID="{452DE731-C422-457C-BA8C-699265B287DC}" presName="childText" presStyleLbl="conFgAcc1" presStyleIdx="1" presStyleCnt="5">
        <dgm:presLayoutVars>
          <dgm:bulletEnabled val="1"/>
        </dgm:presLayoutVars>
      </dgm:prSet>
      <dgm:spPr/>
    </dgm:pt>
    <dgm:pt modelId="{1A3BDC7A-FE15-46EA-839A-031ED9E9DC9A}" type="pres">
      <dgm:prSet presAssocID="{3E652B15-5725-4FE8-B7FE-58C8A09414A6}" presName="spaceBetweenRectangles" presStyleCnt="0"/>
      <dgm:spPr/>
    </dgm:pt>
    <dgm:pt modelId="{29694B63-7DAB-4CD7-A47C-0F421F1F7DE9}" type="pres">
      <dgm:prSet presAssocID="{0CFB2FB8-3A6A-4598-9A5B-A38D6ADD22EA}" presName="parentLin" presStyleCnt="0"/>
      <dgm:spPr/>
    </dgm:pt>
    <dgm:pt modelId="{F1E79927-4E96-4F18-86D0-BEC41C06D833}" type="pres">
      <dgm:prSet presAssocID="{0CFB2FB8-3A6A-4598-9A5B-A38D6ADD22EA}" presName="parentLeftMargin" presStyleLbl="node1" presStyleIdx="1" presStyleCnt="5"/>
      <dgm:spPr/>
    </dgm:pt>
    <dgm:pt modelId="{E965FC59-66C7-4AEE-9D0B-B3C8649D7886}" type="pres">
      <dgm:prSet presAssocID="{0CFB2FB8-3A6A-4598-9A5B-A38D6ADD22E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B65B03A2-081D-4675-9F06-3E573E3AD4D4}" type="pres">
      <dgm:prSet presAssocID="{0CFB2FB8-3A6A-4598-9A5B-A38D6ADD22EA}" presName="negativeSpace" presStyleCnt="0"/>
      <dgm:spPr/>
    </dgm:pt>
    <dgm:pt modelId="{D09BE7A3-18CF-4240-8FE9-78232D9368A4}" type="pres">
      <dgm:prSet presAssocID="{0CFB2FB8-3A6A-4598-9A5B-A38D6ADD22EA}" presName="childText" presStyleLbl="conFgAcc1" presStyleIdx="2" presStyleCnt="5">
        <dgm:presLayoutVars>
          <dgm:bulletEnabled val="1"/>
        </dgm:presLayoutVars>
      </dgm:prSet>
      <dgm:spPr/>
    </dgm:pt>
    <dgm:pt modelId="{66B3ED02-A1C8-4E15-8BFD-B992FD8B6D3D}" type="pres">
      <dgm:prSet presAssocID="{DE430F3B-FE6D-417A-8FE5-4D5E7B625D26}" presName="spaceBetweenRectangles" presStyleCnt="0"/>
      <dgm:spPr/>
    </dgm:pt>
    <dgm:pt modelId="{BB03875C-AA00-41B8-ABFE-3CA2022CDACA}" type="pres">
      <dgm:prSet presAssocID="{EBA919D9-2A72-41BD-9A03-38579A7D542F}" presName="parentLin" presStyleCnt="0"/>
      <dgm:spPr/>
    </dgm:pt>
    <dgm:pt modelId="{7B8EF588-ADEF-4F6C-8528-67EE6D647276}" type="pres">
      <dgm:prSet presAssocID="{EBA919D9-2A72-41BD-9A03-38579A7D542F}" presName="parentLeftMargin" presStyleLbl="node1" presStyleIdx="2" presStyleCnt="5"/>
      <dgm:spPr/>
    </dgm:pt>
    <dgm:pt modelId="{2178A503-881A-4BC3-9AF0-DE1A665F35DE}" type="pres">
      <dgm:prSet presAssocID="{EBA919D9-2A72-41BD-9A03-38579A7D542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7BF92688-B463-45EE-A5B8-12969688A415}" type="pres">
      <dgm:prSet presAssocID="{EBA919D9-2A72-41BD-9A03-38579A7D542F}" presName="negativeSpace" presStyleCnt="0"/>
      <dgm:spPr/>
    </dgm:pt>
    <dgm:pt modelId="{1F7D6F83-2737-440D-B22F-6F7D8F31BC4F}" type="pres">
      <dgm:prSet presAssocID="{EBA919D9-2A72-41BD-9A03-38579A7D542F}" presName="childText" presStyleLbl="conFgAcc1" presStyleIdx="3" presStyleCnt="5">
        <dgm:presLayoutVars>
          <dgm:bulletEnabled val="1"/>
        </dgm:presLayoutVars>
      </dgm:prSet>
      <dgm:spPr/>
    </dgm:pt>
    <dgm:pt modelId="{CEA76BEB-7F6D-48B1-AA3B-B258858B4360}" type="pres">
      <dgm:prSet presAssocID="{CF5257AA-E464-4681-9B93-3896A00241A4}" presName="spaceBetweenRectangles" presStyleCnt="0"/>
      <dgm:spPr/>
    </dgm:pt>
    <dgm:pt modelId="{12B39711-E93B-42D7-9875-862A80A7A820}" type="pres">
      <dgm:prSet presAssocID="{588FFD84-C133-43D8-B216-6CC42B99C866}" presName="parentLin" presStyleCnt="0"/>
      <dgm:spPr/>
    </dgm:pt>
    <dgm:pt modelId="{5D0F37F0-1C42-4E4E-A187-7A2310234D96}" type="pres">
      <dgm:prSet presAssocID="{588FFD84-C133-43D8-B216-6CC42B99C866}" presName="parentLeftMargin" presStyleLbl="node1" presStyleIdx="3" presStyleCnt="5"/>
      <dgm:spPr/>
    </dgm:pt>
    <dgm:pt modelId="{9B58D788-1D89-4278-ACB4-B80C94B71395}" type="pres">
      <dgm:prSet presAssocID="{588FFD84-C133-43D8-B216-6CC42B99C866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25386CD9-71BC-402E-AA73-603E9573C5F7}" type="pres">
      <dgm:prSet presAssocID="{588FFD84-C133-43D8-B216-6CC42B99C866}" presName="negativeSpace" presStyleCnt="0"/>
      <dgm:spPr/>
    </dgm:pt>
    <dgm:pt modelId="{0331429D-2848-4538-8CA5-7FED1350E32E}" type="pres">
      <dgm:prSet presAssocID="{588FFD84-C133-43D8-B216-6CC42B99C866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6125B203-43D6-4BFC-85AB-150029C09F93}" type="presOf" srcId="{EBA919D9-2A72-41BD-9A03-38579A7D542F}" destId="{2178A503-881A-4BC3-9AF0-DE1A665F35DE}" srcOrd="1" destOrd="0" presId="urn:microsoft.com/office/officeart/2005/8/layout/list1"/>
    <dgm:cxn modelId="{A9F4BC08-F89C-4154-A090-A060DDB0F2D0}" type="presOf" srcId="{752C01F3-9E40-4303-A748-3783988EA506}" destId="{D09BE7A3-18CF-4240-8FE9-78232D9368A4}" srcOrd="0" destOrd="1" presId="urn:microsoft.com/office/officeart/2005/8/layout/list1"/>
    <dgm:cxn modelId="{DFF1F114-D160-4198-B7B9-C8D543167F21}" type="presOf" srcId="{0CFB2FB8-3A6A-4598-9A5B-A38D6ADD22EA}" destId="{E965FC59-66C7-4AEE-9D0B-B3C8649D7886}" srcOrd="1" destOrd="0" presId="urn:microsoft.com/office/officeart/2005/8/layout/list1"/>
    <dgm:cxn modelId="{7626F019-B94E-4410-9857-87FE5F276CA1}" type="presOf" srcId="{0CFB2FB8-3A6A-4598-9A5B-A38D6ADD22EA}" destId="{F1E79927-4E96-4F18-86D0-BEC41C06D833}" srcOrd="0" destOrd="0" presId="urn:microsoft.com/office/officeart/2005/8/layout/list1"/>
    <dgm:cxn modelId="{DB488C1E-52D6-4299-95E9-70A342ACD418}" srcId="{B666AD29-C7EC-4A7C-8738-B21E10F4507C}" destId="{452DE731-C422-457C-BA8C-699265B287DC}" srcOrd="1" destOrd="0" parTransId="{AE67CAA7-12DB-404A-A00D-18D4C43AA850}" sibTransId="{3E652B15-5725-4FE8-B7FE-58C8A09414A6}"/>
    <dgm:cxn modelId="{9B888028-2A60-40C0-8665-BB10ECC016D5}" srcId="{B666AD29-C7EC-4A7C-8738-B21E10F4507C}" destId="{EBA919D9-2A72-41BD-9A03-38579A7D542F}" srcOrd="3" destOrd="0" parTransId="{7C0ED1A9-F794-4BF3-A25F-6BFA65D1600E}" sibTransId="{CF5257AA-E464-4681-9B93-3896A00241A4}"/>
    <dgm:cxn modelId="{30CEC92A-495B-4009-821E-1E074F2C3E9A}" type="presOf" srcId="{452DE731-C422-457C-BA8C-699265B287DC}" destId="{2E05EEC3-DC64-4339-BD06-2964F6BC5E9C}" srcOrd="1" destOrd="0" presId="urn:microsoft.com/office/officeart/2005/8/layout/list1"/>
    <dgm:cxn modelId="{2C6DE15C-894E-45F5-A464-6EFA73B2B27C}" srcId="{0CFB2FB8-3A6A-4598-9A5B-A38D6ADD22EA}" destId="{752C01F3-9E40-4303-A748-3783988EA506}" srcOrd="1" destOrd="0" parTransId="{565032F4-80E8-4027-99E9-616683C9F4EF}" sibTransId="{7656A8C0-9839-41BB-8285-0609F770D854}"/>
    <dgm:cxn modelId="{EFFDF95E-393C-4F18-9446-FEA691E000F9}" srcId="{588FFD84-C133-43D8-B216-6CC42B99C866}" destId="{C9300F81-E367-4D1C-ADCD-FFCF50E87807}" srcOrd="1" destOrd="0" parTransId="{A1B7EED6-CF30-42AC-AF4A-1F520493A4D8}" sibTransId="{BB2E80CD-7F53-4277-A695-C95B75542B95}"/>
    <dgm:cxn modelId="{94AF2365-247D-462F-B360-6E68642B5FE8}" srcId="{B666AD29-C7EC-4A7C-8738-B21E10F4507C}" destId="{0CFB2FB8-3A6A-4598-9A5B-A38D6ADD22EA}" srcOrd="2" destOrd="0" parTransId="{545567FC-E17A-4847-A0C5-2BED71755925}" sibTransId="{DE430F3B-FE6D-417A-8FE5-4D5E7B625D26}"/>
    <dgm:cxn modelId="{1B9C2669-3963-478E-84DA-7D6E8A899156}" type="presOf" srcId="{C9300F81-E367-4D1C-ADCD-FFCF50E87807}" destId="{0331429D-2848-4538-8CA5-7FED1350E32E}" srcOrd="0" destOrd="1" presId="urn:microsoft.com/office/officeart/2005/8/layout/list1"/>
    <dgm:cxn modelId="{A3911F4B-0947-4436-A263-186F44A3659D}" type="presOf" srcId="{43521D8F-80AC-4ECF-8B6B-F1D644986975}" destId="{D09BE7A3-18CF-4240-8FE9-78232D9368A4}" srcOrd="0" destOrd="0" presId="urn:microsoft.com/office/officeart/2005/8/layout/list1"/>
    <dgm:cxn modelId="{11672B4E-3F72-46DC-B0F5-87C937E298BD}" type="presOf" srcId="{8F033C13-1711-4932-AC7D-CB5C5EA8CFB9}" destId="{0331429D-2848-4538-8CA5-7FED1350E32E}" srcOrd="0" destOrd="0" presId="urn:microsoft.com/office/officeart/2005/8/layout/list1"/>
    <dgm:cxn modelId="{FD99326E-2F9B-41A9-90BE-7AFE3CE8D87C}" type="presOf" srcId="{86BFC78F-E1B3-44EB-A80E-3BB3EE468105}" destId="{D09BE7A3-18CF-4240-8FE9-78232D9368A4}" srcOrd="0" destOrd="2" presId="urn:microsoft.com/office/officeart/2005/8/layout/list1"/>
    <dgm:cxn modelId="{F98E5950-724C-4FED-9936-72F52E0B7B28}" srcId="{0CFB2FB8-3A6A-4598-9A5B-A38D6ADD22EA}" destId="{43521D8F-80AC-4ECF-8B6B-F1D644986975}" srcOrd="0" destOrd="0" parTransId="{9E7F9167-BD21-4D7D-B887-E9E2B51D5C2F}" sibTransId="{B266FDC8-A51D-46EE-9628-D1B03769D007}"/>
    <dgm:cxn modelId="{39C21654-A539-4EB7-B1C3-E1D6E0E0BCCE}" srcId="{B666AD29-C7EC-4A7C-8738-B21E10F4507C}" destId="{137A263C-C313-4B58-A4C7-FE9539C503D7}" srcOrd="0" destOrd="0" parTransId="{6676B2B2-31DD-4227-9A5C-97882D0AEADF}" sibTransId="{C34F8058-7C5D-4BF1-AF20-9B71C2125A6F}"/>
    <dgm:cxn modelId="{0240B456-79A7-4617-8008-44AD5D8E5BBB}" type="presOf" srcId="{82FE575B-7ED0-44BF-8E53-B6197B32477E}" destId="{0331429D-2848-4538-8CA5-7FED1350E32E}" srcOrd="0" destOrd="2" presId="urn:microsoft.com/office/officeart/2005/8/layout/list1"/>
    <dgm:cxn modelId="{C4DA1E7C-DA71-4F16-B583-3ED67C448350}" srcId="{588FFD84-C133-43D8-B216-6CC42B99C866}" destId="{8F033C13-1711-4932-AC7D-CB5C5EA8CFB9}" srcOrd="0" destOrd="0" parTransId="{352A1C84-4E31-4681-AF17-68094A47A82C}" sibTransId="{57D6B454-F210-41BA-8232-081C343E5BEE}"/>
    <dgm:cxn modelId="{4B0B88A0-5D0F-4712-828B-201E0D3581CF}" type="presOf" srcId="{588FFD84-C133-43D8-B216-6CC42B99C866}" destId="{5D0F37F0-1C42-4E4E-A187-7A2310234D96}" srcOrd="0" destOrd="0" presId="urn:microsoft.com/office/officeart/2005/8/layout/list1"/>
    <dgm:cxn modelId="{BEC08DA6-3975-4B91-9706-BBA24430E084}" type="presOf" srcId="{137A263C-C313-4B58-A4C7-FE9539C503D7}" destId="{2AC321AA-B6B1-4AEC-9842-669C78CE267A}" srcOrd="0" destOrd="0" presId="urn:microsoft.com/office/officeart/2005/8/layout/list1"/>
    <dgm:cxn modelId="{3B5B05A9-39C8-4C36-AC0E-73EAE52D8412}" srcId="{B666AD29-C7EC-4A7C-8738-B21E10F4507C}" destId="{588FFD84-C133-43D8-B216-6CC42B99C866}" srcOrd="4" destOrd="0" parTransId="{9550D2D9-09E0-4DF4-A465-4EBFCCC1CABC}" sibTransId="{C53F32DC-15DB-47A3-8D68-0BE4815F9EA6}"/>
    <dgm:cxn modelId="{8B60FBAA-0B9A-4BD8-868E-9263256AC7B5}" type="presOf" srcId="{EBA919D9-2A72-41BD-9A03-38579A7D542F}" destId="{7B8EF588-ADEF-4F6C-8528-67EE6D647276}" srcOrd="0" destOrd="0" presId="urn:microsoft.com/office/officeart/2005/8/layout/list1"/>
    <dgm:cxn modelId="{772AC4AF-1F7A-4C5E-BC91-6BA412E92AB1}" type="presOf" srcId="{452DE731-C422-457C-BA8C-699265B287DC}" destId="{63E8CDE5-9B14-4FBC-A938-FA0A55B89909}" srcOrd="0" destOrd="0" presId="urn:microsoft.com/office/officeart/2005/8/layout/list1"/>
    <dgm:cxn modelId="{0756EFC7-F569-4AF5-95E2-C24D39BE6A74}" srcId="{588FFD84-C133-43D8-B216-6CC42B99C866}" destId="{82FE575B-7ED0-44BF-8E53-B6197B32477E}" srcOrd="2" destOrd="0" parTransId="{71680A7C-6F19-4A1D-88EE-0D2E14CD3BEE}" sibTransId="{DC71CB39-89C9-4B41-BAA0-350843BB9028}"/>
    <dgm:cxn modelId="{51DB27CF-071A-4C75-B23B-F1C244D36F65}" type="presOf" srcId="{B666AD29-C7EC-4A7C-8738-B21E10F4507C}" destId="{FB8B169B-613C-490A-A8CF-214324BB7166}" srcOrd="0" destOrd="0" presId="urn:microsoft.com/office/officeart/2005/8/layout/list1"/>
    <dgm:cxn modelId="{140B1DDC-2670-422A-BAC9-EA81B40AF4CF}" type="presOf" srcId="{588FFD84-C133-43D8-B216-6CC42B99C866}" destId="{9B58D788-1D89-4278-ACB4-B80C94B71395}" srcOrd="1" destOrd="0" presId="urn:microsoft.com/office/officeart/2005/8/layout/list1"/>
    <dgm:cxn modelId="{393C41DD-BFC5-424F-BC9B-E43799E69897}" srcId="{0CFB2FB8-3A6A-4598-9A5B-A38D6ADD22EA}" destId="{86BFC78F-E1B3-44EB-A80E-3BB3EE468105}" srcOrd="2" destOrd="0" parTransId="{C86FBD9C-7044-461A-A972-D02FCE4069AE}" sibTransId="{9E194925-4AD4-4F04-88F7-243DCD609127}"/>
    <dgm:cxn modelId="{E9A612F2-27B2-4247-A485-163861C79020}" type="presOf" srcId="{137A263C-C313-4B58-A4C7-FE9539C503D7}" destId="{A8722E1C-9878-42E0-85F9-010B79DC6CE3}" srcOrd="1" destOrd="0" presId="urn:microsoft.com/office/officeart/2005/8/layout/list1"/>
    <dgm:cxn modelId="{AD0DB2B8-E0A5-4105-A839-CC4A07ECA4C2}" type="presParOf" srcId="{FB8B169B-613C-490A-A8CF-214324BB7166}" destId="{8E306DE1-E5E4-4A0F-953C-F4CAA8BB66B6}" srcOrd="0" destOrd="0" presId="urn:microsoft.com/office/officeart/2005/8/layout/list1"/>
    <dgm:cxn modelId="{A1B22F71-2610-4626-B242-223D803F528B}" type="presParOf" srcId="{8E306DE1-E5E4-4A0F-953C-F4CAA8BB66B6}" destId="{2AC321AA-B6B1-4AEC-9842-669C78CE267A}" srcOrd="0" destOrd="0" presId="urn:microsoft.com/office/officeart/2005/8/layout/list1"/>
    <dgm:cxn modelId="{E9AE3E8E-7AF7-4D3A-8D20-4727C40763E8}" type="presParOf" srcId="{8E306DE1-E5E4-4A0F-953C-F4CAA8BB66B6}" destId="{A8722E1C-9878-42E0-85F9-010B79DC6CE3}" srcOrd="1" destOrd="0" presId="urn:microsoft.com/office/officeart/2005/8/layout/list1"/>
    <dgm:cxn modelId="{E9EDA1C7-4CC2-43D5-AE72-DB4C9C3B3B2C}" type="presParOf" srcId="{FB8B169B-613C-490A-A8CF-214324BB7166}" destId="{C0AFF414-1A3E-4CA6-BD82-28B6386EE608}" srcOrd="1" destOrd="0" presId="urn:microsoft.com/office/officeart/2005/8/layout/list1"/>
    <dgm:cxn modelId="{F804DD66-BCB5-4505-AEF9-B61175EDC833}" type="presParOf" srcId="{FB8B169B-613C-490A-A8CF-214324BB7166}" destId="{6AD673CE-C5FE-47F8-ADF7-890F371F2006}" srcOrd="2" destOrd="0" presId="urn:microsoft.com/office/officeart/2005/8/layout/list1"/>
    <dgm:cxn modelId="{23796116-0965-4ACF-A763-29EE0F95F150}" type="presParOf" srcId="{FB8B169B-613C-490A-A8CF-214324BB7166}" destId="{742ADA0D-DDAD-49AC-92D3-AA9400426390}" srcOrd="3" destOrd="0" presId="urn:microsoft.com/office/officeart/2005/8/layout/list1"/>
    <dgm:cxn modelId="{C1B70B69-4E6E-4EA8-96DA-91E0636E3A47}" type="presParOf" srcId="{FB8B169B-613C-490A-A8CF-214324BB7166}" destId="{596DDD92-93A1-4246-BE53-2D3B2ABB7362}" srcOrd="4" destOrd="0" presId="urn:microsoft.com/office/officeart/2005/8/layout/list1"/>
    <dgm:cxn modelId="{A24F29E6-50C5-4883-BF5F-B77B0C22F706}" type="presParOf" srcId="{596DDD92-93A1-4246-BE53-2D3B2ABB7362}" destId="{63E8CDE5-9B14-4FBC-A938-FA0A55B89909}" srcOrd="0" destOrd="0" presId="urn:microsoft.com/office/officeart/2005/8/layout/list1"/>
    <dgm:cxn modelId="{B601C681-488A-429B-A63E-A556707AF43C}" type="presParOf" srcId="{596DDD92-93A1-4246-BE53-2D3B2ABB7362}" destId="{2E05EEC3-DC64-4339-BD06-2964F6BC5E9C}" srcOrd="1" destOrd="0" presId="urn:microsoft.com/office/officeart/2005/8/layout/list1"/>
    <dgm:cxn modelId="{EDDC09E5-B737-45AF-B435-684D88C63DD5}" type="presParOf" srcId="{FB8B169B-613C-490A-A8CF-214324BB7166}" destId="{1BFEDEEF-9C7C-4471-BEA9-0FC29180CA24}" srcOrd="5" destOrd="0" presId="urn:microsoft.com/office/officeart/2005/8/layout/list1"/>
    <dgm:cxn modelId="{B3588006-454D-48DA-B791-AF23FC8D86D7}" type="presParOf" srcId="{FB8B169B-613C-490A-A8CF-214324BB7166}" destId="{77CF7BF4-89C6-4AA5-AFBC-439857756304}" srcOrd="6" destOrd="0" presId="urn:microsoft.com/office/officeart/2005/8/layout/list1"/>
    <dgm:cxn modelId="{02170723-6417-4AC3-AB53-130677B900F1}" type="presParOf" srcId="{FB8B169B-613C-490A-A8CF-214324BB7166}" destId="{1A3BDC7A-FE15-46EA-839A-031ED9E9DC9A}" srcOrd="7" destOrd="0" presId="urn:microsoft.com/office/officeart/2005/8/layout/list1"/>
    <dgm:cxn modelId="{88552663-C243-4249-AE7B-57482980BCBA}" type="presParOf" srcId="{FB8B169B-613C-490A-A8CF-214324BB7166}" destId="{29694B63-7DAB-4CD7-A47C-0F421F1F7DE9}" srcOrd="8" destOrd="0" presId="urn:microsoft.com/office/officeart/2005/8/layout/list1"/>
    <dgm:cxn modelId="{D3E29768-C03B-4CD7-BD4C-05F04F280465}" type="presParOf" srcId="{29694B63-7DAB-4CD7-A47C-0F421F1F7DE9}" destId="{F1E79927-4E96-4F18-86D0-BEC41C06D833}" srcOrd="0" destOrd="0" presId="urn:microsoft.com/office/officeart/2005/8/layout/list1"/>
    <dgm:cxn modelId="{B602A039-8F3D-4253-B70F-5D2E87C476DE}" type="presParOf" srcId="{29694B63-7DAB-4CD7-A47C-0F421F1F7DE9}" destId="{E965FC59-66C7-4AEE-9D0B-B3C8649D7886}" srcOrd="1" destOrd="0" presId="urn:microsoft.com/office/officeart/2005/8/layout/list1"/>
    <dgm:cxn modelId="{62677FFB-C999-40F1-B26C-E64B30210522}" type="presParOf" srcId="{FB8B169B-613C-490A-A8CF-214324BB7166}" destId="{B65B03A2-081D-4675-9F06-3E573E3AD4D4}" srcOrd="9" destOrd="0" presId="urn:microsoft.com/office/officeart/2005/8/layout/list1"/>
    <dgm:cxn modelId="{05EFBA9D-8E17-4CE3-B3FF-12CF5F9295CD}" type="presParOf" srcId="{FB8B169B-613C-490A-A8CF-214324BB7166}" destId="{D09BE7A3-18CF-4240-8FE9-78232D9368A4}" srcOrd="10" destOrd="0" presId="urn:microsoft.com/office/officeart/2005/8/layout/list1"/>
    <dgm:cxn modelId="{980FD677-6419-4636-9F69-2EF8C8DEB26A}" type="presParOf" srcId="{FB8B169B-613C-490A-A8CF-214324BB7166}" destId="{66B3ED02-A1C8-4E15-8BFD-B992FD8B6D3D}" srcOrd="11" destOrd="0" presId="urn:microsoft.com/office/officeart/2005/8/layout/list1"/>
    <dgm:cxn modelId="{D8998A14-A47E-499C-B222-77125EE21F48}" type="presParOf" srcId="{FB8B169B-613C-490A-A8CF-214324BB7166}" destId="{BB03875C-AA00-41B8-ABFE-3CA2022CDACA}" srcOrd="12" destOrd="0" presId="urn:microsoft.com/office/officeart/2005/8/layout/list1"/>
    <dgm:cxn modelId="{1D6DB74E-42AC-4A83-80F3-968DDCB991F1}" type="presParOf" srcId="{BB03875C-AA00-41B8-ABFE-3CA2022CDACA}" destId="{7B8EF588-ADEF-4F6C-8528-67EE6D647276}" srcOrd="0" destOrd="0" presId="urn:microsoft.com/office/officeart/2005/8/layout/list1"/>
    <dgm:cxn modelId="{B78E2783-0F8A-41A3-9FCA-5CBFBCDB2861}" type="presParOf" srcId="{BB03875C-AA00-41B8-ABFE-3CA2022CDACA}" destId="{2178A503-881A-4BC3-9AF0-DE1A665F35DE}" srcOrd="1" destOrd="0" presId="urn:microsoft.com/office/officeart/2005/8/layout/list1"/>
    <dgm:cxn modelId="{771EEDC5-8E38-48F7-A1D2-1597A9837659}" type="presParOf" srcId="{FB8B169B-613C-490A-A8CF-214324BB7166}" destId="{7BF92688-B463-45EE-A5B8-12969688A415}" srcOrd="13" destOrd="0" presId="urn:microsoft.com/office/officeart/2005/8/layout/list1"/>
    <dgm:cxn modelId="{A261C776-8552-42F1-A9ED-6DA00DE98968}" type="presParOf" srcId="{FB8B169B-613C-490A-A8CF-214324BB7166}" destId="{1F7D6F83-2737-440D-B22F-6F7D8F31BC4F}" srcOrd="14" destOrd="0" presId="urn:microsoft.com/office/officeart/2005/8/layout/list1"/>
    <dgm:cxn modelId="{09A993AB-934F-4C01-BFAE-710C4AB8487F}" type="presParOf" srcId="{FB8B169B-613C-490A-A8CF-214324BB7166}" destId="{CEA76BEB-7F6D-48B1-AA3B-B258858B4360}" srcOrd="15" destOrd="0" presId="urn:microsoft.com/office/officeart/2005/8/layout/list1"/>
    <dgm:cxn modelId="{DDED87A1-5107-480D-9A74-1B525B32830B}" type="presParOf" srcId="{FB8B169B-613C-490A-A8CF-214324BB7166}" destId="{12B39711-E93B-42D7-9875-862A80A7A820}" srcOrd="16" destOrd="0" presId="urn:microsoft.com/office/officeart/2005/8/layout/list1"/>
    <dgm:cxn modelId="{7BA3828C-640A-4EE4-86A1-5ACFCD949095}" type="presParOf" srcId="{12B39711-E93B-42D7-9875-862A80A7A820}" destId="{5D0F37F0-1C42-4E4E-A187-7A2310234D96}" srcOrd="0" destOrd="0" presId="urn:microsoft.com/office/officeart/2005/8/layout/list1"/>
    <dgm:cxn modelId="{498B93CC-1068-4F16-B22D-1FC87913CCD6}" type="presParOf" srcId="{12B39711-E93B-42D7-9875-862A80A7A820}" destId="{9B58D788-1D89-4278-ACB4-B80C94B71395}" srcOrd="1" destOrd="0" presId="urn:microsoft.com/office/officeart/2005/8/layout/list1"/>
    <dgm:cxn modelId="{87356D6F-9459-4CC7-883C-60443361C42F}" type="presParOf" srcId="{FB8B169B-613C-490A-A8CF-214324BB7166}" destId="{25386CD9-71BC-402E-AA73-603E9573C5F7}" srcOrd="17" destOrd="0" presId="urn:microsoft.com/office/officeart/2005/8/layout/list1"/>
    <dgm:cxn modelId="{C13DD128-D3DC-46AC-91DD-38AC114E62CE}" type="presParOf" srcId="{FB8B169B-613C-490A-A8CF-214324BB7166}" destId="{0331429D-2848-4538-8CA5-7FED1350E32E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879821-EB76-4959-87B3-C0455CCD991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1874AF-10F2-44A1-B07A-F5365EE774DB}">
      <dgm:prSet/>
      <dgm:spPr/>
      <dgm:t>
        <a:bodyPr/>
        <a:lstStyle/>
        <a:p>
          <a:r>
            <a:rPr lang="tr-TR" dirty="0"/>
            <a:t>Kronik semptomları ve atakları önlemek</a:t>
          </a:r>
          <a:endParaRPr lang="en-US" dirty="0"/>
        </a:p>
      </dgm:t>
    </dgm:pt>
    <dgm:pt modelId="{CDA0BFE0-5A4E-4B06-951C-FDB2A4CAF10C}" type="parTrans" cxnId="{613292B9-8A55-40F8-8A05-3555C0AADD80}">
      <dgm:prSet/>
      <dgm:spPr/>
      <dgm:t>
        <a:bodyPr/>
        <a:lstStyle/>
        <a:p>
          <a:endParaRPr lang="en-US"/>
        </a:p>
      </dgm:t>
    </dgm:pt>
    <dgm:pt modelId="{680F61A3-C3B3-4747-B4D5-8E99D2D1EF44}" type="sibTrans" cxnId="{613292B9-8A55-40F8-8A05-3555C0AADD80}">
      <dgm:prSet/>
      <dgm:spPr/>
      <dgm:t>
        <a:bodyPr/>
        <a:lstStyle/>
        <a:p>
          <a:endParaRPr lang="en-US"/>
        </a:p>
      </dgm:t>
    </dgm:pt>
    <dgm:pt modelId="{3BE9EA8F-D921-4C41-BF1E-B6D2519AFE1A}">
      <dgm:prSet/>
      <dgm:spPr/>
      <dgm:t>
        <a:bodyPr/>
        <a:lstStyle/>
        <a:p>
          <a:r>
            <a:rPr lang="tr-TR" dirty="0"/>
            <a:t>Normal akciğer fonksiyonlarını sağlamak</a:t>
          </a:r>
          <a:endParaRPr lang="en-US" dirty="0"/>
        </a:p>
      </dgm:t>
    </dgm:pt>
    <dgm:pt modelId="{691FC2D4-01FE-4A79-ACE0-45D6DDD5AB1F}" type="parTrans" cxnId="{1AFED6BB-2DC2-48A0-8558-65F2D8650A03}">
      <dgm:prSet/>
      <dgm:spPr/>
      <dgm:t>
        <a:bodyPr/>
        <a:lstStyle/>
        <a:p>
          <a:endParaRPr lang="en-US"/>
        </a:p>
      </dgm:t>
    </dgm:pt>
    <dgm:pt modelId="{D521158B-4005-4B38-BE1D-3AFD2344506D}" type="sibTrans" cxnId="{1AFED6BB-2DC2-48A0-8558-65F2D8650A03}">
      <dgm:prSet/>
      <dgm:spPr/>
      <dgm:t>
        <a:bodyPr/>
        <a:lstStyle/>
        <a:p>
          <a:endParaRPr lang="en-US"/>
        </a:p>
      </dgm:t>
    </dgm:pt>
    <dgm:pt modelId="{3E205D24-8E69-41A8-909B-BCB40B6DC9D0}">
      <dgm:prSet/>
      <dgm:spPr/>
      <dgm:t>
        <a:bodyPr/>
        <a:lstStyle/>
        <a:p>
          <a:r>
            <a:rPr lang="tr-TR" dirty="0"/>
            <a:t>Normal günlük yaşantıyı sağlamak</a:t>
          </a:r>
          <a:endParaRPr lang="en-US" dirty="0"/>
        </a:p>
      </dgm:t>
    </dgm:pt>
    <dgm:pt modelId="{0982F95A-C3BD-4535-A502-F863858E2C52}" type="parTrans" cxnId="{EE251A50-27A4-48F9-A489-DB29432A4E9D}">
      <dgm:prSet/>
      <dgm:spPr/>
      <dgm:t>
        <a:bodyPr/>
        <a:lstStyle/>
        <a:p>
          <a:endParaRPr lang="en-US"/>
        </a:p>
      </dgm:t>
    </dgm:pt>
    <dgm:pt modelId="{893D1E3B-6631-447D-821C-FEB4338C1B63}" type="sibTrans" cxnId="{EE251A50-27A4-48F9-A489-DB29432A4E9D}">
      <dgm:prSet/>
      <dgm:spPr/>
      <dgm:t>
        <a:bodyPr/>
        <a:lstStyle/>
        <a:p>
          <a:endParaRPr lang="en-US"/>
        </a:p>
      </dgm:t>
    </dgm:pt>
    <dgm:pt modelId="{D63E1991-6F9B-4FDF-9BBB-DA6559FDDC8B}">
      <dgm:prSet/>
      <dgm:spPr/>
      <dgm:t>
        <a:bodyPr/>
        <a:lstStyle/>
        <a:p>
          <a:r>
            <a:rPr lang="tr-TR" dirty="0"/>
            <a:t>İlaç yan etkilerinden kaçınmak</a:t>
          </a:r>
          <a:endParaRPr lang="en-US" dirty="0"/>
        </a:p>
      </dgm:t>
    </dgm:pt>
    <dgm:pt modelId="{F842D1ED-B123-4ADE-915E-901C18AE9E8B}" type="parTrans" cxnId="{41531882-F70D-493A-BF4A-74707F3A748B}">
      <dgm:prSet/>
      <dgm:spPr/>
      <dgm:t>
        <a:bodyPr/>
        <a:lstStyle/>
        <a:p>
          <a:endParaRPr lang="en-US"/>
        </a:p>
      </dgm:t>
    </dgm:pt>
    <dgm:pt modelId="{254E0DFA-091C-422B-AF4A-A7B473B4657A}" type="sibTrans" cxnId="{41531882-F70D-493A-BF4A-74707F3A748B}">
      <dgm:prSet/>
      <dgm:spPr/>
      <dgm:t>
        <a:bodyPr/>
        <a:lstStyle/>
        <a:p>
          <a:endParaRPr lang="en-US"/>
        </a:p>
      </dgm:t>
    </dgm:pt>
    <dgm:pt modelId="{242BF055-24F6-40A8-BAD8-CB0867E36BDC}" type="pres">
      <dgm:prSet presAssocID="{02879821-EB76-4959-87B3-C0455CCD991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DCE840D-8CEA-4E57-89F9-7AF76F064DA6}" type="pres">
      <dgm:prSet presAssocID="{A91874AF-10F2-44A1-B07A-F5365EE774DB}" presName="hierRoot1" presStyleCnt="0"/>
      <dgm:spPr/>
    </dgm:pt>
    <dgm:pt modelId="{C2CE61C8-3106-4172-8EE2-C8226CAD6461}" type="pres">
      <dgm:prSet presAssocID="{A91874AF-10F2-44A1-B07A-F5365EE774DB}" presName="composite" presStyleCnt="0"/>
      <dgm:spPr/>
    </dgm:pt>
    <dgm:pt modelId="{C6274711-D17A-441D-B3F6-A086846DCB57}" type="pres">
      <dgm:prSet presAssocID="{A91874AF-10F2-44A1-B07A-F5365EE774DB}" presName="background" presStyleLbl="node0" presStyleIdx="0" presStyleCnt="4"/>
      <dgm:spPr/>
    </dgm:pt>
    <dgm:pt modelId="{70600BFE-A93E-40BB-A141-5C9864AADF80}" type="pres">
      <dgm:prSet presAssocID="{A91874AF-10F2-44A1-B07A-F5365EE774DB}" presName="text" presStyleLbl="fgAcc0" presStyleIdx="0" presStyleCnt="4">
        <dgm:presLayoutVars>
          <dgm:chPref val="3"/>
        </dgm:presLayoutVars>
      </dgm:prSet>
      <dgm:spPr/>
    </dgm:pt>
    <dgm:pt modelId="{D916C4EE-F50A-4564-8670-F8263C60C151}" type="pres">
      <dgm:prSet presAssocID="{A91874AF-10F2-44A1-B07A-F5365EE774DB}" presName="hierChild2" presStyleCnt="0"/>
      <dgm:spPr/>
    </dgm:pt>
    <dgm:pt modelId="{543F3C15-5455-4BCB-B9A9-86351FF9D422}" type="pres">
      <dgm:prSet presAssocID="{3BE9EA8F-D921-4C41-BF1E-B6D2519AFE1A}" presName="hierRoot1" presStyleCnt="0"/>
      <dgm:spPr/>
    </dgm:pt>
    <dgm:pt modelId="{3DE2602D-F019-4BDB-A89E-27CA900E5D74}" type="pres">
      <dgm:prSet presAssocID="{3BE9EA8F-D921-4C41-BF1E-B6D2519AFE1A}" presName="composite" presStyleCnt="0"/>
      <dgm:spPr/>
    </dgm:pt>
    <dgm:pt modelId="{FA045EC8-2761-413A-9E42-4530E89E7891}" type="pres">
      <dgm:prSet presAssocID="{3BE9EA8F-D921-4C41-BF1E-B6D2519AFE1A}" presName="background" presStyleLbl="node0" presStyleIdx="1" presStyleCnt="4"/>
      <dgm:spPr/>
    </dgm:pt>
    <dgm:pt modelId="{8E35DE94-BCCD-4E70-BE79-1E9A52D11AB5}" type="pres">
      <dgm:prSet presAssocID="{3BE9EA8F-D921-4C41-BF1E-B6D2519AFE1A}" presName="text" presStyleLbl="fgAcc0" presStyleIdx="1" presStyleCnt="4">
        <dgm:presLayoutVars>
          <dgm:chPref val="3"/>
        </dgm:presLayoutVars>
      </dgm:prSet>
      <dgm:spPr/>
    </dgm:pt>
    <dgm:pt modelId="{C1A3D540-25DB-40FE-8846-6C776D653A49}" type="pres">
      <dgm:prSet presAssocID="{3BE9EA8F-D921-4C41-BF1E-B6D2519AFE1A}" presName="hierChild2" presStyleCnt="0"/>
      <dgm:spPr/>
    </dgm:pt>
    <dgm:pt modelId="{5DF334DE-F2EC-4899-B3EA-C22EB8CBF733}" type="pres">
      <dgm:prSet presAssocID="{3E205D24-8E69-41A8-909B-BCB40B6DC9D0}" presName="hierRoot1" presStyleCnt="0"/>
      <dgm:spPr/>
    </dgm:pt>
    <dgm:pt modelId="{305138C6-C077-4AC4-A7D4-299503E56FC9}" type="pres">
      <dgm:prSet presAssocID="{3E205D24-8E69-41A8-909B-BCB40B6DC9D0}" presName="composite" presStyleCnt="0"/>
      <dgm:spPr/>
    </dgm:pt>
    <dgm:pt modelId="{CFA940CD-7D35-4182-9D8F-5EB25144DF23}" type="pres">
      <dgm:prSet presAssocID="{3E205D24-8E69-41A8-909B-BCB40B6DC9D0}" presName="background" presStyleLbl="node0" presStyleIdx="2" presStyleCnt="4"/>
      <dgm:spPr/>
    </dgm:pt>
    <dgm:pt modelId="{3E58DF05-E41F-4AAC-9D62-8CE7A215A003}" type="pres">
      <dgm:prSet presAssocID="{3E205D24-8E69-41A8-909B-BCB40B6DC9D0}" presName="text" presStyleLbl="fgAcc0" presStyleIdx="2" presStyleCnt="4">
        <dgm:presLayoutVars>
          <dgm:chPref val="3"/>
        </dgm:presLayoutVars>
      </dgm:prSet>
      <dgm:spPr/>
    </dgm:pt>
    <dgm:pt modelId="{F4B428C1-82B4-4559-8113-BD97B3408166}" type="pres">
      <dgm:prSet presAssocID="{3E205D24-8E69-41A8-909B-BCB40B6DC9D0}" presName="hierChild2" presStyleCnt="0"/>
      <dgm:spPr/>
    </dgm:pt>
    <dgm:pt modelId="{212DD19C-B3E1-4795-826F-7B8734359AB1}" type="pres">
      <dgm:prSet presAssocID="{D63E1991-6F9B-4FDF-9BBB-DA6559FDDC8B}" presName="hierRoot1" presStyleCnt="0"/>
      <dgm:spPr/>
    </dgm:pt>
    <dgm:pt modelId="{50EE13FC-B97E-4879-955D-B0E63263DB38}" type="pres">
      <dgm:prSet presAssocID="{D63E1991-6F9B-4FDF-9BBB-DA6559FDDC8B}" presName="composite" presStyleCnt="0"/>
      <dgm:spPr/>
    </dgm:pt>
    <dgm:pt modelId="{EEC04AA5-71CB-4E75-ABD4-0136BAA1B22A}" type="pres">
      <dgm:prSet presAssocID="{D63E1991-6F9B-4FDF-9BBB-DA6559FDDC8B}" presName="background" presStyleLbl="node0" presStyleIdx="3" presStyleCnt="4"/>
      <dgm:spPr/>
    </dgm:pt>
    <dgm:pt modelId="{80555F54-10C6-407E-B5F2-DEE165B96B66}" type="pres">
      <dgm:prSet presAssocID="{D63E1991-6F9B-4FDF-9BBB-DA6559FDDC8B}" presName="text" presStyleLbl="fgAcc0" presStyleIdx="3" presStyleCnt="4">
        <dgm:presLayoutVars>
          <dgm:chPref val="3"/>
        </dgm:presLayoutVars>
      </dgm:prSet>
      <dgm:spPr/>
    </dgm:pt>
    <dgm:pt modelId="{E21C96E2-8FE9-4290-A093-3099EFB7B2A6}" type="pres">
      <dgm:prSet presAssocID="{D63E1991-6F9B-4FDF-9BBB-DA6559FDDC8B}" presName="hierChild2" presStyleCnt="0"/>
      <dgm:spPr/>
    </dgm:pt>
  </dgm:ptLst>
  <dgm:cxnLst>
    <dgm:cxn modelId="{8D8D0924-E51A-4750-97E0-9B53B8C35DA9}" type="presOf" srcId="{02879821-EB76-4959-87B3-C0455CCD9917}" destId="{242BF055-24F6-40A8-BAD8-CB0867E36BDC}" srcOrd="0" destOrd="0" presId="urn:microsoft.com/office/officeart/2005/8/layout/hierarchy1"/>
    <dgm:cxn modelId="{B207E342-A46E-449B-86F0-4B46792962DE}" type="presOf" srcId="{D63E1991-6F9B-4FDF-9BBB-DA6559FDDC8B}" destId="{80555F54-10C6-407E-B5F2-DEE165B96B66}" srcOrd="0" destOrd="0" presId="urn:microsoft.com/office/officeart/2005/8/layout/hierarchy1"/>
    <dgm:cxn modelId="{EE251A50-27A4-48F9-A489-DB29432A4E9D}" srcId="{02879821-EB76-4959-87B3-C0455CCD9917}" destId="{3E205D24-8E69-41A8-909B-BCB40B6DC9D0}" srcOrd="2" destOrd="0" parTransId="{0982F95A-C3BD-4535-A502-F863858E2C52}" sibTransId="{893D1E3B-6631-447D-821C-FEB4338C1B63}"/>
    <dgm:cxn modelId="{B6DA295A-AEF8-4D00-A7DC-340941042044}" type="presOf" srcId="{3BE9EA8F-D921-4C41-BF1E-B6D2519AFE1A}" destId="{8E35DE94-BCCD-4E70-BE79-1E9A52D11AB5}" srcOrd="0" destOrd="0" presId="urn:microsoft.com/office/officeart/2005/8/layout/hierarchy1"/>
    <dgm:cxn modelId="{41531882-F70D-493A-BF4A-74707F3A748B}" srcId="{02879821-EB76-4959-87B3-C0455CCD9917}" destId="{D63E1991-6F9B-4FDF-9BBB-DA6559FDDC8B}" srcOrd="3" destOrd="0" parTransId="{F842D1ED-B123-4ADE-915E-901C18AE9E8B}" sibTransId="{254E0DFA-091C-422B-AF4A-A7B473B4657A}"/>
    <dgm:cxn modelId="{C6D549B6-3238-4E26-8CD2-2480B46B4035}" type="presOf" srcId="{A91874AF-10F2-44A1-B07A-F5365EE774DB}" destId="{70600BFE-A93E-40BB-A141-5C9864AADF80}" srcOrd="0" destOrd="0" presId="urn:microsoft.com/office/officeart/2005/8/layout/hierarchy1"/>
    <dgm:cxn modelId="{613292B9-8A55-40F8-8A05-3555C0AADD80}" srcId="{02879821-EB76-4959-87B3-C0455CCD9917}" destId="{A91874AF-10F2-44A1-B07A-F5365EE774DB}" srcOrd="0" destOrd="0" parTransId="{CDA0BFE0-5A4E-4B06-951C-FDB2A4CAF10C}" sibTransId="{680F61A3-C3B3-4747-B4D5-8E99D2D1EF44}"/>
    <dgm:cxn modelId="{1AFED6BB-2DC2-48A0-8558-65F2D8650A03}" srcId="{02879821-EB76-4959-87B3-C0455CCD9917}" destId="{3BE9EA8F-D921-4C41-BF1E-B6D2519AFE1A}" srcOrd="1" destOrd="0" parTransId="{691FC2D4-01FE-4A79-ACE0-45D6DDD5AB1F}" sibTransId="{D521158B-4005-4B38-BE1D-3AFD2344506D}"/>
    <dgm:cxn modelId="{95CA83C2-AE65-4766-9666-5FE1DB5F1373}" type="presOf" srcId="{3E205D24-8E69-41A8-909B-BCB40B6DC9D0}" destId="{3E58DF05-E41F-4AAC-9D62-8CE7A215A003}" srcOrd="0" destOrd="0" presId="urn:microsoft.com/office/officeart/2005/8/layout/hierarchy1"/>
    <dgm:cxn modelId="{5DD8950A-5608-4D97-8EBC-C36673151C1B}" type="presParOf" srcId="{242BF055-24F6-40A8-BAD8-CB0867E36BDC}" destId="{EDCE840D-8CEA-4E57-89F9-7AF76F064DA6}" srcOrd="0" destOrd="0" presId="urn:microsoft.com/office/officeart/2005/8/layout/hierarchy1"/>
    <dgm:cxn modelId="{A2758493-08FD-4431-8FBE-14A07FBF77DD}" type="presParOf" srcId="{EDCE840D-8CEA-4E57-89F9-7AF76F064DA6}" destId="{C2CE61C8-3106-4172-8EE2-C8226CAD6461}" srcOrd="0" destOrd="0" presId="urn:microsoft.com/office/officeart/2005/8/layout/hierarchy1"/>
    <dgm:cxn modelId="{311C6540-6439-4311-AA56-415C3DD97A0F}" type="presParOf" srcId="{C2CE61C8-3106-4172-8EE2-C8226CAD6461}" destId="{C6274711-D17A-441D-B3F6-A086846DCB57}" srcOrd="0" destOrd="0" presId="urn:microsoft.com/office/officeart/2005/8/layout/hierarchy1"/>
    <dgm:cxn modelId="{63A6C8B4-C3F7-429F-9B28-1B8F51890D0E}" type="presParOf" srcId="{C2CE61C8-3106-4172-8EE2-C8226CAD6461}" destId="{70600BFE-A93E-40BB-A141-5C9864AADF80}" srcOrd="1" destOrd="0" presId="urn:microsoft.com/office/officeart/2005/8/layout/hierarchy1"/>
    <dgm:cxn modelId="{9AD92B91-7EFD-49C6-A28E-5997AC9DF96D}" type="presParOf" srcId="{EDCE840D-8CEA-4E57-89F9-7AF76F064DA6}" destId="{D916C4EE-F50A-4564-8670-F8263C60C151}" srcOrd="1" destOrd="0" presId="urn:microsoft.com/office/officeart/2005/8/layout/hierarchy1"/>
    <dgm:cxn modelId="{4225420E-E32D-4373-BDAE-82944CE49785}" type="presParOf" srcId="{242BF055-24F6-40A8-BAD8-CB0867E36BDC}" destId="{543F3C15-5455-4BCB-B9A9-86351FF9D422}" srcOrd="1" destOrd="0" presId="urn:microsoft.com/office/officeart/2005/8/layout/hierarchy1"/>
    <dgm:cxn modelId="{7C0E05A3-1402-4C21-9461-8E970492E11C}" type="presParOf" srcId="{543F3C15-5455-4BCB-B9A9-86351FF9D422}" destId="{3DE2602D-F019-4BDB-A89E-27CA900E5D74}" srcOrd="0" destOrd="0" presId="urn:microsoft.com/office/officeart/2005/8/layout/hierarchy1"/>
    <dgm:cxn modelId="{C019BABF-52E4-424D-879C-B6AC922B943C}" type="presParOf" srcId="{3DE2602D-F019-4BDB-A89E-27CA900E5D74}" destId="{FA045EC8-2761-413A-9E42-4530E89E7891}" srcOrd="0" destOrd="0" presId="urn:microsoft.com/office/officeart/2005/8/layout/hierarchy1"/>
    <dgm:cxn modelId="{ACEE1BDF-2A55-4CB6-B29B-104D8F986D18}" type="presParOf" srcId="{3DE2602D-F019-4BDB-A89E-27CA900E5D74}" destId="{8E35DE94-BCCD-4E70-BE79-1E9A52D11AB5}" srcOrd="1" destOrd="0" presId="urn:microsoft.com/office/officeart/2005/8/layout/hierarchy1"/>
    <dgm:cxn modelId="{4EECA1EF-47BE-4D03-8999-A9E540B0F9CC}" type="presParOf" srcId="{543F3C15-5455-4BCB-B9A9-86351FF9D422}" destId="{C1A3D540-25DB-40FE-8846-6C776D653A49}" srcOrd="1" destOrd="0" presId="urn:microsoft.com/office/officeart/2005/8/layout/hierarchy1"/>
    <dgm:cxn modelId="{0EF48C3C-CACC-4211-A9FE-8E67CC56536E}" type="presParOf" srcId="{242BF055-24F6-40A8-BAD8-CB0867E36BDC}" destId="{5DF334DE-F2EC-4899-B3EA-C22EB8CBF733}" srcOrd="2" destOrd="0" presId="urn:microsoft.com/office/officeart/2005/8/layout/hierarchy1"/>
    <dgm:cxn modelId="{9A02494C-B5D7-421E-839E-5A3DCECD8433}" type="presParOf" srcId="{5DF334DE-F2EC-4899-B3EA-C22EB8CBF733}" destId="{305138C6-C077-4AC4-A7D4-299503E56FC9}" srcOrd="0" destOrd="0" presId="urn:microsoft.com/office/officeart/2005/8/layout/hierarchy1"/>
    <dgm:cxn modelId="{A03CF8B0-4E75-413B-9756-1CD2085A5214}" type="presParOf" srcId="{305138C6-C077-4AC4-A7D4-299503E56FC9}" destId="{CFA940CD-7D35-4182-9D8F-5EB25144DF23}" srcOrd="0" destOrd="0" presId="urn:microsoft.com/office/officeart/2005/8/layout/hierarchy1"/>
    <dgm:cxn modelId="{B61300A4-B023-4246-B42F-DBB936A13013}" type="presParOf" srcId="{305138C6-C077-4AC4-A7D4-299503E56FC9}" destId="{3E58DF05-E41F-4AAC-9D62-8CE7A215A003}" srcOrd="1" destOrd="0" presId="urn:microsoft.com/office/officeart/2005/8/layout/hierarchy1"/>
    <dgm:cxn modelId="{B768569F-EFAD-4A4C-BFBC-4485D6561121}" type="presParOf" srcId="{5DF334DE-F2EC-4899-B3EA-C22EB8CBF733}" destId="{F4B428C1-82B4-4559-8113-BD97B3408166}" srcOrd="1" destOrd="0" presId="urn:microsoft.com/office/officeart/2005/8/layout/hierarchy1"/>
    <dgm:cxn modelId="{2ED5F6B3-1FDA-4CC0-8BF6-18A930032270}" type="presParOf" srcId="{242BF055-24F6-40A8-BAD8-CB0867E36BDC}" destId="{212DD19C-B3E1-4795-826F-7B8734359AB1}" srcOrd="3" destOrd="0" presId="urn:microsoft.com/office/officeart/2005/8/layout/hierarchy1"/>
    <dgm:cxn modelId="{F3DA3F74-C1E3-4F2D-B117-E23544CF33F6}" type="presParOf" srcId="{212DD19C-B3E1-4795-826F-7B8734359AB1}" destId="{50EE13FC-B97E-4879-955D-B0E63263DB38}" srcOrd="0" destOrd="0" presId="urn:microsoft.com/office/officeart/2005/8/layout/hierarchy1"/>
    <dgm:cxn modelId="{9BB6B11C-B1B8-46E9-A42D-0217100F6A35}" type="presParOf" srcId="{50EE13FC-B97E-4879-955D-B0E63263DB38}" destId="{EEC04AA5-71CB-4E75-ABD4-0136BAA1B22A}" srcOrd="0" destOrd="0" presId="urn:microsoft.com/office/officeart/2005/8/layout/hierarchy1"/>
    <dgm:cxn modelId="{86F47B1A-091A-4B1B-8D17-520612F97FDE}" type="presParOf" srcId="{50EE13FC-B97E-4879-955D-B0E63263DB38}" destId="{80555F54-10C6-407E-B5F2-DEE165B96B66}" srcOrd="1" destOrd="0" presId="urn:microsoft.com/office/officeart/2005/8/layout/hierarchy1"/>
    <dgm:cxn modelId="{AFA05F10-E1AB-4016-B472-28108A77FCF7}" type="presParOf" srcId="{212DD19C-B3E1-4795-826F-7B8734359AB1}" destId="{E21C96E2-8FE9-4290-A093-3099EFB7B2A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9A0CA90-9D2F-4381-B2B9-C7D6ACE90914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A3DCA22-2309-4A2B-BAE3-91880F44F06A}">
      <dgm:prSet custT="1"/>
      <dgm:spPr/>
      <dgm:t>
        <a:bodyPr/>
        <a:lstStyle/>
        <a:p>
          <a:r>
            <a:rPr lang="tr-TR" sz="2100" b="1" dirty="0">
              <a:solidFill>
                <a:schemeClr val="tx1"/>
              </a:solidFill>
            </a:rPr>
            <a:t>Kontrol edici ilaçlar: </a:t>
          </a:r>
          <a:r>
            <a:rPr lang="tr-TR" sz="2100" dirty="0"/>
            <a:t>Esas olarak </a:t>
          </a:r>
          <a:r>
            <a:rPr lang="tr-TR" sz="2100" dirty="0" err="1"/>
            <a:t>antiinflamatuar</a:t>
          </a:r>
          <a:r>
            <a:rPr lang="tr-TR" sz="2100" dirty="0"/>
            <a:t> etkileri yoluyla astımın kontrol altında tutulmasını sağlamak üzere kullanılan ilaçlar</a:t>
          </a:r>
          <a:endParaRPr lang="en-US" sz="2100" dirty="0"/>
        </a:p>
      </dgm:t>
    </dgm:pt>
    <dgm:pt modelId="{70AD246D-C581-4221-A042-09104439B430}" type="parTrans" cxnId="{DF235331-AF9B-48EC-88AE-4CA95BFD61B1}">
      <dgm:prSet/>
      <dgm:spPr/>
      <dgm:t>
        <a:bodyPr/>
        <a:lstStyle/>
        <a:p>
          <a:endParaRPr lang="en-US"/>
        </a:p>
      </dgm:t>
    </dgm:pt>
    <dgm:pt modelId="{90AC100A-C82F-4198-8D71-8A4F6B16B167}" type="sibTrans" cxnId="{DF235331-AF9B-48EC-88AE-4CA95BFD61B1}">
      <dgm:prSet/>
      <dgm:spPr/>
      <dgm:t>
        <a:bodyPr/>
        <a:lstStyle/>
        <a:p>
          <a:endParaRPr lang="en-US"/>
        </a:p>
      </dgm:t>
    </dgm:pt>
    <dgm:pt modelId="{AA8D3458-795F-45A6-9915-0C373124088E}">
      <dgm:prSet custT="1"/>
      <dgm:spPr>
        <a:solidFill>
          <a:schemeClr val="accent3">
            <a:lumMod val="75000"/>
            <a:alpha val="72000"/>
          </a:schemeClr>
        </a:solidFill>
      </dgm:spPr>
      <dgm:t>
        <a:bodyPr/>
        <a:lstStyle/>
        <a:p>
          <a:r>
            <a:rPr lang="tr-TR" sz="2100" b="1" i="0" baseline="0" dirty="0">
              <a:solidFill>
                <a:schemeClr val="tx1"/>
              </a:solidFill>
            </a:rPr>
            <a:t>Semptom giderici ilaçlar [Kurtarıcı ilaçlar]: </a:t>
          </a:r>
          <a:r>
            <a:rPr lang="tr-TR" sz="2100" b="0" i="0" baseline="0" dirty="0"/>
            <a:t>Hızla etki ederek </a:t>
          </a:r>
          <a:r>
            <a:rPr lang="tr-TR" sz="2100" b="0" i="0" baseline="0" dirty="0" err="1"/>
            <a:t>bronkokonstriksiyonu</a:t>
          </a:r>
          <a:r>
            <a:rPr lang="tr-TR" sz="2100" dirty="0"/>
            <a:t> </a:t>
          </a:r>
          <a:r>
            <a:rPr lang="tr-TR" sz="2100" b="0" i="0" baseline="0" dirty="0"/>
            <a:t>düzelten, semptomları gideren ve gerektiğinde kullanılan ilaçlardır. </a:t>
          </a:r>
          <a:r>
            <a:rPr lang="tr-TR" sz="2100" dirty="0"/>
            <a:t>Kurtarıcı ilaçlara sık gereksinim olması kontrol edici ilaçların yetersiz olduğunun, ya da kullanılmadığının göstergesidir</a:t>
          </a:r>
          <a:endParaRPr lang="en-US" sz="2100" dirty="0"/>
        </a:p>
      </dgm:t>
    </dgm:pt>
    <dgm:pt modelId="{C21365F9-1BF6-40A6-8898-9778648E999D}" type="parTrans" cxnId="{52661579-6FF3-433C-977B-25B3BF2E541A}">
      <dgm:prSet/>
      <dgm:spPr/>
      <dgm:t>
        <a:bodyPr/>
        <a:lstStyle/>
        <a:p>
          <a:endParaRPr lang="en-US"/>
        </a:p>
      </dgm:t>
    </dgm:pt>
    <dgm:pt modelId="{5993CA45-E789-405C-9D11-0430D7DDA6C2}" type="sibTrans" cxnId="{52661579-6FF3-433C-977B-25B3BF2E541A}">
      <dgm:prSet/>
      <dgm:spPr/>
      <dgm:t>
        <a:bodyPr/>
        <a:lstStyle/>
        <a:p>
          <a:endParaRPr lang="en-US"/>
        </a:p>
      </dgm:t>
    </dgm:pt>
    <dgm:pt modelId="{CE3EDDAD-17BE-4D75-934C-8C76D73F7B46}">
      <dgm:prSet custT="1"/>
      <dgm:spPr>
        <a:solidFill>
          <a:srgbClr val="00B050"/>
        </a:solidFill>
      </dgm:spPr>
      <dgm:t>
        <a:bodyPr/>
        <a:lstStyle/>
        <a:p>
          <a:r>
            <a:rPr lang="tr-TR" sz="2100" b="1" dirty="0">
              <a:solidFill>
                <a:schemeClr val="tx1"/>
              </a:solidFill>
            </a:rPr>
            <a:t>İlave [EK] tedaviler: </a:t>
          </a:r>
          <a:r>
            <a:rPr lang="tr-TR" sz="2100" dirty="0"/>
            <a:t>İKS/LABA kombinasyonu ile semptom kontrolü sağlanamayan veya atakları olan basamak 3-5 tedavi alan hastalarda mevcut tedaviye eklenen ve tek başına kullanılmayan ilaçlardır.</a:t>
          </a:r>
          <a:endParaRPr lang="en-US" sz="2100" dirty="0"/>
        </a:p>
      </dgm:t>
    </dgm:pt>
    <dgm:pt modelId="{2786CD06-D561-4532-B4B4-719DE90136D9}" type="parTrans" cxnId="{FE39B774-9102-4B25-A10E-8889FCCB582D}">
      <dgm:prSet/>
      <dgm:spPr/>
      <dgm:t>
        <a:bodyPr/>
        <a:lstStyle/>
        <a:p>
          <a:endParaRPr lang="en-US"/>
        </a:p>
      </dgm:t>
    </dgm:pt>
    <dgm:pt modelId="{CF187318-E58E-4363-841E-827220761360}" type="sibTrans" cxnId="{FE39B774-9102-4B25-A10E-8889FCCB582D}">
      <dgm:prSet/>
      <dgm:spPr/>
      <dgm:t>
        <a:bodyPr/>
        <a:lstStyle/>
        <a:p>
          <a:endParaRPr lang="en-US"/>
        </a:p>
      </dgm:t>
    </dgm:pt>
    <dgm:pt modelId="{F6178DF9-977C-4E66-8B17-A3AE4FDCFB91}" type="pres">
      <dgm:prSet presAssocID="{B9A0CA90-9D2F-4381-B2B9-C7D6ACE90914}" presName="linear" presStyleCnt="0">
        <dgm:presLayoutVars>
          <dgm:animLvl val="lvl"/>
          <dgm:resizeHandles val="exact"/>
        </dgm:presLayoutVars>
      </dgm:prSet>
      <dgm:spPr/>
    </dgm:pt>
    <dgm:pt modelId="{A88EA790-056A-48AC-B5EC-25DFC0C48B25}" type="pres">
      <dgm:prSet presAssocID="{2A3DCA22-2309-4A2B-BAE3-91880F44F06A}" presName="parentText" presStyleLbl="node1" presStyleIdx="0" presStyleCnt="3" custLinFactNeighborY="-1767">
        <dgm:presLayoutVars>
          <dgm:chMax val="0"/>
          <dgm:bulletEnabled val="1"/>
        </dgm:presLayoutVars>
      </dgm:prSet>
      <dgm:spPr/>
    </dgm:pt>
    <dgm:pt modelId="{F39C3DEC-A3D4-4975-96F1-29037659633C}" type="pres">
      <dgm:prSet presAssocID="{90AC100A-C82F-4198-8D71-8A4F6B16B167}" presName="spacer" presStyleCnt="0"/>
      <dgm:spPr/>
    </dgm:pt>
    <dgm:pt modelId="{0ED25288-ED4B-4274-8C76-590F0412A422}" type="pres">
      <dgm:prSet presAssocID="{AA8D3458-795F-45A6-9915-0C373124088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14EDAF5-C73F-4C68-9BB6-E8E837A37DE5}" type="pres">
      <dgm:prSet presAssocID="{5993CA45-E789-405C-9D11-0430D7DDA6C2}" presName="spacer" presStyleCnt="0"/>
      <dgm:spPr/>
    </dgm:pt>
    <dgm:pt modelId="{239CD4A8-535F-451B-AB2A-51BDD454325B}" type="pres">
      <dgm:prSet presAssocID="{CE3EDDAD-17BE-4D75-934C-8C76D73F7B46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04CA527-C5A0-4B1E-A02B-8153911C2143}" type="presOf" srcId="{CE3EDDAD-17BE-4D75-934C-8C76D73F7B46}" destId="{239CD4A8-535F-451B-AB2A-51BDD454325B}" srcOrd="0" destOrd="0" presId="urn:microsoft.com/office/officeart/2005/8/layout/vList2"/>
    <dgm:cxn modelId="{DF235331-AF9B-48EC-88AE-4CA95BFD61B1}" srcId="{B9A0CA90-9D2F-4381-B2B9-C7D6ACE90914}" destId="{2A3DCA22-2309-4A2B-BAE3-91880F44F06A}" srcOrd="0" destOrd="0" parTransId="{70AD246D-C581-4221-A042-09104439B430}" sibTransId="{90AC100A-C82F-4198-8D71-8A4F6B16B167}"/>
    <dgm:cxn modelId="{63506165-9778-4AFB-94FF-1258D598AC80}" type="presOf" srcId="{AA8D3458-795F-45A6-9915-0C373124088E}" destId="{0ED25288-ED4B-4274-8C76-590F0412A422}" srcOrd="0" destOrd="0" presId="urn:microsoft.com/office/officeart/2005/8/layout/vList2"/>
    <dgm:cxn modelId="{FE39B774-9102-4B25-A10E-8889FCCB582D}" srcId="{B9A0CA90-9D2F-4381-B2B9-C7D6ACE90914}" destId="{CE3EDDAD-17BE-4D75-934C-8C76D73F7B46}" srcOrd="2" destOrd="0" parTransId="{2786CD06-D561-4532-B4B4-719DE90136D9}" sibTransId="{CF187318-E58E-4363-841E-827220761360}"/>
    <dgm:cxn modelId="{52661579-6FF3-433C-977B-25B3BF2E541A}" srcId="{B9A0CA90-9D2F-4381-B2B9-C7D6ACE90914}" destId="{AA8D3458-795F-45A6-9915-0C373124088E}" srcOrd="1" destOrd="0" parTransId="{C21365F9-1BF6-40A6-8898-9778648E999D}" sibTransId="{5993CA45-E789-405C-9D11-0430D7DDA6C2}"/>
    <dgm:cxn modelId="{71497E8B-5387-4034-B462-404C1DD4731D}" type="presOf" srcId="{B9A0CA90-9D2F-4381-B2B9-C7D6ACE90914}" destId="{F6178DF9-977C-4E66-8B17-A3AE4FDCFB91}" srcOrd="0" destOrd="0" presId="urn:microsoft.com/office/officeart/2005/8/layout/vList2"/>
    <dgm:cxn modelId="{68032C9B-0BEE-44A4-8264-24DEFE85E176}" type="presOf" srcId="{2A3DCA22-2309-4A2B-BAE3-91880F44F06A}" destId="{A88EA790-056A-48AC-B5EC-25DFC0C48B25}" srcOrd="0" destOrd="0" presId="urn:microsoft.com/office/officeart/2005/8/layout/vList2"/>
    <dgm:cxn modelId="{8A9442BE-358A-4A68-9D71-02030AAFAA3C}" type="presParOf" srcId="{F6178DF9-977C-4E66-8B17-A3AE4FDCFB91}" destId="{A88EA790-056A-48AC-B5EC-25DFC0C48B25}" srcOrd="0" destOrd="0" presId="urn:microsoft.com/office/officeart/2005/8/layout/vList2"/>
    <dgm:cxn modelId="{4654F015-14ED-4F8E-BC81-634AC7B5B793}" type="presParOf" srcId="{F6178DF9-977C-4E66-8B17-A3AE4FDCFB91}" destId="{F39C3DEC-A3D4-4975-96F1-29037659633C}" srcOrd="1" destOrd="0" presId="urn:microsoft.com/office/officeart/2005/8/layout/vList2"/>
    <dgm:cxn modelId="{B366ABDC-D454-4634-A1C6-BC9AC33BA4AF}" type="presParOf" srcId="{F6178DF9-977C-4E66-8B17-A3AE4FDCFB91}" destId="{0ED25288-ED4B-4274-8C76-590F0412A422}" srcOrd="2" destOrd="0" presId="urn:microsoft.com/office/officeart/2005/8/layout/vList2"/>
    <dgm:cxn modelId="{7C04F172-DBEB-49C2-9244-056E7A87834F}" type="presParOf" srcId="{F6178DF9-977C-4E66-8B17-A3AE4FDCFB91}" destId="{314EDAF5-C73F-4C68-9BB6-E8E837A37DE5}" srcOrd="3" destOrd="0" presId="urn:microsoft.com/office/officeart/2005/8/layout/vList2"/>
    <dgm:cxn modelId="{64FA63E9-EE86-4996-AA5C-2EC0F05B482B}" type="presParOf" srcId="{F6178DF9-977C-4E66-8B17-A3AE4FDCFB91}" destId="{239CD4A8-535F-451B-AB2A-51BDD454325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AA9FBA8-CE8E-4605-B60A-BF3D0C8A38B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5786C2-44FE-4088-9898-1337AD36D558}">
      <dgm:prSet/>
      <dgm:spPr/>
      <dgm:t>
        <a:bodyPr/>
        <a:lstStyle/>
        <a:p>
          <a:r>
            <a:rPr lang="tr-TR" dirty="0" err="1"/>
            <a:t>Beklometazon</a:t>
          </a:r>
          <a:r>
            <a:rPr lang="tr-TR" dirty="0"/>
            <a:t>/</a:t>
          </a:r>
          <a:r>
            <a:rPr lang="tr-TR" dirty="0" err="1"/>
            <a:t>formoterol</a:t>
          </a:r>
          <a:r>
            <a:rPr lang="tr-TR" dirty="0"/>
            <a:t> </a:t>
          </a:r>
          <a:endParaRPr lang="en-US" dirty="0"/>
        </a:p>
      </dgm:t>
    </dgm:pt>
    <dgm:pt modelId="{AFB3473A-056C-46D6-BBC0-2804440C4AAD}" type="parTrans" cxnId="{770DE2F3-28D1-4539-A152-CEEC762BDE7C}">
      <dgm:prSet/>
      <dgm:spPr/>
      <dgm:t>
        <a:bodyPr/>
        <a:lstStyle/>
        <a:p>
          <a:endParaRPr lang="en-US"/>
        </a:p>
      </dgm:t>
    </dgm:pt>
    <dgm:pt modelId="{A5467C57-8765-4896-957D-384D21823FBF}" type="sibTrans" cxnId="{770DE2F3-28D1-4539-A152-CEEC762BDE7C}">
      <dgm:prSet/>
      <dgm:spPr/>
      <dgm:t>
        <a:bodyPr/>
        <a:lstStyle/>
        <a:p>
          <a:endParaRPr lang="en-US"/>
        </a:p>
      </dgm:t>
    </dgm:pt>
    <dgm:pt modelId="{13EC1D4C-E13A-4804-8780-45C1C633C56C}">
      <dgm:prSet/>
      <dgm:spPr>
        <a:solidFill>
          <a:srgbClr val="00B050"/>
        </a:solidFill>
      </dgm:spPr>
      <dgm:t>
        <a:bodyPr/>
        <a:lstStyle/>
        <a:p>
          <a:r>
            <a:rPr lang="tr-TR" dirty="0" err="1"/>
            <a:t>Budesonid</a:t>
          </a:r>
          <a:r>
            <a:rPr lang="tr-TR" dirty="0"/>
            <a:t>/</a:t>
          </a:r>
          <a:r>
            <a:rPr lang="tr-TR" dirty="0" err="1"/>
            <a:t>formoterol</a:t>
          </a:r>
          <a:r>
            <a:rPr lang="tr-TR" dirty="0"/>
            <a:t> </a:t>
          </a:r>
          <a:endParaRPr lang="en-US" dirty="0"/>
        </a:p>
      </dgm:t>
    </dgm:pt>
    <dgm:pt modelId="{629BAE6E-414F-45EE-A5D5-4D329AECBAFC}" type="parTrans" cxnId="{95DB255C-4556-4882-A918-DC0FF1EB0A37}">
      <dgm:prSet/>
      <dgm:spPr/>
      <dgm:t>
        <a:bodyPr/>
        <a:lstStyle/>
        <a:p>
          <a:endParaRPr lang="en-US"/>
        </a:p>
      </dgm:t>
    </dgm:pt>
    <dgm:pt modelId="{36141BC6-E694-42DA-ABB6-21922AE3F11A}" type="sibTrans" cxnId="{95DB255C-4556-4882-A918-DC0FF1EB0A37}">
      <dgm:prSet/>
      <dgm:spPr/>
      <dgm:t>
        <a:bodyPr/>
        <a:lstStyle/>
        <a:p>
          <a:endParaRPr lang="en-US"/>
        </a:p>
      </dgm:t>
    </dgm:pt>
    <dgm:pt modelId="{0504B777-6525-49FA-BDD3-EDEA22384039}">
      <dgm:prSet/>
      <dgm:spPr>
        <a:solidFill>
          <a:srgbClr val="00B0F0"/>
        </a:solidFill>
      </dgm:spPr>
      <dgm:t>
        <a:bodyPr/>
        <a:lstStyle/>
        <a:p>
          <a:r>
            <a:rPr lang="tr-TR"/>
            <a:t>Flutikazon furoat/vilanterol trifenoat </a:t>
          </a:r>
          <a:endParaRPr lang="en-US"/>
        </a:p>
      </dgm:t>
    </dgm:pt>
    <dgm:pt modelId="{4F8B33B8-0224-4384-86AC-FD6641E8A20F}" type="parTrans" cxnId="{4321B7B2-6623-406F-AB4C-8D8EBAA9F5A0}">
      <dgm:prSet/>
      <dgm:spPr/>
      <dgm:t>
        <a:bodyPr/>
        <a:lstStyle/>
        <a:p>
          <a:endParaRPr lang="en-US"/>
        </a:p>
      </dgm:t>
    </dgm:pt>
    <dgm:pt modelId="{86F631B9-1536-4054-ABE5-18449D197080}" type="sibTrans" cxnId="{4321B7B2-6623-406F-AB4C-8D8EBAA9F5A0}">
      <dgm:prSet/>
      <dgm:spPr/>
      <dgm:t>
        <a:bodyPr/>
        <a:lstStyle/>
        <a:p>
          <a:endParaRPr lang="en-US"/>
        </a:p>
      </dgm:t>
    </dgm:pt>
    <dgm:pt modelId="{C880859A-E682-4705-9DCC-43BFD0C401FD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tr-TR"/>
            <a:t>Flutikazon propionat/formoterol </a:t>
          </a:r>
          <a:endParaRPr lang="en-US"/>
        </a:p>
      </dgm:t>
    </dgm:pt>
    <dgm:pt modelId="{60B3F75E-BCF5-4DC1-A3E4-F03E2F94BA01}" type="parTrans" cxnId="{CE61AC10-A398-4875-B1D9-31741A456903}">
      <dgm:prSet/>
      <dgm:spPr/>
      <dgm:t>
        <a:bodyPr/>
        <a:lstStyle/>
        <a:p>
          <a:endParaRPr lang="en-US"/>
        </a:p>
      </dgm:t>
    </dgm:pt>
    <dgm:pt modelId="{938A3567-EC20-4CD7-BE7D-E3277A390721}" type="sibTrans" cxnId="{CE61AC10-A398-4875-B1D9-31741A456903}">
      <dgm:prSet/>
      <dgm:spPr/>
      <dgm:t>
        <a:bodyPr/>
        <a:lstStyle/>
        <a:p>
          <a:endParaRPr lang="en-US"/>
        </a:p>
      </dgm:t>
    </dgm:pt>
    <dgm:pt modelId="{4098FEF6-80AF-43D8-ABE5-7DC9381A13A9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tr-TR"/>
            <a:t>Flutikazon propionat/salmeterol</a:t>
          </a:r>
          <a:endParaRPr lang="en-US"/>
        </a:p>
      </dgm:t>
    </dgm:pt>
    <dgm:pt modelId="{790DA362-3371-4F94-BCA4-E33B5B9E675E}" type="parTrans" cxnId="{57AC0B14-6C92-43BE-ABD8-CD5C13A45F94}">
      <dgm:prSet/>
      <dgm:spPr/>
      <dgm:t>
        <a:bodyPr/>
        <a:lstStyle/>
        <a:p>
          <a:endParaRPr lang="en-US"/>
        </a:p>
      </dgm:t>
    </dgm:pt>
    <dgm:pt modelId="{DA20CDD7-5822-40CB-8092-0F4BE29F7D4A}" type="sibTrans" cxnId="{57AC0B14-6C92-43BE-ABD8-CD5C13A45F94}">
      <dgm:prSet/>
      <dgm:spPr/>
      <dgm:t>
        <a:bodyPr/>
        <a:lstStyle/>
        <a:p>
          <a:endParaRPr lang="en-US"/>
        </a:p>
      </dgm:t>
    </dgm:pt>
    <dgm:pt modelId="{1E20955D-21DF-44F4-B6F9-7B4ADCB63275}" type="pres">
      <dgm:prSet presAssocID="{9AA9FBA8-CE8E-4605-B60A-BF3D0C8A38BA}" presName="linear" presStyleCnt="0">
        <dgm:presLayoutVars>
          <dgm:animLvl val="lvl"/>
          <dgm:resizeHandles val="exact"/>
        </dgm:presLayoutVars>
      </dgm:prSet>
      <dgm:spPr/>
    </dgm:pt>
    <dgm:pt modelId="{33502515-D327-4CA5-93D2-B6950A8EDC2C}" type="pres">
      <dgm:prSet presAssocID="{B45786C2-44FE-4088-9898-1337AD36D55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18FE26C8-56BA-4F79-8658-FF083E70C48D}" type="pres">
      <dgm:prSet presAssocID="{A5467C57-8765-4896-957D-384D21823FBF}" presName="spacer" presStyleCnt="0"/>
      <dgm:spPr/>
    </dgm:pt>
    <dgm:pt modelId="{0635DB97-703C-4842-8225-36CF9DB2E156}" type="pres">
      <dgm:prSet presAssocID="{13EC1D4C-E13A-4804-8780-45C1C633C56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81A0A3E-B874-4099-ACFD-0221ADEEC818}" type="pres">
      <dgm:prSet presAssocID="{36141BC6-E694-42DA-ABB6-21922AE3F11A}" presName="spacer" presStyleCnt="0"/>
      <dgm:spPr/>
    </dgm:pt>
    <dgm:pt modelId="{73C8AD6F-51EC-48FF-8A87-680CF66779F4}" type="pres">
      <dgm:prSet presAssocID="{0504B777-6525-49FA-BDD3-EDEA2238403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57C196E-ED1F-4E05-AD42-FDFD4245AE55}" type="pres">
      <dgm:prSet presAssocID="{86F631B9-1536-4054-ABE5-18449D197080}" presName="spacer" presStyleCnt="0"/>
      <dgm:spPr/>
    </dgm:pt>
    <dgm:pt modelId="{6660682A-4F70-46CA-BF26-620EB0945C6F}" type="pres">
      <dgm:prSet presAssocID="{C880859A-E682-4705-9DCC-43BFD0C401F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0DAF0EB-C6CC-42E0-938D-2DA3AB0FB504}" type="pres">
      <dgm:prSet presAssocID="{938A3567-EC20-4CD7-BE7D-E3277A390721}" presName="spacer" presStyleCnt="0"/>
      <dgm:spPr/>
    </dgm:pt>
    <dgm:pt modelId="{617DF2FF-18CC-4A06-A5F0-3850AD642E5A}" type="pres">
      <dgm:prSet presAssocID="{4098FEF6-80AF-43D8-ABE5-7DC9381A13A9}" presName="parentText" presStyleLbl="node1" presStyleIdx="4" presStyleCnt="5" custLinFactX="14060" custLinFactNeighborX="100000" custLinFactNeighborY="-90352">
        <dgm:presLayoutVars>
          <dgm:chMax val="0"/>
          <dgm:bulletEnabled val="1"/>
        </dgm:presLayoutVars>
      </dgm:prSet>
      <dgm:spPr/>
    </dgm:pt>
  </dgm:ptLst>
  <dgm:cxnLst>
    <dgm:cxn modelId="{CE61AC10-A398-4875-B1D9-31741A456903}" srcId="{9AA9FBA8-CE8E-4605-B60A-BF3D0C8A38BA}" destId="{C880859A-E682-4705-9DCC-43BFD0C401FD}" srcOrd="3" destOrd="0" parTransId="{60B3F75E-BCF5-4DC1-A3E4-F03E2F94BA01}" sibTransId="{938A3567-EC20-4CD7-BE7D-E3277A390721}"/>
    <dgm:cxn modelId="{57AC0B14-6C92-43BE-ABD8-CD5C13A45F94}" srcId="{9AA9FBA8-CE8E-4605-B60A-BF3D0C8A38BA}" destId="{4098FEF6-80AF-43D8-ABE5-7DC9381A13A9}" srcOrd="4" destOrd="0" parTransId="{790DA362-3371-4F94-BCA4-E33B5B9E675E}" sibTransId="{DA20CDD7-5822-40CB-8092-0F4BE29F7D4A}"/>
    <dgm:cxn modelId="{ECCC0F21-10C7-45A4-8D7A-AAB7CA018471}" type="presOf" srcId="{9AA9FBA8-CE8E-4605-B60A-BF3D0C8A38BA}" destId="{1E20955D-21DF-44F4-B6F9-7B4ADCB63275}" srcOrd="0" destOrd="0" presId="urn:microsoft.com/office/officeart/2005/8/layout/vList2"/>
    <dgm:cxn modelId="{07A65E2D-37E3-44F0-9746-E7C36D71DC6C}" type="presOf" srcId="{13EC1D4C-E13A-4804-8780-45C1C633C56C}" destId="{0635DB97-703C-4842-8225-36CF9DB2E156}" srcOrd="0" destOrd="0" presId="urn:microsoft.com/office/officeart/2005/8/layout/vList2"/>
    <dgm:cxn modelId="{943C8632-CDFF-4376-9FEE-D217E7B6A3E7}" type="presOf" srcId="{4098FEF6-80AF-43D8-ABE5-7DC9381A13A9}" destId="{617DF2FF-18CC-4A06-A5F0-3850AD642E5A}" srcOrd="0" destOrd="0" presId="urn:microsoft.com/office/officeart/2005/8/layout/vList2"/>
    <dgm:cxn modelId="{A16B043B-81A5-474E-8489-94BA69A96A79}" type="presOf" srcId="{0504B777-6525-49FA-BDD3-EDEA22384039}" destId="{73C8AD6F-51EC-48FF-8A87-680CF66779F4}" srcOrd="0" destOrd="0" presId="urn:microsoft.com/office/officeart/2005/8/layout/vList2"/>
    <dgm:cxn modelId="{95DB255C-4556-4882-A918-DC0FF1EB0A37}" srcId="{9AA9FBA8-CE8E-4605-B60A-BF3D0C8A38BA}" destId="{13EC1D4C-E13A-4804-8780-45C1C633C56C}" srcOrd="1" destOrd="0" parTransId="{629BAE6E-414F-45EE-A5D5-4D329AECBAFC}" sibTransId="{36141BC6-E694-42DA-ABB6-21922AE3F11A}"/>
    <dgm:cxn modelId="{4321B7B2-6623-406F-AB4C-8D8EBAA9F5A0}" srcId="{9AA9FBA8-CE8E-4605-B60A-BF3D0C8A38BA}" destId="{0504B777-6525-49FA-BDD3-EDEA22384039}" srcOrd="2" destOrd="0" parTransId="{4F8B33B8-0224-4384-86AC-FD6641E8A20F}" sibTransId="{86F631B9-1536-4054-ABE5-18449D197080}"/>
    <dgm:cxn modelId="{F0CB77B4-C912-4114-A89F-5AE5FEFB77B8}" type="presOf" srcId="{C880859A-E682-4705-9DCC-43BFD0C401FD}" destId="{6660682A-4F70-46CA-BF26-620EB0945C6F}" srcOrd="0" destOrd="0" presId="urn:microsoft.com/office/officeart/2005/8/layout/vList2"/>
    <dgm:cxn modelId="{0E7CCDD3-5B87-486B-AFF6-2504230D25F6}" type="presOf" srcId="{B45786C2-44FE-4088-9898-1337AD36D558}" destId="{33502515-D327-4CA5-93D2-B6950A8EDC2C}" srcOrd="0" destOrd="0" presId="urn:microsoft.com/office/officeart/2005/8/layout/vList2"/>
    <dgm:cxn modelId="{770DE2F3-28D1-4539-A152-CEEC762BDE7C}" srcId="{9AA9FBA8-CE8E-4605-B60A-BF3D0C8A38BA}" destId="{B45786C2-44FE-4088-9898-1337AD36D558}" srcOrd="0" destOrd="0" parTransId="{AFB3473A-056C-46D6-BBC0-2804440C4AAD}" sibTransId="{A5467C57-8765-4896-957D-384D21823FBF}"/>
    <dgm:cxn modelId="{E04A2892-A381-4D9B-93BC-756E63E04662}" type="presParOf" srcId="{1E20955D-21DF-44F4-B6F9-7B4ADCB63275}" destId="{33502515-D327-4CA5-93D2-B6950A8EDC2C}" srcOrd="0" destOrd="0" presId="urn:microsoft.com/office/officeart/2005/8/layout/vList2"/>
    <dgm:cxn modelId="{284CF359-BA48-4AE6-979A-EB902D9F8662}" type="presParOf" srcId="{1E20955D-21DF-44F4-B6F9-7B4ADCB63275}" destId="{18FE26C8-56BA-4F79-8658-FF083E70C48D}" srcOrd="1" destOrd="0" presId="urn:microsoft.com/office/officeart/2005/8/layout/vList2"/>
    <dgm:cxn modelId="{6D4B7CA2-A6EA-44BF-9162-5CCC5C8316BD}" type="presParOf" srcId="{1E20955D-21DF-44F4-B6F9-7B4ADCB63275}" destId="{0635DB97-703C-4842-8225-36CF9DB2E156}" srcOrd="2" destOrd="0" presId="urn:microsoft.com/office/officeart/2005/8/layout/vList2"/>
    <dgm:cxn modelId="{62C66AEF-5517-41EB-98D0-FCA0BCFE1890}" type="presParOf" srcId="{1E20955D-21DF-44F4-B6F9-7B4ADCB63275}" destId="{D81A0A3E-B874-4099-ACFD-0221ADEEC818}" srcOrd="3" destOrd="0" presId="urn:microsoft.com/office/officeart/2005/8/layout/vList2"/>
    <dgm:cxn modelId="{EBFFB833-5AF3-42E2-A00A-0FDD62C11297}" type="presParOf" srcId="{1E20955D-21DF-44F4-B6F9-7B4ADCB63275}" destId="{73C8AD6F-51EC-48FF-8A87-680CF66779F4}" srcOrd="4" destOrd="0" presId="urn:microsoft.com/office/officeart/2005/8/layout/vList2"/>
    <dgm:cxn modelId="{BAAEA138-CF82-4BFB-AB04-97BF4FAE2A95}" type="presParOf" srcId="{1E20955D-21DF-44F4-B6F9-7B4ADCB63275}" destId="{257C196E-ED1F-4E05-AD42-FDFD4245AE55}" srcOrd="5" destOrd="0" presId="urn:microsoft.com/office/officeart/2005/8/layout/vList2"/>
    <dgm:cxn modelId="{7F1F0D82-005F-4C7F-A76E-49C4828B578D}" type="presParOf" srcId="{1E20955D-21DF-44F4-B6F9-7B4ADCB63275}" destId="{6660682A-4F70-46CA-BF26-620EB0945C6F}" srcOrd="6" destOrd="0" presId="urn:microsoft.com/office/officeart/2005/8/layout/vList2"/>
    <dgm:cxn modelId="{85A35756-CC77-4B98-AB26-FEDA6872A72A}" type="presParOf" srcId="{1E20955D-21DF-44F4-B6F9-7B4ADCB63275}" destId="{D0DAF0EB-C6CC-42E0-938D-2DA3AB0FB504}" srcOrd="7" destOrd="0" presId="urn:microsoft.com/office/officeart/2005/8/layout/vList2"/>
    <dgm:cxn modelId="{48CB8480-A39E-4993-BD1B-BDB0C1070F6D}" type="presParOf" srcId="{1E20955D-21DF-44F4-B6F9-7B4ADCB63275}" destId="{617DF2FF-18CC-4A06-A5F0-3850AD642E5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B5A792-14A4-407C-BA7E-2B5B717D79B2}">
      <dsp:nvSpPr>
        <dsp:cNvPr id="0" name=""/>
        <dsp:cNvSpPr/>
      </dsp:nvSpPr>
      <dsp:spPr>
        <a:xfrm>
          <a:off x="0" y="94554"/>
          <a:ext cx="9728252" cy="36196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kern="1200" dirty="0"/>
            <a:t>Astım tanımı</a:t>
          </a:r>
          <a:endParaRPr lang="en-US" sz="1500" kern="1200" dirty="0"/>
        </a:p>
      </dsp:txBody>
      <dsp:txXfrm>
        <a:off x="17670" y="112224"/>
        <a:ext cx="9692912" cy="326628"/>
      </dsp:txXfrm>
    </dsp:sp>
    <dsp:sp modelId="{C67A5475-2E6C-4178-960D-78558B2FCF49}">
      <dsp:nvSpPr>
        <dsp:cNvPr id="0" name=""/>
        <dsp:cNvSpPr/>
      </dsp:nvSpPr>
      <dsp:spPr>
        <a:xfrm>
          <a:off x="0" y="499723"/>
          <a:ext cx="9728252" cy="36196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3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kern="1200" dirty="0"/>
            <a:t>Astım </a:t>
          </a:r>
          <a:r>
            <a:rPr lang="tr-TR" sz="1500" kern="1200" dirty="0" err="1"/>
            <a:t>etyopatogenezi</a:t>
          </a:r>
          <a:r>
            <a:rPr lang="tr-TR" sz="1500" kern="1200" dirty="0"/>
            <a:t> ve </a:t>
          </a:r>
          <a:r>
            <a:rPr lang="tr-TR" sz="1500" kern="1200" dirty="0" err="1"/>
            <a:t>epidemiyolosi</a:t>
          </a:r>
          <a:endParaRPr lang="en-US" sz="1500" kern="1200" dirty="0"/>
        </a:p>
      </dsp:txBody>
      <dsp:txXfrm>
        <a:off x="17670" y="517393"/>
        <a:ext cx="9692912" cy="326628"/>
      </dsp:txXfrm>
    </dsp:sp>
    <dsp:sp modelId="{25D690AC-C267-413C-9D38-35D3EC13DCEC}">
      <dsp:nvSpPr>
        <dsp:cNvPr id="0" name=""/>
        <dsp:cNvSpPr/>
      </dsp:nvSpPr>
      <dsp:spPr>
        <a:xfrm>
          <a:off x="0" y="904892"/>
          <a:ext cx="9728252" cy="36196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4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kern="1200"/>
            <a:t>Astım risk faktörleri</a:t>
          </a:r>
          <a:endParaRPr lang="en-US" sz="1500" kern="1200"/>
        </a:p>
      </dsp:txBody>
      <dsp:txXfrm>
        <a:off x="17670" y="922562"/>
        <a:ext cx="9692912" cy="326628"/>
      </dsp:txXfrm>
    </dsp:sp>
    <dsp:sp modelId="{2A9A77FF-395F-4C00-BFDA-45E23BB2D191}">
      <dsp:nvSpPr>
        <dsp:cNvPr id="0" name=""/>
        <dsp:cNvSpPr/>
      </dsp:nvSpPr>
      <dsp:spPr>
        <a:xfrm>
          <a:off x="0" y="1310061"/>
          <a:ext cx="9728252" cy="36196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kern="1200"/>
            <a:t>Astım tanısı</a:t>
          </a:r>
          <a:endParaRPr lang="en-US" sz="1500" kern="1200"/>
        </a:p>
      </dsp:txBody>
      <dsp:txXfrm>
        <a:off x="17670" y="1327731"/>
        <a:ext cx="9692912" cy="326628"/>
      </dsp:txXfrm>
    </dsp:sp>
    <dsp:sp modelId="{0035DCC0-DA79-4D83-A032-289681DE33C7}">
      <dsp:nvSpPr>
        <dsp:cNvPr id="0" name=""/>
        <dsp:cNvSpPr/>
      </dsp:nvSpPr>
      <dsp:spPr>
        <a:xfrm>
          <a:off x="0" y="1715229"/>
          <a:ext cx="9728252" cy="361968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6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kern="1200"/>
            <a:t>Astım tedavisi</a:t>
          </a:r>
          <a:endParaRPr lang="en-US" sz="1500" kern="1200"/>
        </a:p>
      </dsp:txBody>
      <dsp:txXfrm>
        <a:off x="17670" y="1732899"/>
        <a:ext cx="9692912" cy="326628"/>
      </dsp:txXfrm>
    </dsp:sp>
    <dsp:sp modelId="{FFBE2C0E-9D89-4DA8-99FA-AA133AB6DB51}">
      <dsp:nvSpPr>
        <dsp:cNvPr id="0" name=""/>
        <dsp:cNvSpPr/>
      </dsp:nvSpPr>
      <dsp:spPr>
        <a:xfrm>
          <a:off x="0" y="2120398"/>
          <a:ext cx="9728252" cy="36196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kern="1200" dirty="0"/>
            <a:t>Astım atağı tedavisi ve astım sevk kriterleri</a:t>
          </a:r>
          <a:endParaRPr lang="en-US" sz="1500" kern="1200" dirty="0"/>
        </a:p>
      </dsp:txBody>
      <dsp:txXfrm>
        <a:off x="17670" y="2138068"/>
        <a:ext cx="9692912" cy="326628"/>
      </dsp:txXfrm>
    </dsp:sp>
    <dsp:sp modelId="{84309AC1-ACAE-4569-B834-4320A4C141EF}">
      <dsp:nvSpPr>
        <dsp:cNvPr id="0" name=""/>
        <dsp:cNvSpPr/>
      </dsp:nvSpPr>
      <dsp:spPr>
        <a:xfrm>
          <a:off x="0" y="2525567"/>
          <a:ext cx="9728252" cy="36196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3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kern="1200"/>
            <a:t>Koah tanımı</a:t>
          </a:r>
          <a:endParaRPr lang="en-US" sz="1500" kern="1200"/>
        </a:p>
      </dsp:txBody>
      <dsp:txXfrm>
        <a:off x="17670" y="2543237"/>
        <a:ext cx="9692912" cy="326628"/>
      </dsp:txXfrm>
    </dsp:sp>
    <dsp:sp modelId="{2A931D48-115F-4A9B-9F2A-D3AF2A290D56}">
      <dsp:nvSpPr>
        <dsp:cNvPr id="0" name=""/>
        <dsp:cNvSpPr/>
      </dsp:nvSpPr>
      <dsp:spPr>
        <a:xfrm>
          <a:off x="0" y="2930736"/>
          <a:ext cx="9728252" cy="36196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4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kern="1200"/>
            <a:t>Koah epidemiyolojisi</a:t>
          </a:r>
          <a:endParaRPr lang="en-US" sz="1500" kern="1200"/>
        </a:p>
      </dsp:txBody>
      <dsp:txXfrm>
        <a:off x="17670" y="2948406"/>
        <a:ext cx="9692912" cy="326628"/>
      </dsp:txXfrm>
    </dsp:sp>
    <dsp:sp modelId="{AE91E632-E413-437C-843D-708E2DF1E045}">
      <dsp:nvSpPr>
        <dsp:cNvPr id="0" name=""/>
        <dsp:cNvSpPr/>
      </dsp:nvSpPr>
      <dsp:spPr>
        <a:xfrm>
          <a:off x="0" y="3335905"/>
          <a:ext cx="9728252" cy="36196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kern="1200"/>
            <a:t>Koah tanısı</a:t>
          </a:r>
          <a:endParaRPr lang="en-US" sz="1500" kern="1200"/>
        </a:p>
      </dsp:txBody>
      <dsp:txXfrm>
        <a:off x="17670" y="3353575"/>
        <a:ext cx="9692912" cy="326628"/>
      </dsp:txXfrm>
    </dsp:sp>
    <dsp:sp modelId="{8F678657-11ED-4521-A6EC-1F7964F846C7}">
      <dsp:nvSpPr>
        <dsp:cNvPr id="0" name=""/>
        <dsp:cNvSpPr/>
      </dsp:nvSpPr>
      <dsp:spPr>
        <a:xfrm>
          <a:off x="0" y="3741073"/>
          <a:ext cx="9728252" cy="361968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6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kern="1200"/>
            <a:t>Koah tedavisi</a:t>
          </a:r>
          <a:endParaRPr lang="en-US" sz="1500" kern="1200"/>
        </a:p>
      </dsp:txBody>
      <dsp:txXfrm>
        <a:off x="17670" y="3758743"/>
        <a:ext cx="9692912" cy="326628"/>
      </dsp:txXfrm>
    </dsp:sp>
    <dsp:sp modelId="{4D0189C0-401A-4506-85B0-F9DDAE08CF19}">
      <dsp:nvSpPr>
        <dsp:cNvPr id="0" name=""/>
        <dsp:cNvSpPr/>
      </dsp:nvSpPr>
      <dsp:spPr>
        <a:xfrm>
          <a:off x="0" y="4146242"/>
          <a:ext cx="9728252" cy="36196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kern="1200"/>
            <a:t>Koah alevlenme tedavisi</a:t>
          </a:r>
          <a:endParaRPr lang="en-US" sz="1500" kern="1200"/>
        </a:p>
      </dsp:txBody>
      <dsp:txXfrm>
        <a:off x="17670" y="4163912"/>
        <a:ext cx="9692912" cy="326628"/>
      </dsp:txXfrm>
    </dsp:sp>
    <dsp:sp modelId="{386875DD-15B5-4F28-AD65-E874ED157E3A}">
      <dsp:nvSpPr>
        <dsp:cNvPr id="0" name=""/>
        <dsp:cNvSpPr/>
      </dsp:nvSpPr>
      <dsp:spPr>
        <a:xfrm>
          <a:off x="0" y="4551411"/>
          <a:ext cx="9728252" cy="36196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3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kern="1200"/>
            <a:t>Koah sevk kriterleri</a:t>
          </a:r>
          <a:endParaRPr lang="en-US" sz="1500" kern="1200"/>
        </a:p>
      </dsp:txBody>
      <dsp:txXfrm>
        <a:off x="17670" y="4569081"/>
        <a:ext cx="9692912" cy="3266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D673CE-C5FE-47F8-ADF7-890F371F2006}">
      <dsp:nvSpPr>
        <dsp:cNvPr id="0" name=""/>
        <dsp:cNvSpPr/>
      </dsp:nvSpPr>
      <dsp:spPr>
        <a:xfrm>
          <a:off x="0" y="311556"/>
          <a:ext cx="998241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722E1C-9878-42E0-85F9-010B79DC6CE3}">
      <dsp:nvSpPr>
        <dsp:cNvPr id="0" name=""/>
        <dsp:cNvSpPr/>
      </dsp:nvSpPr>
      <dsp:spPr>
        <a:xfrm>
          <a:off x="499120" y="90156"/>
          <a:ext cx="6987687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118" tIns="0" rIns="264118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b="1" i="0" kern="1200" baseline="0"/>
            <a:t>Anamnez</a:t>
          </a:r>
          <a:endParaRPr lang="en-US" sz="1500" kern="1200"/>
        </a:p>
      </dsp:txBody>
      <dsp:txXfrm>
        <a:off x="520736" y="111772"/>
        <a:ext cx="6944455" cy="399568"/>
      </dsp:txXfrm>
    </dsp:sp>
    <dsp:sp modelId="{77CF7BF4-89C6-4AA5-AFBC-439857756304}">
      <dsp:nvSpPr>
        <dsp:cNvPr id="0" name=""/>
        <dsp:cNvSpPr/>
      </dsp:nvSpPr>
      <dsp:spPr>
        <a:xfrm>
          <a:off x="0" y="991956"/>
          <a:ext cx="998241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05EEC3-DC64-4339-BD06-2964F6BC5E9C}">
      <dsp:nvSpPr>
        <dsp:cNvPr id="0" name=""/>
        <dsp:cNvSpPr/>
      </dsp:nvSpPr>
      <dsp:spPr>
        <a:xfrm>
          <a:off x="499120" y="770556"/>
          <a:ext cx="6987687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118" tIns="0" rIns="264118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b="1" i="0" kern="1200" baseline="0"/>
            <a:t>Fizik Muayene</a:t>
          </a:r>
          <a:endParaRPr lang="en-US" sz="1500" kern="1200"/>
        </a:p>
      </dsp:txBody>
      <dsp:txXfrm>
        <a:off x="520736" y="792172"/>
        <a:ext cx="6944455" cy="399568"/>
      </dsp:txXfrm>
    </dsp:sp>
    <dsp:sp modelId="{D09BE7A3-18CF-4240-8FE9-78232D9368A4}">
      <dsp:nvSpPr>
        <dsp:cNvPr id="0" name=""/>
        <dsp:cNvSpPr/>
      </dsp:nvSpPr>
      <dsp:spPr>
        <a:xfrm>
          <a:off x="0" y="1672356"/>
          <a:ext cx="9982410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4746" tIns="312420" rIns="774746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500" b="0" i="0" kern="1200" baseline="0" dirty="0"/>
            <a:t>Hava Yolu Kısıtlamasının Değerlendirilmesi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500" b="0" i="0" kern="1200" baseline="0" dirty="0" err="1"/>
            <a:t>Reverzibilite</a:t>
          </a:r>
          <a:r>
            <a:rPr lang="tr-TR" sz="1500" b="0" i="0" kern="1200" baseline="0" dirty="0"/>
            <a:t> ve Hava Yolu Değişkenliğinin Değerlendirilmesi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500" b="0" i="0" kern="1200" baseline="0"/>
            <a:t>Hava Yolu Aşırı Duyarlılığının Ölçülmesi</a:t>
          </a:r>
          <a:endParaRPr lang="en-US" sz="1500" kern="1200"/>
        </a:p>
      </dsp:txBody>
      <dsp:txXfrm>
        <a:off x="0" y="1672356"/>
        <a:ext cx="9982410" cy="1134000"/>
      </dsp:txXfrm>
    </dsp:sp>
    <dsp:sp modelId="{E965FC59-66C7-4AEE-9D0B-B3C8649D7886}">
      <dsp:nvSpPr>
        <dsp:cNvPr id="0" name=""/>
        <dsp:cNvSpPr/>
      </dsp:nvSpPr>
      <dsp:spPr>
        <a:xfrm>
          <a:off x="499120" y="1450956"/>
          <a:ext cx="6987687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118" tIns="0" rIns="264118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b="1" i="0" kern="1200" baseline="0" dirty="0"/>
            <a:t>Solunum Fonksiyonlarının Ölçümü</a:t>
          </a:r>
          <a:endParaRPr lang="en-US" sz="1500" kern="1200" dirty="0"/>
        </a:p>
      </dsp:txBody>
      <dsp:txXfrm>
        <a:off x="520736" y="1472572"/>
        <a:ext cx="6944455" cy="399568"/>
      </dsp:txXfrm>
    </dsp:sp>
    <dsp:sp modelId="{1F7D6F83-2737-440D-B22F-6F7D8F31BC4F}">
      <dsp:nvSpPr>
        <dsp:cNvPr id="0" name=""/>
        <dsp:cNvSpPr/>
      </dsp:nvSpPr>
      <dsp:spPr>
        <a:xfrm>
          <a:off x="0" y="3108756"/>
          <a:ext cx="998241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78A503-881A-4BC3-9AF0-DE1A665F35DE}">
      <dsp:nvSpPr>
        <dsp:cNvPr id="0" name=""/>
        <dsp:cNvSpPr/>
      </dsp:nvSpPr>
      <dsp:spPr>
        <a:xfrm>
          <a:off x="499120" y="2887356"/>
          <a:ext cx="6987687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118" tIns="0" rIns="264118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b="1" i="0" kern="1200" baseline="0" dirty="0" err="1"/>
            <a:t>Allerjinin</a:t>
          </a:r>
          <a:r>
            <a:rPr lang="tr-TR" sz="1500" b="1" i="0" kern="1200" baseline="0" dirty="0"/>
            <a:t> Değerlendirmesi</a:t>
          </a:r>
          <a:endParaRPr lang="en-US" sz="1500" kern="1200" dirty="0"/>
        </a:p>
      </dsp:txBody>
      <dsp:txXfrm>
        <a:off x="520736" y="2908972"/>
        <a:ext cx="6944455" cy="399568"/>
      </dsp:txXfrm>
    </dsp:sp>
    <dsp:sp modelId="{0331429D-2848-4538-8CA5-7FED1350E32E}">
      <dsp:nvSpPr>
        <dsp:cNvPr id="0" name=""/>
        <dsp:cNvSpPr/>
      </dsp:nvSpPr>
      <dsp:spPr>
        <a:xfrm>
          <a:off x="0" y="3789156"/>
          <a:ext cx="9982410" cy="1110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4746" tIns="312420" rIns="774746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500" b="0" i="0" kern="1200" baseline="0"/>
            <a:t>Akciğer grafisi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500" b="0" i="0" kern="1200" baseline="0"/>
            <a:t>Ekshale nitrik oksit (FeNO)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500" b="0" i="0" kern="1200" baseline="0" dirty="0"/>
            <a:t>Eozinofili</a:t>
          </a:r>
          <a:endParaRPr lang="en-US" sz="1500" kern="1200" dirty="0"/>
        </a:p>
      </dsp:txBody>
      <dsp:txXfrm>
        <a:off x="0" y="3789156"/>
        <a:ext cx="9982410" cy="1110375"/>
      </dsp:txXfrm>
    </dsp:sp>
    <dsp:sp modelId="{9B58D788-1D89-4278-ACB4-B80C94B71395}">
      <dsp:nvSpPr>
        <dsp:cNvPr id="0" name=""/>
        <dsp:cNvSpPr/>
      </dsp:nvSpPr>
      <dsp:spPr>
        <a:xfrm>
          <a:off x="499120" y="3567756"/>
          <a:ext cx="6987687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118" tIns="0" rIns="264118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b="1" i="0" kern="1200" baseline="0"/>
            <a:t>Diğer Tetkikler</a:t>
          </a:r>
          <a:endParaRPr lang="en-US" sz="1500" kern="1200"/>
        </a:p>
      </dsp:txBody>
      <dsp:txXfrm>
        <a:off x="520736" y="3589372"/>
        <a:ext cx="6944455" cy="3995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274711-D17A-441D-B3F6-A086846DCB57}">
      <dsp:nvSpPr>
        <dsp:cNvPr id="0" name=""/>
        <dsp:cNvSpPr/>
      </dsp:nvSpPr>
      <dsp:spPr>
        <a:xfrm>
          <a:off x="2997" y="1124799"/>
          <a:ext cx="2140456" cy="13591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600BFE-A93E-40BB-A141-5C9864AADF80}">
      <dsp:nvSpPr>
        <dsp:cNvPr id="0" name=""/>
        <dsp:cNvSpPr/>
      </dsp:nvSpPr>
      <dsp:spPr>
        <a:xfrm>
          <a:off x="240826" y="1350736"/>
          <a:ext cx="2140456" cy="13591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/>
            <a:t>Kronik semptomları ve atakları önlemek</a:t>
          </a:r>
          <a:endParaRPr lang="en-US" sz="2200" kern="1200" dirty="0"/>
        </a:p>
      </dsp:txBody>
      <dsp:txXfrm>
        <a:off x="280635" y="1390545"/>
        <a:ext cx="2060838" cy="1279571"/>
      </dsp:txXfrm>
    </dsp:sp>
    <dsp:sp modelId="{FA045EC8-2761-413A-9E42-4530E89E7891}">
      <dsp:nvSpPr>
        <dsp:cNvPr id="0" name=""/>
        <dsp:cNvSpPr/>
      </dsp:nvSpPr>
      <dsp:spPr>
        <a:xfrm>
          <a:off x="2619110" y="1124799"/>
          <a:ext cx="2140456" cy="13591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35DE94-BCCD-4E70-BE79-1E9A52D11AB5}">
      <dsp:nvSpPr>
        <dsp:cNvPr id="0" name=""/>
        <dsp:cNvSpPr/>
      </dsp:nvSpPr>
      <dsp:spPr>
        <a:xfrm>
          <a:off x="2856939" y="1350736"/>
          <a:ext cx="2140456" cy="13591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/>
            <a:t>Normal akciğer fonksiyonlarını sağlamak</a:t>
          </a:r>
          <a:endParaRPr lang="en-US" sz="2200" kern="1200" dirty="0"/>
        </a:p>
      </dsp:txBody>
      <dsp:txXfrm>
        <a:off x="2896748" y="1390545"/>
        <a:ext cx="2060838" cy="1279571"/>
      </dsp:txXfrm>
    </dsp:sp>
    <dsp:sp modelId="{CFA940CD-7D35-4182-9D8F-5EB25144DF23}">
      <dsp:nvSpPr>
        <dsp:cNvPr id="0" name=""/>
        <dsp:cNvSpPr/>
      </dsp:nvSpPr>
      <dsp:spPr>
        <a:xfrm>
          <a:off x="5235223" y="1124799"/>
          <a:ext cx="2140456" cy="13591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58DF05-E41F-4AAC-9D62-8CE7A215A003}">
      <dsp:nvSpPr>
        <dsp:cNvPr id="0" name=""/>
        <dsp:cNvSpPr/>
      </dsp:nvSpPr>
      <dsp:spPr>
        <a:xfrm>
          <a:off x="5473052" y="1350736"/>
          <a:ext cx="2140456" cy="13591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/>
            <a:t>Normal günlük yaşantıyı sağlamak</a:t>
          </a:r>
          <a:endParaRPr lang="en-US" sz="2200" kern="1200" dirty="0"/>
        </a:p>
      </dsp:txBody>
      <dsp:txXfrm>
        <a:off x="5512861" y="1390545"/>
        <a:ext cx="2060838" cy="1279571"/>
      </dsp:txXfrm>
    </dsp:sp>
    <dsp:sp modelId="{EEC04AA5-71CB-4E75-ABD4-0136BAA1B22A}">
      <dsp:nvSpPr>
        <dsp:cNvPr id="0" name=""/>
        <dsp:cNvSpPr/>
      </dsp:nvSpPr>
      <dsp:spPr>
        <a:xfrm>
          <a:off x="7851336" y="1124799"/>
          <a:ext cx="2140456" cy="13591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555F54-10C6-407E-B5F2-DEE165B96B66}">
      <dsp:nvSpPr>
        <dsp:cNvPr id="0" name=""/>
        <dsp:cNvSpPr/>
      </dsp:nvSpPr>
      <dsp:spPr>
        <a:xfrm>
          <a:off x="8089165" y="1350736"/>
          <a:ext cx="2140456" cy="13591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/>
            <a:t>İlaç yan etkilerinden kaçınmak</a:t>
          </a:r>
          <a:endParaRPr lang="en-US" sz="2200" kern="1200" dirty="0"/>
        </a:p>
      </dsp:txBody>
      <dsp:txXfrm>
        <a:off x="8128974" y="1390545"/>
        <a:ext cx="2060838" cy="12795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8EA790-056A-48AC-B5EC-25DFC0C48B25}">
      <dsp:nvSpPr>
        <dsp:cNvPr id="0" name=""/>
        <dsp:cNvSpPr/>
      </dsp:nvSpPr>
      <dsp:spPr>
        <a:xfrm>
          <a:off x="0" y="0"/>
          <a:ext cx="9604375" cy="146301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b="1" kern="1200" dirty="0">
              <a:solidFill>
                <a:schemeClr val="tx1"/>
              </a:solidFill>
            </a:rPr>
            <a:t>Kontrol edici ilaçlar: </a:t>
          </a:r>
          <a:r>
            <a:rPr lang="tr-TR" sz="2100" kern="1200" dirty="0"/>
            <a:t>Esas olarak </a:t>
          </a:r>
          <a:r>
            <a:rPr lang="tr-TR" sz="2100" kern="1200" dirty="0" err="1"/>
            <a:t>antiinflamatuar</a:t>
          </a:r>
          <a:r>
            <a:rPr lang="tr-TR" sz="2100" kern="1200" dirty="0"/>
            <a:t> etkileri yoluyla astımın kontrol altında tutulmasını sağlamak üzere kullanılan ilaçlar</a:t>
          </a:r>
          <a:endParaRPr lang="en-US" sz="2100" kern="1200" dirty="0"/>
        </a:p>
      </dsp:txBody>
      <dsp:txXfrm>
        <a:off x="71418" y="71418"/>
        <a:ext cx="9461539" cy="1320175"/>
      </dsp:txXfrm>
    </dsp:sp>
    <dsp:sp modelId="{0ED25288-ED4B-4274-8C76-590F0412A422}">
      <dsp:nvSpPr>
        <dsp:cNvPr id="0" name=""/>
        <dsp:cNvSpPr/>
      </dsp:nvSpPr>
      <dsp:spPr>
        <a:xfrm>
          <a:off x="0" y="1568524"/>
          <a:ext cx="9604375" cy="1463011"/>
        </a:xfrm>
        <a:prstGeom prst="roundRect">
          <a:avLst/>
        </a:prstGeom>
        <a:solidFill>
          <a:schemeClr val="accent3">
            <a:lumMod val="75000"/>
            <a:alpha val="72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b="1" i="0" kern="1200" baseline="0" dirty="0">
              <a:solidFill>
                <a:schemeClr val="tx1"/>
              </a:solidFill>
            </a:rPr>
            <a:t>Semptom giderici ilaçlar [Kurtarıcı ilaçlar]: </a:t>
          </a:r>
          <a:r>
            <a:rPr lang="tr-TR" sz="2100" b="0" i="0" kern="1200" baseline="0" dirty="0"/>
            <a:t>Hızla etki ederek </a:t>
          </a:r>
          <a:r>
            <a:rPr lang="tr-TR" sz="2100" b="0" i="0" kern="1200" baseline="0" dirty="0" err="1"/>
            <a:t>bronkokonstriksiyonu</a:t>
          </a:r>
          <a:r>
            <a:rPr lang="tr-TR" sz="2100" kern="1200" dirty="0"/>
            <a:t> </a:t>
          </a:r>
          <a:r>
            <a:rPr lang="tr-TR" sz="2100" b="0" i="0" kern="1200" baseline="0" dirty="0"/>
            <a:t>düzelten, semptomları gideren ve gerektiğinde kullanılan ilaçlardır. </a:t>
          </a:r>
          <a:r>
            <a:rPr lang="tr-TR" sz="2100" kern="1200" dirty="0"/>
            <a:t>Kurtarıcı ilaçlara sık gereksinim olması kontrol edici ilaçların yetersiz olduğunun, ya da kullanılmadığının göstergesidir</a:t>
          </a:r>
          <a:endParaRPr lang="en-US" sz="2100" kern="1200" dirty="0"/>
        </a:p>
      </dsp:txBody>
      <dsp:txXfrm>
        <a:off x="71418" y="1639942"/>
        <a:ext cx="9461539" cy="1320175"/>
      </dsp:txXfrm>
    </dsp:sp>
    <dsp:sp modelId="{239CD4A8-535F-451B-AB2A-51BDD454325B}">
      <dsp:nvSpPr>
        <dsp:cNvPr id="0" name=""/>
        <dsp:cNvSpPr/>
      </dsp:nvSpPr>
      <dsp:spPr>
        <a:xfrm>
          <a:off x="0" y="3135215"/>
          <a:ext cx="9604375" cy="1463011"/>
        </a:xfrm>
        <a:prstGeom prst="roundRect">
          <a:avLst/>
        </a:prstGeom>
        <a:solidFill>
          <a:srgbClr val="00B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b="1" kern="1200" dirty="0">
              <a:solidFill>
                <a:schemeClr val="tx1"/>
              </a:solidFill>
            </a:rPr>
            <a:t>İlave [EK] tedaviler: </a:t>
          </a:r>
          <a:r>
            <a:rPr lang="tr-TR" sz="2100" kern="1200" dirty="0"/>
            <a:t>İKS/LABA kombinasyonu ile semptom kontrolü sağlanamayan veya atakları olan basamak 3-5 tedavi alan hastalarda mevcut tedaviye eklenen ve tek başına kullanılmayan ilaçlardır.</a:t>
          </a:r>
          <a:endParaRPr lang="en-US" sz="2100" kern="1200" dirty="0"/>
        </a:p>
      </dsp:txBody>
      <dsp:txXfrm>
        <a:off x="71418" y="3206633"/>
        <a:ext cx="9461539" cy="13201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502515-D327-4CA5-93D2-B6950A8EDC2C}">
      <dsp:nvSpPr>
        <dsp:cNvPr id="0" name=""/>
        <dsp:cNvSpPr/>
      </dsp:nvSpPr>
      <dsp:spPr>
        <a:xfrm>
          <a:off x="0" y="49160"/>
          <a:ext cx="4561609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 dirty="0" err="1"/>
            <a:t>Beklometazon</a:t>
          </a:r>
          <a:r>
            <a:rPr lang="tr-TR" sz="2100" kern="1200" dirty="0"/>
            <a:t>/</a:t>
          </a:r>
          <a:r>
            <a:rPr lang="tr-TR" sz="2100" kern="1200" dirty="0" err="1"/>
            <a:t>formoterol</a:t>
          </a:r>
          <a:r>
            <a:rPr lang="tr-TR" sz="2100" kern="1200" dirty="0"/>
            <a:t> </a:t>
          </a:r>
          <a:endParaRPr lang="en-US" sz="2100" kern="1200" dirty="0"/>
        </a:p>
      </dsp:txBody>
      <dsp:txXfrm>
        <a:off x="23988" y="73148"/>
        <a:ext cx="4513633" cy="443423"/>
      </dsp:txXfrm>
    </dsp:sp>
    <dsp:sp modelId="{0635DB97-703C-4842-8225-36CF9DB2E156}">
      <dsp:nvSpPr>
        <dsp:cNvPr id="0" name=""/>
        <dsp:cNvSpPr/>
      </dsp:nvSpPr>
      <dsp:spPr>
        <a:xfrm>
          <a:off x="0" y="601040"/>
          <a:ext cx="4561609" cy="491399"/>
        </a:xfrm>
        <a:prstGeom prst="roundRect">
          <a:avLst/>
        </a:prstGeom>
        <a:solidFill>
          <a:srgbClr val="00B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 dirty="0" err="1"/>
            <a:t>Budesonid</a:t>
          </a:r>
          <a:r>
            <a:rPr lang="tr-TR" sz="2100" kern="1200" dirty="0"/>
            <a:t>/</a:t>
          </a:r>
          <a:r>
            <a:rPr lang="tr-TR" sz="2100" kern="1200" dirty="0" err="1"/>
            <a:t>formoterol</a:t>
          </a:r>
          <a:r>
            <a:rPr lang="tr-TR" sz="2100" kern="1200" dirty="0"/>
            <a:t> </a:t>
          </a:r>
          <a:endParaRPr lang="en-US" sz="2100" kern="1200" dirty="0"/>
        </a:p>
      </dsp:txBody>
      <dsp:txXfrm>
        <a:off x="23988" y="625028"/>
        <a:ext cx="4513633" cy="443423"/>
      </dsp:txXfrm>
    </dsp:sp>
    <dsp:sp modelId="{73C8AD6F-51EC-48FF-8A87-680CF66779F4}">
      <dsp:nvSpPr>
        <dsp:cNvPr id="0" name=""/>
        <dsp:cNvSpPr/>
      </dsp:nvSpPr>
      <dsp:spPr>
        <a:xfrm>
          <a:off x="0" y="1152920"/>
          <a:ext cx="4561609" cy="491399"/>
        </a:xfrm>
        <a:prstGeom prst="roundRect">
          <a:avLst/>
        </a:prstGeom>
        <a:solidFill>
          <a:srgbClr val="00B0F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/>
            <a:t>Flutikazon furoat/vilanterol trifenoat </a:t>
          </a:r>
          <a:endParaRPr lang="en-US" sz="2100" kern="1200"/>
        </a:p>
      </dsp:txBody>
      <dsp:txXfrm>
        <a:off x="23988" y="1176908"/>
        <a:ext cx="4513633" cy="443423"/>
      </dsp:txXfrm>
    </dsp:sp>
    <dsp:sp modelId="{6660682A-4F70-46CA-BF26-620EB0945C6F}">
      <dsp:nvSpPr>
        <dsp:cNvPr id="0" name=""/>
        <dsp:cNvSpPr/>
      </dsp:nvSpPr>
      <dsp:spPr>
        <a:xfrm>
          <a:off x="0" y="1704800"/>
          <a:ext cx="4561609" cy="491399"/>
        </a:xfrm>
        <a:prstGeom prst="roundRect">
          <a:avLst/>
        </a:prstGeom>
        <a:solidFill>
          <a:schemeClr val="accent3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/>
            <a:t>Flutikazon propionat/formoterol </a:t>
          </a:r>
          <a:endParaRPr lang="en-US" sz="2100" kern="1200"/>
        </a:p>
      </dsp:txBody>
      <dsp:txXfrm>
        <a:off x="23988" y="1728788"/>
        <a:ext cx="4513633" cy="443423"/>
      </dsp:txXfrm>
    </dsp:sp>
    <dsp:sp modelId="{617DF2FF-18CC-4A06-A5F0-3850AD642E5A}">
      <dsp:nvSpPr>
        <dsp:cNvPr id="0" name=""/>
        <dsp:cNvSpPr/>
      </dsp:nvSpPr>
      <dsp:spPr>
        <a:xfrm>
          <a:off x="0" y="2202035"/>
          <a:ext cx="4561609" cy="491399"/>
        </a:xfrm>
        <a:prstGeom prst="roundRect">
          <a:avLst/>
        </a:prstGeom>
        <a:solidFill>
          <a:schemeClr val="accent6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/>
            <a:t>Flutikazon propionat/salmeterol</a:t>
          </a:r>
          <a:endParaRPr lang="en-US" sz="2100" kern="1200"/>
        </a:p>
      </dsp:txBody>
      <dsp:txXfrm>
        <a:off x="23988" y="2226023"/>
        <a:ext cx="4513633" cy="4434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13T17:12:05.20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0,'2474'0,"-2458"0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31T08:38:42.59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31T08:38:49.00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31T08:38:56.31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31T08:38:59.58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31T08:39:00.68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31T08:39:15.14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13T17:13:03.18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0,'2473'0,"-2457"0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13T17:13:13.43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33,'1381'0,"-1303"-8,-56 4,37 0,380 4,-350-8,-61 4,36 0,268 5,-318-1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31T07:43:07.96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16,'164'11,"-77"-10,68-3,-75-8,-52 5,57-2,0 6,-45-1,-1 2,68 8,-73 0,-22-5,-1 0,1-1,14 0,-16-1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31T07:48:36.49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49,'605'0,"-583"-1,1-1,26-7,-27 5,1 0,26 0,36 6,74-4,-81-8,-47 4,61-1,-11 6,69 2,-136 2,1 0,0 0,-1 1,0 1,24 11,-31-13,5 1,0-1,1 0,-1-1,1 0,-1-1,1 0,23-3,-19 1,0 1,1 1,26 4,9 5,1-2,0-3,66-2,-25-3,-118-1,1-1,-30-7,-28-3,68 8,17-3,22-4,12 9,-1 1,60 8,22 0,649-7,-760 1,-1-1,1 2,-1-1,0 2,8 2,-7-2,0-1,0 0,0 0,14 1,173-4,-189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31T07:49:41.89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0,'2636'0,"-2624"0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31T07:50:01.43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29,'902'0,"-783"-14,294 14,-274-15,1238 16,-1365-1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31T07:51:19.15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18,'519'0,"-502"-1,1-1,17-4,36-2,737 8,-792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31T07:43:22.27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12,'977'0,"-853"-11,560 11,-657 2,52 9,-6-1,1 0,-43-5,55 2,622-8,-586 13,1129-14,-650 3,-591-1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DA54E-4951-4833-888C-8259AB24F035}" type="datetimeFigureOut">
              <a:rPr lang="tr-TR" smtClean="0"/>
              <a:t>13.06.2023</a:t>
            </a:fld>
            <a:endParaRPr lang="tr-TR" dirty="0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 dirty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401E77-E577-4759-87D2-71DDA59F357F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87536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401E77-E577-4759-87D2-71DDA59F357F}" type="slidenum">
              <a:rPr lang="tr-TR" smtClean="0"/>
              <a:t>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06198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tr-TR" sz="1800" b="0" i="0" u="none" strike="noStrike" baseline="0" dirty="0" err="1">
                <a:latin typeface="MinionPro-Regular"/>
              </a:rPr>
              <a:t>Bircok</a:t>
            </a:r>
            <a:r>
              <a:rPr lang="tr-TR" sz="1800" b="0" i="0" u="none" strike="noStrike" baseline="0" dirty="0">
                <a:latin typeface="MinionPro-Regular"/>
              </a:rPr>
              <a:t> hastalıkta FEV1 değeri </a:t>
            </a:r>
            <a:r>
              <a:rPr lang="tr-TR" sz="1800" b="0" i="0" u="none" strike="noStrike" baseline="0" dirty="0" err="1">
                <a:latin typeface="MinionPro-Regular"/>
              </a:rPr>
              <a:t>duşuk</a:t>
            </a:r>
            <a:r>
              <a:rPr lang="tr-TR" sz="1800" b="0" i="0" u="none" strike="noStrike" baseline="0" dirty="0">
                <a:latin typeface="MinionPro-Regular"/>
              </a:rPr>
              <a:t> bulunabileceğinden, hava akımı kısıtlığı tanısını koymak </a:t>
            </a:r>
            <a:r>
              <a:rPr lang="tr-TR" sz="1800" b="0" i="0" u="none" strike="noStrike" baseline="0" dirty="0" err="1">
                <a:latin typeface="MinionPro-Regular"/>
              </a:rPr>
              <a:t>icin</a:t>
            </a:r>
            <a:r>
              <a:rPr lang="tr-TR" sz="1800" b="0" i="0" u="none" strike="noStrike" baseline="0" dirty="0">
                <a:latin typeface="MinionPro-Regular"/>
              </a:rPr>
              <a:t> en uygun test FEV1/ FVC oranının kullanılmasıdır</a:t>
            </a:r>
          </a:p>
          <a:p>
            <a:pPr algn="l"/>
            <a:r>
              <a:rPr lang="tr-TR" sz="2800" b="1" i="0" dirty="0">
                <a:solidFill>
                  <a:srgbClr val="040C28"/>
                </a:solidFill>
                <a:effectLst/>
                <a:latin typeface="Google Sans"/>
              </a:rPr>
              <a:t>FEV1: </a:t>
            </a:r>
            <a:r>
              <a:rPr lang="tr-TR" sz="2800" b="0" i="0" dirty="0">
                <a:solidFill>
                  <a:srgbClr val="040C28"/>
                </a:solidFill>
                <a:effectLst/>
                <a:latin typeface="Google Sans"/>
              </a:rPr>
              <a:t>Hızlı ve derin inspirasyonun ardından, zorlu ve hızlı ekspirasyonun birinci saniyesinde </a:t>
            </a:r>
            <a:r>
              <a:rPr lang="tr-TR" sz="2800" b="0" i="0" dirty="0" err="1">
                <a:solidFill>
                  <a:srgbClr val="040C28"/>
                </a:solidFill>
                <a:effectLst/>
                <a:latin typeface="Google Sans"/>
              </a:rPr>
              <a:t>ekspire</a:t>
            </a:r>
            <a:r>
              <a:rPr lang="tr-TR" sz="2800" b="0" i="0" dirty="0">
                <a:solidFill>
                  <a:srgbClr val="040C28"/>
                </a:solidFill>
                <a:effectLst/>
                <a:latin typeface="Google Sans"/>
              </a:rPr>
              <a:t> edilen hava miktarıdır</a:t>
            </a:r>
            <a:endParaRPr lang="tr-TR" sz="1800" b="0" i="0" u="none" strike="noStrike" baseline="0" dirty="0">
              <a:latin typeface="MinionPro-Regula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b="1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FVC:</a:t>
            </a:r>
            <a:r>
              <a:rPr lang="tr-TR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 Hızlı ve derin bir inspirasyon sonrası, zorlu ve maksimal ekspirasyon ile çıkarılan hava miktarıdır.</a:t>
            </a:r>
          </a:p>
          <a:p>
            <a:pPr algn="l"/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401E77-E577-4759-87D2-71DDA59F357F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8865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 zirve ekspiratuar akım hızı (PEF)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401E77-E577-4759-87D2-71DDA59F357F}" type="slidenum">
              <a:rPr lang="tr-TR" smtClean="0"/>
              <a:t>18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12795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tr-TR" sz="1800" b="0" i="0" u="none" strike="noStrike" baseline="0" dirty="0" err="1">
                <a:latin typeface="MinionPro-Regular"/>
              </a:rPr>
              <a:t>Reverzibilite</a:t>
            </a:r>
            <a:r>
              <a:rPr lang="tr-TR" sz="1800" b="0" i="0" u="none" strike="noStrike" baseline="0" dirty="0">
                <a:latin typeface="MinionPro-Regular"/>
              </a:rPr>
              <a:t> testleri </a:t>
            </a:r>
            <a:r>
              <a:rPr lang="tr-TR" sz="1800" b="0" i="0" u="none" strike="noStrike" baseline="0" dirty="0" err="1">
                <a:latin typeface="MinionPro-Regular"/>
              </a:rPr>
              <a:t>ilaclara</a:t>
            </a:r>
            <a:r>
              <a:rPr lang="tr-TR" sz="1800" b="0" i="0" u="none" strike="noStrike" baseline="0" dirty="0">
                <a:latin typeface="MinionPro-Regular"/>
              </a:rPr>
              <a:t> yanıt sonucunda ortaya </a:t>
            </a:r>
            <a:r>
              <a:rPr lang="tr-TR" sz="1800" b="0" i="0" u="none" strike="noStrike" baseline="0" dirty="0" err="1">
                <a:latin typeface="MinionPro-Regular"/>
              </a:rPr>
              <a:t>cıkan</a:t>
            </a:r>
            <a:r>
              <a:rPr lang="tr-TR" sz="1800" b="0" i="0" u="none" strike="noStrike" baseline="0" dirty="0">
                <a:latin typeface="MinionPro-Regular"/>
              </a:rPr>
              <a:t> ve hava akımı kısıtlamasındaki değişiklikleri ifade eder.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401E77-E577-4759-87D2-71DDA59F357F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220297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tr-TR" sz="1800" b="0" i="0" u="none" strike="noStrike" baseline="0" dirty="0">
                <a:latin typeface="MinionPro-Regular"/>
              </a:rPr>
              <a:t>KOAH--Yakınmaların tekrarlayıcı değil ilerleyici karakterde olması, belirgin sigara </a:t>
            </a:r>
            <a:r>
              <a:rPr lang="tr-TR" sz="1800" b="0" i="0" u="none" strike="noStrike" baseline="0" dirty="0" err="1">
                <a:latin typeface="MinionPro-Regular"/>
              </a:rPr>
              <a:t>oykusunun</a:t>
            </a:r>
            <a:r>
              <a:rPr lang="tr-TR" sz="1800" b="0" i="0" u="none" strike="noStrike" baseline="0" dirty="0">
                <a:latin typeface="MinionPro-Regular"/>
              </a:rPr>
              <a:t> olması, </a:t>
            </a:r>
            <a:r>
              <a:rPr lang="tr-TR" sz="1800" b="0" i="0" u="none" strike="noStrike" baseline="0" dirty="0" err="1">
                <a:latin typeface="MinionPro-Regular"/>
              </a:rPr>
              <a:t>atopi</a:t>
            </a:r>
            <a:r>
              <a:rPr lang="tr-TR" sz="1800" b="0" i="0" u="none" strike="noStrike" baseline="0" dirty="0">
                <a:latin typeface="MinionPro-Regular"/>
              </a:rPr>
              <a:t> </a:t>
            </a:r>
            <a:r>
              <a:rPr lang="tr-TR" sz="1800" b="0" i="0" u="none" strike="noStrike" baseline="0" dirty="0" err="1">
                <a:latin typeface="MinionPro-Regular"/>
              </a:rPr>
              <a:t>oykusunun</a:t>
            </a:r>
            <a:r>
              <a:rPr lang="tr-TR" sz="1800" b="0" i="0" u="none" strike="noStrike" baseline="0" dirty="0">
                <a:latin typeface="MinionPro-Regular"/>
              </a:rPr>
              <a:t> yokluğu, </a:t>
            </a:r>
            <a:r>
              <a:rPr lang="tr-TR" sz="1800" b="0" i="0" u="none" strike="noStrike" baseline="0" dirty="0" err="1">
                <a:latin typeface="MinionPro-Regular"/>
              </a:rPr>
              <a:t>gec</a:t>
            </a:r>
            <a:r>
              <a:rPr lang="tr-TR" sz="1800" b="0" i="0" u="none" strike="noStrike" baseline="0" dirty="0">
                <a:latin typeface="MinionPro-Regular"/>
              </a:rPr>
              <a:t> </a:t>
            </a:r>
            <a:r>
              <a:rPr lang="tr-TR" sz="1800" b="0" i="0" u="none" strike="noStrike" baseline="0" dirty="0" err="1">
                <a:latin typeface="MinionPro-Regular"/>
              </a:rPr>
              <a:t>başlangıclı</a:t>
            </a:r>
            <a:r>
              <a:rPr lang="tr-TR" sz="1800" b="0" i="0" u="none" strike="noStrike" baseline="0" dirty="0">
                <a:latin typeface="MinionPro-Regular"/>
              </a:rPr>
              <a:t> olması ve hava yolu darlığının tam olarak geri </a:t>
            </a:r>
            <a:r>
              <a:rPr lang="tr-TR" sz="1800" b="0" i="0" u="none" strike="noStrike" baseline="0" dirty="0" err="1">
                <a:latin typeface="MinionPro-Regular"/>
              </a:rPr>
              <a:t>donuşumlu</a:t>
            </a:r>
            <a:r>
              <a:rPr lang="tr-TR" sz="1800" b="0" i="0" u="none" strike="noStrike" baseline="0" dirty="0">
                <a:latin typeface="MinionPro-Regular"/>
              </a:rPr>
              <a:t> olmaması ile astımdan ayrılır. </a:t>
            </a:r>
          </a:p>
          <a:p>
            <a:pPr algn="l"/>
            <a:r>
              <a:rPr lang="tr-TR" sz="1800" b="0" i="0" u="none" strike="noStrike" baseline="0" dirty="0">
                <a:latin typeface="MinionPro-Regular"/>
              </a:rPr>
              <a:t>BRONŞİEKTAZİ—sık enfeksiyon öyküsü </a:t>
            </a:r>
          </a:p>
          <a:p>
            <a:pPr algn="l"/>
            <a:r>
              <a:rPr lang="tr-TR" sz="1800" b="0" i="0" u="none" strike="noStrike" baseline="0" dirty="0">
                <a:latin typeface="MinionPro-Regular"/>
              </a:rPr>
              <a:t>KİSTİK FİBROZİS—balgamlı öksürük, enfeksiyon</a:t>
            </a:r>
          </a:p>
          <a:p>
            <a:pPr algn="l"/>
            <a:r>
              <a:rPr lang="tr-TR" sz="1800" b="0" i="0" u="none" strike="noStrike" baseline="0" dirty="0">
                <a:latin typeface="MinionPro-Regular"/>
              </a:rPr>
              <a:t>REFLÜ VE RİNOSİNÜZİT—</a:t>
            </a:r>
            <a:r>
              <a:rPr lang="tr-TR" sz="1800" b="0" i="0" u="none" strike="noStrike" baseline="0" dirty="0" err="1">
                <a:latin typeface="MinionPro-Regular"/>
              </a:rPr>
              <a:t>spirometri</a:t>
            </a:r>
            <a:r>
              <a:rPr lang="tr-TR" sz="1800" b="0" i="0" u="none" strike="noStrike" baseline="0" dirty="0">
                <a:latin typeface="MinionPro-Regular"/>
              </a:rPr>
              <a:t> ve </a:t>
            </a:r>
            <a:r>
              <a:rPr lang="tr-TR" sz="1800" b="0" i="0" u="none" strike="noStrike" baseline="0" dirty="0" err="1">
                <a:latin typeface="MinionPro-Regular"/>
              </a:rPr>
              <a:t>pef</a:t>
            </a:r>
            <a:r>
              <a:rPr lang="tr-TR" sz="1800" b="0" i="0" u="none" strike="noStrike" baseline="0" dirty="0">
                <a:latin typeface="MinionPro-Regular"/>
              </a:rPr>
              <a:t> takibi ile ayrılır</a:t>
            </a:r>
          </a:p>
          <a:p>
            <a:pPr algn="l"/>
            <a:r>
              <a:rPr lang="tr-TR" sz="1800" b="0" i="0" u="none" strike="noStrike" baseline="0" dirty="0">
                <a:solidFill>
                  <a:schemeClr val="bg1">
                    <a:lumMod val="85000"/>
                  </a:schemeClr>
                </a:solidFill>
                <a:latin typeface="MinionPro-Regular"/>
              </a:rPr>
              <a:t>OBSTRUKSİYON</a:t>
            </a:r>
            <a:r>
              <a:rPr lang="tr-TR" sz="1800" b="0" i="0" u="none" strike="noStrike" baseline="0" dirty="0">
                <a:latin typeface="MinionPro-Regular"/>
              </a:rPr>
              <a:t>--Yakınmaların kalıcı ve ilerleyici oluşu ve tedaviyle </a:t>
            </a:r>
            <a:r>
              <a:rPr lang="tr-TR" sz="1800" b="0" i="0" u="none" strike="noStrike" baseline="0" dirty="0" err="1">
                <a:latin typeface="MinionPro-Regular"/>
              </a:rPr>
              <a:t>reverzibilite</a:t>
            </a:r>
            <a:r>
              <a:rPr lang="tr-TR" sz="1800" b="0" i="0" u="none" strike="noStrike" baseline="0" dirty="0">
                <a:latin typeface="MinionPro-Regular"/>
              </a:rPr>
              <a:t> </a:t>
            </a:r>
            <a:r>
              <a:rPr lang="tr-TR" sz="1800" b="0" i="0" u="none" strike="noStrike" baseline="0" dirty="0" err="1">
                <a:latin typeface="MinionPro-Regular"/>
              </a:rPr>
              <a:t>gostermemesi</a:t>
            </a:r>
            <a:r>
              <a:rPr lang="tr-TR" sz="1800" b="0" i="0" u="none" strike="noStrike" baseline="0" dirty="0">
                <a:latin typeface="MinionPro-Regular"/>
              </a:rPr>
              <a:t> nedeniyle astımdan ayrılır</a:t>
            </a:r>
          </a:p>
          <a:p>
            <a:pPr algn="l"/>
            <a:r>
              <a:rPr lang="tr-TR" sz="1800" b="0" i="0" u="none" strike="noStrike" baseline="0" dirty="0">
                <a:latin typeface="MinionPro-Regular"/>
              </a:rPr>
              <a:t>SOL KALP YETMEZLİĞİ--Efor dispnesi ve gece semptomları her iki </a:t>
            </a:r>
            <a:r>
              <a:rPr lang="tr-TR" sz="1800" b="0" i="0" u="none" strike="noStrike" baseline="0" dirty="0" err="1">
                <a:latin typeface="MinionPro-Regular"/>
              </a:rPr>
              <a:t>hastalıktada</a:t>
            </a:r>
            <a:r>
              <a:rPr lang="tr-TR" sz="1800" b="0" i="0" u="none" strike="noStrike" baseline="0" dirty="0">
                <a:latin typeface="MinionPro-Regular"/>
              </a:rPr>
              <a:t> görülüyor, 40yaş&gt; </a:t>
            </a:r>
            <a:r>
              <a:rPr lang="tr-TR" sz="1800" b="0" i="0" u="none" strike="noStrike" baseline="0" dirty="0" err="1">
                <a:latin typeface="MinionPro-Regular"/>
              </a:rPr>
              <a:t>spirometri</a:t>
            </a:r>
            <a:r>
              <a:rPr lang="tr-TR" sz="1800" b="0" i="0" u="none" strike="noStrike" baseline="0" dirty="0">
                <a:latin typeface="MinionPro-Regular"/>
              </a:rPr>
              <a:t>, akciğer grafisi, EKG ve EKO incelemeleri ile ayırıcı tanı yapılır.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401E77-E577-4759-87D2-71DDA59F357F}" type="slidenum">
              <a:rPr lang="tr-TR" smtClean="0"/>
              <a:t>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459986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401E77-E577-4759-87D2-71DDA59F357F}" type="slidenum">
              <a:rPr lang="tr-TR" smtClean="0"/>
              <a:t>25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511386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tr-TR" sz="1800" b="0" i="0" u="none" strike="noStrike" baseline="0" dirty="0" err="1">
                <a:latin typeface="MinionPro-Regular"/>
              </a:rPr>
              <a:t>ODİ’lerde</a:t>
            </a:r>
            <a:r>
              <a:rPr lang="tr-TR" sz="1800" b="0" i="0" u="none" strike="noStrike" baseline="0" dirty="0">
                <a:latin typeface="MinionPro-Regular"/>
              </a:rPr>
              <a:t> bu yan etkilerin sıklığı, hava haznesi (</a:t>
            </a:r>
            <a:r>
              <a:rPr lang="tr-TR" sz="1800" b="0" i="0" u="none" strike="noStrike" baseline="0" dirty="0" err="1">
                <a:latin typeface="MinionPro-Regular"/>
              </a:rPr>
              <a:t>spacer</a:t>
            </a:r>
            <a:r>
              <a:rPr lang="tr-TR" sz="1800" b="0" i="0" u="none" strike="noStrike" baseline="0" dirty="0">
                <a:latin typeface="MinionPro-Regular"/>
              </a:rPr>
              <a:t>) kullanılarak azaltılabilir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401E77-E577-4759-87D2-71DDA59F357F}" type="slidenum">
              <a:rPr lang="tr-TR" smtClean="0"/>
              <a:t>30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683848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tr-TR" sz="1800" b="0" i="0" u="none" strike="noStrike" baseline="0" dirty="0">
                <a:latin typeface="MinionPro-Regular"/>
              </a:rPr>
              <a:t>Ancak kontrol edici </a:t>
            </a:r>
            <a:r>
              <a:rPr lang="tr-TR" sz="1800" b="0" i="0" u="none" strike="noStrike" baseline="0" dirty="0" err="1">
                <a:latin typeface="MinionPro-Regular"/>
              </a:rPr>
              <a:t>ilac</a:t>
            </a:r>
            <a:r>
              <a:rPr lang="tr-TR" sz="1800" b="0" i="0" u="none" strike="noStrike" baseline="0" dirty="0">
                <a:latin typeface="MinionPro-Regular"/>
              </a:rPr>
              <a:t> olarak tek başına kullanıldığında, etkisi </a:t>
            </a:r>
            <a:r>
              <a:rPr lang="tr-TR" sz="1800" b="0" i="0" u="none" strike="noStrike" baseline="0" dirty="0" err="1">
                <a:latin typeface="MinionPro-Regular"/>
              </a:rPr>
              <a:t>duşuk</a:t>
            </a:r>
            <a:r>
              <a:rPr lang="tr-TR" sz="1800" b="0" i="0" u="none" strike="noStrike" baseline="0" dirty="0">
                <a:latin typeface="MinionPro-Regular"/>
              </a:rPr>
              <a:t> doz </a:t>
            </a:r>
            <a:r>
              <a:rPr lang="tr-TR" sz="1800" b="0" i="0" u="none" strike="noStrike" baseline="0" dirty="0" err="1">
                <a:latin typeface="MinionPro-Regular"/>
              </a:rPr>
              <a:t>inhale</a:t>
            </a:r>
            <a:r>
              <a:rPr lang="tr-TR" sz="1800" b="0" i="0" u="none" strike="noStrike" baseline="0" dirty="0">
                <a:latin typeface="MinionPro-Regular"/>
              </a:rPr>
              <a:t> steroidden daha azdır </a:t>
            </a:r>
            <a:r>
              <a:rPr lang="tr-TR" sz="1800" b="1" i="0" u="none" strike="noStrike" baseline="0" dirty="0">
                <a:latin typeface="MinionPro-Bold"/>
              </a:rPr>
              <a:t>(Kanıt A)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401E77-E577-4759-87D2-71DDA59F357F}" type="slidenum">
              <a:rPr lang="tr-TR" smtClean="0"/>
              <a:t>33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473151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800" b="0" i="0" u="none" strike="noStrike" baseline="0" dirty="0">
                <a:latin typeface="MinionPro-Regular"/>
              </a:rPr>
              <a:t>Asetilkolin </a:t>
            </a:r>
            <a:r>
              <a:rPr lang="tr-TR" sz="1800" b="0" i="0" u="none" strike="noStrike" baseline="0" dirty="0" err="1">
                <a:latin typeface="MinionPro-Regular"/>
              </a:rPr>
              <a:t>muskarin</a:t>
            </a:r>
            <a:r>
              <a:rPr lang="tr-TR" sz="1800" b="0" i="0" u="none" strike="noStrike" baseline="0" dirty="0">
                <a:latin typeface="MinionPro-Regular"/>
              </a:rPr>
              <a:t> </a:t>
            </a:r>
            <a:r>
              <a:rPr lang="tr-TR" sz="1800" b="0" i="0" u="none" strike="noStrike" baseline="0" dirty="0" err="1">
                <a:latin typeface="MinionPro-Regular"/>
              </a:rPr>
              <a:t>reseptorlerini</a:t>
            </a:r>
            <a:r>
              <a:rPr lang="tr-TR" sz="1800" b="0" i="0" u="none" strike="noStrike" baseline="0" dirty="0">
                <a:latin typeface="MinionPro-Regular"/>
              </a:rPr>
              <a:t> bloke ederek bronkodilatasyon sağlarlar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401E77-E577-4759-87D2-71DDA59F357F}" type="slidenum">
              <a:rPr lang="tr-TR" smtClean="0"/>
              <a:t>37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506372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Basamak tedavisinde kontrol edicilerin öncelikli olarak İKS bazlı seçilmesi ve mümkün olduğunca erken dönemde başlanması önerilir</a:t>
            </a:r>
          </a:p>
          <a:p>
            <a:r>
              <a:rPr lang="tr-TR" dirty="0"/>
              <a:t>KİT ve sabit doz uygulaması olarak iki farklı yolak şeklinde kullanımı önerilir</a:t>
            </a:r>
          </a:p>
          <a:p>
            <a:r>
              <a:rPr lang="tr-TR" dirty="0"/>
              <a:t>**Bu yolaklardan ilkinde İKS/FOR içeren kombinasyon preparatları hem idame tedavide hem de gereğinde kullanılır, bu uygulama ”KİT uygulaması” olarak adlandırılır </a:t>
            </a:r>
          </a:p>
          <a:p>
            <a:r>
              <a:rPr lang="tr-TR" dirty="0"/>
              <a:t>**Diğer yolakta ise verilen İKS dozu sabit olup bulunduğu basamak düzeyine göre tek başına ya da LABA ile kombinasyon şeklinde verilip semptom giderici olarak SABA kullanılır. </a:t>
            </a:r>
          </a:p>
          <a:p>
            <a:r>
              <a:rPr lang="tr-TR" dirty="0"/>
              <a:t>Basamak 2’de </a:t>
            </a:r>
            <a:r>
              <a:rPr lang="tr-TR" dirty="0" err="1"/>
              <a:t>LTRA’lar</a:t>
            </a:r>
            <a:r>
              <a:rPr lang="tr-TR" dirty="0"/>
              <a:t> öncelikli önerilmez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401E77-E577-4759-87D2-71DDA59F357F}" type="slidenum">
              <a:rPr lang="tr-TR" smtClean="0"/>
              <a:t>41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317978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800" b="0" i="0" u="none" strike="noStrike" baseline="0" dirty="0">
              <a:latin typeface="MinionPro-Regular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401E77-E577-4759-87D2-71DDA59F357F}" type="slidenum">
              <a:rPr lang="tr-TR" smtClean="0"/>
              <a:t>44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13549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*Bazal membran kalınlaşması , </a:t>
            </a:r>
            <a:r>
              <a:rPr lang="tr-TR" dirty="0" err="1"/>
              <a:t>goblet</a:t>
            </a:r>
            <a:r>
              <a:rPr lang="tr-TR" dirty="0"/>
              <a:t> hücre hiperplazisi, bronş düz kasında kitlesel artış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401E77-E577-4759-87D2-71DDA59F357F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967966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GINA(</a:t>
            </a:r>
            <a:r>
              <a:rPr lang="tr-TR" b="0" i="0" dirty="0">
                <a:solidFill>
                  <a:srgbClr val="202124"/>
                </a:solidFill>
                <a:effectLst/>
                <a:latin typeface="Google Sans"/>
              </a:rPr>
              <a:t>Global </a:t>
            </a:r>
            <a:r>
              <a:rPr lang="tr-TR" b="0" i="0" dirty="0" err="1">
                <a:solidFill>
                  <a:srgbClr val="202124"/>
                </a:solidFill>
                <a:effectLst/>
                <a:latin typeface="Google Sans"/>
              </a:rPr>
              <a:t>Initiative</a:t>
            </a:r>
            <a:r>
              <a:rPr lang="tr-TR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tr-TR" b="0" i="0" dirty="0" err="1">
                <a:solidFill>
                  <a:srgbClr val="202124"/>
                </a:solidFill>
                <a:effectLst/>
                <a:latin typeface="Google Sans"/>
              </a:rPr>
              <a:t>for</a:t>
            </a:r>
            <a:r>
              <a:rPr lang="tr-TR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tr-TR" b="0" i="0" dirty="0" err="1">
                <a:solidFill>
                  <a:srgbClr val="202124"/>
                </a:solidFill>
                <a:effectLst/>
                <a:latin typeface="Google Sans"/>
              </a:rPr>
              <a:t>Asthma</a:t>
            </a:r>
            <a:r>
              <a:rPr lang="tr-TR" b="0" i="0" dirty="0">
                <a:solidFill>
                  <a:srgbClr val="202124"/>
                </a:solidFill>
                <a:effectLst/>
                <a:latin typeface="Google Sans"/>
              </a:rPr>
              <a:t>)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401E77-E577-4759-87D2-71DDA59F357F}" type="slidenum">
              <a:rPr lang="tr-TR" smtClean="0"/>
              <a:t>46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838429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dirty="0">
                <a:latin typeface="Calibri" panose="020F0502020204030204" pitchFamily="34" charset="0"/>
                <a:cs typeface="Calibri" panose="020F0502020204030204" pitchFamily="34" charset="0"/>
              </a:rPr>
              <a:t>Astım Kontrol Testi, Astım Kontrol Anketi, Çocuklar için Solunum ve Astım Kontrol Testi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401E77-E577-4759-87D2-71DDA59F357F}" type="slidenum">
              <a:rPr lang="tr-TR" smtClean="0"/>
              <a:t>47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966485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tr-TR" sz="1800" b="1" i="0" u="none" strike="noStrike" baseline="0" dirty="0">
                <a:latin typeface="MinionPro-Bold"/>
              </a:rPr>
              <a:t>Ölüm </a:t>
            </a:r>
            <a:r>
              <a:rPr lang="tr-TR" sz="1800" b="1" i="0" u="none" strike="noStrike" baseline="0" dirty="0" err="1">
                <a:latin typeface="MinionPro-Bold"/>
              </a:rPr>
              <a:t>İcin</a:t>
            </a:r>
            <a:r>
              <a:rPr lang="tr-TR" sz="1800" b="1" i="0" u="none" strike="noStrike" baseline="0" dirty="0">
                <a:latin typeface="MinionPro-Bold"/>
              </a:rPr>
              <a:t> Riske Sahip Hasta Gruplarının Tanınması</a:t>
            </a:r>
          </a:p>
          <a:p>
            <a:pPr algn="l"/>
            <a:r>
              <a:rPr lang="tr-TR" sz="1800" b="0" i="0" u="none" strike="noStrike" baseline="0" dirty="0">
                <a:latin typeface="MinionPro-Regular"/>
              </a:rPr>
              <a:t>• son 1 yılda astım atak nedeniyle acil servis başvurusu, hastaneye yatışı, </a:t>
            </a:r>
            <a:r>
              <a:rPr lang="tr-TR" sz="1800" b="0" i="0" u="none" strike="noStrike" baseline="0" dirty="0" err="1">
                <a:latin typeface="MinionPro-Regular"/>
              </a:rPr>
              <a:t>ozellikle</a:t>
            </a:r>
            <a:r>
              <a:rPr lang="tr-TR" sz="1800" b="0" i="0" u="none" strike="noStrike" baseline="0" dirty="0">
                <a:latin typeface="MinionPro-Regular"/>
              </a:rPr>
              <a:t> yoğun bakım</a:t>
            </a:r>
          </a:p>
          <a:p>
            <a:pPr algn="l"/>
            <a:r>
              <a:rPr lang="fi-FI" sz="1800" b="0" i="0" u="none" strike="noStrike" baseline="0" dirty="0">
                <a:latin typeface="MinionPro-Regular"/>
              </a:rPr>
              <a:t>unitesi ya da mekanik ventilasyon ihtiyacı olan hastalar</a:t>
            </a:r>
          </a:p>
          <a:p>
            <a:pPr algn="l"/>
            <a:r>
              <a:rPr lang="tr-TR" sz="1800" b="0" i="0" u="none" strike="noStrike" baseline="0" dirty="0">
                <a:latin typeface="MinionPro-Regular"/>
              </a:rPr>
              <a:t>• </a:t>
            </a:r>
            <a:r>
              <a:rPr lang="fi-FI" sz="1800" b="0" i="0" u="none" strike="noStrike" baseline="0" dirty="0">
                <a:latin typeface="MinionPro-Regular"/>
              </a:rPr>
              <a:t>Besin allerjisi olan astım hastaları</a:t>
            </a:r>
          </a:p>
          <a:p>
            <a:pPr algn="l"/>
            <a:r>
              <a:rPr lang="tr-TR" sz="1800" b="0" i="0" u="none" strike="noStrike" baseline="0" dirty="0">
                <a:latin typeface="MinionPro-Regular"/>
              </a:rPr>
              <a:t>• Psikiyatrik, psikososyal problemleri, </a:t>
            </a:r>
            <a:r>
              <a:rPr lang="tr-TR" sz="1800" b="0" i="0" u="none" strike="noStrike" baseline="0" dirty="0" err="1">
                <a:latin typeface="MinionPro-Regular"/>
              </a:rPr>
              <a:t>ilac</a:t>
            </a:r>
            <a:r>
              <a:rPr lang="tr-TR" sz="1800" b="0" i="0" u="none" strike="noStrike" baseline="0" dirty="0">
                <a:latin typeface="MinionPro-Regular"/>
              </a:rPr>
              <a:t> bağımlılığı olan hastalar,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401E77-E577-4759-87D2-71DDA59F357F}" type="slidenum">
              <a:rPr lang="tr-TR" smtClean="0"/>
              <a:t>54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585203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Öncekine göre yeni tanımda heterojenite ve semptom vurgusu yapılmış, ancak etiyolojiye ya da patogeneze atıfta bulunacak bir ifadeye yer verilmemiştir.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401E77-E577-4759-87D2-71DDA59F357F}" type="slidenum">
              <a:rPr lang="tr-TR" smtClean="0"/>
              <a:t>59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513927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</a:rPr>
              <a:t>(</a:t>
            </a:r>
            <a:r>
              <a:rPr lang="tr-TR" b="1" i="0" dirty="0" err="1">
                <a:solidFill>
                  <a:srgbClr val="FFFFFF"/>
                </a:solidFill>
                <a:effectLst/>
                <a:latin typeface="source sans pro" panose="020B0503030403020204" pitchFamily="34" charset="0"/>
              </a:rPr>
              <a:t>prodüktif</a:t>
            </a:r>
            <a:r>
              <a:rPr lang="tr-TR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</a:rPr>
              <a:t>) </a:t>
            </a:r>
            <a:r>
              <a:rPr lang="tr-TR" b="1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</a:rPr>
              <a:t>öksürük</a:t>
            </a:r>
            <a:r>
              <a:rPr lang="tr-TR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</a:rPr>
              <a:t>  Öksürükle birlikte balgam </a:t>
            </a:r>
            <a:r>
              <a:rPr lang="tr-TR" b="0" i="0" dirty="0" err="1">
                <a:solidFill>
                  <a:srgbClr val="FFFFFF"/>
                </a:solidFill>
                <a:effectLst/>
                <a:latin typeface="source sans pro" panose="020B0503030403020204" pitchFamily="34" charset="0"/>
              </a:rPr>
              <a:t>varlığna</a:t>
            </a:r>
            <a:r>
              <a:rPr lang="tr-TR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</a:rPr>
              <a:t> denir.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401E77-E577-4759-87D2-71DDA59F357F}" type="slidenum">
              <a:rPr lang="tr-TR" smtClean="0"/>
              <a:t>61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997287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401E77-E577-4759-87D2-71DDA59F357F}" type="slidenum">
              <a:rPr lang="tr-TR" smtClean="0"/>
              <a:t>64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624481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 Alevlenme semptomları </a:t>
            </a:r>
            <a:r>
              <a:rPr lang="tr-TR" dirty="0" err="1"/>
              <a:t>KOAH’a</a:t>
            </a:r>
            <a:r>
              <a:rPr lang="tr-TR" dirty="0"/>
              <a:t> özgün olmadığı için ayırıcı tanıda pnömoni, kalp yetmezliği ve emboli akılda tutulmalıdır.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401E77-E577-4759-87D2-71DDA59F357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6124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GOLD 2022’de yer alan ABCD değerlendirme şeması; GOLD 2023’te semptomların düzeyinden bağımsız olarak </a:t>
            </a:r>
            <a:r>
              <a:rPr lang="tr-TR" b="1" dirty="0"/>
              <a:t>alevlenmelerin</a:t>
            </a:r>
            <a:r>
              <a:rPr lang="tr-TR" dirty="0"/>
              <a:t> klinik önemini ortaya koymuş ve semptom ve alevlenme riskinin bireyselleşmiş değerlendirmesine göre </a:t>
            </a:r>
            <a:r>
              <a:rPr lang="tr-TR" b="1" dirty="0" err="1"/>
              <a:t>KOAH’da</a:t>
            </a:r>
            <a:r>
              <a:rPr lang="tr-TR" b="1" dirty="0"/>
              <a:t> farmakolojik tedavi başlama önerisi ABE şemasına revize edilmiştir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401E77-E577-4759-87D2-71DDA59F357F}" type="slidenum">
              <a:rPr lang="tr-TR" smtClean="0"/>
              <a:t>69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036355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-tüm hastalar için önerilen genel bakım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401E77-E577-4759-87D2-71DDA59F357F}" type="slidenum">
              <a:rPr lang="tr-TR" smtClean="0"/>
              <a:t>71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524510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LAMA- Grup A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401E77-E577-4759-87D2-71DDA59F357F}" type="slidenum">
              <a:rPr lang="tr-TR" smtClean="0"/>
              <a:t>73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15993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Daha önceleri hem doktorlar arasında astım farkındalığı yeterli değildi hem de özellikle hafif şiddette semptomu olan hastalar doktora gidip tanı almıyordu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401E77-E577-4759-87D2-71DDA59F357F}" type="slidenum">
              <a:rPr lang="tr-TR" smtClean="0"/>
              <a:t>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059344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SAMA-SABA……Grup A</a:t>
            </a:r>
          </a:p>
          <a:p>
            <a:r>
              <a:rPr lang="tr-TR" dirty="0"/>
              <a:t>LAMA-LABA…….Grup B,E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401E77-E577-4759-87D2-71DDA59F357F}" type="slidenum">
              <a:rPr lang="tr-TR" smtClean="0"/>
              <a:t>74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418118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İKS-LAMA-LABA…..Grup E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401E77-E577-4759-87D2-71DDA59F357F}" type="slidenum">
              <a:rPr lang="tr-TR" smtClean="0"/>
              <a:t>75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486436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1" dirty="0"/>
              <a:t>Kronik bronşit: </a:t>
            </a:r>
            <a:r>
              <a:rPr lang="tr-TR" dirty="0"/>
              <a:t>ardışık 2 sene, yılda en az 3 ay süre ile öksürük ve balgam çıkartma olması ve bu durumun bir başka nedenle açıklanamaması.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401E77-E577-4759-87D2-71DDA59F357F}" type="slidenum">
              <a:rPr lang="tr-TR" smtClean="0"/>
              <a:t>76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405779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401E77-E577-4759-87D2-71DDA59F357F}" type="slidenum">
              <a:rPr lang="tr-TR" smtClean="0"/>
              <a:t>80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904630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latinLnBrk="0"/>
            <a:r>
              <a:rPr lang="tr-TR" b="1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Ayaktan hastalarda KOAH alevlenmelerinin ampirik antibakteriyel tedavisine yaklaşımımız*</a:t>
            </a:r>
          </a:p>
          <a:p>
            <a:br>
              <a:rPr lang="tr-TR" dirty="0"/>
            </a:b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401E77-E577-4759-87D2-71DDA59F357F}" type="slidenum">
              <a:rPr lang="tr-TR" smtClean="0"/>
              <a:t>81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59753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tr-TR" sz="1800" b="0" i="0" u="none" strike="noStrike" baseline="0" dirty="0">
              <a:latin typeface="MinionPro-Regular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401E77-E577-4759-87D2-71DDA59F357F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2803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tr-TR" sz="1800" b="0" i="0" u="none" strike="noStrike" baseline="0" dirty="0">
                <a:latin typeface="MinionPro-Semibold"/>
              </a:rPr>
              <a:t>*Türkiye’de yapılan bir çalışmada hiçbir yakınması olmayan toplam 432 çocuk üzerinde dört yıl süreyle yapılan retrospektif bir çalışmada deri </a:t>
            </a:r>
            <a:r>
              <a:rPr lang="tr-TR" sz="1800" b="0" i="0" u="none" strike="noStrike" baseline="0" dirty="0" err="1">
                <a:latin typeface="MinionPro-Semibold"/>
              </a:rPr>
              <a:t>prick</a:t>
            </a:r>
            <a:r>
              <a:rPr lang="tr-TR" sz="1800" b="0" i="0" u="none" strike="noStrike" baseline="0" dirty="0">
                <a:latin typeface="MinionPro-Semibold"/>
              </a:rPr>
              <a:t> testi ile </a:t>
            </a:r>
            <a:r>
              <a:rPr lang="tr-TR" sz="1800" b="1" i="0" u="none" strike="noStrike" baseline="0" dirty="0">
                <a:latin typeface="MinionPro-Semibold"/>
              </a:rPr>
              <a:t>ev tozu duyarlığı %3.3 </a:t>
            </a:r>
            <a:r>
              <a:rPr lang="tr-TR" sz="1800" b="0" i="0" u="none" strike="noStrike" baseline="0" dirty="0">
                <a:latin typeface="MinionPro-Semibold"/>
              </a:rPr>
              <a:t>olarak bulunmuştur. Ancak astım ve/veya </a:t>
            </a:r>
            <a:r>
              <a:rPr lang="tr-TR" sz="1800" b="0" i="0" u="none" strike="noStrike" baseline="0" dirty="0" err="1">
                <a:latin typeface="MinionPro-Semibold"/>
              </a:rPr>
              <a:t>riniti</a:t>
            </a:r>
            <a:r>
              <a:rPr lang="tr-TR" sz="1800" b="0" i="0" u="none" strike="noStrike" baseline="0" dirty="0">
                <a:latin typeface="MinionPro-Semibold"/>
              </a:rPr>
              <a:t> olan çocuklarda depo akarları da test panel eklendiğinde bu duyarlılık oranı </a:t>
            </a:r>
            <a:r>
              <a:rPr lang="tr-TR" sz="1800" b="1" i="0" u="none" strike="noStrike" baseline="0" dirty="0">
                <a:latin typeface="MinionPro-Semibold"/>
              </a:rPr>
              <a:t>%31.6’ya </a:t>
            </a:r>
            <a:r>
              <a:rPr lang="tr-TR" sz="1800" b="0" i="0" u="none" strike="noStrike" baseline="0" dirty="0">
                <a:latin typeface="MinionPro-Semibold"/>
              </a:rPr>
              <a:t>çıkmaktadır</a:t>
            </a:r>
          </a:p>
          <a:p>
            <a:pPr algn="l"/>
            <a:r>
              <a:rPr lang="tr-TR" sz="1800" b="0" i="0" u="none" strike="noStrike" baseline="0" dirty="0">
                <a:latin typeface="MinionPro-Semibold"/>
              </a:rPr>
              <a:t>*Ülkemizde 2-16 yaş arası 337 çocukta yapılan bir çalışmada farklı </a:t>
            </a:r>
            <a:r>
              <a:rPr lang="tr-TR" sz="1800" b="1" i="0" u="none" strike="noStrike" baseline="0" dirty="0">
                <a:latin typeface="MinionPro-Semibold"/>
              </a:rPr>
              <a:t>hamamböceği antijenleri </a:t>
            </a:r>
            <a:r>
              <a:rPr lang="tr-TR" sz="1800" b="0" i="0" u="none" strike="noStrike" baseline="0" dirty="0">
                <a:latin typeface="MinionPro-Semibold"/>
              </a:rPr>
              <a:t>kullanıldığında, duyarlık </a:t>
            </a:r>
            <a:r>
              <a:rPr lang="tr-TR" sz="1800" b="1" i="0" u="none" strike="noStrike" baseline="0" dirty="0">
                <a:latin typeface="MinionPro-Semibold"/>
              </a:rPr>
              <a:t>%7.4 ila %11.9 </a:t>
            </a:r>
            <a:r>
              <a:rPr lang="tr-TR" sz="1800" b="0" i="0" u="none" strike="noStrike" baseline="0" dirty="0">
                <a:latin typeface="MinionPro-Semibold"/>
              </a:rPr>
              <a:t>arasında bulunmuştur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1800" b="1" i="0" u="none" strike="noStrike" baseline="0" dirty="0">
                <a:latin typeface="MinionPro-Regular"/>
              </a:rPr>
              <a:t>Kedisi </a:t>
            </a:r>
            <a:r>
              <a:rPr lang="tr-TR" sz="1800" b="0" i="0" u="none" strike="noStrike" baseline="0" dirty="0">
                <a:latin typeface="MinionPro-Regular"/>
              </a:rPr>
              <a:t>bulunan ailelerin </a:t>
            </a:r>
            <a:r>
              <a:rPr lang="tr-TR" sz="1800" b="0" i="0" u="none" strike="noStrike" baseline="0" dirty="0" err="1">
                <a:latin typeface="MinionPro-Regular"/>
              </a:rPr>
              <a:t>cocuklarında</a:t>
            </a:r>
            <a:r>
              <a:rPr lang="tr-TR" sz="1800" b="0" i="0" u="none" strike="noStrike" baseline="0" dirty="0">
                <a:latin typeface="MinionPro-Regular"/>
              </a:rPr>
              <a:t> okula başladıktan sonra olmayanlara </a:t>
            </a:r>
            <a:r>
              <a:rPr lang="tr-TR" sz="1800" b="0" i="0" u="none" strike="noStrike" baseline="0" dirty="0" err="1">
                <a:latin typeface="MinionPro-Regular"/>
              </a:rPr>
              <a:t>gore</a:t>
            </a:r>
            <a:r>
              <a:rPr lang="tr-TR" sz="1800" b="0" i="0" u="none" strike="noStrike" baseline="0" dirty="0">
                <a:latin typeface="MinionPro-Regular"/>
              </a:rPr>
              <a:t> astım atak riskinin </a:t>
            </a:r>
            <a:r>
              <a:rPr lang="tr-TR" sz="1800" b="1" i="0" u="none" strike="noStrike" baseline="0" dirty="0">
                <a:latin typeface="MinionPro-Regular"/>
              </a:rPr>
              <a:t>dokuz kat arttığı </a:t>
            </a:r>
            <a:r>
              <a:rPr lang="tr-TR" sz="1800" b="0" i="0" u="none" strike="noStrike" baseline="0" dirty="0">
                <a:latin typeface="MinionPro-Regular"/>
              </a:rPr>
              <a:t>gösterilmiştir</a:t>
            </a:r>
          </a:p>
          <a:p>
            <a:pPr algn="l"/>
            <a:r>
              <a:rPr lang="tr-TR" sz="1800" b="0" i="0" u="none" strike="noStrike" baseline="0" dirty="0">
                <a:latin typeface="MinionPro-Regular"/>
              </a:rPr>
              <a:t>*Erken yaşta </a:t>
            </a:r>
            <a:r>
              <a:rPr lang="tr-TR" sz="1800" b="0" i="0" u="none" strike="noStrike" baseline="0" dirty="0" err="1">
                <a:latin typeface="MinionPro-Regular"/>
              </a:rPr>
              <a:t>duşuk</a:t>
            </a:r>
            <a:r>
              <a:rPr lang="tr-TR" sz="1800" b="0" i="0" u="none" strike="noStrike" baseline="0" dirty="0">
                <a:latin typeface="MinionPro-Regular"/>
              </a:rPr>
              <a:t> </a:t>
            </a:r>
            <a:r>
              <a:rPr lang="tr-TR" sz="1800" b="1" i="0" u="none" strike="noStrike" baseline="0" dirty="0" err="1">
                <a:latin typeface="MinionPro-Regular"/>
              </a:rPr>
              <a:t>Bifidobacterium</a:t>
            </a:r>
            <a:r>
              <a:rPr lang="tr-TR" sz="1800" b="1" i="0" u="none" strike="noStrike" baseline="0" dirty="0">
                <a:latin typeface="MinionPro-Regular"/>
              </a:rPr>
              <a:t> </a:t>
            </a:r>
            <a:r>
              <a:rPr lang="tr-TR" sz="1800" b="0" i="0" u="none" strike="noStrike" baseline="0" dirty="0">
                <a:latin typeface="MinionPro-Regular"/>
              </a:rPr>
              <a:t>yoğunluğuna sahip olan </a:t>
            </a:r>
            <a:r>
              <a:rPr lang="tr-TR" sz="1800" b="0" i="0" u="none" strike="noStrike" baseline="0" dirty="0" err="1">
                <a:latin typeface="MinionPro-Regular"/>
              </a:rPr>
              <a:t>populasyonlar</a:t>
            </a:r>
            <a:r>
              <a:rPr lang="tr-TR" sz="1800" b="0" i="0" u="none" strike="noStrike" baseline="0" dirty="0">
                <a:latin typeface="MinionPro-Regular"/>
              </a:rPr>
              <a:t> astım gelişimi </a:t>
            </a:r>
            <a:r>
              <a:rPr lang="tr-TR" sz="1800" b="0" i="0" u="none" strike="noStrike" baseline="0" dirty="0" err="1">
                <a:latin typeface="MinionPro-Regular"/>
              </a:rPr>
              <a:t>icin</a:t>
            </a:r>
            <a:r>
              <a:rPr lang="tr-TR" sz="1800" b="0" i="0" u="none" strike="noStrike" baseline="0" dirty="0">
                <a:latin typeface="MinionPro-Regular"/>
              </a:rPr>
              <a:t> daha </a:t>
            </a:r>
            <a:r>
              <a:rPr lang="tr-TR" sz="1800" b="0" i="0" u="none" strike="noStrike" baseline="0" dirty="0" err="1">
                <a:latin typeface="MinionPro-Regular"/>
              </a:rPr>
              <a:t>yuksek</a:t>
            </a:r>
            <a:r>
              <a:rPr lang="tr-TR" sz="1800" b="0" i="0" u="none" strike="noStrike" baseline="0" dirty="0">
                <a:latin typeface="MinionPro-Regular"/>
              </a:rPr>
              <a:t> risk taşımaktadır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401E77-E577-4759-87D2-71DDA59F357F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905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401E77-E577-4759-87D2-71DDA59F357F}" type="slidenum">
              <a:rPr lang="tr-TR" smtClean="0"/>
              <a:t>11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76603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800" b="0" i="0" u="none" strike="noStrike" baseline="0" dirty="0">
                <a:latin typeface="MinionPro-Regular"/>
              </a:rPr>
              <a:t>Solunum fonksiyon testlerinin normal olması astım tanısını ekarte ettirmez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401E77-E577-4759-87D2-71DDA59F357F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8077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401E77-E577-4759-87D2-71DDA59F357F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5071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baseline="0" dirty="0" err="1">
                <a:latin typeface="MinionPro-Regular"/>
              </a:rPr>
              <a:t>Reverzibilite</a:t>
            </a:r>
            <a:r>
              <a:rPr lang="tr-TR" sz="1200" b="0" i="0" u="none" strike="noStrike" baseline="0" dirty="0">
                <a:latin typeface="MinionPro-Regular"/>
              </a:rPr>
              <a:t> testleri </a:t>
            </a:r>
            <a:r>
              <a:rPr lang="tr-TR" sz="1200" b="0" i="0" u="none" strike="noStrike" baseline="0" dirty="0" err="1">
                <a:latin typeface="MinionPro-Regular"/>
              </a:rPr>
              <a:t>ilaclara</a:t>
            </a:r>
            <a:r>
              <a:rPr lang="tr-TR" sz="1200" b="0" i="0" u="none" strike="noStrike" baseline="0" dirty="0">
                <a:latin typeface="MinionPro-Regular"/>
              </a:rPr>
              <a:t> yanıt sonucunda ortaya </a:t>
            </a:r>
            <a:r>
              <a:rPr lang="tr-TR" sz="1200" b="0" i="0" u="none" strike="noStrike" baseline="0" dirty="0" err="1">
                <a:latin typeface="MinionPro-Regular"/>
              </a:rPr>
              <a:t>cıkan</a:t>
            </a:r>
            <a:r>
              <a:rPr lang="tr-TR" sz="1200" b="0" i="0" u="none" strike="noStrike" baseline="0" dirty="0">
                <a:latin typeface="MinionPro-Regular"/>
              </a:rPr>
              <a:t> ve hava akımı kısıtlamasındaki değişiklikleri ifade eder.</a:t>
            </a:r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401E77-E577-4759-87D2-71DDA59F357F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8602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D8FF1-35CF-4D16-9803-05638D59B612}" type="datetimeFigureOut">
              <a:rPr lang="tr-TR" smtClean="0"/>
              <a:t>13.06.2023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7CEC1A3B-6720-4952-B5C3-BB00DCAAAB1C}" type="slidenum">
              <a:rPr lang="tr-TR" smtClean="0"/>
              <a:t>‹#›</a:t>
            </a:fld>
            <a:endParaRPr lang="tr-TR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1158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D8FF1-35CF-4D16-9803-05638D59B612}" type="datetimeFigureOut">
              <a:rPr lang="tr-TR" smtClean="0"/>
              <a:t>13.06.2023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C1A3B-6720-4952-B5C3-BB00DCAAAB1C}" type="slidenum">
              <a:rPr lang="tr-TR" smtClean="0"/>
              <a:t>‹#›</a:t>
            </a:fld>
            <a:endParaRPr lang="tr-TR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098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D8FF1-35CF-4D16-9803-05638D59B612}" type="datetimeFigureOut">
              <a:rPr lang="tr-TR" smtClean="0"/>
              <a:t>13.06.2023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C1A3B-6720-4952-B5C3-BB00DCAAAB1C}" type="slidenum">
              <a:rPr lang="tr-TR" smtClean="0"/>
              <a:t>‹#›</a:t>
            </a:fld>
            <a:endParaRPr lang="tr-TR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0266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203201" y="6477001"/>
            <a:ext cx="10518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Copyrights apply</a:t>
            </a:r>
          </a:p>
        </p:txBody>
      </p:sp>
    </p:spTree>
    <p:extLst>
      <p:ext uri="{BB962C8B-B14F-4D97-AF65-F5344CB8AC3E}">
        <p14:creationId xmlns:p14="http://schemas.microsoft.com/office/powerpoint/2010/main" val="3053626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D8FF1-35CF-4D16-9803-05638D59B612}" type="datetimeFigureOut">
              <a:rPr lang="tr-TR" smtClean="0"/>
              <a:t>13.06.2023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C1A3B-6720-4952-B5C3-BB00DCAAAB1C}" type="slidenum">
              <a:rPr lang="tr-TR" smtClean="0"/>
              <a:t>‹#›</a:t>
            </a:fld>
            <a:endParaRPr lang="tr-TR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2905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D8FF1-35CF-4D16-9803-05638D59B612}" type="datetimeFigureOut">
              <a:rPr lang="tr-TR" smtClean="0"/>
              <a:t>13.06.2023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C1A3B-6720-4952-B5C3-BB00DCAAAB1C}" type="slidenum">
              <a:rPr lang="tr-TR" smtClean="0"/>
              <a:t>‹#›</a:t>
            </a:fld>
            <a:endParaRPr lang="tr-TR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443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D8FF1-35CF-4D16-9803-05638D59B612}" type="datetimeFigureOut">
              <a:rPr lang="tr-TR" smtClean="0"/>
              <a:t>13.06.2023</a:t>
            </a:fld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C1A3B-6720-4952-B5C3-BB00DCAAAB1C}" type="slidenum">
              <a:rPr lang="tr-TR" smtClean="0"/>
              <a:t>‹#›</a:t>
            </a:fld>
            <a:endParaRPr lang="tr-TR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580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D8FF1-35CF-4D16-9803-05638D59B612}" type="datetimeFigureOut">
              <a:rPr lang="tr-TR" smtClean="0"/>
              <a:t>13.06.2023</a:t>
            </a:fld>
            <a:endParaRPr lang="tr-T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C1A3B-6720-4952-B5C3-BB00DCAAAB1C}" type="slidenum">
              <a:rPr lang="tr-TR" smtClean="0"/>
              <a:t>‹#›</a:t>
            </a:fld>
            <a:endParaRPr lang="tr-TR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3301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D8FF1-35CF-4D16-9803-05638D59B612}" type="datetimeFigureOut">
              <a:rPr lang="tr-TR" smtClean="0"/>
              <a:t>13.06.2023</a:t>
            </a:fld>
            <a:endParaRPr lang="tr-T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C1A3B-6720-4952-B5C3-BB00DCAAAB1C}" type="slidenum">
              <a:rPr lang="tr-TR" smtClean="0"/>
              <a:t>‹#›</a:t>
            </a:fld>
            <a:endParaRPr lang="tr-TR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249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D8FF1-35CF-4D16-9803-05638D59B612}" type="datetimeFigureOut">
              <a:rPr lang="tr-TR" smtClean="0"/>
              <a:t>13.06.2023</a:t>
            </a:fld>
            <a:endParaRPr lang="tr-T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C1A3B-6720-4952-B5C3-BB00DCAAAB1C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80381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D8FF1-35CF-4D16-9803-05638D59B612}" type="datetimeFigureOut">
              <a:rPr lang="tr-TR" smtClean="0"/>
              <a:t>13.06.2023</a:t>
            </a:fld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C1A3B-6720-4952-B5C3-BB00DCAAAB1C}" type="slidenum">
              <a:rPr lang="tr-TR" smtClean="0"/>
              <a:t>‹#›</a:t>
            </a:fld>
            <a:endParaRPr lang="tr-TR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052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3ED8FF1-35CF-4D16-9803-05638D59B612}" type="datetimeFigureOut">
              <a:rPr lang="tr-TR" smtClean="0"/>
              <a:t>13.06.2023</a:t>
            </a:fld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C1A3B-6720-4952-B5C3-BB00DCAAAB1C}" type="slidenum">
              <a:rPr lang="tr-TR" smtClean="0"/>
              <a:t>‹#›</a:t>
            </a:fld>
            <a:endParaRPr lang="tr-TR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908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D8FF1-35CF-4D16-9803-05638D59B612}" type="datetimeFigureOut">
              <a:rPr lang="tr-TR" smtClean="0"/>
              <a:t>13.06.2023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7CEC1A3B-6720-4952-B5C3-BB00DCAAAB1C}" type="slidenum">
              <a:rPr lang="tr-TR" smtClean="0"/>
              <a:t>‹#›</a:t>
            </a:fld>
            <a:endParaRPr lang="tr-TR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974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BB0B0-7D0B-4081-AF17-E1518D1D8242}" type="datetime1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Copyrights apply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F6622-C519-4C69-9716-EA6F1F6EF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994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9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openxmlformats.org/officeDocument/2006/relationships/image" Target="../media/image23.png"/><Relationship Id="rId5" Type="http://schemas.openxmlformats.org/officeDocument/2006/relationships/diagramColors" Target="../diagrams/colors5.xml"/><Relationship Id="rId10" Type="http://schemas.openxmlformats.org/officeDocument/2006/relationships/image" Target="../media/image22.pn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48.jpeg"/><Relationship Id="rId7" Type="http://schemas.openxmlformats.org/officeDocument/2006/relationships/image" Target="../media/image57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customXml" Target="../ink/ink3.xml"/><Relationship Id="rId4" Type="http://schemas.openxmlformats.org/officeDocument/2006/relationships/image" Target="../media/image57.png"/><Relationship Id="rId9" Type="http://schemas.openxmlformats.org/officeDocument/2006/relationships/image" Target="../media/image58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29.png"/><Relationship Id="rId4" Type="http://schemas.openxmlformats.org/officeDocument/2006/relationships/image" Target="../media/image6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0.png"/><Relationship Id="rId13" Type="http://schemas.openxmlformats.org/officeDocument/2006/relationships/customXml" Target="../ink/ink8.xml"/><Relationship Id="rId18" Type="http://schemas.openxmlformats.org/officeDocument/2006/relationships/image" Target="../media/image82.png"/><Relationship Id="rId26" Type="http://schemas.openxmlformats.org/officeDocument/2006/relationships/customXml" Target="../ink/ink14.xml"/><Relationship Id="rId3" Type="http://schemas.openxmlformats.org/officeDocument/2006/relationships/image" Target="../media/image48.jpeg"/><Relationship Id="rId21" Type="http://schemas.openxmlformats.org/officeDocument/2006/relationships/customXml" Target="../ink/ink10.xml"/><Relationship Id="rId7" Type="http://schemas.openxmlformats.org/officeDocument/2006/relationships/customXml" Target="../ink/ink5.xml"/><Relationship Id="rId12" Type="http://schemas.openxmlformats.org/officeDocument/2006/relationships/image" Target="../media/image78.png"/><Relationship Id="rId17" Type="http://schemas.openxmlformats.org/officeDocument/2006/relationships/image" Target="../media/image81.png"/><Relationship Id="rId25" Type="http://schemas.openxmlformats.org/officeDocument/2006/relationships/customXml" Target="../ink/ink13.xml"/><Relationship Id="rId2" Type="http://schemas.openxmlformats.org/officeDocument/2006/relationships/notesSlide" Target="../notesSlides/notesSlide34.xml"/><Relationship Id="rId16" Type="http://schemas.openxmlformats.org/officeDocument/2006/relationships/customXml" Target="../ink/ink9.xml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0.png"/><Relationship Id="rId11" Type="http://schemas.openxmlformats.org/officeDocument/2006/relationships/customXml" Target="../ink/ink7.xml"/><Relationship Id="rId24" Type="http://schemas.openxmlformats.org/officeDocument/2006/relationships/customXml" Target="../ink/ink12.xml"/><Relationship Id="rId5" Type="http://schemas.openxmlformats.org/officeDocument/2006/relationships/customXml" Target="../ink/ink4.xml"/><Relationship Id="rId15" Type="http://schemas.openxmlformats.org/officeDocument/2006/relationships/image" Target="../media/image80.png"/><Relationship Id="rId23" Type="http://schemas.openxmlformats.org/officeDocument/2006/relationships/customXml" Target="../ink/ink11.xml"/><Relationship Id="rId10" Type="http://schemas.openxmlformats.org/officeDocument/2006/relationships/image" Target="../media/image77.png"/><Relationship Id="rId19" Type="http://schemas.openxmlformats.org/officeDocument/2006/relationships/image" Target="../media/image83.png"/><Relationship Id="rId4" Type="http://schemas.openxmlformats.org/officeDocument/2006/relationships/image" Target="../media/image76.png"/><Relationship Id="rId9" Type="http://schemas.openxmlformats.org/officeDocument/2006/relationships/customXml" Target="../ink/ink6.xml"/><Relationship Id="rId14" Type="http://schemas.openxmlformats.org/officeDocument/2006/relationships/image" Target="../media/image79.png"/><Relationship Id="rId22" Type="http://schemas.openxmlformats.org/officeDocument/2006/relationships/image" Target="../media/image85.png"/><Relationship Id="rId27" Type="http://schemas.openxmlformats.org/officeDocument/2006/relationships/customXml" Target="../ink/ink1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ptodate.com/contents/image?imageKey=PULM%2F54300&amp;topicKey=PULM%2F1447&amp;search=koah%20tedavisi&amp;rank=1%7E150&amp;source=see_link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ptodate.com/contents/image?imageKey=ID%2F66357&amp;topicKey=PULM%2F1461&amp;search=koah%20alevlenme%20tedavisi&amp;rank=1%7E150&amp;source=see_link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7D5D42B-5985-344B-BBEB-47314D27D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071" y="1584552"/>
            <a:ext cx="9099255" cy="2537251"/>
          </a:xfrm>
        </p:spPr>
        <p:txBody>
          <a:bodyPr vert="horz" lIns="91440" tIns="45720" rIns="91440" bIns="0" rtlCol="0" anchor="ctr">
            <a:normAutofit/>
          </a:bodyPr>
          <a:lstStyle/>
          <a:p>
            <a:pPr algn="ctr"/>
            <a:r>
              <a:rPr lang="en-US" sz="7200" dirty="0">
                <a:solidFill>
                  <a:srgbClr val="454545"/>
                </a:solidFill>
              </a:rPr>
              <a:t>ASTIM-KOAH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F7FEA19D-B1B8-5D66-4997-94803735025F}"/>
              </a:ext>
            </a:extLst>
          </p:cNvPr>
          <p:cNvSpPr txBox="1"/>
          <p:nvPr/>
        </p:nvSpPr>
        <p:spPr>
          <a:xfrm>
            <a:off x="7683062" y="4992414"/>
            <a:ext cx="38152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dirty="0"/>
              <a:t>Araş. Gör. Dr. Can Deniz Atalay</a:t>
            </a:r>
          </a:p>
          <a:p>
            <a:pPr algn="ctr"/>
            <a:r>
              <a:rPr lang="tr-TR" sz="2000" dirty="0" err="1"/>
              <a:t>Ktü</a:t>
            </a:r>
            <a:r>
              <a:rPr lang="tr-TR" sz="2000" dirty="0"/>
              <a:t> Aile Hekimliği</a:t>
            </a:r>
          </a:p>
          <a:p>
            <a:pPr algn="ctr"/>
            <a:r>
              <a:rPr lang="tr-TR" sz="2000" dirty="0"/>
              <a:t>13.06.2023</a:t>
            </a:r>
          </a:p>
        </p:txBody>
      </p:sp>
    </p:spTree>
    <p:extLst>
      <p:ext uri="{BB962C8B-B14F-4D97-AF65-F5344CB8AC3E}">
        <p14:creationId xmlns:p14="http://schemas.microsoft.com/office/powerpoint/2010/main" val="1817676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2D998C0-718D-48B6-FE28-BC4E44A92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202" y="408279"/>
            <a:ext cx="9603275" cy="1049235"/>
          </a:xfrm>
        </p:spPr>
        <p:txBody>
          <a:bodyPr/>
          <a:lstStyle/>
          <a:p>
            <a:r>
              <a:rPr lang="tr-TR" dirty="0"/>
              <a:t>Risk faktörleri</a:t>
            </a:r>
          </a:p>
        </p:txBody>
      </p:sp>
      <p:sp>
        <p:nvSpPr>
          <p:cNvPr id="8" name="İçerik Yer Tutucusu 2">
            <a:extLst>
              <a:ext uri="{FF2B5EF4-FFF2-40B4-BE49-F238E27FC236}">
                <a16:creationId xmlns:a16="http://schemas.microsoft.com/office/drawing/2014/main" id="{30B317A3-05BA-2DAD-1181-C74A6F47A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380" y="1284794"/>
            <a:ext cx="10325240" cy="473676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r-TR" sz="2400" b="1" i="1" dirty="0">
                <a:latin typeface="+mj-lt"/>
              </a:rPr>
              <a:t>     ÇEVRESEL</a:t>
            </a:r>
            <a:r>
              <a:rPr lang="tr-TR" sz="2400" b="1" i="1" u="none" strike="noStrike" baseline="0" dirty="0">
                <a:latin typeface="+mj-lt"/>
              </a:rPr>
              <a:t> FAKTÖRLER</a:t>
            </a:r>
          </a:p>
          <a:p>
            <a:pPr>
              <a:lnSpc>
                <a:spcPct val="150000"/>
              </a:lnSpc>
            </a:pPr>
            <a:r>
              <a:rPr lang="tr-TR" sz="2400" i="0" u="none" strike="noStrike" baseline="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2400" dirty="0" err="1">
                <a:latin typeface="Amasis MT Pro Black" panose="02040A04050005020304" pitchFamily="18" charset="-94"/>
                <a:cs typeface="Aharoni" panose="02010803020104030203" pitchFamily="2" charset="-79"/>
              </a:rPr>
              <a:t>Allerjenler</a:t>
            </a:r>
            <a:r>
              <a:rPr lang="tr-TR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400" dirty="0">
                <a:latin typeface="+mj-lt"/>
              </a:rPr>
              <a:t>--İç ortam: </a:t>
            </a:r>
            <a:r>
              <a:rPr lang="tr-TR" sz="2400" i="0" u="none" strike="noStrike" baseline="0" dirty="0">
                <a:latin typeface="+mj-lt"/>
              </a:rPr>
              <a:t>Ev tozu </a:t>
            </a:r>
            <a:r>
              <a:rPr lang="tr-TR" sz="2400" dirty="0">
                <a:latin typeface="+mj-lt"/>
              </a:rPr>
              <a:t>a</a:t>
            </a:r>
            <a:r>
              <a:rPr lang="tr-TR" sz="2400" i="0" u="none" strike="noStrike" baseline="0" dirty="0">
                <a:latin typeface="+mj-lt"/>
              </a:rPr>
              <a:t>karları</a:t>
            </a:r>
            <a:r>
              <a:rPr lang="tr-TR" sz="2400" dirty="0">
                <a:latin typeface="+mj-lt"/>
              </a:rPr>
              <a:t>, </a:t>
            </a:r>
            <a:r>
              <a:rPr lang="tr-TR" sz="2400" i="0" u="none" strike="noStrike" baseline="0" dirty="0">
                <a:latin typeface="+mj-lt"/>
              </a:rPr>
              <a:t>fare, Hamamböceği, Evcil Hayvanlar (Kedi ve Kopek), küf mantarları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400" dirty="0">
                <a:latin typeface="+mj-lt"/>
              </a:rPr>
              <a:t>--dış ortam: polenler, küf mantarları</a:t>
            </a:r>
          </a:p>
          <a:p>
            <a:pPr>
              <a:lnSpc>
                <a:spcPct val="150000"/>
              </a:lnSpc>
            </a:pPr>
            <a:r>
              <a:rPr lang="tr-TR" sz="2400" dirty="0">
                <a:latin typeface="Amasis MT Pro Black" panose="02040A04050005020304" pitchFamily="18" charset="-94"/>
                <a:cs typeface="Aharoni" panose="02010803020104030203" pitchFamily="2" charset="-79"/>
              </a:rPr>
              <a:t>Mikroorganizmalar</a:t>
            </a:r>
            <a:r>
              <a:rPr lang="tr-TR" sz="2400" dirty="0">
                <a:latin typeface="Aharoni" panose="02010803020104030203" pitchFamily="2" charset="-79"/>
                <a:cs typeface="Aharoni" panose="02010803020104030203" pitchFamily="2" charset="-79"/>
              </a:rPr>
              <a:t>: </a:t>
            </a:r>
            <a:r>
              <a:rPr lang="tr-TR" sz="2400" dirty="0">
                <a:latin typeface="+mj-lt"/>
              </a:rPr>
              <a:t>Havayolu ve bağırsak flora bakterileri</a:t>
            </a:r>
          </a:p>
          <a:p>
            <a:pPr>
              <a:lnSpc>
                <a:spcPct val="150000"/>
              </a:lnSpc>
            </a:pPr>
            <a:r>
              <a:rPr lang="tr-TR" sz="2400" i="0" u="none" strike="noStrike" baseline="0" dirty="0">
                <a:latin typeface="Amasis MT Pro Black" panose="02040A04050005020304" pitchFamily="18" charset="-94"/>
                <a:cs typeface="Aharoni" panose="02010803020104030203" pitchFamily="2" charset="-79"/>
              </a:rPr>
              <a:t>İnfeksiyonlar: </a:t>
            </a:r>
            <a:r>
              <a:rPr lang="tr-TR" sz="2400" i="0" u="none" strike="noStrike" baseline="0" dirty="0">
                <a:latin typeface="+mj-lt"/>
              </a:rPr>
              <a:t>özellikle çocuklarda viral </a:t>
            </a:r>
            <a:r>
              <a:rPr lang="tr-TR" sz="2400" i="0" u="none" strike="noStrike" baseline="0" dirty="0" err="1">
                <a:latin typeface="+mj-lt"/>
              </a:rPr>
              <a:t>bronşiolit</a:t>
            </a:r>
            <a:r>
              <a:rPr lang="tr-TR" sz="2400" i="0" u="none" strike="noStrike" baseline="0" dirty="0">
                <a:latin typeface="+mj-lt"/>
              </a:rPr>
              <a:t>  </a:t>
            </a:r>
            <a:endParaRPr lang="tr-TR" sz="2400" dirty="0">
              <a:latin typeface="+mj-lt"/>
            </a:endParaRPr>
          </a:p>
          <a:p>
            <a:pPr marL="0" indent="0">
              <a:buNone/>
            </a:pPr>
            <a:endParaRPr lang="tr-TR" sz="2400" dirty="0">
              <a:latin typeface="+mj-lt"/>
            </a:endParaRPr>
          </a:p>
          <a:p>
            <a:pPr algn="l"/>
            <a:endParaRPr lang="tr-TR" sz="2400" dirty="0">
              <a:latin typeface="+mj-lt"/>
            </a:endParaRPr>
          </a:p>
          <a:p>
            <a:endParaRPr lang="tr-TR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0873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şlık 1">
            <a:extLst>
              <a:ext uri="{FF2B5EF4-FFF2-40B4-BE49-F238E27FC236}">
                <a16:creationId xmlns:a16="http://schemas.microsoft.com/office/drawing/2014/main" id="{46935320-4FB1-ECF1-BB5B-01F14D67A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144" y="453779"/>
            <a:ext cx="9604375" cy="1049337"/>
          </a:xfrm>
        </p:spPr>
        <p:txBody>
          <a:bodyPr/>
          <a:lstStyle/>
          <a:p>
            <a:r>
              <a:rPr lang="tr-TR" dirty="0"/>
              <a:t>Risk faktörleri</a:t>
            </a:r>
          </a:p>
        </p:txBody>
      </p:sp>
      <p:sp>
        <p:nvSpPr>
          <p:cNvPr id="7" name="İçerik Yer Tutucusu 2">
            <a:extLst>
              <a:ext uri="{FF2B5EF4-FFF2-40B4-BE49-F238E27FC236}">
                <a16:creationId xmlns:a16="http://schemas.microsoft.com/office/drawing/2014/main" id="{230C3DE1-08F1-D403-5454-1959CE6A0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040" y="1283548"/>
            <a:ext cx="10670709" cy="519288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r-TR" sz="2300" b="1" i="1" dirty="0">
                <a:latin typeface="+mj-lt"/>
              </a:rPr>
              <a:t>        ÇEVRESEL</a:t>
            </a:r>
            <a:r>
              <a:rPr lang="tr-TR" sz="2300" b="1" i="1" u="none" strike="noStrike" baseline="0" dirty="0">
                <a:latin typeface="+mj-lt"/>
              </a:rPr>
              <a:t> FAKTÖRLER</a:t>
            </a:r>
          </a:p>
          <a:p>
            <a:pPr>
              <a:lnSpc>
                <a:spcPct val="100000"/>
              </a:lnSpc>
            </a:pPr>
            <a:r>
              <a:rPr lang="tr-TR" sz="2300" i="0" u="none" strike="noStrike" baseline="0" dirty="0">
                <a:latin typeface="Amasis MT Pro Black" panose="02040A04050005020304" pitchFamily="18" charset="-94"/>
              </a:rPr>
              <a:t>Sigara:  </a:t>
            </a:r>
            <a:r>
              <a:rPr lang="tr-TR" sz="2300" i="0" u="none" strike="noStrike" baseline="0" dirty="0">
                <a:latin typeface="+mj-lt"/>
              </a:rPr>
              <a:t>hem aktif hem de pasif içiciler</a:t>
            </a:r>
          </a:p>
          <a:p>
            <a:pPr>
              <a:lnSpc>
                <a:spcPct val="100000"/>
              </a:lnSpc>
            </a:pPr>
            <a:r>
              <a:rPr lang="tr-TR" sz="2300" dirty="0">
                <a:latin typeface="Amasis MT Pro Black" panose="02040A04050005020304" pitchFamily="18" charset="-94"/>
              </a:rPr>
              <a:t>İç ve Dış Ortam Hava Kirliliği: </a:t>
            </a:r>
            <a:r>
              <a:rPr lang="tr-TR" sz="2300" dirty="0">
                <a:latin typeface="+mj-lt"/>
              </a:rPr>
              <a:t>(NO, ozon, karbon monoksit (CO),</a:t>
            </a:r>
            <a:r>
              <a:rPr lang="tr-TR" sz="2300" dirty="0" err="1">
                <a:latin typeface="+mj-lt"/>
              </a:rPr>
              <a:t>biyomas</a:t>
            </a:r>
            <a:r>
              <a:rPr lang="tr-TR" sz="2300" dirty="0">
                <a:latin typeface="+mj-lt"/>
              </a:rPr>
              <a:t> dumanı…)</a:t>
            </a:r>
          </a:p>
          <a:p>
            <a:pPr>
              <a:lnSpc>
                <a:spcPct val="100000"/>
              </a:lnSpc>
            </a:pPr>
            <a:r>
              <a:rPr lang="tr-TR" sz="2300" dirty="0">
                <a:latin typeface="Amasis MT Pro Black" panose="02040A04050005020304" pitchFamily="18" charset="-94"/>
              </a:rPr>
              <a:t>Beslenme /Diyet:</a:t>
            </a:r>
          </a:p>
          <a:p>
            <a:pPr>
              <a:lnSpc>
                <a:spcPct val="100000"/>
              </a:lnSpc>
            </a:pPr>
            <a:r>
              <a:rPr lang="tr-TR" sz="2300" dirty="0">
                <a:latin typeface="+mj-lt"/>
              </a:rPr>
              <a:t>--Emzirme:  Yapılan çalışmalarda inek sütünden veya soya proteininden elde edilen hazır mamalar ile beslenen çocuklarda, anne sütü ile beslenen çocuklara göre daha yüksek oranlarda hışıltılı solunum ortaya çıktığı bulunmuştur</a:t>
            </a:r>
          </a:p>
          <a:p>
            <a:pPr>
              <a:lnSpc>
                <a:spcPct val="100000"/>
              </a:lnSpc>
            </a:pPr>
            <a:r>
              <a:rPr lang="tr-TR" sz="2300" dirty="0">
                <a:latin typeface="+mj-lt"/>
              </a:rPr>
              <a:t>--Vücut ağırlığının % 10’dan fazla kilo kaybının, aşırı kilolu ve obez yetişkinlerde ve astımlı çocuklarda astım kontrolünü akciğer fonksiyonunu ve enflamasyonu iyileştirebileceği gösterilmiştir</a:t>
            </a:r>
          </a:p>
          <a:p>
            <a:pPr marL="0" indent="0">
              <a:buNone/>
            </a:pPr>
            <a:endParaRPr lang="tr-TR" sz="2300" dirty="0">
              <a:latin typeface="+mj-lt"/>
            </a:endParaRPr>
          </a:p>
          <a:p>
            <a:pPr marL="0" indent="0">
              <a:buNone/>
            </a:pPr>
            <a:endParaRPr lang="tr-TR" sz="2300" dirty="0">
              <a:latin typeface="+mj-lt"/>
            </a:endParaRPr>
          </a:p>
          <a:p>
            <a:pPr algn="l"/>
            <a:endParaRPr lang="tr-TR" sz="2300" dirty="0">
              <a:latin typeface="+mj-lt"/>
            </a:endParaRPr>
          </a:p>
          <a:p>
            <a:endParaRPr lang="tr-TR" sz="2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25633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0874517-E1D1-EB28-DC22-D1E99906F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tanı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E5B1AA75-2962-35C1-10D5-DC37A8A4A0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6704022"/>
              </p:ext>
            </p:extLst>
          </p:nvPr>
        </p:nvGraphicFramePr>
        <p:xfrm>
          <a:off x="1072445" y="1603023"/>
          <a:ext cx="9982410" cy="4989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23839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87E045F-7773-C2BB-9BF8-E4C917E50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443275"/>
            <a:ext cx="9603275" cy="854948"/>
          </a:xfrm>
        </p:spPr>
        <p:txBody>
          <a:bodyPr/>
          <a:lstStyle/>
          <a:p>
            <a:r>
              <a:rPr lang="tr-TR" dirty="0"/>
              <a:t>tanı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96E9A64-6C8A-1D40-21F7-C285BEEC4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147" y="1318543"/>
            <a:ext cx="10004987" cy="5796844"/>
          </a:xfrm>
        </p:spPr>
        <p:txBody>
          <a:bodyPr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tr-TR" sz="2400" b="1" dirty="0">
                <a:latin typeface="+mj-lt"/>
              </a:rPr>
              <a:t>   </a:t>
            </a:r>
            <a:r>
              <a:rPr lang="tr-TR" sz="2400" b="1" dirty="0" err="1">
                <a:latin typeface="+mj-lt"/>
              </a:rPr>
              <a:t>Anamnez</a:t>
            </a:r>
            <a:r>
              <a:rPr lang="tr-TR" sz="2400" b="1" dirty="0">
                <a:latin typeface="+mj-lt"/>
              </a:rPr>
              <a:t> </a:t>
            </a:r>
          </a:p>
          <a:p>
            <a:pPr marL="0" indent="0" algn="l">
              <a:lnSpc>
                <a:spcPct val="100000"/>
              </a:lnSpc>
              <a:buNone/>
            </a:pPr>
            <a:endParaRPr lang="tr-TR" sz="2400" b="1" dirty="0">
              <a:latin typeface="+mj-lt"/>
            </a:endParaRPr>
          </a:p>
          <a:p>
            <a:pPr algn="l"/>
            <a:r>
              <a:rPr lang="tr-TR" sz="2300" b="1" i="0" u="none" strike="noStrike" baseline="0" dirty="0">
                <a:latin typeface="+mj-lt"/>
              </a:rPr>
              <a:t>Semptomlar:</a:t>
            </a:r>
            <a:r>
              <a:rPr lang="tr-TR" sz="2400" b="1" i="0" u="none" strike="noStrike" baseline="0" dirty="0">
                <a:latin typeface="+mj-lt"/>
              </a:rPr>
              <a:t> </a:t>
            </a:r>
            <a:r>
              <a:rPr lang="tr-TR" sz="2400" dirty="0">
                <a:latin typeface="+mj-lt"/>
              </a:rPr>
              <a:t>Nö</a:t>
            </a:r>
            <a:r>
              <a:rPr lang="tr-TR" sz="2400" b="0" i="0" u="none" strike="noStrike" baseline="0" dirty="0">
                <a:latin typeface="+mj-lt"/>
              </a:rPr>
              <a:t>betler halinde gelen nefes darlığı, hışıltılı solunum, öksürük ve göğüste sıkışma hissi </a:t>
            </a:r>
          </a:p>
          <a:p>
            <a:pPr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b="0" i="0" u="none" strike="noStrike" baseline="0" dirty="0">
                <a:latin typeface="+mj-lt"/>
              </a:rPr>
              <a:t>gün içinde veya mevsimsel değişkenlik göstermesi, </a:t>
            </a:r>
          </a:p>
          <a:p>
            <a:pPr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b="0" i="0" u="none" strike="noStrike" baseline="0" dirty="0">
                <a:latin typeface="+mj-lt"/>
              </a:rPr>
              <a:t>sis, duman, </a:t>
            </a:r>
            <a:r>
              <a:rPr lang="tr-TR" sz="2400" dirty="0">
                <a:latin typeface="+mj-lt"/>
              </a:rPr>
              <a:t>ç</a:t>
            </a:r>
            <a:r>
              <a:rPr lang="tr-TR" sz="2400" b="0" i="0" u="none" strike="noStrike" baseline="0" dirty="0">
                <a:latin typeface="+mj-lt"/>
              </a:rPr>
              <a:t>eşitli kokular veya egzersiz gibi nedenlerle tetiklenmesi, </a:t>
            </a:r>
          </a:p>
          <a:p>
            <a:pPr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b="0" i="0" u="none" strike="noStrike" baseline="0" dirty="0">
                <a:latin typeface="+mj-lt"/>
              </a:rPr>
              <a:t>geceleri sabaha karşı yakınmalarda artış olması ve </a:t>
            </a:r>
          </a:p>
          <a:p>
            <a:pPr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b="0" i="0" u="none" strike="noStrike" baseline="0" dirty="0">
                <a:latin typeface="+mj-lt"/>
              </a:rPr>
              <a:t>uygun astım tedavilerine yanıt vermesi astım tanısını destekler.</a:t>
            </a:r>
          </a:p>
        </p:txBody>
      </p:sp>
    </p:spTree>
    <p:extLst>
      <p:ext uri="{BB962C8B-B14F-4D97-AF65-F5344CB8AC3E}">
        <p14:creationId xmlns:p14="http://schemas.microsoft.com/office/powerpoint/2010/main" val="1740956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8EBE3AE-841E-BE33-4E85-1D665F704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443276"/>
            <a:ext cx="9603275" cy="606592"/>
          </a:xfrm>
        </p:spPr>
        <p:txBody>
          <a:bodyPr>
            <a:normAutofit/>
          </a:bodyPr>
          <a:lstStyle/>
          <a:p>
            <a:r>
              <a:rPr lang="tr-TR" dirty="0"/>
              <a:t>tanı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30CF674-B5F5-0EEB-0306-552530D96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068" y="1309510"/>
            <a:ext cx="9603275" cy="4730045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tr-TR" sz="2400" b="1" i="0" u="none" strike="noStrike" baseline="0" dirty="0">
                <a:latin typeface="+mj-lt"/>
              </a:rPr>
              <a:t>   </a:t>
            </a:r>
            <a:r>
              <a:rPr lang="tr-TR" sz="2400" b="1" i="0" u="none" strike="noStrike" baseline="0" dirty="0" err="1">
                <a:latin typeface="+mj-lt"/>
              </a:rPr>
              <a:t>Anamnez</a:t>
            </a:r>
            <a:endParaRPr lang="tr-TR" sz="2400" b="1" i="0" u="none" strike="noStrike" baseline="0" dirty="0">
              <a:latin typeface="+mj-lt"/>
            </a:endParaRPr>
          </a:p>
          <a:p>
            <a:pPr algn="l"/>
            <a:endParaRPr lang="tr-TR" sz="2400" b="1" i="0" u="none" strike="noStrike" baseline="0" dirty="0">
              <a:latin typeface="+mj-lt"/>
            </a:endParaRPr>
          </a:p>
          <a:p>
            <a:r>
              <a:rPr lang="tr-TR" sz="2400" b="1" dirty="0">
                <a:latin typeface="+mj-lt"/>
              </a:rPr>
              <a:t>Özgeçmişi ve Aile öyküsü:  </a:t>
            </a:r>
            <a:r>
              <a:rPr lang="tr-TR" sz="2400" dirty="0" err="1">
                <a:latin typeface="+mj-lt"/>
              </a:rPr>
              <a:t>Egzema</a:t>
            </a:r>
            <a:r>
              <a:rPr lang="tr-TR" sz="2400" dirty="0">
                <a:latin typeface="+mj-lt"/>
              </a:rPr>
              <a:t>, besin </a:t>
            </a:r>
            <a:r>
              <a:rPr lang="tr-TR" sz="2400" dirty="0" err="1">
                <a:latin typeface="+mj-lt"/>
              </a:rPr>
              <a:t>allerjisi</a:t>
            </a:r>
            <a:r>
              <a:rPr lang="tr-TR" sz="2400" dirty="0">
                <a:latin typeface="+mj-lt"/>
              </a:rPr>
              <a:t>, </a:t>
            </a:r>
            <a:r>
              <a:rPr lang="tr-TR" sz="2400" dirty="0" err="1">
                <a:latin typeface="+mj-lt"/>
              </a:rPr>
              <a:t>allerjik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rinit</a:t>
            </a:r>
            <a:r>
              <a:rPr lang="tr-TR" sz="2400" dirty="0">
                <a:latin typeface="+mj-lt"/>
              </a:rPr>
              <a:t>, ilaç </a:t>
            </a:r>
            <a:r>
              <a:rPr lang="tr-TR" sz="2400" dirty="0" err="1">
                <a:latin typeface="+mj-lt"/>
              </a:rPr>
              <a:t>allerjisi</a:t>
            </a:r>
            <a:r>
              <a:rPr lang="tr-TR" sz="2400" dirty="0">
                <a:latin typeface="+mj-lt"/>
              </a:rPr>
              <a:t> (özellikle analjezik), uyku apnesi, obezite, ailede astım öyküsünün bulunması ve atopik hastalıkların varlığı tanıyı koymaya yardımcı olan diğer özelliklerdir.</a:t>
            </a:r>
          </a:p>
        </p:txBody>
      </p:sp>
    </p:spTree>
    <p:extLst>
      <p:ext uri="{BB962C8B-B14F-4D97-AF65-F5344CB8AC3E}">
        <p14:creationId xmlns:p14="http://schemas.microsoft.com/office/powerpoint/2010/main" val="2145629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6CA1BCC-8E5F-277C-184C-75428C21B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868" y="420697"/>
            <a:ext cx="9603275" cy="775926"/>
          </a:xfrm>
        </p:spPr>
        <p:txBody>
          <a:bodyPr/>
          <a:lstStyle/>
          <a:p>
            <a:r>
              <a:rPr lang="tr-TR" dirty="0"/>
              <a:t>tanı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856E607-B554-CCD5-4A4A-1289C2781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4362" y="1329136"/>
            <a:ext cx="9603275" cy="421370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tr-TR" sz="2400" b="1" dirty="0"/>
              <a:t> Fizik muayene</a:t>
            </a:r>
          </a:p>
          <a:p>
            <a:pPr marL="0" indent="0">
              <a:buNone/>
            </a:pPr>
            <a:endParaRPr lang="tr-TR" sz="2400" b="1" dirty="0"/>
          </a:p>
          <a:p>
            <a:r>
              <a:rPr lang="tr-TR" sz="2400" b="0" i="0" u="none" strike="noStrike" baseline="0" dirty="0">
                <a:latin typeface="+mj-lt"/>
              </a:rPr>
              <a:t>Hasta semptomatik değilse solunum sistemi muayenesi normal bulunabilir fakat fizik muayenenin normal olması astım tanısını dışlamaz.</a:t>
            </a:r>
          </a:p>
          <a:p>
            <a:r>
              <a:rPr lang="tr-TR" sz="2400" b="0" i="0" u="none" strike="noStrike" baseline="0" dirty="0">
                <a:latin typeface="+mj-lt"/>
              </a:rPr>
              <a:t>En sık rastlanan muayene bulgusu hava yolu obstrüksiyonunu gösteren </a:t>
            </a:r>
            <a:r>
              <a:rPr lang="tr-TR" sz="2400" b="0" i="0" u="sng" strike="noStrike" baseline="0" dirty="0">
                <a:latin typeface="+mj-lt"/>
              </a:rPr>
              <a:t>hışıltı ve </a:t>
            </a:r>
            <a:r>
              <a:rPr lang="tr-TR" sz="2400" b="0" i="0" u="sng" strike="noStrike" baseline="0" dirty="0" err="1">
                <a:latin typeface="+mj-lt"/>
              </a:rPr>
              <a:t>ronküslerdir</a:t>
            </a:r>
            <a:r>
              <a:rPr lang="tr-TR" sz="2400" b="0" i="0" u="sng" strike="noStrike" baseline="0" dirty="0">
                <a:latin typeface="+mj-lt"/>
              </a:rPr>
              <a:t>.</a:t>
            </a:r>
          </a:p>
          <a:p>
            <a:r>
              <a:rPr lang="tr-TR" sz="2400" dirty="0">
                <a:latin typeface="+mj-lt"/>
              </a:rPr>
              <a:t>Derin bir inspirasyondan sonra öksürük gelişmesi, hava yolu duyarlılığının indirekt göstergesidir ve astımı düşündürür.</a:t>
            </a:r>
          </a:p>
          <a:p>
            <a:pPr marL="0" indent="0">
              <a:buNone/>
            </a:pPr>
            <a:endParaRPr lang="tr-TR" sz="2400" b="1" dirty="0"/>
          </a:p>
        </p:txBody>
      </p:sp>
    </p:spTree>
    <p:extLst>
      <p:ext uri="{BB962C8B-B14F-4D97-AF65-F5344CB8AC3E}">
        <p14:creationId xmlns:p14="http://schemas.microsoft.com/office/powerpoint/2010/main" val="1062295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2A94A9F-82AE-F1BF-0FF0-CF2B7DBCE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438760"/>
            <a:ext cx="4644421" cy="587136"/>
          </a:xfrm>
        </p:spPr>
        <p:txBody>
          <a:bodyPr>
            <a:normAutofit/>
          </a:bodyPr>
          <a:lstStyle/>
          <a:p>
            <a:r>
              <a:rPr lang="tr-TR" dirty="0"/>
              <a:t>tanı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CBC84CB-C083-FF6B-A0AF-111B96BDC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2556" y="1394841"/>
            <a:ext cx="9603275" cy="464471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tr-TR" sz="2200" b="1" dirty="0">
                <a:latin typeface="+mj-lt"/>
              </a:rPr>
              <a:t>Solunum Fonksiyonlarının Ölçümü: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sz="2200" b="0" i="0" u="none" strike="noStrike" baseline="0" dirty="0">
                <a:latin typeface="+mj-lt"/>
              </a:rPr>
              <a:t>Solunum fonksiyon testlerinin normal olması astım tanısını ekarte ettirmez !!</a:t>
            </a:r>
          </a:p>
          <a:p>
            <a:pPr algn="just">
              <a:lnSpc>
                <a:spcPct val="100000"/>
              </a:lnSpc>
            </a:pPr>
            <a:r>
              <a:rPr lang="tr-TR" sz="2200" b="1" dirty="0">
                <a:latin typeface="+mj-lt"/>
                <a:cs typeface="Calibri" panose="020F0502020204030204" pitchFamily="34" charset="0"/>
              </a:rPr>
              <a:t>Hava Yolu Kısıtlamasının Değerlendirilmesi </a:t>
            </a:r>
          </a:p>
          <a:p>
            <a:pPr lvl="1" algn="just">
              <a:lnSpc>
                <a:spcPct val="100000"/>
              </a:lnSpc>
            </a:pPr>
            <a:r>
              <a:rPr lang="tr-TR" sz="2200" dirty="0" err="1">
                <a:latin typeface="+mj-lt"/>
                <a:cs typeface="Calibri" panose="020F0502020204030204" pitchFamily="34" charset="0"/>
              </a:rPr>
              <a:t>Spirometre</a:t>
            </a:r>
            <a:r>
              <a:rPr lang="tr-TR" sz="2200" dirty="0">
                <a:latin typeface="+mj-lt"/>
                <a:cs typeface="Calibri" panose="020F0502020204030204" pitchFamily="34" charset="0"/>
              </a:rPr>
              <a:t> ile ölçülen FEV1 ve FVC değerleri</a:t>
            </a:r>
          </a:p>
          <a:p>
            <a:pPr lvl="1" algn="just">
              <a:lnSpc>
                <a:spcPct val="100000"/>
              </a:lnSpc>
            </a:pPr>
            <a:r>
              <a:rPr lang="tr-TR" sz="2200" dirty="0">
                <a:latin typeface="+mj-lt"/>
                <a:cs typeface="Calibri" panose="020F0502020204030204" pitchFamily="34" charset="0"/>
              </a:rPr>
              <a:t>PEF metre ile ölçülen PEF ölçümleri</a:t>
            </a:r>
          </a:p>
          <a:p>
            <a:pPr algn="just">
              <a:lnSpc>
                <a:spcPct val="100000"/>
              </a:lnSpc>
            </a:pPr>
            <a:r>
              <a:rPr lang="tr-TR" sz="2200" b="1" dirty="0" err="1">
                <a:latin typeface="+mj-lt"/>
                <a:cs typeface="Calibri" panose="020F0502020204030204" pitchFamily="34" charset="0"/>
              </a:rPr>
              <a:t>Reverzibilite</a:t>
            </a:r>
            <a:r>
              <a:rPr lang="tr-TR" sz="2200" b="1" dirty="0">
                <a:latin typeface="+mj-lt"/>
                <a:cs typeface="Calibri" panose="020F0502020204030204" pitchFamily="34" charset="0"/>
              </a:rPr>
              <a:t> ve Hava Yolu Değişkenliğinin Değerlendirilmesi</a:t>
            </a:r>
          </a:p>
          <a:p>
            <a:pPr lvl="1" algn="just">
              <a:lnSpc>
                <a:spcPct val="100000"/>
              </a:lnSpc>
            </a:pPr>
            <a:r>
              <a:rPr lang="tr-TR" sz="2200" dirty="0">
                <a:latin typeface="+mj-lt"/>
                <a:cs typeface="Calibri" panose="020F0502020204030204" pitchFamily="34" charset="0"/>
              </a:rPr>
              <a:t>Erken </a:t>
            </a:r>
            <a:r>
              <a:rPr lang="tr-TR" sz="2200" dirty="0" err="1">
                <a:latin typeface="+mj-lt"/>
                <a:cs typeface="Calibri" panose="020F0502020204030204" pitchFamily="34" charset="0"/>
              </a:rPr>
              <a:t>Reverzibilite</a:t>
            </a:r>
            <a:r>
              <a:rPr lang="tr-TR" sz="2200" dirty="0">
                <a:latin typeface="+mj-lt"/>
                <a:cs typeface="Calibri" panose="020F0502020204030204" pitchFamily="34" charset="0"/>
              </a:rPr>
              <a:t> Testi</a:t>
            </a:r>
          </a:p>
          <a:p>
            <a:pPr lvl="1" algn="just">
              <a:lnSpc>
                <a:spcPct val="100000"/>
              </a:lnSpc>
            </a:pPr>
            <a:r>
              <a:rPr lang="tr-TR" sz="2200" dirty="0">
                <a:latin typeface="+mj-lt"/>
                <a:cs typeface="Calibri" panose="020F0502020204030204" pitchFamily="34" charset="0"/>
              </a:rPr>
              <a:t>Geç </a:t>
            </a:r>
            <a:r>
              <a:rPr lang="tr-TR" sz="2200" dirty="0" err="1">
                <a:latin typeface="+mj-lt"/>
                <a:cs typeface="Calibri" panose="020F0502020204030204" pitchFamily="34" charset="0"/>
              </a:rPr>
              <a:t>Reverzibilite</a:t>
            </a:r>
            <a:r>
              <a:rPr lang="tr-TR" sz="2200" dirty="0">
                <a:latin typeface="+mj-lt"/>
                <a:cs typeface="Calibri" panose="020F0502020204030204" pitchFamily="34" charset="0"/>
              </a:rPr>
              <a:t> Testi</a:t>
            </a:r>
          </a:p>
          <a:p>
            <a:pPr algn="just">
              <a:lnSpc>
                <a:spcPct val="100000"/>
              </a:lnSpc>
            </a:pPr>
            <a:r>
              <a:rPr lang="tr-TR" sz="2200" b="1" dirty="0">
                <a:latin typeface="+mj-lt"/>
                <a:cs typeface="Calibri" panose="020F0502020204030204" pitchFamily="34" charset="0"/>
              </a:rPr>
              <a:t>Hava Yolu Aşırı Duyarlılığının Ölçülmesi</a:t>
            </a:r>
          </a:p>
          <a:p>
            <a:pPr marL="684000" algn="just">
              <a:lnSpc>
                <a:spcPct val="100000"/>
              </a:lnSpc>
            </a:pPr>
            <a:r>
              <a:rPr lang="tr-TR" sz="2200" dirty="0">
                <a:latin typeface="+mj-lt"/>
                <a:cs typeface="Calibri" panose="020F0502020204030204" pitchFamily="34" charset="0"/>
              </a:rPr>
              <a:t>Bronş provokasyon testleri</a:t>
            </a:r>
          </a:p>
        </p:txBody>
      </p:sp>
    </p:spTree>
    <p:extLst>
      <p:ext uri="{BB962C8B-B14F-4D97-AF65-F5344CB8AC3E}">
        <p14:creationId xmlns:p14="http://schemas.microsoft.com/office/powerpoint/2010/main" val="4151846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7D5B022-7192-89A0-01CB-243ED61A8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273944"/>
            <a:ext cx="9603275" cy="1049235"/>
          </a:xfrm>
        </p:spPr>
        <p:txBody>
          <a:bodyPr/>
          <a:lstStyle/>
          <a:p>
            <a:r>
              <a:rPr lang="tr-TR" dirty="0"/>
              <a:t>tanı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7D8F399-6ADE-E05C-83FE-99486BC34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4362" y="1323179"/>
            <a:ext cx="9603275" cy="46825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dirty="0">
                <a:latin typeface="+mj-lt"/>
              </a:rPr>
              <a:t> Solunum Fonksiyonlarının Ölçümü:</a:t>
            </a:r>
            <a:endParaRPr lang="tr-TR" sz="2400" b="1" i="0" u="none" strike="noStrike" baseline="0" dirty="0">
              <a:latin typeface="+mj-lt"/>
            </a:endParaRPr>
          </a:p>
          <a:p>
            <a:r>
              <a:rPr lang="tr-TR" sz="2400" b="1" i="0" u="none" strike="noStrike" baseline="0" dirty="0">
                <a:latin typeface="+mj-lt"/>
              </a:rPr>
              <a:t>Hava Yolu Kısıtlamasının Değerlendirilmesi</a:t>
            </a:r>
          </a:p>
          <a:p>
            <a:r>
              <a:rPr lang="tr-TR" sz="24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Spirometre</a:t>
            </a:r>
            <a:r>
              <a:rPr lang="tr-TR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 ile ölçülen FEV1 ve FVC değerleri</a:t>
            </a:r>
            <a:endParaRPr lang="tr-TR" sz="2400" b="1" i="0" u="sng" strike="noStrike" baseline="0" dirty="0">
              <a:latin typeface="+mj-lt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2400" dirty="0">
                <a:latin typeface="+mj-lt"/>
                <a:cs typeface="Calibri" panose="020F0502020204030204" pitchFamily="34" charset="0"/>
              </a:rPr>
              <a:t>FEV1    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2400" dirty="0">
                <a:latin typeface="+mj-lt"/>
                <a:cs typeface="Calibri" panose="020F0502020204030204" pitchFamily="34" charset="0"/>
              </a:rPr>
              <a:t>FEV1/FVC oranı</a:t>
            </a:r>
          </a:p>
          <a:p>
            <a:pPr marL="635508" lvl="1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dirty="0">
                <a:latin typeface="+mj-lt"/>
                <a:cs typeface="Calibri" panose="020F0502020204030204" pitchFamily="34" charset="0"/>
              </a:rPr>
              <a:t>Erişkinlerde 0.75-0.80     </a:t>
            </a:r>
            <a:endParaRPr lang="tr-TR" sz="2400" u="sng" dirty="0">
              <a:latin typeface="+mj-lt"/>
              <a:cs typeface="Calibri" panose="020F0502020204030204" pitchFamily="34" charset="0"/>
            </a:endParaRPr>
          </a:p>
          <a:p>
            <a:pPr marL="635508" lvl="1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dirty="0" err="1">
                <a:latin typeface="+mj-lt"/>
                <a:cs typeface="Calibri" panose="020F0502020204030204" pitchFamily="34" charset="0"/>
              </a:rPr>
              <a:t>Çoçuklarda</a:t>
            </a:r>
            <a:r>
              <a:rPr lang="tr-TR" sz="2400" dirty="0">
                <a:latin typeface="+mj-lt"/>
                <a:cs typeface="Calibri" panose="020F0502020204030204" pitchFamily="34" charset="0"/>
              </a:rPr>
              <a:t> 0.90</a:t>
            </a:r>
          </a:p>
          <a:p>
            <a:endParaRPr lang="tr-TR" dirty="0"/>
          </a:p>
        </p:txBody>
      </p:sp>
      <p:sp>
        <p:nvSpPr>
          <p:cNvPr id="4" name="Ok: Aşağı 3">
            <a:extLst>
              <a:ext uri="{FF2B5EF4-FFF2-40B4-BE49-F238E27FC236}">
                <a16:creationId xmlns:a16="http://schemas.microsoft.com/office/drawing/2014/main" id="{6A78FAA2-E654-4FBD-9ABE-4B1858E874A3}"/>
              </a:ext>
            </a:extLst>
          </p:cNvPr>
          <p:cNvSpPr/>
          <p:nvPr/>
        </p:nvSpPr>
        <p:spPr>
          <a:xfrm>
            <a:off x="2158436" y="3225800"/>
            <a:ext cx="178364" cy="3708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3976E9A9-F67D-EE23-6A3D-0786CB113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856" y="2372414"/>
            <a:ext cx="4357306" cy="3648497"/>
          </a:xfrm>
          <a:prstGeom prst="rect">
            <a:avLst/>
          </a:prstGeom>
        </p:spPr>
      </p:pic>
      <p:sp>
        <p:nvSpPr>
          <p:cNvPr id="5" name="Ok: Aşağı 4">
            <a:extLst>
              <a:ext uri="{FF2B5EF4-FFF2-40B4-BE49-F238E27FC236}">
                <a16:creationId xmlns:a16="http://schemas.microsoft.com/office/drawing/2014/main" id="{84B5C2B2-C695-66D5-EB5B-EBC7F420ECD8}"/>
              </a:ext>
            </a:extLst>
          </p:cNvPr>
          <p:cNvSpPr/>
          <p:nvPr/>
        </p:nvSpPr>
        <p:spPr>
          <a:xfrm>
            <a:off x="4967079" y="4610843"/>
            <a:ext cx="213360" cy="741680"/>
          </a:xfrm>
          <a:prstGeom prst="down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Resim 8" descr="kişi, şahıs, mikroskop, bilimsel alet, optik alet içeren bir resim&#10;&#10;Açıklama otomatik olarak oluşturuldu">
            <a:extLst>
              <a:ext uri="{FF2B5EF4-FFF2-40B4-BE49-F238E27FC236}">
                <a16:creationId xmlns:a16="http://schemas.microsoft.com/office/drawing/2014/main" id="{A01FF658-2AE3-D755-7A70-2B715FF9D8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800" y="294098"/>
            <a:ext cx="2904362" cy="193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21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2C818BD-79B6-7680-22E9-7343B50C2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273944"/>
            <a:ext cx="9603275" cy="1049235"/>
          </a:xfrm>
        </p:spPr>
        <p:txBody>
          <a:bodyPr/>
          <a:lstStyle/>
          <a:p>
            <a:r>
              <a:rPr lang="tr-TR" dirty="0"/>
              <a:t>tanı</a:t>
            </a:r>
          </a:p>
        </p:txBody>
      </p:sp>
      <p:sp>
        <p:nvSpPr>
          <p:cNvPr id="5" name="İçerik Yer Tutucusu 2">
            <a:extLst>
              <a:ext uri="{FF2B5EF4-FFF2-40B4-BE49-F238E27FC236}">
                <a16:creationId xmlns:a16="http://schemas.microsoft.com/office/drawing/2014/main" id="{1DFFBA92-B4F7-A0CC-EF18-19AF20FB8693}"/>
              </a:ext>
            </a:extLst>
          </p:cNvPr>
          <p:cNvSpPr txBox="1">
            <a:spLocks/>
          </p:cNvSpPr>
          <p:nvPr/>
        </p:nvSpPr>
        <p:spPr>
          <a:xfrm>
            <a:off x="920738" y="1358332"/>
            <a:ext cx="9603275" cy="482198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r-TR" sz="2400" b="1" dirty="0">
                <a:latin typeface="+mj-lt"/>
              </a:rPr>
              <a:t>     Solunum Fonksiyonlarının Ölçümü:</a:t>
            </a:r>
          </a:p>
          <a:p>
            <a:r>
              <a:rPr lang="tr-TR" sz="2300" b="1" dirty="0">
                <a:latin typeface="+mj-lt"/>
              </a:rPr>
              <a:t>Hava Yolu Kısıtlamasının Değerlendirilmesi</a:t>
            </a:r>
          </a:p>
          <a:p>
            <a:r>
              <a:rPr lang="tr-TR" sz="2300" b="0" i="0" u="sng" strike="noStrike" baseline="0" dirty="0" err="1">
                <a:latin typeface="+mj-lt"/>
              </a:rPr>
              <a:t>Pefmetre</a:t>
            </a:r>
            <a:r>
              <a:rPr lang="tr-TR" sz="2300" b="0" i="0" u="sng" strike="noStrike" baseline="0" dirty="0">
                <a:latin typeface="+mj-lt"/>
              </a:rPr>
              <a:t> ile </a:t>
            </a:r>
            <a:r>
              <a:rPr lang="tr-TR" sz="2300" u="sng" dirty="0">
                <a:latin typeface="+mj-lt"/>
              </a:rPr>
              <a:t>ö</a:t>
            </a:r>
            <a:r>
              <a:rPr lang="tr-TR" sz="2300" b="0" i="0" u="sng" strike="noStrike" baseline="0" dirty="0">
                <a:latin typeface="+mj-lt"/>
              </a:rPr>
              <a:t>lçülen PEF </a:t>
            </a:r>
            <a:r>
              <a:rPr lang="tr-TR" sz="2300" u="sng" dirty="0">
                <a:latin typeface="+mj-lt"/>
              </a:rPr>
              <a:t>ö</a:t>
            </a:r>
            <a:r>
              <a:rPr lang="tr-TR" sz="2300" b="0" i="0" u="sng" strike="noStrike" baseline="0" dirty="0">
                <a:latin typeface="+mj-lt"/>
              </a:rPr>
              <a:t>lçümleri</a:t>
            </a:r>
          </a:p>
          <a:p>
            <a:pPr algn="l"/>
            <a:r>
              <a:rPr lang="tr-TR" sz="2300" b="0" i="0" u="none" strike="noStrike" baseline="0" dirty="0">
                <a:latin typeface="+mj-lt"/>
              </a:rPr>
              <a:t>En uygun ölçüm zamanı: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tr-TR" sz="2300" b="0" i="0" u="none" strike="noStrike" baseline="0" dirty="0">
                <a:latin typeface="+mj-lt"/>
              </a:rPr>
              <a:t>sabah bronkodilatör ilaç kullanılmadan önce yani PEF değerinin </a:t>
            </a:r>
            <a:r>
              <a:rPr lang="tr-TR" sz="2300" b="0" i="0" u="sng" strike="noStrike" baseline="0" dirty="0">
                <a:latin typeface="+mj-lt"/>
              </a:rPr>
              <a:t>en düşük </a:t>
            </a:r>
            <a:r>
              <a:rPr lang="tr-TR" sz="2300" b="0" i="0" u="none" strike="noStrike" baseline="0" dirty="0">
                <a:latin typeface="+mj-lt"/>
              </a:rPr>
              <a:t>olmasının beklendiği zamanda; 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tr-TR" sz="2300" b="0" i="0" u="none" strike="noStrike" baseline="0" dirty="0">
                <a:latin typeface="+mj-lt"/>
              </a:rPr>
              <a:t>akşam ise bronkodilatör kullanıldıktan sonra yani değerler </a:t>
            </a:r>
            <a:r>
              <a:rPr lang="tr-TR" sz="2300" b="0" i="0" u="sng" strike="noStrike" baseline="0" dirty="0">
                <a:latin typeface="+mj-lt"/>
              </a:rPr>
              <a:t>en yüksek </a:t>
            </a:r>
            <a:r>
              <a:rPr lang="tr-TR" sz="2300" b="0" i="0" u="none" strike="noStrike" baseline="0" dirty="0">
                <a:latin typeface="+mj-lt"/>
              </a:rPr>
              <a:t>durumdayken ölçülür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tr-TR" sz="2300" b="0" i="0" u="none" strike="noStrike" baseline="0" dirty="0">
                <a:latin typeface="+mj-lt"/>
              </a:rPr>
              <a:t>Günlük değişkenliğin haftanın çoğu gününde erişkinlerde </a:t>
            </a:r>
            <a:r>
              <a:rPr lang="tr-TR" sz="2300" b="1" i="0" u="none" strike="noStrike" baseline="0" dirty="0">
                <a:latin typeface="+mj-lt"/>
              </a:rPr>
              <a:t>&gt;%10</a:t>
            </a:r>
            <a:r>
              <a:rPr lang="tr-TR" sz="2300" b="0" i="0" u="none" strike="noStrike" baseline="0" dirty="0">
                <a:latin typeface="+mj-lt"/>
              </a:rPr>
              <a:t>, çocuklarda ise </a:t>
            </a:r>
            <a:r>
              <a:rPr lang="tr-TR" sz="2300" b="1" i="0" u="none" strike="noStrike" baseline="0" dirty="0">
                <a:latin typeface="+mj-lt"/>
              </a:rPr>
              <a:t>&gt;%13 </a:t>
            </a:r>
            <a:r>
              <a:rPr lang="tr-TR" sz="2300" b="0" i="0" u="none" strike="noStrike" baseline="0" dirty="0">
                <a:latin typeface="+mj-lt"/>
              </a:rPr>
              <a:t>olması astım lehine kabul edilebilir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58CEDC88-67DC-2C10-A258-14A44E4D620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1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0361" y="2372413"/>
            <a:ext cx="5463652" cy="882063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  <a:softEdge rad="38100"/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CDCB7BD0-CA01-2FF7-E14A-DD1104E19C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5974" y="3603524"/>
            <a:ext cx="2096026" cy="210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2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36F7CE8-8DBF-41B5-93E9-A2A37E932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1746" y="309097"/>
            <a:ext cx="9603275" cy="1049235"/>
          </a:xfrm>
        </p:spPr>
        <p:txBody>
          <a:bodyPr/>
          <a:lstStyle/>
          <a:p>
            <a:r>
              <a:rPr lang="tr-TR" dirty="0"/>
              <a:t>tanı</a:t>
            </a:r>
          </a:p>
        </p:txBody>
      </p:sp>
      <p:sp>
        <p:nvSpPr>
          <p:cNvPr id="4" name="İçerik Yer Tutucusu 2">
            <a:extLst>
              <a:ext uri="{FF2B5EF4-FFF2-40B4-BE49-F238E27FC236}">
                <a16:creationId xmlns:a16="http://schemas.microsoft.com/office/drawing/2014/main" id="{EEA975D3-9E70-61AB-83FE-922BFD95F35E}"/>
              </a:ext>
            </a:extLst>
          </p:cNvPr>
          <p:cNvSpPr txBox="1">
            <a:spLocks/>
          </p:cNvSpPr>
          <p:nvPr/>
        </p:nvSpPr>
        <p:spPr>
          <a:xfrm>
            <a:off x="920738" y="1358332"/>
            <a:ext cx="10268372" cy="54996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r-TR" sz="2300" b="1" dirty="0">
                <a:latin typeface="+mj-lt"/>
              </a:rPr>
              <a:t>     </a:t>
            </a:r>
            <a:r>
              <a:rPr lang="tr-TR" sz="2400" b="1" dirty="0">
                <a:latin typeface="+mj-lt"/>
              </a:rPr>
              <a:t>Solunum Fonksiyonlarının Ölçümü:</a:t>
            </a:r>
          </a:p>
          <a:p>
            <a:r>
              <a:rPr lang="tr-TR" sz="2400" b="1" dirty="0" err="1">
                <a:latin typeface="+mj-lt"/>
              </a:rPr>
              <a:t>Reverzibilite</a:t>
            </a:r>
            <a:r>
              <a:rPr lang="tr-TR" sz="2400" b="1" dirty="0">
                <a:latin typeface="+mj-lt"/>
              </a:rPr>
              <a:t> ve Hava Yolu Değişkenliğinin Değerlendirilmesi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tr-TR" sz="2200" dirty="0">
                <a:latin typeface="+mj-lt"/>
                <a:cs typeface="Calibri" panose="020F0502020204030204" pitchFamily="34" charset="0"/>
              </a:rPr>
              <a:t>Erken </a:t>
            </a:r>
            <a:r>
              <a:rPr lang="tr-TR" sz="2200" dirty="0" err="1">
                <a:latin typeface="+mj-lt"/>
                <a:cs typeface="Calibri" panose="020F0502020204030204" pitchFamily="34" charset="0"/>
              </a:rPr>
              <a:t>Reverzibilite</a:t>
            </a:r>
            <a:r>
              <a:rPr lang="tr-TR" sz="2200" dirty="0">
                <a:latin typeface="+mj-lt"/>
                <a:cs typeface="Calibri" panose="020F0502020204030204" pitchFamily="34" charset="0"/>
              </a:rPr>
              <a:t> Testi</a:t>
            </a:r>
          </a:p>
          <a:p>
            <a:pPr marL="578358" lvl="1" indent="-285750">
              <a:lnSpc>
                <a:spcPct val="100000"/>
              </a:lnSpc>
            </a:pPr>
            <a:r>
              <a:rPr lang="tr-TR" sz="2200" dirty="0">
                <a:latin typeface="+mj-lt"/>
                <a:cs typeface="Calibri" panose="020F0502020204030204" pitchFamily="34" charset="0"/>
              </a:rPr>
              <a:t>Kısa etkili beta-agonist inhalasyonundan (200-400 </a:t>
            </a:r>
            <a:r>
              <a:rPr lang="tr-TR" sz="2200" dirty="0" err="1">
                <a:latin typeface="+mj-lt"/>
                <a:cs typeface="Calibri" panose="020F0502020204030204" pitchFamily="34" charset="0"/>
              </a:rPr>
              <a:t>mcg</a:t>
            </a:r>
            <a:r>
              <a:rPr lang="tr-TR" sz="2200" dirty="0">
                <a:latin typeface="+mj-lt"/>
                <a:cs typeface="Calibri" panose="020F0502020204030204" pitchFamily="34" charset="0"/>
              </a:rPr>
              <a:t> </a:t>
            </a:r>
            <a:r>
              <a:rPr lang="tr-TR" sz="2200" dirty="0" err="1">
                <a:latin typeface="+mj-lt"/>
                <a:cs typeface="Calibri" panose="020F0502020204030204" pitchFamily="34" charset="0"/>
              </a:rPr>
              <a:t>salbutamol</a:t>
            </a:r>
            <a:r>
              <a:rPr lang="tr-TR" sz="2200" dirty="0">
                <a:latin typeface="+mj-lt"/>
                <a:cs typeface="Calibri" panose="020F0502020204030204" pitchFamily="34" charset="0"/>
              </a:rPr>
              <a:t>) 15-20 </a:t>
            </a:r>
          </a:p>
          <a:p>
            <a:pPr marL="292608" lvl="1" indent="0">
              <a:lnSpc>
                <a:spcPct val="100000"/>
              </a:lnSpc>
              <a:buNone/>
            </a:pPr>
            <a:r>
              <a:rPr lang="tr-TR" sz="2200" dirty="0">
                <a:latin typeface="+mj-lt"/>
                <a:cs typeface="Calibri" panose="020F0502020204030204" pitchFamily="34" charset="0"/>
              </a:rPr>
              <a:t>   dakika sonra</a:t>
            </a:r>
          </a:p>
          <a:p>
            <a:pPr marL="578358" lvl="1" indent="-285750">
              <a:lnSpc>
                <a:spcPct val="100000"/>
              </a:lnSpc>
            </a:pPr>
            <a:r>
              <a:rPr lang="tr-TR" sz="2200" dirty="0">
                <a:latin typeface="+mj-lt"/>
                <a:cs typeface="Calibri" panose="020F0502020204030204" pitchFamily="34" charset="0"/>
              </a:rPr>
              <a:t>FEV1’de bazal değere göre &gt;%12 ve &gt; 200 ml</a:t>
            </a:r>
          </a:p>
          <a:p>
            <a:pPr marL="578358" lvl="1" indent="-285750">
              <a:lnSpc>
                <a:spcPct val="100000"/>
              </a:lnSpc>
            </a:pPr>
            <a:r>
              <a:rPr lang="tr-TR" sz="2200" dirty="0">
                <a:latin typeface="+mj-lt"/>
                <a:cs typeface="Calibri" panose="020F0502020204030204" pitchFamily="34" charset="0"/>
              </a:rPr>
              <a:t>PEF değerinde %20 artış olması (eğer </a:t>
            </a:r>
            <a:r>
              <a:rPr lang="tr-TR" sz="2200" dirty="0" err="1">
                <a:latin typeface="+mj-lt"/>
                <a:cs typeface="Calibri" panose="020F0502020204030204" pitchFamily="34" charset="0"/>
              </a:rPr>
              <a:t>spirometre</a:t>
            </a:r>
            <a:r>
              <a:rPr lang="tr-TR" sz="2200" dirty="0">
                <a:latin typeface="+mj-lt"/>
                <a:cs typeface="Calibri" panose="020F0502020204030204" pitchFamily="34" charset="0"/>
              </a:rPr>
              <a:t> yok ise)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tr-TR" sz="2200" dirty="0">
                <a:latin typeface="+mj-lt"/>
                <a:cs typeface="Calibri" panose="020F0502020204030204" pitchFamily="34" charset="0"/>
              </a:rPr>
              <a:t>Geç </a:t>
            </a:r>
            <a:r>
              <a:rPr lang="tr-TR" sz="2200" dirty="0" err="1">
                <a:latin typeface="+mj-lt"/>
                <a:cs typeface="Calibri" panose="020F0502020204030204" pitchFamily="34" charset="0"/>
              </a:rPr>
              <a:t>Reverzibilite</a:t>
            </a:r>
            <a:r>
              <a:rPr lang="tr-TR" sz="2200" dirty="0">
                <a:latin typeface="+mj-lt"/>
                <a:cs typeface="Calibri" panose="020F0502020204030204" pitchFamily="34" charset="0"/>
              </a:rPr>
              <a:t> Testi</a:t>
            </a:r>
          </a:p>
          <a:p>
            <a:pPr marL="635508" lvl="1" indent="-342900">
              <a:lnSpc>
                <a:spcPct val="100000"/>
              </a:lnSpc>
            </a:pPr>
            <a:r>
              <a:rPr lang="tr-TR" sz="2200" dirty="0">
                <a:latin typeface="+mj-lt"/>
                <a:cs typeface="Calibri" panose="020F0502020204030204" pitchFamily="34" charset="0"/>
              </a:rPr>
              <a:t>15 gün süre ile oral steroid veya 1-2 ay süre ile verilen </a:t>
            </a:r>
            <a:r>
              <a:rPr lang="tr-TR" sz="2200" dirty="0" err="1">
                <a:latin typeface="+mj-lt"/>
                <a:cs typeface="Calibri" panose="020F0502020204030204" pitchFamily="34" charset="0"/>
              </a:rPr>
              <a:t>inhale</a:t>
            </a:r>
            <a:r>
              <a:rPr lang="tr-TR" sz="2200" dirty="0">
                <a:latin typeface="+mj-lt"/>
                <a:cs typeface="Calibri" panose="020F0502020204030204" pitchFamily="34" charset="0"/>
              </a:rPr>
              <a:t> steroide</a:t>
            </a:r>
          </a:p>
          <a:p>
            <a:pPr marL="578358" lvl="1" indent="-285750">
              <a:lnSpc>
                <a:spcPct val="100000"/>
              </a:lnSpc>
            </a:pPr>
            <a:r>
              <a:rPr lang="tr-TR" sz="2200" dirty="0">
                <a:latin typeface="+mj-lt"/>
                <a:cs typeface="Calibri" panose="020F0502020204030204" pitchFamily="34" charset="0"/>
              </a:rPr>
              <a:t>FEV1 değerinde bazale göre &gt;%12 ve &gt;200 ml artış (veya PEF değerinde &gt;%20 artış)</a:t>
            </a:r>
          </a:p>
          <a:p>
            <a:endParaRPr lang="tr-TR" sz="2200" b="0" i="0" u="none" strike="noStrike" baseline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94094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94C1406-B2D0-5333-3344-1BB9AA057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AMAÇ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695D5F7-9E8E-434B-6549-6ECA980828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2400" dirty="0">
                <a:latin typeface="+mj-lt"/>
                <a:cs typeface="Calibri" panose="020F0502020204030204" pitchFamily="34" charset="0"/>
              </a:rPr>
              <a:t>Astım ve KOAH hastalığı hakkında bilgi vermek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5702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DB77669-DB6B-1866-120D-1718C416A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1746" y="391565"/>
            <a:ext cx="9603275" cy="1049235"/>
          </a:xfrm>
        </p:spPr>
        <p:txBody>
          <a:bodyPr/>
          <a:lstStyle/>
          <a:p>
            <a:r>
              <a:rPr lang="tr-TR" dirty="0"/>
              <a:t>tanı</a:t>
            </a:r>
          </a:p>
        </p:txBody>
      </p:sp>
      <p:sp>
        <p:nvSpPr>
          <p:cNvPr id="4" name="İçerik Yer Tutucusu 2">
            <a:extLst>
              <a:ext uri="{FF2B5EF4-FFF2-40B4-BE49-F238E27FC236}">
                <a16:creationId xmlns:a16="http://schemas.microsoft.com/office/drawing/2014/main" id="{7D9C6547-4216-6271-1021-0A5F52965C2E}"/>
              </a:ext>
            </a:extLst>
          </p:cNvPr>
          <p:cNvSpPr txBox="1">
            <a:spLocks/>
          </p:cNvSpPr>
          <p:nvPr/>
        </p:nvSpPr>
        <p:spPr>
          <a:xfrm>
            <a:off x="920738" y="1358332"/>
            <a:ext cx="10995959" cy="48219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r-TR" sz="2400" b="1" dirty="0">
                <a:latin typeface="+mj-lt"/>
              </a:rPr>
              <a:t>     Solunum Fonksiyonlarının Ölçümü:</a:t>
            </a:r>
          </a:p>
          <a:p>
            <a:r>
              <a:rPr lang="tr-TR" sz="2400" b="1" i="0" u="none" strike="noStrike" baseline="0" dirty="0">
                <a:latin typeface="+mj-lt"/>
              </a:rPr>
              <a:t>Hava Yolu Aşırı Duyarlılığının Ölçülmesi</a:t>
            </a:r>
          </a:p>
          <a:p>
            <a:r>
              <a:rPr lang="tr-TR" sz="2400" i="0" u="none" strike="noStrike" baseline="0" dirty="0">
                <a:latin typeface="+mj-lt"/>
              </a:rPr>
              <a:t>Solunum  fonksiyon testleri normal olan olgularda özelleşmiş merkezlerde bronş provokasyon testleri yapılabilir</a:t>
            </a:r>
          </a:p>
          <a:p>
            <a:r>
              <a:rPr lang="tr-TR" sz="2400" dirty="0" err="1">
                <a:latin typeface="+mj-lt"/>
              </a:rPr>
              <a:t>M</a:t>
            </a:r>
            <a:r>
              <a:rPr lang="tr-TR" sz="2400" i="0" u="none" strike="noStrike" baseline="0" dirty="0" err="1">
                <a:latin typeface="+mj-lt"/>
              </a:rPr>
              <a:t>etakolin</a:t>
            </a:r>
            <a:r>
              <a:rPr lang="tr-TR" sz="2400" i="0" u="none" strike="noStrike" baseline="0" dirty="0">
                <a:latin typeface="+mj-lt"/>
              </a:rPr>
              <a:t>, histamin, adenozin, </a:t>
            </a:r>
            <a:r>
              <a:rPr lang="tr-TR" sz="2400" i="0" u="none" strike="noStrike" baseline="0" dirty="0" err="1">
                <a:latin typeface="+mj-lt"/>
              </a:rPr>
              <a:t>mannitol</a:t>
            </a:r>
            <a:r>
              <a:rPr lang="tr-TR" sz="2400" i="0" u="none" strike="noStrike" baseline="0" dirty="0">
                <a:latin typeface="+mj-lt"/>
              </a:rPr>
              <a:t> veya egzersiz ile bronş provokasyonu </a:t>
            </a:r>
          </a:p>
          <a:p>
            <a:pPr marL="0" indent="0">
              <a:buNone/>
            </a:pPr>
            <a:r>
              <a:rPr lang="tr-TR" sz="2400" b="1" i="0" u="none" strike="noStrike" baseline="0" dirty="0">
                <a:solidFill>
                  <a:srgbClr val="FF0000"/>
                </a:solidFill>
                <a:latin typeface="+mj-lt"/>
              </a:rPr>
              <a:t>!  </a:t>
            </a:r>
            <a:r>
              <a:rPr lang="tr-TR" sz="2400" i="0" u="none" strike="noStrike" baseline="0" dirty="0">
                <a:latin typeface="+mj-lt"/>
              </a:rPr>
              <a:t>FEV1 beklenene göre &lt;%70 ise yapılması tercih edilmez</a:t>
            </a:r>
          </a:p>
        </p:txBody>
      </p:sp>
    </p:spTree>
    <p:extLst>
      <p:ext uri="{BB962C8B-B14F-4D97-AF65-F5344CB8AC3E}">
        <p14:creationId xmlns:p14="http://schemas.microsoft.com/office/powerpoint/2010/main" val="4938543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CC118D3-84E6-55DD-64E9-3850C0DC5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342420"/>
            <a:ext cx="9603275" cy="1049235"/>
          </a:xfrm>
        </p:spPr>
        <p:txBody>
          <a:bodyPr/>
          <a:lstStyle/>
          <a:p>
            <a:r>
              <a:rPr lang="tr-TR" dirty="0"/>
              <a:t>tanı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1E4B30C-A4E0-534A-A576-394E1B29B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240" y="1391655"/>
            <a:ext cx="10579508" cy="47731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300" b="1" dirty="0">
                <a:latin typeface="+mj-lt"/>
              </a:rPr>
              <a:t>       </a:t>
            </a:r>
            <a:r>
              <a:rPr lang="tr-TR" sz="2300" b="1" i="0" baseline="0" dirty="0" err="1">
                <a:latin typeface="+mj-lt"/>
              </a:rPr>
              <a:t>Allerjinin</a:t>
            </a:r>
            <a:r>
              <a:rPr lang="tr-TR" sz="2300" b="1" i="0" baseline="0" dirty="0">
                <a:latin typeface="+mj-lt"/>
              </a:rPr>
              <a:t> Değerlendirilmesi</a:t>
            </a:r>
          </a:p>
          <a:p>
            <a:pPr algn="l">
              <a:lnSpc>
                <a:spcPct val="110000"/>
              </a:lnSpc>
            </a:pPr>
            <a:r>
              <a:rPr lang="tr-TR" sz="2200" b="0" i="0" u="none" strike="noStrike" baseline="0" dirty="0">
                <a:latin typeface="+mj-lt"/>
              </a:rPr>
              <a:t>Bahar aylarında ortaya </a:t>
            </a:r>
            <a:r>
              <a:rPr lang="tr-TR" sz="2200" dirty="0">
                <a:latin typeface="+mj-lt"/>
              </a:rPr>
              <a:t>ç</a:t>
            </a:r>
            <a:r>
              <a:rPr lang="tr-TR" sz="2200" b="0" i="0" u="none" strike="noStrike" baseline="0" dirty="0">
                <a:latin typeface="+mj-lt"/>
              </a:rPr>
              <a:t>ıkan yakınma durumunda        polen duyarlılığı, </a:t>
            </a:r>
          </a:p>
          <a:p>
            <a:pPr algn="l">
              <a:lnSpc>
                <a:spcPct val="110000"/>
              </a:lnSpc>
            </a:pPr>
            <a:r>
              <a:rPr lang="tr-TR" sz="2200" dirty="0">
                <a:latin typeface="+mj-lt"/>
              </a:rPr>
              <a:t>Y</a:t>
            </a:r>
            <a:r>
              <a:rPr lang="tr-TR" sz="2200" b="0" i="0" u="none" strike="noStrike" baseline="0" dirty="0">
                <a:latin typeface="+mj-lt"/>
              </a:rPr>
              <a:t>ıl boyu olan, </a:t>
            </a:r>
            <a:r>
              <a:rPr lang="tr-TR" sz="2200" dirty="0">
                <a:latin typeface="+mj-lt"/>
              </a:rPr>
              <a:t>ö</a:t>
            </a:r>
            <a:r>
              <a:rPr lang="tr-TR" sz="2200" b="0" i="0" u="none" strike="noStrike" baseline="0" dirty="0">
                <a:latin typeface="+mj-lt"/>
              </a:rPr>
              <a:t>zellikle iç ortamda ve gece ortaya </a:t>
            </a:r>
            <a:r>
              <a:rPr lang="tr-TR" sz="2200" dirty="0">
                <a:latin typeface="+mj-lt"/>
              </a:rPr>
              <a:t>ç</a:t>
            </a:r>
            <a:r>
              <a:rPr lang="tr-TR" sz="2200" b="0" i="0" u="none" strike="noStrike" baseline="0" dirty="0">
                <a:latin typeface="+mj-lt"/>
              </a:rPr>
              <a:t>ıkan yakınma durumunda       ev tozu akarı duyarlılığı,</a:t>
            </a:r>
            <a:endParaRPr lang="tr-TR" sz="2200" b="1" i="0" u="none" strike="noStrike" baseline="0" dirty="0">
              <a:latin typeface="+mj-lt"/>
            </a:endParaRPr>
          </a:p>
          <a:p>
            <a:pPr algn="l">
              <a:lnSpc>
                <a:spcPct val="110000"/>
              </a:lnSpc>
            </a:pPr>
            <a:r>
              <a:rPr lang="tr-TR" sz="2200" b="0" i="0" u="none" strike="noStrike" baseline="0" dirty="0">
                <a:latin typeface="+mj-lt"/>
              </a:rPr>
              <a:t>kedi/köpek bulunan ortama girdiğinde ani başlayan semptomları varsa       kedi/kopek duyarlılığından şüphelenilir</a:t>
            </a:r>
          </a:p>
          <a:p>
            <a:pPr algn="l">
              <a:lnSpc>
                <a:spcPct val="110000"/>
              </a:lnSpc>
            </a:pPr>
            <a:r>
              <a:rPr lang="tr-TR" sz="2200" b="0" i="0" u="none" strike="noStrike" baseline="0" dirty="0" err="1">
                <a:latin typeface="+mj-lt"/>
              </a:rPr>
              <a:t>Allerji</a:t>
            </a:r>
            <a:r>
              <a:rPr lang="tr-TR" sz="2200" b="0" i="0" u="none" strike="noStrike" baseline="0" dirty="0">
                <a:latin typeface="+mj-lt"/>
              </a:rPr>
              <a:t> düşünülüyorsa İlk tercih edilecek yöntem </a:t>
            </a:r>
            <a:r>
              <a:rPr lang="tr-TR" sz="2200" b="1" i="0" u="none" strike="noStrike" baseline="0" dirty="0">
                <a:latin typeface="+mj-lt"/>
              </a:rPr>
              <a:t>deri </a:t>
            </a:r>
            <a:r>
              <a:rPr lang="tr-TR" sz="2200" b="1" i="0" u="none" strike="noStrike" baseline="0" dirty="0" err="1">
                <a:latin typeface="+mj-lt"/>
              </a:rPr>
              <a:t>prick</a:t>
            </a:r>
            <a:r>
              <a:rPr lang="tr-TR" sz="2200" b="1" i="0" u="none" strike="noStrike" baseline="0" dirty="0">
                <a:latin typeface="+mj-lt"/>
              </a:rPr>
              <a:t> testidir</a:t>
            </a:r>
          </a:p>
          <a:p>
            <a:pPr algn="l">
              <a:lnSpc>
                <a:spcPct val="110000"/>
              </a:lnSpc>
            </a:pPr>
            <a:r>
              <a:rPr lang="tr-TR" sz="2200" b="0" i="0" u="none" strike="noStrike" baseline="0" dirty="0">
                <a:latin typeface="+mj-lt"/>
              </a:rPr>
              <a:t>Spesifik </a:t>
            </a:r>
            <a:r>
              <a:rPr lang="tr-TR" sz="2200" b="0" i="0" u="none" strike="noStrike" baseline="0" dirty="0" err="1">
                <a:latin typeface="+mj-lt"/>
              </a:rPr>
              <a:t>IgE</a:t>
            </a:r>
            <a:r>
              <a:rPr lang="tr-TR" sz="2200" b="0" i="0" u="none" strike="noStrike" baseline="0" dirty="0">
                <a:latin typeface="+mj-lt"/>
              </a:rPr>
              <a:t>, Serum Total </a:t>
            </a:r>
            <a:r>
              <a:rPr lang="tr-TR" sz="2200" b="0" i="0" u="none" strike="noStrike" baseline="0" dirty="0" err="1">
                <a:latin typeface="+mj-lt"/>
              </a:rPr>
              <a:t>IgE</a:t>
            </a:r>
            <a:r>
              <a:rPr lang="tr-TR" sz="2200" b="0" i="0" u="none" strike="noStrike" baseline="0" dirty="0">
                <a:latin typeface="+mj-lt"/>
              </a:rPr>
              <a:t> ölçümü      </a:t>
            </a:r>
            <a:r>
              <a:rPr lang="tr-TR" sz="2200" b="0" i="0" u="none" strike="noStrike" baseline="0" dirty="0" err="1">
                <a:latin typeface="+mj-lt"/>
              </a:rPr>
              <a:t>atopi</a:t>
            </a:r>
            <a:r>
              <a:rPr lang="tr-TR" sz="2200" b="0" i="0" u="none" strike="noStrike" baseline="0" dirty="0">
                <a:latin typeface="+mj-lt"/>
              </a:rPr>
              <a:t> değerlendirilmesi ve anti-</a:t>
            </a:r>
            <a:r>
              <a:rPr lang="tr-TR" sz="2200" b="0" i="0" u="none" strike="noStrike" baseline="0" dirty="0" err="1">
                <a:latin typeface="+mj-lt"/>
              </a:rPr>
              <a:t>IgE</a:t>
            </a:r>
            <a:r>
              <a:rPr lang="tr-TR" sz="2200" b="0" i="0" u="none" strike="noStrike" baseline="0" dirty="0">
                <a:latin typeface="+mj-lt"/>
              </a:rPr>
              <a:t> tedavisi</a:t>
            </a:r>
          </a:p>
          <a:p>
            <a:pPr algn="l">
              <a:lnSpc>
                <a:spcPct val="110000"/>
              </a:lnSpc>
            </a:pPr>
            <a:r>
              <a:rPr lang="en-US" sz="2200" dirty="0" err="1">
                <a:latin typeface="+mj-lt"/>
              </a:rPr>
              <a:t>Allerjen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ile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spesifik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bronş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provokasyon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testi</a:t>
            </a:r>
            <a:r>
              <a:rPr lang="en-US" sz="2200" dirty="0">
                <a:latin typeface="+mj-lt"/>
              </a:rPr>
              <a:t>, </a:t>
            </a:r>
            <a:r>
              <a:rPr lang="tr-TR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astım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atağını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tetikleyebileceğinden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rutin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olarak</a:t>
            </a:r>
            <a:r>
              <a:rPr lang="tr-TR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kullanılmamaktadır</a:t>
            </a:r>
            <a:endParaRPr lang="en-US" sz="2200" dirty="0">
              <a:latin typeface="+mj-lt"/>
            </a:endParaRPr>
          </a:p>
          <a:p>
            <a:endParaRPr lang="tr-TR" dirty="0"/>
          </a:p>
        </p:txBody>
      </p:sp>
      <p:sp>
        <p:nvSpPr>
          <p:cNvPr id="4" name="Ok: Sağ 3">
            <a:extLst>
              <a:ext uri="{FF2B5EF4-FFF2-40B4-BE49-F238E27FC236}">
                <a16:creationId xmlns:a16="http://schemas.microsoft.com/office/drawing/2014/main" id="{9DD04F2A-7D9B-BB95-DDDC-15339EC5C728}"/>
              </a:ext>
            </a:extLst>
          </p:cNvPr>
          <p:cNvSpPr/>
          <p:nvPr/>
        </p:nvSpPr>
        <p:spPr>
          <a:xfrm>
            <a:off x="6872749" y="2094269"/>
            <a:ext cx="314632" cy="1769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Ok: Sağ 5">
            <a:extLst>
              <a:ext uri="{FF2B5EF4-FFF2-40B4-BE49-F238E27FC236}">
                <a16:creationId xmlns:a16="http://schemas.microsoft.com/office/drawing/2014/main" id="{65A34D71-1680-B25A-DD49-BA1E96B39D8F}"/>
              </a:ext>
            </a:extLst>
          </p:cNvPr>
          <p:cNvSpPr/>
          <p:nvPr/>
        </p:nvSpPr>
        <p:spPr>
          <a:xfrm>
            <a:off x="9856840" y="2590799"/>
            <a:ext cx="314632" cy="1769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Ok: Sağ 6">
            <a:extLst>
              <a:ext uri="{FF2B5EF4-FFF2-40B4-BE49-F238E27FC236}">
                <a16:creationId xmlns:a16="http://schemas.microsoft.com/office/drawing/2014/main" id="{1FC2433F-7876-CAED-44FB-E1C6A84956B3}"/>
              </a:ext>
            </a:extLst>
          </p:cNvPr>
          <p:cNvSpPr/>
          <p:nvPr/>
        </p:nvSpPr>
        <p:spPr>
          <a:xfrm>
            <a:off x="9139084" y="3448664"/>
            <a:ext cx="314632" cy="1769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Ok: Sağ 8">
            <a:extLst>
              <a:ext uri="{FF2B5EF4-FFF2-40B4-BE49-F238E27FC236}">
                <a16:creationId xmlns:a16="http://schemas.microsoft.com/office/drawing/2014/main" id="{D06D50D8-6005-6BC7-AF85-41D8F087BB16}"/>
              </a:ext>
            </a:extLst>
          </p:cNvPr>
          <p:cNvSpPr/>
          <p:nvPr/>
        </p:nvSpPr>
        <p:spPr>
          <a:xfrm>
            <a:off x="5260586" y="4836160"/>
            <a:ext cx="296934" cy="140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1641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FA08064-730A-35B0-27AD-23CCD7C0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342420"/>
            <a:ext cx="9603275" cy="1049235"/>
          </a:xfrm>
        </p:spPr>
        <p:txBody>
          <a:bodyPr/>
          <a:lstStyle/>
          <a:p>
            <a:r>
              <a:rPr lang="tr-TR" dirty="0"/>
              <a:t>tanı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92BF852-D495-B2AD-F440-49C08276F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445" y="1347138"/>
            <a:ext cx="9603275" cy="4522719"/>
          </a:xfrm>
        </p:spPr>
        <p:txBody>
          <a:bodyPr/>
          <a:lstStyle/>
          <a:p>
            <a:pPr marL="0" indent="0">
              <a:buNone/>
            </a:pPr>
            <a:r>
              <a:rPr lang="tr-TR" dirty="0"/>
              <a:t>   </a:t>
            </a:r>
            <a:r>
              <a:rPr lang="tr-TR" sz="2300" b="1" dirty="0"/>
              <a:t>Diğer tetkikler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2200" b="1" dirty="0">
                <a:latin typeface="Calibri" panose="020F0502020204030204" pitchFamily="34" charset="0"/>
                <a:cs typeface="Calibri" panose="020F0502020204030204" pitchFamily="34" charset="0"/>
              </a:rPr>
              <a:t>Akciğer Grafisi</a:t>
            </a:r>
          </a:p>
          <a:p>
            <a:pPr algn="just">
              <a:lnSpc>
                <a:spcPct val="150000"/>
              </a:lnSpc>
            </a:pPr>
            <a:r>
              <a:rPr lang="tr-TR" sz="2300" dirty="0">
                <a:latin typeface="+mj-lt"/>
                <a:cs typeface="Calibri" panose="020F0502020204030204" pitchFamily="34" charset="0"/>
              </a:rPr>
              <a:t>Hastaların ilk muayenesinde diğer hastalıkları ekarte etmek,</a:t>
            </a:r>
          </a:p>
          <a:p>
            <a:pPr algn="just">
              <a:lnSpc>
                <a:spcPct val="150000"/>
              </a:lnSpc>
            </a:pPr>
            <a:r>
              <a:rPr lang="tr-TR" sz="2300" dirty="0">
                <a:latin typeface="+mj-lt"/>
                <a:cs typeface="Calibri" panose="020F0502020204030204" pitchFamily="34" charset="0"/>
              </a:rPr>
              <a:t>ataklarda ise pnömoni ve pnömotoraks yönünden değerlendirmek amacıyla</a:t>
            </a:r>
          </a:p>
          <a:p>
            <a:pPr algn="just">
              <a:lnSpc>
                <a:spcPct val="150000"/>
              </a:lnSpc>
            </a:pPr>
            <a:r>
              <a:rPr lang="tr-TR" sz="2300" dirty="0">
                <a:latin typeface="+mj-lt"/>
                <a:cs typeface="Calibri" panose="020F0502020204030204" pitchFamily="34" charset="0"/>
              </a:rPr>
              <a:t>Genellikle normal olup, ataklarda </a:t>
            </a:r>
            <a:r>
              <a:rPr lang="tr-TR" sz="2300" dirty="0" err="1">
                <a:latin typeface="+mj-lt"/>
                <a:cs typeface="Calibri" panose="020F0502020204030204" pitchFamily="34" charset="0"/>
              </a:rPr>
              <a:t>hiperinflasyon</a:t>
            </a:r>
            <a:r>
              <a:rPr lang="tr-TR" sz="2300" dirty="0">
                <a:latin typeface="+mj-lt"/>
                <a:cs typeface="Calibri" panose="020F0502020204030204" pitchFamily="34" charset="0"/>
              </a:rPr>
              <a:t> bulgusu olabilir</a:t>
            </a:r>
          </a:p>
          <a:p>
            <a:pPr algn="just">
              <a:lnSpc>
                <a:spcPct val="150000"/>
              </a:lnSpc>
            </a:pPr>
            <a:r>
              <a:rPr lang="tr-TR" sz="2300" dirty="0">
                <a:latin typeface="+mj-lt"/>
                <a:cs typeface="Calibri" panose="020F0502020204030204" pitchFamily="34" charset="0"/>
              </a:rPr>
              <a:t>Hastanın düzenli kontrollerinde rutin grafi çekimi gerekmez</a:t>
            </a:r>
          </a:p>
        </p:txBody>
      </p:sp>
    </p:spTree>
    <p:extLst>
      <p:ext uri="{BB962C8B-B14F-4D97-AF65-F5344CB8AC3E}">
        <p14:creationId xmlns:p14="http://schemas.microsoft.com/office/powerpoint/2010/main" val="2435932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ADBDCCB-5E33-82E5-41B1-064B83CCE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273577"/>
            <a:ext cx="9603275" cy="1049235"/>
          </a:xfrm>
        </p:spPr>
        <p:txBody>
          <a:bodyPr/>
          <a:lstStyle/>
          <a:p>
            <a:r>
              <a:rPr lang="tr-TR" dirty="0"/>
              <a:t>tanı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E1BD216-9EAD-35FD-3FCD-072DD8C25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146" y="1354341"/>
            <a:ext cx="9603275" cy="484201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tr-TR" sz="2300" b="1" i="0" u="none" strike="noStrike" baseline="0" dirty="0">
                <a:latin typeface="+mj-lt"/>
              </a:rPr>
              <a:t>   Diğer tetkikler</a:t>
            </a:r>
          </a:p>
          <a:p>
            <a:r>
              <a:rPr lang="tr-TR" sz="2400" b="1" i="0" u="none" strike="noStrike" baseline="0" dirty="0">
                <a:latin typeface="+mj-lt"/>
              </a:rPr>
              <a:t>Ekshale nitrik oksit (FeNO):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b="0" i="0" u="none" strike="noStrike" baseline="0" dirty="0">
                <a:latin typeface="+mj-lt"/>
              </a:rPr>
              <a:t> giderek yaygınlaşan bir yöntem</a:t>
            </a:r>
            <a:endParaRPr lang="tr-TR" sz="2400" b="1" dirty="0">
              <a:latin typeface="+mj-lt"/>
            </a:endParaRPr>
          </a:p>
          <a:p>
            <a:pPr algn="l">
              <a:buFont typeface="Wingdings" panose="05000000000000000000" pitchFamily="2" charset="2"/>
              <a:buChar char="Ø"/>
            </a:pPr>
            <a:r>
              <a:rPr lang="tr-TR" sz="2400" b="0" i="0" u="none" strike="noStrike" baseline="0" dirty="0">
                <a:latin typeface="+mj-lt"/>
              </a:rPr>
              <a:t> henüz astım tanısını doğrulama veya dışlamada yeri olduğu düşünülmemektedir</a:t>
            </a:r>
          </a:p>
          <a:p>
            <a:pPr algn="l"/>
            <a:r>
              <a:rPr lang="tr-TR" sz="2400" b="1" i="0" u="none" strike="noStrike" baseline="0" dirty="0">
                <a:latin typeface="+mj-lt"/>
              </a:rPr>
              <a:t>Eozinofili:</a:t>
            </a:r>
            <a:endParaRPr lang="tr-TR" sz="2400" dirty="0">
              <a:latin typeface="+mj-lt"/>
            </a:endParaRPr>
          </a:p>
          <a:p>
            <a:pPr algn="l">
              <a:buFont typeface="Wingdings" panose="05000000000000000000" pitchFamily="2" charset="2"/>
              <a:buChar char="Ø"/>
            </a:pPr>
            <a:r>
              <a:rPr lang="tr-TR" sz="2400" b="0" i="0" u="none" strike="noStrike" baseline="0" dirty="0">
                <a:latin typeface="+mj-lt"/>
              </a:rPr>
              <a:t> astım tanısı için spesifik değil; ancak atak risk faktörü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tr-TR" sz="2400" b="0" i="0" u="none" strike="noStrike" baseline="0" dirty="0">
                <a:latin typeface="+mj-lt"/>
              </a:rPr>
              <a:t> %3’un üstünde eozinofili saptanan hastada </a:t>
            </a:r>
            <a:r>
              <a:rPr lang="tr-TR" sz="2400" b="0" i="0" u="none" strike="noStrike" baseline="0" dirty="0" err="1">
                <a:latin typeface="+mj-lt"/>
              </a:rPr>
              <a:t>inhale</a:t>
            </a:r>
            <a:r>
              <a:rPr lang="tr-TR" sz="2400" b="0" i="0" u="none" strike="noStrike" baseline="0" dirty="0">
                <a:latin typeface="+mj-lt"/>
              </a:rPr>
              <a:t> steroid dozu artırılmalı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tr-TR" sz="2400" dirty="0">
                <a:latin typeface="+mj-lt"/>
              </a:rPr>
              <a:t> </a:t>
            </a:r>
            <a:r>
              <a:rPr lang="tr-TR" sz="2400" b="0" i="0" u="none" strike="noStrike" baseline="0" dirty="0">
                <a:latin typeface="+mj-lt"/>
              </a:rPr>
              <a:t>Astım tanılı bir hastada &gt;%10 eozinofili olduğunda astımla birlikte seyreden eozinofilik akciğer hastalıkları araştırılmalıdır</a:t>
            </a:r>
            <a:endParaRPr lang="tr-TR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725585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502FC6C-EDB7-3774-FE9C-06B6EC4D6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Ayırıcı tanı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184DC56-8172-225B-F16E-BDEEBAF13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037749"/>
          </a:xfrm>
        </p:spPr>
        <p:txBody>
          <a:bodyPr>
            <a:noAutofit/>
          </a:bodyPr>
          <a:lstStyle/>
          <a:p>
            <a:r>
              <a:rPr lang="tr-TR" sz="2400" dirty="0">
                <a:latin typeface="+mj-lt"/>
              </a:rPr>
              <a:t>Yaygın hava yolu obstrüksiyonları </a:t>
            </a:r>
          </a:p>
          <a:p>
            <a:pPr marL="720000">
              <a:buFont typeface="Wingdings" panose="05000000000000000000" pitchFamily="2" charset="2"/>
              <a:buChar char="Ø"/>
            </a:pPr>
            <a:r>
              <a:rPr lang="tr-TR" sz="2400" dirty="0">
                <a:latin typeface="+mj-lt"/>
              </a:rPr>
              <a:t>KOAH, bronşektazi, kistik fibrozis…</a:t>
            </a:r>
          </a:p>
          <a:p>
            <a:r>
              <a:rPr lang="tr-TR" sz="2400" dirty="0" err="1">
                <a:latin typeface="+mj-lt"/>
              </a:rPr>
              <a:t>Gastroözofagial</a:t>
            </a:r>
            <a:r>
              <a:rPr lang="tr-TR" sz="2400" dirty="0">
                <a:latin typeface="+mj-lt"/>
              </a:rPr>
              <a:t> reflü </a:t>
            </a:r>
          </a:p>
          <a:p>
            <a:r>
              <a:rPr lang="tr-TR" sz="2400" dirty="0">
                <a:latin typeface="+mj-lt"/>
              </a:rPr>
              <a:t>Kronik </a:t>
            </a:r>
            <a:r>
              <a:rPr lang="tr-TR" sz="2400" dirty="0" err="1">
                <a:latin typeface="+mj-lt"/>
              </a:rPr>
              <a:t>rinosinüzit</a:t>
            </a:r>
            <a:r>
              <a:rPr lang="tr-TR" sz="2400" dirty="0">
                <a:latin typeface="+mj-lt"/>
              </a:rPr>
              <a:t> </a:t>
            </a:r>
          </a:p>
          <a:p>
            <a:r>
              <a:rPr lang="tr-TR" sz="2400" dirty="0">
                <a:latin typeface="+mj-lt"/>
              </a:rPr>
              <a:t>Lokal hava yolu obstrüksiyonları(</a:t>
            </a:r>
            <a:r>
              <a:rPr lang="tr-TR" sz="2400" i="0" u="none" strike="noStrike" baseline="0" dirty="0">
                <a:latin typeface="+mj-lt"/>
              </a:rPr>
              <a:t>bronş tümörleri, vokal </a:t>
            </a:r>
            <a:r>
              <a:rPr lang="tr-TR" sz="2400" i="0" u="none" strike="noStrike" baseline="0" dirty="0" err="1">
                <a:latin typeface="+mj-lt"/>
              </a:rPr>
              <a:t>kord</a:t>
            </a:r>
            <a:r>
              <a:rPr lang="tr-TR" sz="2400" i="0" u="none" strike="noStrike" baseline="0" dirty="0">
                <a:latin typeface="+mj-lt"/>
              </a:rPr>
              <a:t> paralizisi…)</a:t>
            </a:r>
          </a:p>
          <a:p>
            <a:r>
              <a:rPr lang="tr-TR" sz="2400" dirty="0">
                <a:latin typeface="+mj-lt"/>
              </a:rPr>
              <a:t>ACE </a:t>
            </a:r>
            <a:r>
              <a:rPr lang="tr-TR" sz="2400" dirty="0" err="1">
                <a:latin typeface="+mj-lt"/>
              </a:rPr>
              <a:t>blokerleri</a:t>
            </a:r>
            <a:r>
              <a:rPr lang="tr-TR" sz="2400" dirty="0">
                <a:latin typeface="+mj-lt"/>
              </a:rPr>
              <a:t> ile oluşan öksürükler </a:t>
            </a:r>
          </a:p>
          <a:p>
            <a:r>
              <a:rPr lang="tr-TR" sz="2400" dirty="0">
                <a:latin typeface="+mj-lt"/>
              </a:rPr>
              <a:t>Sol kalp yetersizliği</a:t>
            </a:r>
          </a:p>
        </p:txBody>
      </p:sp>
    </p:spTree>
    <p:extLst>
      <p:ext uri="{BB962C8B-B14F-4D97-AF65-F5344CB8AC3E}">
        <p14:creationId xmlns:p14="http://schemas.microsoft.com/office/powerpoint/2010/main" val="20507779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04838A07-D322-A22A-9509-5DD24717D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638" y="0"/>
            <a:ext cx="6132723" cy="685800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77DBEB8A-787B-393B-94FA-2B86BC87E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3627" y="4972785"/>
            <a:ext cx="2991243" cy="186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253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4D76BE9-7022-81FF-3230-B5ACAD632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Astım tedavisi</a:t>
            </a:r>
          </a:p>
        </p:txBody>
      </p:sp>
      <p:graphicFrame>
        <p:nvGraphicFramePr>
          <p:cNvPr id="6" name="İçerik Yer Tutucusu 2">
            <a:extLst>
              <a:ext uri="{FF2B5EF4-FFF2-40B4-BE49-F238E27FC236}">
                <a16:creationId xmlns:a16="http://schemas.microsoft.com/office/drawing/2014/main" id="{7354BC9F-2449-A578-10E8-691B5895A5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7359557"/>
              </p:ext>
            </p:extLst>
          </p:nvPr>
        </p:nvGraphicFramePr>
        <p:xfrm>
          <a:off x="1319645" y="2218756"/>
          <a:ext cx="10232619" cy="3834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Metin kutusu 3">
            <a:extLst>
              <a:ext uri="{FF2B5EF4-FFF2-40B4-BE49-F238E27FC236}">
                <a16:creationId xmlns:a16="http://schemas.microsoft.com/office/drawing/2014/main" id="{AF50A0BE-D355-21F9-7360-A7429407169B}"/>
              </a:ext>
            </a:extLst>
          </p:cNvPr>
          <p:cNvSpPr txBox="1"/>
          <p:nvPr/>
        </p:nvSpPr>
        <p:spPr>
          <a:xfrm>
            <a:off x="1451579" y="2078182"/>
            <a:ext cx="3023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AMACIMIZ</a:t>
            </a:r>
          </a:p>
        </p:txBody>
      </p:sp>
    </p:spTree>
    <p:extLst>
      <p:ext uri="{BB962C8B-B14F-4D97-AF65-F5344CB8AC3E}">
        <p14:creationId xmlns:p14="http://schemas.microsoft.com/office/powerpoint/2010/main" val="11401498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7771B73-BACC-637F-BEB2-D518C17A9AD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tr-TR" dirty="0"/>
              <a:t>Farmakolojik tedavi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CFC7FD7E-2505-3E6F-DE4C-F69699212F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4717378"/>
              </p:ext>
            </p:extLst>
          </p:nvPr>
        </p:nvGraphicFramePr>
        <p:xfrm>
          <a:off x="1450478" y="1936347"/>
          <a:ext cx="9604375" cy="4600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54980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403AF16-DF55-93B1-AE86-E3E89AE6F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D3F1FCD-3D90-80FF-4F1B-C94DCC01E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E24B300-5D51-6940-7F83-E545B783489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8669" y="506530"/>
            <a:ext cx="10315858" cy="54266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BD5AE5E6-9A10-5BB8-A056-9169E723126B}"/>
              </a:ext>
            </a:extLst>
          </p:cNvPr>
          <p:cNvSpPr txBox="1"/>
          <p:nvPr/>
        </p:nvSpPr>
        <p:spPr>
          <a:xfrm>
            <a:off x="272143" y="6281056"/>
            <a:ext cx="61575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>
                <a:solidFill>
                  <a:schemeClr val="bg1">
                    <a:lumMod val="95000"/>
                  </a:schemeClr>
                </a:solidFill>
              </a:rPr>
              <a:t>Astım Tanı ve Tedavi Rehberi 2020 Güncellemesi, Türk Toraks Derneği</a:t>
            </a:r>
          </a:p>
        </p:txBody>
      </p:sp>
    </p:spTree>
    <p:extLst>
      <p:ext uri="{BB962C8B-B14F-4D97-AF65-F5344CB8AC3E}">
        <p14:creationId xmlns:p14="http://schemas.microsoft.com/office/powerpoint/2010/main" val="19534138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23EAAC3-ECDD-3FDE-9CC5-4B1DCBC09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934" y="336928"/>
            <a:ext cx="5977921" cy="743725"/>
          </a:xfrm>
        </p:spPr>
        <p:txBody>
          <a:bodyPr>
            <a:normAutofit/>
          </a:bodyPr>
          <a:lstStyle/>
          <a:p>
            <a:r>
              <a:rPr lang="tr-TR" sz="3000" b="1" i="0" u="none" strike="noStrike" baseline="0" dirty="0">
                <a:latin typeface="MinionPro-Bold"/>
              </a:rPr>
              <a:t>KONTROL EDİCİ </a:t>
            </a:r>
            <a:r>
              <a:rPr lang="tr-TR" sz="3000" b="1" i="0" u="none" strike="noStrike" baseline="0" dirty="0" err="1">
                <a:latin typeface="MinionPro-Bold"/>
              </a:rPr>
              <a:t>İLAçLAR</a:t>
            </a:r>
            <a:endParaRPr lang="tr-TR" sz="3000" dirty="0">
              <a:latin typeface="MinionPro-Bold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FC39F01-8BA8-9EBB-E22C-11F66A063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054" y="1340322"/>
            <a:ext cx="11087101" cy="47903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i="0" u="none" strike="noStrike" baseline="0" dirty="0">
                <a:latin typeface="MinionPro-Bold"/>
              </a:rPr>
              <a:t>        a)</a:t>
            </a:r>
            <a:r>
              <a:rPr lang="tr-TR" sz="2400" b="1" i="0" u="none" strike="noStrike" baseline="0" dirty="0" err="1">
                <a:latin typeface="MinionPro-Bold"/>
              </a:rPr>
              <a:t>İnhale</a:t>
            </a:r>
            <a:r>
              <a:rPr lang="tr-TR" sz="2400" b="1" i="0" u="none" strike="noStrike" baseline="0" dirty="0">
                <a:latin typeface="MinionPro-Bold"/>
              </a:rPr>
              <a:t> steroidler</a:t>
            </a:r>
            <a:endParaRPr lang="tr-TR" sz="2400" b="0" i="0" u="none" strike="noStrike" baseline="0" dirty="0">
              <a:latin typeface="MinionPro-Bold"/>
            </a:endParaRPr>
          </a:p>
          <a:p>
            <a:r>
              <a:rPr lang="tr-TR" sz="2400" b="0" i="0" u="none" strike="noStrike" baseline="0" dirty="0">
                <a:latin typeface="MinionPro-Bold"/>
              </a:rPr>
              <a:t>Günümüzde persistan astımın tedavisinde kullanılan en etkili </a:t>
            </a:r>
            <a:r>
              <a:rPr lang="tr-TR" sz="2400" b="0" i="0" u="none" strike="noStrike" baseline="0" dirty="0" err="1">
                <a:latin typeface="MinionPro-Bold"/>
              </a:rPr>
              <a:t>antiinflamatuar</a:t>
            </a:r>
            <a:r>
              <a:rPr lang="tr-TR" sz="2400" b="0" i="0" u="none" strike="noStrike" baseline="0" dirty="0">
                <a:latin typeface="MinionPro-Bold"/>
              </a:rPr>
              <a:t> ilaçlardır</a:t>
            </a:r>
          </a:p>
          <a:p>
            <a:endParaRPr lang="tr-TR" sz="2400" dirty="0">
              <a:latin typeface="MinionPro-Bold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5A9A09B-C4D8-B6E0-107D-98DD602C6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2" y="2593613"/>
            <a:ext cx="9044818" cy="3516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30E7A5EE-E3FC-F787-5058-8616744908BE}"/>
              </a:ext>
            </a:extLst>
          </p:cNvPr>
          <p:cNvSpPr txBox="1"/>
          <p:nvPr/>
        </p:nvSpPr>
        <p:spPr>
          <a:xfrm>
            <a:off x="9263495" y="3511094"/>
            <a:ext cx="867642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dirty="0" err="1"/>
              <a:t>Becday</a:t>
            </a:r>
            <a:r>
              <a:rPr lang="tr-TR" dirty="0"/>
              <a:t> 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CDEAA87A-F74D-2A3A-2287-47BF7B3F9404}"/>
              </a:ext>
            </a:extLst>
          </p:cNvPr>
          <p:cNvSpPr txBox="1"/>
          <p:nvPr/>
        </p:nvSpPr>
        <p:spPr>
          <a:xfrm>
            <a:off x="9263495" y="3838839"/>
            <a:ext cx="292850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r-TR" dirty="0" err="1">
                <a:latin typeface="MinionPro-Bold"/>
                <a:cs typeface="Calibri" panose="020F0502020204030204" pitchFamily="34" charset="0"/>
              </a:rPr>
              <a:t>Budenosin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,Pulmicort,Budefix</a:t>
            </a:r>
            <a:endParaRPr lang="tr-TR" dirty="0"/>
          </a:p>
        </p:txBody>
      </p:sp>
      <p:sp>
        <p:nvSpPr>
          <p:cNvPr id="11" name="Ok: Sağ 10">
            <a:extLst>
              <a:ext uri="{FF2B5EF4-FFF2-40B4-BE49-F238E27FC236}">
                <a16:creationId xmlns:a16="http://schemas.microsoft.com/office/drawing/2014/main" id="{B7212252-D8A9-6F28-2148-A2EDA666724F}"/>
              </a:ext>
            </a:extLst>
          </p:cNvPr>
          <p:cNvSpPr/>
          <p:nvPr/>
        </p:nvSpPr>
        <p:spPr>
          <a:xfrm>
            <a:off x="8826140" y="3626428"/>
            <a:ext cx="365250" cy="164694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02655DC3-C716-FA28-9C55-C6EDB0E47F0E}"/>
              </a:ext>
            </a:extLst>
          </p:cNvPr>
          <p:cNvSpPr txBox="1"/>
          <p:nvPr/>
        </p:nvSpPr>
        <p:spPr>
          <a:xfrm>
            <a:off x="9263495" y="4208170"/>
            <a:ext cx="2519794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1800" i="0" dirty="0" err="1">
                <a:latin typeface="Calibri" panose="020F0502020204030204" pitchFamily="34" charset="0"/>
                <a:cs typeface="Calibri" panose="020F0502020204030204" pitchFamily="34" charset="0"/>
              </a:rPr>
              <a:t>Aerohit,Flixotide,Xencort</a:t>
            </a:r>
            <a:endParaRPr lang="tr-TR" dirty="0"/>
          </a:p>
        </p:txBody>
      </p:sp>
      <p:sp>
        <p:nvSpPr>
          <p:cNvPr id="14" name="Ok: Sağ 13">
            <a:extLst>
              <a:ext uri="{FF2B5EF4-FFF2-40B4-BE49-F238E27FC236}">
                <a16:creationId xmlns:a16="http://schemas.microsoft.com/office/drawing/2014/main" id="{450F8F44-FCEB-1551-D813-5B814D3C2F1D}"/>
              </a:ext>
            </a:extLst>
          </p:cNvPr>
          <p:cNvSpPr/>
          <p:nvPr/>
        </p:nvSpPr>
        <p:spPr>
          <a:xfrm>
            <a:off x="8830867" y="3935214"/>
            <a:ext cx="365250" cy="164694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5" name="Ok: Sağ 14">
            <a:extLst>
              <a:ext uri="{FF2B5EF4-FFF2-40B4-BE49-F238E27FC236}">
                <a16:creationId xmlns:a16="http://schemas.microsoft.com/office/drawing/2014/main" id="{C54E3CC8-FEBA-88D1-D818-76E12E4283F1}"/>
              </a:ext>
            </a:extLst>
          </p:cNvPr>
          <p:cNvSpPr/>
          <p:nvPr/>
        </p:nvSpPr>
        <p:spPr>
          <a:xfrm>
            <a:off x="8826140" y="4269620"/>
            <a:ext cx="365250" cy="164694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D2B999D5-A003-ED15-5C7C-B5B8A09B2990}"/>
              </a:ext>
            </a:extLst>
          </p:cNvPr>
          <p:cNvSpPr txBox="1"/>
          <p:nvPr/>
        </p:nvSpPr>
        <p:spPr>
          <a:xfrm>
            <a:off x="9263494" y="5088007"/>
            <a:ext cx="2519795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tr-TR" dirty="0" err="1"/>
              <a:t>Clenid</a:t>
            </a:r>
            <a:r>
              <a:rPr lang="tr-TR" dirty="0"/>
              <a:t>, </a:t>
            </a:r>
            <a:r>
              <a:rPr lang="tr-TR" dirty="0" err="1"/>
              <a:t>Airsonid</a:t>
            </a:r>
            <a:r>
              <a:rPr lang="tr-TR" dirty="0"/>
              <a:t>, </a:t>
            </a:r>
            <a:r>
              <a:rPr lang="tr-TR" dirty="0" err="1"/>
              <a:t>Lasecon</a:t>
            </a:r>
            <a:r>
              <a:rPr lang="tr-TR" dirty="0"/>
              <a:t> </a:t>
            </a:r>
          </a:p>
        </p:txBody>
      </p:sp>
      <p:sp>
        <p:nvSpPr>
          <p:cNvPr id="17" name="Ok: Sağ 16">
            <a:extLst>
              <a:ext uri="{FF2B5EF4-FFF2-40B4-BE49-F238E27FC236}">
                <a16:creationId xmlns:a16="http://schemas.microsoft.com/office/drawing/2014/main" id="{FBF1B1EA-268B-DC6B-9BF0-09F2610EF8C2}"/>
              </a:ext>
            </a:extLst>
          </p:cNvPr>
          <p:cNvSpPr/>
          <p:nvPr/>
        </p:nvSpPr>
        <p:spPr>
          <a:xfrm>
            <a:off x="8829065" y="5190326"/>
            <a:ext cx="365250" cy="164694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19" name="Resim 18">
            <a:extLst>
              <a:ext uri="{FF2B5EF4-FFF2-40B4-BE49-F238E27FC236}">
                <a16:creationId xmlns:a16="http://schemas.microsoft.com/office/drawing/2014/main" id="{4799F63F-20EC-0C7F-82C2-868C2C1883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10569289" y="64569"/>
            <a:ext cx="1522265" cy="1437064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14B9A4AF-B435-F1C5-7629-7B275E1B9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7092" y="64569"/>
            <a:ext cx="1574079" cy="1437064"/>
          </a:xfrm>
          <a:prstGeom prst="rect">
            <a:avLst/>
          </a:prstGeom>
        </p:spPr>
      </p:pic>
      <p:pic>
        <p:nvPicPr>
          <p:cNvPr id="23" name="Resim 22">
            <a:extLst>
              <a:ext uri="{FF2B5EF4-FFF2-40B4-BE49-F238E27FC236}">
                <a16:creationId xmlns:a16="http://schemas.microsoft.com/office/drawing/2014/main" id="{4EB18D63-B386-11D7-1EA7-EF4853D075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0550" y="64569"/>
            <a:ext cx="1253407" cy="1438411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7F92F02F-5C51-C774-F696-AE59D9CFF296}"/>
              </a:ext>
            </a:extLst>
          </p:cNvPr>
          <p:cNvSpPr txBox="1"/>
          <p:nvPr/>
        </p:nvSpPr>
        <p:spPr>
          <a:xfrm>
            <a:off x="325120" y="6370320"/>
            <a:ext cx="8058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>
                <a:solidFill>
                  <a:schemeClr val="bg2"/>
                </a:solidFill>
              </a:rPr>
              <a:t>Astım Tanı ve Tedavi Rehberi Astımın Kronik Tedavisi Basamak Tedavisi 2022 Güncellemesi</a:t>
            </a:r>
          </a:p>
        </p:txBody>
      </p:sp>
    </p:spTree>
    <p:extLst>
      <p:ext uri="{BB962C8B-B14F-4D97-AF65-F5344CB8AC3E}">
        <p14:creationId xmlns:p14="http://schemas.microsoft.com/office/powerpoint/2010/main" val="1319862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çılmamış hap paketlerinin yakından görünümü">
            <a:extLst>
              <a:ext uri="{FF2B5EF4-FFF2-40B4-BE49-F238E27FC236}">
                <a16:creationId xmlns:a16="http://schemas.microsoft.com/office/drawing/2014/main" id="{CA70AEE5-2174-0B72-5D98-F8D333328D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grayscl/>
          </a:blip>
          <a:srcRect t="3259" r="-1" b="11187"/>
          <a:stretch/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E57AF0AE-DF3E-DA8C-CDA6-BF1B7657C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anchor="ctr">
            <a:normAutofit/>
          </a:bodyPr>
          <a:lstStyle/>
          <a:p>
            <a:r>
              <a:rPr lang="tr-TR" dirty="0"/>
              <a:t>HEDEFLER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İçerik Yer Tutucusu 2">
            <a:extLst>
              <a:ext uri="{FF2B5EF4-FFF2-40B4-BE49-F238E27FC236}">
                <a16:creationId xmlns:a16="http://schemas.microsoft.com/office/drawing/2014/main" id="{DAE6B987-F7EF-5C96-D0FD-3CBC5519B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627" y="1137039"/>
            <a:ext cx="6085091" cy="4699000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tr-TR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Astım tanısını koyabilmek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r-TR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Astım kontrolünü değerlendirebilmek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r-TR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Astım tedavisinde kullanılan ilaçları sayabilmek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r-TR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Astım atak tedavisini yapabilmek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r-TR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Astım hastalarında sevk kriterlerini sayabilmek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r-TR" dirty="0">
                <a:solidFill>
                  <a:srgbClr val="FFC000"/>
                </a:solidFill>
              </a:rPr>
              <a:t>KOAH tanısı koyabilmek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r-TR" dirty="0">
                <a:solidFill>
                  <a:srgbClr val="FFC000"/>
                </a:solidFill>
              </a:rPr>
              <a:t>KOAH tedavisi düzenleyebilmek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r-TR" dirty="0">
                <a:solidFill>
                  <a:srgbClr val="FFC000"/>
                </a:solidFill>
              </a:rPr>
              <a:t>KOAH alevlenme tedavisini yapabilmek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r-TR" dirty="0">
                <a:solidFill>
                  <a:srgbClr val="FFC000"/>
                </a:solidFill>
              </a:rPr>
              <a:t>KOAH sevk kriterlerini sayabilmek</a:t>
            </a:r>
          </a:p>
        </p:txBody>
      </p:sp>
      <p:sp>
        <p:nvSpPr>
          <p:cNvPr id="19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9906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DB8A551-5ACE-AACB-7469-C7901A291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233" y="336928"/>
            <a:ext cx="9603275" cy="1049235"/>
          </a:xfrm>
        </p:spPr>
        <p:txBody>
          <a:bodyPr/>
          <a:lstStyle/>
          <a:p>
            <a:r>
              <a:rPr lang="tr-TR" sz="3200" b="1" i="0" u="none" strike="noStrike" baseline="0" dirty="0">
                <a:latin typeface="MinionPro-Bold"/>
              </a:rPr>
              <a:t>KONTROL EDİCİ </a:t>
            </a:r>
            <a:r>
              <a:rPr lang="tr-TR" sz="3200" b="1" i="0" u="none" strike="noStrike" baseline="0" dirty="0" err="1">
                <a:latin typeface="MinionPro-Bold"/>
              </a:rPr>
              <a:t>İLAçLAR</a:t>
            </a:r>
            <a:endParaRPr lang="tr-TR" dirty="0"/>
          </a:p>
        </p:txBody>
      </p:sp>
      <p:sp>
        <p:nvSpPr>
          <p:cNvPr id="4" name="İçerik Yer Tutucusu 2">
            <a:extLst>
              <a:ext uri="{FF2B5EF4-FFF2-40B4-BE49-F238E27FC236}">
                <a16:creationId xmlns:a16="http://schemas.microsoft.com/office/drawing/2014/main" id="{7C786506-93D9-378D-9328-7031D6DD51A9}"/>
              </a:ext>
            </a:extLst>
          </p:cNvPr>
          <p:cNvSpPr txBox="1">
            <a:spLocks/>
          </p:cNvSpPr>
          <p:nvPr/>
        </p:nvSpPr>
        <p:spPr>
          <a:xfrm>
            <a:off x="852054" y="1386164"/>
            <a:ext cx="11087101" cy="47860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r-TR" sz="2400" b="1" dirty="0">
                <a:latin typeface="MinionPro-Bold"/>
              </a:rPr>
              <a:t>       a)</a:t>
            </a:r>
            <a:r>
              <a:rPr lang="tr-TR" sz="2400" b="1" dirty="0" err="1">
                <a:latin typeface="MinionPro-Bold"/>
              </a:rPr>
              <a:t>İnhale</a:t>
            </a:r>
            <a:r>
              <a:rPr lang="tr-TR" sz="2400" b="1" dirty="0">
                <a:latin typeface="MinionPro-Bold"/>
              </a:rPr>
              <a:t> steroidler</a:t>
            </a:r>
            <a:endParaRPr lang="tr-TR" sz="2400" dirty="0">
              <a:latin typeface="MinionPro-Bold"/>
            </a:endParaRPr>
          </a:p>
          <a:p>
            <a:r>
              <a:rPr lang="tr-TR" sz="2400" b="1" dirty="0">
                <a:latin typeface="MinionPro-Bold"/>
              </a:rPr>
              <a:t>Yan etkileri</a:t>
            </a:r>
            <a:r>
              <a:rPr lang="tr-TR" sz="2400" b="1" dirty="0">
                <a:latin typeface="+mj-lt"/>
              </a:rPr>
              <a:t>:</a:t>
            </a:r>
          </a:p>
          <a:p>
            <a:r>
              <a:rPr lang="tr-TR" sz="2400" b="1" dirty="0">
                <a:latin typeface="MinionPro-Bold"/>
              </a:rPr>
              <a:t>Lokal</a:t>
            </a:r>
            <a:r>
              <a:rPr lang="tr-TR" sz="2400" b="1" dirty="0">
                <a:latin typeface="+mj-lt"/>
              </a:rPr>
              <a:t> </a:t>
            </a:r>
            <a:r>
              <a:rPr lang="tr-TR" sz="2400" dirty="0">
                <a:latin typeface="+mj-lt"/>
              </a:rPr>
              <a:t>yan etkileri; </a:t>
            </a:r>
            <a:r>
              <a:rPr lang="tr-TR" sz="2400" dirty="0" err="1">
                <a:latin typeface="+mj-lt"/>
              </a:rPr>
              <a:t>orofaringeal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kandidiyazis</a:t>
            </a:r>
            <a:r>
              <a:rPr lang="tr-TR" sz="2400" dirty="0">
                <a:latin typeface="+mj-lt"/>
              </a:rPr>
              <a:t>, ses kısıklığı (</a:t>
            </a:r>
            <a:r>
              <a:rPr lang="tr-TR" sz="2400" dirty="0" err="1">
                <a:latin typeface="+mj-lt"/>
              </a:rPr>
              <a:t>disfoni</a:t>
            </a:r>
            <a:r>
              <a:rPr lang="tr-TR" sz="2400" dirty="0">
                <a:latin typeface="+mj-lt"/>
              </a:rPr>
              <a:t>) ve üst solunum yolu irritasyonuna bağlı oluşan öksürüktür. </a:t>
            </a:r>
          </a:p>
          <a:p>
            <a:pPr>
              <a:lnSpc>
                <a:spcPct val="60000"/>
              </a:lnSpc>
            </a:pPr>
            <a:r>
              <a:rPr lang="tr-TR" sz="2400" dirty="0">
                <a:latin typeface="+mj-lt"/>
              </a:rPr>
              <a:t> Yan etkileri azaltmak için; </a:t>
            </a:r>
            <a:r>
              <a:rPr lang="tr-TR" sz="2400" dirty="0" err="1">
                <a:latin typeface="+mj-lt"/>
              </a:rPr>
              <a:t>spacer</a:t>
            </a:r>
            <a:r>
              <a:rPr lang="tr-TR" sz="2400" dirty="0">
                <a:latin typeface="+mj-lt"/>
              </a:rPr>
              <a:t> kullanımı,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tr-TR" sz="2400" dirty="0">
                <a:latin typeface="+mj-lt"/>
              </a:rPr>
              <a:t>                                         ağzın çalkalanması</a:t>
            </a:r>
          </a:p>
          <a:p>
            <a:pPr>
              <a:lnSpc>
                <a:spcPct val="60000"/>
              </a:lnSpc>
            </a:pPr>
            <a:endParaRPr lang="tr-TR" sz="2400" dirty="0">
              <a:latin typeface="+mj-lt"/>
            </a:endParaRPr>
          </a:p>
          <a:p>
            <a:r>
              <a:rPr lang="tr-TR" sz="2400" u="sng" dirty="0">
                <a:latin typeface="+mj-lt"/>
              </a:rPr>
              <a:t>Yüksek dozda uzun süre </a:t>
            </a:r>
            <a:r>
              <a:rPr lang="tr-TR" sz="2400" dirty="0">
                <a:latin typeface="+mj-lt"/>
              </a:rPr>
              <a:t>kullanılan </a:t>
            </a:r>
            <a:r>
              <a:rPr lang="tr-TR" sz="2400" dirty="0" err="1">
                <a:latin typeface="+mj-lt"/>
              </a:rPr>
              <a:t>inhale</a:t>
            </a:r>
            <a:r>
              <a:rPr lang="tr-TR" sz="2400" dirty="0">
                <a:latin typeface="+mj-lt"/>
              </a:rPr>
              <a:t> kortikosteroidlerin </a:t>
            </a:r>
            <a:r>
              <a:rPr lang="tr-TR" sz="2400" b="1" dirty="0">
                <a:latin typeface="+mj-lt"/>
              </a:rPr>
              <a:t>sistemik</a:t>
            </a:r>
            <a:r>
              <a:rPr lang="tr-TR" sz="2400" dirty="0">
                <a:latin typeface="+mj-lt"/>
              </a:rPr>
              <a:t> yan etkileri; ciltte kolay morluk oluşumu, adrenal bezlerin baskılanması ve kemik mineral yoğunluğunun azalmasıdır </a:t>
            </a:r>
          </a:p>
          <a:p>
            <a:endParaRPr lang="tr-TR" sz="2400" dirty="0">
              <a:latin typeface="MinionPro-Bold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001373BF-70DA-EDED-932F-2A888BD4E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3148" y="3087407"/>
            <a:ext cx="2314142" cy="156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399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7EB0C62-53B2-CEB9-28F0-CF05D78DA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51" y="1386164"/>
            <a:ext cx="9603275" cy="1554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i="0" u="none" strike="noStrike" baseline="0" dirty="0">
                <a:latin typeface="MinionPro-Bold"/>
              </a:rPr>
              <a:t>     b) </a:t>
            </a:r>
            <a:r>
              <a:rPr lang="tr-TR" sz="2400" b="1" i="0" u="none" strike="noStrike" baseline="0" dirty="0" err="1">
                <a:latin typeface="MinionPro-Bold"/>
              </a:rPr>
              <a:t>İnhale</a:t>
            </a:r>
            <a:r>
              <a:rPr lang="tr-TR" sz="2400" b="1" i="0" u="none" strike="noStrike" baseline="0" dirty="0">
                <a:latin typeface="MinionPro-Bold"/>
              </a:rPr>
              <a:t> Steroid ve Uzun Etkili Beta2-agonist Kombinasyonu</a:t>
            </a:r>
          </a:p>
          <a:p>
            <a:r>
              <a:rPr lang="tr-TR" sz="2400" dirty="0">
                <a:latin typeface="+mj-lt"/>
              </a:rPr>
              <a:t>Tek başına düzenli </a:t>
            </a:r>
            <a:r>
              <a:rPr lang="tr-TR" sz="2400" dirty="0" err="1">
                <a:latin typeface="+mj-lt"/>
              </a:rPr>
              <a:t>inhale</a:t>
            </a:r>
            <a:r>
              <a:rPr lang="tr-TR" sz="2400" dirty="0">
                <a:latin typeface="+mj-lt"/>
              </a:rPr>
              <a:t> steroid ve gerektikçe kısa etkili beta2 agonist ile astım kontrolü sağlanamadığı durumlarda tedaviye eklenmeli</a:t>
            </a:r>
          </a:p>
          <a:p>
            <a:pPr marL="0" indent="0">
              <a:buNone/>
            </a:pPr>
            <a:endParaRPr lang="tr-TR" sz="2400" dirty="0">
              <a:latin typeface="+mj-lt"/>
            </a:endParaRPr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7C5D02E3-B7EF-4BCE-5360-F21B390CE2C0}"/>
              </a:ext>
            </a:extLst>
          </p:cNvPr>
          <p:cNvSpPr txBox="1">
            <a:spLocks/>
          </p:cNvSpPr>
          <p:nvPr/>
        </p:nvSpPr>
        <p:spPr>
          <a:xfrm>
            <a:off x="1389233" y="336928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>
                <a:latin typeface="MinionPro-Bold"/>
              </a:rPr>
              <a:t>KONTROL EDİCİ </a:t>
            </a:r>
            <a:r>
              <a:rPr lang="tr-TR" b="1" dirty="0" err="1">
                <a:latin typeface="MinionPro-Bold"/>
              </a:rPr>
              <a:t>İLAçLAR</a:t>
            </a:r>
            <a:endParaRPr lang="tr-TR" dirty="0"/>
          </a:p>
        </p:txBody>
      </p:sp>
      <p:graphicFrame>
        <p:nvGraphicFramePr>
          <p:cNvPr id="7" name="Metin kutusu 4">
            <a:extLst>
              <a:ext uri="{FF2B5EF4-FFF2-40B4-BE49-F238E27FC236}">
                <a16:creationId xmlns:a16="http://schemas.microsoft.com/office/drawing/2014/main" id="{0C567C03-9812-40CA-3DAB-48E5EA5914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0125386"/>
              </p:ext>
            </p:extLst>
          </p:nvPr>
        </p:nvGraphicFramePr>
        <p:xfrm>
          <a:off x="893618" y="3148465"/>
          <a:ext cx="4561609" cy="2797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3" name="Grup 12">
            <a:extLst>
              <a:ext uri="{FF2B5EF4-FFF2-40B4-BE49-F238E27FC236}">
                <a16:creationId xmlns:a16="http://schemas.microsoft.com/office/drawing/2014/main" id="{428876D5-E636-DF39-00A3-4E427D82D6A5}"/>
              </a:ext>
            </a:extLst>
          </p:cNvPr>
          <p:cNvGrpSpPr/>
          <p:nvPr/>
        </p:nvGrpSpPr>
        <p:grpSpPr>
          <a:xfrm>
            <a:off x="6096000" y="3268161"/>
            <a:ext cx="1763909" cy="422344"/>
            <a:chOff x="0" y="49160"/>
            <a:chExt cx="4561609" cy="491399"/>
          </a:xfrm>
        </p:grpSpPr>
        <p:sp>
          <p:nvSpPr>
            <p:cNvPr id="14" name="Dikdörtgen: Köşeleri Yuvarlatılmış 13">
              <a:extLst>
                <a:ext uri="{FF2B5EF4-FFF2-40B4-BE49-F238E27FC236}">
                  <a16:creationId xmlns:a16="http://schemas.microsoft.com/office/drawing/2014/main" id="{C4D9CFB7-C4D0-336D-7BA7-E2B7E7C2B4D1}"/>
                </a:ext>
              </a:extLst>
            </p:cNvPr>
            <p:cNvSpPr/>
            <p:nvPr/>
          </p:nvSpPr>
          <p:spPr>
            <a:xfrm>
              <a:off x="0" y="49160"/>
              <a:ext cx="4561609" cy="49139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Dikdörtgen: Köşeleri Yuvarlatılmış 4">
              <a:extLst>
                <a:ext uri="{FF2B5EF4-FFF2-40B4-BE49-F238E27FC236}">
                  <a16:creationId xmlns:a16="http://schemas.microsoft.com/office/drawing/2014/main" id="{10E99954-3796-ACA6-69DD-7D615ED8913A}"/>
                </a:ext>
              </a:extLst>
            </p:cNvPr>
            <p:cNvSpPr txBox="1"/>
            <p:nvPr/>
          </p:nvSpPr>
          <p:spPr>
            <a:xfrm>
              <a:off x="23989" y="73148"/>
              <a:ext cx="4537620" cy="4434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tr-TR" sz="2100" dirty="0" err="1"/>
                <a:t>Foster</a:t>
              </a:r>
              <a:r>
                <a:rPr lang="tr-TR" sz="2100" dirty="0"/>
                <a:t>, </a:t>
              </a:r>
              <a:r>
                <a:rPr lang="tr-TR" sz="2100" dirty="0" err="1"/>
                <a:t>Fastair</a:t>
              </a:r>
              <a:r>
                <a:rPr lang="tr-TR" sz="2100" kern="1200" dirty="0"/>
                <a:t> </a:t>
              </a:r>
              <a:endParaRPr lang="en-US" sz="2100" kern="1200" dirty="0"/>
            </a:p>
          </p:txBody>
        </p:sp>
      </p:grpSp>
      <p:sp>
        <p:nvSpPr>
          <p:cNvPr id="16" name="Ok: Sağ 15">
            <a:extLst>
              <a:ext uri="{FF2B5EF4-FFF2-40B4-BE49-F238E27FC236}">
                <a16:creationId xmlns:a16="http://schemas.microsoft.com/office/drawing/2014/main" id="{30B71FD5-0B8D-ECEA-CAEB-2142BBF57696}"/>
              </a:ext>
            </a:extLst>
          </p:cNvPr>
          <p:cNvSpPr/>
          <p:nvPr/>
        </p:nvSpPr>
        <p:spPr>
          <a:xfrm>
            <a:off x="5557024" y="3335482"/>
            <a:ext cx="469703" cy="249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Ok: Sağ 16">
            <a:extLst>
              <a:ext uri="{FF2B5EF4-FFF2-40B4-BE49-F238E27FC236}">
                <a16:creationId xmlns:a16="http://schemas.microsoft.com/office/drawing/2014/main" id="{AF635BE3-C6ED-3E4C-BC2E-703078312072}"/>
              </a:ext>
            </a:extLst>
          </p:cNvPr>
          <p:cNvSpPr/>
          <p:nvPr/>
        </p:nvSpPr>
        <p:spPr>
          <a:xfrm>
            <a:off x="5557024" y="3855026"/>
            <a:ext cx="469703" cy="24938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Ok: Sağ 17">
            <a:extLst>
              <a:ext uri="{FF2B5EF4-FFF2-40B4-BE49-F238E27FC236}">
                <a16:creationId xmlns:a16="http://schemas.microsoft.com/office/drawing/2014/main" id="{16DC5F29-1258-50BA-5FC3-A6B609F7ABF7}"/>
              </a:ext>
            </a:extLst>
          </p:cNvPr>
          <p:cNvSpPr/>
          <p:nvPr/>
        </p:nvSpPr>
        <p:spPr>
          <a:xfrm>
            <a:off x="5552797" y="4440382"/>
            <a:ext cx="469703" cy="24938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Ok: Sağ 18">
            <a:extLst>
              <a:ext uri="{FF2B5EF4-FFF2-40B4-BE49-F238E27FC236}">
                <a16:creationId xmlns:a16="http://schemas.microsoft.com/office/drawing/2014/main" id="{03AE6C2A-EE87-A5E9-1507-E467675F0CF4}"/>
              </a:ext>
            </a:extLst>
          </p:cNvPr>
          <p:cNvSpPr/>
          <p:nvPr/>
        </p:nvSpPr>
        <p:spPr>
          <a:xfrm>
            <a:off x="5552796" y="4959926"/>
            <a:ext cx="469703" cy="249380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Ok: Sağ 19">
            <a:extLst>
              <a:ext uri="{FF2B5EF4-FFF2-40B4-BE49-F238E27FC236}">
                <a16:creationId xmlns:a16="http://schemas.microsoft.com/office/drawing/2014/main" id="{C08F1302-677B-740D-E04D-274775E76FD0}"/>
              </a:ext>
            </a:extLst>
          </p:cNvPr>
          <p:cNvSpPr/>
          <p:nvPr/>
        </p:nvSpPr>
        <p:spPr>
          <a:xfrm>
            <a:off x="5552795" y="5510643"/>
            <a:ext cx="469703" cy="249380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4" name="Resim 23">
            <a:extLst>
              <a:ext uri="{FF2B5EF4-FFF2-40B4-BE49-F238E27FC236}">
                <a16:creationId xmlns:a16="http://schemas.microsoft.com/office/drawing/2014/main" id="{6D6EB87E-DE5A-56A3-B274-1F132CFDDA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25847" y="13855"/>
            <a:ext cx="1566154" cy="1914918"/>
          </a:xfrm>
          <a:prstGeom prst="rect">
            <a:avLst/>
          </a:prstGeom>
        </p:spPr>
      </p:pic>
      <p:pic>
        <p:nvPicPr>
          <p:cNvPr id="26" name="Resim 25">
            <a:extLst>
              <a:ext uri="{FF2B5EF4-FFF2-40B4-BE49-F238E27FC236}">
                <a16:creationId xmlns:a16="http://schemas.microsoft.com/office/drawing/2014/main" id="{D28BC6E2-C432-F9CB-1657-863112F510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2091" y="13855"/>
            <a:ext cx="1678523" cy="1425030"/>
          </a:xfrm>
          <a:prstGeom prst="rect">
            <a:avLst/>
          </a:prstGeom>
        </p:spPr>
      </p:pic>
      <p:grpSp>
        <p:nvGrpSpPr>
          <p:cNvPr id="27" name="Grup 26">
            <a:extLst>
              <a:ext uri="{FF2B5EF4-FFF2-40B4-BE49-F238E27FC236}">
                <a16:creationId xmlns:a16="http://schemas.microsoft.com/office/drawing/2014/main" id="{D0C9A166-92B8-319D-97EE-9990CDFA7725}"/>
              </a:ext>
            </a:extLst>
          </p:cNvPr>
          <p:cNvGrpSpPr/>
          <p:nvPr/>
        </p:nvGrpSpPr>
        <p:grpSpPr>
          <a:xfrm>
            <a:off x="6105276" y="3772223"/>
            <a:ext cx="2956750" cy="422345"/>
            <a:chOff x="0" y="601040"/>
            <a:chExt cx="4561609" cy="491399"/>
          </a:xfrm>
        </p:grpSpPr>
        <p:sp>
          <p:nvSpPr>
            <p:cNvPr id="28" name="Dikdörtgen: Köşeleri Yuvarlatılmış 27">
              <a:extLst>
                <a:ext uri="{FF2B5EF4-FFF2-40B4-BE49-F238E27FC236}">
                  <a16:creationId xmlns:a16="http://schemas.microsoft.com/office/drawing/2014/main" id="{5F923B9B-4934-0CAC-E6DC-FCE75C7F7721}"/>
                </a:ext>
              </a:extLst>
            </p:cNvPr>
            <p:cNvSpPr/>
            <p:nvPr/>
          </p:nvSpPr>
          <p:spPr>
            <a:xfrm>
              <a:off x="0" y="601040"/>
              <a:ext cx="4561609" cy="491399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Dikdörtgen: Köşeleri Yuvarlatılmış 4">
              <a:extLst>
                <a:ext uri="{FF2B5EF4-FFF2-40B4-BE49-F238E27FC236}">
                  <a16:creationId xmlns:a16="http://schemas.microsoft.com/office/drawing/2014/main" id="{DE25EA86-A246-E5F7-B38D-23ADEA94E4FF}"/>
                </a:ext>
              </a:extLst>
            </p:cNvPr>
            <p:cNvSpPr txBox="1"/>
            <p:nvPr/>
          </p:nvSpPr>
          <p:spPr>
            <a:xfrm>
              <a:off x="23988" y="625028"/>
              <a:ext cx="4513633" cy="4434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tr-TR" sz="2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Symbicort</a:t>
              </a:r>
              <a:r>
                <a:rPr lang="tr-TR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tr-TR" sz="2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Extraır</a:t>
              </a:r>
              <a:r>
                <a:rPr lang="tr-TR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tr-TR" sz="2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Aırbır</a:t>
              </a:r>
              <a:endParaRPr lang="en-US" sz="2200" kern="1200" dirty="0"/>
            </a:p>
          </p:txBody>
        </p:sp>
      </p:grpSp>
      <p:pic>
        <p:nvPicPr>
          <p:cNvPr id="31" name="Resim 30">
            <a:extLst>
              <a:ext uri="{FF2B5EF4-FFF2-40B4-BE49-F238E27FC236}">
                <a16:creationId xmlns:a16="http://schemas.microsoft.com/office/drawing/2014/main" id="{D23A9274-AA0B-4400-CEBC-FCE7FB7C17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39041" y="2519135"/>
            <a:ext cx="2034712" cy="1129578"/>
          </a:xfrm>
          <a:prstGeom prst="rect">
            <a:avLst/>
          </a:prstGeom>
        </p:spPr>
      </p:pic>
      <p:grpSp>
        <p:nvGrpSpPr>
          <p:cNvPr id="32" name="Grup 31">
            <a:extLst>
              <a:ext uri="{FF2B5EF4-FFF2-40B4-BE49-F238E27FC236}">
                <a16:creationId xmlns:a16="http://schemas.microsoft.com/office/drawing/2014/main" id="{731E2E36-EF1A-E063-A5FF-579CDA305FB2}"/>
              </a:ext>
            </a:extLst>
          </p:cNvPr>
          <p:cNvGrpSpPr/>
          <p:nvPr/>
        </p:nvGrpSpPr>
        <p:grpSpPr>
          <a:xfrm>
            <a:off x="6091467" y="4310927"/>
            <a:ext cx="1793679" cy="437178"/>
            <a:chOff x="0" y="1152920"/>
            <a:chExt cx="4651465" cy="508657"/>
          </a:xfrm>
        </p:grpSpPr>
        <p:sp>
          <p:nvSpPr>
            <p:cNvPr id="33" name="Dikdörtgen: Köşeleri Yuvarlatılmış 32">
              <a:extLst>
                <a:ext uri="{FF2B5EF4-FFF2-40B4-BE49-F238E27FC236}">
                  <a16:creationId xmlns:a16="http://schemas.microsoft.com/office/drawing/2014/main" id="{4F2213D1-6ECE-1F1C-DCEC-2E4B49AACB55}"/>
                </a:ext>
              </a:extLst>
            </p:cNvPr>
            <p:cNvSpPr/>
            <p:nvPr/>
          </p:nvSpPr>
          <p:spPr>
            <a:xfrm>
              <a:off x="0" y="1152920"/>
              <a:ext cx="4561609" cy="491399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Dikdörtgen: Köşeleri Yuvarlatılmış 4">
              <a:extLst>
                <a:ext uri="{FF2B5EF4-FFF2-40B4-BE49-F238E27FC236}">
                  <a16:creationId xmlns:a16="http://schemas.microsoft.com/office/drawing/2014/main" id="{A3173296-A02F-0DD1-3F14-20A69C4C9167}"/>
                </a:ext>
              </a:extLst>
            </p:cNvPr>
            <p:cNvSpPr txBox="1"/>
            <p:nvPr/>
          </p:nvSpPr>
          <p:spPr>
            <a:xfrm>
              <a:off x="137831" y="1548521"/>
              <a:ext cx="4513634" cy="1130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200" dirty="0" err="1">
                  <a:solidFill>
                    <a:schemeClr val="bg1">
                      <a:lumMod val="95000"/>
                    </a:schemeClr>
                  </a:solidFill>
                  <a:latin typeface="+mj-lt"/>
                </a:rPr>
                <a:t>R</a:t>
              </a:r>
              <a:r>
                <a:rPr lang="tr-TR" sz="2200" i="0" dirty="0" err="1">
                  <a:solidFill>
                    <a:schemeClr val="bg1">
                      <a:lumMod val="95000"/>
                    </a:schemeClr>
                  </a:solidFill>
                  <a:effectLst/>
                  <a:latin typeface="+mj-lt"/>
                </a:rPr>
                <a:t>elvar</a:t>
              </a:r>
              <a:r>
                <a:rPr lang="tr-TR" sz="2200" i="0" dirty="0">
                  <a:solidFill>
                    <a:schemeClr val="bg1">
                      <a:lumMod val="95000"/>
                    </a:schemeClr>
                  </a:solidFill>
                  <a:effectLst/>
                  <a:latin typeface="+mj-lt"/>
                </a:rPr>
                <a:t> </a:t>
              </a:r>
              <a:r>
                <a:rPr lang="tr-TR" sz="2200" i="0" dirty="0" err="1">
                  <a:solidFill>
                    <a:schemeClr val="bg1">
                      <a:lumMod val="95000"/>
                    </a:schemeClr>
                  </a:solidFill>
                  <a:effectLst/>
                  <a:latin typeface="+mj-lt"/>
                </a:rPr>
                <a:t>ellıpta</a:t>
              </a:r>
              <a:endParaRPr lang="tr-TR" sz="2200" i="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endParaRPr>
            </a:p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100" kern="1200" dirty="0"/>
            </a:p>
          </p:txBody>
        </p:sp>
      </p:grpSp>
      <p:grpSp>
        <p:nvGrpSpPr>
          <p:cNvPr id="37" name="Grup 36">
            <a:extLst>
              <a:ext uri="{FF2B5EF4-FFF2-40B4-BE49-F238E27FC236}">
                <a16:creationId xmlns:a16="http://schemas.microsoft.com/office/drawing/2014/main" id="{5C35361E-E1BA-3CA5-6E17-058D2F120599}"/>
              </a:ext>
            </a:extLst>
          </p:cNvPr>
          <p:cNvGrpSpPr/>
          <p:nvPr/>
        </p:nvGrpSpPr>
        <p:grpSpPr>
          <a:xfrm>
            <a:off x="6094690" y="4893058"/>
            <a:ext cx="1258062" cy="422345"/>
            <a:chOff x="0" y="1704800"/>
            <a:chExt cx="4561609" cy="491399"/>
          </a:xfrm>
        </p:grpSpPr>
        <p:sp>
          <p:nvSpPr>
            <p:cNvPr id="38" name="Dikdörtgen: Köşeleri Yuvarlatılmış 37">
              <a:extLst>
                <a:ext uri="{FF2B5EF4-FFF2-40B4-BE49-F238E27FC236}">
                  <a16:creationId xmlns:a16="http://schemas.microsoft.com/office/drawing/2014/main" id="{41FD9099-02ED-D7A1-95C0-1ED7A1E72A29}"/>
                </a:ext>
              </a:extLst>
            </p:cNvPr>
            <p:cNvSpPr/>
            <p:nvPr/>
          </p:nvSpPr>
          <p:spPr>
            <a:xfrm>
              <a:off x="0" y="1704800"/>
              <a:ext cx="4561609" cy="491399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Dikdörtgen: Köşeleri Yuvarlatılmış 4">
              <a:extLst>
                <a:ext uri="{FF2B5EF4-FFF2-40B4-BE49-F238E27FC236}">
                  <a16:creationId xmlns:a16="http://schemas.microsoft.com/office/drawing/2014/main" id="{48BF3814-3A64-6C63-71DA-0B6CDE5A5CF6}"/>
                </a:ext>
              </a:extLst>
            </p:cNvPr>
            <p:cNvSpPr txBox="1"/>
            <p:nvPr/>
          </p:nvSpPr>
          <p:spPr>
            <a:xfrm>
              <a:off x="23988" y="1728788"/>
              <a:ext cx="4148227" cy="4434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tr-TR" sz="2100" dirty="0" err="1"/>
                <a:t>Fixhaler</a:t>
              </a:r>
              <a:endParaRPr lang="en-US" sz="2100" kern="1200" dirty="0"/>
            </a:p>
          </p:txBody>
        </p:sp>
      </p:grpSp>
      <p:grpSp>
        <p:nvGrpSpPr>
          <p:cNvPr id="40" name="Grup 39">
            <a:extLst>
              <a:ext uri="{FF2B5EF4-FFF2-40B4-BE49-F238E27FC236}">
                <a16:creationId xmlns:a16="http://schemas.microsoft.com/office/drawing/2014/main" id="{65B47AFE-6483-5F28-83FF-2F7681713C46}"/>
              </a:ext>
            </a:extLst>
          </p:cNvPr>
          <p:cNvGrpSpPr/>
          <p:nvPr/>
        </p:nvGrpSpPr>
        <p:grpSpPr>
          <a:xfrm>
            <a:off x="6091467" y="5447136"/>
            <a:ext cx="3831852" cy="390687"/>
            <a:chOff x="0" y="2202035"/>
            <a:chExt cx="4561609" cy="491399"/>
          </a:xfrm>
        </p:grpSpPr>
        <p:sp>
          <p:nvSpPr>
            <p:cNvPr id="41" name="Dikdörtgen: Köşeleri Yuvarlatılmış 40">
              <a:extLst>
                <a:ext uri="{FF2B5EF4-FFF2-40B4-BE49-F238E27FC236}">
                  <a16:creationId xmlns:a16="http://schemas.microsoft.com/office/drawing/2014/main" id="{D9C44B28-7F34-B695-72AA-480914636260}"/>
                </a:ext>
              </a:extLst>
            </p:cNvPr>
            <p:cNvSpPr/>
            <p:nvPr/>
          </p:nvSpPr>
          <p:spPr>
            <a:xfrm>
              <a:off x="0" y="2202035"/>
              <a:ext cx="4561609" cy="49139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Dikdörtgen: Köşeleri Yuvarlatılmış 4">
              <a:extLst>
                <a:ext uri="{FF2B5EF4-FFF2-40B4-BE49-F238E27FC236}">
                  <a16:creationId xmlns:a16="http://schemas.microsoft.com/office/drawing/2014/main" id="{18389F53-5D13-E9D9-F575-D34A2D0E5FE5}"/>
                </a:ext>
              </a:extLst>
            </p:cNvPr>
            <p:cNvSpPr txBox="1"/>
            <p:nvPr/>
          </p:nvSpPr>
          <p:spPr>
            <a:xfrm>
              <a:off x="23988" y="2226023"/>
              <a:ext cx="4513633" cy="4434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tr-TR" sz="2100" dirty="0" err="1">
                  <a:latin typeface="+mj-lt"/>
                </a:rPr>
                <a:t>Seretide</a:t>
              </a:r>
              <a:r>
                <a:rPr lang="tr-TR" sz="2100" dirty="0">
                  <a:latin typeface="+mj-lt"/>
                  <a:cs typeface="Calibri" panose="020F0502020204030204" pitchFamily="34" charset="0"/>
                </a:rPr>
                <a:t>, </a:t>
              </a:r>
              <a:r>
                <a:rPr lang="tr-TR" sz="2100" dirty="0" err="1">
                  <a:latin typeface="+mj-lt"/>
                  <a:cs typeface="Calibri" panose="020F0502020204030204" pitchFamily="34" charset="0"/>
                </a:rPr>
                <a:t>Airplus</a:t>
              </a:r>
              <a:r>
                <a:rPr lang="tr-TR" sz="2100" dirty="0">
                  <a:latin typeface="+mj-lt"/>
                  <a:cs typeface="Calibri" panose="020F0502020204030204" pitchFamily="34" charset="0"/>
                </a:rPr>
                <a:t>, </a:t>
              </a:r>
              <a:r>
                <a:rPr lang="tr-TR" sz="2100" dirty="0" err="1">
                  <a:latin typeface="+mj-lt"/>
                  <a:cs typeface="Calibri" panose="020F0502020204030204" pitchFamily="34" charset="0"/>
                </a:rPr>
                <a:t>Respiro</a:t>
              </a:r>
              <a:r>
                <a:rPr lang="tr-TR" sz="2100" dirty="0">
                  <a:latin typeface="+mj-lt"/>
                  <a:cs typeface="Calibri" panose="020F0502020204030204" pitchFamily="34" charset="0"/>
                </a:rPr>
                <a:t>, </a:t>
              </a:r>
              <a:r>
                <a:rPr lang="tr-TR" sz="2100" dirty="0" err="1">
                  <a:latin typeface="+mj-lt"/>
                  <a:cs typeface="Calibri" panose="020F0502020204030204" pitchFamily="34" charset="0"/>
                </a:rPr>
                <a:t>Brequal</a:t>
              </a:r>
              <a:endParaRPr lang="en-US" sz="2100" kern="1200" dirty="0">
                <a:latin typeface="+mj-lt"/>
              </a:endParaRPr>
            </a:p>
          </p:txBody>
        </p:sp>
      </p:grpSp>
      <p:pic>
        <p:nvPicPr>
          <p:cNvPr id="44" name="Resim 43">
            <a:extLst>
              <a:ext uri="{FF2B5EF4-FFF2-40B4-BE49-F238E27FC236}">
                <a16:creationId xmlns:a16="http://schemas.microsoft.com/office/drawing/2014/main" id="{ACE3D8F9-82DE-FD11-6426-0C62216491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73565" y="5104230"/>
            <a:ext cx="1500188" cy="1028700"/>
          </a:xfrm>
          <a:prstGeom prst="rect">
            <a:avLst/>
          </a:prstGeom>
        </p:spPr>
      </p:pic>
      <p:pic>
        <p:nvPicPr>
          <p:cNvPr id="46" name="Resim 45">
            <a:extLst>
              <a:ext uri="{FF2B5EF4-FFF2-40B4-BE49-F238E27FC236}">
                <a16:creationId xmlns:a16="http://schemas.microsoft.com/office/drawing/2014/main" id="{7077F5C0-1085-B29E-EB52-EA9D77C05B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23319" y="3896168"/>
            <a:ext cx="2297353" cy="96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783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C79FA6D-305A-6A60-D19B-4B7E05611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144" y="342420"/>
            <a:ext cx="9603275" cy="1049235"/>
          </a:xfrm>
        </p:spPr>
        <p:txBody>
          <a:bodyPr>
            <a:normAutofit/>
          </a:bodyPr>
          <a:lstStyle/>
          <a:p>
            <a:r>
              <a:rPr lang="tr-TR" b="1" dirty="0">
                <a:latin typeface="MinionPro-Bold"/>
              </a:rPr>
              <a:t>KONTROL EDİCİ </a:t>
            </a:r>
            <a:r>
              <a:rPr lang="tr-TR" b="1" dirty="0" err="1">
                <a:latin typeface="MinionPro-Bold"/>
              </a:rPr>
              <a:t>İLAçLAR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7F0A438-456D-5BDD-5352-3C56708AB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4362" y="2015732"/>
            <a:ext cx="9603275" cy="3450613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tr-TR" sz="2400" b="1" dirty="0">
                <a:solidFill>
                  <a:srgbClr val="FF0000"/>
                </a:solidFill>
              </a:rPr>
              <a:t>!! </a:t>
            </a:r>
            <a:r>
              <a:rPr lang="tr-TR" sz="2400" dirty="0" err="1"/>
              <a:t>Salmeterol</a:t>
            </a:r>
            <a:r>
              <a:rPr lang="tr-TR" sz="2400" dirty="0"/>
              <a:t> ile astıma bağlı ölüm riskinde artış ve tek başına uzun etkili beta2-agonist kullanımı ile atak riskinde artış tespit edilmesi üzerine, uzun etkili beta2-agonistlerin mutlaka </a:t>
            </a:r>
            <a:r>
              <a:rPr lang="tr-TR" sz="2400" dirty="0" err="1"/>
              <a:t>inhale</a:t>
            </a:r>
            <a:r>
              <a:rPr lang="tr-TR" sz="2400" dirty="0"/>
              <a:t> steroid ile birlikte kullanılması gereklidir</a:t>
            </a:r>
          </a:p>
        </p:txBody>
      </p:sp>
    </p:spTree>
    <p:extLst>
      <p:ext uri="{BB962C8B-B14F-4D97-AF65-F5344CB8AC3E}">
        <p14:creationId xmlns:p14="http://schemas.microsoft.com/office/powerpoint/2010/main" val="16149208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C563034-2BE4-2605-8C50-AFF4F724E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346839"/>
            <a:ext cx="9603275" cy="1049235"/>
          </a:xfrm>
        </p:spPr>
        <p:txBody>
          <a:bodyPr>
            <a:normAutofit/>
          </a:bodyPr>
          <a:lstStyle/>
          <a:p>
            <a:r>
              <a:rPr lang="tr-TR" b="1" dirty="0">
                <a:latin typeface="MinionPro-Bold"/>
              </a:rPr>
              <a:t>KONTROL EDİCİ </a:t>
            </a:r>
            <a:r>
              <a:rPr lang="tr-TR" b="1" dirty="0" err="1">
                <a:latin typeface="MinionPro-Bold"/>
              </a:rPr>
              <a:t>İLAçLAR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06BBC21-3D1E-801F-799B-29021AA36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146" y="1302556"/>
            <a:ext cx="10324027" cy="40702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i="0" u="none" strike="noStrike" baseline="0" dirty="0">
                <a:latin typeface="MinionPro-Bold"/>
              </a:rPr>
              <a:t>   c) Anti-</a:t>
            </a:r>
            <a:r>
              <a:rPr lang="tr-TR" sz="2400" b="1" i="0" u="none" strike="noStrike" baseline="0" dirty="0" err="1">
                <a:latin typeface="MinionPro-Bold"/>
              </a:rPr>
              <a:t>Lökotrien</a:t>
            </a:r>
            <a:r>
              <a:rPr lang="tr-TR" sz="2400" b="1" i="0" u="none" strike="noStrike" baseline="0" dirty="0">
                <a:latin typeface="MinionPro-Bold"/>
              </a:rPr>
              <a:t> İlaçlar</a:t>
            </a:r>
          </a:p>
          <a:p>
            <a:pPr algn="l"/>
            <a:r>
              <a:rPr lang="tr-TR" sz="2400" i="0" u="none" strike="noStrike" baseline="0" dirty="0">
                <a:latin typeface="+mj-lt"/>
              </a:rPr>
              <a:t>Hafif persistan astımı olan erişkin hastalarda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tr-TR" sz="2400" i="0" u="none" strike="noStrike" baseline="0" dirty="0" err="1">
                <a:latin typeface="+mj-lt"/>
              </a:rPr>
              <a:t>inhaler</a:t>
            </a:r>
            <a:r>
              <a:rPr lang="tr-TR" sz="2400" i="0" u="none" strike="noStrike" baseline="0" dirty="0">
                <a:latin typeface="+mj-lt"/>
              </a:rPr>
              <a:t> steroid kullanmak istemeyenler/yan etkisi gelişenler veya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tr-TR" sz="2400" i="0" u="none" strike="noStrike" baseline="0" dirty="0">
                <a:latin typeface="+mj-lt"/>
              </a:rPr>
              <a:t>eşlik eden </a:t>
            </a:r>
            <a:r>
              <a:rPr lang="tr-TR" sz="2400" i="0" u="none" strike="noStrike" baseline="0" dirty="0" err="1">
                <a:latin typeface="+mj-lt"/>
              </a:rPr>
              <a:t>allerjik</a:t>
            </a:r>
            <a:r>
              <a:rPr lang="tr-TR" sz="2400" i="0" u="none" strike="noStrike" baseline="0" dirty="0">
                <a:latin typeface="+mj-lt"/>
              </a:rPr>
              <a:t> </a:t>
            </a:r>
            <a:r>
              <a:rPr lang="tr-TR" sz="2400" i="0" u="none" strike="noStrike" baseline="0" dirty="0" err="1">
                <a:latin typeface="+mj-lt"/>
              </a:rPr>
              <a:t>riniti</a:t>
            </a:r>
            <a:r>
              <a:rPr lang="tr-TR" sz="2400" i="0" u="none" strike="noStrike" baseline="0" dirty="0">
                <a:latin typeface="+mj-lt"/>
              </a:rPr>
              <a:t> olanlar başlangıç idame tedavisi olarak anti-</a:t>
            </a:r>
            <a:r>
              <a:rPr lang="tr-TR" sz="2400" i="0" u="none" strike="noStrike" baseline="0" dirty="0" err="1">
                <a:latin typeface="+mj-lt"/>
              </a:rPr>
              <a:t>lökotrien</a:t>
            </a:r>
            <a:r>
              <a:rPr lang="tr-TR" sz="2400" i="0" u="none" strike="noStrike" baseline="0" dirty="0">
                <a:latin typeface="+mj-lt"/>
              </a:rPr>
              <a:t> kullanılabilirler</a:t>
            </a:r>
          </a:p>
          <a:p>
            <a:pPr marL="0" indent="0" algn="l">
              <a:buNone/>
            </a:pPr>
            <a:r>
              <a:rPr lang="tr-TR" sz="2400" b="1" i="0" u="none" strike="noStrike" baseline="0" dirty="0">
                <a:solidFill>
                  <a:srgbClr val="C00000"/>
                </a:solidFill>
                <a:latin typeface="+mj-lt"/>
              </a:rPr>
              <a:t>  !! </a:t>
            </a:r>
            <a:r>
              <a:rPr lang="tr-TR" sz="2400" b="0" i="0" u="none" strike="noStrike" baseline="0" dirty="0">
                <a:latin typeface="+mj-lt"/>
              </a:rPr>
              <a:t>Orta persistan ve ileri evredeki astımda tek başına kullanılmamalıdır.</a:t>
            </a:r>
            <a:endParaRPr lang="tr-TR" sz="2400" i="0" u="none" strike="noStrike" baseline="0" dirty="0">
              <a:latin typeface="+mj-lt"/>
            </a:endParaRPr>
          </a:p>
          <a:p>
            <a:pPr algn="l">
              <a:buFont typeface="Wingdings" panose="05000000000000000000" pitchFamily="2" charset="2"/>
              <a:buChar char="Ø"/>
            </a:pPr>
            <a:endParaRPr lang="tr-TR" sz="2400" i="0" u="none" strike="noStrike" baseline="0" dirty="0">
              <a:latin typeface="+mj-lt"/>
            </a:endParaRPr>
          </a:p>
          <a:p>
            <a:pPr marL="0" indent="0">
              <a:buNone/>
            </a:pP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211800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099F06E-A3A0-7E4C-E5A5-D7270698D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15" y="342419"/>
            <a:ext cx="9603275" cy="1049235"/>
          </a:xfrm>
        </p:spPr>
        <p:txBody>
          <a:bodyPr>
            <a:normAutofit/>
          </a:bodyPr>
          <a:lstStyle/>
          <a:p>
            <a:r>
              <a:rPr lang="tr-TR" b="1" dirty="0">
                <a:latin typeface="MinionPro-Bold"/>
              </a:rPr>
              <a:t>KONTROL EDİCİ </a:t>
            </a:r>
            <a:r>
              <a:rPr lang="tr-TR" b="1" dirty="0" err="1">
                <a:latin typeface="MinionPro-Bold"/>
              </a:rPr>
              <a:t>İLAçLAR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15ADA55-8EA4-21EC-8FC0-86C2D751C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27" y="1340428"/>
            <a:ext cx="8468591" cy="41259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c</a:t>
            </a:r>
            <a:r>
              <a:rPr lang="tr-TR" sz="2400" b="1" i="0" u="none" strike="noStrike" baseline="0" dirty="0">
                <a:latin typeface="MinionPro-Bold"/>
                <a:ea typeface="Calibri" panose="020F0502020204030204" pitchFamily="34" charset="0"/>
                <a:cs typeface="Calibri" panose="020F0502020204030204" pitchFamily="34" charset="0"/>
              </a:rPr>
              <a:t>) Anti-</a:t>
            </a:r>
            <a:r>
              <a:rPr lang="tr-TR" sz="2400" b="1" i="0" u="none" strike="noStrike" baseline="0" dirty="0" err="1">
                <a:latin typeface="MinionPro-Bold"/>
                <a:ea typeface="Calibri" panose="020F0502020204030204" pitchFamily="34" charset="0"/>
                <a:cs typeface="Calibri" panose="020F0502020204030204" pitchFamily="34" charset="0"/>
              </a:rPr>
              <a:t>Lökotrien</a:t>
            </a:r>
            <a:r>
              <a:rPr lang="tr-TR" sz="2400" b="1" i="0" u="none" strike="noStrike" baseline="0" dirty="0">
                <a:latin typeface="MinionPro-Bold"/>
                <a:ea typeface="Calibri" panose="020F0502020204030204" pitchFamily="34" charset="0"/>
                <a:cs typeface="Calibri" panose="020F0502020204030204" pitchFamily="34" charset="0"/>
              </a:rPr>
              <a:t> İlaçlar</a:t>
            </a:r>
          </a:p>
          <a:p>
            <a:pPr marL="0" indent="0">
              <a:buNone/>
            </a:pPr>
            <a:endParaRPr lang="tr-TR" sz="2400" b="0" i="0" u="none" strike="noStrike" baseline="0" dirty="0">
              <a:latin typeface="MinionPro-Bold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sz="2400" b="1" i="0" u="none" strike="noStrike" baseline="0" dirty="0" err="1">
                <a:latin typeface="MinionPro-Bold"/>
                <a:ea typeface="Calibri" panose="020F0502020204030204" pitchFamily="34" charset="0"/>
                <a:cs typeface="Calibri" panose="020F0502020204030204" pitchFamily="34" charset="0"/>
              </a:rPr>
              <a:t>Montelukast</a:t>
            </a:r>
            <a:r>
              <a:rPr lang="tr-TR" sz="2400" b="1" dirty="0">
                <a:latin typeface="MinionPro-Bold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tr-TR" sz="2400" dirty="0" err="1">
                <a:latin typeface="MinionPro-Bold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tr-TR" sz="2400" b="0" i="0" u="none" strike="noStrike" baseline="0" dirty="0" err="1">
                <a:latin typeface="MinionPro-Bold"/>
                <a:ea typeface="Calibri" panose="020F0502020204030204" pitchFamily="34" charset="0"/>
                <a:cs typeface="Calibri" panose="020F0502020204030204" pitchFamily="34" charset="0"/>
              </a:rPr>
              <a:t>irfix</a:t>
            </a:r>
            <a:r>
              <a:rPr lang="tr-TR" sz="2400" dirty="0">
                <a:latin typeface="MinionPro-Bold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400" b="0" i="0" u="none" strike="noStrike" baseline="0" dirty="0" err="1">
                <a:latin typeface="MinionPro-Bold"/>
                <a:ea typeface="Calibri" panose="020F0502020204030204" pitchFamily="34" charset="0"/>
                <a:cs typeface="Calibri" panose="020F0502020204030204" pitchFamily="34" charset="0"/>
              </a:rPr>
              <a:t>Singulair</a:t>
            </a:r>
            <a:r>
              <a:rPr lang="tr-TR" sz="2400" b="0" i="0" u="none" strike="noStrike" baseline="0" dirty="0">
                <a:latin typeface="MinionPro-Bold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400" b="0" i="0" u="none" strike="noStrike" baseline="0" dirty="0" err="1">
                <a:latin typeface="MinionPro-Bold"/>
                <a:ea typeface="Calibri" panose="020F0502020204030204" pitchFamily="34" charset="0"/>
                <a:cs typeface="Calibri" panose="020F0502020204030204" pitchFamily="34" charset="0"/>
              </a:rPr>
              <a:t>Onceair</a:t>
            </a:r>
            <a:r>
              <a:rPr lang="tr-TR" sz="2400" b="0" i="0" u="none" strike="noStrike" baseline="0" dirty="0">
                <a:latin typeface="MinionPro-Bold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400" b="0" i="0" u="none" strike="noStrike" baseline="0" dirty="0" err="1">
                <a:latin typeface="MinionPro-Bold"/>
                <a:ea typeface="Calibri" panose="020F0502020204030204" pitchFamily="34" charset="0"/>
                <a:cs typeface="Calibri" panose="020F0502020204030204" pitchFamily="34" charset="0"/>
              </a:rPr>
              <a:t>Zespira</a:t>
            </a:r>
            <a:endParaRPr lang="tr-TR" sz="2400" b="0" i="0" u="none" strike="noStrike" baseline="0" dirty="0">
              <a:latin typeface="MinionPro-Bold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sz="2400" b="1" dirty="0" err="1">
                <a:latin typeface="MinionPro-Bold"/>
                <a:ea typeface="Calibri" panose="020F0502020204030204" pitchFamily="34" charset="0"/>
                <a:cs typeface="Calibri" panose="020F0502020204030204" pitchFamily="34" charset="0"/>
              </a:rPr>
              <a:t>Zafirlukast</a:t>
            </a:r>
            <a:r>
              <a:rPr lang="tr-TR" sz="2400" b="1" dirty="0">
                <a:latin typeface="MinionPro-Bold"/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tr-TR" sz="2400" dirty="0">
                <a:latin typeface="MinionPro-Bold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tr-TR" sz="2400" dirty="0" err="1">
                <a:latin typeface="MinionPro-Bold"/>
                <a:ea typeface="Calibri" panose="020F0502020204030204" pitchFamily="34" charset="0"/>
                <a:cs typeface="Calibri" panose="020F0502020204030204" pitchFamily="34" charset="0"/>
              </a:rPr>
              <a:t>Carrox</a:t>
            </a:r>
            <a:endParaRPr lang="tr-TR" sz="2400" dirty="0">
              <a:latin typeface="MinionPro-Bold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DF3ECC8-10E1-4753-E2B4-A1225C2CB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5906" y="1958791"/>
            <a:ext cx="2592966" cy="2063789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938242A9-745E-4F45-DC6F-D9DA33B6C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7083" y="4157662"/>
            <a:ext cx="3341789" cy="1980088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20DAAF64-0553-B237-A49A-8D0E43678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054" y="3663767"/>
            <a:ext cx="3044537" cy="2348812"/>
          </a:xfrm>
          <a:prstGeom prst="rect">
            <a:avLst/>
          </a:prstGeom>
        </p:spPr>
      </p:pic>
      <p:sp>
        <p:nvSpPr>
          <p:cNvPr id="11" name="Ok: Sağ 10">
            <a:extLst>
              <a:ext uri="{FF2B5EF4-FFF2-40B4-BE49-F238E27FC236}">
                <a16:creationId xmlns:a16="http://schemas.microsoft.com/office/drawing/2014/main" id="{1A0FEC36-CBDE-06AF-A6CD-33427BC1B5C8}"/>
              </a:ext>
            </a:extLst>
          </p:cNvPr>
          <p:cNvSpPr/>
          <p:nvPr/>
        </p:nvSpPr>
        <p:spPr>
          <a:xfrm>
            <a:off x="2404466" y="3262745"/>
            <a:ext cx="363682" cy="1662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Ok: Sağ 11">
            <a:extLst>
              <a:ext uri="{FF2B5EF4-FFF2-40B4-BE49-F238E27FC236}">
                <a16:creationId xmlns:a16="http://schemas.microsoft.com/office/drawing/2014/main" id="{1237C6F0-8746-3982-5235-82BF775632E6}"/>
              </a:ext>
            </a:extLst>
          </p:cNvPr>
          <p:cNvSpPr/>
          <p:nvPr/>
        </p:nvSpPr>
        <p:spPr>
          <a:xfrm>
            <a:off x="2692822" y="2681482"/>
            <a:ext cx="363682" cy="1662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928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4A96022-D31A-E1EA-665D-2F1528D1C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368102"/>
            <a:ext cx="5936357" cy="587136"/>
          </a:xfrm>
        </p:spPr>
        <p:txBody>
          <a:bodyPr>
            <a:normAutofit/>
          </a:bodyPr>
          <a:lstStyle/>
          <a:p>
            <a:r>
              <a:rPr lang="tr-TR" sz="3000" b="1" i="0" u="none" strike="noStrike" baseline="0" dirty="0">
                <a:latin typeface="MinionPro-Bold"/>
              </a:rPr>
              <a:t>SEMPTOM GİDERİCİ </a:t>
            </a:r>
            <a:r>
              <a:rPr lang="tr-TR" sz="3000" b="1" i="0" u="none" strike="noStrike" baseline="0" dirty="0" err="1">
                <a:latin typeface="MinionPro-Bold"/>
              </a:rPr>
              <a:t>İLAçLAR</a:t>
            </a:r>
            <a:endParaRPr lang="tr-TR" sz="30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A662D6E-08A1-1E1F-82F2-0B5703ED0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055" y="1340427"/>
            <a:ext cx="10202799" cy="41259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i="0" u="none" strike="noStrike" baseline="0" dirty="0">
                <a:latin typeface="+mj-lt"/>
              </a:rPr>
              <a:t>      a)Kısa Etkili </a:t>
            </a:r>
            <a:r>
              <a:rPr lang="tr-TR" sz="2400" b="1" i="0" u="none" strike="noStrike" baseline="0" dirty="0" err="1">
                <a:latin typeface="+mj-lt"/>
              </a:rPr>
              <a:t>İnhale</a:t>
            </a:r>
            <a:r>
              <a:rPr lang="tr-TR" sz="2400" b="1" i="0" u="none" strike="noStrike" baseline="0" dirty="0">
                <a:latin typeface="+mj-lt"/>
              </a:rPr>
              <a:t> Beta2-Agonist</a:t>
            </a:r>
            <a:endParaRPr lang="tr-TR" sz="2400" b="1" dirty="0">
              <a:latin typeface="+mj-lt"/>
            </a:endParaRPr>
          </a:p>
          <a:p>
            <a:pPr algn="l"/>
            <a:r>
              <a:rPr lang="tr-TR" sz="2400" b="0" i="0" u="none" strike="noStrike" baseline="0" dirty="0">
                <a:latin typeface="+mj-lt"/>
              </a:rPr>
              <a:t>Sadece gerektiğinde, en düşük doz ve sıklıkta, </a:t>
            </a:r>
            <a:r>
              <a:rPr lang="tr-TR" sz="2400" b="0" i="0" u="none" strike="noStrike" baseline="0" dirty="0" err="1">
                <a:latin typeface="+mj-lt"/>
              </a:rPr>
              <a:t>inhale</a:t>
            </a:r>
            <a:r>
              <a:rPr lang="tr-TR" sz="2400" b="0" i="0" u="none" strike="noStrike" baseline="0" dirty="0">
                <a:latin typeface="+mj-lt"/>
              </a:rPr>
              <a:t> steroid ile veya bunu idame alan hastalarda kullanılmalıdır</a:t>
            </a:r>
          </a:p>
          <a:p>
            <a:pPr algn="l"/>
            <a:r>
              <a:rPr lang="tr-TR" sz="2400" b="1" i="0" u="none" strike="noStrike" baseline="0" dirty="0" err="1">
                <a:latin typeface="+mj-lt"/>
              </a:rPr>
              <a:t>Salbutamol</a:t>
            </a:r>
            <a:r>
              <a:rPr lang="tr-TR" sz="2400" b="1" i="0" u="none" strike="noStrike" baseline="0" dirty="0">
                <a:latin typeface="+mj-lt"/>
              </a:rPr>
              <a:t>         </a:t>
            </a:r>
            <a:r>
              <a:rPr lang="tr-TR" sz="2400" i="0" u="none" strike="noStrike" baseline="0" dirty="0" err="1">
                <a:latin typeface="+mj-lt"/>
              </a:rPr>
              <a:t>ventolin</a:t>
            </a:r>
            <a:r>
              <a:rPr lang="tr-TR" sz="2400" i="0" u="none" strike="noStrike" baseline="0" dirty="0">
                <a:latin typeface="+mj-lt"/>
              </a:rPr>
              <a:t>, </a:t>
            </a:r>
            <a:r>
              <a:rPr lang="tr-TR" sz="2400" i="0" u="none" strike="noStrike" baseline="0" dirty="0" err="1">
                <a:latin typeface="+mj-lt"/>
              </a:rPr>
              <a:t>brecur</a:t>
            </a:r>
            <a:endParaRPr lang="tr-TR" sz="2400" i="0" u="none" strike="noStrike" baseline="0" dirty="0">
              <a:latin typeface="+mj-lt"/>
            </a:endParaRPr>
          </a:p>
          <a:p>
            <a:pPr algn="l"/>
            <a:r>
              <a:rPr lang="tr-TR" sz="2400" b="1" i="0" u="none" strike="noStrike" baseline="0" dirty="0" err="1">
                <a:latin typeface="+mj-lt"/>
              </a:rPr>
              <a:t>Terbutalin</a:t>
            </a:r>
            <a:r>
              <a:rPr lang="tr-TR" sz="2400" b="1" i="0" u="none" strike="noStrike" baseline="0" dirty="0">
                <a:latin typeface="+mj-lt"/>
              </a:rPr>
              <a:t>        </a:t>
            </a:r>
            <a:r>
              <a:rPr lang="tr-TR" sz="2400" i="0" u="none" strike="noStrike" baseline="0" dirty="0" err="1">
                <a:latin typeface="+mj-lt"/>
              </a:rPr>
              <a:t>bricanyl</a:t>
            </a:r>
            <a:endParaRPr lang="tr-TR" sz="2400" i="0" u="none" strike="noStrike" baseline="0" dirty="0">
              <a:latin typeface="+mj-lt"/>
            </a:endParaRPr>
          </a:p>
          <a:p>
            <a:pPr marL="457200" indent="-457200">
              <a:buAutoNum type="alphaLcParenR"/>
            </a:pPr>
            <a:endParaRPr lang="tr-TR" sz="2400" dirty="0">
              <a:latin typeface="MinionPro-Bold"/>
            </a:endParaRPr>
          </a:p>
        </p:txBody>
      </p:sp>
      <p:sp>
        <p:nvSpPr>
          <p:cNvPr id="6" name="Ok: Sağ 5">
            <a:extLst>
              <a:ext uri="{FF2B5EF4-FFF2-40B4-BE49-F238E27FC236}">
                <a16:creationId xmlns:a16="http://schemas.microsoft.com/office/drawing/2014/main" id="{EBEBBC0F-2F93-3061-942A-D802633E5851}"/>
              </a:ext>
            </a:extLst>
          </p:cNvPr>
          <p:cNvSpPr/>
          <p:nvPr/>
        </p:nvSpPr>
        <p:spPr>
          <a:xfrm>
            <a:off x="2962455" y="3135619"/>
            <a:ext cx="363682" cy="1662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Ok: Sağ 6">
            <a:extLst>
              <a:ext uri="{FF2B5EF4-FFF2-40B4-BE49-F238E27FC236}">
                <a16:creationId xmlns:a16="http://schemas.microsoft.com/office/drawing/2014/main" id="{AF010EEE-35D3-FBA7-B21A-34BBB0530A81}"/>
              </a:ext>
            </a:extLst>
          </p:cNvPr>
          <p:cNvSpPr/>
          <p:nvPr/>
        </p:nvSpPr>
        <p:spPr>
          <a:xfrm>
            <a:off x="2805810" y="3690149"/>
            <a:ext cx="363682" cy="1662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BB2A895A-93B3-0BB3-AE8A-D89326DA0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0652" y="2677390"/>
            <a:ext cx="2519373" cy="2677824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3ED9AF01-30B3-3BEA-5F03-9626F1001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263" y="3831508"/>
            <a:ext cx="1748919" cy="199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9092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4231D06-0CEF-7524-77D0-685B0FB9E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342420"/>
            <a:ext cx="9603275" cy="1049235"/>
          </a:xfrm>
        </p:spPr>
        <p:txBody>
          <a:bodyPr/>
          <a:lstStyle/>
          <a:p>
            <a:r>
              <a:rPr lang="tr-TR" sz="3200" b="1" i="0" u="none" strike="noStrike" baseline="0" dirty="0">
                <a:latin typeface="MinionPro-Bold"/>
              </a:rPr>
              <a:t>SEMPTOM GİDERİCİ </a:t>
            </a:r>
            <a:r>
              <a:rPr lang="tr-TR" sz="3200" b="1" i="0" u="none" strike="noStrike" baseline="0" dirty="0" err="1">
                <a:latin typeface="MinionPro-Bold"/>
              </a:rPr>
              <a:t>İLAçLAR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3DA2266-FBD8-B629-1DDF-5294F9C7C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146" y="1391655"/>
            <a:ext cx="10327489" cy="4302563"/>
          </a:xfrm>
        </p:spPr>
        <p:txBody>
          <a:bodyPr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tr-TR" sz="2400" b="1" i="0" u="none" strike="noStrike" baseline="0" dirty="0">
                <a:latin typeface="+mj-lt"/>
              </a:rPr>
              <a:t>       a)Kısa Etkili </a:t>
            </a:r>
            <a:r>
              <a:rPr lang="tr-TR" sz="2400" b="1" i="0" u="none" strike="noStrike" baseline="0" dirty="0" err="1">
                <a:latin typeface="+mj-lt"/>
              </a:rPr>
              <a:t>İnhale</a:t>
            </a:r>
            <a:r>
              <a:rPr lang="tr-TR" sz="2400" b="1" i="0" u="none" strike="noStrike" baseline="0" dirty="0">
                <a:latin typeface="+mj-lt"/>
              </a:rPr>
              <a:t> Beta2-Agonist</a:t>
            </a:r>
          </a:p>
          <a:p>
            <a:pPr marL="0" indent="0" algn="l">
              <a:buNone/>
            </a:pPr>
            <a:endParaRPr lang="tr-TR" sz="2400" i="0" u="none" strike="noStrike" baseline="0" dirty="0">
              <a:latin typeface="+mj-lt"/>
            </a:endParaRPr>
          </a:p>
          <a:p>
            <a:pPr algn="l"/>
            <a:r>
              <a:rPr lang="tr-TR" sz="2400" i="0" u="none" strike="noStrike" baseline="0" dirty="0">
                <a:latin typeface="+mj-lt"/>
              </a:rPr>
              <a:t>İlk kullanımlarda tremor ve taşikardi sık bildirilen yan etkilerdir. Ancak bu etkilere hızla tolerans gelişir.</a:t>
            </a:r>
          </a:p>
          <a:p>
            <a:pPr algn="l"/>
            <a:endParaRPr lang="tr-TR" sz="2400" i="0" u="none" strike="noStrike" baseline="0" dirty="0">
              <a:latin typeface="+mj-lt"/>
            </a:endParaRPr>
          </a:p>
          <a:p>
            <a:pPr marL="0" indent="0" algn="l">
              <a:buNone/>
            </a:pPr>
            <a:r>
              <a:rPr lang="tr-TR" sz="2400" b="1" i="0" u="none" strike="noStrike" baseline="0" dirty="0">
                <a:solidFill>
                  <a:srgbClr val="C00000"/>
                </a:solidFill>
                <a:latin typeface="+mj-lt"/>
              </a:rPr>
              <a:t>!! </a:t>
            </a:r>
            <a:r>
              <a:rPr lang="tr-TR" sz="2400" i="0" u="none" strike="noStrike" baseline="0" dirty="0">
                <a:latin typeface="+mj-lt"/>
              </a:rPr>
              <a:t>Fazla kullanımı (yılda 3 ve üzeri kutu) ağır atak ve (yılda 12 ve üzeri kutu) astımla ilişkili ölüm riskini artırmaktadır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506902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F69A772-7634-A1B0-2D70-69E287AA9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837" y="1340428"/>
            <a:ext cx="10182018" cy="45408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dirty="0">
                <a:latin typeface="+mj-lt"/>
              </a:rPr>
              <a:t>     b</a:t>
            </a:r>
            <a:r>
              <a:rPr lang="tr-TR" sz="2400" b="1" i="0" u="none" strike="noStrike" baseline="0" dirty="0">
                <a:latin typeface="+mj-lt"/>
              </a:rPr>
              <a:t>) Kısa Etkili </a:t>
            </a:r>
            <a:r>
              <a:rPr lang="tr-TR" sz="2400" b="1" i="0" u="none" strike="noStrike" baseline="0" dirty="0" err="1">
                <a:latin typeface="+mj-lt"/>
              </a:rPr>
              <a:t>İnhale</a:t>
            </a:r>
            <a:r>
              <a:rPr lang="tr-TR" sz="2400" b="1" i="0" u="none" strike="noStrike" baseline="0" dirty="0">
                <a:latin typeface="+mj-lt"/>
              </a:rPr>
              <a:t> Antikolinerjik</a:t>
            </a:r>
          </a:p>
          <a:p>
            <a:pPr algn="l"/>
            <a:r>
              <a:rPr lang="tr-TR" sz="2400" b="0" i="0" u="none" strike="noStrike" baseline="0" dirty="0">
                <a:latin typeface="+mj-lt"/>
              </a:rPr>
              <a:t>Ataklarda kısa etkili beta2-agonistlerle birlikte kullanılabilir. </a:t>
            </a:r>
          </a:p>
          <a:p>
            <a:pPr algn="l"/>
            <a:r>
              <a:rPr lang="tr-TR" sz="2400" b="0" i="0" u="none" strike="noStrike" baseline="0" dirty="0">
                <a:latin typeface="+mj-lt"/>
              </a:rPr>
              <a:t>Tek başına kullanımında semptom giderici etkisi ve etki başlangıç hızı </a:t>
            </a:r>
            <a:r>
              <a:rPr lang="tr-TR" sz="2400" b="0" i="0" u="none" strike="noStrike" baseline="0" dirty="0" err="1">
                <a:latin typeface="+mj-lt"/>
              </a:rPr>
              <a:t>inhale</a:t>
            </a:r>
            <a:r>
              <a:rPr lang="tr-TR" sz="2400" b="0" i="0" u="none" strike="noStrike" baseline="0" dirty="0">
                <a:latin typeface="+mj-lt"/>
              </a:rPr>
              <a:t> beta2-agonist kadar güçlü değildir</a:t>
            </a:r>
          </a:p>
          <a:p>
            <a:pPr marL="0" indent="0" algn="l">
              <a:buNone/>
            </a:pPr>
            <a:r>
              <a:rPr lang="tr-TR" sz="2400" b="1" u="none" strike="noStrike" baseline="0" dirty="0">
                <a:latin typeface="+mj-lt"/>
                <a:cs typeface="Calibri" panose="020F0502020204030204" pitchFamily="34" charset="0"/>
              </a:rPr>
              <a:t>                                                       </a:t>
            </a:r>
          </a:p>
          <a:p>
            <a:endParaRPr lang="tr-TR" sz="2400" b="1" u="none" strike="noStrike" baseline="0" dirty="0">
              <a:latin typeface="+mj-lt"/>
              <a:cs typeface="Calibri" panose="020F0502020204030204" pitchFamily="34" charset="0"/>
            </a:endParaRPr>
          </a:p>
          <a:p>
            <a:endParaRPr lang="tr-TR" sz="2400" b="1" u="none" strike="noStrike" baseline="0" dirty="0">
              <a:latin typeface="+mj-lt"/>
              <a:cs typeface="Calibri" panose="020F0502020204030204" pitchFamily="34" charset="0"/>
            </a:endParaRPr>
          </a:p>
          <a:p>
            <a:r>
              <a:rPr lang="tr-TR" sz="2400" b="0" i="0" u="none" strike="noStrike" baseline="0" dirty="0">
                <a:latin typeface="+mj-lt"/>
              </a:rPr>
              <a:t>Ağızda kuruluk ve acı tada sebep olabilirler.</a:t>
            </a:r>
            <a:endParaRPr lang="tr-TR" sz="2400" b="1" u="none" strike="noStrike" baseline="0" dirty="0">
              <a:latin typeface="+mj-lt"/>
            </a:endParaRPr>
          </a:p>
          <a:p>
            <a:endParaRPr lang="tr-TR" dirty="0"/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20885BC9-B6B0-75B2-80AA-DE84AD7095C6}"/>
              </a:ext>
            </a:extLst>
          </p:cNvPr>
          <p:cNvSpPr txBox="1">
            <a:spLocks/>
          </p:cNvSpPr>
          <p:nvPr/>
        </p:nvSpPr>
        <p:spPr>
          <a:xfrm>
            <a:off x="1451578" y="342420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i="0" u="none" strike="noStrike" baseline="0" dirty="0">
                <a:latin typeface="MinionPro-Bold"/>
              </a:rPr>
              <a:t>SEMPTOM GİDERİCİ </a:t>
            </a:r>
            <a:r>
              <a:rPr lang="tr-TR" sz="3200" b="1" i="0" u="none" strike="noStrike" baseline="0" dirty="0" err="1">
                <a:latin typeface="MinionPro-Bold"/>
              </a:rPr>
              <a:t>İLAçLAR</a:t>
            </a:r>
            <a:endParaRPr lang="tr-TR" dirty="0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5E699A22-9AF0-0193-D0A4-8155FFC5B65A}"/>
              </a:ext>
            </a:extLst>
          </p:cNvPr>
          <p:cNvSpPr/>
          <p:nvPr/>
        </p:nvSpPr>
        <p:spPr>
          <a:xfrm>
            <a:off x="1137145" y="3543307"/>
            <a:ext cx="3175083" cy="62061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sz="2400" b="1" i="0" u="none" strike="noStrike" baseline="0" dirty="0" err="1">
                <a:latin typeface="+mj-lt"/>
              </a:rPr>
              <a:t>İpratropium</a:t>
            </a:r>
            <a:r>
              <a:rPr lang="tr-TR" sz="2400" b="1" i="0" u="none" strike="noStrike" baseline="0" dirty="0">
                <a:latin typeface="+mj-lt"/>
              </a:rPr>
              <a:t> </a:t>
            </a:r>
            <a:r>
              <a:rPr lang="tr-TR" sz="2400" b="1" i="0" u="none" strike="noStrike" baseline="0" dirty="0" err="1">
                <a:latin typeface="+mj-lt"/>
              </a:rPr>
              <a:t>bromid</a:t>
            </a:r>
            <a:r>
              <a:rPr lang="tr-TR" sz="2400" b="1" i="0" u="none" strike="noStrike" baseline="0" dirty="0">
                <a:latin typeface="+mj-lt"/>
              </a:rPr>
              <a:t>  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7984B6B3-4048-595E-83FD-5A578E1593AD}"/>
              </a:ext>
            </a:extLst>
          </p:cNvPr>
          <p:cNvSpPr/>
          <p:nvPr/>
        </p:nvSpPr>
        <p:spPr>
          <a:xfrm>
            <a:off x="1137145" y="4352616"/>
            <a:ext cx="4151827" cy="62061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sz="2400" b="1" dirty="0" err="1">
                <a:latin typeface="+mj-lt"/>
                <a:cs typeface="Calibri" panose="020F0502020204030204" pitchFamily="34" charset="0"/>
              </a:rPr>
              <a:t>İpratropium</a:t>
            </a:r>
            <a:r>
              <a:rPr lang="tr-TR" sz="2400" b="1" dirty="0">
                <a:latin typeface="+mj-lt"/>
                <a:cs typeface="Calibri" panose="020F0502020204030204" pitchFamily="34" charset="0"/>
              </a:rPr>
              <a:t> + </a:t>
            </a:r>
            <a:r>
              <a:rPr lang="tr-TR" sz="2400" b="1" dirty="0" err="1">
                <a:latin typeface="+mj-lt"/>
                <a:cs typeface="Calibri" panose="020F0502020204030204" pitchFamily="34" charset="0"/>
              </a:rPr>
              <a:t>Salbutamol</a:t>
            </a:r>
            <a:r>
              <a:rPr lang="tr-TR" sz="2400" b="1" dirty="0">
                <a:latin typeface="+mj-lt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" name="Ok: Sağ 6">
            <a:extLst>
              <a:ext uri="{FF2B5EF4-FFF2-40B4-BE49-F238E27FC236}">
                <a16:creationId xmlns:a16="http://schemas.microsoft.com/office/drawing/2014/main" id="{86B3AA79-D30C-2486-2AB8-76CCCA1BF102}"/>
              </a:ext>
            </a:extLst>
          </p:cNvPr>
          <p:cNvSpPr/>
          <p:nvPr/>
        </p:nvSpPr>
        <p:spPr>
          <a:xfrm>
            <a:off x="4717473" y="3709555"/>
            <a:ext cx="571499" cy="2909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k: Sağ 7">
            <a:extLst>
              <a:ext uri="{FF2B5EF4-FFF2-40B4-BE49-F238E27FC236}">
                <a16:creationId xmlns:a16="http://schemas.microsoft.com/office/drawing/2014/main" id="{59FFA74B-D8A5-A1F6-033E-CE4512BAE9D7}"/>
              </a:ext>
            </a:extLst>
          </p:cNvPr>
          <p:cNvSpPr/>
          <p:nvPr/>
        </p:nvSpPr>
        <p:spPr>
          <a:xfrm>
            <a:off x="5524501" y="4517448"/>
            <a:ext cx="571499" cy="2909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D3F9B8A8-4F39-67CB-60F8-F7D7B454C499}"/>
              </a:ext>
            </a:extLst>
          </p:cNvPr>
          <p:cNvSpPr/>
          <p:nvPr/>
        </p:nvSpPr>
        <p:spPr>
          <a:xfrm>
            <a:off x="5640534" y="3626431"/>
            <a:ext cx="2524991" cy="4543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 err="1"/>
              <a:t>Atrovent,ipratom</a:t>
            </a:r>
            <a:endParaRPr lang="tr-TR" sz="2400" dirty="0"/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D059A59F-8824-41BF-4458-05D6DEE39E25}"/>
              </a:ext>
            </a:extLst>
          </p:cNvPr>
          <p:cNvSpPr/>
          <p:nvPr/>
        </p:nvSpPr>
        <p:spPr>
          <a:xfrm>
            <a:off x="6253214" y="4435739"/>
            <a:ext cx="3368767" cy="4543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 err="1"/>
              <a:t>İpravent,pralas,combivent</a:t>
            </a:r>
            <a:endParaRPr lang="tr-TR" sz="2400" dirty="0"/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7EC67C4F-FAE4-A706-1115-8AF2FBB25E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13"/>
          <a:stretch/>
        </p:blipFill>
        <p:spPr>
          <a:xfrm>
            <a:off x="10501745" y="662852"/>
            <a:ext cx="1690255" cy="2880455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E36DD85D-131C-D1C8-E9E2-F7ACF6BCCE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82" r="6631"/>
          <a:stretch/>
        </p:blipFill>
        <p:spPr>
          <a:xfrm>
            <a:off x="10376263" y="4042063"/>
            <a:ext cx="1808017" cy="206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035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CDB28F3-0EB8-E16F-42E0-804BB317C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342420"/>
            <a:ext cx="9603275" cy="1049235"/>
          </a:xfrm>
        </p:spPr>
        <p:txBody>
          <a:bodyPr/>
          <a:lstStyle/>
          <a:p>
            <a:r>
              <a:rPr lang="tr-TR" sz="3200" b="1" i="0" u="none" strike="noStrike" baseline="0" dirty="0">
                <a:latin typeface="MinionPro-Bold"/>
              </a:rPr>
              <a:t>SEMPTOM GİDERİCİ </a:t>
            </a:r>
            <a:r>
              <a:rPr lang="tr-TR" sz="3200" b="1" i="0" u="none" strike="noStrike" baseline="0" dirty="0" err="1">
                <a:latin typeface="MinionPro-Bold"/>
              </a:rPr>
              <a:t>İLAçLAR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83211A2-B5DE-1427-36EC-0C45491EF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1" y="1269748"/>
            <a:ext cx="10650682" cy="488166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tr-TR" sz="2500" b="1" i="0" u="none" strike="noStrike" baseline="0" dirty="0">
                <a:latin typeface="+mj-lt"/>
              </a:rPr>
              <a:t>     </a:t>
            </a:r>
            <a:r>
              <a:rPr lang="da-DK" sz="2500" b="1" i="0" u="none" strike="noStrike" baseline="0" dirty="0">
                <a:latin typeface="+mj-lt"/>
              </a:rPr>
              <a:t>c) İnhale Steroid ve Formoterol Kombinasyonu</a:t>
            </a:r>
            <a:endParaRPr lang="tr-TR" sz="2500" b="1" i="0" u="none" strike="noStrike" baseline="0" dirty="0">
              <a:latin typeface="+mj-lt"/>
            </a:endParaRPr>
          </a:p>
          <a:p>
            <a:pPr marL="0" indent="0">
              <a:buNone/>
            </a:pPr>
            <a:endParaRPr lang="tr-TR" sz="2500" b="1" i="0" u="none" strike="noStrike" baseline="0" dirty="0">
              <a:latin typeface="+mj-lt"/>
            </a:endParaRPr>
          </a:p>
          <a:p>
            <a:pPr algn="l"/>
            <a:endParaRPr lang="tr-TR" sz="2500" b="0" i="0" u="none" strike="noStrike" baseline="0" dirty="0">
              <a:latin typeface="+mj-lt"/>
            </a:endParaRPr>
          </a:p>
          <a:p>
            <a:pPr algn="l"/>
            <a:r>
              <a:rPr lang="tr-TR" sz="2500" b="0" i="0" u="none" strike="noStrike" baseline="0" dirty="0">
                <a:latin typeface="+mj-lt"/>
              </a:rPr>
              <a:t>Hızlı ve uzun etkili beta2-agonist </a:t>
            </a:r>
            <a:r>
              <a:rPr lang="tr-TR" sz="2500" b="0" i="0" u="none" strike="noStrike" baseline="0" dirty="0" err="1">
                <a:latin typeface="+mj-lt"/>
              </a:rPr>
              <a:t>formoterolün</a:t>
            </a:r>
            <a:r>
              <a:rPr lang="tr-TR" sz="2500" b="0" i="0" u="none" strike="noStrike" baseline="0" dirty="0">
                <a:latin typeface="+mj-lt"/>
              </a:rPr>
              <a:t> </a:t>
            </a:r>
          </a:p>
          <a:p>
            <a:pPr algn="l"/>
            <a:endParaRPr lang="tr-TR" sz="2500" dirty="0">
              <a:latin typeface="+mj-lt"/>
            </a:endParaRPr>
          </a:p>
          <a:p>
            <a:pPr algn="l"/>
            <a:endParaRPr lang="tr-TR" sz="2500" b="0" i="0" u="none" strike="noStrike" baseline="0" dirty="0">
              <a:latin typeface="+mj-lt"/>
            </a:endParaRPr>
          </a:p>
          <a:p>
            <a:pPr algn="l"/>
            <a:r>
              <a:rPr lang="tr-TR" sz="2500" b="0" i="0" u="none" strike="noStrike" baseline="0" dirty="0">
                <a:latin typeface="+mj-lt"/>
              </a:rPr>
              <a:t>Basamak 1’den itibaren rahatlatıcı olarak, basamak 3’ten itibaren ise idame ve rahatlatıcı tedavi olarak kullanılabilir</a:t>
            </a:r>
          </a:p>
          <a:p>
            <a:pPr algn="l"/>
            <a:r>
              <a:rPr lang="tr-TR" sz="2500" b="0" i="0" u="none" strike="noStrike" baseline="0" dirty="0">
                <a:latin typeface="+mj-lt"/>
              </a:rPr>
              <a:t>İdame tedavi olarak </a:t>
            </a:r>
            <a:r>
              <a:rPr lang="tr-TR" sz="2500" b="0" i="0" u="none" strike="noStrike" baseline="0" dirty="0" err="1">
                <a:latin typeface="+mj-lt"/>
              </a:rPr>
              <a:t>bud</a:t>
            </a:r>
            <a:r>
              <a:rPr lang="tr-TR" sz="2500" b="0" i="0" u="none" strike="noStrike" baseline="0" dirty="0">
                <a:latin typeface="+mj-lt"/>
              </a:rPr>
              <a:t>/</a:t>
            </a:r>
            <a:r>
              <a:rPr lang="tr-TR" sz="2500" b="0" i="0" u="none" strike="noStrike" baseline="0" dirty="0" err="1">
                <a:latin typeface="+mj-lt"/>
              </a:rPr>
              <a:t>for</a:t>
            </a:r>
            <a:r>
              <a:rPr lang="tr-TR" sz="2500" dirty="0">
                <a:latin typeface="+mj-lt"/>
              </a:rPr>
              <a:t> </a:t>
            </a:r>
            <a:r>
              <a:rPr lang="tr-TR" sz="2500" b="0" i="0" u="none" strike="noStrike" baseline="0" dirty="0">
                <a:latin typeface="+mj-lt"/>
              </a:rPr>
              <a:t>kombinasyonu alan hastalar, aynı ilacı rahatlatıcı ilaç olarak kullandıklarında, kısa etkili beta2-agonist kullananlara göre ağır ataklardan daha </a:t>
            </a:r>
            <a:r>
              <a:rPr lang="tr-TR" sz="2500" dirty="0">
                <a:latin typeface="+mj-lt"/>
              </a:rPr>
              <a:t>ç</a:t>
            </a:r>
            <a:r>
              <a:rPr lang="tr-TR" sz="2500" b="0" i="0" u="none" strike="noStrike" baseline="0" dirty="0">
                <a:latin typeface="+mj-lt"/>
              </a:rPr>
              <a:t>ok korunurlar</a:t>
            </a:r>
          </a:p>
          <a:p>
            <a:pPr algn="l"/>
            <a:endParaRPr lang="tr-TR" sz="2400" dirty="0">
              <a:latin typeface="+mj-lt"/>
            </a:endParaRPr>
          </a:p>
        </p:txBody>
      </p:sp>
      <p:sp>
        <p:nvSpPr>
          <p:cNvPr id="6" name="Ok: Sağ 5">
            <a:extLst>
              <a:ext uri="{FF2B5EF4-FFF2-40B4-BE49-F238E27FC236}">
                <a16:creationId xmlns:a16="http://schemas.microsoft.com/office/drawing/2014/main" id="{C471871F-A7B8-DF08-EF4B-40BC5903F37E}"/>
              </a:ext>
            </a:extLst>
          </p:cNvPr>
          <p:cNvSpPr/>
          <p:nvPr/>
        </p:nvSpPr>
        <p:spPr>
          <a:xfrm>
            <a:off x="7076209" y="2754289"/>
            <a:ext cx="1350818" cy="1162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k: Sağ 7">
            <a:extLst>
              <a:ext uri="{FF2B5EF4-FFF2-40B4-BE49-F238E27FC236}">
                <a16:creationId xmlns:a16="http://schemas.microsoft.com/office/drawing/2014/main" id="{B3D830FD-B001-75DC-6285-7F34B3104635}"/>
              </a:ext>
            </a:extLst>
          </p:cNvPr>
          <p:cNvSpPr/>
          <p:nvPr/>
        </p:nvSpPr>
        <p:spPr>
          <a:xfrm>
            <a:off x="7076209" y="3043064"/>
            <a:ext cx="1350818" cy="1162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40A6470D-18E9-60E8-DF55-8D2208DE566F}"/>
              </a:ext>
            </a:extLst>
          </p:cNvPr>
          <p:cNvSpPr txBox="1"/>
          <p:nvPr/>
        </p:nvSpPr>
        <p:spPr>
          <a:xfrm>
            <a:off x="6946321" y="2330180"/>
            <a:ext cx="16937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dirty="0"/>
              <a:t>+</a:t>
            </a:r>
            <a:r>
              <a:rPr lang="tr-TR" sz="2200" dirty="0" err="1"/>
              <a:t>budesonid</a:t>
            </a:r>
            <a:endParaRPr lang="tr-TR" sz="2200" dirty="0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980BA16F-9E42-D974-2DA5-1800FA0AD352}"/>
              </a:ext>
            </a:extLst>
          </p:cNvPr>
          <p:cNvSpPr txBox="1"/>
          <p:nvPr/>
        </p:nvSpPr>
        <p:spPr>
          <a:xfrm>
            <a:off x="6785261" y="3082440"/>
            <a:ext cx="20158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dirty="0"/>
              <a:t>+</a:t>
            </a:r>
            <a:r>
              <a:rPr lang="tr-TR" sz="2100" dirty="0" err="1"/>
              <a:t>beklametazon</a:t>
            </a:r>
            <a:endParaRPr lang="tr-TR" sz="2100" dirty="0"/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0A70A982-89DB-35CB-DE15-B80D34FCB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2282" y="2529252"/>
            <a:ext cx="2129239" cy="1508157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8E38231B-4E4C-7C3C-685E-3E36AD5F2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9545" y="1269748"/>
            <a:ext cx="2034712" cy="112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04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9CD83DC-E46F-B3A0-F670-7162A27E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342420"/>
            <a:ext cx="9603275" cy="1049235"/>
          </a:xfrm>
        </p:spPr>
        <p:txBody>
          <a:bodyPr/>
          <a:lstStyle/>
          <a:p>
            <a:r>
              <a:rPr lang="tr-TR" sz="3200" b="1" i="0" u="none" strike="noStrike" baseline="0" dirty="0">
                <a:latin typeface="MinionPro-Bold"/>
              </a:rPr>
              <a:t>SEMPTOM GİDERİCİ </a:t>
            </a:r>
            <a:r>
              <a:rPr lang="tr-TR" sz="3200" b="1" i="0" u="none" strike="noStrike" baseline="0" dirty="0" err="1">
                <a:latin typeface="MinionPro-Bold"/>
              </a:rPr>
              <a:t>İLAçLAR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B6106BF-BD13-6BF6-5872-DF1A88D20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226" y="1318918"/>
            <a:ext cx="10171627" cy="47285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i="0" u="none" strike="noStrike" baseline="0" dirty="0">
                <a:latin typeface="+mj-lt"/>
              </a:rPr>
              <a:t>      d) Sistemik / </a:t>
            </a:r>
            <a:r>
              <a:rPr lang="tr-TR" sz="2400" b="1" i="0" u="none" strike="noStrike" baseline="0" dirty="0" err="1">
                <a:latin typeface="+mj-lt"/>
              </a:rPr>
              <a:t>İnhale</a:t>
            </a:r>
            <a:r>
              <a:rPr lang="tr-TR" sz="2400" b="1" i="0" u="none" strike="noStrike" baseline="0" dirty="0">
                <a:latin typeface="+mj-lt"/>
              </a:rPr>
              <a:t> Steroid</a:t>
            </a:r>
            <a:endParaRPr lang="tr-TR" sz="2400" dirty="0">
              <a:latin typeface="+mj-lt"/>
            </a:endParaRPr>
          </a:p>
          <a:p>
            <a:r>
              <a:rPr lang="tr-TR" sz="2400" dirty="0">
                <a:latin typeface="+mj-lt"/>
              </a:rPr>
              <a:t>Astım atak tedavisinde kısa süreli yüksek doz </a:t>
            </a:r>
            <a:r>
              <a:rPr lang="tr-TR" sz="2400" dirty="0" err="1">
                <a:latin typeface="+mj-lt"/>
              </a:rPr>
              <a:t>inhale</a:t>
            </a:r>
            <a:r>
              <a:rPr lang="tr-TR" sz="2400" dirty="0">
                <a:latin typeface="+mj-lt"/>
              </a:rPr>
              <a:t> steroid veya sistemik steroidlerin kullanımı önerilmekte</a:t>
            </a:r>
          </a:p>
          <a:p>
            <a:r>
              <a:rPr lang="tr-TR" sz="2400" b="0" i="0" u="none" strike="noStrike" baseline="0" dirty="0">
                <a:latin typeface="+mj-lt"/>
              </a:rPr>
              <a:t>Atak şiddetine bağlı olarak 5 ile 10 gün arasında </a:t>
            </a:r>
            <a:r>
              <a:rPr lang="tr-TR" sz="2400" b="0" i="0" u="none" strike="noStrike" baseline="0" dirty="0" err="1">
                <a:latin typeface="+mj-lt"/>
              </a:rPr>
              <a:t>metilprednizolon</a:t>
            </a:r>
            <a:r>
              <a:rPr lang="tr-TR" sz="2400" b="0" i="0" u="none" strike="noStrike" baseline="0" dirty="0">
                <a:latin typeface="+mj-lt"/>
              </a:rPr>
              <a:t> 40-50 mg uygulanabilir</a:t>
            </a:r>
          </a:p>
          <a:p>
            <a:r>
              <a:rPr lang="tr-TR" sz="2400" b="0" i="0" u="none" strike="noStrike" baseline="0" dirty="0">
                <a:latin typeface="+mj-lt"/>
              </a:rPr>
              <a:t>Oral(PO), </a:t>
            </a:r>
            <a:r>
              <a:rPr lang="tr-TR" sz="2400" b="0" i="0" u="none" strike="noStrike" baseline="0" dirty="0" err="1">
                <a:latin typeface="+mj-lt"/>
              </a:rPr>
              <a:t>intravenoz</a:t>
            </a:r>
            <a:r>
              <a:rPr lang="tr-TR" sz="2400" b="0" i="0" u="none" strike="noStrike" baseline="0" dirty="0">
                <a:latin typeface="+mj-lt"/>
              </a:rPr>
              <a:t>(İV) veya </a:t>
            </a:r>
            <a:r>
              <a:rPr lang="tr-TR" sz="2400" b="0" i="0" u="none" strike="noStrike" baseline="0" dirty="0" err="1">
                <a:latin typeface="+mj-lt"/>
              </a:rPr>
              <a:t>intramuskuler</a:t>
            </a:r>
            <a:r>
              <a:rPr lang="tr-TR" sz="2400" b="0" i="0" u="none" strike="noStrike" baseline="0" dirty="0">
                <a:latin typeface="+mj-lt"/>
              </a:rPr>
              <a:t>(İM) yollarla uygulanabilir.</a:t>
            </a:r>
            <a:endParaRPr lang="tr-TR" sz="2400" dirty="0">
              <a:latin typeface="+mj-lt"/>
            </a:endParaRPr>
          </a:p>
          <a:p>
            <a:pPr algn="l"/>
            <a:r>
              <a:rPr lang="tr-TR" sz="2400" b="0" i="0" u="none" strike="noStrike" baseline="0" dirty="0">
                <a:latin typeface="+mj-lt"/>
              </a:rPr>
              <a:t>İki haftadan uzun kullanımlarda ise doz azaltılarak kesilmeli</a:t>
            </a:r>
            <a:endParaRPr lang="tr-TR" sz="2400" dirty="0">
              <a:latin typeface="+mj-lt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138177D-C649-B143-4CCF-137AD2E21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1608" y="4701422"/>
            <a:ext cx="2830392" cy="217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01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81FCE39-E9AA-C9DD-BE64-5F1539145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279836"/>
            <a:ext cx="9603275" cy="1049235"/>
          </a:xfrm>
        </p:spPr>
        <p:txBody>
          <a:bodyPr>
            <a:normAutofit/>
          </a:bodyPr>
          <a:lstStyle/>
          <a:p>
            <a:r>
              <a:rPr lang="tr-TR" dirty="0"/>
              <a:t>Sunum planı</a:t>
            </a:r>
          </a:p>
        </p:txBody>
      </p:sp>
      <p:graphicFrame>
        <p:nvGraphicFramePr>
          <p:cNvPr id="41" name="İçerik Yer Tutucusu 2">
            <a:extLst>
              <a:ext uri="{FF2B5EF4-FFF2-40B4-BE49-F238E27FC236}">
                <a16:creationId xmlns:a16="http://schemas.microsoft.com/office/drawing/2014/main" id="{F4BA60CC-D3F2-CE41-5099-93E2C06FA3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3809299"/>
              </p:ext>
            </p:extLst>
          </p:nvPr>
        </p:nvGraphicFramePr>
        <p:xfrm>
          <a:off x="1414669" y="1137684"/>
          <a:ext cx="9728252" cy="5007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489799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6D128F4-32D6-1B8A-5B55-1DE2DB1DB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2249" y="342420"/>
            <a:ext cx="9603275" cy="1049235"/>
          </a:xfrm>
        </p:spPr>
        <p:txBody>
          <a:bodyPr>
            <a:normAutofit/>
          </a:bodyPr>
          <a:lstStyle/>
          <a:p>
            <a:pPr algn="ctr"/>
            <a:r>
              <a:rPr lang="tr-TR" sz="3300" b="1" dirty="0">
                <a:latin typeface="Calibri" panose="020F0502020204030204" pitchFamily="34" charset="0"/>
                <a:cs typeface="Calibri" panose="020F0502020204030204" pitchFamily="34" charset="0"/>
              </a:rPr>
              <a:t>BAŞLANGIÇ TEDAVİSİNİN BELİRLENMESİ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1B63B16-5A3D-855A-9711-639DD3FA6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4362" y="2015732"/>
            <a:ext cx="9603275" cy="3450613"/>
          </a:xfrm>
        </p:spPr>
        <p:txBody>
          <a:bodyPr>
            <a:normAutofit/>
          </a:bodyPr>
          <a:lstStyle/>
          <a:p>
            <a:r>
              <a:rPr lang="tr-TR" sz="2400" b="0" i="0" u="none" strike="noStrike" baseline="0" dirty="0">
                <a:latin typeface="+mj-lt"/>
                <a:cs typeface="Hadassah Friedlaender" panose="020B0604020202020204" pitchFamily="18" charset="-79"/>
              </a:rPr>
              <a:t>Uzun dönemli yaklaşımda ilaç tedavisinin “</a:t>
            </a:r>
            <a:r>
              <a:rPr lang="tr-TR" sz="2400" b="1" i="0" u="none" strike="noStrike" baseline="0" dirty="0">
                <a:latin typeface="+mj-lt"/>
                <a:cs typeface="Hadassah Friedlaender" panose="020B0604020202020204" pitchFamily="18" charset="-79"/>
              </a:rPr>
              <a:t>Basamak tedavisi </a:t>
            </a:r>
            <a:r>
              <a:rPr lang="tr-TR" sz="2400" b="0" i="0" u="none" strike="noStrike" baseline="0" dirty="0">
                <a:latin typeface="+mj-lt"/>
                <a:cs typeface="Hadassah Friedlaender" panose="020B0604020202020204" pitchFamily="18" charset="-79"/>
              </a:rPr>
              <a:t>“ şeklinde uygulanması önerilir</a:t>
            </a:r>
          </a:p>
          <a:p>
            <a:r>
              <a:rPr lang="tr-TR" sz="2400" dirty="0">
                <a:latin typeface="+mj-lt"/>
                <a:cs typeface="Hadassah Friedlaender" panose="020B0604020202020204" pitchFamily="18" charset="-79"/>
              </a:rPr>
              <a:t>Bu kapsamda hastanın son 4 haftadaki gündüz ve gece semptomlarının sıklığı ve astımın kötü </a:t>
            </a:r>
            <a:r>
              <a:rPr lang="tr-TR" sz="2400" dirty="0" err="1">
                <a:latin typeface="+mj-lt"/>
                <a:cs typeface="Hadassah Friedlaender" panose="020B0604020202020204" pitchFamily="18" charset="-79"/>
              </a:rPr>
              <a:t>prognozu</a:t>
            </a:r>
            <a:r>
              <a:rPr lang="tr-TR" sz="2400" dirty="0">
                <a:latin typeface="+mj-lt"/>
                <a:cs typeface="Hadassah Friedlaender" panose="020B0604020202020204" pitchFamily="18" charset="-79"/>
              </a:rPr>
              <a:t> için risk faktörlerinin bulunuşu göz önüne alınır</a:t>
            </a:r>
          </a:p>
        </p:txBody>
      </p:sp>
    </p:spTree>
    <p:extLst>
      <p:ext uri="{BB962C8B-B14F-4D97-AF65-F5344CB8AC3E}">
        <p14:creationId xmlns:p14="http://schemas.microsoft.com/office/powerpoint/2010/main" val="7849280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>
            <a:extLst>
              <a:ext uri="{FF2B5EF4-FFF2-40B4-BE49-F238E27FC236}">
                <a16:creationId xmlns:a16="http://schemas.microsoft.com/office/drawing/2014/main" id="{CB5F7609-CECB-0232-F07B-2595FE047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886" y="319152"/>
            <a:ext cx="11170227" cy="621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444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C4ABAF7-B9DE-1483-A5C8-B398AD1A6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289481"/>
            <a:ext cx="9603275" cy="1049235"/>
          </a:xfrm>
        </p:spPr>
        <p:txBody>
          <a:bodyPr/>
          <a:lstStyle/>
          <a:p>
            <a:r>
              <a:rPr lang="tr-TR" dirty="0"/>
              <a:t>Başlangıç tedavisi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65BB87A-008C-C5E8-3834-CE6BF0E37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209041"/>
            <a:ext cx="9603275" cy="1209040"/>
          </a:xfrm>
        </p:spPr>
        <p:txBody>
          <a:bodyPr>
            <a:normAutofit/>
          </a:bodyPr>
          <a:lstStyle/>
          <a:p>
            <a:r>
              <a:rPr lang="tr-TR" sz="2500" dirty="0"/>
              <a:t>İlk tedavi düzenlenirken kayda alınması gereken parametreler:</a:t>
            </a:r>
          </a:p>
          <a:p>
            <a:endParaRPr lang="tr-TR" sz="2500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8D3D947C-B9AA-6171-2ECF-7D539F82F5B8}"/>
              </a:ext>
            </a:extLst>
          </p:cNvPr>
          <p:cNvSpPr txBox="1"/>
          <p:nvPr/>
        </p:nvSpPr>
        <p:spPr>
          <a:xfrm>
            <a:off x="1451578" y="2258276"/>
            <a:ext cx="9084342" cy="3357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dirty="0"/>
              <a:t>Astım tanı kriterlerinin kaydedilmesi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dirty="0"/>
              <a:t>Başlangıç semptom sıklığı ve şiddetinin kaydedilmesi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dirty="0"/>
              <a:t>Risk faktörlerinin kaydedilmesi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dirty="0"/>
              <a:t>Solunum fonksiyon testlerinin kaydedilmesi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dirty="0"/>
              <a:t>Hastanın beklentilerinin kaydedilmesi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dirty="0"/>
              <a:t>Uyum ile ilişkili faktörlerin değerlendirilmesi</a:t>
            </a:r>
          </a:p>
        </p:txBody>
      </p:sp>
    </p:spTree>
    <p:extLst>
      <p:ext uri="{BB962C8B-B14F-4D97-AF65-F5344CB8AC3E}">
        <p14:creationId xmlns:p14="http://schemas.microsoft.com/office/powerpoint/2010/main" val="18021272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1BD3483-ED2B-D1BE-36F5-E60AB8BC5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601319"/>
            <a:ext cx="9603275" cy="1049235"/>
          </a:xfrm>
        </p:spPr>
        <p:txBody>
          <a:bodyPr/>
          <a:lstStyle/>
          <a:p>
            <a:r>
              <a:rPr lang="tr-TR" dirty="0">
                <a:latin typeface="Gill Sans MT (Başlıklar)"/>
              </a:rPr>
              <a:t>TEDAVİNİN İZLENMESİ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2523097-61BF-58A8-2DB4-268DB6849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939" y="2025892"/>
            <a:ext cx="10140981" cy="3450613"/>
          </a:xfrm>
        </p:spPr>
        <p:txBody>
          <a:bodyPr>
            <a:normAutofit/>
          </a:bodyPr>
          <a:lstStyle/>
          <a:p>
            <a:r>
              <a:rPr lang="tr-TR" sz="2400" dirty="0"/>
              <a:t>Amaç hastalığın kontrol altında tutulması ve gelecek risklerin önlenmesi</a:t>
            </a:r>
          </a:p>
          <a:p>
            <a:r>
              <a:rPr lang="tr-TR" sz="2400" dirty="0"/>
              <a:t>İlk kez tedavi başlanmış olan hastanın ilk değerlendirme sonrası en geç 4 hafta sonra kontrole çağrılması önerilir </a:t>
            </a:r>
          </a:p>
          <a:p>
            <a:r>
              <a:rPr lang="tr-TR" sz="2400" dirty="0"/>
              <a:t>Sonrasında kontrol sağlanana kadar 4 haftada bir, daha sonrasında da hastanın klinik özelliklerine göre 3-12 ayda bir değerlendirilmesi önerilir</a:t>
            </a:r>
          </a:p>
          <a:p>
            <a:r>
              <a:rPr lang="tr-TR" sz="2400" dirty="0"/>
              <a:t>Alevlenme sonrası ise 1 hafta sonra izlem viziti önerilir</a:t>
            </a:r>
          </a:p>
        </p:txBody>
      </p:sp>
    </p:spTree>
    <p:extLst>
      <p:ext uri="{BB962C8B-B14F-4D97-AF65-F5344CB8AC3E}">
        <p14:creationId xmlns:p14="http://schemas.microsoft.com/office/powerpoint/2010/main" val="23058032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490F312-2DFC-44B1-5F6A-385B3053F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i="0" u="none" strike="noStrike" baseline="0" dirty="0">
                <a:latin typeface="MinionPro-Bold"/>
              </a:rPr>
              <a:t>ASTIMDA KONTROL KAVRAMI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5E79954-93E0-72A1-7253-B027D672E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619" y="2015732"/>
            <a:ext cx="8830341" cy="3805948"/>
          </a:xfrm>
        </p:spPr>
        <p:txBody>
          <a:bodyPr/>
          <a:lstStyle/>
          <a:p>
            <a:pPr marL="0" indent="0">
              <a:buNone/>
            </a:pPr>
            <a:r>
              <a:rPr lang="tr-TR" sz="2400" b="0" i="0" u="none" strike="noStrike" baseline="0" dirty="0">
                <a:latin typeface="+mj-lt"/>
              </a:rPr>
              <a:t>Günümüzde astım tedavisi kontrol odaklı olup, hedef astım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tr-TR" sz="2400" b="0" i="0" u="none" strike="noStrike" baseline="0" dirty="0">
                <a:latin typeface="+mj-lt"/>
              </a:rPr>
              <a:t>kontrolünü sağlamaktır.</a:t>
            </a:r>
          </a:p>
          <a:p>
            <a:pPr marL="0" indent="0">
              <a:lnSpc>
                <a:spcPct val="100000"/>
              </a:lnSpc>
              <a:buNone/>
            </a:pPr>
            <a:endParaRPr lang="tr-TR" sz="2400" b="1" i="0" u="none" strike="noStrike" baseline="0" dirty="0">
              <a:latin typeface="+mj-lt"/>
            </a:endParaRPr>
          </a:p>
          <a:p>
            <a:pPr algn="l">
              <a:lnSpc>
                <a:spcPct val="100000"/>
              </a:lnSpc>
            </a:pPr>
            <a:r>
              <a:rPr lang="tr-TR" sz="2600" i="0" u="none" strike="noStrike" baseline="0" dirty="0">
                <a:latin typeface="+mj-lt"/>
              </a:rPr>
              <a:t>Astım kontrolünün iki bileşeni vardır;</a:t>
            </a:r>
          </a:p>
          <a:p>
            <a:pPr algn="l"/>
            <a:r>
              <a:rPr lang="tr-TR" sz="2400" b="1" i="0" u="none" strike="noStrike" baseline="0" dirty="0">
                <a:latin typeface="+mj-lt"/>
              </a:rPr>
              <a:t>a) Semptomların kontrolü</a:t>
            </a:r>
          </a:p>
          <a:p>
            <a:pPr algn="l"/>
            <a:r>
              <a:rPr lang="nl-NL" sz="2400" b="1" i="0" u="none" strike="noStrike" baseline="0" dirty="0">
                <a:latin typeface="+mj-lt"/>
              </a:rPr>
              <a:t>b) Gelecek riskler a</a:t>
            </a:r>
            <a:r>
              <a:rPr lang="tr-TR" sz="2400" b="1" i="0" u="none" strike="noStrike" baseline="0" dirty="0">
                <a:latin typeface="+mj-lt"/>
              </a:rPr>
              <a:t>ç</a:t>
            </a:r>
            <a:r>
              <a:rPr lang="nl-NL" sz="2400" b="1" i="0" u="none" strike="noStrike" baseline="0" dirty="0">
                <a:latin typeface="+mj-lt"/>
              </a:rPr>
              <a:t>ısından değerlendirme</a:t>
            </a:r>
          </a:p>
          <a:p>
            <a:pPr marL="0" indent="0" algn="l">
              <a:buNone/>
            </a:pPr>
            <a:endParaRPr lang="tr-TR" sz="2400" dirty="0">
              <a:latin typeface="+mj-lt"/>
            </a:endParaRPr>
          </a:p>
          <a:p>
            <a:pPr marL="0" indent="0" algn="l">
              <a:buNone/>
            </a:pPr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13B3715-0492-D07D-F5F5-81CD39B12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5293" y="1853754"/>
            <a:ext cx="3866707" cy="42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0417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2E967D2-624E-6ED7-DC94-B6E00954B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2" y="504398"/>
            <a:ext cx="9603275" cy="1049235"/>
          </a:xfrm>
        </p:spPr>
        <p:txBody>
          <a:bodyPr>
            <a:normAutofit/>
          </a:bodyPr>
          <a:lstStyle/>
          <a:p>
            <a:r>
              <a:rPr lang="tr-TR" b="1" i="0" u="none" strike="noStrike" baseline="0" dirty="0">
                <a:latin typeface="MinionPro-Bold"/>
              </a:rPr>
              <a:t>Semptom Kontrolünün Değerlendirilmesi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2EFAF94-9A8F-9189-3CEC-2C733EAA9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146" y="1853754"/>
            <a:ext cx="9603275" cy="3450613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tr-TR" sz="2400" dirty="0"/>
              <a:t>Astımda semptom kontrolünün değerlendirilmesinde farklı yöntemler vardır. Aşağıdaki yöntemlerden herhangi biri kullanılarak astımlı hastada semptomların kontrol altında olup olmadığına karar verilir.</a:t>
            </a:r>
          </a:p>
          <a:p>
            <a:pPr algn="l">
              <a:lnSpc>
                <a:spcPct val="150000"/>
              </a:lnSpc>
            </a:pPr>
            <a:r>
              <a:rPr lang="tr-TR" sz="2400" b="1" dirty="0"/>
              <a:t>a) Kategorik değerlendirme</a:t>
            </a:r>
          </a:p>
          <a:p>
            <a:pPr algn="l">
              <a:lnSpc>
                <a:spcPct val="150000"/>
              </a:lnSpc>
            </a:pPr>
            <a:r>
              <a:rPr lang="tr-TR" sz="2400" b="1" dirty="0"/>
              <a:t>b) Rakamsal değerlendirme</a:t>
            </a:r>
          </a:p>
        </p:txBody>
      </p:sp>
    </p:spTree>
    <p:extLst>
      <p:ext uri="{BB962C8B-B14F-4D97-AF65-F5344CB8AC3E}">
        <p14:creationId xmlns:p14="http://schemas.microsoft.com/office/powerpoint/2010/main" val="20115982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:a16="http://schemas.microsoft.com/office/drawing/2014/main" id="{BE35D4FE-E076-567E-69E3-058562342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2" y="504398"/>
            <a:ext cx="9603275" cy="1049235"/>
          </a:xfrm>
        </p:spPr>
        <p:txBody>
          <a:bodyPr>
            <a:normAutofit/>
          </a:bodyPr>
          <a:lstStyle/>
          <a:p>
            <a:r>
              <a:rPr lang="tr-TR" b="1" i="0" u="none" strike="noStrike" baseline="0" dirty="0">
                <a:latin typeface="MinionPro-Bold"/>
              </a:rPr>
              <a:t>Semptom Kontrolünün Değerlendirilmesi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E4CE424-0A53-ADD5-2E14-0B0CE5016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481" y="1375652"/>
            <a:ext cx="9967734" cy="34506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dirty="0">
                <a:latin typeface="MinionPro-Bold"/>
              </a:rPr>
              <a:t>        a) Kategorik değerlendirme</a:t>
            </a:r>
          </a:p>
          <a:p>
            <a:pPr algn="l"/>
            <a:r>
              <a:rPr lang="tr-TR" sz="2400" b="0" i="0" u="none" strike="noStrike" baseline="0" dirty="0">
                <a:latin typeface="MinionPro-Bold"/>
              </a:rPr>
              <a:t>En çok GINA tarafından önerilen değerlendirme kullanılmaktadır.</a:t>
            </a:r>
            <a:endParaRPr lang="tr-TR" sz="2400" dirty="0">
              <a:latin typeface="MinionPro-Bold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21B3719E-8B30-8A01-71FA-368F7F25E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424" y="2723811"/>
            <a:ext cx="7677150" cy="4029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417901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1946E36-511E-C654-CD55-A334FAD7B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259" y="1314692"/>
            <a:ext cx="10384821" cy="46797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i="0" u="none" strike="noStrike" baseline="0" dirty="0">
                <a:latin typeface="+mj-lt"/>
              </a:rPr>
              <a:t>     b) Rakamsal semptom kontrol değerlendirmesi;</a:t>
            </a:r>
          </a:p>
          <a:p>
            <a:pPr algn="l">
              <a:spcBef>
                <a:spcPts val="1800"/>
              </a:spcBef>
              <a:spcAft>
                <a:spcPts val="1200"/>
              </a:spcAft>
            </a:pPr>
            <a:r>
              <a:rPr lang="tr-TR" sz="2400" b="0" i="0" u="none" strike="noStrike" baseline="0" dirty="0">
                <a:latin typeface="+mj-lt"/>
              </a:rPr>
              <a:t>Günümüzde çalışmalarla geçerliliği belirlenmiş ve astım kontrolünün rakamsal olarak değerlendirildiği ondan fazla anket yöntemi mevcuttur. (</a:t>
            </a:r>
            <a:r>
              <a:rPr lang="tr-TR" sz="2400" b="0" i="0" u="sng" strike="noStrike" baseline="0" dirty="0">
                <a:latin typeface="+mj-lt"/>
              </a:rPr>
              <a:t>Astım Kontrol Testi; AKT, Astım Kontrol Ölçeği; ACQ, Astım Tedavisi Değerlendirme Soru Formu; ATAQ</a:t>
            </a:r>
            <a:r>
              <a:rPr lang="tr-TR" sz="2400" b="0" i="0" u="none" strike="noStrike" baseline="0" dirty="0">
                <a:latin typeface="+mj-lt"/>
              </a:rPr>
              <a:t>, </a:t>
            </a:r>
            <a:r>
              <a:rPr lang="tr-TR" sz="2400" b="0" i="0" u="none" strike="noStrike" baseline="0" dirty="0" err="1">
                <a:latin typeface="+mj-lt"/>
              </a:rPr>
              <a:t>vb</a:t>
            </a:r>
            <a:r>
              <a:rPr lang="tr-TR" sz="2400" b="0" i="0" u="none" strike="noStrike" baseline="0" dirty="0">
                <a:latin typeface="+mj-lt"/>
              </a:rPr>
              <a:t>)</a:t>
            </a:r>
          </a:p>
          <a:p>
            <a:pPr algn="l">
              <a:spcBef>
                <a:spcPts val="1800"/>
              </a:spcBef>
              <a:spcAft>
                <a:spcPts val="1200"/>
              </a:spcAft>
            </a:pPr>
            <a:r>
              <a:rPr lang="tr-TR" sz="2400" b="0" i="0" u="none" strike="noStrike" baseline="0" dirty="0">
                <a:latin typeface="MinionPro-Regular"/>
              </a:rPr>
              <a:t>Bu anketlerden Türkçeye çevrilerek geçerliliği kanıtlananlar: </a:t>
            </a:r>
            <a:r>
              <a:rPr lang="tr-TR" sz="2400" b="1" i="0" u="none" strike="noStrike" baseline="0" dirty="0">
                <a:latin typeface="MinionPro-Regular"/>
              </a:rPr>
              <a:t>AKT, ACQ ve ÇİSAKT</a:t>
            </a:r>
          </a:p>
          <a:p>
            <a:pPr algn="l">
              <a:spcBef>
                <a:spcPts val="1800"/>
              </a:spcBef>
              <a:spcAft>
                <a:spcPts val="1200"/>
              </a:spcAft>
            </a:pPr>
            <a:r>
              <a:rPr lang="tr-TR" sz="2400" b="0" i="0" u="none" strike="noStrike" baseline="0" dirty="0">
                <a:latin typeface="+mj-lt"/>
              </a:rPr>
              <a:t>Kategorik değerlendirmelere göre, daha </a:t>
            </a:r>
            <a:r>
              <a:rPr lang="tr-TR" sz="2400" b="0" i="0" u="none" strike="noStrike" baseline="0" dirty="0" err="1">
                <a:latin typeface="+mj-lt"/>
              </a:rPr>
              <a:t>sensitif</a:t>
            </a:r>
            <a:r>
              <a:rPr lang="tr-TR" sz="2400" b="0" i="0" u="none" strike="noStrike" baseline="0" dirty="0">
                <a:latin typeface="+mj-lt"/>
              </a:rPr>
              <a:t> (duyarlı) olarak değerlendirebilmektedir</a:t>
            </a:r>
            <a:endParaRPr lang="tr-TR" sz="2400" dirty="0">
              <a:latin typeface="+mj-lt"/>
            </a:endParaRPr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AA2AB587-A1A6-AEA9-A922-38978988004B}"/>
              </a:ext>
            </a:extLst>
          </p:cNvPr>
          <p:cNvSpPr txBox="1">
            <a:spLocks/>
          </p:cNvSpPr>
          <p:nvPr/>
        </p:nvSpPr>
        <p:spPr>
          <a:xfrm>
            <a:off x="1294362" y="504398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>
                <a:latin typeface="MinionPro-Bold"/>
              </a:rPr>
              <a:t>Semptom Kontrolünün Değerlendirilmesi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38659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5440598-C1E3-B2A8-5AE0-E9CE27534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487" y="6128440"/>
            <a:ext cx="10995353" cy="948980"/>
          </a:xfrm>
        </p:spPr>
        <p:txBody>
          <a:bodyPr>
            <a:normAutofit/>
          </a:bodyPr>
          <a:lstStyle/>
          <a:p>
            <a:r>
              <a:rPr lang="tr-TR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Beş sorunun toplamı 20 ve üzerinde olması, astımın kontrol altında olduğunu düşündürür</a:t>
            </a: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EF4A8723-A744-5B9C-2AA8-28008CFACB57}"/>
              </a:ext>
            </a:extLst>
          </p:cNvPr>
          <p:cNvSpPr txBox="1">
            <a:spLocks/>
          </p:cNvSpPr>
          <p:nvPr/>
        </p:nvSpPr>
        <p:spPr>
          <a:xfrm>
            <a:off x="1883642" y="0"/>
            <a:ext cx="9603275" cy="6944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>
                <a:latin typeface="MinionPro-Bold"/>
              </a:rPr>
              <a:t>Semptom Kontrolünün Değerlendirilmesi</a:t>
            </a:r>
            <a:endParaRPr lang="tr-TR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1B695442-6980-C106-E7C3-064D2B486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218" y="603540"/>
            <a:ext cx="7259564" cy="550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158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İçerik Yer Tutucusu 6">
            <a:extLst>
              <a:ext uri="{FF2B5EF4-FFF2-40B4-BE49-F238E27FC236}">
                <a16:creationId xmlns:a16="http://schemas.microsoft.com/office/drawing/2014/main" id="{11704E5B-7415-887A-BBB5-2B6AA97F3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6537" y="783473"/>
            <a:ext cx="5591426" cy="4704154"/>
          </a:xfr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E8E5D820-5031-23C0-A1E8-2E813DF90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10" y="783473"/>
            <a:ext cx="5794746" cy="5819300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29C694E2-9595-215B-76F0-B484D23A7BBC}"/>
              </a:ext>
            </a:extLst>
          </p:cNvPr>
          <p:cNvSpPr txBox="1"/>
          <p:nvPr/>
        </p:nvSpPr>
        <p:spPr>
          <a:xfrm>
            <a:off x="6456537" y="5487627"/>
            <a:ext cx="5591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r-TR" sz="1800" b="0" i="1" u="none" strike="noStrike" baseline="0" dirty="0">
                <a:latin typeface="MinionPro-It"/>
              </a:rPr>
              <a:t>Değerlendirme: Her sorunun cevabıyla ilişkili puanlar yazılır. Yedi puanın toplamının ortalaması hesaplanır.</a:t>
            </a:r>
          </a:p>
          <a:p>
            <a:pPr algn="l"/>
            <a:r>
              <a:rPr lang="sv-SE" sz="1800" b="0" i="1" u="none" strike="noStrike" baseline="0" dirty="0">
                <a:latin typeface="MinionPro-It"/>
              </a:rPr>
              <a:t>(Ortalama puan ≤0.75: tam kontrol, 0.75-1.5: kısmi kontrol, ≥1.5 kontrol altında değil).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48456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A943F51-8BA7-F26D-E808-BF1CECE1B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Astım--</a:t>
            </a:r>
            <a:r>
              <a:rPr lang="tr-TR" sz="2800" dirty="0"/>
              <a:t>TANIM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BE3DE9F-66EC-FBE2-C10D-B6C247B5C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4328735" cy="389521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tr-TR" sz="2800" dirty="0">
                <a:latin typeface="+mj-lt"/>
              </a:rPr>
              <a:t>Astım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dirty="0">
                <a:latin typeface="+mj-lt"/>
              </a:rPr>
              <a:t>hışıltı,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>
                <a:latin typeface="+mj-lt"/>
              </a:rPr>
              <a:t>nefes darlığı,                                  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>
                <a:latin typeface="+mj-lt"/>
              </a:rPr>
              <a:t>öksürük,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>
                <a:latin typeface="+mj-lt"/>
              </a:rPr>
              <a:t>göğüste sıkışma hissi 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40ED530-92B6-62A7-A041-E4A1DD9D0745}"/>
              </a:ext>
            </a:extLst>
          </p:cNvPr>
          <p:cNvSpPr txBox="1"/>
          <p:nvPr/>
        </p:nvSpPr>
        <p:spPr>
          <a:xfrm>
            <a:off x="272143" y="6281056"/>
            <a:ext cx="61575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>
                <a:solidFill>
                  <a:schemeClr val="bg1">
                    <a:lumMod val="95000"/>
                  </a:schemeClr>
                </a:solidFill>
              </a:rPr>
              <a:t>Astım Tanı ve Tedavi Rehberi 2020 Güncellemesi, Türk Toraks Derneği</a:t>
            </a:r>
          </a:p>
        </p:txBody>
      </p:sp>
      <p:sp>
        <p:nvSpPr>
          <p:cNvPr id="6" name="Sağ Ayraç 5">
            <a:extLst>
              <a:ext uri="{FF2B5EF4-FFF2-40B4-BE49-F238E27FC236}">
                <a16:creationId xmlns:a16="http://schemas.microsoft.com/office/drawing/2014/main" id="{2D5E461A-C430-FBAB-BC2F-40CCA58BE371}"/>
              </a:ext>
            </a:extLst>
          </p:cNvPr>
          <p:cNvSpPr/>
          <p:nvPr/>
        </p:nvSpPr>
        <p:spPr>
          <a:xfrm>
            <a:off x="4773386" y="3159987"/>
            <a:ext cx="615043" cy="1785258"/>
          </a:xfrm>
          <a:prstGeom prst="rightBrace">
            <a:avLst>
              <a:gd name="adj1" fmla="val 50914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433AE14A-5680-5978-EFBD-D0E79E7113C0}"/>
              </a:ext>
            </a:extLst>
          </p:cNvPr>
          <p:cNvSpPr txBox="1"/>
          <p:nvPr/>
        </p:nvSpPr>
        <p:spPr>
          <a:xfrm>
            <a:off x="5690283" y="3313952"/>
            <a:ext cx="603990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latin typeface="+mj-lt"/>
              </a:rPr>
              <a:t>bu semptomların, sıklığı ve yoğunluğunun aynı hastada zaman içinde değişken olması ile karakterize kronik enflamatuvar bir havayolu hastalığıdır.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090332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E14F1E8-1996-87E5-736D-8885BF8F0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DBF2BD9-BB88-6782-7A4A-60B4782AA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1619" y="5794176"/>
            <a:ext cx="2870381" cy="1049235"/>
          </a:xfrm>
        </p:spPr>
        <p:txBody>
          <a:bodyPr>
            <a:normAutofit/>
          </a:bodyPr>
          <a:lstStyle/>
          <a:p>
            <a:pPr algn="l">
              <a:buFont typeface="Wingdings" panose="05000000000000000000" pitchFamily="2" charset="2"/>
              <a:buChar char="ü"/>
            </a:pPr>
            <a:r>
              <a:rPr lang="tr-TR" sz="1500" b="0" i="0" dirty="0">
                <a:effectLst/>
                <a:latin typeface="Arial" panose="020B0604020202020204" pitchFamily="34" charset="0"/>
              </a:rPr>
              <a:t>80 puanın altı olası solunum problemlerine işaret  ederek hekim için uyarıcı olur. </a:t>
            </a:r>
          </a:p>
          <a:p>
            <a:endParaRPr lang="tr-TR" sz="1500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A26DF1B-89F2-4BF2-00F9-DBBD7114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381" y="0"/>
            <a:ext cx="645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509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09FF99C-6C23-41C3-CB37-6A1E9CAA9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225" y="201743"/>
            <a:ext cx="9603275" cy="1049235"/>
          </a:xfrm>
        </p:spPr>
        <p:txBody>
          <a:bodyPr/>
          <a:lstStyle/>
          <a:p>
            <a:pPr algn="ctr"/>
            <a:r>
              <a:rPr lang="tr-TR" dirty="0">
                <a:latin typeface="MinionPro-Bold"/>
              </a:rPr>
              <a:t>Gelecek risklerin belirlenmesi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85D5FBC-E84F-8ACD-52CD-AA790E8E2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09E1B0B-C15E-73C8-38E7-8E387D1DBC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63"/>
          <a:stretch/>
        </p:blipFill>
        <p:spPr>
          <a:xfrm>
            <a:off x="500542" y="1070029"/>
            <a:ext cx="11251876" cy="49762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EC0AF18A-76BA-D8AF-F1AE-0A87E910F10E}"/>
              </a:ext>
            </a:extLst>
          </p:cNvPr>
          <p:cNvSpPr txBox="1"/>
          <p:nvPr/>
        </p:nvSpPr>
        <p:spPr>
          <a:xfrm>
            <a:off x="416560" y="6309360"/>
            <a:ext cx="8625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>
                <a:solidFill>
                  <a:schemeClr val="bg2"/>
                </a:solidFill>
              </a:rPr>
              <a:t>Astım Tanı ve Tedavi Rehberi 2020 Güncellemesi, Türk Toraks Derneği</a:t>
            </a:r>
          </a:p>
          <a:p>
            <a:endParaRPr lang="tr-TR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3240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07A9F6F-05DD-6C17-D954-77A108486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402585"/>
            <a:ext cx="9603275" cy="1049235"/>
          </a:xfrm>
        </p:spPr>
        <p:txBody>
          <a:bodyPr/>
          <a:lstStyle/>
          <a:p>
            <a:pPr algn="ctr"/>
            <a:r>
              <a:rPr lang="tr-TR" dirty="0">
                <a:latin typeface="MinionPro-Bold"/>
              </a:rPr>
              <a:t>Tedavi basamağına karar verme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AC94790-231E-C6BC-81FB-6B9F8685B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327" y="1376608"/>
            <a:ext cx="10201345" cy="4742837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0359138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1CD934B-9B5C-2455-0CF8-327D29AEE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313" y="474202"/>
            <a:ext cx="9603275" cy="1049235"/>
          </a:xfrm>
        </p:spPr>
        <p:txBody>
          <a:bodyPr>
            <a:normAutofit/>
          </a:bodyPr>
          <a:lstStyle/>
          <a:p>
            <a:r>
              <a:rPr lang="tr-TR" b="0" i="0" u="none" strike="noStrike" baseline="0" dirty="0">
                <a:latin typeface="MyriadPro-Regular"/>
              </a:rPr>
              <a:t>Astım Atağı ve Tedavisi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3407854-E305-5BE1-8415-4440420D6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0983" y="1371600"/>
            <a:ext cx="6839129" cy="4348716"/>
          </a:xfrm>
        </p:spPr>
        <p:txBody>
          <a:bodyPr>
            <a:normAutofit/>
          </a:bodyPr>
          <a:lstStyle/>
          <a:p>
            <a:pPr marL="0" indent="0">
              <a:spcBef>
                <a:spcPts val="2400"/>
              </a:spcBef>
              <a:buNone/>
            </a:pPr>
            <a:r>
              <a:rPr lang="tr-TR" sz="2200" dirty="0">
                <a:latin typeface="+mj-lt"/>
              </a:rPr>
              <a:t>   Astımlı hastalarda;</a:t>
            </a:r>
          </a:p>
          <a:p>
            <a:pPr marL="360000"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tr-TR" sz="2200" dirty="0">
                <a:latin typeface="+mj-lt"/>
              </a:rPr>
              <a:t>nefes darlığı, öksürük, hırıltılı/hışıltılı solunum, solunum güçlüğü ya da göğüste tıkanıklık gibi yakınmaların ortaya çıkması veya </a:t>
            </a:r>
          </a:p>
          <a:p>
            <a:pPr marL="360000">
              <a:buFont typeface="Wingdings" panose="05000000000000000000" pitchFamily="2" charset="2"/>
              <a:buChar char="Ø"/>
            </a:pPr>
            <a:r>
              <a:rPr lang="tr-TR" sz="2200" dirty="0">
                <a:latin typeface="+mj-lt"/>
              </a:rPr>
              <a:t>bu yakınmaların birkaçının birlikte giderek artması ve solunum fonksiyonlarında bozulmaların oluşmasıyla ortaya çıkan durum </a:t>
            </a:r>
            <a:r>
              <a:rPr lang="tr-TR" sz="2200" b="1" u="sng" dirty="0">
                <a:latin typeface="+mj-lt"/>
              </a:rPr>
              <a:t>astım atağı</a:t>
            </a:r>
            <a:r>
              <a:rPr lang="tr-TR" sz="2200" dirty="0">
                <a:latin typeface="+mj-lt"/>
              </a:rPr>
              <a:t> olarak değerlendirilir.</a:t>
            </a:r>
          </a:p>
        </p:txBody>
      </p:sp>
      <p:pic>
        <p:nvPicPr>
          <p:cNvPr id="5" name="Resim 4" descr="kişi, şahıs, insan yüzü, giyim, adam, insan içeren bir resim&#10;&#10;Açıklama otomatik olarak oluşturuldu">
            <a:extLst>
              <a:ext uri="{FF2B5EF4-FFF2-40B4-BE49-F238E27FC236}">
                <a16:creationId xmlns:a16="http://schemas.microsoft.com/office/drawing/2014/main" id="{6B7C38F1-02F4-BDCC-3032-7C91BB65D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13" y="2211305"/>
            <a:ext cx="3781154" cy="266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684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CE6D7E4-A5FE-BD79-8B2E-A8ADF0E44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İçerik Yer Tutucusu 6">
            <a:extLst>
              <a:ext uri="{FF2B5EF4-FFF2-40B4-BE49-F238E27FC236}">
                <a16:creationId xmlns:a16="http://schemas.microsoft.com/office/drawing/2014/main" id="{0848A58C-48A2-8FB0-B5B8-CA5436868A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/>
        </p:blipFill>
        <p:spPr>
          <a:xfrm>
            <a:off x="1513890" y="3399748"/>
            <a:ext cx="9397574" cy="3449638"/>
          </a:xfr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70EC4279-B21F-9663-5A01-567B36B9F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723" y="0"/>
            <a:ext cx="10137737" cy="3408362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AAD2AD81-861F-F9ED-14DE-EC91B0E80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8019" y="14154"/>
            <a:ext cx="1073544" cy="779732"/>
          </a:xfrm>
          <a:prstGeom prst="rect">
            <a:avLst/>
          </a:prstGeom>
          <a:pattFill prst="pct5">
            <a:fgClr>
              <a:schemeClr val="accent3">
                <a:lumMod val="75000"/>
              </a:schemeClr>
            </a:fgClr>
            <a:bgClr>
              <a:schemeClr val="bg1"/>
            </a:bgClr>
          </a:pattFill>
          <a:ln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3612300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22A8A9F-5ECF-A758-5E39-96DA79414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D403AD4-0EBE-C781-9B7F-577F6CA6C5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F2C777B-87D3-39DA-C201-F4A76A5C4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11" y="889762"/>
            <a:ext cx="11355649" cy="53703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851988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9E7AFB4-8175-5432-F3BA-76B913F337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1617B20-8837-3389-5D68-22B111478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33" y="935147"/>
            <a:ext cx="11209084" cy="4912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590153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E9CC45B-4EED-758F-0AD8-27564B957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391" y="354571"/>
            <a:ext cx="9603275" cy="1049235"/>
          </a:xfrm>
        </p:spPr>
        <p:txBody>
          <a:bodyPr/>
          <a:lstStyle/>
          <a:p>
            <a:pPr algn="ctr"/>
            <a:r>
              <a:rPr lang="tr-TR" dirty="0"/>
              <a:t>Sevk kriterleri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B974DD7-DB2D-4022-E72F-D56060216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165" y="1403806"/>
            <a:ext cx="10445669" cy="4826172"/>
          </a:xfrm>
        </p:spPr>
        <p:txBody>
          <a:bodyPr>
            <a:noAutofit/>
          </a:bodyPr>
          <a:lstStyle/>
          <a:p>
            <a:pPr>
              <a:buSzPct val="110000"/>
              <a:buFont typeface="Wingdings" panose="05000000000000000000" pitchFamily="2" charset="2"/>
              <a:buChar char="ü"/>
            </a:pPr>
            <a:r>
              <a:rPr lang="tr-TR" sz="2200" dirty="0"/>
              <a:t> Tanı güçlüğü yaşanan hastalar;</a:t>
            </a:r>
          </a:p>
          <a:p>
            <a:pPr>
              <a:buSzPct val="110000"/>
              <a:buFont typeface="Wingdings" panose="05000000000000000000" pitchFamily="2" charset="2"/>
              <a:buChar char="ü"/>
            </a:pPr>
            <a:r>
              <a:rPr lang="tr-TR" sz="2200" dirty="0"/>
              <a:t> Astım ve KOAH ayrımının yapılamadığı veya birlikteliğinin düşünüldüğü olgular (AKO)</a:t>
            </a:r>
          </a:p>
          <a:p>
            <a:pPr>
              <a:buSzPct val="110000"/>
              <a:buFont typeface="Wingdings" panose="05000000000000000000" pitchFamily="2" charset="2"/>
              <a:buChar char="ü"/>
            </a:pPr>
            <a:r>
              <a:rPr lang="tr-TR" sz="2200" dirty="0"/>
              <a:t> Astım tedavisinde İKS/LABA kombinasyonu, uzun etkili beta2mimetik, </a:t>
            </a:r>
            <a:r>
              <a:rPr lang="tr-TR" sz="2200" dirty="0" err="1"/>
              <a:t>lökotrien</a:t>
            </a:r>
            <a:r>
              <a:rPr lang="tr-TR" sz="2200" dirty="0"/>
              <a:t> reseptör antagonistleri, </a:t>
            </a:r>
            <a:r>
              <a:rPr lang="tr-TR" sz="2200" dirty="0" err="1"/>
              <a:t>tiotroprium</a:t>
            </a:r>
            <a:r>
              <a:rPr lang="tr-TR" sz="2200" dirty="0"/>
              <a:t> gibi uzman reçetesi ve/veya ilaç kullanım raporu gerektiren ilaç kullanımı gereken hastalar</a:t>
            </a:r>
          </a:p>
          <a:p>
            <a:pPr>
              <a:buSzPct val="110000"/>
              <a:buFont typeface="Wingdings" panose="05000000000000000000" pitchFamily="2" charset="2"/>
              <a:buChar char="ü"/>
            </a:pPr>
            <a:r>
              <a:rPr lang="tr-TR" sz="2200" dirty="0"/>
              <a:t> Astım kontrolünde güçlük yaşanan olgular</a:t>
            </a:r>
          </a:p>
          <a:p>
            <a:pPr>
              <a:buSzPct val="110000"/>
              <a:buFont typeface="Wingdings" panose="05000000000000000000" pitchFamily="2" charset="2"/>
              <a:buChar char="ü"/>
            </a:pPr>
            <a:r>
              <a:rPr lang="tr-TR" sz="2200" dirty="0"/>
              <a:t> Meslek astımı düşünülen astımlı olgular</a:t>
            </a:r>
          </a:p>
          <a:p>
            <a:pPr>
              <a:buSzPct val="110000"/>
              <a:buFont typeface="Wingdings" panose="05000000000000000000" pitchFamily="2" charset="2"/>
              <a:buChar char="ü"/>
            </a:pPr>
            <a:r>
              <a:rPr lang="tr-TR" sz="2200" dirty="0"/>
              <a:t> </a:t>
            </a:r>
            <a:r>
              <a:rPr lang="tr-TR" sz="2200" dirty="0" err="1"/>
              <a:t>Allerjik</a:t>
            </a:r>
            <a:r>
              <a:rPr lang="tr-TR" sz="2200" dirty="0"/>
              <a:t> tetikleyicilerle tetiklenen ve </a:t>
            </a:r>
            <a:r>
              <a:rPr lang="tr-TR" sz="2200" dirty="0" err="1"/>
              <a:t>allerjiye</a:t>
            </a:r>
            <a:r>
              <a:rPr lang="tr-TR" sz="2200" dirty="0"/>
              <a:t> yönelik tetkik gereken hastalar (İmmünoloji ve </a:t>
            </a:r>
            <a:r>
              <a:rPr lang="tr-TR" sz="2200" dirty="0" err="1"/>
              <a:t>Allerji</a:t>
            </a:r>
            <a:r>
              <a:rPr lang="tr-TR" sz="2200" dirty="0"/>
              <a:t> uzmanlarına)</a:t>
            </a:r>
          </a:p>
          <a:p>
            <a:pPr>
              <a:buSzPct val="110000"/>
              <a:buFont typeface="Wingdings" panose="05000000000000000000" pitchFamily="2" charset="2"/>
              <a:buChar char="ü"/>
            </a:pPr>
            <a:r>
              <a:rPr lang="tr-TR" sz="2200" dirty="0"/>
              <a:t> Komorbiditeler yönünden uzman hekim muayenesi takip ve tedavisi gereken hastalar</a:t>
            </a:r>
          </a:p>
        </p:txBody>
      </p:sp>
    </p:spTree>
    <p:extLst>
      <p:ext uri="{BB962C8B-B14F-4D97-AF65-F5344CB8AC3E}">
        <p14:creationId xmlns:p14="http://schemas.microsoft.com/office/powerpoint/2010/main" val="38980774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kişi, şahıs, doğa içeren bir resim&#10;&#10;Açıklama otomatik olarak oluşturuldu">
            <a:extLst>
              <a:ext uri="{FF2B5EF4-FFF2-40B4-BE49-F238E27FC236}">
                <a16:creationId xmlns:a16="http://schemas.microsoft.com/office/drawing/2014/main" id="{3F339D5B-E1ED-D4E5-7BF7-C201329E24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  <a14:imgEffect>
                      <a14:saturation sat="116000"/>
                    </a14:imgEffect>
                    <a14:imgEffect>
                      <a14:brightnessContrast bright="-2000"/>
                    </a14:imgEffect>
                  </a14:imgLayer>
                </a14:imgProps>
              </a:ext>
            </a:extLst>
          </a:blip>
          <a:srcRect t="17409" r="-1" b="11834"/>
          <a:stretch/>
        </p:blipFill>
        <p:spPr>
          <a:xfrm>
            <a:off x="305" y="0"/>
            <a:ext cx="12191695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CBEEB5D2-0EC4-99C0-6F26-4A1E6BFA3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512" y="5239131"/>
            <a:ext cx="5279490" cy="9600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3000">
                <a:solidFill>
                  <a:srgbClr val="FFFFFE"/>
                </a:solidFill>
              </a:rPr>
              <a:t>KRONİK OBSTRÜKTİF AKCİĞER HASTALIĞI (KOAH)</a:t>
            </a:r>
          </a:p>
        </p:txBody>
      </p:sp>
    </p:spTree>
    <p:extLst>
      <p:ext uri="{BB962C8B-B14F-4D97-AF65-F5344CB8AC3E}">
        <p14:creationId xmlns:p14="http://schemas.microsoft.com/office/powerpoint/2010/main" val="40994213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49BAB76-5220-FC53-2F00-ACCB7141B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337" y="600124"/>
            <a:ext cx="9603275" cy="1049235"/>
          </a:xfrm>
        </p:spPr>
        <p:txBody>
          <a:bodyPr>
            <a:normAutofit/>
          </a:bodyPr>
          <a:lstStyle/>
          <a:p>
            <a:r>
              <a:rPr lang="tr-TR" sz="3800" dirty="0"/>
              <a:t>Koah--</a:t>
            </a:r>
            <a:r>
              <a:rPr lang="tr-TR" sz="3400" dirty="0"/>
              <a:t>tanım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77EC319-E14D-F2C1-1C59-A5743476D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2638" y="1929671"/>
            <a:ext cx="9603275" cy="24828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400" dirty="0">
                <a:latin typeface="Gill Sans MT (Gövde)"/>
              </a:rPr>
              <a:t>Hava yolu (bronşit/</a:t>
            </a:r>
            <a:r>
              <a:rPr lang="tr-TR" sz="2400" dirty="0" err="1">
                <a:latin typeface="Gill Sans MT (Gövde)"/>
              </a:rPr>
              <a:t>bronşiyolit</a:t>
            </a:r>
            <a:r>
              <a:rPr lang="tr-TR" sz="2400" dirty="0">
                <a:latin typeface="Gill Sans MT (Gövde)"/>
              </a:rPr>
              <a:t>) ya da alveol (amfizem) anormalliğinden kaynaklı, kronik solunum semptomları ile karakterize (</a:t>
            </a:r>
            <a:r>
              <a:rPr lang="tr-TR" sz="2400" dirty="0" err="1">
                <a:latin typeface="Gill Sans MT (Gövde)"/>
              </a:rPr>
              <a:t>dispne</a:t>
            </a:r>
            <a:r>
              <a:rPr lang="tr-TR" sz="2400" dirty="0">
                <a:latin typeface="Gill Sans MT (Gövde)"/>
              </a:rPr>
              <a:t>, öksürük, balgam), persistan ve sıklıkla progresif hava yolu obstrüksiyonu ile seyreden heterojen bir durumdur</a:t>
            </a:r>
          </a:p>
        </p:txBody>
      </p:sp>
      <p:sp useBgFill="1">
        <p:nvSpPr>
          <p:cNvPr id="5" name="Metin kutusu 4">
            <a:extLst>
              <a:ext uri="{FF2B5EF4-FFF2-40B4-BE49-F238E27FC236}">
                <a16:creationId xmlns:a16="http://schemas.microsoft.com/office/drawing/2014/main" id="{DAC4E301-2083-0A08-9CFE-09E5392BB03F}"/>
              </a:ext>
            </a:extLst>
          </p:cNvPr>
          <p:cNvSpPr txBox="1"/>
          <p:nvPr/>
        </p:nvSpPr>
        <p:spPr>
          <a:xfrm>
            <a:off x="498763" y="6294990"/>
            <a:ext cx="9798628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Global Initiative for Chronic Obstructive Lung Disease (GOLD) 202</a:t>
            </a:r>
            <a:r>
              <a:rPr lang="tr-TR" dirty="0">
                <a:solidFill>
                  <a:schemeClr val="accent6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8443C12B-EB40-2524-43E6-AEA3156BD2E7}"/>
              </a:ext>
            </a:extLst>
          </p:cNvPr>
          <p:cNvSpPr txBox="1"/>
          <p:nvPr/>
        </p:nvSpPr>
        <p:spPr>
          <a:xfrm>
            <a:off x="3491023" y="4533892"/>
            <a:ext cx="87009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Eski tanım</a:t>
            </a:r>
            <a:r>
              <a:rPr lang="tr-TR" dirty="0"/>
              <a:t>: </a:t>
            </a:r>
            <a:r>
              <a:rPr lang="tr-TR" u="sng" dirty="0"/>
              <a:t>genellikle zararlı partikül veya gazlara ciddi maruziyetin ve anormal akciğer gelişimini de içeren konakçı faktörlerinin neden olduğu</a:t>
            </a:r>
            <a:r>
              <a:rPr lang="tr-TR" dirty="0"/>
              <a:t>, hava yolu ve/ veya </a:t>
            </a:r>
            <a:r>
              <a:rPr lang="tr-TR" dirty="0" err="1"/>
              <a:t>alveoler</a:t>
            </a:r>
            <a:r>
              <a:rPr lang="tr-TR" dirty="0"/>
              <a:t> bozulmalara bağlı kalıcı hava akımı kısıtlanması ve solunumsal semptomlar ile karakterize, yaygın, önlenebilir ve tedavi edilebilir bir hastalıktır. (GOLD 2021)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0523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9F7D944-F585-E454-8384-D5680A846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etyopatogenez</a:t>
            </a:r>
            <a:endParaRPr lang="tr-TR" dirty="0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F8B42C52-1145-791B-DCC6-6C7D7D34A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467" y="1741497"/>
            <a:ext cx="8469785" cy="3967878"/>
          </a:xfr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8C43C369-B72D-7A08-2CBF-613A1603A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8906" y="1629240"/>
            <a:ext cx="2463030" cy="4192392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60E54A99-C7A9-ACD2-1799-2710F0E7C6D0}"/>
              </a:ext>
            </a:extLst>
          </p:cNvPr>
          <p:cNvSpPr txBox="1"/>
          <p:nvPr/>
        </p:nvSpPr>
        <p:spPr>
          <a:xfrm>
            <a:off x="383822" y="6277021"/>
            <a:ext cx="7890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bg1">
                    <a:lumMod val="95000"/>
                  </a:schemeClr>
                </a:solidFill>
              </a:rPr>
              <a:t>Birinci basamakta çalışan hekimler için astım hastalığı eğitimi, </a:t>
            </a:r>
            <a:r>
              <a:rPr lang="tr-TR" dirty="0" err="1">
                <a:solidFill>
                  <a:schemeClr val="bg1">
                    <a:lumMod val="95000"/>
                  </a:schemeClr>
                </a:solidFill>
              </a:rPr>
              <a:t>türk</a:t>
            </a:r>
            <a:r>
              <a:rPr lang="tr-TR" dirty="0">
                <a:solidFill>
                  <a:schemeClr val="bg1">
                    <a:lumMod val="95000"/>
                  </a:schemeClr>
                </a:solidFill>
              </a:rPr>
              <a:t> toraks derneği</a:t>
            </a:r>
          </a:p>
        </p:txBody>
      </p:sp>
    </p:spTree>
    <p:extLst>
      <p:ext uri="{BB962C8B-B14F-4D97-AF65-F5344CB8AC3E}">
        <p14:creationId xmlns:p14="http://schemas.microsoft.com/office/powerpoint/2010/main" val="16203140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15FD722-292A-EC48-E5BD-24F5D0D05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2" y="438759"/>
            <a:ext cx="9603275" cy="1049235"/>
          </a:xfrm>
        </p:spPr>
        <p:txBody>
          <a:bodyPr>
            <a:normAutofit/>
          </a:bodyPr>
          <a:lstStyle/>
          <a:p>
            <a:r>
              <a:rPr lang="tr-TR" sz="3600" dirty="0"/>
              <a:t>EPİDEMİYOLOJİ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26C60E7-9297-43F4-F12A-5E8E15A66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478" y="1534463"/>
            <a:ext cx="10143619" cy="4547046"/>
          </a:xfrm>
        </p:spPr>
        <p:txBody>
          <a:bodyPr>
            <a:normAutofit/>
          </a:bodyPr>
          <a:lstStyle/>
          <a:p>
            <a:r>
              <a:rPr lang="tr-TR" dirty="0"/>
              <a:t>Küresel Hastalık Yükü </a:t>
            </a:r>
            <a:r>
              <a:rPr lang="tr-TR" dirty="0" err="1"/>
              <a:t>Çalışması’na</a:t>
            </a:r>
            <a:r>
              <a:rPr lang="tr-TR" dirty="0"/>
              <a:t> göre 2019 yılında dünyada </a:t>
            </a:r>
            <a:r>
              <a:rPr lang="tr-TR" b="1" dirty="0"/>
              <a:t>212 milyon </a:t>
            </a:r>
            <a:r>
              <a:rPr lang="tr-TR" dirty="0" err="1"/>
              <a:t>KOAH’lı</a:t>
            </a:r>
            <a:r>
              <a:rPr lang="tr-TR" dirty="0"/>
              <a:t> hasta bulunmaktadır.  KOAH nedeniyle gerçekleşen ölümler ise </a:t>
            </a:r>
            <a:r>
              <a:rPr lang="tr-TR" b="1" dirty="0"/>
              <a:t>3.28 milyon </a:t>
            </a:r>
            <a:r>
              <a:rPr lang="tr-TR" dirty="0"/>
              <a:t>idi</a:t>
            </a:r>
          </a:p>
          <a:p>
            <a:r>
              <a:rPr lang="tr-TR" dirty="0"/>
              <a:t>Yapılan çalışmalarda gelişmiş ülkelerde 40 yaş üstü yetişkinlerde KOAH prevalansının </a:t>
            </a:r>
            <a:r>
              <a:rPr lang="tr-TR" b="1" dirty="0"/>
              <a:t>%10-12</a:t>
            </a:r>
            <a:r>
              <a:rPr lang="tr-TR" dirty="0"/>
              <a:t> arasında olduğu bildirilmektedir</a:t>
            </a:r>
          </a:p>
          <a:p>
            <a:r>
              <a:rPr lang="tr-TR" dirty="0" err="1"/>
              <a:t>Türkiyede</a:t>
            </a:r>
            <a:r>
              <a:rPr lang="tr-TR" dirty="0"/>
              <a:t> Adana ilinde GOLD evre (2-4) ölçütü kullanıldığında KOAH prevalansının </a:t>
            </a:r>
            <a:r>
              <a:rPr lang="tr-TR" b="1" dirty="0"/>
              <a:t>%10.5 (erkeklerde %15.4, kadınlarda %6) </a:t>
            </a:r>
            <a:r>
              <a:rPr lang="tr-TR" dirty="0"/>
              <a:t>olduğu saptanmış</a:t>
            </a:r>
          </a:p>
          <a:p>
            <a:r>
              <a:rPr lang="tr-TR" dirty="0"/>
              <a:t>Küresel Hastalık Yükü </a:t>
            </a:r>
            <a:r>
              <a:rPr lang="tr-TR" dirty="0" err="1"/>
              <a:t>Çalışması’na</a:t>
            </a:r>
            <a:r>
              <a:rPr lang="tr-TR" dirty="0"/>
              <a:t> göre ise, 2019 yılında KOAH, Türkiye’de en çok öldüren hastalıklar sıralamasında iskemik kalp hastalıkları, inme ve akciğer kanserinden sonra </a:t>
            </a:r>
            <a:r>
              <a:rPr lang="tr-TR" b="1" dirty="0"/>
              <a:t>dördüncü sırada </a:t>
            </a:r>
            <a:r>
              <a:rPr lang="tr-TR" dirty="0"/>
              <a:t>yer almakta olup KOAH nedeniyle ölümler, 2009-2019 yılları arasında </a:t>
            </a:r>
            <a:r>
              <a:rPr lang="tr-TR" b="1" dirty="0"/>
              <a:t>%18.1 </a:t>
            </a:r>
            <a:r>
              <a:rPr lang="tr-TR" dirty="0"/>
              <a:t>oranında artmıştır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8138D1C-C039-9822-6552-EB0B554F3D04}"/>
              </a:ext>
            </a:extLst>
          </p:cNvPr>
          <p:cNvSpPr txBox="1"/>
          <p:nvPr/>
        </p:nvSpPr>
        <p:spPr>
          <a:xfrm>
            <a:off x="446809" y="6255327"/>
            <a:ext cx="10338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accent6">
                    <a:lumMod val="50000"/>
                  </a:schemeClr>
                </a:solidFill>
              </a:rPr>
              <a:t>Türk toraks </a:t>
            </a:r>
            <a:r>
              <a:rPr lang="tr-TR" dirty="0" err="1">
                <a:solidFill>
                  <a:schemeClr val="accent6">
                    <a:lumMod val="50000"/>
                  </a:schemeClr>
                </a:solidFill>
              </a:rPr>
              <a:t>derneği’nin</a:t>
            </a:r>
            <a:r>
              <a:rPr lang="tr-TR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tr-TR" dirty="0" err="1">
                <a:solidFill>
                  <a:schemeClr val="accent6">
                    <a:lumMod val="50000"/>
                  </a:schemeClr>
                </a:solidFill>
              </a:rPr>
              <a:t>gold</a:t>
            </a:r>
            <a:r>
              <a:rPr lang="tr-TR" dirty="0">
                <a:solidFill>
                  <a:schemeClr val="accent6">
                    <a:lumMod val="50000"/>
                  </a:schemeClr>
                </a:solidFill>
              </a:rPr>
              <a:t> 2021 kronik obstrüktif akciğer hastalığı (koah) raporuna bakışı</a:t>
            </a:r>
          </a:p>
        </p:txBody>
      </p:sp>
    </p:spTree>
    <p:extLst>
      <p:ext uri="{BB962C8B-B14F-4D97-AF65-F5344CB8AC3E}">
        <p14:creationId xmlns:p14="http://schemas.microsoft.com/office/powerpoint/2010/main" val="42075941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E519D9E-0268-C10A-651D-212EDC448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272" y="332272"/>
            <a:ext cx="9603275" cy="767711"/>
          </a:xfrm>
        </p:spPr>
        <p:txBody>
          <a:bodyPr>
            <a:noAutofit/>
          </a:bodyPr>
          <a:lstStyle/>
          <a:p>
            <a:r>
              <a:rPr lang="tr-TR" sz="3600" dirty="0"/>
              <a:t>Tanı--</a:t>
            </a:r>
            <a:r>
              <a:rPr lang="tr-TR" sz="3000" dirty="0"/>
              <a:t>belirti ve bulgular</a:t>
            </a:r>
            <a:br>
              <a:rPr lang="tr-TR" sz="3600" dirty="0"/>
            </a:br>
            <a:br>
              <a:rPr lang="tr-TR" sz="3600" dirty="0"/>
            </a:br>
            <a:endParaRPr lang="tr-TR" sz="36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0CAC07C-CEB3-C70B-E6D6-0F285C006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BD62E50-8F8F-E4D0-1935-1A0CBAB18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488" y="1391655"/>
            <a:ext cx="10601325" cy="45720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65808352-F106-CE29-9FE5-C5142205B3B6}"/>
              </a:ext>
            </a:extLst>
          </p:cNvPr>
          <p:cNvSpPr txBox="1"/>
          <p:nvPr/>
        </p:nvSpPr>
        <p:spPr>
          <a:xfrm>
            <a:off x="446809" y="6255327"/>
            <a:ext cx="10338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accent6">
                    <a:lumMod val="50000"/>
                  </a:schemeClr>
                </a:solidFill>
              </a:rPr>
              <a:t>Türk toraks </a:t>
            </a:r>
            <a:r>
              <a:rPr lang="tr-TR" dirty="0" err="1">
                <a:solidFill>
                  <a:schemeClr val="accent6">
                    <a:lumMod val="50000"/>
                  </a:schemeClr>
                </a:solidFill>
              </a:rPr>
              <a:t>derneği’nin</a:t>
            </a:r>
            <a:r>
              <a:rPr lang="tr-TR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tr-TR" dirty="0" err="1">
                <a:solidFill>
                  <a:schemeClr val="accent6">
                    <a:lumMod val="50000"/>
                  </a:schemeClr>
                </a:solidFill>
              </a:rPr>
              <a:t>gold</a:t>
            </a:r>
            <a:r>
              <a:rPr lang="tr-TR" dirty="0">
                <a:solidFill>
                  <a:schemeClr val="accent6">
                    <a:lumMod val="50000"/>
                  </a:schemeClr>
                </a:solidFill>
              </a:rPr>
              <a:t> 2021 kronik obstrüktif akciğer hastalığı (koah) raporuna bakışı</a:t>
            </a:r>
          </a:p>
        </p:txBody>
      </p:sp>
    </p:spTree>
    <p:extLst>
      <p:ext uri="{BB962C8B-B14F-4D97-AF65-F5344CB8AC3E}">
        <p14:creationId xmlns:p14="http://schemas.microsoft.com/office/powerpoint/2010/main" val="27690917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F21C41A-77FB-A25C-168F-A217A6883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9961" y="867038"/>
            <a:ext cx="3279909" cy="781010"/>
          </a:xfrm>
        </p:spPr>
        <p:txBody>
          <a:bodyPr/>
          <a:lstStyle/>
          <a:p>
            <a:r>
              <a:rPr lang="tr-TR" dirty="0"/>
              <a:t>...Kısa bilgi…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16D50BF-0454-E699-7BF0-D497EA4DF0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800" b="1" dirty="0">
                <a:solidFill>
                  <a:srgbClr val="C00000"/>
                </a:solidFill>
                <a:latin typeface="+mj-lt"/>
              </a:rPr>
              <a:t>!! </a:t>
            </a:r>
            <a:r>
              <a:rPr lang="tr-TR" sz="2400" dirty="0">
                <a:latin typeface="+mj-lt"/>
              </a:rPr>
              <a:t>Kronik öksürüğü ve balgam çıkarma şikayeti olan </a:t>
            </a:r>
            <a:r>
              <a:rPr lang="tr-TR" sz="2400" dirty="0">
                <a:solidFill>
                  <a:srgbClr val="09142A"/>
                </a:solidFill>
                <a:latin typeface="+mj-lt"/>
              </a:rPr>
              <a:t>i</a:t>
            </a:r>
            <a:r>
              <a:rPr lang="tr-TR" sz="2400" b="0" i="0" dirty="0">
                <a:solidFill>
                  <a:srgbClr val="09142A"/>
                </a:solidFill>
                <a:effectLst/>
                <a:latin typeface="+mj-lt"/>
              </a:rPr>
              <a:t>stirahat halinde veya eforla gelişen nefes darlığı</a:t>
            </a:r>
            <a:r>
              <a:rPr lang="tr-TR" sz="2400" dirty="0">
                <a:latin typeface="+mj-lt"/>
              </a:rPr>
              <a:t> yakınmasına sahip olan, 35 yaşından büyük 40 paket-yıl sigara içme öyküsü olan kişilerde kronik obstrüktif akciğer hastalığı (KOAH) düşünülmelidir</a:t>
            </a:r>
          </a:p>
        </p:txBody>
      </p:sp>
    </p:spTree>
    <p:extLst>
      <p:ext uri="{BB962C8B-B14F-4D97-AF65-F5344CB8AC3E}">
        <p14:creationId xmlns:p14="http://schemas.microsoft.com/office/powerpoint/2010/main" val="10232961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669BD81-3BB6-FB8F-39D9-1F5B18041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819" y="492547"/>
            <a:ext cx="9603275" cy="1049235"/>
          </a:xfrm>
        </p:spPr>
        <p:txBody>
          <a:bodyPr>
            <a:normAutofit fontScale="90000"/>
          </a:bodyPr>
          <a:lstStyle/>
          <a:p>
            <a:r>
              <a:rPr lang="tr-TR" sz="4000" dirty="0"/>
              <a:t>Tanı--</a:t>
            </a:r>
            <a:r>
              <a:rPr lang="tr-TR" sz="3300" dirty="0"/>
              <a:t>fizik muayene</a:t>
            </a:r>
            <a:br>
              <a:rPr lang="tr-TR" sz="4000" dirty="0"/>
            </a:br>
            <a:br>
              <a:rPr lang="tr-TR" sz="4000" dirty="0"/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409CEFB-F176-EE5C-8897-EECD8B310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484" y="1703691"/>
            <a:ext cx="9603275" cy="4557259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tr-TR" sz="2400" dirty="0" err="1"/>
              <a:t>KOAH’ta</a:t>
            </a:r>
            <a:r>
              <a:rPr lang="tr-TR" sz="2400" dirty="0"/>
              <a:t> fizik muayene bulguları nadiren tanısaldır. Hava akımı kısıtlanmasına ait fiziksel bulgular, ciddi fonksiyonel kayıp olana kadar belirgin değildir. 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tr-TR" sz="2400" dirty="0"/>
              <a:t> Göğüs ön arka çap artışı, 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tr-TR" sz="2400" dirty="0"/>
              <a:t> santral siyanoz, (solunum yetmezliği),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tr-TR" sz="2400" dirty="0"/>
              <a:t> </a:t>
            </a:r>
            <a:r>
              <a:rPr lang="tr-TR" sz="2400" dirty="0" err="1"/>
              <a:t>pretibial</a:t>
            </a:r>
            <a:r>
              <a:rPr lang="tr-TR" sz="2400" dirty="0"/>
              <a:t> ödem (sağ kalp yetmezliği), 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tr-TR" sz="2400" dirty="0"/>
              <a:t> solunum ve kalp seslerinin derinden gelmesi..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72961F17-F135-1CCC-5475-6B522CF7C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920" y="3041759"/>
            <a:ext cx="3532401" cy="286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7415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409CEFB-F176-EE5C-8897-EECD8B310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8818" y="2069520"/>
            <a:ext cx="9603275" cy="3965519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tr-TR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Spirometri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 tanı için mutlaka gereklidir. </a:t>
            </a:r>
          </a:p>
          <a:p>
            <a:pPr>
              <a:spcBef>
                <a:spcPts val="1800"/>
              </a:spcBef>
            </a:pP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FEV</a:t>
            </a:r>
            <a:r>
              <a:rPr lang="tr-TR" sz="2400" b="0" i="0" baseline="-25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1</a:t>
            </a:r>
            <a:r>
              <a:rPr lang="tr-TR" sz="24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/ FVC &lt; 0.7</a:t>
            </a:r>
          </a:p>
          <a:p>
            <a:pPr>
              <a:spcBef>
                <a:spcPts val="1800"/>
              </a:spcBef>
            </a:pP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Ancak yaşlı </a:t>
            </a:r>
            <a:r>
              <a:rPr lang="tr-TR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erişkenlerde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 veya kalp yetmezliği gibi komorbiditeleri olan hastalarda da FEV</a:t>
            </a:r>
            <a:r>
              <a:rPr lang="tr-TR" sz="2400" b="0" i="0" baseline="-25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1</a:t>
            </a:r>
            <a:r>
              <a:rPr lang="tr-TR" sz="24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/ FVC oranının düşük olabileceği göz önünde bulundurulup ayırıcı tanıya gidilmeli </a:t>
            </a:r>
          </a:p>
          <a:p>
            <a:pPr>
              <a:spcBef>
                <a:spcPts val="1800"/>
              </a:spcBef>
            </a:pP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Özellikle atipik öyküsü olan hastalarda astım tanısını dışlamak için bronkodilatörle (</a:t>
            </a:r>
            <a:r>
              <a:rPr lang="tr-TR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reversibilite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) testi yapılmalı</a:t>
            </a:r>
          </a:p>
          <a:p>
            <a:pPr>
              <a:spcBef>
                <a:spcPts val="1800"/>
              </a:spcBef>
            </a:pPr>
            <a:endParaRPr lang="tr-TR" sz="24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j-lt"/>
            </a:endParaRPr>
          </a:p>
          <a:p>
            <a:endParaRPr lang="tr-TR" sz="24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80829AEF-7693-519D-EFB4-D00A9A0DC7BE}"/>
              </a:ext>
            </a:extLst>
          </p:cNvPr>
          <p:cNvSpPr txBox="1">
            <a:spLocks/>
          </p:cNvSpPr>
          <p:nvPr/>
        </p:nvSpPr>
        <p:spPr>
          <a:xfrm>
            <a:off x="1068819" y="492547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/>
              <a:t>Tanı--</a:t>
            </a:r>
            <a:r>
              <a:rPr lang="tr-TR" sz="3000" dirty="0"/>
              <a:t>laboratuvar</a:t>
            </a:r>
            <a:br>
              <a:rPr lang="tr-TR" sz="3600" dirty="0"/>
            </a:br>
            <a:br>
              <a:rPr lang="tr-TR" sz="3600" dirty="0"/>
            </a:br>
            <a:endParaRPr lang="tr-TR" sz="3600" dirty="0"/>
          </a:p>
        </p:txBody>
      </p:sp>
    </p:spTree>
    <p:extLst>
      <p:ext uri="{BB962C8B-B14F-4D97-AF65-F5344CB8AC3E}">
        <p14:creationId xmlns:p14="http://schemas.microsoft.com/office/powerpoint/2010/main" val="27196851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16C0E2BA-9FCB-395F-8DFF-8A6E1E85AE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0"/>
          <a:stretch/>
        </p:blipFill>
        <p:spPr>
          <a:xfrm>
            <a:off x="1623702" y="31173"/>
            <a:ext cx="8964008" cy="6447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74FE93E8-9DEF-6DBA-BFB9-BA3B10FA2476}"/>
              </a:ext>
            </a:extLst>
          </p:cNvPr>
          <p:cNvSpPr txBox="1"/>
          <p:nvPr/>
        </p:nvSpPr>
        <p:spPr>
          <a:xfrm>
            <a:off x="1813039" y="6500991"/>
            <a:ext cx="8774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accent6">
                    <a:lumMod val="50000"/>
                  </a:schemeClr>
                </a:solidFill>
              </a:rPr>
              <a:t>Türk toraks </a:t>
            </a:r>
            <a:r>
              <a:rPr lang="tr-TR" dirty="0" err="1">
                <a:solidFill>
                  <a:schemeClr val="accent6">
                    <a:lumMod val="50000"/>
                  </a:schemeClr>
                </a:solidFill>
              </a:rPr>
              <a:t>derneği’nin</a:t>
            </a:r>
            <a:r>
              <a:rPr lang="tr-TR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tr-TR" dirty="0" err="1">
                <a:solidFill>
                  <a:schemeClr val="accent6">
                    <a:lumMod val="50000"/>
                  </a:schemeClr>
                </a:solidFill>
              </a:rPr>
              <a:t>gold</a:t>
            </a:r>
            <a:r>
              <a:rPr lang="tr-TR" dirty="0">
                <a:solidFill>
                  <a:schemeClr val="accent6">
                    <a:lumMod val="50000"/>
                  </a:schemeClr>
                </a:solidFill>
              </a:rPr>
              <a:t> 2021 kronik obstrüktif akciğer hastalığı (koah) raporuna bakışı</a:t>
            </a:r>
          </a:p>
        </p:txBody>
      </p:sp>
    </p:spTree>
    <p:extLst>
      <p:ext uri="{BB962C8B-B14F-4D97-AF65-F5344CB8AC3E}">
        <p14:creationId xmlns:p14="http://schemas.microsoft.com/office/powerpoint/2010/main" val="23222533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669BD81-3BB6-FB8F-39D9-1F5B18041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210" y="342420"/>
            <a:ext cx="12156845" cy="1049235"/>
          </a:xfrm>
        </p:spPr>
        <p:txBody>
          <a:bodyPr/>
          <a:lstStyle/>
          <a:p>
            <a:r>
              <a:rPr lang="tr-TR" cap="none" dirty="0"/>
              <a:t>Hava Akımı Kısıtlılığının Şiddetinin Sınıflanması ve Değerlendirilmesi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EB2E698-D3E2-B1E1-4866-4E64C956F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152" y="1282420"/>
            <a:ext cx="7637500" cy="4444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76953FF5-6E8D-0C2B-4C2A-BE6A654870D9}"/>
              </a:ext>
            </a:extLst>
          </p:cNvPr>
          <p:cNvSpPr txBox="1"/>
          <p:nvPr/>
        </p:nvSpPr>
        <p:spPr>
          <a:xfrm>
            <a:off x="446809" y="6255327"/>
            <a:ext cx="10338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accent6">
                    <a:lumMod val="50000"/>
                  </a:schemeClr>
                </a:solidFill>
              </a:rPr>
              <a:t>Türk toraks </a:t>
            </a:r>
            <a:r>
              <a:rPr lang="tr-TR" dirty="0" err="1">
                <a:solidFill>
                  <a:schemeClr val="accent6">
                    <a:lumMod val="50000"/>
                  </a:schemeClr>
                </a:solidFill>
              </a:rPr>
              <a:t>derneği’nin</a:t>
            </a:r>
            <a:r>
              <a:rPr lang="tr-TR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tr-TR" dirty="0" err="1">
                <a:solidFill>
                  <a:schemeClr val="accent6">
                    <a:lumMod val="50000"/>
                  </a:schemeClr>
                </a:solidFill>
              </a:rPr>
              <a:t>gold</a:t>
            </a:r>
            <a:r>
              <a:rPr lang="tr-TR" dirty="0">
                <a:solidFill>
                  <a:schemeClr val="accent6">
                    <a:lumMod val="50000"/>
                  </a:schemeClr>
                </a:solidFill>
              </a:rPr>
              <a:t> 2021 kronik obstrüktif akciğer hastalığı (koah) raporuna bakışı</a:t>
            </a:r>
          </a:p>
        </p:txBody>
      </p:sp>
    </p:spTree>
    <p:extLst>
      <p:ext uri="{BB962C8B-B14F-4D97-AF65-F5344CB8AC3E}">
        <p14:creationId xmlns:p14="http://schemas.microsoft.com/office/powerpoint/2010/main" val="34686513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669BD81-3BB6-FB8F-39D9-1F5B18041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911" y="251988"/>
            <a:ext cx="9603275" cy="1049235"/>
          </a:xfrm>
        </p:spPr>
        <p:txBody>
          <a:bodyPr/>
          <a:lstStyle/>
          <a:p>
            <a:pPr algn="ctr"/>
            <a:r>
              <a:rPr lang="tr-TR" cap="none" dirty="0"/>
              <a:t>Semptomların Değerlendirilmesi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ADEE1B9-F169-FB73-5443-022FAB287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084" y="971828"/>
            <a:ext cx="9380102" cy="2436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CF6016F8-16C1-7E16-921D-3EEEF62A6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6118" y="3567165"/>
            <a:ext cx="9041598" cy="3210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28929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0DC7BA1-BCA8-0A48-9BDA-43DB8049D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4093" y="6464613"/>
            <a:ext cx="6033742" cy="730456"/>
          </a:xfrm>
        </p:spPr>
        <p:txBody>
          <a:bodyPr>
            <a:normAutofit/>
          </a:bodyPr>
          <a:lstStyle/>
          <a:p>
            <a:r>
              <a:rPr lang="tr-TR" sz="2000" cap="none" dirty="0"/>
              <a:t> KOAH alevlenmesinde roma sınıflama önerisi.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065451F-E5A9-B95A-711D-676D90AAB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163" y="163727"/>
            <a:ext cx="8968328" cy="6283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2600" b="1" dirty="0" err="1"/>
              <a:t>KOAH’ta</a:t>
            </a:r>
            <a:r>
              <a:rPr lang="tr-TR" sz="2600" b="1" dirty="0"/>
              <a:t>  </a:t>
            </a:r>
            <a:r>
              <a:rPr lang="tr-TR" sz="2600" b="1" cap="none" dirty="0"/>
              <a:t>Alevlenme ve Şiddetinin Değerlendirilmesi </a:t>
            </a:r>
            <a:endParaRPr lang="tr-TR" sz="2600" b="1" dirty="0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A78FFE96-F048-FC81-168C-903E8BA96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000" y="1986454"/>
            <a:ext cx="6829135" cy="4317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0B854475-3C12-D91D-230A-A4213F946403}"/>
              </a:ext>
            </a:extLst>
          </p:cNvPr>
          <p:cNvSpPr txBox="1"/>
          <p:nvPr/>
        </p:nvSpPr>
        <p:spPr>
          <a:xfrm>
            <a:off x="952499" y="792112"/>
            <a:ext cx="103284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Alevlenme: 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Enfeksiyon, hava kirliliği ya da başka bir maruziyetle lokal ve sistemik enflamasyon artışı sonucu takipne ve/veya taşikardinin de eşlik edebildiği öksürük, balgam ve/veya nefes darlığı semptomlarının son 14 gün içinde kötüleşmesi olarak tanımlanmaktadır.</a:t>
            </a:r>
          </a:p>
        </p:txBody>
      </p:sp>
    </p:spTree>
    <p:extLst>
      <p:ext uri="{BB962C8B-B14F-4D97-AF65-F5344CB8AC3E}">
        <p14:creationId xmlns:p14="http://schemas.microsoft.com/office/powerpoint/2010/main" val="41211081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669BD81-3BB6-FB8F-39D9-1F5B18041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631" y="130625"/>
            <a:ext cx="9603275" cy="1049235"/>
          </a:xfrm>
        </p:spPr>
        <p:txBody>
          <a:bodyPr/>
          <a:lstStyle/>
          <a:p>
            <a:pPr algn="ctr"/>
            <a:r>
              <a:rPr lang="tr-TR" cap="none" dirty="0"/>
              <a:t>KOAH Birleşik Evreleme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BF063EB-3836-5408-5960-4EAB7AFB8A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094" y="781503"/>
            <a:ext cx="9131003" cy="5586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2A342AEF-509E-9740-F288-FA363A1A354B}"/>
              </a:ext>
            </a:extLst>
          </p:cNvPr>
          <p:cNvSpPr txBox="1"/>
          <p:nvPr/>
        </p:nvSpPr>
        <p:spPr>
          <a:xfrm>
            <a:off x="20096" y="6492469"/>
            <a:ext cx="7262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Global Initiative for Chronic Obstructive Lung Disease (GOLD) 202</a:t>
            </a:r>
            <a:r>
              <a:rPr lang="tr-TR" dirty="0">
                <a:solidFill>
                  <a:schemeClr val="accent6">
                    <a:lumMod val="50000"/>
                  </a:scheme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65273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8656374-38A2-C3F3-2094-DFD8AECE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epidemiyoloji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C342C97-DE37-7C99-8700-589894070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tr-TR" sz="2400" dirty="0">
                <a:latin typeface="+mj-lt"/>
              </a:rPr>
              <a:t>F</a:t>
            </a:r>
            <a:r>
              <a:rPr lang="tr-TR" sz="2400" b="0" i="0" u="none" strike="noStrike" baseline="0" dirty="0">
                <a:latin typeface="+mj-lt"/>
              </a:rPr>
              <a:t>arklı </a:t>
            </a:r>
            <a:r>
              <a:rPr lang="tr-TR" sz="2400" dirty="0">
                <a:latin typeface="+mj-lt"/>
              </a:rPr>
              <a:t>ü</a:t>
            </a:r>
            <a:r>
              <a:rPr lang="tr-TR" sz="2400" b="0" i="0" u="none" strike="noStrike" baseline="0" dirty="0">
                <a:latin typeface="+mj-lt"/>
              </a:rPr>
              <a:t>lkelerde nüfusun </a:t>
            </a:r>
            <a:r>
              <a:rPr lang="tr-TR" sz="2400" b="1" i="0" u="none" strike="noStrike" baseline="0" dirty="0">
                <a:latin typeface="+mj-lt"/>
              </a:rPr>
              <a:t>%1-20’sini </a:t>
            </a:r>
            <a:r>
              <a:rPr lang="tr-TR" sz="2400" b="0" i="0" u="none" strike="noStrike" baseline="0" dirty="0">
                <a:latin typeface="+mj-lt"/>
              </a:rPr>
              <a:t>ve tüm dünyada tahmini olarak </a:t>
            </a:r>
            <a:r>
              <a:rPr lang="tr-TR" sz="2400" b="1" i="0" u="none" strike="noStrike" baseline="0" dirty="0">
                <a:latin typeface="+mj-lt"/>
              </a:rPr>
              <a:t>300 milyon </a:t>
            </a:r>
            <a:r>
              <a:rPr lang="tr-TR" sz="2400" b="0" i="0" u="none" strike="noStrike" baseline="0" dirty="0">
                <a:latin typeface="+mj-lt"/>
              </a:rPr>
              <a:t>kişiyi etkileyen</a:t>
            </a:r>
          </a:p>
          <a:p>
            <a:pPr algn="l"/>
            <a:r>
              <a:rPr lang="tr-TR" sz="2400" b="0" i="0" u="none" strike="noStrike" baseline="0" dirty="0">
                <a:latin typeface="+mj-lt"/>
              </a:rPr>
              <a:t>Ülkemizde bu konuda erişkinlerde yapılmış en geniş çalışma olan, Türk Toraks Derneği’nce gerçekleştirilen </a:t>
            </a:r>
            <a:r>
              <a:rPr lang="tr-TR" sz="2400" dirty="0">
                <a:latin typeface="+mj-lt"/>
              </a:rPr>
              <a:t>ç</a:t>
            </a:r>
            <a:r>
              <a:rPr lang="tr-TR" sz="2400" b="0" i="0" u="none" strike="noStrike" baseline="0" dirty="0">
                <a:latin typeface="+mj-lt"/>
              </a:rPr>
              <a:t>ok</a:t>
            </a:r>
            <a:r>
              <a:rPr lang="tr-TR" sz="2400" dirty="0">
                <a:latin typeface="+mj-lt"/>
              </a:rPr>
              <a:t> </a:t>
            </a:r>
            <a:r>
              <a:rPr lang="tr-TR" sz="2400" b="0" i="0" u="none" strike="noStrike" baseline="0" dirty="0">
                <a:latin typeface="+mj-lt"/>
              </a:rPr>
              <a:t>merkezli, 14 ayrı şehirden toplam 25.843 kişinin katıldığı PARFAIT (</a:t>
            </a:r>
            <a:r>
              <a:rPr lang="tr-TR" sz="2400" b="0" i="0" u="none" strike="noStrike" baseline="0" dirty="0" err="1">
                <a:latin typeface="+mj-lt"/>
              </a:rPr>
              <a:t>Prevalence</a:t>
            </a:r>
            <a:r>
              <a:rPr lang="tr-TR" sz="2400" b="0" i="0" u="none" strike="noStrike" baseline="0" dirty="0">
                <a:latin typeface="+mj-lt"/>
              </a:rPr>
              <a:t> </a:t>
            </a:r>
            <a:r>
              <a:rPr lang="tr-TR" sz="2400" b="0" i="0" u="none" strike="noStrike" baseline="0" dirty="0" err="1">
                <a:latin typeface="+mj-lt"/>
              </a:rPr>
              <a:t>and</a:t>
            </a:r>
            <a:r>
              <a:rPr lang="tr-TR" sz="2400" b="0" i="0" u="none" strike="noStrike" baseline="0" dirty="0">
                <a:latin typeface="+mj-lt"/>
              </a:rPr>
              <a:t> Risk </a:t>
            </a:r>
            <a:r>
              <a:rPr lang="tr-TR" sz="2400" b="0" i="0" u="none" strike="noStrike" baseline="0" dirty="0" err="1">
                <a:latin typeface="+mj-lt"/>
              </a:rPr>
              <a:t>Factors</a:t>
            </a:r>
            <a:r>
              <a:rPr lang="tr-TR" sz="2400" b="0" i="0" u="none" strike="noStrike" baseline="0" dirty="0">
                <a:latin typeface="+mj-lt"/>
              </a:rPr>
              <a:t> of </a:t>
            </a:r>
            <a:r>
              <a:rPr lang="tr-TR" sz="2400" b="0" i="0" u="none" strike="noStrike" baseline="0" dirty="0" err="1">
                <a:latin typeface="+mj-lt"/>
              </a:rPr>
              <a:t>Allergies</a:t>
            </a:r>
            <a:r>
              <a:rPr lang="tr-TR" sz="2400" b="0" i="0" u="none" strike="noStrike" baseline="0" dirty="0">
                <a:latin typeface="+mj-lt"/>
              </a:rPr>
              <a:t> in </a:t>
            </a:r>
            <a:r>
              <a:rPr lang="tr-TR" sz="2400" b="0" i="0" u="none" strike="noStrike" baseline="0" dirty="0" err="1">
                <a:latin typeface="+mj-lt"/>
              </a:rPr>
              <a:t>Turkey</a:t>
            </a:r>
            <a:r>
              <a:rPr lang="tr-TR" sz="2400" b="0" i="0" u="none" strike="noStrike" baseline="0" dirty="0">
                <a:latin typeface="+mj-lt"/>
              </a:rPr>
              <a:t>) </a:t>
            </a:r>
            <a:r>
              <a:rPr lang="tr-TR" sz="2400" dirty="0">
                <a:latin typeface="+mj-lt"/>
              </a:rPr>
              <a:t>ç</a:t>
            </a:r>
            <a:r>
              <a:rPr lang="tr-TR" sz="2400" b="0" i="0" u="none" strike="noStrike" baseline="0" dirty="0">
                <a:latin typeface="+mj-lt"/>
              </a:rPr>
              <a:t>alışmasında; astım sıklığı </a:t>
            </a:r>
            <a:r>
              <a:rPr lang="tr-TR" sz="2400" dirty="0">
                <a:latin typeface="+mj-lt"/>
              </a:rPr>
              <a:t>ü</a:t>
            </a:r>
            <a:r>
              <a:rPr lang="tr-TR" sz="2400" b="0" i="0" u="none" strike="noStrike" baseline="0" dirty="0">
                <a:latin typeface="+mj-lt"/>
              </a:rPr>
              <a:t>lke genelinde erkeklerde </a:t>
            </a:r>
            <a:r>
              <a:rPr lang="tr-TR" sz="2400" b="1" i="0" u="none" strike="noStrike" baseline="0" dirty="0">
                <a:latin typeface="+mj-lt"/>
              </a:rPr>
              <a:t>%7.1 </a:t>
            </a:r>
            <a:r>
              <a:rPr lang="tr-TR" sz="2400" b="0" i="0" u="none" strike="noStrike" baseline="0" dirty="0">
                <a:latin typeface="+mj-lt"/>
              </a:rPr>
              <a:t>kadınlarda ise </a:t>
            </a:r>
            <a:r>
              <a:rPr lang="tr-TR" sz="2400" b="1" i="0" u="none" strike="noStrike" baseline="0" dirty="0">
                <a:latin typeface="+mj-lt"/>
              </a:rPr>
              <a:t>%9.0 </a:t>
            </a:r>
            <a:r>
              <a:rPr lang="tr-TR" sz="2400" b="0" i="0" u="none" strike="noStrike" baseline="0" dirty="0">
                <a:latin typeface="+mj-lt"/>
              </a:rPr>
              <a:t>olarak saptanmıştır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E5A58057-5F46-B881-0825-12FD601C5EA2}"/>
              </a:ext>
            </a:extLst>
          </p:cNvPr>
          <p:cNvSpPr txBox="1"/>
          <p:nvPr/>
        </p:nvSpPr>
        <p:spPr>
          <a:xfrm>
            <a:off x="272143" y="6281056"/>
            <a:ext cx="61575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>
                <a:solidFill>
                  <a:schemeClr val="bg1">
                    <a:lumMod val="95000"/>
                  </a:schemeClr>
                </a:solidFill>
              </a:rPr>
              <a:t>Astım Tanı ve Tedavi Rehberi 2020 Güncellemesi, Türk Toraks Derneği</a:t>
            </a:r>
          </a:p>
        </p:txBody>
      </p:sp>
    </p:spTree>
    <p:extLst>
      <p:ext uri="{BB962C8B-B14F-4D97-AF65-F5344CB8AC3E}">
        <p14:creationId xmlns:p14="http://schemas.microsoft.com/office/powerpoint/2010/main" val="37390076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669BD81-3BB6-FB8F-39D9-1F5B18041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277" y="342420"/>
            <a:ext cx="9603275" cy="1049235"/>
          </a:xfrm>
        </p:spPr>
        <p:txBody>
          <a:bodyPr>
            <a:normAutofit/>
          </a:bodyPr>
          <a:lstStyle/>
          <a:p>
            <a:r>
              <a:rPr lang="tr-TR" sz="3800" dirty="0"/>
              <a:t>Koah--</a:t>
            </a:r>
            <a:r>
              <a:rPr lang="tr-TR" sz="3000" dirty="0"/>
              <a:t>tedavi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409CEFB-F176-EE5C-8897-EECD8B310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216" y="1703693"/>
            <a:ext cx="10308031" cy="468647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tr-TR" sz="2400" b="0" i="0" dirty="0">
                <a:solidFill>
                  <a:srgbClr val="09142A"/>
                </a:solidFill>
                <a:effectLst/>
                <a:latin typeface="+mj-lt"/>
              </a:rPr>
              <a:t>Tedavinin ana hedefleri;</a:t>
            </a:r>
          </a:p>
          <a:p>
            <a:pPr marL="900000" indent="-342900">
              <a:buSzPct val="90000"/>
              <a:buFont typeface="Wingdings" panose="05000000000000000000" pitchFamily="2" charset="2"/>
              <a:buChar char="Ø"/>
            </a:pPr>
            <a:r>
              <a:rPr lang="tr-TR" sz="2400" b="0" i="0" dirty="0">
                <a:solidFill>
                  <a:srgbClr val="09142A"/>
                </a:solidFill>
                <a:effectLst/>
                <a:latin typeface="+mj-lt"/>
              </a:rPr>
              <a:t>Hastaneye yatışları azaltmak, alevlenmeleri azaltmak ve önlemek, nefes darlığını azaltmak, yaşam kalitesini iyileştirmek ve hastalığın ilerlemesini yavaşlatıp mortaliteyi azaltmaktır. 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r-TR" sz="2400" b="0" i="0" dirty="0">
                <a:solidFill>
                  <a:srgbClr val="09142A"/>
                </a:solidFill>
                <a:effectLst/>
                <a:latin typeface="+mj-lt"/>
              </a:rPr>
              <a:t>Tedavinin temel dayanakları;</a:t>
            </a:r>
          </a:p>
          <a:p>
            <a:pPr marL="900000" indent="-342000">
              <a:buSzPct val="90000"/>
              <a:buFont typeface="Wingdings" panose="05000000000000000000" pitchFamily="2" charset="2"/>
              <a:buChar char="Ø"/>
            </a:pPr>
            <a:r>
              <a:rPr lang="tr-TR" sz="2400" b="0" i="0" dirty="0">
                <a:solidFill>
                  <a:srgbClr val="09142A"/>
                </a:solidFill>
                <a:effectLst/>
                <a:latin typeface="+mj-lt"/>
              </a:rPr>
              <a:t>sigarayı bırakma, </a:t>
            </a:r>
            <a:r>
              <a:rPr lang="tr-TR" sz="2400" b="0" i="0" dirty="0" err="1">
                <a:solidFill>
                  <a:srgbClr val="09142A"/>
                </a:solidFill>
                <a:effectLst/>
                <a:latin typeface="+mj-lt"/>
              </a:rPr>
              <a:t>inhale</a:t>
            </a:r>
            <a:r>
              <a:rPr lang="tr-TR" sz="2400" b="0" i="0" dirty="0">
                <a:solidFill>
                  <a:srgbClr val="09142A"/>
                </a:solidFill>
                <a:effectLst/>
                <a:latin typeface="+mj-lt"/>
              </a:rPr>
              <a:t> bronkodilatörler ve kortikosteroidlerle farmakoterapidir. Ek tedaviler ise hipoksik hastalarda oral fosfodiesteraz-4 inhibitörleri, aşıları, </a:t>
            </a:r>
            <a:r>
              <a:rPr lang="tr-TR" sz="2400" b="0" i="0" dirty="0" err="1">
                <a:solidFill>
                  <a:srgbClr val="09142A"/>
                </a:solidFill>
                <a:effectLst/>
                <a:latin typeface="+mj-lt"/>
              </a:rPr>
              <a:t>pulmoner</a:t>
            </a:r>
            <a:r>
              <a:rPr lang="tr-TR" sz="2400" b="0" i="0" dirty="0">
                <a:solidFill>
                  <a:srgbClr val="09142A"/>
                </a:solidFill>
                <a:effectLst/>
                <a:latin typeface="+mj-lt"/>
              </a:rPr>
              <a:t> rehabilitasyonu ve uzun süreli oksijen tedavisini içerir.</a:t>
            </a:r>
            <a:endParaRPr lang="tr-TR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442538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70AF55F-E24F-BFBA-EB89-84AE399492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80" b="39193"/>
          <a:stretch/>
        </p:blipFill>
        <p:spPr>
          <a:xfrm>
            <a:off x="956393" y="0"/>
            <a:ext cx="9915338" cy="6508144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E0EC627C-C14E-277F-85F2-1A64CD1D23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540"/>
          <a:stretch/>
        </p:blipFill>
        <p:spPr>
          <a:xfrm>
            <a:off x="8496123" y="91439"/>
            <a:ext cx="3604437" cy="23579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8250A56C-9D6D-EF89-2389-559ACB53EFE1}"/>
              </a:ext>
            </a:extLst>
          </p:cNvPr>
          <p:cNvSpPr txBox="1"/>
          <p:nvPr/>
        </p:nvSpPr>
        <p:spPr>
          <a:xfrm>
            <a:off x="0" y="6508145"/>
            <a:ext cx="116784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/>
              <a:t>https://www.uptodate.com/contents/image?imageKey=PULM%2F54300&amp;topicKey=PULM%2F1447&amp;search=koah%20tedavisi&amp;rank=1%7E150&amp;source=see_link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Mürekkep 6">
                <a:extLst>
                  <a:ext uri="{FF2B5EF4-FFF2-40B4-BE49-F238E27FC236}">
                    <a16:creationId xmlns:a16="http://schemas.microsoft.com/office/drawing/2014/main" id="{1E655B68-BD79-CF50-EA01-8721627F47A0}"/>
                  </a:ext>
                </a:extLst>
              </p14:cNvPr>
              <p14:cNvContentPartPr/>
              <p14:nvPr/>
            </p14:nvContentPartPr>
            <p14:xfrm>
              <a:off x="2885715" y="4714695"/>
              <a:ext cx="896760" cy="360"/>
            </p14:xfrm>
          </p:contentPart>
        </mc:Choice>
        <mc:Fallback xmlns="">
          <p:pic>
            <p:nvPicPr>
              <p:cNvPr id="7" name="Mürekkep 6">
                <a:extLst>
                  <a:ext uri="{FF2B5EF4-FFF2-40B4-BE49-F238E27FC236}">
                    <a16:creationId xmlns:a16="http://schemas.microsoft.com/office/drawing/2014/main" id="{1E655B68-BD79-CF50-EA01-8721627F47A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32075" y="4606695"/>
                <a:ext cx="10044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Mürekkep 11">
                <a:extLst>
                  <a:ext uri="{FF2B5EF4-FFF2-40B4-BE49-F238E27FC236}">
                    <a16:creationId xmlns:a16="http://schemas.microsoft.com/office/drawing/2014/main" id="{0ED8AD02-2E58-8A11-6DDE-40C573A804CC}"/>
                  </a:ext>
                </a:extLst>
              </p14:cNvPr>
              <p14:cNvContentPartPr/>
              <p14:nvPr/>
            </p14:nvContentPartPr>
            <p14:xfrm>
              <a:off x="5017635" y="4720455"/>
              <a:ext cx="896400" cy="360"/>
            </p14:xfrm>
          </p:contentPart>
        </mc:Choice>
        <mc:Fallback xmlns="">
          <p:pic>
            <p:nvPicPr>
              <p:cNvPr id="12" name="Mürekkep 11">
                <a:extLst>
                  <a:ext uri="{FF2B5EF4-FFF2-40B4-BE49-F238E27FC236}">
                    <a16:creationId xmlns:a16="http://schemas.microsoft.com/office/drawing/2014/main" id="{0ED8AD02-2E58-8A11-6DDE-40C573A804C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63995" y="4612455"/>
                <a:ext cx="10040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Mürekkep 12">
                <a:extLst>
                  <a:ext uri="{FF2B5EF4-FFF2-40B4-BE49-F238E27FC236}">
                    <a16:creationId xmlns:a16="http://schemas.microsoft.com/office/drawing/2014/main" id="{598359B7-6145-4D61-5C21-B82D8526C98E}"/>
                  </a:ext>
                </a:extLst>
              </p14:cNvPr>
              <p14:cNvContentPartPr/>
              <p14:nvPr/>
            </p14:nvContentPartPr>
            <p14:xfrm>
              <a:off x="8138115" y="3628575"/>
              <a:ext cx="902880" cy="11880"/>
            </p14:xfrm>
          </p:contentPart>
        </mc:Choice>
        <mc:Fallback xmlns="">
          <p:pic>
            <p:nvPicPr>
              <p:cNvPr id="13" name="Mürekkep 12">
                <a:extLst>
                  <a:ext uri="{FF2B5EF4-FFF2-40B4-BE49-F238E27FC236}">
                    <a16:creationId xmlns:a16="http://schemas.microsoft.com/office/drawing/2014/main" id="{598359B7-6145-4D61-5C21-B82D8526C98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84475" y="3520935"/>
                <a:ext cx="1010520" cy="227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829134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669BD81-3BB6-FB8F-39D9-1F5B18041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İçerik Yer Tutucusu 6">
            <a:extLst>
              <a:ext uri="{FF2B5EF4-FFF2-40B4-BE49-F238E27FC236}">
                <a16:creationId xmlns:a16="http://schemas.microsoft.com/office/drawing/2014/main" id="{DB1192CD-5CE5-0124-EC35-5980631C06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5793" y="804519"/>
            <a:ext cx="8683636" cy="5152415"/>
          </a:xfr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F534D63A-C49F-7731-501A-565321799680}"/>
              </a:ext>
            </a:extLst>
          </p:cNvPr>
          <p:cNvSpPr txBox="1"/>
          <p:nvPr/>
        </p:nvSpPr>
        <p:spPr>
          <a:xfrm>
            <a:off x="193040" y="6382422"/>
            <a:ext cx="8016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indent="-144000">
              <a:buFont typeface="Arial" panose="020B0604020202020204" pitchFamily="34" charset="0"/>
              <a:buChar char="•"/>
            </a:pPr>
            <a:r>
              <a:rPr lang="tr-TR" sz="1600" dirty="0"/>
              <a:t>Türk toraks </a:t>
            </a:r>
            <a:r>
              <a:rPr lang="tr-TR" sz="1600" dirty="0" err="1"/>
              <a:t>derneği’nin</a:t>
            </a:r>
            <a:r>
              <a:rPr lang="tr-TR" sz="1600" dirty="0"/>
              <a:t> </a:t>
            </a:r>
            <a:r>
              <a:rPr lang="tr-TR" sz="1600" dirty="0" err="1"/>
              <a:t>gold</a:t>
            </a:r>
            <a:r>
              <a:rPr lang="tr-TR" sz="1600" dirty="0"/>
              <a:t> 2021 kronik obstrüktif akciğer hastalığı (koah) raporuna bakışı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B21D078-1481-DEC0-5808-3844548D0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4307" y="30480"/>
            <a:ext cx="1854410" cy="197104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FEFE16C-0F1B-1315-7A15-C1356948BF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0069" y="2143544"/>
            <a:ext cx="2107688" cy="2408136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C39CB7DB-DAC6-D220-2B3E-C700EDCFD5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1343" y="4780600"/>
            <a:ext cx="2680017" cy="2001336"/>
          </a:xfrm>
          <a:prstGeom prst="rect">
            <a:avLst/>
          </a:prstGeom>
        </p:spPr>
      </p:pic>
      <p:cxnSp>
        <p:nvCxnSpPr>
          <p:cNvPr id="13" name="Bağlayıcı: Dirsek 12">
            <a:extLst>
              <a:ext uri="{FF2B5EF4-FFF2-40B4-BE49-F238E27FC236}">
                <a16:creationId xmlns:a16="http://schemas.microsoft.com/office/drawing/2014/main" id="{FC364220-FB66-E254-437B-BC7B924EAD6C}"/>
              </a:ext>
            </a:extLst>
          </p:cNvPr>
          <p:cNvCxnSpPr>
            <a:cxnSpLocks/>
          </p:cNvCxnSpPr>
          <p:nvPr/>
        </p:nvCxnSpPr>
        <p:spPr>
          <a:xfrm>
            <a:off x="8584800" y="4841560"/>
            <a:ext cx="825583" cy="776920"/>
          </a:xfrm>
          <a:prstGeom prst="bentConnector3">
            <a:avLst>
              <a:gd name="adj1" fmla="val 53692"/>
            </a:avLst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Düz Ok Bağlayıcısı 23">
            <a:extLst>
              <a:ext uri="{FF2B5EF4-FFF2-40B4-BE49-F238E27FC236}">
                <a16:creationId xmlns:a16="http://schemas.microsoft.com/office/drawing/2014/main" id="{4B2D3E59-EBAD-6CEC-E00F-E8A9EA4B08FD}"/>
              </a:ext>
            </a:extLst>
          </p:cNvPr>
          <p:cNvCxnSpPr>
            <a:cxnSpLocks/>
          </p:cNvCxnSpPr>
          <p:nvPr/>
        </p:nvCxnSpPr>
        <p:spPr>
          <a:xfrm>
            <a:off x="8514080" y="3865878"/>
            <a:ext cx="1137920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Bağlayıcı: Dirsek 33">
            <a:extLst>
              <a:ext uri="{FF2B5EF4-FFF2-40B4-BE49-F238E27FC236}">
                <a16:creationId xmlns:a16="http://schemas.microsoft.com/office/drawing/2014/main" id="{7B719F0D-68CB-9B03-7F51-37E4A4A8D1BA}"/>
              </a:ext>
            </a:extLst>
          </p:cNvPr>
          <p:cNvCxnSpPr>
            <a:cxnSpLocks/>
          </p:cNvCxnSpPr>
          <p:nvPr/>
        </p:nvCxnSpPr>
        <p:spPr>
          <a:xfrm flipV="1">
            <a:off x="8621553" y="1774823"/>
            <a:ext cx="1518127" cy="1463228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0185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409CEFB-F176-EE5C-8897-EECD8B310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B04BE50D-4CAF-3B61-3A86-748D90ADD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40" y="434808"/>
            <a:ext cx="10098596" cy="439928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4E102B99-D51E-F78D-7060-E4D811DB0F91}"/>
              </a:ext>
            </a:extLst>
          </p:cNvPr>
          <p:cNvSpPr txBox="1"/>
          <p:nvPr/>
        </p:nvSpPr>
        <p:spPr>
          <a:xfrm>
            <a:off x="193040" y="6382422"/>
            <a:ext cx="8016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indent="-144000">
              <a:buFont typeface="Arial" panose="020B0604020202020204" pitchFamily="34" charset="0"/>
              <a:buChar char="•"/>
            </a:pPr>
            <a:r>
              <a:rPr lang="tr-TR" sz="1600" dirty="0"/>
              <a:t>Türk toraks </a:t>
            </a:r>
            <a:r>
              <a:rPr lang="tr-TR" sz="1600" dirty="0" err="1"/>
              <a:t>derneği’nin</a:t>
            </a:r>
            <a:r>
              <a:rPr lang="tr-TR" sz="1600" dirty="0"/>
              <a:t> </a:t>
            </a:r>
            <a:r>
              <a:rPr lang="tr-TR" sz="1600" dirty="0" err="1"/>
              <a:t>gold</a:t>
            </a:r>
            <a:r>
              <a:rPr lang="tr-TR" sz="1600" dirty="0"/>
              <a:t> 2021 kronik obstrüktif akciğer hastalığı (koah) raporuna bakışı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0E99D10-8DCE-A15D-DE6F-3C97F29226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513"/>
          <a:stretch/>
        </p:blipFill>
        <p:spPr>
          <a:xfrm>
            <a:off x="10494025" y="17737"/>
            <a:ext cx="1690255" cy="2880455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2CBBBE01-68F2-1930-BF6C-FEDBD9B09B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7676" y="5008505"/>
            <a:ext cx="2560003" cy="1831758"/>
          </a:xfrm>
          <a:prstGeom prst="rect">
            <a:avLst/>
          </a:prstGeom>
        </p:spPr>
      </p:pic>
      <p:cxnSp>
        <p:nvCxnSpPr>
          <p:cNvPr id="10" name="Bağlayıcı: Dirsek 9">
            <a:extLst>
              <a:ext uri="{FF2B5EF4-FFF2-40B4-BE49-F238E27FC236}">
                <a16:creationId xmlns:a16="http://schemas.microsoft.com/office/drawing/2014/main" id="{91A28E5D-DE5C-1FA1-5B54-DBDB911BE2DC}"/>
              </a:ext>
            </a:extLst>
          </p:cNvPr>
          <p:cNvCxnSpPr>
            <a:cxnSpLocks/>
          </p:cNvCxnSpPr>
          <p:nvPr/>
        </p:nvCxnSpPr>
        <p:spPr>
          <a:xfrm>
            <a:off x="9542162" y="3437735"/>
            <a:ext cx="1637938" cy="1368534"/>
          </a:xfrm>
          <a:prstGeom prst="bentConnector3">
            <a:avLst>
              <a:gd name="adj1" fmla="val 99623"/>
            </a:avLst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Düz Ok Bağlayıcısı 13">
            <a:extLst>
              <a:ext uri="{FF2B5EF4-FFF2-40B4-BE49-F238E27FC236}">
                <a16:creationId xmlns:a16="http://schemas.microsoft.com/office/drawing/2014/main" id="{B795FEF3-2E56-7D93-78A0-93CEC82AC63F}"/>
              </a:ext>
            </a:extLst>
          </p:cNvPr>
          <p:cNvCxnSpPr>
            <a:cxnSpLocks/>
          </p:cNvCxnSpPr>
          <p:nvPr/>
        </p:nvCxnSpPr>
        <p:spPr>
          <a:xfrm>
            <a:off x="9690130" y="1437638"/>
            <a:ext cx="722615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5041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D6331EC-60CD-B56F-DCC6-F5B0FC1CF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6E39B7C-4685-A9BD-DF29-6E0E381114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9375"/>
          <a:stretch/>
        </p:blipFill>
        <p:spPr>
          <a:xfrm>
            <a:off x="156768" y="1674520"/>
            <a:ext cx="7474688" cy="3508958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B5B8CE61-D1E5-7146-22BE-8F21FC3803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5" r="766"/>
          <a:stretch/>
        </p:blipFill>
        <p:spPr>
          <a:xfrm>
            <a:off x="9322771" y="0"/>
            <a:ext cx="2869228" cy="209648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669C577E-B903-419C-03B5-3689D70C16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714" y="2303125"/>
            <a:ext cx="3009286" cy="2104466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37B2375D-3F9A-94AF-E848-E63BAE0749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2714" y="4824108"/>
            <a:ext cx="3009285" cy="2096481"/>
          </a:xfrm>
          <a:prstGeom prst="rect">
            <a:avLst/>
          </a:prstGeom>
        </p:spPr>
      </p:pic>
      <p:cxnSp>
        <p:nvCxnSpPr>
          <p:cNvPr id="12" name="Bağlayıcı: Dirsek 11">
            <a:extLst>
              <a:ext uri="{FF2B5EF4-FFF2-40B4-BE49-F238E27FC236}">
                <a16:creationId xmlns:a16="http://schemas.microsoft.com/office/drawing/2014/main" id="{A6D1D5C8-E8CA-D9E9-D814-95B7999C8193}"/>
              </a:ext>
            </a:extLst>
          </p:cNvPr>
          <p:cNvCxnSpPr/>
          <p:nvPr/>
        </p:nvCxnSpPr>
        <p:spPr>
          <a:xfrm>
            <a:off x="7315200" y="4643488"/>
            <a:ext cx="1500139" cy="1409991"/>
          </a:xfrm>
          <a:prstGeom prst="bentConnector3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Bağlayıcı: Dirsek 13">
            <a:extLst>
              <a:ext uri="{FF2B5EF4-FFF2-40B4-BE49-F238E27FC236}">
                <a16:creationId xmlns:a16="http://schemas.microsoft.com/office/drawing/2014/main" id="{E5A44692-D8FC-978C-0B12-6E97B2DD4C8C}"/>
              </a:ext>
            </a:extLst>
          </p:cNvPr>
          <p:cNvCxnSpPr>
            <a:cxnSpLocks/>
          </p:cNvCxnSpPr>
          <p:nvPr/>
        </p:nvCxnSpPr>
        <p:spPr>
          <a:xfrm flipV="1">
            <a:off x="7325233" y="1042489"/>
            <a:ext cx="1720786" cy="1172020"/>
          </a:xfrm>
          <a:prstGeom prst="bentConnector3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Düz Ok Bağlayıcısı 16">
            <a:extLst>
              <a:ext uri="{FF2B5EF4-FFF2-40B4-BE49-F238E27FC236}">
                <a16:creationId xmlns:a16="http://schemas.microsoft.com/office/drawing/2014/main" id="{A578389E-757A-3E55-84C3-C50039AC5B6C}"/>
              </a:ext>
            </a:extLst>
          </p:cNvPr>
          <p:cNvCxnSpPr/>
          <p:nvPr/>
        </p:nvCxnSpPr>
        <p:spPr>
          <a:xfrm>
            <a:off x="7315200" y="3428998"/>
            <a:ext cx="1371600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Metin kutusu 2">
            <a:extLst>
              <a:ext uri="{FF2B5EF4-FFF2-40B4-BE49-F238E27FC236}">
                <a16:creationId xmlns:a16="http://schemas.microsoft.com/office/drawing/2014/main" id="{85AE4372-FA97-35F7-98B8-47355DD4A042}"/>
              </a:ext>
            </a:extLst>
          </p:cNvPr>
          <p:cNvSpPr txBox="1"/>
          <p:nvPr/>
        </p:nvSpPr>
        <p:spPr>
          <a:xfrm>
            <a:off x="193040" y="6382422"/>
            <a:ext cx="8016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indent="-144000">
              <a:buFont typeface="Arial" panose="020B0604020202020204" pitchFamily="34" charset="0"/>
              <a:buChar char="•"/>
            </a:pPr>
            <a:r>
              <a:rPr lang="tr-TR" sz="1600" dirty="0"/>
              <a:t>Türk toraks </a:t>
            </a:r>
            <a:r>
              <a:rPr lang="tr-TR" sz="1600" dirty="0" err="1"/>
              <a:t>derneği’nin</a:t>
            </a:r>
            <a:r>
              <a:rPr lang="tr-TR" sz="1600" dirty="0"/>
              <a:t> </a:t>
            </a:r>
            <a:r>
              <a:rPr lang="tr-TR" sz="1600" dirty="0" err="1"/>
              <a:t>gold</a:t>
            </a:r>
            <a:r>
              <a:rPr lang="tr-TR" sz="1600" dirty="0"/>
              <a:t> 2021 kronik obstrüktif akciğer hastalığı (koah) raporuna bakışı</a:t>
            </a:r>
          </a:p>
        </p:txBody>
      </p:sp>
    </p:spTree>
    <p:extLst>
      <p:ext uri="{BB962C8B-B14F-4D97-AF65-F5344CB8AC3E}">
        <p14:creationId xmlns:p14="http://schemas.microsoft.com/office/powerpoint/2010/main" val="40454313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88AF0C64-74B4-415A-1EB6-DCC25CC2A8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9087"/>
          <a:stretch/>
        </p:blipFill>
        <p:spPr>
          <a:xfrm>
            <a:off x="9939" y="1736097"/>
            <a:ext cx="9603275" cy="1474936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41EBBF33-310B-402D-D795-FC9B7F2D29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78" y="3211033"/>
            <a:ext cx="9603275" cy="1509820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971211D3-36DB-A546-41B6-E021E5A938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9841" y="-6741"/>
            <a:ext cx="2382159" cy="2731665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1B5C8C22-231D-6EFA-B313-602F15B27E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9387" y="4133076"/>
            <a:ext cx="2295525" cy="2286000"/>
          </a:xfrm>
          <a:prstGeom prst="rect">
            <a:avLst/>
          </a:prstGeom>
        </p:spPr>
      </p:pic>
      <p:cxnSp>
        <p:nvCxnSpPr>
          <p:cNvPr id="18" name="Bağlayıcı: Dirsek 17">
            <a:extLst>
              <a:ext uri="{FF2B5EF4-FFF2-40B4-BE49-F238E27FC236}">
                <a16:creationId xmlns:a16="http://schemas.microsoft.com/office/drawing/2014/main" id="{FD08094C-F9BC-D19A-99C8-5C66D8FFB726}"/>
              </a:ext>
            </a:extLst>
          </p:cNvPr>
          <p:cNvCxnSpPr/>
          <p:nvPr/>
        </p:nvCxnSpPr>
        <p:spPr>
          <a:xfrm>
            <a:off x="9048141" y="4506842"/>
            <a:ext cx="798714" cy="754911"/>
          </a:xfrm>
          <a:prstGeom prst="bentConnector3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Bağlayıcı: Dirsek 19">
            <a:extLst>
              <a:ext uri="{FF2B5EF4-FFF2-40B4-BE49-F238E27FC236}">
                <a16:creationId xmlns:a16="http://schemas.microsoft.com/office/drawing/2014/main" id="{F447C693-8AB6-3CBD-95F2-9CBB86D07BF6}"/>
              </a:ext>
            </a:extLst>
          </p:cNvPr>
          <p:cNvCxnSpPr>
            <a:cxnSpLocks/>
          </p:cNvCxnSpPr>
          <p:nvPr/>
        </p:nvCxnSpPr>
        <p:spPr>
          <a:xfrm flipV="1">
            <a:off x="8789417" y="1541532"/>
            <a:ext cx="885839" cy="756945"/>
          </a:xfrm>
          <a:prstGeom prst="bentConnector3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Metin kutusu 2">
            <a:extLst>
              <a:ext uri="{FF2B5EF4-FFF2-40B4-BE49-F238E27FC236}">
                <a16:creationId xmlns:a16="http://schemas.microsoft.com/office/drawing/2014/main" id="{018EB030-8303-7B67-B7BC-10670625BB6B}"/>
              </a:ext>
            </a:extLst>
          </p:cNvPr>
          <p:cNvSpPr txBox="1"/>
          <p:nvPr/>
        </p:nvSpPr>
        <p:spPr>
          <a:xfrm>
            <a:off x="193040" y="6382422"/>
            <a:ext cx="8016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indent="-144000">
              <a:buFont typeface="Arial" panose="020B0604020202020204" pitchFamily="34" charset="0"/>
              <a:buChar char="•"/>
            </a:pPr>
            <a:r>
              <a:rPr lang="tr-TR" sz="1600" dirty="0"/>
              <a:t>Türk toraks </a:t>
            </a:r>
            <a:r>
              <a:rPr lang="tr-TR" sz="1600" dirty="0" err="1"/>
              <a:t>derneği’nin</a:t>
            </a:r>
            <a:r>
              <a:rPr lang="tr-TR" sz="1600" dirty="0"/>
              <a:t> </a:t>
            </a:r>
            <a:r>
              <a:rPr lang="tr-TR" sz="1600" dirty="0" err="1"/>
              <a:t>gold</a:t>
            </a:r>
            <a:r>
              <a:rPr lang="tr-TR" sz="1600" dirty="0"/>
              <a:t> 2021 kronik obstrüktif akciğer hastalığı (koah) raporuna bakışı</a:t>
            </a:r>
          </a:p>
        </p:txBody>
      </p:sp>
    </p:spTree>
    <p:extLst>
      <p:ext uri="{BB962C8B-B14F-4D97-AF65-F5344CB8AC3E}">
        <p14:creationId xmlns:p14="http://schemas.microsoft.com/office/powerpoint/2010/main" val="28502600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669BD81-3BB6-FB8F-39D9-1F5B18041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12" y="421747"/>
            <a:ext cx="9603275" cy="1049235"/>
          </a:xfrm>
        </p:spPr>
        <p:txBody>
          <a:bodyPr/>
          <a:lstStyle/>
          <a:p>
            <a:r>
              <a:rPr lang="tr-TR" cap="none" dirty="0"/>
              <a:t>Diğer Farmakolojik Tedaviler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409CEFB-F176-EE5C-8897-EECD8B310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079" y="1696756"/>
            <a:ext cx="9691342" cy="4555189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</a:pPr>
            <a:r>
              <a:rPr lang="tr-TR" sz="2400" b="1" dirty="0"/>
              <a:t>Fosfodiesteraz-4 (PDE-4) inhibitörleri(</a:t>
            </a:r>
            <a:r>
              <a:rPr lang="tr-TR" sz="2400" b="1" dirty="0" err="1"/>
              <a:t>roflumilast</a:t>
            </a:r>
            <a:r>
              <a:rPr lang="tr-TR" sz="2400" b="1" dirty="0"/>
              <a:t>): </a:t>
            </a:r>
            <a:r>
              <a:rPr lang="tr-TR" sz="2400" dirty="0"/>
              <a:t>Kronik bronşiti olan ağır/çok ağır KOAH hastalarında akciğer fonksiyonlarını iyileştirdiği ve orta/ağır alevlenmeleri azalttığı gösterilmiştir. </a:t>
            </a:r>
          </a:p>
          <a:p>
            <a:pPr>
              <a:spcBef>
                <a:spcPts val="1800"/>
              </a:spcBef>
            </a:pPr>
            <a:r>
              <a:rPr lang="tr-TR" sz="2400" b="1" dirty="0" err="1"/>
              <a:t>Mukolitikler</a:t>
            </a:r>
            <a:r>
              <a:rPr lang="tr-TR" sz="2400" b="1" dirty="0"/>
              <a:t> (N-</a:t>
            </a:r>
            <a:r>
              <a:rPr lang="tr-TR" sz="2400" b="1" dirty="0" err="1"/>
              <a:t>asetilsistein</a:t>
            </a:r>
            <a:r>
              <a:rPr lang="tr-TR" sz="2400" b="1" dirty="0"/>
              <a:t>, </a:t>
            </a:r>
            <a:r>
              <a:rPr lang="tr-TR" sz="2400" b="1" dirty="0" err="1"/>
              <a:t>karbosistein</a:t>
            </a:r>
            <a:r>
              <a:rPr lang="tr-TR" sz="2400" b="1" dirty="0"/>
              <a:t>, </a:t>
            </a:r>
            <a:r>
              <a:rPr lang="tr-TR" sz="2400" b="1" dirty="0" err="1"/>
              <a:t>erdostein</a:t>
            </a:r>
            <a:r>
              <a:rPr lang="tr-TR" sz="2400" b="1" dirty="0"/>
              <a:t>): </a:t>
            </a:r>
            <a:r>
              <a:rPr lang="tr-TR" sz="2400" dirty="0" err="1"/>
              <a:t>İnhaler</a:t>
            </a:r>
            <a:r>
              <a:rPr lang="tr-TR" sz="2400" dirty="0"/>
              <a:t> steroid almayan hastalarda </a:t>
            </a:r>
            <a:r>
              <a:rPr lang="tr-TR" sz="2400" dirty="0" err="1"/>
              <a:t>erdostein</a:t>
            </a:r>
            <a:r>
              <a:rPr lang="tr-TR" sz="2400" dirty="0"/>
              <a:t>, </a:t>
            </a:r>
            <a:r>
              <a:rPr lang="tr-TR" sz="2400" dirty="0" err="1"/>
              <a:t>karbosistein</a:t>
            </a:r>
            <a:r>
              <a:rPr lang="tr-TR" sz="2400" dirty="0"/>
              <a:t>, N-</a:t>
            </a:r>
            <a:r>
              <a:rPr lang="tr-TR" sz="2400" dirty="0" err="1"/>
              <a:t>asetilsistein</a:t>
            </a:r>
            <a:r>
              <a:rPr lang="tr-TR" sz="2400" dirty="0"/>
              <a:t> (NAC)’in alevlenmeleri azaltabileceği ve sağlık durumunda düzelme sağladığı bildirilmiştir. 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4133F0A-47B9-F3BE-C43F-311AD84A6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0167" y="4734244"/>
            <a:ext cx="3411833" cy="212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1227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669BD81-3BB6-FB8F-39D9-1F5B18041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978" y="84831"/>
            <a:ext cx="9603275" cy="1049235"/>
          </a:xfrm>
        </p:spPr>
        <p:txBody>
          <a:bodyPr>
            <a:normAutofit/>
          </a:bodyPr>
          <a:lstStyle/>
          <a:p>
            <a:pPr algn="ctr"/>
            <a:r>
              <a:rPr lang="tr-TR" sz="2400" b="1" cap="none" dirty="0" err="1"/>
              <a:t>KOAH’ta</a:t>
            </a:r>
            <a:r>
              <a:rPr lang="tr-TR" sz="2400" b="1" cap="none" dirty="0"/>
              <a:t> Aşılama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409CEFB-F176-EE5C-8897-EECD8B310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482118"/>
            <a:ext cx="10137447" cy="608198"/>
          </a:xfrm>
        </p:spPr>
        <p:txBody>
          <a:bodyPr>
            <a:normAutofit/>
          </a:bodyPr>
          <a:lstStyle/>
          <a:p>
            <a:r>
              <a:rPr lang="tr-TR" sz="1600" dirty="0"/>
              <a:t>Türk Toraks Derneği KOAH Çalışma Grubu’nun GOLD 2023 Güncellemesine Bakışı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E8D40F0-8343-637E-9554-AC8204674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395" y="609448"/>
            <a:ext cx="6158360" cy="5659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530751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C18AD00-CC03-D2EC-A87F-A1C68F1ED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527" y="674336"/>
            <a:ext cx="9603275" cy="776778"/>
          </a:xfrm>
        </p:spPr>
        <p:txBody>
          <a:bodyPr>
            <a:noAutofit/>
          </a:bodyPr>
          <a:lstStyle/>
          <a:p>
            <a:r>
              <a:rPr lang="tr-TR" sz="2600" b="1" i="0" cap="none" dirty="0">
                <a:solidFill>
                  <a:srgbClr val="09142A"/>
                </a:solidFill>
                <a:effectLst/>
              </a:rPr>
              <a:t>Uzun Süreli Oksijen Tedavisi</a:t>
            </a:r>
            <a:br>
              <a:rPr lang="tr-TR" sz="2600" b="1" i="0" cap="none" dirty="0">
                <a:solidFill>
                  <a:srgbClr val="09142A"/>
                </a:solidFill>
                <a:effectLst/>
              </a:rPr>
            </a:br>
            <a:endParaRPr lang="tr-TR" sz="2600" b="1" cap="none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0C08138-D77B-D7CD-B5C2-4D47E4389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048" y="1316066"/>
            <a:ext cx="9603275" cy="5363030"/>
          </a:xfrm>
        </p:spPr>
        <p:txBody>
          <a:bodyPr>
            <a:normAutofit/>
          </a:bodyPr>
          <a:lstStyle/>
          <a:p>
            <a:r>
              <a:rPr lang="tr-TR" sz="2400" b="0" i="0" dirty="0">
                <a:solidFill>
                  <a:srgbClr val="09142A"/>
                </a:solidFill>
                <a:effectLst/>
                <a:latin typeface="+mj-lt"/>
              </a:rPr>
              <a:t>Pao2 &lt; 55 m	</a:t>
            </a:r>
            <a:r>
              <a:rPr lang="tr-TR" sz="2400" b="0" i="0" dirty="0" err="1">
                <a:solidFill>
                  <a:srgbClr val="09142A"/>
                </a:solidFill>
                <a:effectLst/>
                <a:latin typeface="+mj-lt"/>
              </a:rPr>
              <a:t>mHg</a:t>
            </a:r>
            <a:r>
              <a:rPr lang="tr-TR" sz="2400" b="0" i="0" dirty="0">
                <a:solidFill>
                  <a:srgbClr val="09142A"/>
                </a:solidFill>
                <a:effectLst/>
                <a:latin typeface="+mj-lt"/>
              </a:rPr>
              <a:t> veya oda havası oksijen satürasyonu %88 &lt; olan hastalarda günde 15 saat ve üzerinde </a:t>
            </a:r>
            <a:r>
              <a:rPr lang="tr-TR" sz="2400" dirty="0">
                <a:solidFill>
                  <a:srgbClr val="09142A"/>
                </a:solidFill>
                <a:latin typeface="+mj-lt"/>
              </a:rPr>
              <a:t>O2 tedavisi </a:t>
            </a:r>
            <a:r>
              <a:rPr lang="tr-TR" sz="2400" b="0" i="0" dirty="0">
                <a:solidFill>
                  <a:srgbClr val="09142A"/>
                </a:solidFill>
                <a:effectLst/>
                <a:latin typeface="+mj-lt"/>
              </a:rPr>
              <a:t>uygulandığında sağkalımı artırdığı görülmüş</a:t>
            </a:r>
          </a:p>
          <a:p>
            <a:endParaRPr lang="tr-TR" sz="2400" b="0" i="0" dirty="0">
              <a:solidFill>
                <a:srgbClr val="09142A"/>
              </a:solidFill>
              <a:effectLst/>
              <a:latin typeface="+mj-lt"/>
            </a:endParaRPr>
          </a:p>
          <a:p>
            <a:pPr marL="0" indent="0">
              <a:buNone/>
            </a:pPr>
            <a:r>
              <a:rPr lang="tr-TR" sz="2400" b="1" dirty="0">
                <a:solidFill>
                  <a:srgbClr val="09142A"/>
                </a:solidFill>
                <a:latin typeface="+mj-lt"/>
              </a:rPr>
              <a:t>   </a:t>
            </a:r>
            <a:r>
              <a:rPr lang="tr-TR" sz="2600" b="1" dirty="0" err="1">
                <a:solidFill>
                  <a:srgbClr val="09142A"/>
                </a:solidFill>
                <a:latin typeface="+mj-lt"/>
              </a:rPr>
              <a:t>Pulmoner</a:t>
            </a:r>
            <a:r>
              <a:rPr lang="tr-TR" sz="2600" b="1" dirty="0">
                <a:solidFill>
                  <a:srgbClr val="09142A"/>
                </a:solidFill>
                <a:latin typeface="+mj-lt"/>
              </a:rPr>
              <a:t> Rehabilitasyon</a:t>
            </a:r>
            <a:endParaRPr lang="tr-TR" sz="2600" b="1" i="0" dirty="0">
              <a:solidFill>
                <a:srgbClr val="09142A"/>
              </a:solidFill>
              <a:effectLst/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tr-TR" sz="2400" b="0" i="0" dirty="0">
                <a:solidFill>
                  <a:srgbClr val="09142A"/>
                </a:solidFill>
                <a:effectLst/>
                <a:latin typeface="+mj-lt"/>
              </a:rPr>
              <a:t>Egzersiz eğitimi, beslenme danışmanlığı ve davranış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tr-TR" sz="2400" b="0" i="0" dirty="0">
                <a:solidFill>
                  <a:srgbClr val="09142A"/>
                </a:solidFill>
                <a:effectLst/>
                <a:latin typeface="+mj-lt"/>
              </a:rPr>
              <a:t>değişikliği içeren multidisipliner bir yaklaşımla sağlık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tr-TR" sz="2400" b="0" i="0" dirty="0">
                <a:solidFill>
                  <a:srgbClr val="09142A"/>
                </a:solidFill>
                <a:effectLst/>
                <a:latin typeface="+mj-lt"/>
              </a:rPr>
              <a:t>bakım ekipleriyle birlikte yapılandırılmış programlardan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tr-TR" sz="2400" b="0" i="0" dirty="0">
                <a:solidFill>
                  <a:srgbClr val="09142A"/>
                </a:solidFill>
                <a:effectLst/>
                <a:latin typeface="+mj-lt"/>
              </a:rPr>
              <a:t>oluşur</a:t>
            </a:r>
          </a:p>
          <a:p>
            <a:endParaRPr lang="tr-TR" sz="2400" dirty="0">
              <a:latin typeface="+mj-lt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1113F26-6CAD-BA8F-52BD-C0905B42A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941" y="4089156"/>
            <a:ext cx="4101974" cy="2550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68576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FFF8528-A302-E478-AF4E-4C0224BC6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460" y="493641"/>
            <a:ext cx="9603275" cy="1154159"/>
          </a:xfrm>
        </p:spPr>
        <p:txBody>
          <a:bodyPr/>
          <a:lstStyle/>
          <a:p>
            <a:r>
              <a:rPr lang="tr-TR" dirty="0"/>
              <a:t>KOAH Alevlenmesinin Tedavisi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AC7E403-1949-BE0C-37FD-F4B387488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Alevlenmelerin %80’inden daha fazlası bronkodilatörler, kortikosteroidler ve antibiyotiklerden oluşan farmakolojik tedavilerle poliklinik bazında yönetilmektedir.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69B3768-E868-750D-DC04-A3955D204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842" y="3248974"/>
            <a:ext cx="9254002" cy="24577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DFB072A5-C733-57CF-777C-5EAC68A32D8C}"/>
              </a:ext>
            </a:extLst>
          </p:cNvPr>
          <p:cNvSpPr txBox="1"/>
          <p:nvPr/>
        </p:nvSpPr>
        <p:spPr>
          <a:xfrm>
            <a:off x="665922" y="6281530"/>
            <a:ext cx="10860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Türk toraks </a:t>
            </a:r>
            <a:r>
              <a:rPr lang="tr-TR" dirty="0" err="1"/>
              <a:t>derneği’nin</a:t>
            </a:r>
            <a:r>
              <a:rPr lang="tr-TR" dirty="0"/>
              <a:t> </a:t>
            </a:r>
            <a:r>
              <a:rPr lang="tr-TR" dirty="0" err="1"/>
              <a:t>gold</a:t>
            </a:r>
            <a:r>
              <a:rPr lang="tr-TR" dirty="0"/>
              <a:t> 2021 kronik obstrüktif akciğer hastalığı (koah) raporuna bakışı</a:t>
            </a:r>
          </a:p>
        </p:txBody>
      </p:sp>
    </p:spTree>
    <p:extLst>
      <p:ext uri="{BB962C8B-B14F-4D97-AF65-F5344CB8AC3E}">
        <p14:creationId xmlns:p14="http://schemas.microsoft.com/office/powerpoint/2010/main" val="380926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8354FE76-9B6A-7E03-EBA7-1BCB66218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871" y="1"/>
            <a:ext cx="7326601" cy="6857999"/>
          </a:xfrm>
          <a:prstGeom prst="rect">
            <a:avLst/>
          </a:prstGeom>
        </p:spPr>
      </p:pic>
      <p:sp>
        <p:nvSpPr>
          <p:cNvPr id="2" name="Ok: Sağ 1">
            <a:extLst>
              <a:ext uri="{FF2B5EF4-FFF2-40B4-BE49-F238E27FC236}">
                <a16:creationId xmlns:a16="http://schemas.microsoft.com/office/drawing/2014/main" id="{3F5EFC5D-C4DA-AB93-9062-60FF0CC75A12}"/>
              </a:ext>
            </a:extLst>
          </p:cNvPr>
          <p:cNvSpPr/>
          <p:nvPr/>
        </p:nvSpPr>
        <p:spPr>
          <a:xfrm>
            <a:off x="4561840" y="1178560"/>
            <a:ext cx="182880" cy="50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Ok: Sağ 2">
            <a:extLst>
              <a:ext uri="{FF2B5EF4-FFF2-40B4-BE49-F238E27FC236}">
                <a16:creationId xmlns:a16="http://schemas.microsoft.com/office/drawing/2014/main" id="{D6CFCE4F-DDEE-F7E3-5EBF-CC969B507410}"/>
              </a:ext>
            </a:extLst>
          </p:cNvPr>
          <p:cNvSpPr/>
          <p:nvPr/>
        </p:nvSpPr>
        <p:spPr>
          <a:xfrm>
            <a:off x="4582160" y="6167120"/>
            <a:ext cx="182880" cy="50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Ok: Sağ 3">
            <a:extLst>
              <a:ext uri="{FF2B5EF4-FFF2-40B4-BE49-F238E27FC236}">
                <a16:creationId xmlns:a16="http://schemas.microsoft.com/office/drawing/2014/main" id="{81B890FD-8A34-5BF3-5784-A9B721A631BE}"/>
              </a:ext>
            </a:extLst>
          </p:cNvPr>
          <p:cNvSpPr/>
          <p:nvPr/>
        </p:nvSpPr>
        <p:spPr>
          <a:xfrm>
            <a:off x="4531360" y="2621279"/>
            <a:ext cx="182880" cy="50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394618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CCB4ABD-1ECF-3FF3-73B2-9996168A4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Koah alevlenme--</a:t>
            </a:r>
            <a:r>
              <a:rPr lang="tr-TR" sz="2800" dirty="0"/>
              <a:t>evde tedavi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0DD27ED-B95F-4A96-3F13-A0ED4E717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866" y="1703692"/>
            <a:ext cx="9603275" cy="5154307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</a:pPr>
            <a:r>
              <a:rPr lang="tr-TR" sz="2200" dirty="0"/>
              <a:t>Alevlenme sırasında hastanın önceden kullanmakta olduğu bronkodilatör ilaçların, tercihan </a:t>
            </a:r>
            <a:r>
              <a:rPr lang="tr-TR" sz="2200" dirty="0" err="1"/>
              <a:t>inhaler</a:t>
            </a:r>
            <a:r>
              <a:rPr lang="tr-TR" sz="2200" dirty="0"/>
              <a:t> kısa etkili beta 2 agonistlerin (SABA) dozu ve sıklığı arttırılır. Semptomların durumuna göre </a:t>
            </a:r>
            <a:r>
              <a:rPr lang="tr-TR" sz="2200" dirty="0" err="1"/>
              <a:t>inhaler</a:t>
            </a:r>
            <a:r>
              <a:rPr lang="tr-TR" sz="2200" dirty="0"/>
              <a:t> kısa etkili antikolinerjik (SAMA) ilaç eklenir ya da dozu arttırılır </a:t>
            </a:r>
          </a:p>
          <a:p>
            <a:pPr>
              <a:spcBef>
                <a:spcPts val="1800"/>
              </a:spcBef>
            </a:pPr>
            <a:r>
              <a:rPr lang="tr-TR" sz="2200" dirty="0"/>
              <a:t>Birkaç saat içinde belirtilerde iyileşme olmazsa tedaviye oral yoldan 5 gün süreyle 40 mg prednizon eklenir</a:t>
            </a:r>
          </a:p>
          <a:p>
            <a:pPr>
              <a:spcBef>
                <a:spcPts val="1800"/>
              </a:spcBef>
            </a:pPr>
            <a:r>
              <a:rPr lang="tr-TR" sz="2200" dirty="0"/>
              <a:t>Nefes darlığında, balgam miktarında artma ya da </a:t>
            </a:r>
            <a:r>
              <a:rPr lang="tr-TR" sz="2200" dirty="0" err="1"/>
              <a:t>pürülan</a:t>
            </a:r>
            <a:r>
              <a:rPr lang="tr-TR" sz="2200" dirty="0"/>
              <a:t> balgam gibi enfeksiyon belirtileri varsa antibiyotik başlanmalıdır.</a:t>
            </a:r>
          </a:p>
          <a:p>
            <a:pPr>
              <a:spcBef>
                <a:spcPts val="1800"/>
              </a:spcBef>
            </a:pPr>
            <a:endParaRPr lang="tr-TR" sz="2200" dirty="0"/>
          </a:p>
        </p:txBody>
      </p:sp>
    </p:spTree>
    <p:extLst>
      <p:ext uri="{BB962C8B-B14F-4D97-AF65-F5344CB8AC3E}">
        <p14:creationId xmlns:p14="http://schemas.microsoft.com/office/powerpoint/2010/main" val="307939797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3E2AC80-E72B-A6FF-05E7-E28D013D9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9ACB048-8CC1-243D-33AA-A10EFB004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7456" y="6068041"/>
            <a:ext cx="2504544" cy="845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900" dirty="0"/>
              <a:t>https://www.uptodate.com/contents/image?imageKey=ID%2F66357&amp;topicKey=PULM%2F1461&amp;search=koah%20alevlenme%20tedavisi&amp;rank=1%7E150&amp;source=see_link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65DE6DD-B72C-8A7D-AC9C-461E6A14B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8998" y="0"/>
            <a:ext cx="7336298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Mürekkep 7">
                <a:extLst>
                  <a:ext uri="{FF2B5EF4-FFF2-40B4-BE49-F238E27FC236}">
                    <a16:creationId xmlns:a16="http://schemas.microsoft.com/office/drawing/2014/main" id="{C68A9E40-0247-E659-2C97-CC08045AFE99}"/>
                  </a:ext>
                </a:extLst>
              </p14:cNvPr>
              <p14:cNvContentPartPr/>
              <p14:nvPr/>
            </p14:nvContentPartPr>
            <p14:xfrm>
              <a:off x="6511716" y="2603087"/>
              <a:ext cx="351360" cy="10080"/>
            </p14:xfrm>
          </p:contentPart>
        </mc:Choice>
        <mc:Fallback xmlns="">
          <p:pic>
            <p:nvPicPr>
              <p:cNvPr id="8" name="Mürekkep 7">
                <a:extLst>
                  <a:ext uri="{FF2B5EF4-FFF2-40B4-BE49-F238E27FC236}">
                    <a16:creationId xmlns:a16="http://schemas.microsoft.com/office/drawing/2014/main" id="{C68A9E40-0247-E659-2C97-CC08045AFE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93716" y="2567087"/>
                <a:ext cx="387000" cy="8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Mürekkep 16">
                <a:extLst>
                  <a:ext uri="{FF2B5EF4-FFF2-40B4-BE49-F238E27FC236}">
                    <a16:creationId xmlns:a16="http://schemas.microsoft.com/office/drawing/2014/main" id="{0E26D217-0812-6471-71A8-1733A69EA4B0}"/>
                  </a:ext>
                </a:extLst>
              </p14:cNvPr>
              <p14:cNvContentPartPr/>
              <p14:nvPr/>
            </p14:nvContentPartPr>
            <p14:xfrm>
              <a:off x="3109197" y="4701194"/>
              <a:ext cx="1227240" cy="30240"/>
            </p14:xfrm>
          </p:contentPart>
        </mc:Choice>
        <mc:Fallback xmlns="">
          <p:pic>
            <p:nvPicPr>
              <p:cNvPr id="17" name="Mürekkep 16">
                <a:extLst>
                  <a:ext uri="{FF2B5EF4-FFF2-40B4-BE49-F238E27FC236}">
                    <a16:creationId xmlns:a16="http://schemas.microsoft.com/office/drawing/2014/main" id="{0E26D217-0812-6471-71A8-1733A69EA4B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91197" y="4665194"/>
                <a:ext cx="1262880" cy="10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Mürekkep 17">
                <a:extLst>
                  <a:ext uri="{FF2B5EF4-FFF2-40B4-BE49-F238E27FC236}">
                    <a16:creationId xmlns:a16="http://schemas.microsoft.com/office/drawing/2014/main" id="{75983128-E305-2616-A82F-86EBB9DDD069}"/>
                  </a:ext>
                </a:extLst>
              </p14:cNvPr>
              <p14:cNvContentPartPr/>
              <p14:nvPr/>
            </p14:nvContentPartPr>
            <p14:xfrm>
              <a:off x="5057004" y="4748961"/>
              <a:ext cx="953640" cy="360"/>
            </p14:xfrm>
          </p:contentPart>
        </mc:Choice>
        <mc:Fallback xmlns="">
          <p:pic>
            <p:nvPicPr>
              <p:cNvPr id="18" name="Mürekkep 17">
                <a:extLst>
                  <a:ext uri="{FF2B5EF4-FFF2-40B4-BE49-F238E27FC236}">
                    <a16:creationId xmlns:a16="http://schemas.microsoft.com/office/drawing/2014/main" id="{75983128-E305-2616-A82F-86EBB9DDD06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39004" y="4712961"/>
                <a:ext cx="9892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0" name="Mürekkep 19">
                <a:extLst>
                  <a:ext uri="{FF2B5EF4-FFF2-40B4-BE49-F238E27FC236}">
                    <a16:creationId xmlns:a16="http://schemas.microsoft.com/office/drawing/2014/main" id="{C1028F7D-3FB6-7B4C-416E-FEE702EE4924}"/>
                  </a:ext>
                </a:extLst>
              </p14:cNvPr>
              <p14:cNvContentPartPr/>
              <p14:nvPr/>
            </p14:nvContentPartPr>
            <p14:xfrm>
              <a:off x="5261916" y="5034081"/>
              <a:ext cx="1066680" cy="10440"/>
            </p14:xfrm>
          </p:contentPart>
        </mc:Choice>
        <mc:Fallback xmlns="">
          <p:pic>
            <p:nvPicPr>
              <p:cNvPr id="20" name="Mürekkep 19">
                <a:extLst>
                  <a:ext uri="{FF2B5EF4-FFF2-40B4-BE49-F238E27FC236}">
                    <a16:creationId xmlns:a16="http://schemas.microsoft.com/office/drawing/2014/main" id="{C1028F7D-3FB6-7B4C-416E-FEE702EE492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243916" y="4999281"/>
                <a:ext cx="1102320" cy="796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2" name="Mürekkep 21">
                <a:extLst>
                  <a:ext uri="{FF2B5EF4-FFF2-40B4-BE49-F238E27FC236}">
                    <a16:creationId xmlns:a16="http://schemas.microsoft.com/office/drawing/2014/main" id="{770AA397-8854-E346-D4C3-AE3C2FC33E02}"/>
                  </a:ext>
                </a:extLst>
              </p14:cNvPr>
              <p14:cNvContentPartPr/>
              <p14:nvPr/>
            </p14:nvContentPartPr>
            <p14:xfrm>
              <a:off x="2371413" y="3634409"/>
              <a:ext cx="534960" cy="6480"/>
            </p14:xfrm>
          </p:contentPart>
        </mc:Choice>
        <mc:Fallback xmlns="">
          <p:pic>
            <p:nvPicPr>
              <p:cNvPr id="22" name="Mürekkep 21">
                <a:extLst>
                  <a:ext uri="{FF2B5EF4-FFF2-40B4-BE49-F238E27FC236}">
                    <a16:creationId xmlns:a16="http://schemas.microsoft.com/office/drawing/2014/main" id="{770AA397-8854-E346-D4C3-AE3C2FC33E0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353401" y="3598409"/>
                <a:ext cx="570624" cy="78120"/>
              </a:xfrm>
              <a:prstGeom prst="rect">
                <a:avLst/>
              </a:prstGeom>
            </p:spPr>
          </p:pic>
        </mc:Fallback>
      </mc:AlternateContent>
      <p:pic>
        <p:nvPicPr>
          <p:cNvPr id="24" name="Resim 23">
            <a:extLst>
              <a:ext uri="{FF2B5EF4-FFF2-40B4-BE49-F238E27FC236}">
                <a16:creationId xmlns:a16="http://schemas.microsoft.com/office/drawing/2014/main" id="{29F6185D-2320-FADD-6FA6-90EAA122118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79084" y="3396848"/>
            <a:ext cx="2467836" cy="98931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" name="Mürekkep 3">
                <a:extLst>
                  <a:ext uri="{FF2B5EF4-FFF2-40B4-BE49-F238E27FC236}">
                    <a16:creationId xmlns:a16="http://schemas.microsoft.com/office/drawing/2014/main" id="{EF4058A7-4888-4A02-B6F7-170E7F9A40B1}"/>
                  </a:ext>
                </a:extLst>
              </p14:cNvPr>
              <p14:cNvContentPartPr/>
              <p14:nvPr/>
            </p14:nvContentPartPr>
            <p14:xfrm>
              <a:off x="6473914" y="2890555"/>
              <a:ext cx="1744920" cy="20520"/>
            </p14:xfrm>
          </p:contentPart>
        </mc:Choice>
        <mc:Fallback xmlns="">
          <p:pic>
            <p:nvPicPr>
              <p:cNvPr id="4" name="Mürekkep 3">
                <a:extLst>
                  <a:ext uri="{FF2B5EF4-FFF2-40B4-BE49-F238E27FC236}">
                    <a16:creationId xmlns:a16="http://schemas.microsoft.com/office/drawing/2014/main" id="{EF4058A7-4888-4A02-B6F7-170E7F9A40B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455918" y="2854555"/>
                <a:ext cx="1780553" cy="92160"/>
              </a:xfrm>
              <a:prstGeom prst="rect">
                <a:avLst/>
              </a:prstGeom>
            </p:spPr>
          </p:pic>
        </mc:Fallback>
      </mc:AlternateContent>
      <p:pic>
        <p:nvPicPr>
          <p:cNvPr id="28" name="Resim 27">
            <a:extLst>
              <a:ext uri="{FF2B5EF4-FFF2-40B4-BE49-F238E27FC236}">
                <a16:creationId xmlns:a16="http://schemas.microsoft.com/office/drawing/2014/main" id="{B6B10DF6-3F57-1E3A-0B84-092608FA878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10717" y="55187"/>
            <a:ext cx="2404570" cy="143833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39DE9487-DEED-9E61-150E-9CA6ADBDAB3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99296" y="1815153"/>
            <a:ext cx="2627411" cy="1352969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7AC87BBC-24EE-6EF5-91BB-6EC1C368C97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316697" y="4538790"/>
            <a:ext cx="2611143" cy="13888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Mürekkep 10">
                <a:extLst>
                  <a:ext uri="{FF2B5EF4-FFF2-40B4-BE49-F238E27FC236}">
                    <a16:creationId xmlns:a16="http://schemas.microsoft.com/office/drawing/2014/main" id="{DD3893A1-7455-D61C-C124-63B86FDFAC1F}"/>
                  </a:ext>
                </a:extLst>
              </p14:cNvPr>
              <p14:cNvContentPartPr/>
              <p14:nvPr/>
            </p14:nvContentPartPr>
            <p14:xfrm>
              <a:off x="6501142" y="2614980"/>
              <a:ext cx="360" cy="360"/>
            </p14:xfrm>
          </p:contentPart>
        </mc:Choice>
        <mc:Fallback xmlns="">
          <p:pic>
            <p:nvPicPr>
              <p:cNvPr id="11" name="Mürekkep 10">
                <a:extLst>
                  <a:ext uri="{FF2B5EF4-FFF2-40B4-BE49-F238E27FC236}">
                    <a16:creationId xmlns:a16="http://schemas.microsoft.com/office/drawing/2014/main" id="{DD3893A1-7455-D61C-C124-63B86FDFAC1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483142" y="257898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Mürekkep 12">
                <a:extLst>
                  <a:ext uri="{FF2B5EF4-FFF2-40B4-BE49-F238E27FC236}">
                    <a16:creationId xmlns:a16="http://schemas.microsoft.com/office/drawing/2014/main" id="{5FBA5F5B-BBFD-1974-AD05-747ABF7C5CF1}"/>
                  </a:ext>
                </a:extLst>
              </p14:cNvPr>
              <p14:cNvContentPartPr/>
              <p14:nvPr/>
            </p14:nvContentPartPr>
            <p14:xfrm>
              <a:off x="6501142" y="2611380"/>
              <a:ext cx="360" cy="360"/>
            </p14:xfrm>
          </p:contentPart>
        </mc:Choice>
        <mc:Fallback xmlns="">
          <p:pic>
            <p:nvPicPr>
              <p:cNvPr id="13" name="Mürekkep 12">
                <a:extLst>
                  <a:ext uri="{FF2B5EF4-FFF2-40B4-BE49-F238E27FC236}">
                    <a16:creationId xmlns:a16="http://schemas.microsoft.com/office/drawing/2014/main" id="{5FBA5F5B-BBFD-1974-AD05-747ABF7C5CF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483142" y="257574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Mürekkep 13">
                <a:extLst>
                  <a:ext uri="{FF2B5EF4-FFF2-40B4-BE49-F238E27FC236}">
                    <a16:creationId xmlns:a16="http://schemas.microsoft.com/office/drawing/2014/main" id="{BB238035-A2D0-AC6A-E168-06ABA30412E8}"/>
                  </a:ext>
                </a:extLst>
              </p14:cNvPr>
              <p14:cNvContentPartPr/>
              <p14:nvPr/>
            </p14:nvContentPartPr>
            <p14:xfrm>
              <a:off x="6501142" y="2614980"/>
              <a:ext cx="360" cy="360"/>
            </p14:xfrm>
          </p:contentPart>
        </mc:Choice>
        <mc:Fallback xmlns="">
          <p:pic>
            <p:nvPicPr>
              <p:cNvPr id="14" name="Mürekkep 13">
                <a:extLst>
                  <a:ext uri="{FF2B5EF4-FFF2-40B4-BE49-F238E27FC236}">
                    <a16:creationId xmlns:a16="http://schemas.microsoft.com/office/drawing/2014/main" id="{BB238035-A2D0-AC6A-E168-06ABA30412E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483142" y="257898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Mürekkep 14">
                <a:extLst>
                  <a:ext uri="{FF2B5EF4-FFF2-40B4-BE49-F238E27FC236}">
                    <a16:creationId xmlns:a16="http://schemas.microsoft.com/office/drawing/2014/main" id="{998902D7-3099-5E87-08E4-603CB4BE67B5}"/>
                  </a:ext>
                </a:extLst>
              </p14:cNvPr>
              <p14:cNvContentPartPr/>
              <p14:nvPr/>
            </p14:nvContentPartPr>
            <p14:xfrm>
              <a:off x="6504382" y="2614980"/>
              <a:ext cx="360" cy="360"/>
            </p14:xfrm>
          </p:contentPart>
        </mc:Choice>
        <mc:Fallback xmlns="">
          <p:pic>
            <p:nvPicPr>
              <p:cNvPr id="15" name="Mürekkep 14">
                <a:extLst>
                  <a:ext uri="{FF2B5EF4-FFF2-40B4-BE49-F238E27FC236}">
                    <a16:creationId xmlns:a16="http://schemas.microsoft.com/office/drawing/2014/main" id="{998902D7-3099-5E87-08E4-603CB4BE67B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486742" y="257898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Mürekkep 15">
                <a:extLst>
                  <a:ext uri="{FF2B5EF4-FFF2-40B4-BE49-F238E27FC236}">
                    <a16:creationId xmlns:a16="http://schemas.microsoft.com/office/drawing/2014/main" id="{68A8CCF8-51BC-FBDB-F932-D275DA014FFF}"/>
                  </a:ext>
                </a:extLst>
              </p14:cNvPr>
              <p14:cNvContentPartPr/>
              <p14:nvPr/>
            </p14:nvContentPartPr>
            <p14:xfrm>
              <a:off x="6490702" y="2614980"/>
              <a:ext cx="360" cy="360"/>
            </p14:xfrm>
          </p:contentPart>
        </mc:Choice>
        <mc:Fallback xmlns="">
          <p:pic>
            <p:nvPicPr>
              <p:cNvPr id="16" name="Mürekkep 15">
                <a:extLst>
                  <a:ext uri="{FF2B5EF4-FFF2-40B4-BE49-F238E27FC236}">
                    <a16:creationId xmlns:a16="http://schemas.microsoft.com/office/drawing/2014/main" id="{68A8CCF8-51BC-FBDB-F932-D275DA014FF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473062" y="2578980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3" name="Mürekkep 22">
                <a:extLst>
                  <a:ext uri="{FF2B5EF4-FFF2-40B4-BE49-F238E27FC236}">
                    <a16:creationId xmlns:a16="http://schemas.microsoft.com/office/drawing/2014/main" id="{A91D14CA-6D62-7215-4DA1-1D3E25D9B525}"/>
                  </a:ext>
                </a:extLst>
              </p14:cNvPr>
              <p14:cNvContentPartPr/>
              <p14:nvPr/>
            </p14:nvContentPartPr>
            <p14:xfrm>
              <a:off x="6487462" y="2611380"/>
              <a:ext cx="360" cy="360"/>
            </p14:xfrm>
          </p:contentPart>
        </mc:Choice>
        <mc:Fallback xmlns="">
          <p:pic>
            <p:nvPicPr>
              <p:cNvPr id="23" name="Mürekkep 22">
                <a:extLst>
                  <a:ext uri="{FF2B5EF4-FFF2-40B4-BE49-F238E27FC236}">
                    <a16:creationId xmlns:a16="http://schemas.microsoft.com/office/drawing/2014/main" id="{A91D14CA-6D62-7215-4DA1-1D3E25D9B52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469462" y="2575740"/>
                <a:ext cx="3600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678911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DB65EE5-F6FF-246F-D316-39389F75A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5935" y="49695"/>
            <a:ext cx="4631169" cy="815009"/>
          </a:xfrm>
        </p:spPr>
        <p:txBody>
          <a:bodyPr/>
          <a:lstStyle/>
          <a:p>
            <a:r>
              <a:rPr lang="tr-TR" dirty="0"/>
              <a:t>Sevk Ölçütleri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80026C2-3891-2821-5FCB-5809A4183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571" y="1049235"/>
            <a:ext cx="10057933" cy="55901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tr-TR" sz="1900" dirty="0"/>
              <a:t>40 yaş altında başlamış KOAH </a:t>
            </a:r>
          </a:p>
          <a:p>
            <a:pPr>
              <a:lnSpc>
                <a:spcPct val="100000"/>
              </a:lnSpc>
            </a:pPr>
            <a:r>
              <a:rPr lang="tr-TR" sz="1900" dirty="0"/>
              <a:t>Yeterli tedaviye karşın yılda iki ya da daha fazla atak geçirenler </a:t>
            </a:r>
          </a:p>
          <a:p>
            <a:pPr>
              <a:lnSpc>
                <a:spcPct val="100000"/>
              </a:lnSpc>
            </a:pPr>
            <a:r>
              <a:rPr lang="tr-TR" sz="1900" dirty="0"/>
              <a:t>Yeterli tedaviye karşın ilerleyici nefes darlığı, egzersiz toleransında azalma, kilo kaybı ve ağır KOAH belirtileri  </a:t>
            </a:r>
          </a:p>
          <a:p>
            <a:pPr>
              <a:lnSpc>
                <a:spcPct val="100000"/>
              </a:lnSpc>
            </a:pPr>
            <a:r>
              <a:rPr lang="tr-TR" sz="1900" dirty="0"/>
              <a:t>Uzun süreli oksijen gereksinimi </a:t>
            </a:r>
          </a:p>
          <a:p>
            <a:pPr>
              <a:lnSpc>
                <a:spcPct val="100000"/>
              </a:lnSpc>
            </a:pPr>
            <a:r>
              <a:rPr lang="tr-TR" sz="1900" dirty="0"/>
              <a:t>Birlikte osteoporoz, kalp yetmezliği, bronşektazi ve akciğer kanseri bulunması </a:t>
            </a:r>
          </a:p>
          <a:p>
            <a:pPr>
              <a:lnSpc>
                <a:spcPct val="100000"/>
              </a:lnSpc>
            </a:pPr>
            <a:r>
              <a:rPr lang="tr-TR" sz="1900" dirty="0"/>
              <a:t>Semptomların şiddetinde belirgin artış  </a:t>
            </a:r>
          </a:p>
          <a:p>
            <a:pPr>
              <a:lnSpc>
                <a:spcPct val="100000"/>
              </a:lnSpc>
            </a:pPr>
            <a:r>
              <a:rPr lang="tr-TR" sz="1900" dirty="0"/>
              <a:t>İleri evre KOAH varlığı </a:t>
            </a:r>
          </a:p>
          <a:p>
            <a:pPr>
              <a:lnSpc>
                <a:spcPct val="100000"/>
              </a:lnSpc>
            </a:pPr>
            <a:r>
              <a:rPr lang="tr-TR" sz="1900" dirty="0"/>
              <a:t>Siyanoz ve periferik ödem gibi kor </a:t>
            </a:r>
            <a:r>
              <a:rPr lang="tr-TR" sz="1900" dirty="0" err="1"/>
              <a:t>pulmonale</a:t>
            </a:r>
            <a:r>
              <a:rPr lang="tr-TR" sz="1900" dirty="0"/>
              <a:t> bulguları </a:t>
            </a:r>
          </a:p>
          <a:p>
            <a:pPr>
              <a:lnSpc>
                <a:spcPct val="100000"/>
              </a:lnSpc>
            </a:pPr>
            <a:r>
              <a:rPr lang="tr-TR" sz="1900" dirty="0"/>
              <a:t>Yeni gelişen aritmiler </a:t>
            </a:r>
          </a:p>
          <a:p>
            <a:pPr>
              <a:lnSpc>
                <a:spcPct val="100000"/>
              </a:lnSpc>
            </a:pPr>
            <a:r>
              <a:rPr lang="tr-TR" sz="1900" dirty="0"/>
              <a:t>Sık enfeksiyon geçiren KOAH olguları </a:t>
            </a:r>
          </a:p>
          <a:p>
            <a:pPr>
              <a:lnSpc>
                <a:spcPct val="100000"/>
              </a:lnSpc>
            </a:pPr>
            <a:r>
              <a:rPr lang="tr-TR" sz="1900" dirty="0"/>
              <a:t>Bronşektaziden kuşkulanılan KOAH olguları </a:t>
            </a:r>
          </a:p>
        </p:txBody>
      </p:sp>
    </p:spTree>
    <p:extLst>
      <p:ext uri="{BB962C8B-B14F-4D97-AF65-F5344CB8AC3E}">
        <p14:creationId xmlns:p14="http://schemas.microsoft.com/office/powerpoint/2010/main" val="279986757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E375680-CD26-872E-FD34-48A20B397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kaynakça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658D66F-6DC6-31DB-6720-599D17870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4379" y="1599172"/>
            <a:ext cx="9603275" cy="5045468"/>
          </a:xfrm>
        </p:spPr>
        <p:txBody>
          <a:bodyPr>
            <a:noAutofit/>
          </a:bodyPr>
          <a:lstStyle/>
          <a:p>
            <a:r>
              <a:rPr lang="tr-TR" sz="1600" dirty="0"/>
              <a:t>Astım Tanı ve Tedavi Rehberi 2020 Güncellemesi, Türk Toraks Derneği</a:t>
            </a:r>
          </a:p>
          <a:p>
            <a:r>
              <a:rPr lang="tr-TR" sz="1600" dirty="0"/>
              <a:t>Birinci basamakta çalışan hekimler için astım hastalığı eğitimi, </a:t>
            </a:r>
            <a:r>
              <a:rPr lang="tr-TR" sz="1600" dirty="0" err="1"/>
              <a:t>türk</a:t>
            </a:r>
            <a:r>
              <a:rPr lang="tr-TR" sz="1600" dirty="0"/>
              <a:t> toraks derneği</a:t>
            </a:r>
          </a:p>
          <a:p>
            <a:r>
              <a:rPr lang="tr-TR" sz="1600" dirty="0"/>
              <a:t>Astım Tanı ve Tedavi Rehberi Astımın Kronik Tedavisi Basamak Tedavisi 2022 Güncellemesi</a:t>
            </a:r>
          </a:p>
          <a:p>
            <a:r>
              <a:rPr lang="tr-TR" sz="1600" dirty="0" err="1"/>
              <a:t>Rakel</a:t>
            </a:r>
            <a:r>
              <a:rPr lang="tr-TR" sz="1600" dirty="0"/>
              <a:t> aile hekimliği dokuzuncu baskı</a:t>
            </a:r>
          </a:p>
          <a:p>
            <a:r>
              <a:rPr lang="en-US" sz="1600" dirty="0"/>
              <a:t>Global Initiative for Chronic Obstructive Lung Disease (GOLD) 202</a:t>
            </a:r>
            <a:r>
              <a:rPr lang="tr-TR" sz="1600" dirty="0"/>
              <a:t>3</a:t>
            </a:r>
          </a:p>
          <a:p>
            <a:r>
              <a:rPr lang="tr-TR" sz="1600" dirty="0"/>
              <a:t>Türk toraks </a:t>
            </a:r>
            <a:r>
              <a:rPr lang="tr-TR" sz="1600" dirty="0" err="1"/>
              <a:t>derneği’nin</a:t>
            </a:r>
            <a:r>
              <a:rPr lang="tr-TR" sz="1600" dirty="0"/>
              <a:t> </a:t>
            </a:r>
            <a:r>
              <a:rPr lang="tr-TR" sz="1600" dirty="0" err="1"/>
              <a:t>gold</a:t>
            </a:r>
            <a:r>
              <a:rPr lang="tr-TR" sz="1600" dirty="0"/>
              <a:t> 2021 kronik obstrüktif akciğer hastalığı (koah) raporuna bakışı</a:t>
            </a:r>
          </a:p>
          <a:p>
            <a:r>
              <a:rPr lang="tr-TR" sz="1600" dirty="0"/>
              <a:t>Türk Toraks Derneği KOAH Çalışma Grubu’nun GOLD 2023 Güncellemesine Bakışı </a:t>
            </a:r>
          </a:p>
          <a:p>
            <a:r>
              <a:rPr lang="tr-TR" sz="1600" dirty="0">
                <a:solidFill>
                  <a:srgbClr val="FA2B5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https://www.uptodate.com/contents/image?imageKey=PULM%2F54300&amp;topicKey=PULM%2F1447&amp;search=koah%20tedavisi&amp;rank=1%7E150&amp;source=see_</a:t>
            </a:r>
            <a:r>
              <a:rPr lang="tr-TR" sz="1600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endParaRPr lang="tr-TR" sz="1600" dirty="0">
              <a:solidFill>
                <a:schemeClr val="accent1"/>
              </a:solidFill>
            </a:endParaRPr>
          </a:p>
          <a:p>
            <a:r>
              <a:rPr lang="tr-TR" sz="1600" dirty="0">
                <a:solidFill>
                  <a:srgbClr val="FA2B5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https://www.uptodate.com/contents/image?imageKey=ID%2F66357&amp;topicKey=PULM%2F1461&amp;search=koah%20alevlenme%20tedavisi&amp;rank=1%7E150&amp;source=see_</a:t>
            </a:r>
            <a:r>
              <a:rPr lang="tr-TR" sz="160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endParaRPr lang="tr-TR" sz="1600" dirty="0">
              <a:solidFill>
                <a:schemeClr val="accent1"/>
              </a:solidFill>
            </a:endParaRPr>
          </a:p>
          <a:p>
            <a:endParaRPr lang="tr-TR" sz="1600" dirty="0"/>
          </a:p>
          <a:p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3107559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E406808-92D2-233A-5AD0-9F5E274FB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339" y="398119"/>
            <a:ext cx="9603275" cy="1049235"/>
          </a:xfrm>
        </p:spPr>
        <p:txBody>
          <a:bodyPr/>
          <a:lstStyle/>
          <a:p>
            <a:r>
              <a:rPr lang="tr-TR" dirty="0"/>
              <a:t>Risk faktörleri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1288936-638A-F967-A9E1-59172B0FB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" y="1366074"/>
            <a:ext cx="4568693" cy="4736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i="1" u="none" strike="noStrike" baseline="0" dirty="0">
                <a:latin typeface="+mj-lt"/>
              </a:rPr>
              <a:t>        KİŞİSEL FAKTÖRLER</a:t>
            </a:r>
          </a:p>
          <a:p>
            <a:pPr marL="0" indent="0">
              <a:buNone/>
            </a:pPr>
            <a:r>
              <a:rPr lang="tr-TR" sz="2400" b="1" i="0" u="none" strike="noStrike" baseline="0" dirty="0">
                <a:latin typeface="+mj-lt"/>
              </a:rPr>
              <a:t> </a:t>
            </a:r>
          </a:p>
          <a:p>
            <a:pPr algn="l"/>
            <a:r>
              <a:rPr lang="tr-TR" sz="2400" dirty="0">
                <a:latin typeface="+mj-lt"/>
              </a:rPr>
              <a:t>Genetik </a:t>
            </a:r>
          </a:p>
          <a:p>
            <a:pPr algn="l"/>
            <a:endParaRPr lang="tr-TR" sz="2400" dirty="0">
              <a:latin typeface="+mj-lt"/>
            </a:endParaRPr>
          </a:p>
          <a:p>
            <a:pPr algn="l"/>
            <a:r>
              <a:rPr lang="tr-TR" sz="2400" dirty="0">
                <a:latin typeface="+mj-lt"/>
              </a:rPr>
              <a:t>Cinsiyet </a:t>
            </a:r>
          </a:p>
          <a:p>
            <a:pPr algn="l"/>
            <a:endParaRPr lang="tr-TR" sz="2400" dirty="0">
              <a:latin typeface="+mj-lt"/>
            </a:endParaRPr>
          </a:p>
          <a:p>
            <a:r>
              <a:rPr lang="tr-TR" sz="2400" dirty="0">
                <a:latin typeface="+mj-lt"/>
              </a:rPr>
              <a:t>Obezite</a:t>
            </a:r>
          </a:p>
          <a:p>
            <a:endParaRPr lang="tr-TR" sz="2800" dirty="0">
              <a:latin typeface="+mj-lt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3CE29D30-61D1-75E3-9F80-99BD0E9BBE2C}"/>
              </a:ext>
            </a:extLst>
          </p:cNvPr>
          <p:cNvSpPr txBox="1"/>
          <p:nvPr/>
        </p:nvSpPr>
        <p:spPr>
          <a:xfrm>
            <a:off x="3779868" y="3206596"/>
            <a:ext cx="7391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tr-TR" sz="2400" b="0" i="0" u="none" strike="noStrike" baseline="0" dirty="0">
                <a:latin typeface="+mj-lt"/>
              </a:rPr>
              <a:t>Çocukluk döneminde </a:t>
            </a:r>
            <a:r>
              <a:rPr lang="tr-TR" sz="2400" b="0" i="0" u="none" strike="noStrike" baseline="0" dirty="0">
                <a:solidFill>
                  <a:srgbClr val="FF0000"/>
                </a:solidFill>
                <a:latin typeface="+mj-lt"/>
              </a:rPr>
              <a:t>erkeklerde &gt;&gt; kızlara</a:t>
            </a:r>
            <a:r>
              <a:rPr lang="tr-TR" sz="2400" b="0" i="0" u="none" strike="noStrike" baseline="0" dirty="0">
                <a:latin typeface="+mj-lt"/>
              </a:rPr>
              <a:t> göre daha sık</a:t>
            </a:r>
            <a:r>
              <a:rPr lang="tr-TR" sz="2400" b="0" i="0" u="none" strike="noStrike" dirty="0">
                <a:latin typeface="+mj-lt"/>
              </a:rPr>
              <a:t> iken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tr-TR" sz="2400" b="0" i="0" u="none" strike="noStrike" baseline="0" dirty="0">
                <a:latin typeface="+mj-lt"/>
              </a:rPr>
              <a:t>Ergenlik döneminde astım sıklığı kadınlarda giderek artarak</a:t>
            </a:r>
            <a:r>
              <a:rPr lang="tr-TR" sz="2400" b="0" i="0" u="none" strike="noStrike" dirty="0">
                <a:latin typeface="+mj-lt"/>
              </a:rPr>
              <a:t> </a:t>
            </a:r>
            <a:r>
              <a:rPr lang="tr-TR" sz="2400" b="0" i="0" u="none" strike="noStrike" baseline="0" dirty="0">
                <a:latin typeface="+mj-lt"/>
              </a:rPr>
              <a:t>erkeklerde azalır ve</a:t>
            </a:r>
            <a:r>
              <a:rPr lang="tr-TR" sz="2400" b="0" i="0" u="none" strike="noStrike" dirty="0">
                <a:latin typeface="+mj-lt"/>
              </a:rPr>
              <a:t> </a:t>
            </a:r>
            <a:r>
              <a:rPr lang="tr-TR" sz="2400" b="0" i="0" u="none" strike="noStrike" baseline="0" dirty="0">
                <a:latin typeface="+mj-lt"/>
              </a:rPr>
              <a:t>erişkin dönemde </a:t>
            </a:r>
            <a:r>
              <a:rPr lang="tr-TR" sz="2400" b="0" i="0" u="none" strike="noStrike" baseline="0" dirty="0">
                <a:solidFill>
                  <a:srgbClr val="FF0000"/>
                </a:solidFill>
                <a:latin typeface="+mj-lt"/>
              </a:rPr>
              <a:t>kadınlarda &gt;&gt; erkeklere</a:t>
            </a:r>
            <a:endParaRPr lang="tr-TR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B2F3FE33-D5D8-C647-E5ED-066A262BAD1D}"/>
              </a:ext>
            </a:extLst>
          </p:cNvPr>
          <p:cNvSpPr txBox="1"/>
          <p:nvPr/>
        </p:nvSpPr>
        <p:spPr>
          <a:xfrm>
            <a:off x="3779868" y="2153586"/>
            <a:ext cx="692560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400" dirty="0">
                <a:latin typeface="+mj-lt"/>
              </a:rPr>
              <a:t>Anne babadan birinin astımlı olması durumunda çocukta astım görülme riski </a:t>
            </a:r>
            <a:r>
              <a:rPr lang="tr-TR" sz="2400" b="1" dirty="0">
                <a:solidFill>
                  <a:srgbClr val="FF0000"/>
                </a:solidFill>
                <a:latin typeface="+mj-lt"/>
              </a:rPr>
              <a:t>%25 </a:t>
            </a:r>
            <a:r>
              <a:rPr lang="tr-TR" sz="2400" dirty="0">
                <a:latin typeface="+mj-lt"/>
              </a:rPr>
              <a:t>iken, anne ve babanın her ikisinin de astımlı olması durumunda bu risk </a:t>
            </a:r>
            <a:r>
              <a:rPr lang="tr-TR" sz="2400" b="1" dirty="0">
                <a:solidFill>
                  <a:srgbClr val="FF0000"/>
                </a:solidFill>
                <a:latin typeface="+mj-lt"/>
              </a:rPr>
              <a:t>%50’ye  </a:t>
            </a:r>
            <a:r>
              <a:rPr lang="tr-TR" sz="2400" dirty="0">
                <a:latin typeface="+mj-lt"/>
              </a:rPr>
              <a:t>yükselmektedir.</a:t>
            </a:r>
          </a:p>
          <a:p>
            <a:endParaRPr lang="tr-TR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F2E577D7-D53E-7352-544C-A0F7ED125E4D}"/>
              </a:ext>
            </a:extLst>
          </p:cNvPr>
          <p:cNvSpPr txBox="1"/>
          <p:nvPr/>
        </p:nvSpPr>
        <p:spPr>
          <a:xfrm>
            <a:off x="3779868" y="4491841"/>
            <a:ext cx="7391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400" dirty="0"/>
              <a:t>Hem erişkin hem de çocuk obezlerin astım geliştirme riskinin belirgin olarak arttığı çok sayıda çalışmada gösterilmiş olup bu durum, özellikle vücut kütle indeksi </a:t>
            </a:r>
            <a:r>
              <a:rPr lang="tr-TR" sz="2400" dirty="0">
                <a:solidFill>
                  <a:srgbClr val="FF0000"/>
                </a:solidFill>
              </a:rPr>
              <a:t>&gt;30 kg/m2 </a:t>
            </a:r>
            <a:r>
              <a:rPr lang="tr-TR" sz="2400" dirty="0"/>
              <a:t>olanlarda daha belirgindir.</a:t>
            </a:r>
          </a:p>
        </p:txBody>
      </p:sp>
    </p:spTree>
    <p:extLst>
      <p:ext uri="{BB962C8B-B14F-4D97-AF65-F5344CB8AC3E}">
        <p14:creationId xmlns:p14="http://schemas.microsoft.com/office/powerpoint/2010/main" val="189210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</p:bldLst>
  </p:timing>
</p:sld>
</file>

<file path=ppt/theme/theme1.xml><?xml version="1.0" encoding="utf-8"?>
<a:theme xmlns:a="http://schemas.openxmlformats.org/drawingml/2006/main" name="Galeri">
  <a:themeElements>
    <a:clrScheme name="Galeri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31624</TotalTime>
  <Words>4220</Words>
  <Application>Microsoft Office PowerPoint</Application>
  <PresentationFormat>Geniş ekran</PresentationFormat>
  <Paragraphs>495</Paragraphs>
  <Slides>83</Slides>
  <Notes>34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18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83</vt:i4>
      </vt:variant>
    </vt:vector>
  </HeadingPairs>
  <TitlesOfParts>
    <vt:vector size="103" baseType="lpstr">
      <vt:lpstr>Aharoni</vt:lpstr>
      <vt:lpstr>Amasis MT Pro Black</vt:lpstr>
      <vt:lpstr>Arial</vt:lpstr>
      <vt:lpstr>Calibri</vt:lpstr>
      <vt:lpstr>Calibri Light</vt:lpstr>
      <vt:lpstr>Cambria</vt:lpstr>
      <vt:lpstr>Gill Sans MT</vt:lpstr>
      <vt:lpstr>Gill Sans MT (Başlıklar)</vt:lpstr>
      <vt:lpstr>Gill Sans MT (Gövde)</vt:lpstr>
      <vt:lpstr>Google Sans</vt:lpstr>
      <vt:lpstr>MinionPro-Bold</vt:lpstr>
      <vt:lpstr>MinionPro-It</vt:lpstr>
      <vt:lpstr>MinionPro-Regular</vt:lpstr>
      <vt:lpstr>MinionPro-Semibold</vt:lpstr>
      <vt:lpstr>MyriadPro-Regular</vt:lpstr>
      <vt:lpstr>Noto Sans</vt:lpstr>
      <vt:lpstr>source sans pro</vt:lpstr>
      <vt:lpstr>Wingdings</vt:lpstr>
      <vt:lpstr>Galeri</vt:lpstr>
      <vt:lpstr>1_Custom Design</vt:lpstr>
      <vt:lpstr>ASTIM-KOAH</vt:lpstr>
      <vt:lpstr>AMAÇ</vt:lpstr>
      <vt:lpstr>HEDEFLER</vt:lpstr>
      <vt:lpstr>Sunum planı</vt:lpstr>
      <vt:lpstr>Astım--TANIM</vt:lpstr>
      <vt:lpstr>etyopatogenez</vt:lpstr>
      <vt:lpstr>epidemiyoloji</vt:lpstr>
      <vt:lpstr>PowerPoint Sunusu</vt:lpstr>
      <vt:lpstr>Risk faktörleri</vt:lpstr>
      <vt:lpstr>Risk faktörleri</vt:lpstr>
      <vt:lpstr>Risk faktörleri</vt:lpstr>
      <vt:lpstr>tanı</vt:lpstr>
      <vt:lpstr>tanı</vt:lpstr>
      <vt:lpstr>tanı</vt:lpstr>
      <vt:lpstr>tanı</vt:lpstr>
      <vt:lpstr>tanı</vt:lpstr>
      <vt:lpstr>tanı</vt:lpstr>
      <vt:lpstr>tanı</vt:lpstr>
      <vt:lpstr>tanı</vt:lpstr>
      <vt:lpstr>tanı</vt:lpstr>
      <vt:lpstr>tanı</vt:lpstr>
      <vt:lpstr>tanı</vt:lpstr>
      <vt:lpstr>tanı</vt:lpstr>
      <vt:lpstr>Ayırıcı tanı</vt:lpstr>
      <vt:lpstr>PowerPoint Sunusu</vt:lpstr>
      <vt:lpstr>Astım tedavisi</vt:lpstr>
      <vt:lpstr>Farmakolojik tedavi</vt:lpstr>
      <vt:lpstr>PowerPoint Sunusu</vt:lpstr>
      <vt:lpstr>KONTROL EDİCİ İLAçLAR</vt:lpstr>
      <vt:lpstr>KONTROL EDİCİ İLAçLAR</vt:lpstr>
      <vt:lpstr>PowerPoint Sunusu</vt:lpstr>
      <vt:lpstr>KONTROL EDİCİ İLAçLAR </vt:lpstr>
      <vt:lpstr>KONTROL EDİCİ İLAçLAR </vt:lpstr>
      <vt:lpstr>KONTROL EDİCİ İLAçLAR </vt:lpstr>
      <vt:lpstr>SEMPTOM GİDERİCİ İLAçLAR</vt:lpstr>
      <vt:lpstr>SEMPTOM GİDERİCİ İLAçLAR</vt:lpstr>
      <vt:lpstr>PowerPoint Sunusu</vt:lpstr>
      <vt:lpstr>SEMPTOM GİDERİCİ İLAçLAR</vt:lpstr>
      <vt:lpstr>SEMPTOM GİDERİCİ İLAçLAR</vt:lpstr>
      <vt:lpstr>BAŞLANGIÇ TEDAVİSİNİN BELİRLENMESİ </vt:lpstr>
      <vt:lpstr>PowerPoint Sunusu</vt:lpstr>
      <vt:lpstr>Başlangıç tedavisi</vt:lpstr>
      <vt:lpstr>TEDAVİNİN İZLENMESİ</vt:lpstr>
      <vt:lpstr>ASTIMDA KONTROL KAVRAMI</vt:lpstr>
      <vt:lpstr>Semptom Kontrolünün Değerlendirilmesi</vt:lpstr>
      <vt:lpstr>Semptom Kontrolünün Değerlendirilmesi</vt:lpstr>
      <vt:lpstr>PowerPoint Sunusu</vt:lpstr>
      <vt:lpstr>PowerPoint Sunusu</vt:lpstr>
      <vt:lpstr>PowerPoint Sunusu</vt:lpstr>
      <vt:lpstr>PowerPoint Sunusu</vt:lpstr>
      <vt:lpstr>Gelecek risklerin belirlenmesi</vt:lpstr>
      <vt:lpstr>Tedavi basamağına karar verme</vt:lpstr>
      <vt:lpstr>Astım Atağı ve Tedavisi</vt:lpstr>
      <vt:lpstr>PowerPoint Sunusu</vt:lpstr>
      <vt:lpstr>PowerPoint Sunusu</vt:lpstr>
      <vt:lpstr>PowerPoint Sunusu</vt:lpstr>
      <vt:lpstr>Sevk kriterleri</vt:lpstr>
      <vt:lpstr>KRONİK OBSTRÜKTİF AKCİĞER HASTALIĞI (KOAH)</vt:lpstr>
      <vt:lpstr>Koah--tanım</vt:lpstr>
      <vt:lpstr>EPİDEMİYOLOJİ</vt:lpstr>
      <vt:lpstr>Tanı--belirti ve bulgular  </vt:lpstr>
      <vt:lpstr>...Kısa bilgi…</vt:lpstr>
      <vt:lpstr>Tanı--fizik muayene  </vt:lpstr>
      <vt:lpstr>PowerPoint Sunusu</vt:lpstr>
      <vt:lpstr>PowerPoint Sunusu</vt:lpstr>
      <vt:lpstr>Hava Akımı Kısıtlılığının Şiddetinin Sınıflanması ve Değerlendirilmesi</vt:lpstr>
      <vt:lpstr>Semptomların Değerlendirilmesi</vt:lpstr>
      <vt:lpstr> KOAH alevlenmesinde roma sınıflama önerisi.</vt:lpstr>
      <vt:lpstr>KOAH Birleşik Evreleme</vt:lpstr>
      <vt:lpstr>Koah--tedavi</vt:lpstr>
      <vt:lpstr>PowerPoint Sunusu</vt:lpstr>
      <vt:lpstr>PowerPoint Sunusu</vt:lpstr>
      <vt:lpstr>PowerPoint Sunusu</vt:lpstr>
      <vt:lpstr>PowerPoint Sunusu</vt:lpstr>
      <vt:lpstr>PowerPoint Sunusu</vt:lpstr>
      <vt:lpstr>Diğer Farmakolojik Tedaviler</vt:lpstr>
      <vt:lpstr>KOAH’ta Aşılama</vt:lpstr>
      <vt:lpstr>Uzun Süreli Oksijen Tedavisi </vt:lpstr>
      <vt:lpstr>KOAH Alevlenmesinin Tedavisi </vt:lpstr>
      <vt:lpstr>Koah alevlenme--evde tedavi</vt:lpstr>
      <vt:lpstr>PowerPoint Sunusu</vt:lpstr>
      <vt:lpstr>Sevk Ölçütleri </vt:lpstr>
      <vt:lpstr>kaynakça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ASTIM-KOAH</dc:title>
  <dc:creator>can deniz atalay</dc:creator>
  <cp:lastModifiedBy>can deniz atalay</cp:lastModifiedBy>
  <cp:revision>88</cp:revision>
  <dcterms:created xsi:type="dcterms:W3CDTF">2023-04-07T08:01:19Z</dcterms:created>
  <dcterms:modified xsi:type="dcterms:W3CDTF">2023-06-13T14:11:14Z</dcterms:modified>
</cp:coreProperties>
</file>