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91" r:id="rId4"/>
    <p:sldId id="258" r:id="rId5"/>
    <p:sldId id="259" r:id="rId6"/>
    <p:sldId id="260" r:id="rId7"/>
    <p:sldId id="261" r:id="rId8"/>
    <p:sldId id="262" r:id="rId9"/>
    <p:sldId id="263" r:id="rId10"/>
    <p:sldId id="264" r:id="rId11"/>
    <p:sldId id="265" r:id="rId12"/>
    <p:sldId id="292" r:id="rId13"/>
    <p:sldId id="293" r:id="rId14"/>
    <p:sldId id="294" r:id="rId15"/>
    <p:sldId id="295" r:id="rId16"/>
    <p:sldId id="270" r:id="rId17"/>
    <p:sldId id="271" r:id="rId18"/>
    <p:sldId id="272" r:id="rId19"/>
    <p:sldId id="273" r:id="rId20"/>
    <p:sldId id="274" r:id="rId21"/>
    <p:sldId id="276" r:id="rId22"/>
    <p:sldId id="278" r:id="rId23"/>
    <p:sldId id="279" r:id="rId24"/>
    <p:sldId id="281" r:id="rId25"/>
    <p:sldId id="282" r:id="rId26"/>
    <p:sldId id="283" r:id="rId27"/>
    <p:sldId id="284" r:id="rId28"/>
    <p:sldId id="286" r:id="rId29"/>
    <p:sldId id="287" r:id="rId30"/>
    <p:sldId id="289" r:id="rId31"/>
    <p:sldId id="290" r:id="rId32"/>
    <p:sldId id="280" r:id="rId33"/>
    <p:sldId id="266" r:id="rId34"/>
    <p:sldId id="267" r:id="rId35"/>
    <p:sldId id="269"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9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B0FEA-5C0D-4685-B647-6B45E42B07C1}" type="datetimeFigureOut">
              <a:rPr lang="tr-TR" smtClean="0"/>
              <a:t>17.06.2023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27BBB-B899-4E3B-A718-FDB4C029D33C}" type="slidenum">
              <a:rPr lang="tr-TR" smtClean="0"/>
              <a:t>‹#›</a:t>
            </a:fld>
            <a:endParaRPr lang="tr-TR"/>
          </a:p>
        </p:txBody>
      </p:sp>
    </p:spTree>
    <p:extLst>
      <p:ext uri="{BB962C8B-B14F-4D97-AF65-F5344CB8AC3E}">
        <p14:creationId xmlns:p14="http://schemas.microsoft.com/office/powerpoint/2010/main" val="144269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2E27BBB-B899-4E3B-A718-FDB4C029D33C}" type="slidenum">
              <a:rPr lang="tr-TR" smtClean="0"/>
              <a:t>1</a:t>
            </a:fld>
            <a:endParaRPr lang="tr-TR"/>
          </a:p>
        </p:txBody>
      </p:sp>
    </p:spTree>
    <p:extLst>
      <p:ext uri="{BB962C8B-B14F-4D97-AF65-F5344CB8AC3E}">
        <p14:creationId xmlns:p14="http://schemas.microsoft.com/office/powerpoint/2010/main" val="281841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3AD8274C-F1E4-8E97-14CF-E736FFD516DF}"/>
              </a:ext>
            </a:extLst>
          </p:cNvPr>
          <p:cNvSpPr>
            <a:spLocks noGrp="1"/>
          </p:cNvSpPr>
          <p:nvPr>
            <p:ph type="subTitle" idx="1"/>
          </p:nvPr>
        </p:nvSpPr>
        <p:spPr>
          <a:xfrm>
            <a:off x="1524000" y="4454012"/>
            <a:ext cx="9144000" cy="8037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a:extLst>
              <a:ext uri="{FF2B5EF4-FFF2-40B4-BE49-F238E27FC236}">
                <a16:creationId xmlns:a16="http://schemas.microsoft.com/office/drawing/2014/main" id="{95FB58FB-82AE-3DB0-CA71-F1D1D8A4AADC}"/>
              </a:ext>
            </a:extLst>
          </p:cNvPr>
          <p:cNvSpPr>
            <a:spLocks noGrp="1"/>
          </p:cNvSpPr>
          <p:nvPr>
            <p:ph type="dt" sz="half" idx="10"/>
          </p:nvPr>
        </p:nvSpPr>
        <p:spPr/>
        <p:txBody>
          <a:bodyPr/>
          <a:lstStyle/>
          <a:p>
            <a:fld id="{B3C7E5F5-BEFB-478F-ADFF-DA4864B89A28}" type="datetimeFigureOut">
              <a:rPr lang="tr-TR" smtClean="0"/>
              <a:t>17.06.2023</a:t>
            </a:fld>
            <a:endParaRPr lang="tr-TR"/>
          </a:p>
        </p:txBody>
      </p:sp>
      <p:sp>
        <p:nvSpPr>
          <p:cNvPr id="5" name="Alt Bilgi Yer Tutucusu 4">
            <a:extLst>
              <a:ext uri="{FF2B5EF4-FFF2-40B4-BE49-F238E27FC236}">
                <a16:creationId xmlns:a16="http://schemas.microsoft.com/office/drawing/2014/main" id="{E5A9BF30-8385-94CF-FEAC-279BB5D20B4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866BDDE-3ED9-EFA5-F9B7-02C6120E8914}"/>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166115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26E282-85E0-1B99-0055-F330D38E97A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AB51B38-1CEC-0B1F-6A39-B480DB5ACE4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0CCE994-0779-25A9-42CF-46591ABFDB66}"/>
              </a:ext>
            </a:extLst>
          </p:cNvPr>
          <p:cNvSpPr>
            <a:spLocks noGrp="1"/>
          </p:cNvSpPr>
          <p:nvPr>
            <p:ph type="dt" sz="half" idx="10"/>
          </p:nvPr>
        </p:nvSpPr>
        <p:spPr/>
        <p:txBody>
          <a:bodyPr/>
          <a:lstStyle/>
          <a:p>
            <a:fld id="{B3C7E5F5-BEFB-478F-ADFF-DA4864B89A28}" type="datetimeFigureOut">
              <a:rPr lang="tr-TR" smtClean="0"/>
              <a:t>17.06.2023</a:t>
            </a:fld>
            <a:endParaRPr lang="tr-TR"/>
          </a:p>
        </p:txBody>
      </p:sp>
      <p:sp>
        <p:nvSpPr>
          <p:cNvPr id="5" name="Alt Bilgi Yer Tutucusu 4">
            <a:extLst>
              <a:ext uri="{FF2B5EF4-FFF2-40B4-BE49-F238E27FC236}">
                <a16:creationId xmlns:a16="http://schemas.microsoft.com/office/drawing/2014/main" id="{0BE548F4-4E68-3399-943B-C32AF96659D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8E3028-8669-2F41-AC18-657E2108BE39}"/>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414542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ECAD972-69D9-662B-1294-A35609432C4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9F79DED-EB34-1492-C8E6-67A63CAB934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D9B0D82-F174-888C-9EE5-43F59BECD301}"/>
              </a:ext>
            </a:extLst>
          </p:cNvPr>
          <p:cNvSpPr>
            <a:spLocks noGrp="1"/>
          </p:cNvSpPr>
          <p:nvPr>
            <p:ph type="dt" sz="half" idx="10"/>
          </p:nvPr>
        </p:nvSpPr>
        <p:spPr/>
        <p:txBody>
          <a:bodyPr/>
          <a:lstStyle/>
          <a:p>
            <a:fld id="{B3C7E5F5-BEFB-478F-ADFF-DA4864B89A28}" type="datetimeFigureOut">
              <a:rPr lang="tr-TR" smtClean="0"/>
              <a:t>17.06.2023</a:t>
            </a:fld>
            <a:endParaRPr lang="tr-TR"/>
          </a:p>
        </p:txBody>
      </p:sp>
      <p:sp>
        <p:nvSpPr>
          <p:cNvPr id="5" name="Alt Bilgi Yer Tutucusu 4">
            <a:extLst>
              <a:ext uri="{FF2B5EF4-FFF2-40B4-BE49-F238E27FC236}">
                <a16:creationId xmlns:a16="http://schemas.microsoft.com/office/drawing/2014/main" id="{8C5A1EF6-D45B-E174-BEB9-6CD801A846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58396A4-5107-C68C-8086-86BEBC66F5DE}"/>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425201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7" name="Dikdörtgen: Köşeleri Yuvarlatılmış 6">
            <a:extLst>
              <a:ext uri="{FF2B5EF4-FFF2-40B4-BE49-F238E27FC236}">
                <a16:creationId xmlns:a16="http://schemas.microsoft.com/office/drawing/2014/main" id="{4ED44E47-3B0D-86C0-241D-C1F3991E7C4B}"/>
              </a:ext>
            </a:extLst>
          </p:cNvPr>
          <p:cNvSpPr/>
          <p:nvPr userDrawn="1"/>
        </p:nvSpPr>
        <p:spPr>
          <a:xfrm>
            <a:off x="604684" y="182434"/>
            <a:ext cx="10982632" cy="411623"/>
          </a:xfrm>
          <a:prstGeom prst="roundRect">
            <a:avLst>
              <a:gd name="adj" fmla="val 50000"/>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1">
            <a:extLst>
              <a:ext uri="{FF2B5EF4-FFF2-40B4-BE49-F238E27FC236}">
                <a16:creationId xmlns:a16="http://schemas.microsoft.com/office/drawing/2014/main" id="{AA3DB4AC-4BC6-AE94-523C-A32D173A45B8}"/>
              </a:ext>
            </a:extLst>
          </p:cNvPr>
          <p:cNvSpPr>
            <a:spLocks noGrp="1"/>
          </p:cNvSpPr>
          <p:nvPr>
            <p:ph type="title"/>
          </p:nvPr>
        </p:nvSpPr>
        <p:spPr>
          <a:xfrm>
            <a:off x="604682" y="182434"/>
            <a:ext cx="10982632" cy="411624"/>
          </a:xfrm>
        </p:spPr>
        <p:txBody>
          <a:bodyPr>
            <a:normAutofit/>
          </a:bodyPr>
          <a:lstStyle>
            <a:lvl1pPr algn="ctr">
              <a:defRPr sz="2400"/>
            </a:lvl1pPr>
          </a:lstStyle>
          <a:p>
            <a:r>
              <a:rPr lang="tr-TR" dirty="0"/>
              <a:t>Asıl başlık stilini düzenlemek için tıklayın</a:t>
            </a:r>
          </a:p>
        </p:txBody>
      </p:sp>
      <p:sp>
        <p:nvSpPr>
          <p:cNvPr id="9" name="İçerik Yer Tutucusu 2">
            <a:extLst>
              <a:ext uri="{FF2B5EF4-FFF2-40B4-BE49-F238E27FC236}">
                <a16:creationId xmlns:a16="http://schemas.microsoft.com/office/drawing/2014/main" id="{6D438291-9F4B-7DE8-4A32-9A0EDAA45CE3}"/>
              </a:ext>
            </a:extLst>
          </p:cNvPr>
          <p:cNvSpPr>
            <a:spLocks noGrp="1"/>
          </p:cNvSpPr>
          <p:nvPr>
            <p:ph idx="1"/>
          </p:nvPr>
        </p:nvSpPr>
        <p:spPr>
          <a:xfrm>
            <a:off x="604683" y="1176695"/>
            <a:ext cx="10982631" cy="5125781"/>
          </a:xfrm>
        </p:spPr>
        <p:txBody>
          <a:bodyPr>
            <a:normAutofit/>
          </a:bodyPr>
          <a:lstStyle>
            <a:lvl1pPr>
              <a:defRPr sz="2000">
                <a:latin typeface="Calibri (Gövde)"/>
              </a:defRPr>
            </a:lvl1pPr>
            <a:lvl2pPr>
              <a:defRPr sz="2000">
                <a:latin typeface="Calibri (Gövde)"/>
              </a:defRPr>
            </a:lvl2pPr>
            <a:lvl3pPr>
              <a:defRPr sz="2000">
                <a:latin typeface="Calibri (Gövde)"/>
              </a:defRPr>
            </a:lvl3pPr>
            <a:lvl4pPr>
              <a:defRPr sz="2000">
                <a:latin typeface="Calibri (Gövde)"/>
              </a:defRPr>
            </a:lvl4pPr>
            <a:lvl5pPr>
              <a:defRPr sz="2000">
                <a:latin typeface="Calibri (Gövde)"/>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195148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D79A63-8737-5842-55B2-4A2F58B9D3F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B793CCE-E45E-7CC8-3226-145182A667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FA1C742-7CD7-7F1D-A903-CA961E6930BE}"/>
              </a:ext>
            </a:extLst>
          </p:cNvPr>
          <p:cNvSpPr>
            <a:spLocks noGrp="1"/>
          </p:cNvSpPr>
          <p:nvPr>
            <p:ph type="dt" sz="half" idx="10"/>
          </p:nvPr>
        </p:nvSpPr>
        <p:spPr/>
        <p:txBody>
          <a:bodyPr/>
          <a:lstStyle/>
          <a:p>
            <a:fld id="{B3C7E5F5-BEFB-478F-ADFF-DA4864B89A28}" type="datetimeFigureOut">
              <a:rPr lang="tr-TR" smtClean="0"/>
              <a:t>17.06.2023</a:t>
            </a:fld>
            <a:endParaRPr lang="tr-TR"/>
          </a:p>
        </p:txBody>
      </p:sp>
      <p:sp>
        <p:nvSpPr>
          <p:cNvPr id="5" name="Alt Bilgi Yer Tutucusu 4">
            <a:extLst>
              <a:ext uri="{FF2B5EF4-FFF2-40B4-BE49-F238E27FC236}">
                <a16:creationId xmlns:a16="http://schemas.microsoft.com/office/drawing/2014/main" id="{41FE59FE-030A-83AE-8E65-89CF2F1C9A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1F1E63F-DC80-B468-DA2B-916A9DF31C7F}"/>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355189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E8B114-0987-3BE9-5084-FCC3C384235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1C70AF2-6F66-E498-1281-E01EC55BCF7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11FB9E7-4A86-D76C-026D-F2EC6B04B29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48692A8-6651-122E-956D-5D2F8869C6A4}"/>
              </a:ext>
            </a:extLst>
          </p:cNvPr>
          <p:cNvSpPr>
            <a:spLocks noGrp="1"/>
          </p:cNvSpPr>
          <p:nvPr>
            <p:ph type="dt" sz="half" idx="10"/>
          </p:nvPr>
        </p:nvSpPr>
        <p:spPr/>
        <p:txBody>
          <a:bodyPr/>
          <a:lstStyle/>
          <a:p>
            <a:fld id="{B3C7E5F5-BEFB-478F-ADFF-DA4864B89A28}" type="datetimeFigureOut">
              <a:rPr lang="tr-TR" smtClean="0"/>
              <a:t>17.06.2023</a:t>
            </a:fld>
            <a:endParaRPr lang="tr-TR"/>
          </a:p>
        </p:txBody>
      </p:sp>
      <p:sp>
        <p:nvSpPr>
          <p:cNvPr id="6" name="Alt Bilgi Yer Tutucusu 5">
            <a:extLst>
              <a:ext uri="{FF2B5EF4-FFF2-40B4-BE49-F238E27FC236}">
                <a16:creationId xmlns:a16="http://schemas.microsoft.com/office/drawing/2014/main" id="{A7C50E59-4472-C406-1A2A-6349DD4D81E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B0DD9EB-2850-C4A0-3699-D45A64DAA461}"/>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428905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72D538-011C-4778-7A07-003C884184F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4E2BD51-6B13-D54B-4C68-EF67B8204A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D4C80C0-993D-CD0B-0AB3-F71E04E6351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F61C424-41F9-3C03-174D-BE4A28B8C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3C326AD-DB51-6D34-5B31-0DA16799EC2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80B3397-0936-DDA2-B613-C5F7B737C831}"/>
              </a:ext>
            </a:extLst>
          </p:cNvPr>
          <p:cNvSpPr>
            <a:spLocks noGrp="1"/>
          </p:cNvSpPr>
          <p:nvPr>
            <p:ph type="dt" sz="half" idx="10"/>
          </p:nvPr>
        </p:nvSpPr>
        <p:spPr/>
        <p:txBody>
          <a:bodyPr/>
          <a:lstStyle/>
          <a:p>
            <a:fld id="{B3C7E5F5-BEFB-478F-ADFF-DA4864B89A28}" type="datetimeFigureOut">
              <a:rPr lang="tr-TR" smtClean="0"/>
              <a:t>17.06.2023</a:t>
            </a:fld>
            <a:endParaRPr lang="tr-TR"/>
          </a:p>
        </p:txBody>
      </p:sp>
      <p:sp>
        <p:nvSpPr>
          <p:cNvPr id="8" name="Alt Bilgi Yer Tutucusu 7">
            <a:extLst>
              <a:ext uri="{FF2B5EF4-FFF2-40B4-BE49-F238E27FC236}">
                <a16:creationId xmlns:a16="http://schemas.microsoft.com/office/drawing/2014/main" id="{0D35B38B-70F6-191F-6722-93445E5AD5F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120904A-E390-7E3B-484D-974C9C582FF5}"/>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77564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84547F-F750-EFAD-7C54-05F5EFDFD39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1759084-9AAD-F596-B24F-6B6DAD8715C0}"/>
              </a:ext>
            </a:extLst>
          </p:cNvPr>
          <p:cNvSpPr>
            <a:spLocks noGrp="1"/>
          </p:cNvSpPr>
          <p:nvPr>
            <p:ph type="dt" sz="half" idx="10"/>
          </p:nvPr>
        </p:nvSpPr>
        <p:spPr/>
        <p:txBody>
          <a:bodyPr/>
          <a:lstStyle/>
          <a:p>
            <a:fld id="{B3C7E5F5-BEFB-478F-ADFF-DA4864B89A28}" type="datetimeFigureOut">
              <a:rPr lang="tr-TR" smtClean="0"/>
              <a:t>17.06.2023</a:t>
            </a:fld>
            <a:endParaRPr lang="tr-TR"/>
          </a:p>
        </p:txBody>
      </p:sp>
      <p:sp>
        <p:nvSpPr>
          <p:cNvPr id="4" name="Alt Bilgi Yer Tutucusu 3">
            <a:extLst>
              <a:ext uri="{FF2B5EF4-FFF2-40B4-BE49-F238E27FC236}">
                <a16:creationId xmlns:a16="http://schemas.microsoft.com/office/drawing/2014/main" id="{E051AB2B-CC05-13A5-7DB5-472EC6BA7FD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8DEB4D9-05BB-0D98-C405-8CE22A6C2B4D}"/>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380845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875B82C-EEB9-7035-2F20-E3D393C84F50}"/>
              </a:ext>
            </a:extLst>
          </p:cNvPr>
          <p:cNvSpPr>
            <a:spLocks noGrp="1"/>
          </p:cNvSpPr>
          <p:nvPr>
            <p:ph type="dt" sz="half" idx="10"/>
          </p:nvPr>
        </p:nvSpPr>
        <p:spPr/>
        <p:txBody>
          <a:bodyPr/>
          <a:lstStyle/>
          <a:p>
            <a:fld id="{B3C7E5F5-BEFB-478F-ADFF-DA4864B89A28}" type="datetimeFigureOut">
              <a:rPr lang="tr-TR" smtClean="0"/>
              <a:t>17.06.2023</a:t>
            </a:fld>
            <a:endParaRPr lang="tr-TR"/>
          </a:p>
        </p:txBody>
      </p:sp>
      <p:sp>
        <p:nvSpPr>
          <p:cNvPr id="3" name="Alt Bilgi Yer Tutucusu 2">
            <a:extLst>
              <a:ext uri="{FF2B5EF4-FFF2-40B4-BE49-F238E27FC236}">
                <a16:creationId xmlns:a16="http://schemas.microsoft.com/office/drawing/2014/main" id="{BFD24AB7-34D6-7CBB-2083-B5778CA5BCD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C180437-0602-4817-51E4-6C9B082E5019}"/>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59316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3ABCFF-225E-E354-04A0-A553FD4ADB7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45A60D3-688B-6CA6-E49C-5972A6265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FB744FD-413F-AFA0-9179-ADB693486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568E188-0626-EF81-EDA1-DB5D14DF76AF}"/>
              </a:ext>
            </a:extLst>
          </p:cNvPr>
          <p:cNvSpPr>
            <a:spLocks noGrp="1"/>
          </p:cNvSpPr>
          <p:nvPr>
            <p:ph type="dt" sz="half" idx="10"/>
          </p:nvPr>
        </p:nvSpPr>
        <p:spPr/>
        <p:txBody>
          <a:bodyPr/>
          <a:lstStyle/>
          <a:p>
            <a:fld id="{B3C7E5F5-BEFB-478F-ADFF-DA4864B89A28}" type="datetimeFigureOut">
              <a:rPr lang="tr-TR" smtClean="0"/>
              <a:t>17.06.2023</a:t>
            </a:fld>
            <a:endParaRPr lang="tr-TR"/>
          </a:p>
        </p:txBody>
      </p:sp>
      <p:sp>
        <p:nvSpPr>
          <p:cNvPr id="6" name="Alt Bilgi Yer Tutucusu 5">
            <a:extLst>
              <a:ext uri="{FF2B5EF4-FFF2-40B4-BE49-F238E27FC236}">
                <a16:creationId xmlns:a16="http://schemas.microsoft.com/office/drawing/2014/main" id="{75D53CB8-8040-0B26-F492-5EEB7E9E8C1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9446FEA-FFC9-FEDE-DB09-22274350B18C}"/>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111550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D01D66-DD6A-A168-C44C-6DE42B4CF28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180DB55-5F53-BE58-E47F-088539F3D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393ACDB-A09D-32BD-759F-F74592D95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988EA93-D9F7-E512-BB41-67FDA3D065A4}"/>
              </a:ext>
            </a:extLst>
          </p:cNvPr>
          <p:cNvSpPr>
            <a:spLocks noGrp="1"/>
          </p:cNvSpPr>
          <p:nvPr>
            <p:ph type="dt" sz="half" idx="10"/>
          </p:nvPr>
        </p:nvSpPr>
        <p:spPr/>
        <p:txBody>
          <a:bodyPr/>
          <a:lstStyle/>
          <a:p>
            <a:fld id="{B3C7E5F5-BEFB-478F-ADFF-DA4864B89A28}" type="datetimeFigureOut">
              <a:rPr lang="tr-TR" smtClean="0"/>
              <a:t>17.06.2023</a:t>
            </a:fld>
            <a:endParaRPr lang="tr-TR"/>
          </a:p>
        </p:txBody>
      </p:sp>
      <p:sp>
        <p:nvSpPr>
          <p:cNvPr id="6" name="Alt Bilgi Yer Tutucusu 5">
            <a:extLst>
              <a:ext uri="{FF2B5EF4-FFF2-40B4-BE49-F238E27FC236}">
                <a16:creationId xmlns:a16="http://schemas.microsoft.com/office/drawing/2014/main" id="{F225F286-0D72-4B24-CFF8-D71A64E782C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E349E26-6CB1-4B1A-474A-8E3747504530}"/>
              </a:ext>
            </a:extLst>
          </p:cNvPr>
          <p:cNvSpPr>
            <a:spLocks noGrp="1"/>
          </p:cNvSpPr>
          <p:nvPr>
            <p:ph type="sldNum" sz="quarter" idx="12"/>
          </p:nvPr>
        </p:nvSpPr>
        <p:spPr/>
        <p:txBody>
          <a:bodyPr/>
          <a:lstStyle/>
          <a:p>
            <a:fld id="{74A020A0-24B0-4642-A826-8494DCD5428F}" type="slidenum">
              <a:rPr lang="tr-TR" smtClean="0"/>
              <a:t>‹#›</a:t>
            </a:fld>
            <a:endParaRPr lang="tr-TR"/>
          </a:p>
        </p:txBody>
      </p:sp>
    </p:spTree>
    <p:extLst>
      <p:ext uri="{BB962C8B-B14F-4D97-AF65-F5344CB8AC3E}">
        <p14:creationId xmlns:p14="http://schemas.microsoft.com/office/powerpoint/2010/main" val="296085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97E8C44-EE53-349A-9135-A929CCA26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5EF08C0-8127-43E7-63F5-CD8B0B69D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C16D715-4DAA-FED7-FBD1-4CD88CB2D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7E5F5-BEFB-478F-ADFF-DA4864B89A28}" type="datetimeFigureOut">
              <a:rPr lang="tr-TR" smtClean="0"/>
              <a:t>17.06.2023</a:t>
            </a:fld>
            <a:endParaRPr lang="tr-TR"/>
          </a:p>
        </p:txBody>
      </p:sp>
      <p:sp>
        <p:nvSpPr>
          <p:cNvPr id="5" name="Alt Bilgi Yer Tutucusu 4">
            <a:extLst>
              <a:ext uri="{FF2B5EF4-FFF2-40B4-BE49-F238E27FC236}">
                <a16:creationId xmlns:a16="http://schemas.microsoft.com/office/drawing/2014/main" id="{E28604D5-98EF-7334-43CE-EE646AE35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217E5E4-E885-6AB7-FF5E-BDF41B297C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020A0-24B0-4642-A826-8494DCD5428F}" type="slidenum">
              <a:rPr lang="tr-TR" smtClean="0"/>
              <a:t>‹#›</a:t>
            </a:fld>
            <a:endParaRPr lang="tr-TR"/>
          </a:p>
        </p:txBody>
      </p:sp>
    </p:spTree>
    <p:extLst>
      <p:ext uri="{BB962C8B-B14F-4D97-AF65-F5344CB8AC3E}">
        <p14:creationId xmlns:p14="http://schemas.microsoft.com/office/powerpoint/2010/main" val="3044456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5F7DD22-5B01-C815-CD73-EEB9AD4A024F}"/>
              </a:ext>
            </a:extLst>
          </p:cNvPr>
          <p:cNvPicPr>
            <a:picLocks noChangeAspect="1"/>
          </p:cNvPicPr>
          <p:nvPr/>
        </p:nvPicPr>
        <p:blipFill>
          <a:blip r:embed="rId3"/>
          <a:stretch>
            <a:fillRect/>
          </a:stretch>
        </p:blipFill>
        <p:spPr>
          <a:xfrm>
            <a:off x="733117" y="236408"/>
            <a:ext cx="10926122" cy="5397137"/>
          </a:xfrm>
          <a:prstGeom prst="rect">
            <a:avLst/>
          </a:prstGeom>
        </p:spPr>
      </p:pic>
      <p:sp>
        <p:nvSpPr>
          <p:cNvPr id="5" name="Dikdörtgen: Köşeleri Yuvarlatılmış 4">
            <a:extLst>
              <a:ext uri="{FF2B5EF4-FFF2-40B4-BE49-F238E27FC236}">
                <a16:creationId xmlns:a16="http://schemas.microsoft.com/office/drawing/2014/main" id="{21882D0C-9C5E-763B-5A65-316EE97CE86D}"/>
              </a:ext>
            </a:extLst>
          </p:cNvPr>
          <p:cNvSpPr/>
          <p:nvPr/>
        </p:nvSpPr>
        <p:spPr>
          <a:xfrm>
            <a:off x="733117" y="5975461"/>
            <a:ext cx="10926121" cy="411623"/>
          </a:xfrm>
          <a:prstGeom prst="roundRect">
            <a:avLst>
              <a:gd name="adj" fmla="val 50000"/>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Alt Başlık 1">
            <a:extLst>
              <a:ext uri="{FF2B5EF4-FFF2-40B4-BE49-F238E27FC236}">
                <a16:creationId xmlns:a16="http://schemas.microsoft.com/office/drawing/2014/main" id="{4969F2C8-9829-908D-EDCB-C37812FF93A2}"/>
              </a:ext>
            </a:extLst>
          </p:cNvPr>
          <p:cNvSpPr>
            <a:spLocks noGrp="1"/>
          </p:cNvSpPr>
          <p:nvPr>
            <p:ph type="subTitle" idx="1"/>
          </p:nvPr>
        </p:nvSpPr>
        <p:spPr>
          <a:xfrm>
            <a:off x="1524000" y="5975461"/>
            <a:ext cx="10135238" cy="411623"/>
          </a:xfrm>
        </p:spPr>
        <p:txBody>
          <a:bodyPr anchor="ctr">
            <a:normAutofit/>
          </a:bodyPr>
          <a:lstStyle/>
          <a:p>
            <a:pPr algn="r"/>
            <a:r>
              <a:rPr lang="tr-TR" sz="2200" dirty="0"/>
              <a:t>Arş. Gör. Dr. Mustafa Mert SAĞLAM</a:t>
            </a:r>
          </a:p>
        </p:txBody>
      </p:sp>
      <p:sp>
        <p:nvSpPr>
          <p:cNvPr id="3" name="Dikdörtgen: Köşeleri Yuvarlatılmış 2">
            <a:extLst>
              <a:ext uri="{FF2B5EF4-FFF2-40B4-BE49-F238E27FC236}">
                <a16:creationId xmlns:a16="http://schemas.microsoft.com/office/drawing/2014/main" id="{27F37ED2-2075-2046-5B32-C83FA7585197}"/>
              </a:ext>
            </a:extLst>
          </p:cNvPr>
          <p:cNvSpPr/>
          <p:nvPr/>
        </p:nvSpPr>
        <p:spPr>
          <a:xfrm>
            <a:off x="9995338" y="6387084"/>
            <a:ext cx="1663899" cy="411623"/>
          </a:xfrm>
          <a:prstGeom prst="roundRect">
            <a:avLst>
              <a:gd name="adj" fmla="val 50000"/>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2200" dirty="0">
                <a:solidFill>
                  <a:schemeClr val="tx1"/>
                </a:solidFill>
              </a:rPr>
              <a:t>24.01.2023</a:t>
            </a:r>
          </a:p>
        </p:txBody>
      </p:sp>
    </p:spTree>
    <p:extLst>
      <p:ext uri="{BB962C8B-B14F-4D97-AF65-F5344CB8AC3E}">
        <p14:creationId xmlns:p14="http://schemas.microsoft.com/office/powerpoint/2010/main" val="3093755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D61B9A-4020-B5B5-A202-D03B255A5618}"/>
              </a:ext>
            </a:extLst>
          </p:cNvPr>
          <p:cNvSpPr>
            <a:spLocks noGrp="1"/>
          </p:cNvSpPr>
          <p:nvPr>
            <p:ph type="title"/>
          </p:nvPr>
        </p:nvSpPr>
        <p:spPr/>
        <p:txBody>
          <a:bodyPr>
            <a:normAutofit fontScale="90000"/>
          </a:bodyPr>
          <a:lstStyle/>
          <a:p>
            <a:r>
              <a:rPr lang="tr-TR" dirty="0"/>
              <a:t>M E T O D</a:t>
            </a:r>
          </a:p>
        </p:txBody>
      </p:sp>
      <p:sp>
        <p:nvSpPr>
          <p:cNvPr id="3" name="İçerik Yer Tutucusu 2">
            <a:extLst>
              <a:ext uri="{FF2B5EF4-FFF2-40B4-BE49-F238E27FC236}">
                <a16:creationId xmlns:a16="http://schemas.microsoft.com/office/drawing/2014/main" id="{BAF92B94-F83A-20C1-CA9A-60A83873B4C0}"/>
              </a:ext>
            </a:extLst>
          </p:cNvPr>
          <p:cNvSpPr>
            <a:spLocks noGrp="1"/>
          </p:cNvSpPr>
          <p:nvPr>
            <p:ph idx="1"/>
          </p:nvPr>
        </p:nvSpPr>
        <p:spPr/>
        <p:txBody>
          <a:bodyPr>
            <a:normAutofit/>
          </a:bodyPr>
          <a:lstStyle/>
          <a:p>
            <a:pPr algn="just"/>
            <a:r>
              <a:rPr lang="tr-TR" sz="2400" b="0" i="0" dirty="0">
                <a:solidFill>
                  <a:srgbClr val="000000"/>
                </a:solidFill>
                <a:effectLst/>
                <a:latin typeface="+mn-lt"/>
              </a:rPr>
              <a:t>İlk analitik adım olan açık kodlama, kavramların çıkarılmasını ve bunları ortak bir semantik alan altında kategoriler halinde gruplandırmasını sağladı.</a:t>
            </a:r>
          </a:p>
          <a:p>
            <a:pPr algn="just"/>
            <a:r>
              <a:rPr lang="tr-TR" sz="2400" b="0" i="0" dirty="0">
                <a:solidFill>
                  <a:srgbClr val="000000"/>
                </a:solidFill>
                <a:effectLst/>
                <a:latin typeface="+mn-lt"/>
              </a:rPr>
              <a:t>Bu kategorize edilmiş veriler daha sonra ilişkilendirildi ve yeniden gruplandı, çalışma temasıyla ilgili fenomenlerin daha net ve daha spesifik açıklamalarını oluşturmak için kategoriler alt kategorilere bağlandı. ( </a:t>
            </a:r>
            <a:r>
              <a:rPr lang="tr-TR" sz="2400" b="0" i="0" dirty="0" err="1">
                <a:solidFill>
                  <a:srgbClr val="000000"/>
                </a:solidFill>
                <a:effectLst/>
                <a:latin typeface="+mn-lt"/>
              </a:rPr>
              <a:t>axial</a:t>
            </a:r>
            <a:r>
              <a:rPr lang="tr-TR" sz="2400" b="0" i="0" dirty="0">
                <a:solidFill>
                  <a:srgbClr val="000000"/>
                </a:solidFill>
                <a:effectLst/>
                <a:latin typeface="+mn-lt"/>
              </a:rPr>
              <a:t> </a:t>
            </a:r>
            <a:r>
              <a:rPr lang="tr-TR" sz="2400" b="0" i="0" dirty="0" err="1">
                <a:solidFill>
                  <a:srgbClr val="000000"/>
                </a:solidFill>
                <a:effectLst/>
                <a:latin typeface="+mn-lt"/>
              </a:rPr>
              <a:t>coding</a:t>
            </a:r>
            <a:r>
              <a:rPr lang="tr-TR" sz="2400" b="0" i="0" dirty="0">
                <a:solidFill>
                  <a:srgbClr val="000000"/>
                </a:solidFill>
                <a:effectLst/>
                <a:latin typeface="+mn-lt"/>
              </a:rPr>
              <a:t> )</a:t>
            </a:r>
          </a:p>
          <a:p>
            <a:pPr algn="just"/>
            <a:r>
              <a:rPr lang="tr-TR" sz="2400" b="0" i="0" dirty="0">
                <a:solidFill>
                  <a:srgbClr val="000000"/>
                </a:solidFill>
                <a:effectLst/>
                <a:latin typeface="+mn-lt"/>
              </a:rPr>
              <a:t>Son olarak ana kategoriler, seçici kodlama yoluyla merkezi bir kategoriye entegre edilmiş ve ana teorik çerçeve oluşturulmuştur.</a:t>
            </a:r>
            <a:endParaRPr lang="tr-TR" sz="2400" dirty="0">
              <a:solidFill>
                <a:srgbClr val="000000"/>
              </a:solidFill>
              <a:latin typeface="+mn-lt"/>
            </a:endParaRPr>
          </a:p>
        </p:txBody>
      </p:sp>
      <p:sp>
        <p:nvSpPr>
          <p:cNvPr id="4" name="Dikdörtgen: Köşeleri Yuvarlatılmış 3">
            <a:extLst>
              <a:ext uri="{FF2B5EF4-FFF2-40B4-BE49-F238E27FC236}">
                <a16:creationId xmlns:a16="http://schemas.microsoft.com/office/drawing/2014/main" id="{AB792594-1A0C-A209-EB68-DC59D8931357}"/>
              </a:ext>
            </a:extLst>
          </p:cNvPr>
          <p:cNvSpPr/>
          <p:nvPr/>
        </p:nvSpPr>
        <p:spPr>
          <a:xfrm>
            <a:off x="604686" y="679564"/>
            <a:ext cx="10982632" cy="411623"/>
          </a:xfrm>
          <a:prstGeom prst="roundRect">
            <a:avLst>
              <a:gd name="adj" fmla="val 5000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Başlık 1">
            <a:extLst>
              <a:ext uri="{FF2B5EF4-FFF2-40B4-BE49-F238E27FC236}">
                <a16:creationId xmlns:a16="http://schemas.microsoft.com/office/drawing/2014/main" id="{73E7AA85-B727-0FAF-B041-CCFF0A3684EC}"/>
              </a:ext>
            </a:extLst>
          </p:cNvPr>
          <p:cNvSpPr txBox="1">
            <a:spLocks/>
          </p:cNvSpPr>
          <p:nvPr/>
        </p:nvSpPr>
        <p:spPr>
          <a:xfrm>
            <a:off x="604684" y="679564"/>
            <a:ext cx="10982632" cy="411624"/>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tr-TR" dirty="0"/>
              <a:t>Veri Analizi</a:t>
            </a:r>
          </a:p>
        </p:txBody>
      </p:sp>
    </p:spTree>
    <p:extLst>
      <p:ext uri="{BB962C8B-B14F-4D97-AF65-F5344CB8AC3E}">
        <p14:creationId xmlns:p14="http://schemas.microsoft.com/office/powerpoint/2010/main" val="31765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D61B9A-4020-B5B5-A202-D03B255A5618}"/>
              </a:ext>
            </a:extLst>
          </p:cNvPr>
          <p:cNvSpPr>
            <a:spLocks noGrp="1"/>
          </p:cNvSpPr>
          <p:nvPr>
            <p:ph type="title"/>
          </p:nvPr>
        </p:nvSpPr>
        <p:spPr/>
        <p:txBody>
          <a:bodyPr>
            <a:normAutofit fontScale="90000"/>
          </a:bodyPr>
          <a:lstStyle/>
          <a:p>
            <a:r>
              <a:rPr lang="tr-TR" dirty="0"/>
              <a:t>M E T O D</a:t>
            </a:r>
          </a:p>
        </p:txBody>
      </p:sp>
      <p:sp>
        <p:nvSpPr>
          <p:cNvPr id="3" name="İçerik Yer Tutucusu 2">
            <a:extLst>
              <a:ext uri="{FF2B5EF4-FFF2-40B4-BE49-F238E27FC236}">
                <a16:creationId xmlns:a16="http://schemas.microsoft.com/office/drawing/2014/main" id="{BAF92B94-F83A-20C1-CA9A-60A83873B4C0}"/>
              </a:ext>
            </a:extLst>
          </p:cNvPr>
          <p:cNvSpPr>
            <a:spLocks noGrp="1"/>
          </p:cNvSpPr>
          <p:nvPr>
            <p:ph idx="1"/>
          </p:nvPr>
        </p:nvSpPr>
        <p:spPr/>
        <p:txBody>
          <a:bodyPr/>
          <a:lstStyle/>
          <a:p>
            <a:r>
              <a:rPr lang="tr-TR" sz="2100" b="0" i="0" dirty="0">
                <a:solidFill>
                  <a:srgbClr val="000000"/>
                </a:solidFill>
                <a:effectLst/>
                <a:latin typeface="+mn-lt"/>
              </a:rPr>
              <a:t>Bu araştırma, </a:t>
            </a:r>
            <a:r>
              <a:rPr lang="tr-TR" sz="2100" b="0" i="0" dirty="0" err="1">
                <a:solidFill>
                  <a:srgbClr val="000000"/>
                </a:solidFill>
                <a:effectLst/>
                <a:latin typeface="+mn-lt"/>
              </a:rPr>
              <a:t>The</a:t>
            </a:r>
            <a:r>
              <a:rPr lang="tr-TR" sz="2100" b="0" i="0" dirty="0">
                <a:solidFill>
                  <a:srgbClr val="000000"/>
                </a:solidFill>
                <a:effectLst/>
                <a:latin typeface="+mn-lt"/>
              </a:rPr>
              <a:t> </a:t>
            </a:r>
            <a:r>
              <a:rPr lang="tr-TR" sz="2100" b="0" i="0" dirty="0" err="1">
                <a:solidFill>
                  <a:srgbClr val="000000"/>
                </a:solidFill>
                <a:effectLst/>
                <a:latin typeface="+mn-lt"/>
              </a:rPr>
              <a:t>Consolidated</a:t>
            </a:r>
            <a:r>
              <a:rPr lang="tr-TR" sz="2100" b="0" i="0" dirty="0">
                <a:solidFill>
                  <a:srgbClr val="000000"/>
                </a:solidFill>
                <a:effectLst/>
                <a:latin typeface="+mn-lt"/>
              </a:rPr>
              <a:t> </a:t>
            </a:r>
            <a:r>
              <a:rPr lang="tr-TR" sz="2100" b="0" i="0" dirty="0" err="1">
                <a:solidFill>
                  <a:srgbClr val="000000"/>
                </a:solidFill>
                <a:effectLst/>
                <a:latin typeface="+mn-lt"/>
              </a:rPr>
              <a:t>Criteria</a:t>
            </a:r>
            <a:r>
              <a:rPr lang="tr-TR" sz="2100" b="0" i="0" dirty="0">
                <a:solidFill>
                  <a:srgbClr val="000000"/>
                </a:solidFill>
                <a:effectLst/>
                <a:latin typeface="+mn-lt"/>
              </a:rPr>
              <a:t> </a:t>
            </a:r>
            <a:r>
              <a:rPr lang="tr-TR" sz="2100" b="0" i="0" dirty="0" err="1">
                <a:solidFill>
                  <a:srgbClr val="000000"/>
                </a:solidFill>
                <a:effectLst/>
                <a:latin typeface="+mn-lt"/>
              </a:rPr>
              <a:t>for</a:t>
            </a:r>
            <a:r>
              <a:rPr lang="tr-TR" sz="2100" b="0" i="0" dirty="0">
                <a:solidFill>
                  <a:srgbClr val="000000"/>
                </a:solidFill>
                <a:effectLst/>
                <a:latin typeface="+mn-lt"/>
              </a:rPr>
              <a:t> </a:t>
            </a:r>
            <a:r>
              <a:rPr lang="tr-TR" sz="2100" b="0" i="0" dirty="0" err="1">
                <a:solidFill>
                  <a:srgbClr val="000000"/>
                </a:solidFill>
                <a:effectLst/>
                <a:latin typeface="+mn-lt"/>
              </a:rPr>
              <a:t>Reporting</a:t>
            </a:r>
            <a:r>
              <a:rPr lang="tr-TR" sz="2100" b="0" i="0" dirty="0">
                <a:solidFill>
                  <a:srgbClr val="000000"/>
                </a:solidFill>
                <a:effectLst/>
                <a:latin typeface="+mn-lt"/>
              </a:rPr>
              <a:t> Niteliksel Çalışmaların kriterlerini izledi.</a:t>
            </a:r>
          </a:p>
          <a:p>
            <a:r>
              <a:rPr lang="tr-TR" sz="2100" b="0" i="0" dirty="0">
                <a:solidFill>
                  <a:srgbClr val="000000"/>
                </a:solidFill>
                <a:effectLst/>
                <a:latin typeface="+mn-lt"/>
              </a:rPr>
              <a:t>Geçerliliği garanti etmek için kullanılan yöntemler, farklı sosyodemografik özelliklere sahip katılımcıları içeren veri çeşitlemesi ve farklı araştırmacılar aracılığıyla veri analizinin çeşitlenmesidir.</a:t>
            </a:r>
            <a:endParaRPr lang="tr-TR" sz="2100" dirty="0">
              <a:solidFill>
                <a:srgbClr val="000000"/>
              </a:solidFill>
              <a:latin typeface="+mn-lt"/>
            </a:endParaRPr>
          </a:p>
          <a:p>
            <a:r>
              <a:rPr lang="tr-TR" sz="2100" b="0" i="0" dirty="0">
                <a:solidFill>
                  <a:srgbClr val="000000"/>
                </a:solidFill>
                <a:effectLst/>
                <a:latin typeface="+mn-lt"/>
              </a:rPr>
              <a:t>Bunun yanı sıra </a:t>
            </a:r>
            <a:r>
              <a:rPr lang="tr-TR" sz="2100" b="0" i="0" dirty="0" err="1">
                <a:solidFill>
                  <a:srgbClr val="000000"/>
                </a:solidFill>
                <a:effectLst/>
                <a:latin typeface="+mn-lt"/>
              </a:rPr>
              <a:t>OG'lerin</a:t>
            </a:r>
            <a:r>
              <a:rPr lang="tr-TR" sz="2100" b="0" i="0" dirty="0">
                <a:solidFill>
                  <a:srgbClr val="000000"/>
                </a:solidFill>
                <a:effectLst/>
                <a:latin typeface="+mn-lt"/>
              </a:rPr>
              <a:t> transkripsiyonları da onayları için katılımcılara iade edilmiştir.</a:t>
            </a:r>
          </a:p>
          <a:p>
            <a:endParaRPr lang="tr-TR" dirty="0"/>
          </a:p>
        </p:txBody>
      </p:sp>
      <p:sp>
        <p:nvSpPr>
          <p:cNvPr id="4" name="Dikdörtgen: Köşeleri Yuvarlatılmış 3">
            <a:extLst>
              <a:ext uri="{FF2B5EF4-FFF2-40B4-BE49-F238E27FC236}">
                <a16:creationId xmlns:a16="http://schemas.microsoft.com/office/drawing/2014/main" id="{AB792594-1A0C-A209-EB68-DC59D8931357}"/>
              </a:ext>
            </a:extLst>
          </p:cNvPr>
          <p:cNvSpPr/>
          <p:nvPr/>
        </p:nvSpPr>
        <p:spPr>
          <a:xfrm>
            <a:off x="604686" y="679564"/>
            <a:ext cx="10982632" cy="411623"/>
          </a:xfrm>
          <a:prstGeom prst="roundRect">
            <a:avLst>
              <a:gd name="adj" fmla="val 5000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Başlık 1">
            <a:extLst>
              <a:ext uri="{FF2B5EF4-FFF2-40B4-BE49-F238E27FC236}">
                <a16:creationId xmlns:a16="http://schemas.microsoft.com/office/drawing/2014/main" id="{73E7AA85-B727-0FAF-B041-CCFF0A3684EC}"/>
              </a:ext>
            </a:extLst>
          </p:cNvPr>
          <p:cNvSpPr txBox="1">
            <a:spLocks/>
          </p:cNvSpPr>
          <p:nvPr/>
        </p:nvSpPr>
        <p:spPr>
          <a:xfrm>
            <a:off x="604684" y="679564"/>
            <a:ext cx="10982632" cy="411624"/>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tr-TR" dirty="0" err="1"/>
              <a:t>Validity</a:t>
            </a:r>
            <a:endParaRPr lang="tr-TR" dirty="0"/>
          </a:p>
        </p:txBody>
      </p:sp>
      <p:pic>
        <p:nvPicPr>
          <p:cNvPr id="7" name="Resim 6">
            <a:extLst>
              <a:ext uri="{FF2B5EF4-FFF2-40B4-BE49-F238E27FC236}">
                <a16:creationId xmlns:a16="http://schemas.microsoft.com/office/drawing/2014/main" id="{EA98FD2E-4A2C-DE0C-EBEB-F02C3F37B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767" y="2922063"/>
            <a:ext cx="4713231" cy="1878555"/>
          </a:xfrm>
          <a:prstGeom prst="rect">
            <a:avLst/>
          </a:prstGeom>
        </p:spPr>
      </p:pic>
      <p:pic>
        <p:nvPicPr>
          <p:cNvPr id="9" name="Resim 8" descr="metin içeren bir resim&#10;&#10;Açıklama otomatik olarak oluşturuldu">
            <a:extLst>
              <a:ext uri="{FF2B5EF4-FFF2-40B4-BE49-F238E27FC236}">
                <a16:creationId xmlns:a16="http://schemas.microsoft.com/office/drawing/2014/main" id="{2D88BDD7-7FAB-799F-5A2C-34B1DA1D9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89" y="4792728"/>
            <a:ext cx="3679036" cy="1882838"/>
          </a:xfrm>
          <a:prstGeom prst="rect">
            <a:avLst/>
          </a:prstGeom>
        </p:spPr>
      </p:pic>
      <p:pic>
        <p:nvPicPr>
          <p:cNvPr id="11" name="Resim 10">
            <a:extLst>
              <a:ext uri="{FF2B5EF4-FFF2-40B4-BE49-F238E27FC236}">
                <a16:creationId xmlns:a16="http://schemas.microsoft.com/office/drawing/2014/main" id="{2B5FFE25-9C77-D729-216F-5FFB2C122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225" y="4863738"/>
            <a:ext cx="5385120" cy="1807545"/>
          </a:xfrm>
          <a:prstGeom prst="rect">
            <a:avLst/>
          </a:prstGeom>
        </p:spPr>
      </p:pic>
    </p:spTree>
    <p:extLst>
      <p:ext uri="{BB962C8B-B14F-4D97-AF65-F5344CB8AC3E}">
        <p14:creationId xmlns:p14="http://schemas.microsoft.com/office/powerpoint/2010/main" val="2254880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84A4E9-244C-DF06-81A3-0B285819D8EF}"/>
              </a:ext>
            </a:extLst>
          </p:cNvPr>
          <p:cNvSpPr>
            <a:spLocks noGrp="1"/>
          </p:cNvSpPr>
          <p:nvPr>
            <p:ph type="title"/>
          </p:nvPr>
        </p:nvSpPr>
        <p:spPr/>
        <p:txBody>
          <a:bodyPr>
            <a:normAutofit fontScale="90000"/>
          </a:bodyPr>
          <a:lstStyle/>
          <a:p>
            <a:r>
              <a:rPr lang="tr-TR" dirty="0"/>
              <a:t>B U L G U L A R </a:t>
            </a:r>
          </a:p>
        </p:txBody>
      </p:sp>
      <p:sp>
        <p:nvSpPr>
          <p:cNvPr id="3" name="İçerik Yer Tutucusu 2">
            <a:extLst>
              <a:ext uri="{FF2B5EF4-FFF2-40B4-BE49-F238E27FC236}">
                <a16:creationId xmlns:a16="http://schemas.microsoft.com/office/drawing/2014/main" id="{C18D2FE0-1B04-C441-947C-F55247D8A468}"/>
              </a:ext>
            </a:extLst>
          </p:cNvPr>
          <p:cNvSpPr>
            <a:spLocks noGrp="1"/>
          </p:cNvSpPr>
          <p:nvPr>
            <p:ph idx="1"/>
          </p:nvPr>
        </p:nvSpPr>
        <p:spPr/>
        <p:txBody>
          <a:bodyPr>
            <a:normAutofit/>
          </a:bodyPr>
          <a:lstStyle/>
          <a:p>
            <a:r>
              <a:rPr lang="tr-TR" sz="2400" b="0" i="0" dirty="0">
                <a:solidFill>
                  <a:srgbClr val="000000"/>
                </a:solidFill>
                <a:effectLst/>
                <a:latin typeface="+mn-lt"/>
              </a:rPr>
              <a:t>Ebeveynlerin çocukluk çağı ateşi ile ilgili kavramsallaştırmalarını yaşadıkları yere göre farklılık bulunmaksızın açıklayan üç ana tema: </a:t>
            </a:r>
          </a:p>
          <a:p>
            <a:pPr lvl="1"/>
            <a:r>
              <a:rPr lang="tr-TR" sz="2400" b="0" i="0" dirty="0">
                <a:solidFill>
                  <a:srgbClr val="000000"/>
                </a:solidFill>
                <a:effectLst/>
                <a:latin typeface="+mn-lt"/>
              </a:rPr>
              <a:t>Ebeveynlerin ateş konusundaki bilgi ve inançları</a:t>
            </a:r>
            <a:r>
              <a:rPr lang="tr-TR" sz="2400" dirty="0">
                <a:solidFill>
                  <a:srgbClr val="000000"/>
                </a:solidFill>
                <a:latin typeface="+mn-lt"/>
              </a:rPr>
              <a:t> (</a:t>
            </a:r>
            <a:r>
              <a:rPr lang="tr-TR" sz="2400" dirty="0" err="1">
                <a:solidFill>
                  <a:srgbClr val="000000"/>
                </a:solidFill>
                <a:latin typeface="+mn-lt"/>
              </a:rPr>
              <a:t>fig</a:t>
            </a:r>
            <a:r>
              <a:rPr lang="tr-TR" sz="2400" dirty="0">
                <a:solidFill>
                  <a:srgbClr val="000000"/>
                </a:solidFill>
                <a:latin typeface="+mn-lt"/>
              </a:rPr>
              <a:t> 1)</a:t>
            </a:r>
            <a:endParaRPr lang="tr-TR" sz="2400" b="0" i="0" dirty="0">
              <a:solidFill>
                <a:srgbClr val="000000"/>
              </a:solidFill>
              <a:effectLst/>
              <a:latin typeface="+mn-lt"/>
            </a:endParaRPr>
          </a:p>
          <a:p>
            <a:pPr lvl="1"/>
            <a:r>
              <a:rPr lang="tr-TR" sz="2400" b="0" i="0" dirty="0">
                <a:solidFill>
                  <a:srgbClr val="000000"/>
                </a:solidFill>
                <a:effectLst/>
                <a:latin typeface="+mn-lt"/>
              </a:rPr>
              <a:t>Ebeveynlerin çocuklarının ateşi ile ilgili karışık duyguları ve bakım ihtiyacı. (</a:t>
            </a:r>
            <a:r>
              <a:rPr lang="tr-TR" sz="2400" b="0" i="0" dirty="0" err="1">
                <a:solidFill>
                  <a:srgbClr val="000000"/>
                </a:solidFill>
                <a:effectLst/>
                <a:latin typeface="+mn-lt"/>
              </a:rPr>
              <a:t>Fig</a:t>
            </a:r>
            <a:r>
              <a:rPr lang="tr-TR" sz="2400" b="0" i="0" dirty="0">
                <a:solidFill>
                  <a:srgbClr val="000000"/>
                </a:solidFill>
                <a:effectLst/>
                <a:latin typeface="+mn-lt"/>
              </a:rPr>
              <a:t> 2)</a:t>
            </a:r>
          </a:p>
          <a:p>
            <a:pPr lvl="1"/>
            <a:r>
              <a:rPr lang="tr-TR" sz="2400" b="0" i="0" dirty="0">
                <a:solidFill>
                  <a:srgbClr val="000000"/>
                </a:solidFill>
                <a:effectLst/>
                <a:latin typeface="+mn-lt"/>
              </a:rPr>
              <a:t>Ebeveynler tarafından algılanan ateş hakkında bilgi (</a:t>
            </a:r>
            <a:r>
              <a:rPr lang="tr-TR" sz="2400" b="0" i="0" dirty="0" err="1">
                <a:solidFill>
                  <a:srgbClr val="000000"/>
                </a:solidFill>
                <a:effectLst/>
                <a:latin typeface="+mn-lt"/>
              </a:rPr>
              <a:t>fig</a:t>
            </a:r>
            <a:r>
              <a:rPr lang="tr-TR" sz="2400" b="0" i="0" dirty="0">
                <a:solidFill>
                  <a:srgbClr val="000000"/>
                </a:solidFill>
                <a:effectLst/>
                <a:latin typeface="+mn-lt"/>
              </a:rPr>
              <a:t> 3)</a:t>
            </a:r>
          </a:p>
          <a:p>
            <a:endParaRPr lang="tr-TR" sz="2400" b="0" i="0" dirty="0">
              <a:solidFill>
                <a:srgbClr val="000000"/>
              </a:solidFill>
              <a:effectLst/>
              <a:latin typeface="+mn-lt"/>
            </a:endParaRPr>
          </a:p>
        </p:txBody>
      </p:sp>
    </p:spTree>
    <p:extLst>
      <p:ext uri="{BB962C8B-B14F-4D97-AF65-F5344CB8AC3E}">
        <p14:creationId xmlns:p14="http://schemas.microsoft.com/office/powerpoint/2010/main" val="401808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CF0AEB9-4065-4E2F-87BE-49AF057E181C}"/>
              </a:ext>
            </a:extLst>
          </p:cNvPr>
          <p:cNvPicPr>
            <a:picLocks noChangeAspect="1"/>
          </p:cNvPicPr>
          <p:nvPr/>
        </p:nvPicPr>
        <p:blipFill>
          <a:blip r:embed="rId2"/>
          <a:stretch>
            <a:fillRect/>
          </a:stretch>
        </p:blipFill>
        <p:spPr>
          <a:xfrm>
            <a:off x="862012" y="80962"/>
            <a:ext cx="10467975" cy="6696075"/>
          </a:xfrm>
          <a:prstGeom prst="rect">
            <a:avLst/>
          </a:prstGeom>
        </p:spPr>
      </p:pic>
    </p:spTree>
    <p:extLst>
      <p:ext uri="{BB962C8B-B14F-4D97-AF65-F5344CB8AC3E}">
        <p14:creationId xmlns:p14="http://schemas.microsoft.com/office/powerpoint/2010/main" val="149153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12F76D4-ECFC-2543-4395-C207EB1AD97D}"/>
              </a:ext>
            </a:extLst>
          </p:cNvPr>
          <p:cNvPicPr>
            <a:picLocks noChangeAspect="1"/>
          </p:cNvPicPr>
          <p:nvPr/>
        </p:nvPicPr>
        <p:blipFill>
          <a:blip r:embed="rId2"/>
          <a:stretch>
            <a:fillRect/>
          </a:stretch>
        </p:blipFill>
        <p:spPr>
          <a:xfrm>
            <a:off x="765162" y="0"/>
            <a:ext cx="10661676" cy="6858000"/>
          </a:xfrm>
          <a:prstGeom prst="rect">
            <a:avLst/>
          </a:prstGeom>
        </p:spPr>
      </p:pic>
    </p:spTree>
    <p:extLst>
      <p:ext uri="{BB962C8B-B14F-4D97-AF65-F5344CB8AC3E}">
        <p14:creationId xmlns:p14="http://schemas.microsoft.com/office/powerpoint/2010/main" val="3300218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5B3C150-DE85-606A-EE2D-71873B447A4C}"/>
              </a:ext>
            </a:extLst>
          </p:cNvPr>
          <p:cNvPicPr>
            <a:picLocks noChangeAspect="1"/>
          </p:cNvPicPr>
          <p:nvPr/>
        </p:nvPicPr>
        <p:blipFill>
          <a:blip r:embed="rId2"/>
          <a:stretch>
            <a:fillRect/>
          </a:stretch>
        </p:blipFill>
        <p:spPr>
          <a:xfrm>
            <a:off x="10247" y="336332"/>
            <a:ext cx="12161163" cy="6180082"/>
          </a:xfrm>
          <a:prstGeom prst="rect">
            <a:avLst/>
          </a:prstGeom>
        </p:spPr>
      </p:pic>
    </p:spTree>
    <p:extLst>
      <p:ext uri="{BB962C8B-B14F-4D97-AF65-F5344CB8AC3E}">
        <p14:creationId xmlns:p14="http://schemas.microsoft.com/office/powerpoint/2010/main" val="79094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AEC0BA-3D1D-6048-0D86-CDB6588A1790}"/>
              </a:ext>
            </a:extLst>
          </p:cNvPr>
          <p:cNvSpPr>
            <a:spLocks noGrp="1"/>
          </p:cNvSpPr>
          <p:nvPr>
            <p:ph type="title"/>
          </p:nvPr>
        </p:nvSpPr>
        <p:spPr/>
        <p:txBody>
          <a:bodyPr>
            <a:normAutofit fontScale="90000"/>
          </a:bodyPr>
          <a:lstStyle/>
          <a:p>
            <a:r>
              <a:rPr lang="tr-TR" dirty="0"/>
              <a:t>BULGULAR</a:t>
            </a:r>
          </a:p>
        </p:txBody>
      </p:sp>
      <p:sp>
        <p:nvSpPr>
          <p:cNvPr id="3" name="İçerik Yer Tutucusu 2">
            <a:extLst>
              <a:ext uri="{FF2B5EF4-FFF2-40B4-BE49-F238E27FC236}">
                <a16:creationId xmlns:a16="http://schemas.microsoft.com/office/drawing/2014/main" id="{CF00D011-98E5-92C4-330E-A1EC2097AD79}"/>
              </a:ext>
            </a:extLst>
          </p:cNvPr>
          <p:cNvSpPr>
            <a:spLocks noGrp="1"/>
          </p:cNvSpPr>
          <p:nvPr>
            <p:ph idx="1"/>
          </p:nvPr>
        </p:nvSpPr>
        <p:spPr>
          <a:xfrm>
            <a:off x="604682" y="1176695"/>
            <a:ext cx="11282517" cy="5125781"/>
          </a:xfrm>
        </p:spPr>
        <p:txBody>
          <a:bodyPr>
            <a:normAutofit/>
          </a:bodyPr>
          <a:lstStyle/>
          <a:p>
            <a:r>
              <a:rPr lang="tr-TR" sz="2200" b="0" i="0" dirty="0">
                <a:solidFill>
                  <a:srgbClr val="000000"/>
                </a:solidFill>
                <a:effectLst/>
                <a:latin typeface="+mn-lt"/>
              </a:rPr>
              <a:t>Hem sağlık eğitimi almış ebeveynler hem de sağlık eğitimi almamış ebeveynler, bazı çocukların ateşten </a:t>
            </a:r>
            <a:r>
              <a:rPr lang="tr-TR" sz="2200" b="0" i="0" dirty="0" err="1">
                <a:solidFill>
                  <a:srgbClr val="000000"/>
                </a:solidFill>
                <a:effectLst/>
                <a:latin typeface="+mn-lt"/>
              </a:rPr>
              <a:t>muzdarip</a:t>
            </a:r>
            <a:r>
              <a:rPr lang="tr-TR" sz="2200" b="0" i="0" dirty="0">
                <a:solidFill>
                  <a:srgbClr val="000000"/>
                </a:solidFill>
                <a:effectLst/>
                <a:latin typeface="+mn-lt"/>
              </a:rPr>
              <a:t> olmaya diğerlerine göre daha “eğilimli” olduğunu düşünmüşlerdir. </a:t>
            </a:r>
          </a:p>
          <a:p>
            <a:r>
              <a:rPr lang="tr-TR" sz="2200" b="0" i="0" dirty="0">
                <a:solidFill>
                  <a:srgbClr val="000000"/>
                </a:solidFill>
                <a:effectLst/>
                <a:latin typeface="+mn-lt"/>
              </a:rPr>
              <a:t>Bebeklik döneminde ateşin ortaya çıkması daha yaygındı.</a:t>
            </a:r>
          </a:p>
          <a:p>
            <a:r>
              <a:rPr lang="tr-TR" sz="2200" b="0" i="0" dirty="0">
                <a:solidFill>
                  <a:srgbClr val="000000"/>
                </a:solidFill>
                <a:effectLst/>
                <a:latin typeface="+mn-lt"/>
              </a:rPr>
              <a:t>Ebeveynler tarafından algılanan ateşin etiyolojik faktörleri (eğitimlerine göre farklılık olmaksızın)</a:t>
            </a:r>
          </a:p>
          <a:p>
            <a:pPr lvl="1"/>
            <a:r>
              <a:rPr lang="tr-TR" sz="2200" b="0" i="0" dirty="0">
                <a:solidFill>
                  <a:srgbClr val="000000"/>
                </a:solidFill>
                <a:effectLst/>
                <a:latin typeface="+mn-lt"/>
              </a:rPr>
              <a:t>Anaokulu </a:t>
            </a:r>
          </a:p>
          <a:p>
            <a:pPr lvl="1"/>
            <a:r>
              <a:rPr lang="tr-TR" sz="2200" b="0" i="0" dirty="0">
                <a:solidFill>
                  <a:srgbClr val="000000"/>
                </a:solidFill>
                <a:effectLst/>
                <a:latin typeface="+mn-lt"/>
              </a:rPr>
              <a:t>Çocuğun büyüme süreci </a:t>
            </a:r>
          </a:p>
          <a:p>
            <a:pPr lvl="1"/>
            <a:r>
              <a:rPr lang="tr-TR" sz="2200" b="0" i="0" dirty="0">
                <a:solidFill>
                  <a:srgbClr val="000000"/>
                </a:solidFill>
                <a:effectLst/>
                <a:latin typeface="+mn-lt"/>
              </a:rPr>
              <a:t>Diş çıkarma </a:t>
            </a:r>
          </a:p>
          <a:p>
            <a:pPr lvl="1"/>
            <a:r>
              <a:rPr lang="tr-TR" sz="2200" b="0" i="0" dirty="0">
                <a:solidFill>
                  <a:srgbClr val="000000"/>
                </a:solidFill>
                <a:effectLst/>
                <a:latin typeface="+mn-lt"/>
              </a:rPr>
              <a:t>Sütten kesme </a:t>
            </a:r>
          </a:p>
          <a:p>
            <a:pPr lvl="1"/>
            <a:r>
              <a:rPr lang="tr-TR" sz="2200" b="0" i="0" dirty="0">
                <a:solidFill>
                  <a:srgbClr val="000000"/>
                </a:solidFill>
                <a:effectLst/>
                <a:latin typeface="+mn-lt"/>
              </a:rPr>
              <a:t>Boğazı veya kulağı etkileyen sorunlar </a:t>
            </a:r>
          </a:p>
          <a:p>
            <a:pPr lvl="1"/>
            <a:r>
              <a:rPr lang="tr-TR" sz="2200" b="0" i="0" dirty="0">
                <a:solidFill>
                  <a:srgbClr val="000000"/>
                </a:solidFill>
                <a:effectLst/>
                <a:latin typeface="+mn-lt"/>
              </a:rPr>
              <a:t>Soğuk algınlığı ve burun akıntısı </a:t>
            </a:r>
          </a:p>
          <a:p>
            <a:pPr lvl="1"/>
            <a:r>
              <a:rPr lang="tr-TR" sz="2200" b="0" i="0" dirty="0">
                <a:solidFill>
                  <a:srgbClr val="000000"/>
                </a:solidFill>
                <a:effectLst/>
                <a:latin typeface="+mn-lt"/>
              </a:rPr>
              <a:t>Aşırı ısı</a:t>
            </a:r>
          </a:p>
          <a:p>
            <a:pPr lvl="1"/>
            <a:r>
              <a:rPr lang="tr-TR" sz="2200" b="0" i="0" dirty="0">
                <a:solidFill>
                  <a:srgbClr val="000000"/>
                </a:solidFill>
                <a:effectLst/>
                <a:latin typeface="+mn-lt"/>
              </a:rPr>
              <a:t>Bazı aşılara reaksiyon </a:t>
            </a:r>
            <a:endParaRPr lang="tr-TR" sz="2200" dirty="0">
              <a:latin typeface="+mn-lt"/>
            </a:endParaRPr>
          </a:p>
        </p:txBody>
      </p:sp>
    </p:spTree>
    <p:extLst>
      <p:ext uri="{BB962C8B-B14F-4D97-AF65-F5344CB8AC3E}">
        <p14:creationId xmlns:p14="http://schemas.microsoft.com/office/powerpoint/2010/main" val="132592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E9F550-AF3F-1065-7FD7-4F1A988F98B6}"/>
              </a:ext>
            </a:extLst>
          </p:cNvPr>
          <p:cNvSpPr>
            <a:spLocks noGrp="1"/>
          </p:cNvSpPr>
          <p:nvPr>
            <p:ph type="title"/>
          </p:nvPr>
        </p:nvSpPr>
        <p:spPr/>
        <p:txBody>
          <a:bodyPr>
            <a:normAutofit fontScale="90000"/>
          </a:bodyPr>
          <a:lstStyle/>
          <a:p>
            <a:r>
              <a:rPr lang="tr-TR" dirty="0"/>
              <a:t>B U L G U L A R </a:t>
            </a:r>
          </a:p>
        </p:txBody>
      </p:sp>
      <p:sp>
        <p:nvSpPr>
          <p:cNvPr id="3" name="İçerik Yer Tutucusu 2">
            <a:extLst>
              <a:ext uri="{FF2B5EF4-FFF2-40B4-BE49-F238E27FC236}">
                <a16:creationId xmlns:a16="http://schemas.microsoft.com/office/drawing/2014/main" id="{B0A8BB6D-3CD7-44B5-3554-C6EDED07062F}"/>
              </a:ext>
            </a:extLst>
          </p:cNvPr>
          <p:cNvSpPr>
            <a:spLocks noGrp="1"/>
          </p:cNvSpPr>
          <p:nvPr>
            <p:ph idx="1"/>
          </p:nvPr>
        </p:nvSpPr>
        <p:spPr/>
        <p:txBody>
          <a:bodyPr>
            <a:normAutofit/>
          </a:bodyPr>
          <a:lstStyle/>
          <a:p>
            <a:pPr algn="just"/>
            <a:r>
              <a:rPr lang="tr-TR" sz="2200" b="0" i="0" dirty="0">
                <a:solidFill>
                  <a:srgbClr val="000000"/>
                </a:solidFill>
                <a:effectLst/>
                <a:latin typeface="+mn-lt"/>
              </a:rPr>
              <a:t>Her iki grupta da en sık bahsedilen ateş nedeni </a:t>
            </a:r>
            <a:r>
              <a:rPr lang="tr-TR" sz="2200" b="1" i="0" dirty="0">
                <a:solidFill>
                  <a:srgbClr val="000000"/>
                </a:solidFill>
                <a:effectLst/>
                <a:latin typeface="+mn-lt"/>
              </a:rPr>
              <a:t>virüs</a:t>
            </a:r>
            <a:r>
              <a:rPr lang="tr-TR" sz="2200" b="0" i="0" dirty="0">
                <a:solidFill>
                  <a:srgbClr val="000000"/>
                </a:solidFill>
                <a:effectLst/>
                <a:latin typeface="+mn-lt"/>
              </a:rPr>
              <a:t>/</a:t>
            </a:r>
            <a:r>
              <a:rPr lang="tr-TR" sz="2200" b="1" i="0" dirty="0">
                <a:solidFill>
                  <a:srgbClr val="000000"/>
                </a:solidFill>
                <a:effectLst/>
                <a:latin typeface="+mn-lt"/>
              </a:rPr>
              <a:t>bakteri</a:t>
            </a:r>
            <a:r>
              <a:rPr lang="tr-TR" sz="2200" b="0" i="0" dirty="0">
                <a:solidFill>
                  <a:srgbClr val="000000"/>
                </a:solidFill>
                <a:effectLst/>
                <a:latin typeface="+mn-lt"/>
              </a:rPr>
              <a:t> kaynaklı enfeksiyon varlığıydı.</a:t>
            </a:r>
          </a:p>
          <a:p>
            <a:pPr algn="just"/>
            <a:r>
              <a:rPr lang="tr-TR" sz="2200" b="0" i="0" dirty="0">
                <a:solidFill>
                  <a:srgbClr val="000000"/>
                </a:solidFill>
                <a:effectLst/>
                <a:latin typeface="+mn-lt"/>
              </a:rPr>
              <a:t>Bazı ebeveynler ateşin ortaya çıkmasının nedeni olarak </a:t>
            </a:r>
            <a:r>
              <a:rPr lang="tr-TR" sz="2200" b="1" i="0" dirty="0">
                <a:solidFill>
                  <a:srgbClr val="000000"/>
                </a:solidFill>
                <a:effectLst/>
                <a:latin typeface="+mn-lt"/>
              </a:rPr>
              <a:t>tesadüfe</a:t>
            </a:r>
            <a:r>
              <a:rPr lang="tr-TR" sz="2200" b="0" i="0" dirty="0">
                <a:solidFill>
                  <a:srgbClr val="000000"/>
                </a:solidFill>
                <a:effectLst/>
                <a:latin typeface="+mn-lt"/>
              </a:rPr>
              <a:t> yer verirken, diğerleri salgın için bir kaynak olmadan ateşin ortaya çıkma olasılığından bahsetmiştir.</a:t>
            </a:r>
            <a:endParaRPr lang="tr-TR" sz="2200" dirty="0">
              <a:solidFill>
                <a:srgbClr val="000000"/>
              </a:solidFill>
              <a:latin typeface="+mn-lt"/>
            </a:endParaRPr>
          </a:p>
          <a:p>
            <a:pPr algn="just"/>
            <a:r>
              <a:rPr lang="tr-TR" sz="2200" b="0" i="0" dirty="0">
                <a:solidFill>
                  <a:srgbClr val="000000"/>
                </a:solidFill>
                <a:effectLst/>
                <a:latin typeface="+mn-lt"/>
              </a:rPr>
              <a:t>Sağlık uzmanı olan ebeveynler de </a:t>
            </a:r>
            <a:r>
              <a:rPr lang="tr-TR" sz="2200" b="1" i="0" dirty="0">
                <a:solidFill>
                  <a:srgbClr val="000000"/>
                </a:solidFill>
                <a:effectLst/>
                <a:latin typeface="+mn-lt"/>
              </a:rPr>
              <a:t>idrar</a:t>
            </a:r>
            <a:r>
              <a:rPr lang="tr-TR" sz="2200" b="0" i="0" dirty="0">
                <a:solidFill>
                  <a:srgbClr val="000000"/>
                </a:solidFill>
                <a:effectLst/>
                <a:latin typeface="+mn-lt"/>
              </a:rPr>
              <a:t> </a:t>
            </a:r>
            <a:r>
              <a:rPr lang="tr-TR" sz="2200" b="1" i="0" dirty="0">
                <a:solidFill>
                  <a:srgbClr val="000000"/>
                </a:solidFill>
                <a:effectLst/>
                <a:latin typeface="+mn-lt"/>
              </a:rPr>
              <a:t>yolu</a:t>
            </a:r>
            <a:r>
              <a:rPr lang="tr-TR" sz="2200" b="0" i="0" dirty="0">
                <a:solidFill>
                  <a:srgbClr val="000000"/>
                </a:solidFill>
                <a:effectLst/>
                <a:latin typeface="+mn-lt"/>
              </a:rPr>
              <a:t> </a:t>
            </a:r>
            <a:r>
              <a:rPr lang="tr-TR" sz="2200" b="1" i="0" dirty="0">
                <a:solidFill>
                  <a:srgbClr val="000000"/>
                </a:solidFill>
                <a:effectLst/>
                <a:latin typeface="+mn-lt"/>
              </a:rPr>
              <a:t>enfeksiyonlarını</a:t>
            </a:r>
            <a:r>
              <a:rPr lang="tr-TR" sz="2200" b="0" i="0" dirty="0">
                <a:solidFill>
                  <a:srgbClr val="000000"/>
                </a:solidFill>
                <a:effectLst/>
                <a:latin typeface="+mn-lt"/>
              </a:rPr>
              <a:t> çocukluk çağı ateşinin olası bir nedeni olarak gösterdi.</a:t>
            </a:r>
          </a:p>
          <a:p>
            <a:pPr algn="just"/>
            <a:r>
              <a:rPr lang="tr-TR" sz="2200" b="0" i="0" dirty="0">
                <a:solidFill>
                  <a:srgbClr val="000000"/>
                </a:solidFill>
                <a:effectLst/>
                <a:latin typeface="+mn-lt"/>
              </a:rPr>
              <a:t>Yalnızca sağlık eğitimi almamış ebeveynlerde belirtilen diğer ateş nedenleri </a:t>
            </a:r>
            <a:r>
              <a:rPr lang="tr-TR" sz="2200" b="1" i="0" dirty="0">
                <a:solidFill>
                  <a:srgbClr val="000000"/>
                </a:solidFill>
                <a:effectLst/>
                <a:latin typeface="+mn-lt"/>
              </a:rPr>
              <a:t>yorgunluk</a:t>
            </a:r>
            <a:r>
              <a:rPr lang="tr-TR" sz="2200" b="0" i="0" dirty="0">
                <a:solidFill>
                  <a:srgbClr val="000000"/>
                </a:solidFill>
                <a:effectLst/>
                <a:latin typeface="+mn-lt"/>
              </a:rPr>
              <a:t> ve </a:t>
            </a:r>
            <a:r>
              <a:rPr lang="tr-TR" sz="2200" b="1" i="0" dirty="0">
                <a:solidFill>
                  <a:srgbClr val="000000"/>
                </a:solidFill>
                <a:effectLst/>
                <a:latin typeface="+mn-lt"/>
              </a:rPr>
              <a:t>strestir</a:t>
            </a:r>
            <a:r>
              <a:rPr lang="tr-TR" sz="2200" b="0" i="0" dirty="0">
                <a:solidFill>
                  <a:srgbClr val="000000"/>
                </a:solidFill>
                <a:effectLst/>
                <a:latin typeface="+mn-lt"/>
              </a:rPr>
              <a:t>.</a:t>
            </a:r>
            <a:endParaRPr lang="tr-TR" sz="2200" dirty="0">
              <a:solidFill>
                <a:srgbClr val="000000"/>
              </a:solidFill>
              <a:latin typeface="+mn-lt"/>
            </a:endParaRPr>
          </a:p>
          <a:p>
            <a:pPr algn="just"/>
            <a:r>
              <a:rPr lang="tr-TR" sz="2200" b="0" i="0" dirty="0">
                <a:solidFill>
                  <a:srgbClr val="000000"/>
                </a:solidFill>
                <a:effectLst/>
                <a:latin typeface="+mn-lt"/>
              </a:rPr>
              <a:t>Ateşin yoğunluğuna göre, sağlık uzmanı olan ve olmayan her iki ebeveyn de ateşi </a:t>
            </a:r>
          </a:p>
          <a:p>
            <a:pPr lvl="1" algn="just"/>
            <a:r>
              <a:rPr lang="tr-TR" sz="2200" b="1" dirty="0">
                <a:solidFill>
                  <a:srgbClr val="000000"/>
                </a:solidFill>
                <a:latin typeface="+mn-lt"/>
              </a:rPr>
              <a:t>D</a:t>
            </a:r>
            <a:r>
              <a:rPr lang="tr-TR" sz="2200" b="1" i="0" dirty="0">
                <a:solidFill>
                  <a:srgbClr val="000000"/>
                </a:solidFill>
                <a:effectLst/>
                <a:latin typeface="+mn-lt"/>
              </a:rPr>
              <a:t>üşük</a:t>
            </a:r>
            <a:r>
              <a:rPr lang="tr-TR" sz="2200" b="0" i="0" dirty="0">
                <a:solidFill>
                  <a:srgbClr val="000000"/>
                </a:solidFill>
                <a:effectLst/>
                <a:latin typeface="+mn-lt"/>
              </a:rPr>
              <a:t> dereceli ateş (sağlık eğitimi olmayan bazı </a:t>
            </a:r>
            <a:r>
              <a:rPr lang="tr-TR" sz="2200" b="0" i="0" dirty="0" err="1">
                <a:solidFill>
                  <a:srgbClr val="000000"/>
                </a:solidFill>
                <a:effectLst/>
                <a:latin typeface="+mn-lt"/>
              </a:rPr>
              <a:t>ebeveynler:“</a:t>
            </a:r>
            <a:r>
              <a:rPr lang="tr-TR" sz="2200" b="1" i="0" dirty="0" err="1">
                <a:solidFill>
                  <a:srgbClr val="000000"/>
                </a:solidFill>
                <a:effectLst/>
                <a:latin typeface="+mn-lt"/>
              </a:rPr>
              <a:t>normal</a:t>
            </a:r>
            <a:r>
              <a:rPr lang="tr-TR" sz="2200" b="0" i="0" dirty="0">
                <a:solidFill>
                  <a:srgbClr val="000000"/>
                </a:solidFill>
                <a:effectLst/>
                <a:latin typeface="+mn-lt"/>
              </a:rPr>
              <a:t> </a:t>
            </a:r>
            <a:r>
              <a:rPr lang="tr-TR" sz="2200" b="1" i="0" dirty="0">
                <a:solidFill>
                  <a:srgbClr val="000000"/>
                </a:solidFill>
                <a:effectLst/>
                <a:latin typeface="+mn-lt"/>
              </a:rPr>
              <a:t>ateş</a:t>
            </a:r>
            <a:r>
              <a:rPr lang="tr-TR" sz="2200" b="0" i="0" dirty="0">
                <a:solidFill>
                  <a:srgbClr val="000000"/>
                </a:solidFill>
                <a:effectLst/>
                <a:latin typeface="+mn-lt"/>
              </a:rPr>
              <a:t>”) (38 ◦C üzeri) </a:t>
            </a:r>
          </a:p>
          <a:p>
            <a:pPr lvl="1" algn="just"/>
            <a:r>
              <a:rPr lang="tr-TR" sz="2200" b="1" dirty="0">
                <a:solidFill>
                  <a:srgbClr val="000000"/>
                </a:solidFill>
                <a:latin typeface="+mn-lt"/>
              </a:rPr>
              <a:t>Y</a:t>
            </a:r>
            <a:r>
              <a:rPr lang="tr-TR" sz="2200" b="1" i="0" dirty="0">
                <a:solidFill>
                  <a:srgbClr val="000000"/>
                </a:solidFill>
                <a:effectLst/>
                <a:latin typeface="+mn-lt"/>
              </a:rPr>
              <a:t>üksek</a:t>
            </a:r>
            <a:r>
              <a:rPr lang="tr-TR" sz="2200" b="0" i="0" dirty="0">
                <a:solidFill>
                  <a:srgbClr val="000000"/>
                </a:solidFill>
                <a:effectLst/>
                <a:latin typeface="+mn-lt"/>
              </a:rPr>
              <a:t> ateş (40 ◦C'ye kadar) </a:t>
            </a:r>
          </a:p>
          <a:p>
            <a:pPr lvl="1" algn="just"/>
            <a:r>
              <a:rPr lang="tr-TR" sz="2200" b="1" i="0" dirty="0">
                <a:solidFill>
                  <a:srgbClr val="000000"/>
                </a:solidFill>
                <a:effectLst/>
                <a:latin typeface="+mn-lt"/>
              </a:rPr>
              <a:t>Çok</a:t>
            </a:r>
            <a:r>
              <a:rPr lang="tr-TR" sz="2200" b="0" i="0" dirty="0">
                <a:solidFill>
                  <a:srgbClr val="000000"/>
                </a:solidFill>
                <a:effectLst/>
                <a:latin typeface="+mn-lt"/>
              </a:rPr>
              <a:t> </a:t>
            </a:r>
            <a:r>
              <a:rPr lang="tr-TR" sz="2200" b="1" i="0" dirty="0">
                <a:solidFill>
                  <a:srgbClr val="000000"/>
                </a:solidFill>
                <a:effectLst/>
                <a:latin typeface="+mn-lt"/>
              </a:rPr>
              <a:t>yüksek</a:t>
            </a:r>
            <a:r>
              <a:rPr lang="tr-TR" sz="2200" b="0" i="0" dirty="0">
                <a:solidFill>
                  <a:srgbClr val="000000"/>
                </a:solidFill>
                <a:effectLst/>
                <a:latin typeface="+mn-lt"/>
              </a:rPr>
              <a:t> ateş veya “ateş yükselmeleri” (40–41 ◦C)</a:t>
            </a:r>
            <a:endParaRPr lang="tr-TR" sz="2200" dirty="0">
              <a:latin typeface="+mn-lt"/>
            </a:endParaRPr>
          </a:p>
        </p:txBody>
      </p:sp>
    </p:spTree>
    <p:extLst>
      <p:ext uri="{BB962C8B-B14F-4D97-AF65-F5344CB8AC3E}">
        <p14:creationId xmlns:p14="http://schemas.microsoft.com/office/powerpoint/2010/main" val="161208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0176A-A289-9475-F864-52B8038C7902}"/>
              </a:ext>
            </a:extLst>
          </p:cNvPr>
          <p:cNvSpPr>
            <a:spLocks noGrp="1"/>
          </p:cNvSpPr>
          <p:nvPr>
            <p:ph type="title"/>
          </p:nvPr>
        </p:nvSpPr>
        <p:spPr/>
        <p:txBody>
          <a:bodyPr>
            <a:normAutofit fontScale="90000"/>
          </a:bodyPr>
          <a:lstStyle/>
          <a:p>
            <a:r>
              <a:rPr lang="tr-TR" dirty="0"/>
              <a:t>B U L G U L A R</a:t>
            </a:r>
          </a:p>
        </p:txBody>
      </p:sp>
      <p:sp>
        <p:nvSpPr>
          <p:cNvPr id="3" name="İçerik Yer Tutucusu 2">
            <a:extLst>
              <a:ext uri="{FF2B5EF4-FFF2-40B4-BE49-F238E27FC236}">
                <a16:creationId xmlns:a16="http://schemas.microsoft.com/office/drawing/2014/main" id="{C9263C6B-8C0B-74D7-2D06-07B241F7EE20}"/>
              </a:ext>
            </a:extLst>
          </p:cNvPr>
          <p:cNvSpPr>
            <a:spLocks noGrp="1"/>
          </p:cNvSpPr>
          <p:nvPr>
            <p:ph idx="1"/>
          </p:nvPr>
        </p:nvSpPr>
        <p:spPr>
          <a:xfrm>
            <a:off x="604683" y="1176695"/>
            <a:ext cx="11229965" cy="2165595"/>
          </a:xfrm>
        </p:spPr>
        <p:txBody>
          <a:bodyPr>
            <a:normAutofit/>
          </a:bodyPr>
          <a:lstStyle/>
          <a:p>
            <a:pPr algn="just"/>
            <a:r>
              <a:rPr lang="tr-TR"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Her iki gruptan ebeveynler, ateşi önleme yöntemleri olarak çocukluktaki “</a:t>
            </a:r>
            <a:r>
              <a:rPr lang="tr-TR" b="1" i="0" dirty="0">
                <a:solidFill>
                  <a:srgbClr val="000000"/>
                </a:solidFill>
                <a:effectLst/>
                <a:latin typeface="Roboto" panose="02000000000000000000" pitchFamily="2" charset="0"/>
                <a:ea typeface="Roboto" panose="02000000000000000000" pitchFamily="2" charset="0"/>
                <a:cs typeface="Roboto" panose="02000000000000000000" pitchFamily="2" charset="0"/>
              </a:rPr>
              <a:t>aşılama</a:t>
            </a:r>
            <a:r>
              <a:rPr lang="tr-TR"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önlemlerini vurguladılar.</a:t>
            </a:r>
          </a:p>
          <a:p>
            <a:pPr algn="just"/>
            <a:r>
              <a:rPr lang="tr-TR" b="0" i="0" dirty="0">
                <a:solidFill>
                  <a:srgbClr val="000000"/>
                </a:solidFill>
                <a:effectLst/>
                <a:latin typeface="Roboto" panose="02000000000000000000" pitchFamily="2" charset="0"/>
              </a:rPr>
              <a:t>Sağlık eğitimi almamış ebeveynlerde </a:t>
            </a:r>
          </a:p>
          <a:p>
            <a:pPr lvl="1" algn="just"/>
            <a:r>
              <a:rPr lang="tr-TR" b="1" dirty="0">
                <a:solidFill>
                  <a:srgbClr val="000000"/>
                </a:solidFill>
                <a:latin typeface="Roboto" panose="02000000000000000000" pitchFamily="2" charset="0"/>
              </a:rPr>
              <a:t>P</a:t>
            </a:r>
            <a:r>
              <a:rPr lang="tr-TR" b="1" i="0" dirty="0">
                <a:solidFill>
                  <a:srgbClr val="000000"/>
                </a:solidFill>
                <a:effectLst/>
                <a:latin typeface="Roboto" panose="02000000000000000000" pitchFamily="2" charset="0"/>
              </a:rPr>
              <a:t>robiyotiklerle</a:t>
            </a:r>
            <a:r>
              <a:rPr lang="tr-TR" b="0" i="0" dirty="0">
                <a:solidFill>
                  <a:srgbClr val="000000"/>
                </a:solidFill>
                <a:effectLst/>
                <a:latin typeface="Roboto" panose="02000000000000000000" pitchFamily="2" charset="0"/>
              </a:rPr>
              <a:t> profilaksi, iyi </a:t>
            </a:r>
            <a:r>
              <a:rPr lang="tr-TR" b="1" i="0" dirty="0">
                <a:solidFill>
                  <a:srgbClr val="000000"/>
                </a:solidFill>
                <a:effectLst/>
                <a:latin typeface="Roboto" panose="02000000000000000000" pitchFamily="2" charset="0"/>
              </a:rPr>
              <a:t>beslenme</a:t>
            </a:r>
            <a:r>
              <a:rPr lang="tr-TR" b="0" i="0" dirty="0">
                <a:solidFill>
                  <a:srgbClr val="000000"/>
                </a:solidFill>
                <a:effectLst/>
                <a:latin typeface="Roboto" panose="02000000000000000000" pitchFamily="2" charset="0"/>
              </a:rPr>
              <a:t> veya boğaz ve kulaklar gibi “</a:t>
            </a:r>
            <a:r>
              <a:rPr lang="tr-TR" b="1" i="0" dirty="0">
                <a:solidFill>
                  <a:srgbClr val="000000"/>
                </a:solidFill>
                <a:effectLst/>
                <a:latin typeface="Roboto" panose="02000000000000000000" pitchFamily="2" charset="0"/>
              </a:rPr>
              <a:t>zayıf</a:t>
            </a:r>
            <a:r>
              <a:rPr lang="tr-TR" b="0" i="0" dirty="0">
                <a:solidFill>
                  <a:srgbClr val="000000"/>
                </a:solidFill>
                <a:effectLst/>
                <a:latin typeface="Roboto" panose="02000000000000000000" pitchFamily="2" charset="0"/>
              </a:rPr>
              <a:t>” </a:t>
            </a:r>
            <a:r>
              <a:rPr lang="tr-TR" b="1" i="0" dirty="0">
                <a:solidFill>
                  <a:srgbClr val="000000"/>
                </a:solidFill>
                <a:effectLst/>
                <a:latin typeface="Roboto" panose="02000000000000000000" pitchFamily="2" charset="0"/>
              </a:rPr>
              <a:t>organları</a:t>
            </a:r>
            <a:r>
              <a:rPr lang="tr-TR" b="0" i="0" dirty="0">
                <a:solidFill>
                  <a:srgbClr val="000000"/>
                </a:solidFill>
                <a:effectLst/>
                <a:latin typeface="Roboto" panose="02000000000000000000" pitchFamily="2" charset="0"/>
              </a:rPr>
              <a:t> koruma</a:t>
            </a:r>
          </a:p>
          <a:p>
            <a:pPr algn="just"/>
            <a:r>
              <a:rPr lang="tr-TR" dirty="0">
                <a:solidFill>
                  <a:srgbClr val="000000"/>
                </a:solidFill>
                <a:latin typeface="Roboto" panose="02000000000000000000" pitchFamily="2" charset="0"/>
              </a:rPr>
              <a:t>Her iki grubun ebeveynleri tarafından belirtilen ateş belirti ve semptomları:</a:t>
            </a:r>
          </a:p>
        </p:txBody>
      </p:sp>
      <p:sp>
        <p:nvSpPr>
          <p:cNvPr id="4" name="İçerik Yer Tutucusu 2">
            <a:extLst>
              <a:ext uri="{FF2B5EF4-FFF2-40B4-BE49-F238E27FC236}">
                <a16:creationId xmlns:a16="http://schemas.microsoft.com/office/drawing/2014/main" id="{33542D2B-112A-4B02-A71B-A3FA016B83CD}"/>
              </a:ext>
            </a:extLst>
          </p:cNvPr>
          <p:cNvSpPr txBox="1">
            <a:spLocks/>
          </p:cNvSpPr>
          <p:nvPr/>
        </p:nvSpPr>
        <p:spPr>
          <a:xfrm>
            <a:off x="604682" y="3048000"/>
            <a:ext cx="10982631" cy="3515710"/>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tr-TR" sz="1800" dirty="0">
                <a:solidFill>
                  <a:srgbClr val="000000"/>
                </a:solidFill>
                <a:latin typeface="Roboto" panose="02000000000000000000" pitchFamily="2" charset="0"/>
              </a:rPr>
              <a:t>Genel rahatsızlık </a:t>
            </a:r>
          </a:p>
          <a:p>
            <a:pPr lvl="1"/>
            <a:r>
              <a:rPr lang="tr-TR" sz="1800" dirty="0">
                <a:solidFill>
                  <a:srgbClr val="000000"/>
                </a:solidFill>
                <a:latin typeface="Roboto" panose="02000000000000000000" pitchFamily="2" charset="0"/>
              </a:rPr>
              <a:t>Artralji </a:t>
            </a:r>
          </a:p>
          <a:p>
            <a:pPr lvl="1"/>
            <a:r>
              <a:rPr lang="tr-TR" sz="1800" dirty="0">
                <a:solidFill>
                  <a:srgbClr val="000000"/>
                </a:solidFill>
                <a:latin typeface="Roboto" panose="02000000000000000000" pitchFamily="2" charset="0"/>
              </a:rPr>
              <a:t>Baş ağrısı </a:t>
            </a:r>
          </a:p>
          <a:p>
            <a:pPr lvl="1"/>
            <a:r>
              <a:rPr lang="tr-TR" sz="1800" dirty="0">
                <a:solidFill>
                  <a:srgbClr val="000000"/>
                </a:solidFill>
                <a:latin typeface="Roboto" panose="02000000000000000000" pitchFamily="2" charset="0"/>
              </a:rPr>
              <a:t>Kas ağrıları </a:t>
            </a:r>
          </a:p>
          <a:p>
            <a:pPr lvl="1"/>
            <a:r>
              <a:rPr lang="tr-TR" sz="1800" dirty="0">
                <a:solidFill>
                  <a:srgbClr val="000000"/>
                </a:solidFill>
                <a:latin typeface="Roboto" panose="02000000000000000000" pitchFamily="2" charset="0"/>
              </a:rPr>
              <a:t>Ağlama </a:t>
            </a:r>
          </a:p>
          <a:p>
            <a:pPr lvl="1"/>
            <a:r>
              <a:rPr lang="tr-TR" sz="1800" dirty="0">
                <a:solidFill>
                  <a:srgbClr val="000000"/>
                </a:solidFill>
                <a:latin typeface="Roboto" panose="02000000000000000000" pitchFamily="2" charset="0"/>
              </a:rPr>
              <a:t>Sıcak bir vücuda sahip olma </a:t>
            </a:r>
          </a:p>
          <a:p>
            <a:pPr lvl="1"/>
            <a:r>
              <a:rPr lang="tr-TR" sz="1800" dirty="0">
                <a:solidFill>
                  <a:srgbClr val="000000"/>
                </a:solidFill>
                <a:latin typeface="Roboto" panose="02000000000000000000" pitchFamily="2" charset="0"/>
              </a:rPr>
              <a:t>Soğuk veya sıcak eller ve ayaklar </a:t>
            </a:r>
          </a:p>
          <a:p>
            <a:pPr lvl="1"/>
            <a:r>
              <a:rPr lang="tr-TR" sz="1800" dirty="0">
                <a:solidFill>
                  <a:srgbClr val="000000"/>
                </a:solidFill>
                <a:latin typeface="Roboto" panose="02000000000000000000" pitchFamily="2" charset="0"/>
              </a:rPr>
              <a:t>Pembe yanaklar </a:t>
            </a:r>
          </a:p>
          <a:p>
            <a:pPr lvl="1"/>
            <a:r>
              <a:rPr lang="tr-TR" sz="1800" dirty="0">
                <a:solidFill>
                  <a:srgbClr val="000000"/>
                </a:solidFill>
                <a:latin typeface="Roboto" panose="02000000000000000000" pitchFamily="2" charset="0"/>
              </a:rPr>
              <a:t>Kırmızı kulaklar </a:t>
            </a:r>
          </a:p>
          <a:p>
            <a:pPr lvl="1"/>
            <a:r>
              <a:rPr lang="tr-TR" sz="1800" dirty="0">
                <a:solidFill>
                  <a:srgbClr val="000000"/>
                </a:solidFill>
                <a:latin typeface="Roboto" panose="02000000000000000000" pitchFamily="2" charset="0"/>
              </a:rPr>
              <a:t>Camsı gözler </a:t>
            </a:r>
          </a:p>
          <a:p>
            <a:pPr marL="457200" lvl="1" indent="0">
              <a:buNone/>
            </a:pPr>
            <a:endParaRPr lang="tr-TR" sz="1800" dirty="0">
              <a:solidFill>
                <a:srgbClr val="000000"/>
              </a:solidFill>
              <a:latin typeface="Roboto" panose="02000000000000000000" pitchFamily="2" charset="0"/>
            </a:endParaRPr>
          </a:p>
          <a:p>
            <a:pPr lvl="1"/>
            <a:r>
              <a:rPr lang="tr-TR" sz="1800" dirty="0">
                <a:solidFill>
                  <a:srgbClr val="000000"/>
                </a:solidFill>
                <a:latin typeface="Roboto" panose="02000000000000000000" pitchFamily="2" charset="0"/>
              </a:rPr>
              <a:t>Göz altlarında torbalar </a:t>
            </a:r>
          </a:p>
          <a:p>
            <a:pPr lvl="1"/>
            <a:r>
              <a:rPr lang="tr-TR" sz="1800" dirty="0">
                <a:solidFill>
                  <a:srgbClr val="000000"/>
                </a:solidFill>
                <a:latin typeface="Roboto" panose="02000000000000000000" pitchFamily="2" charset="0"/>
              </a:rPr>
              <a:t>Tüylerin diken </a:t>
            </a:r>
            <a:r>
              <a:rPr lang="tr-TR" sz="1800" dirty="0" err="1">
                <a:solidFill>
                  <a:srgbClr val="000000"/>
                </a:solidFill>
                <a:latin typeface="Roboto" panose="02000000000000000000" pitchFamily="2" charset="0"/>
              </a:rPr>
              <a:t>diken</a:t>
            </a:r>
            <a:r>
              <a:rPr lang="tr-TR" sz="1800" dirty="0">
                <a:solidFill>
                  <a:srgbClr val="000000"/>
                </a:solidFill>
                <a:latin typeface="Roboto" panose="02000000000000000000" pitchFamily="2" charset="0"/>
              </a:rPr>
              <a:t> olması </a:t>
            </a:r>
          </a:p>
          <a:p>
            <a:pPr lvl="1"/>
            <a:r>
              <a:rPr lang="tr-TR" sz="1800" dirty="0">
                <a:solidFill>
                  <a:srgbClr val="000000"/>
                </a:solidFill>
                <a:latin typeface="Roboto" panose="02000000000000000000" pitchFamily="2" charset="0"/>
              </a:rPr>
              <a:t>Titreme </a:t>
            </a:r>
          </a:p>
          <a:p>
            <a:pPr lvl="1"/>
            <a:r>
              <a:rPr lang="tr-TR" sz="1800" dirty="0">
                <a:solidFill>
                  <a:srgbClr val="000000"/>
                </a:solidFill>
                <a:latin typeface="Roboto" panose="02000000000000000000" pitchFamily="2" charset="0"/>
              </a:rPr>
              <a:t>İştahsızlık </a:t>
            </a:r>
          </a:p>
          <a:p>
            <a:pPr lvl="1"/>
            <a:r>
              <a:rPr lang="tr-TR" sz="1800" dirty="0">
                <a:solidFill>
                  <a:srgbClr val="000000"/>
                </a:solidFill>
                <a:latin typeface="Roboto" panose="02000000000000000000" pitchFamily="2" charset="0"/>
              </a:rPr>
              <a:t>Kusma </a:t>
            </a:r>
          </a:p>
          <a:p>
            <a:pPr lvl="1"/>
            <a:r>
              <a:rPr lang="tr-TR" sz="1800" dirty="0">
                <a:solidFill>
                  <a:srgbClr val="000000"/>
                </a:solidFill>
                <a:latin typeface="Roboto" panose="02000000000000000000" pitchFamily="2" charset="0"/>
              </a:rPr>
              <a:t>Çocuğun davranışını etkileyen değişiklikler</a:t>
            </a:r>
          </a:p>
          <a:p>
            <a:pPr lvl="1"/>
            <a:r>
              <a:rPr lang="tr-TR" sz="1800" b="0" i="0" dirty="0">
                <a:solidFill>
                  <a:srgbClr val="000000"/>
                </a:solidFill>
                <a:effectLst/>
                <a:latin typeface="Roboto" panose="02000000000000000000" pitchFamily="2" charset="0"/>
              </a:rPr>
              <a:t>Sinirlilik</a:t>
            </a:r>
          </a:p>
          <a:p>
            <a:pPr lvl="1"/>
            <a:r>
              <a:rPr lang="tr-TR" sz="1800" dirty="0">
                <a:solidFill>
                  <a:srgbClr val="000000"/>
                </a:solidFill>
                <a:latin typeface="Roboto" panose="02000000000000000000" pitchFamily="2" charset="0"/>
              </a:rPr>
              <a:t>Uykululuk</a:t>
            </a:r>
          </a:p>
          <a:p>
            <a:pPr lvl="1"/>
            <a:r>
              <a:rPr lang="tr-TR" sz="1800" dirty="0">
                <a:solidFill>
                  <a:srgbClr val="000000"/>
                </a:solidFill>
                <a:latin typeface="Roboto" panose="02000000000000000000" pitchFamily="2" charset="0"/>
              </a:rPr>
              <a:t>Anne tarafından beslenme isteği</a:t>
            </a:r>
            <a:endParaRPr lang="tr-TR" sz="1800" dirty="0"/>
          </a:p>
        </p:txBody>
      </p:sp>
    </p:spTree>
    <p:extLst>
      <p:ext uri="{BB962C8B-B14F-4D97-AF65-F5344CB8AC3E}">
        <p14:creationId xmlns:p14="http://schemas.microsoft.com/office/powerpoint/2010/main" val="822299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F71CCA-D954-C86F-5156-4B8B29008BBB}"/>
              </a:ext>
            </a:extLst>
          </p:cNvPr>
          <p:cNvSpPr>
            <a:spLocks noGrp="1"/>
          </p:cNvSpPr>
          <p:nvPr>
            <p:ph type="title"/>
          </p:nvPr>
        </p:nvSpPr>
        <p:spPr/>
        <p:txBody>
          <a:bodyPr>
            <a:normAutofit fontScale="90000"/>
          </a:bodyPr>
          <a:lstStyle/>
          <a:p>
            <a:r>
              <a:rPr lang="tr-TR" dirty="0"/>
              <a:t>B U L G U L A R</a:t>
            </a:r>
          </a:p>
        </p:txBody>
      </p:sp>
      <p:sp>
        <p:nvSpPr>
          <p:cNvPr id="3" name="İçerik Yer Tutucusu 2">
            <a:extLst>
              <a:ext uri="{FF2B5EF4-FFF2-40B4-BE49-F238E27FC236}">
                <a16:creationId xmlns:a16="http://schemas.microsoft.com/office/drawing/2014/main" id="{388C04C8-B86F-E2DA-3C42-64EE09A60C67}"/>
              </a:ext>
            </a:extLst>
          </p:cNvPr>
          <p:cNvSpPr>
            <a:spLocks noGrp="1"/>
          </p:cNvSpPr>
          <p:nvPr>
            <p:ph idx="1"/>
          </p:nvPr>
        </p:nvSpPr>
        <p:spPr/>
        <p:txBody>
          <a:bodyPr/>
          <a:lstStyle/>
          <a:p>
            <a:r>
              <a:rPr lang="tr-TR" b="0" i="0" dirty="0">
                <a:solidFill>
                  <a:srgbClr val="000000"/>
                </a:solidFill>
                <a:effectLst/>
                <a:latin typeface="+mn-lt"/>
              </a:rPr>
              <a:t>Ayrıca sağlık profesyoneli olan ve olmayan ebeveynler, çocuğun ateşe bağlı semptomlara uyum sağlaması olarak anlaşılan çocuklarda “</a:t>
            </a:r>
            <a:r>
              <a:rPr lang="tr-TR" b="1" i="0" dirty="0">
                <a:solidFill>
                  <a:srgbClr val="000000"/>
                </a:solidFill>
                <a:effectLst/>
                <a:latin typeface="+mn-lt"/>
              </a:rPr>
              <a:t>ateş</a:t>
            </a:r>
            <a:r>
              <a:rPr lang="tr-TR" b="0" i="0" dirty="0">
                <a:solidFill>
                  <a:srgbClr val="000000"/>
                </a:solidFill>
                <a:effectLst/>
                <a:latin typeface="+mn-lt"/>
              </a:rPr>
              <a:t> </a:t>
            </a:r>
            <a:r>
              <a:rPr lang="tr-TR" b="1" i="0" dirty="0">
                <a:solidFill>
                  <a:srgbClr val="000000"/>
                </a:solidFill>
                <a:effectLst/>
                <a:latin typeface="+mn-lt"/>
              </a:rPr>
              <a:t>toleransı</a:t>
            </a:r>
            <a:r>
              <a:rPr lang="tr-TR" b="0" i="0" dirty="0">
                <a:solidFill>
                  <a:srgbClr val="000000"/>
                </a:solidFill>
                <a:effectLst/>
                <a:latin typeface="+mn-lt"/>
              </a:rPr>
              <a:t>” olgusundan ve bu sürecin farklı şekillerde ortaya çıkan ve ilerleyen </a:t>
            </a:r>
            <a:r>
              <a:rPr lang="tr-TR" b="1" i="0" dirty="0">
                <a:solidFill>
                  <a:srgbClr val="000000"/>
                </a:solidFill>
                <a:effectLst/>
                <a:latin typeface="+mn-lt"/>
              </a:rPr>
              <a:t>bireyselliğinden</a:t>
            </a:r>
            <a:r>
              <a:rPr lang="tr-TR" b="0" i="0" dirty="0">
                <a:solidFill>
                  <a:srgbClr val="000000"/>
                </a:solidFill>
                <a:effectLst/>
                <a:latin typeface="+mn-lt"/>
              </a:rPr>
              <a:t> (</a:t>
            </a:r>
            <a:r>
              <a:rPr lang="tr-TR" b="1" i="0" dirty="0">
                <a:solidFill>
                  <a:srgbClr val="000000"/>
                </a:solidFill>
                <a:effectLst/>
                <a:latin typeface="+mn-lt"/>
              </a:rPr>
              <a:t>farklı</a:t>
            </a:r>
            <a:r>
              <a:rPr lang="tr-TR" b="0" i="0" dirty="0">
                <a:solidFill>
                  <a:srgbClr val="000000"/>
                </a:solidFill>
                <a:effectLst/>
                <a:latin typeface="+mn-lt"/>
              </a:rPr>
              <a:t> </a:t>
            </a:r>
            <a:r>
              <a:rPr lang="tr-TR" b="1" i="0" dirty="0">
                <a:solidFill>
                  <a:srgbClr val="000000"/>
                </a:solidFill>
                <a:effectLst/>
                <a:latin typeface="+mn-lt"/>
              </a:rPr>
              <a:t>tarz</a:t>
            </a:r>
            <a:r>
              <a:rPr lang="tr-TR" b="0" i="0" dirty="0">
                <a:solidFill>
                  <a:srgbClr val="000000"/>
                </a:solidFill>
                <a:effectLst/>
                <a:latin typeface="+mn-lt"/>
              </a:rPr>
              <a:t> </a:t>
            </a:r>
            <a:r>
              <a:rPr lang="tr-TR" b="1" i="0" dirty="0">
                <a:solidFill>
                  <a:srgbClr val="000000"/>
                </a:solidFill>
                <a:effectLst/>
                <a:latin typeface="+mn-lt"/>
              </a:rPr>
              <a:t>yetiştirme</a:t>
            </a:r>
            <a:r>
              <a:rPr lang="tr-TR" b="0" i="0" dirty="0">
                <a:solidFill>
                  <a:srgbClr val="000000"/>
                </a:solidFill>
                <a:effectLst/>
                <a:latin typeface="+mn-lt"/>
              </a:rPr>
              <a:t>) bahsetmişlerdir.</a:t>
            </a:r>
          </a:p>
          <a:p>
            <a:r>
              <a:rPr lang="tr-TR" b="0" i="0" dirty="0">
                <a:solidFill>
                  <a:srgbClr val="000000"/>
                </a:solidFill>
                <a:effectLst/>
                <a:latin typeface="+mn-lt"/>
              </a:rPr>
              <a:t>Her iki grubun katılımcıları ateşi iki veya üç gün süren, gün içinde değişkenlik gösteren ve genellikle kendiliğinden düzelen, kendi kendini sınırlayan bir süreç olarak tanımladılar.</a:t>
            </a:r>
            <a:endParaRPr lang="tr-TR" dirty="0">
              <a:solidFill>
                <a:srgbClr val="000000"/>
              </a:solidFill>
              <a:latin typeface="+mn-lt"/>
            </a:endParaRPr>
          </a:p>
          <a:p>
            <a:r>
              <a:rPr lang="tr-TR" b="0" i="0" dirty="0">
                <a:solidFill>
                  <a:srgbClr val="000000"/>
                </a:solidFill>
                <a:effectLst/>
                <a:latin typeface="+mn-lt"/>
              </a:rPr>
              <a:t>Bazı ebeveynler (sağlık eğitimi konusunda herhangi bir ayrım yapmadan) ateşi olumlu bir süreç olarak algılamış, fizyolojik bir tepki, çocuğun gelişiminin bir parçası veya faydalı bir şey olarak kavramsallaştırmış, enfeksiyon halinde vücudun bir savunma mekanizması veya bir hastalık belirtisi olarak kabul etmiştir. </a:t>
            </a:r>
          </a:p>
          <a:p>
            <a:r>
              <a:rPr lang="tr-TR" b="0" i="0" dirty="0">
                <a:solidFill>
                  <a:srgbClr val="000000"/>
                </a:solidFill>
                <a:effectLst/>
                <a:latin typeface="+mn-lt"/>
              </a:rPr>
              <a:t>Buna karşılık, bazı ebeveynler, ateşin en aşırı komplikasyonu olarak düşünüldüğünde, bir çocuğun ölümüne bile yol açabilecek sağlığa zararlı bir şey olarak algıladılar.</a:t>
            </a:r>
            <a:endParaRPr lang="tr-TR" dirty="0">
              <a:solidFill>
                <a:srgbClr val="000000"/>
              </a:solidFill>
              <a:latin typeface="+mn-lt"/>
            </a:endParaRPr>
          </a:p>
          <a:p>
            <a:r>
              <a:rPr lang="tr-TR" b="0" i="0" dirty="0">
                <a:solidFill>
                  <a:srgbClr val="000000"/>
                </a:solidFill>
                <a:effectLst/>
                <a:latin typeface="+mn-lt"/>
              </a:rPr>
              <a:t>Her iki gruptan katılımcılar tarafından algılanan diğer ateş komplikasyonları </a:t>
            </a:r>
          </a:p>
          <a:p>
            <a:pPr lvl="1"/>
            <a:r>
              <a:rPr lang="tr-TR" dirty="0">
                <a:solidFill>
                  <a:srgbClr val="000000"/>
                </a:solidFill>
                <a:latin typeface="+mn-lt"/>
              </a:rPr>
              <a:t>A</a:t>
            </a:r>
            <a:r>
              <a:rPr lang="tr-TR" b="0" i="0" dirty="0">
                <a:solidFill>
                  <a:srgbClr val="000000"/>
                </a:solidFill>
                <a:effectLst/>
                <a:latin typeface="+mn-lt"/>
              </a:rPr>
              <a:t>teşli kasılmalar, beyin hasarı veya zihinsel problemlerdi.</a:t>
            </a:r>
          </a:p>
          <a:p>
            <a:r>
              <a:rPr lang="tr-TR" b="0" i="0" dirty="0">
                <a:solidFill>
                  <a:srgbClr val="000000"/>
                </a:solidFill>
                <a:effectLst/>
                <a:latin typeface="+mn-lt"/>
              </a:rPr>
              <a:t>Sağlık eğitimi almamış ebeveynler de yüksek sıcaklıklardan dolayı protein denatürasyonu olasılığından bahsetmiştir.</a:t>
            </a:r>
            <a:endParaRPr lang="tr-TR" dirty="0">
              <a:latin typeface="+mn-lt"/>
            </a:endParaRPr>
          </a:p>
        </p:txBody>
      </p:sp>
    </p:spTree>
    <p:extLst>
      <p:ext uri="{BB962C8B-B14F-4D97-AF65-F5344CB8AC3E}">
        <p14:creationId xmlns:p14="http://schemas.microsoft.com/office/powerpoint/2010/main" val="1438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74B04E-11A5-2011-2510-E19EC642601B}"/>
              </a:ext>
            </a:extLst>
          </p:cNvPr>
          <p:cNvSpPr>
            <a:spLocks noGrp="1"/>
          </p:cNvSpPr>
          <p:nvPr>
            <p:ph type="title"/>
          </p:nvPr>
        </p:nvSpPr>
        <p:spPr/>
        <p:txBody>
          <a:bodyPr>
            <a:normAutofit fontScale="90000"/>
          </a:bodyPr>
          <a:lstStyle/>
          <a:p>
            <a:r>
              <a:rPr lang="tr-TR" dirty="0"/>
              <a:t>G İ R İ Ş</a:t>
            </a:r>
          </a:p>
        </p:txBody>
      </p:sp>
      <p:sp>
        <p:nvSpPr>
          <p:cNvPr id="3" name="İçerik Yer Tutucusu 2">
            <a:extLst>
              <a:ext uri="{FF2B5EF4-FFF2-40B4-BE49-F238E27FC236}">
                <a16:creationId xmlns:a16="http://schemas.microsoft.com/office/drawing/2014/main" id="{283CD658-A0E7-5A05-D7FC-91F5FAD7B36D}"/>
              </a:ext>
            </a:extLst>
          </p:cNvPr>
          <p:cNvSpPr>
            <a:spLocks noGrp="1"/>
          </p:cNvSpPr>
          <p:nvPr>
            <p:ph idx="1"/>
          </p:nvPr>
        </p:nvSpPr>
        <p:spPr/>
        <p:txBody>
          <a:bodyPr>
            <a:normAutofit/>
          </a:bodyPr>
          <a:lstStyle/>
          <a:p>
            <a:r>
              <a:rPr lang="tr-TR" sz="2200" b="0" i="0" dirty="0">
                <a:latin typeface="+mn-lt"/>
              </a:rPr>
              <a:t>Ateşin ebeveynlerde bir </a:t>
            </a:r>
            <a:r>
              <a:rPr lang="tr-TR" sz="2200" b="1" i="0" dirty="0">
                <a:latin typeface="+mn-lt"/>
              </a:rPr>
              <a:t>hastalık</a:t>
            </a:r>
            <a:r>
              <a:rPr lang="tr-TR" sz="2200" b="0" i="0" dirty="0">
                <a:latin typeface="+mn-lt"/>
              </a:rPr>
              <a:t> </a:t>
            </a:r>
            <a:r>
              <a:rPr lang="tr-TR" sz="2200" b="1" i="0" dirty="0">
                <a:latin typeface="+mn-lt"/>
              </a:rPr>
              <a:t>semptomu</a:t>
            </a:r>
            <a:r>
              <a:rPr lang="tr-TR" sz="2200" b="0" i="0" dirty="0">
                <a:latin typeface="+mn-lt"/>
              </a:rPr>
              <a:t> veya belirtisi yerine bir </a:t>
            </a:r>
            <a:r>
              <a:rPr lang="tr-TR" sz="2200" b="1" i="0" dirty="0">
                <a:latin typeface="+mn-lt"/>
              </a:rPr>
              <a:t>hastalık</a:t>
            </a:r>
            <a:r>
              <a:rPr lang="tr-TR" sz="2200" b="0" i="0" dirty="0">
                <a:latin typeface="+mn-lt"/>
              </a:rPr>
              <a:t> olarak görülme eğilimi vardır.</a:t>
            </a:r>
          </a:p>
          <a:p>
            <a:r>
              <a:rPr lang="tr-TR" sz="2200" b="0" i="0" dirty="0">
                <a:latin typeface="+mn-lt"/>
              </a:rPr>
              <a:t>Çocukluk çağı ateşi genellikle doğal bir savunma mekanizması olmasına rağmen, ebeveynlerin çocuklarında ateşin kontrolüne ilişkin </a:t>
            </a:r>
            <a:r>
              <a:rPr lang="tr-TR" sz="2200" b="1" i="0" dirty="0">
                <a:latin typeface="+mn-lt"/>
              </a:rPr>
              <a:t>kaygı</a:t>
            </a:r>
            <a:r>
              <a:rPr lang="tr-TR" sz="2200" b="0" i="0" dirty="0">
                <a:latin typeface="+mn-lt"/>
              </a:rPr>
              <a:t> göstermesi yaygın bir durumdur.</a:t>
            </a:r>
            <a:endParaRPr lang="tr-TR" sz="2200" dirty="0">
              <a:latin typeface="+mn-lt"/>
            </a:endParaRPr>
          </a:p>
          <a:p>
            <a:r>
              <a:rPr lang="tr-TR" sz="2200" b="0" i="0" dirty="0">
                <a:latin typeface="+mn-lt"/>
              </a:rPr>
              <a:t>Schmitt, ebeveynlerin çocuklarda ateşin yan etkilerine ilişkin gerçekçi olmayan endişelerine dayanarak, bu ebeveyn korkusunu “</a:t>
            </a:r>
            <a:r>
              <a:rPr lang="tr-TR" sz="2200" b="1" i="0" dirty="0">
                <a:latin typeface="+mn-lt"/>
              </a:rPr>
              <a:t>ateş</a:t>
            </a:r>
            <a:r>
              <a:rPr lang="tr-TR" sz="2200" b="0" i="0" dirty="0">
                <a:latin typeface="+mn-lt"/>
              </a:rPr>
              <a:t> </a:t>
            </a:r>
            <a:r>
              <a:rPr lang="tr-TR" sz="2200" b="1" i="0" dirty="0">
                <a:latin typeface="+mn-lt"/>
              </a:rPr>
              <a:t>fobisi</a:t>
            </a:r>
            <a:r>
              <a:rPr lang="tr-TR" sz="2200" b="0" i="0" dirty="0">
                <a:latin typeface="+mn-lt"/>
              </a:rPr>
              <a:t>” olarak adlandırmıştır. </a:t>
            </a:r>
          </a:p>
          <a:p>
            <a:r>
              <a:rPr lang="tr-TR" sz="2200" b="0" i="0" dirty="0">
                <a:latin typeface="+mn-lt"/>
              </a:rPr>
              <a:t>Sağlık uzmanları ebeveynlere çocuklarına aktif olarak bakmaları için uygun bilgi ve araçları sağladığında, ebeveynlerde ateşlenme fobisinin azaldığı </a:t>
            </a:r>
            <a:r>
              <a:rPr lang="tr-TR" sz="2200" dirty="0">
                <a:latin typeface="+mn-lt"/>
              </a:rPr>
              <a:t>bilinmekte</a:t>
            </a:r>
          </a:p>
          <a:p>
            <a:r>
              <a:rPr lang="tr-TR" sz="2200" dirty="0">
                <a:latin typeface="+mn-lt"/>
              </a:rPr>
              <a:t>Ayrıca sosyal medya ve internet araçları </a:t>
            </a:r>
            <a:r>
              <a:rPr lang="tr-TR" sz="2200" b="0" i="0" dirty="0">
                <a:latin typeface="+mn-lt"/>
              </a:rPr>
              <a:t>tıbbi bilgilerin yayılması üzerinde önemli bir etkiye sahip olsa da çok az çalışma çevrimiçi bilgilerin kalitesini ve bunun nüfusun sağlık yönetimi üzerindeki etkisini analiz etmiştir.</a:t>
            </a:r>
          </a:p>
        </p:txBody>
      </p:sp>
    </p:spTree>
    <p:extLst>
      <p:ext uri="{BB962C8B-B14F-4D97-AF65-F5344CB8AC3E}">
        <p14:creationId xmlns:p14="http://schemas.microsoft.com/office/powerpoint/2010/main" val="85730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75B236-EB22-421A-2DB5-72B95B1D40BD}"/>
              </a:ext>
            </a:extLst>
          </p:cNvPr>
          <p:cNvSpPr>
            <a:spLocks noGrp="1"/>
          </p:cNvSpPr>
          <p:nvPr>
            <p:ph type="title"/>
          </p:nvPr>
        </p:nvSpPr>
        <p:spPr/>
        <p:txBody>
          <a:bodyPr>
            <a:normAutofit fontScale="90000"/>
          </a:bodyPr>
          <a:lstStyle/>
          <a:p>
            <a:r>
              <a:rPr lang="tr-TR" dirty="0"/>
              <a:t>B U L G U L A R</a:t>
            </a:r>
          </a:p>
        </p:txBody>
      </p:sp>
      <p:sp>
        <p:nvSpPr>
          <p:cNvPr id="3" name="İçerik Yer Tutucusu 2">
            <a:extLst>
              <a:ext uri="{FF2B5EF4-FFF2-40B4-BE49-F238E27FC236}">
                <a16:creationId xmlns:a16="http://schemas.microsoft.com/office/drawing/2014/main" id="{8FD81F34-261E-B8F2-0796-7A077C6533AE}"/>
              </a:ext>
            </a:extLst>
          </p:cNvPr>
          <p:cNvSpPr>
            <a:spLocks noGrp="1"/>
          </p:cNvSpPr>
          <p:nvPr>
            <p:ph idx="1"/>
          </p:nvPr>
        </p:nvSpPr>
        <p:spPr>
          <a:xfrm>
            <a:off x="604683" y="1176695"/>
            <a:ext cx="10982631" cy="5498871"/>
          </a:xfrm>
        </p:spPr>
        <p:txBody>
          <a:bodyPr>
            <a:normAutofit/>
          </a:bodyPr>
          <a:lstStyle/>
          <a:p>
            <a:r>
              <a:rPr lang="tr-TR" b="0" i="0" dirty="0">
                <a:solidFill>
                  <a:srgbClr val="000000"/>
                </a:solidFill>
                <a:effectLst/>
                <a:latin typeface="+mn-lt"/>
              </a:rPr>
              <a:t>Ebeveynlerin çoğu (hem sağlık eğitimi almış hem de almamış), ateşin nedenini belirleyemediklerinde veya ateşli bir dönem geliştiğinde endişe ve </a:t>
            </a:r>
            <a:r>
              <a:rPr lang="tr-TR" b="0" i="0" dirty="0" err="1">
                <a:solidFill>
                  <a:srgbClr val="000000"/>
                </a:solidFill>
                <a:effectLst/>
                <a:latin typeface="+mn-lt"/>
              </a:rPr>
              <a:t>bunalmışlık</a:t>
            </a:r>
            <a:r>
              <a:rPr lang="tr-TR" b="0" i="0" dirty="0">
                <a:solidFill>
                  <a:srgbClr val="000000"/>
                </a:solidFill>
                <a:effectLst/>
                <a:latin typeface="+mn-lt"/>
              </a:rPr>
              <a:t> duygularının vurguladı.</a:t>
            </a:r>
          </a:p>
          <a:p>
            <a:pPr lvl="1"/>
            <a:r>
              <a:rPr lang="tr-TR" b="0" i="0" dirty="0">
                <a:solidFill>
                  <a:srgbClr val="000000"/>
                </a:solidFill>
                <a:effectLst/>
                <a:latin typeface="+mn-lt"/>
              </a:rPr>
              <a:t>Çok yüksek ateş varlığında veya </a:t>
            </a:r>
          </a:p>
          <a:p>
            <a:pPr lvl="1"/>
            <a:r>
              <a:rPr lang="tr-TR" b="0" i="0" dirty="0">
                <a:solidFill>
                  <a:srgbClr val="000000"/>
                </a:solidFill>
                <a:effectLst/>
                <a:latin typeface="+mn-lt"/>
              </a:rPr>
              <a:t>Aşırı ateş süresi veya </a:t>
            </a:r>
          </a:p>
          <a:p>
            <a:pPr lvl="1"/>
            <a:r>
              <a:rPr lang="tr-TR" b="0" i="0" dirty="0">
                <a:solidFill>
                  <a:srgbClr val="000000"/>
                </a:solidFill>
                <a:effectLst/>
                <a:latin typeface="+mn-lt"/>
              </a:rPr>
              <a:t>İlaç kullanımı nedeniyle (özellikle olası yan etkiler ve tedaviye direnç nedeniyle).</a:t>
            </a:r>
          </a:p>
          <a:p>
            <a:r>
              <a:rPr lang="tr-TR" b="0" i="0" dirty="0">
                <a:solidFill>
                  <a:srgbClr val="000000"/>
                </a:solidFill>
                <a:effectLst/>
                <a:latin typeface="+mn-lt"/>
              </a:rPr>
              <a:t>Katılımcılar tarafından tekrarlanan bir diğer korku ise </a:t>
            </a:r>
            <a:r>
              <a:rPr lang="tr-TR" b="1" i="0" dirty="0">
                <a:solidFill>
                  <a:srgbClr val="000000"/>
                </a:solidFill>
                <a:effectLst/>
                <a:latin typeface="+mn-lt"/>
              </a:rPr>
              <a:t>ateşli nöbeti olan bir çocuğa başka birinin desteği olmadan tek başına bakmaktı.</a:t>
            </a:r>
          </a:p>
          <a:p>
            <a:r>
              <a:rPr lang="tr-TR" b="0" i="0" dirty="0">
                <a:solidFill>
                  <a:srgbClr val="000000"/>
                </a:solidFill>
                <a:effectLst/>
                <a:latin typeface="+mn-lt"/>
              </a:rPr>
              <a:t>Ayrıca, her iki grubun ebeveynlerinin bir kısmı çocuklarında ateş varlığının kendilerinde </a:t>
            </a:r>
            <a:r>
              <a:rPr lang="tr-TR" b="1" i="0" dirty="0">
                <a:solidFill>
                  <a:srgbClr val="000000"/>
                </a:solidFill>
                <a:effectLst/>
                <a:latin typeface="+mn-lt"/>
              </a:rPr>
              <a:t>ıstırap</a:t>
            </a:r>
            <a:r>
              <a:rPr lang="tr-TR" b="0" i="0" dirty="0">
                <a:solidFill>
                  <a:srgbClr val="000000"/>
                </a:solidFill>
                <a:effectLst/>
                <a:latin typeface="+mn-lt"/>
              </a:rPr>
              <a:t> ve </a:t>
            </a:r>
            <a:r>
              <a:rPr lang="tr-TR" b="1" i="0" dirty="0">
                <a:solidFill>
                  <a:srgbClr val="000000"/>
                </a:solidFill>
                <a:effectLst/>
                <a:latin typeface="+mn-lt"/>
              </a:rPr>
              <a:t>acıma</a:t>
            </a:r>
            <a:r>
              <a:rPr lang="tr-TR" b="0" i="0" dirty="0">
                <a:solidFill>
                  <a:srgbClr val="000000"/>
                </a:solidFill>
                <a:effectLst/>
                <a:latin typeface="+mn-lt"/>
              </a:rPr>
              <a:t> duygularına neden olduğunu belirtmişlerdir.</a:t>
            </a:r>
          </a:p>
          <a:p>
            <a:r>
              <a:rPr lang="tr-TR" dirty="0">
                <a:solidFill>
                  <a:srgbClr val="000000"/>
                </a:solidFill>
                <a:latin typeface="+mn-lt"/>
              </a:rPr>
              <a:t>Eğitim durumundan bağımsız olarak</a:t>
            </a:r>
          </a:p>
          <a:p>
            <a:pPr lvl="1"/>
            <a:r>
              <a:rPr lang="tr-TR" dirty="0">
                <a:solidFill>
                  <a:srgbClr val="000000"/>
                </a:solidFill>
                <a:latin typeface="+mn-lt"/>
              </a:rPr>
              <a:t>İ</a:t>
            </a:r>
            <a:r>
              <a:rPr lang="tr-TR" b="0" i="0" dirty="0">
                <a:solidFill>
                  <a:srgbClr val="000000"/>
                </a:solidFill>
                <a:effectLst/>
                <a:latin typeface="+mn-lt"/>
              </a:rPr>
              <a:t>lk çocukları ile daha fazla ilgilendiklerini ve </a:t>
            </a:r>
            <a:r>
              <a:rPr lang="tr-TR" b="1" i="0" dirty="0">
                <a:solidFill>
                  <a:srgbClr val="000000"/>
                </a:solidFill>
                <a:effectLst/>
                <a:latin typeface="+mn-lt"/>
              </a:rPr>
              <a:t>çocukları büyüdükçe </a:t>
            </a:r>
            <a:r>
              <a:rPr lang="tr-TR" b="0" i="0" dirty="0">
                <a:solidFill>
                  <a:srgbClr val="000000"/>
                </a:solidFill>
                <a:effectLst/>
                <a:latin typeface="+mn-lt"/>
              </a:rPr>
              <a:t>bu </a:t>
            </a:r>
            <a:r>
              <a:rPr lang="tr-TR" i="0" dirty="0">
                <a:solidFill>
                  <a:srgbClr val="000000"/>
                </a:solidFill>
                <a:effectLst/>
                <a:latin typeface="+mn-lt"/>
              </a:rPr>
              <a:t>duyguların azaldığını </a:t>
            </a:r>
          </a:p>
          <a:p>
            <a:pPr lvl="1"/>
            <a:r>
              <a:rPr lang="tr-TR" dirty="0">
                <a:solidFill>
                  <a:srgbClr val="000000"/>
                </a:solidFill>
                <a:latin typeface="+mn-lt"/>
              </a:rPr>
              <a:t>A</a:t>
            </a:r>
            <a:r>
              <a:rPr lang="tr-TR" b="0" i="0" dirty="0">
                <a:solidFill>
                  <a:srgbClr val="000000"/>
                </a:solidFill>
                <a:effectLst/>
                <a:latin typeface="+mn-lt"/>
              </a:rPr>
              <a:t>teş </a:t>
            </a:r>
            <a:r>
              <a:rPr lang="tr-TR" b="1" i="0" dirty="0">
                <a:solidFill>
                  <a:srgbClr val="000000"/>
                </a:solidFill>
                <a:effectLst/>
                <a:latin typeface="+mn-lt"/>
              </a:rPr>
              <a:t>geceleri</a:t>
            </a:r>
            <a:r>
              <a:rPr lang="tr-TR" b="0" i="0" dirty="0">
                <a:solidFill>
                  <a:srgbClr val="000000"/>
                </a:solidFill>
                <a:effectLst/>
                <a:latin typeface="+mn-lt"/>
              </a:rPr>
              <a:t> ortaya çıktığında veya devam ettiğinde bu duyguların arttığını</a:t>
            </a:r>
          </a:p>
          <a:p>
            <a:pPr lvl="1"/>
            <a:r>
              <a:rPr lang="tr-TR" dirty="0">
                <a:solidFill>
                  <a:srgbClr val="000000"/>
                </a:solidFill>
                <a:latin typeface="+mn-lt"/>
              </a:rPr>
              <a:t>Ç</a:t>
            </a:r>
            <a:r>
              <a:rPr lang="tr-TR" b="0" i="0" dirty="0">
                <a:solidFill>
                  <a:srgbClr val="000000"/>
                </a:solidFill>
                <a:effectLst/>
                <a:latin typeface="+mn-lt"/>
              </a:rPr>
              <a:t>ocuklarının ateşini </a:t>
            </a:r>
            <a:r>
              <a:rPr lang="tr-TR" b="1" i="0" dirty="0">
                <a:solidFill>
                  <a:srgbClr val="000000"/>
                </a:solidFill>
                <a:effectLst/>
                <a:latin typeface="+mn-lt"/>
              </a:rPr>
              <a:t>ölçerken</a:t>
            </a:r>
            <a:r>
              <a:rPr lang="tr-TR" b="0" i="0" dirty="0">
                <a:solidFill>
                  <a:srgbClr val="000000"/>
                </a:solidFill>
                <a:effectLst/>
                <a:latin typeface="+mn-lt"/>
              </a:rPr>
              <a:t> davranışlarında belirli bir endişe yaşadıklarını</a:t>
            </a:r>
            <a:endParaRPr lang="tr-TR" dirty="0">
              <a:latin typeface="+mn-lt"/>
            </a:endParaRPr>
          </a:p>
        </p:txBody>
      </p:sp>
    </p:spTree>
    <p:extLst>
      <p:ext uri="{BB962C8B-B14F-4D97-AF65-F5344CB8AC3E}">
        <p14:creationId xmlns:p14="http://schemas.microsoft.com/office/powerpoint/2010/main" val="3044203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54A9F7-33C6-1F10-612A-E78009D31CA5}"/>
              </a:ext>
            </a:extLst>
          </p:cNvPr>
          <p:cNvSpPr>
            <a:spLocks noGrp="1"/>
          </p:cNvSpPr>
          <p:nvPr>
            <p:ph type="title"/>
          </p:nvPr>
        </p:nvSpPr>
        <p:spPr/>
        <p:txBody>
          <a:bodyPr>
            <a:normAutofit fontScale="90000"/>
          </a:bodyPr>
          <a:lstStyle/>
          <a:p>
            <a:r>
              <a:rPr lang="tr-TR" dirty="0"/>
              <a:t>B U L G U L A R</a:t>
            </a:r>
          </a:p>
        </p:txBody>
      </p:sp>
      <p:sp>
        <p:nvSpPr>
          <p:cNvPr id="3" name="İçerik Yer Tutucusu 2">
            <a:extLst>
              <a:ext uri="{FF2B5EF4-FFF2-40B4-BE49-F238E27FC236}">
                <a16:creationId xmlns:a16="http://schemas.microsoft.com/office/drawing/2014/main" id="{26261534-9FC2-DD98-4319-7BBCF7437954}"/>
              </a:ext>
            </a:extLst>
          </p:cNvPr>
          <p:cNvSpPr>
            <a:spLocks noGrp="1"/>
          </p:cNvSpPr>
          <p:nvPr>
            <p:ph idx="1"/>
          </p:nvPr>
        </p:nvSpPr>
        <p:spPr/>
        <p:txBody>
          <a:bodyPr>
            <a:normAutofit/>
          </a:bodyPr>
          <a:lstStyle/>
          <a:p>
            <a:r>
              <a:rPr lang="tr-TR" sz="2200" b="0" i="0" dirty="0">
                <a:solidFill>
                  <a:srgbClr val="000000"/>
                </a:solidFill>
                <a:effectLst/>
                <a:latin typeface="+mn-lt"/>
              </a:rPr>
              <a:t>Sağlık profesyoneli olan ebeveynler söz konusu olduğunda; (meslekleri nedeniyle sosyal olarak onlara verilen) </a:t>
            </a:r>
          </a:p>
          <a:p>
            <a:pPr lvl="1"/>
            <a:r>
              <a:rPr lang="tr-TR" sz="2200" b="0" i="0" dirty="0">
                <a:solidFill>
                  <a:srgbClr val="000000"/>
                </a:solidFill>
                <a:effectLst/>
                <a:latin typeface="+mn-lt"/>
              </a:rPr>
              <a:t>Çocuklarının bakımı için daha büyük bir sorumluluk üstlenme algılarıyla ilgili sıkıntı duygularını </a:t>
            </a:r>
          </a:p>
          <a:p>
            <a:pPr lvl="1"/>
            <a:r>
              <a:rPr lang="tr-TR" sz="2200" b="0" i="0" dirty="0">
                <a:solidFill>
                  <a:srgbClr val="000000"/>
                </a:solidFill>
                <a:effectLst/>
                <a:latin typeface="+mn-lt"/>
              </a:rPr>
              <a:t>Çocuklarında bir ateş nöbeti meydana geldiğinde 'tıkandıklarını' hissettiklerini  </a:t>
            </a:r>
          </a:p>
          <a:p>
            <a:pPr lvl="1"/>
            <a:r>
              <a:rPr lang="tr-TR" sz="2200" b="0" i="0" dirty="0">
                <a:solidFill>
                  <a:srgbClr val="000000"/>
                </a:solidFill>
                <a:effectLst/>
                <a:latin typeface="+mn-lt"/>
              </a:rPr>
              <a:t>Bazen ne yapacaklarını bilemediklerini, yaptıklarından dolayı kendilerini suçlu hissettiklerini veya “kötü ebeveynler” </a:t>
            </a:r>
          </a:p>
          <a:p>
            <a:pPr lvl="1"/>
            <a:r>
              <a:rPr lang="tr-TR" sz="2200" b="0" i="0" dirty="0">
                <a:solidFill>
                  <a:srgbClr val="000000"/>
                </a:solidFill>
                <a:effectLst/>
                <a:latin typeface="+mn-lt"/>
              </a:rPr>
              <a:t>Acil servislere ateş için başvurduklarında profesyonel meslektaşlarının yanında kendilerini aptal gibi hissettiklerini de kabul ettiler.</a:t>
            </a:r>
          </a:p>
          <a:p>
            <a:pPr lvl="1"/>
            <a:endParaRPr lang="tr-TR" sz="2200" dirty="0">
              <a:solidFill>
                <a:srgbClr val="000000"/>
              </a:solidFill>
              <a:latin typeface="+mn-lt"/>
            </a:endParaRPr>
          </a:p>
          <a:p>
            <a:pPr lvl="1"/>
            <a:endParaRPr lang="tr-TR" sz="2200" dirty="0">
              <a:solidFill>
                <a:srgbClr val="000000"/>
              </a:solidFill>
              <a:latin typeface="+mn-lt"/>
            </a:endParaRPr>
          </a:p>
          <a:p>
            <a:r>
              <a:rPr lang="tr-TR" sz="2200" dirty="0">
                <a:solidFill>
                  <a:srgbClr val="000000"/>
                </a:solidFill>
                <a:latin typeface="+mn-lt"/>
              </a:rPr>
              <a:t>Bunların aksine </a:t>
            </a:r>
            <a:r>
              <a:rPr lang="tr-TR" sz="2200" b="0" i="0" dirty="0">
                <a:solidFill>
                  <a:srgbClr val="000000"/>
                </a:solidFill>
                <a:effectLst/>
                <a:latin typeface="+mn-lt"/>
              </a:rPr>
              <a:t>her iki gruptan da bu tür endişe ve korku duygularını dile getirmeyen ve ateşe daha az önem veriyor gibi görünen katılımcılar da vardı.</a:t>
            </a:r>
            <a:endParaRPr lang="tr-TR" sz="2200" dirty="0">
              <a:latin typeface="+mn-lt"/>
            </a:endParaRPr>
          </a:p>
          <a:p>
            <a:endParaRPr lang="tr-TR" sz="2200" dirty="0">
              <a:latin typeface="+mn-lt"/>
            </a:endParaRPr>
          </a:p>
        </p:txBody>
      </p:sp>
    </p:spTree>
    <p:extLst>
      <p:ext uri="{BB962C8B-B14F-4D97-AF65-F5344CB8AC3E}">
        <p14:creationId xmlns:p14="http://schemas.microsoft.com/office/powerpoint/2010/main" val="2079277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D93E03-19A7-DE4F-83B7-E0A637C962A5}"/>
              </a:ext>
            </a:extLst>
          </p:cNvPr>
          <p:cNvSpPr>
            <a:spLocks noGrp="1"/>
          </p:cNvSpPr>
          <p:nvPr>
            <p:ph type="title"/>
          </p:nvPr>
        </p:nvSpPr>
        <p:spPr/>
        <p:txBody>
          <a:bodyPr>
            <a:normAutofit fontScale="90000"/>
          </a:bodyPr>
          <a:lstStyle/>
          <a:p>
            <a:r>
              <a:rPr lang="tr-TR" dirty="0"/>
              <a:t>B U L G U L A R</a:t>
            </a:r>
          </a:p>
        </p:txBody>
      </p:sp>
      <p:sp>
        <p:nvSpPr>
          <p:cNvPr id="3" name="İçerik Yer Tutucusu 2">
            <a:extLst>
              <a:ext uri="{FF2B5EF4-FFF2-40B4-BE49-F238E27FC236}">
                <a16:creationId xmlns:a16="http://schemas.microsoft.com/office/drawing/2014/main" id="{213C3C23-E107-21D9-F1F0-40463607851E}"/>
              </a:ext>
            </a:extLst>
          </p:cNvPr>
          <p:cNvSpPr>
            <a:spLocks noGrp="1"/>
          </p:cNvSpPr>
          <p:nvPr>
            <p:ph idx="1"/>
          </p:nvPr>
        </p:nvSpPr>
        <p:spPr>
          <a:xfrm>
            <a:off x="604683" y="1176695"/>
            <a:ext cx="10982631" cy="5498871"/>
          </a:xfrm>
        </p:spPr>
        <p:txBody>
          <a:bodyPr>
            <a:normAutofit/>
          </a:bodyPr>
          <a:lstStyle/>
          <a:p>
            <a:r>
              <a:rPr lang="tr-TR" b="0" i="0" dirty="0">
                <a:solidFill>
                  <a:srgbClr val="000000"/>
                </a:solidFill>
                <a:effectLst/>
                <a:latin typeface="+mn-lt"/>
              </a:rPr>
              <a:t>Ebeveynlerde çocukluk çağı ateşi ile ilgili olumsuz duyguların baskın olmasına rağmen, bazı sağlık profesyoneli olmayan ebeveynler de aşağıdaki durumlarda tatmin ve güvence duyguları yaşadılar: </a:t>
            </a:r>
          </a:p>
          <a:p>
            <a:pPr lvl="1"/>
            <a:r>
              <a:rPr lang="tr-TR" b="0" i="0" dirty="0">
                <a:solidFill>
                  <a:srgbClr val="000000"/>
                </a:solidFill>
                <a:effectLst/>
                <a:latin typeface="+mn-lt"/>
              </a:rPr>
              <a:t>Ateş düştüğünde (sağlık çalışanı ebeveynleri tarafından da) </a:t>
            </a:r>
          </a:p>
          <a:p>
            <a:pPr lvl="1"/>
            <a:r>
              <a:rPr lang="tr-TR" b="0" i="0" dirty="0">
                <a:solidFill>
                  <a:srgbClr val="000000"/>
                </a:solidFill>
                <a:effectLst/>
                <a:latin typeface="+mn-lt"/>
              </a:rPr>
              <a:t>Çocuklarının bakımı için destek aldıklarında</a:t>
            </a:r>
          </a:p>
          <a:p>
            <a:pPr lvl="1"/>
            <a:r>
              <a:rPr lang="tr-TR" b="0" i="0" dirty="0">
                <a:solidFill>
                  <a:srgbClr val="000000"/>
                </a:solidFill>
                <a:effectLst/>
                <a:latin typeface="+mn-lt"/>
              </a:rPr>
              <a:t>Yakında bir sağlık merkezi olduğunda</a:t>
            </a:r>
          </a:p>
          <a:p>
            <a:r>
              <a:rPr lang="tr-TR" b="0" i="0" dirty="0">
                <a:solidFill>
                  <a:srgbClr val="000000"/>
                </a:solidFill>
                <a:effectLst/>
                <a:latin typeface="+mn-lt"/>
              </a:rPr>
              <a:t>Sağlık sektöründen olmayan ebeveynler, "yüksek ateş" ile normal ateş arasında ayrım yapmalarına ve ateşin olası komplikasyonlarını tanımalarına olanak sağlayacak daha fazla bilgi talep ettiler.</a:t>
            </a:r>
            <a:endParaRPr lang="tr-TR" dirty="0">
              <a:solidFill>
                <a:srgbClr val="000000"/>
              </a:solidFill>
              <a:latin typeface="+mn-lt"/>
            </a:endParaRPr>
          </a:p>
          <a:p>
            <a:r>
              <a:rPr lang="tr-TR" b="0" i="0" dirty="0">
                <a:solidFill>
                  <a:srgbClr val="000000"/>
                </a:solidFill>
                <a:effectLst/>
                <a:latin typeface="+mn-lt"/>
              </a:rPr>
              <a:t>Danışılan bilgi kaynakları ile ilgili olarak, her iki gruptan katılımcılar </a:t>
            </a:r>
            <a:r>
              <a:rPr lang="tr-TR" b="1" i="0" dirty="0">
                <a:solidFill>
                  <a:srgbClr val="000000"/>
                </a:solidFill>
                <a:effectLst/>
                <a:latin typeface="+mn-lt"/>
              </a:rPr>
              <a:t>sağlık uzmanlarına</a:t>
            </a:r>
            <a:r>
              <a:rPr lang="tr-TR" b="0" i="0" dirty="0">
                <a:solidFill>
                  <a:srgbClr val="000000"/>
                </a:solidFill>
                <a:effectLst/>
                <a:latin typeface="+mn-lt"/>
              </a:rPr>
              <a:t>, </a:t>
            </a:r>
            <a:r>
              <a:rPr lang="tr-TR" i="0" dirty="0">
                <a:solidFill>
                  <a:srgbClr val="000000"/>
                </a:solidFill>
                <a:effectLst/>
                <a:latin typeface="+mn-lt"/>
              </a:rPr>
              <a:t>ilaç</a:t>
            </a:r>
            <a:r>
              <a:rPr lang="tr-TR" b="0" i="0" dirty="0">
                <a:solidFill>
                  <a:srgbClr val="000000"/>
                </a:solidFill>
                <a:effectLst/>
                <a:latin typeface="+mn-lt"/>
              </a:rPr>
              <a:t> </a:t>
            </a:r>
            <a:r>
              <a:rPr lang="tr-TR" i="0" dirty="0">
                <a:solidFill>
                  <a:srgbClr val="000000"/>
                </a:solidFill>
                <a:effectLst/>
                <a:latin typeface="+mn-lt"/>
              </a:rPr>
              <a:t>bilgilendirme</a:t>
            </a:r>
            <a:r>
              <a:rPr lang="tr-TR" b="0" i="0" dirty="0">
                <a:solidFill>
                  <a:srgbClr val="000000"/>
                </a:solidFill>
                <a:effectLst/>
                <a:latin typeface="+mn-lt"/>
              </a:rPr>
              <a:t> </a:t>
            </a:r>
            <a:r>
              <a:rPr lang="tr-TR" b="1" i="0" dirty="0">
                <a:solidFill>
                  <a:srgbClr val="000000"/>
                </a:solidFill>
                <a:effectLst/>
                <a:latin typeface="+mn-lt"/>
              </a:rPr>
              <a:t>broşürlerine</a:t>
            </a:r>
            <a:r>
              <a:rPr lang="tr-TR" b="0" i="0" dirty="0">
                <a:solidFill>
                  <a:srgbClr val="000000"/>
                </a:solidFill>
                <a:effectLst/>
                <a:latin typeface="+mn-lt"/>
              </a:rPr>
              <a:t>, ebeveynlik </a:t>
            </a:r>
            <a:r>
              <a:rPr lang="tr-TR" b="1" i="0" dirty="0">
                <a:solidFill>
                  <a:srgbClr val="000000"/>
                </a:solidFill>
                <a:effectLst/>
                <a:latin typeface="+mn-lt"/>
              </a:rPr>
              <a:t>dergilerine</a:t>
            </a:r>
            <a:r>
              <a:rPr lang="tr-TR" b="0" i="0" dirty="0">
                <a:solidFill>
                  <a:srgbClr val="000000"/>
                </a:solidFill>
                <a:effectLst/>
                <a:latin typeface="+mn-lt"/>
              </a:rPr>
              <a:t> ve </a:t>
            </a:r>
            <a:r>
              <a:rPr lang="tr-TR" b="1" i="0" dirty="0">
                <a:solidFill>
                  <a:srgbClr val="000000"/>
                </a:solidFill>
                <a:effectLst/>
                <a:latin typeface="+mn-lt"/>
              </a:rPr>
              <a:t>internete</a:t>
            </a:r>
            <a:r>
              <a:rPr lang="tr-TR" b="0" i="0" dirty="0">
                <a:solidFill>
                  <a:srgbClr val="000000"/>
                </a:solidFill>
                <a:effectLst/>
                <a:latin typeface="+mn-lt"/>
              </a:rPr>
              <a:t> başvurduklarını belirtmişlerdir.</a:t>
            </a:r>
          </a:p>
          <a:p>
            <a:r>
              <a:rPr lang="tr-TR" b="0" i="0" dirty="0">
                <a:solidFill>
                  <a:srgbClr val="000000"/>
                </a:solidFill>
                <a:effectLst/>
                <a:latin typeface="+mn-lt"/>
              </a:rPr>
              <a:t>İnternet çoğu katılımcı tarafından kullanıldı, ancak bazı ebeveynler internet kullanımına karşı çıktı, diğerleri ise çevrimiçi olarak mevcut olan bilgilerin seçildiğini ve tarandığını kabul etti.</a:t>
            </a:r>
            <a:endParaRPr lang="tr-TR" dirty="0">
              <a:solidFill>
                <a:srgbClr val="000000"/>
              </a:solidFill>
              <a:latin typeface="+mn-lt"/>
            </a:endParaRPr>
          </a:p>
          <a:p>
            <a:r>
              <a:rPr lang="tr-TR" b="0" i="0" dirty="0">
                <a:solidFill>
                  <a:srgbClr val="000000"/>
                </a:solidFill>
                <a:effectLst/>
                <a:latin typeface="+mn-lt"/>
              </a:rPr>
              <a:t>Öte yandan, sağlık uzmanı olmayan ebeveynler de </a:t>
            </a:r>
            <a:r>
              <a:rPr lang="tr-TR" b="1" i="0" dirty="0">
                <a:solidFill>
                  <a:srgbClr val="000000"/>
                </a:solidFill>
                <a:effectLst/>
                <a:latin typeface="+mn-lt"/>
              </a:rPr>
              <a:t>eczacılara</a:t>
            </a:r>
            <a:r>
              <a:rPr lang="tr-TR" b="0" i="0" dirty="0">
                <a:solidFill>
                  <a:srgbClr val="000000"/>
                </a:solidFill>
                <a:effectLst/>
                <a:latin typeface="+mn-lt"/>
              </a:rPr>
              <a:t> ve diğer </a:t>
            </a:r>
            <a:r>
              <a:rPr lang="tr-TR" b="1" i="0" dirty="0">
                <a:solidFill>
                  <a:srgbClr val="000000"/>
                </a:solidFill>
                <a:effectLst/>
                <a:latin typeface="+mn-lt"/>
              </a:rPr>
              <a:t>akran</a:t>
            </a:r>
            <a:r>
              <a:rPr lang="tr-TR" b="0" i="0" dirty="0">
                <a:solidFill>
                  <a:srgbClr val="000000"/>
                </a:solidFill>
                <a:effectLst/>
                <a:latin typeface="+mn-lt"/>
              </a:rPr>
              <a:t> </a:t>
            </a:r>
            <a:r>
              <a:rPr lang="tr-TR" b="1" i="0" dirty="0">
                <a:solidFill>
                  <a:srgbClr val="000000"/>
                </a:solidFill>
                <a:effectLst/>
                <a:latin typeface="+mn-lt"/>
              </a:rPr>
              <a:t>gruplarına</a:t>
            </a:r>
            <a:r>
              <a:rPr lang="tr-TR" b="0" i="0" dirty="0">
                <a:solidFill>
                  <a:srgbClr val="000000"/>
                </a:solidFill>
                <a:effectLst/>
                <a:latin typeface="+mn-lt"/>
              </a:rPr>
              <a:t> (arkadaşlar ve aile üyeleri) danışarak, "aşırı bilgi yüklemesi" kaynağı olarak büyükannelerin rolünü vurgulamıştır.</a:t>
            </a:r>
          </a:p>
          <a:p>
            <a:r>
              <a:rPr lang="tr-TR" b="0" i="0" dirty="0">
                <a:solidFill>
                  <a:srgbClr val="000000"/>
                </a:solidFill>
                <a:effectLst/>
                <a:latin typeface="+mn-lt"/>
              </a:rPr>
              <a:t>Bu arada bilimsel yayınlar ve konu ile ilgili cep telefonu veya tablet uygulamaları (</a:t>
            </a:r>
            <a:r>
              <a:rPr lang="tr-TR" b="1" i="0" dirty="0" err="1">
                <a:solidFill>
                  <a:srgbClr val="000000"/>
                </a:solidFill>
                <a:effectLst/>
                <a:latin typeface="+mn-lt"/>
              </a:rPr>
              <a:t>Apps</a:t>
            </a:r>
            <a:r>
              <a:rPr lang="tr-TR" b="0" i="0" dirty="0">
                <a:solidFill>
                  <a:srgbClr val="000000"/>
                </a:solidFill>
                <a:effectLst/>
                <a:latin typeface="+mn-lt"/>
              </a:rPr>
              <a:t>) kullanımı sağlık profesyonelleri durumunda bilgi kaynağı olarak kullanılmıştır.</a:t>
            </a:r>
            <a:endParaRPr lang="tr-TR" dirty="0">
              <a:latin typeface="+mn-lt"/>
            </a:endParaRPr>
          </a:p>
        </p:txBody>
      </p:sp>
    </p:spTree>
    <p:extLst>
      <p:ext uri="{BB962C8B-B14F-4D97-AF65-F5344CB8AC3E}">
        <p14:creationId xmlns:p14="http://schemas.microsoft.com/office/powerpoint/2010/main" val="172070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6028AE-29B3-D122-146E-7C2F0C4CBEF0}"/>
              </a:ext>
            </a:extLst>
          </p:cNvPr>
          <p:cNvSpPr>
            <a:spLocks noGrp="1"/>
          </p:cNvSpPr>
          <p:nvPr>
            <p:ph type="title"/>
          </p:nvPr>
        </p:nvSpPr>
        <p:spPr/>
        <p:txBody>
          <a:bodyPr>
            <a:normAutofit fontScale="90000"/>
          </a:bodyPr>
          <a:lstStyle/>
          <a:p>
            <a:r>
              <a:rPr lang="tr-TR" dirty="0"/>
              <a:t>T A R T I Ş M A</a:t>
            </a:r>
          </a:p>
        </p:txBody>
      </p:sp>
      <p:sp>
        <p:nvSpPr>
          <p:cNvPr id="3" name="İçerik Yer Tutucusu 2">
            <a:extLst>
              <a:ext uri="{FF2B5EF4-FFF2-40B4-BE49-F238E27FC236}">
                <a16:creationId xmlns:a16="http://schemas.microsoft.com/office/drawing/2014/main" id="{205FE3CA-96D2-CD41-F6FC-0314F50B7EC6}"/>
              </a:ext>
            </a:extLst>
          </p:cNvPr>
          <p:cNvSpPr>
            <a:spLocks noGrp="1"/>
          </p:cNvSpPr>
          <p:nvPr>
            <p:ph idx="1"/>
          </p:nvPr>
        </p:nvSpPr>
        <p:spPr/>
        <p:txBody>
          <a:bodyPr/>
          <a:lstStyle/>
          <a:p>
            <a:r>
              <a:rPr lang="tr-TR" sz="2400" b="0" i="0" dirty="0">
                <a:solidFill>
                  <a:srgbClr val="000000"/>
                </a:solidFill>
                <a:effectLst/>
                <a:latin typeface="+mn-lt"/>
              </a:rPr>
              <a:t>Bildiğimiz kadarıyla bu çalışma, sağlık profesyoneli olan ve olmayan ebeveynler ile hem kırsal hem de kentsel çevredeki ebeveynler arasında karşılaştırma yapan, ebeveynlerin ateş konusundaki kavramsallaştırmalarını analiz eden tek çalışmadır.</a:t>
            </a:r>
          </a:p>
          <a:p>
            <a:r>
              <a:rPr lang="tr-TR" sz="2400" b="0" i="0" dirty="0">
                <a:solidFill>
                  <a:srgbClr val="000000"/>
                </a:solidFill>
                <a:effectLst/>
                <a:latin typeface="+mn-lt"/>
              </a:rPr>
              <a:t>Buna ek olarak, bu, ebeveynler arasında ikamet ettikleri yere göre hiçbir farklılık bulunmamasına rağmen, bu olguyu bölümlenmiş </a:t>
            </a:r>
            <a:r>
              <a:rPr lang="tr-TR" sz="2400" b="0" i="0" dirty="0" err="1">
                <a:solidFill>
                  <a:srgbClr val="000000"/>
                </a:solidFill>
                <a:effectLst/>
                <a:latin typeface="+mn-lt"/>
              </a:rPr>
              <a:t>OG'lere</a:t>
            </a:r>
            <a:r>
              <a:rPr lang="tr-TR" sz="2400" b="0" i="0" dirty="0">
                <a:solidFill>
                  <a:srgbClr val="000000"/>
                </a:solidFill>
                <a:effectLst/>
                <a:latin typeface="+mn-lt"/>
              </a:rPr>
              <a:t> dayalı olarak araştıran az sayıdaki araştırma çalışmasından biridir ve aynı konuda yeni ve kapsamlı bir vizyon sağlar.</a:t>
            </a:r>
            <a:endParaRPr lang="tr-TR" sz="2400" dirty="0">
              <a:solidFill>
                <a:srgbClr val="000000"/>
              </a:solidFill>
              <a:latin typeface="+mn-lt"/>
            </a:endParaRPr>
          </a:p>
          <a:p>
            <a:endParaRPr lang="tr-TR" dirty="0">
              <a:latin typeface="+mn-lt"/>
            </a:endParaRPr>
          </a:p>
        </p:txBody>
      </p:sp>
    </p:spTree>
    <p:extLst>
      <p:ext uri="{BB962C8B-B14F-4D97-AF65-F5344CB8AC3E}">
        <p14:creationId xmlns:p14="http://schemas.microsoft.com/office/powerpoint/2010/main" val="2396199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6028AE-29B3-D122-146E-7C2F0C4CBEF0}"/>
              </a:ext>
            </a:extLst>
          </p:cNvPr>
          <p:cNvSpPr>
            <a:spLocks noGrp="1"/>
          </p:cNvSpPr>
          <p:nvPr>
            <p:ph type="title"/>
          </p:nvPr>
        </p:nvSpPr>
        <p:spPr/>
        <p:txBody>
          <a:bodyPr>
            <a:normAutofit fontScale="90000"/>
          </a:bodyPr>
          <a:lstStyle/>
          <a:p>
            <a:r>
              <a:rPr lang="tr-TR" dirty="0"/>
              <a:t>T A R T I Ş M A</a:t>
            </a:r>
          </a:p>
        </p:txBody>
      </p:sp>
      <p:sp>
        <p:nvSpPr>
          <p:cNvPr id="4" name="Dikdörtgen: Köşeleri Yuvarlatılmış 3">
            <a:extLst>
              <a:ext uri="{FF2B5EF4-FFF2-40B4-BE49-F238E27FC236}">
                <a16:creationId xmlns:a16="http://schemas.microsoft.com/office/drawing/2014/main" id="{40856D80-34B4-E3D2-4718-58C9109B5C66}"/>
              </a:ext>
            </a:extLst>
          </p:cNvPr>
          <p:cNvSpPr/>
          <p:nvPr/>
        </p:nvSpPr>
        <p:spPr>
          <a:xfrm>
            <a:off x="604682" y="935421"/>
            <a:ext cx="10982630" cy="1051034"/>
          </a:xfrm>
          <a:prstGeom prst="roundRect">
            <a:avLst>
              <a:gd name="adj" fmla="val 50000"/>
            </a:avLst>
          </a:prstGeom>
          <a:solidFill>
            <a:srgbClr val="E2F0D9">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0" i="0" dirty="0">
                <a:solidFill>
                  <a:srgbClr val="000000"/>
                </a:solidFill>
                <a:effectLst/>
                <a:latin typeface="+mn-lt"/>
              </a:rPr>
              <a:t>Ateşin sınıflandırılması, nedeni, semptomları ve gelişimi ile ilgili kavramsallaştırmalara ilişkin olarak, </a:t>
            </a:r>
            <a:br>
              <a:rPr lang="tr-TR" sz="2000" b="0" i="0" dirty="0">
                <a:solidFill>
                  <a:srgbClr val="000000"/>
                </a:solidFill>
                <a:effectLst/>
                <a:latin typeface="+mn-lt"/>
              </a:rPr>
            </a:br>
            <a:r>
              <a:rPr lang="tr-TR" sz="2000" b="0" i="0" dirty="0">
                <a:solidFill>
                  <a:srgbClr val="000000"/>
                </a:solidFill>
                <a:effectLst/>
                <a:latin typeface="+mn-lt"/>
              </a:rPr>
              <a:t>eğitimlerine göre katılımcılar arasında önemli bir fark bulunmadı.</a:t>
            </a:r>
            <a:endParaRPr lang="tr-TR" sz="2000" dirty="0"/>
          </a:p>
        </p:txBody>
      </p:sp>
      <p:sp>
        <p:nvSpPr>
          <p:cNvPr id="5" name="Dikdörtgen: Köşeleri Yuvarlatılmış 4">
            <a:extLst>
              <a:ext uri="{FF2B5EF4-FFF2-40B4-BE49-F238E27FC236}">
                <a16:creationId xmlns:a16="http://schemas.microsoft.com/office/drawing/2014/main" id="{13C33A45-F3C9-9CA9-94E9-D4A7510CD173}"/>
              </a:ext>
            </a:extLst>
          </p:cNvPr>
          <p:cNvSpPr/>
          <p:nvPr/>
        </p:nvSpPr>
        <p:spPr>
          <a:xfrm>
            <a:off x="604682" y="2264980"/>
            <a:ext cx="10982630" cy="1051034"/>
          </a:xfrm>
          <a:prstGeom prst="roundRect">
            <a:avLst>
              <a:gd name="adj" fmla="val 50000"/>
            </a:avLst>
          </a:prstGeom>
          <a:solidFill>
            <a:srgbClr val="E2F0D9">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0" i="0" dirty="0">
                <a:solidFill>
                  <a:srgbClr val="000000"/>
                </a:solidFill>
                <a:effectLst/>
                <a:latin typeface="+mn-lt"/>
              </a:rPr>
              <a:t>Sağlık eğitimi olmayan ebeveynler, sağlık uzmanı olan ebeveynlerden farklı olarak </a:t>
            </a:r>
          </a:p>
          <a:p>
            <a:pPr algn="ctr"/>
            <a:r>
              <a:rPr lang="tr-TR" sz="2000" b="0" i="0" dirty="0">
                <a:solidFill>
                  <a:srgbClr val="000000"/>
                </a:solidFill>
                <a:effectLst/>
                <a:latin typeface="+mn-lt"/>
              </a:rPr>
              <a:t>probiyotiklerle profilaksi ve fiziksel önlemler gibi ateşi önleme yöntemleri</a:t>
            </a:r>
            <a:endParaRPr lang="tr-TR" sz="2000" dirty="0"/>
          </a:p>
        </p:txBody>
      </p:sp>
      <p:sp>
        <p:nvSpPr>
          <p:cNvPr id="6" name="Dikdörtgen: Köşeleri Yuvarlatılmış 5">
            <a:extLst>
              <a:ext uri="{FF2B5EF4-FFF2-40B4-BE49-F238E27FC236}">
                <a16:creationId xmlns:a16="http://schemas.microsoft.com/office/drawing/2014/main" id="{F8B95F48-EEDA-28C4-D072-54740EC00BC7}"/>
              </a:ext>
            </a:extLst>
          </p:cNvPr>
          <p:cNvSpPr/>
          <p:nvPr/>
        </p:nvSpPr>
        <p:spPr>
          <a:xfrm>
            <a:off x="604682" y="3594539"/>
            <a:ext cx="10982630" cy="1051034"/>
          </a:xfrm>
          <a:prstGeom prst="roundRect">
            <a:avLst>
              <a:gd name="adj" fmla="val 50000"/>
            </a:avLst>
          </a:prstGeom>
          <a:solidFill>
            <a:srgbClr val="E2F0D9">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0" i="0" dirty="0">
                <a:solidFill>
                  <a:srgbClr val="000000"/>
                </a:solidFill>
                <a:effectLst/>
                <a:latin typeface="+mn-lt"/>
              </a:rPr>
              <a:t>Bilgi arama davranışı içinde olan sağlık profesyoneli ebeveynler söz konusu olduğunda meslektaşlarına danışırken daha fazla sorumluluk ve utanma duyguları geliştiği</a:t>
            </a:r>
            <a:endParaRPr lang="tr-TR" sz="2000" dirty="0"/>
          </a:p>
        </p:txBody>
      </p:sp>
    </p:spTree>
    <p:extLst>
      <p:ext uri="{BB962C8B-B14F-4D97-AF65-F5344CB8AC3E}">
        <p14:creationId xmlns:p14="http://schemas.microsoft.com/office/powerpoint/2010/main" val="2492330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6028AE-29B3-D122-146E-7C2F0C4CBEF0}"/>
              </a:ext>
            </a:extLst>
          </p:cNvPr>
          <p:cNvSpPr>
            <a:spLocks noGrp="1"/>
          </p:cNvSpPr>
          <p:nvPr>
            <p:ph type="title"/>
          </p:nvPr>
        </p:nvSpPr>
        <p:spPr/>
        <p:txBody>
          <a:bodyPr>
            <a:normAutofit fontScale="90000"/>
          </a:bodyPr>
          <a:lstStyle/>
          <a:p>
            <a:r>
              <a:rPr lang="tr-TR" dirty="0"/>
              <a:t>T A R T I Ş M A</a:t>
            </a:r>
          </a:p>
        </p:txBody>
      </p:sp>
      <p:sp>
        <p:nvSpPr>
          <p:cNvPr id="4" name="Dikdörtgen: Köşeleri Yuvarlatılmış 3">
            <a:extLst>
              <a:ext uri="{FF2B5EF4-FFF2-40B4-BE49-F238E27FC236}">
                <a16:creationId xmlns:a16="http://schemas.microsoft.com/office/drawing/2014/main" id="{D50792B8-FB2D-C494-3FF5-2960CC365356}"/>
              </a:ext>
            </a:extLst>
          </p:cNvPr>
          <p:cNvSpPr/>
          <p:nvPr/>
        </p:nvSpPr>
        <p:spPr>
          <a:xfrm>
            <a:off x="1999759" y="1135116"/>
            <a:ext cx="8192477" cy="1671145"/>
          </a:xfrm>
          <a:prstGeom prst="roundRect">
            <a:avLst>
              <a:gd name="adj" fmla="val 50000"/>
            </a:avLst>
          </a:prstGeom>
          <a:solidFill>
            <a:srgbClr val="E2F0D9">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000" b="0" i="0" dirty="0">
                <a:solidFill>
                  <a:srgbClr val="000000"/>
                </a:solidFill>
                <a:effectLst/>
              </a:rPr>
              <a:t>Ebeveynler tarafından kullanılan ateş saptama yöntemleriyle</a:t>
            </a:r>
          </a:p>
          <a:p>
            <a:pPr marL="800100" lvl="1" indent="-342900">
              <a:buFont typeface="Arial" panose="020B0604020202020204" pitchFamily="34" charset="0"/>
              <a:buChar char="•"/>
            </a:pPr>
            <a:r>
              <a:rPr lang="tr-TR" sz="2000" b="0" i="0" dirty="0">
                <a:solidFill>
                  <a:srgbClr val="000000"/>
                </a:solidFill>
                <a:effectLst/>
              </a:rPr>
              <a:t>Kırmızı Yanaklar </a:t>
            </a:r>
          </a:p>
          <a:p>
            <a:pPr marL="800100" lvl="1" indent="-342900">
              <a:buFont typeface="Arial" panose="020B0604020202020204" pitchFamily="34" charset="0"/>
              <a:buChar char="•"/>
            </a:pPr>
            <a:r>
              <a:rPr lang="tr-TR" sz="2000" b="0" i="0" dirty="0">
                <a:solidFill>
                  <a:srgbClr val="000000"/>
                </a:solidFill>
                <a:effectLst/>
              </a:rPr>
              <a:t>Camsı Gözler  </a:t>
            </a:r>
          </a:p>
          <a:p>
            <a:pPr marL="800100" lvl="1" indent="-342900">
              <a:buFont typeface="Arial" panose="020B0604020202020204" pitchFamily="34" charset="0"/>
              <a:buChar char="•"/>
            </a:pPr>
            <a:r>
              <a:rPr lang="tr-TR" sz="2000" b="0" i="0" dirty="0">
                <a:solidFill>
                  <a:srgbClr val="000000"/>
                </a:solidFill>
                <a:effectLst/>
              </a:rPr>
              <a:t>Çocuğun Davranışındaki Değişiklikler</a:t>
            </a:r>
          </a:p>
        </p:txBody>
      </p:sp>
      <p:sp>
        <p:nvSpPr>
          <p:cNvPr id="5" name="Dikdörtgen: Köşeleri Yuvarlatılmış 4">
            <a:extLst>
              <a:ext uri="{FF2B5EF4-FFF2-40B4-BE49-F238E27FC236}">
                <a16:creationId xmlns:a16="http://schemas.microsoft.com/office/drawing/2014/main" id="{FB650BA6-8DBC-1FB9-3CB5-79F16D61FD07}"/>
              </a:ext>
            </a:extLst>
          </p:cNvPr>
          <p:cNvSpPr/>
          <p:nvPr/>
        </p:nvSpPr>
        <p:spPr>
          <a:xfrm>
            <a:off x="1999758" y="3216167"/>
            <a:ext cx="8192477" cy="1671145"/>
          </a:xfrm>
          <a:prstGeom prst="roundRect">
            <a:avLst>
              <a:gd name="adj" fmla="val 50000"/>
            </a:avLst>
          </a:prstGeom>
          <a:solidFill>
            <a:srgbClr val="E2F0D9">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000" b="0" i="0" dirty="0">
                <a:solidFill>
                  <a:srgbClr val="000000"/>
                </a:solidFill>
                <a:effectLst/>
              </a:rPr>
              <a:t>Ebeveynlerin, her çocuğun ateş semptomları olduğunda; </a:t>
            </a:r>
          </a:p>
          <a:p>
            <a:pPr marL="800100" lvl="1" indent="-342900">
              <a:buFont typeface="Arial" panose="020B0604020202020204" pitchFamily="34" charset="0"/>
              <a:buChar char="•"/>
            </a:pPr>
            <a:r>
              <a:rPr lang="tr-TR" sz="2000" b="0" i="0" dirty="0">
                <a:solidFill>
                  <a:srgbClr val="000000"/>
                </a:solidFill>
                <a:effectLst/>
              </a:rPr>
              <a:t>Belirli bir tuhaflık gösterdiği </a:t>
            </a:r>
            <a:endParaRPr lang="tr-TR" sz="2000" dirty="0">
              <a:solidFill>
                <a:srgbClr val="000000"/>
              </a:solidFill>
            </a:endParaRPr>
          </a:p>
          <a:p>
            <a:pPr marL="800100" lvl="1" indent="-342900">
              <a:buFont typeface="Arial" panose="020B0604020202020204" pitchFamily="34" charset="0"/>
              <a:buChar char="•"/>
            </a:pPr>
            <a:r>
              <a:rPr lang="tr-TR" sz="2000" b="0" i="0" dirty="0">
                <a:solidFill>
                  <a:srgbClr val="000000"/>
                </a:solidFill>
                <a:effectLst/>
              </a:rPr>
              <a:t>Ateşe karşı bir dereceye kadar tolerans gösterdiği</a:t>
            </a:r>
          </a:p>
        </p:txBody>
      </p:sp>
    </p:spTree>
    <p:extLst>
      <p:ext uri="{BB962C8B-B14F-4D97-AF65-F5344CB8AC3E}">
        <p14:creationId xmlns:p14="http://schemas.microsoft.com/office/powerpoint/2010/main" val="2772915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6028AE-29B3-D122-146E-7C2F0C4CBEF0}"/>
              </a:ext>
            </a:extLst>
          </p:cNvPr>
          <p:cNvSpPr>
            <a:spLocks noGrp="1"/>
          </p:cNvSpPr>
          <p:nvPr>
            <p:ph type="title"/>
          </p:nvPr>
        </p:nvSpPr>
        <p:spPr/>
        <p:txBody>
          <a:bodyPr>
            <a:normAutofit fontScale="90000"/>
          </a:bodyPr>
          <a:lstStyle/>
          <a:p>
            <a:r>
              <a:rPr lang="tr-TR" dirty="0"/>
              <a:t>T A R T I Ş M A</a:t>
            </a:r>
          </a:p>
        </p:txBody>
      </p:sp>
      <p:sp>
        <p:nvSpPr>
          <p:cNvPr id="3" name="İçerik Yer Tutucusu 2">
            <a:extLst>
              <a:ext uri="{FF2B5EF4-FFF2-40B4-BE49-F238E27FC236}">
                <a16:creationId xmlns:a16="http://schemas.microsoft.com/office/drawing/2014/main" id="{205FE3CA-96D2-CD41-F6FC-0314F50B7EC6}"/>
              </a:ext>
            </a:extLst>
          </p:cNvPr>
          <p:cNvSpPr>
            <a:spLocks noGrp="1"/>
          </p:cNvSpPr>
          <p:nvPr>
            <p:ph idx="1"/>
          </p:nvPr>
        </p:nvSpPr>
        <p:spPr>
          <a:xfrm>
            <a:off x="604682" y="4358932"/>
            <a:ext cx="10982631" cy="731993"/>
          </a:xfrm>
        </p:spPr>
        <p:txBody>
          <a:bodyPr/>
          <a:lstStyle/>
          <a:p>
            <a:r>
              <a:rPr lang="tr-TR" b="0" i="0" dirty="0">
                <a:solidFill>
                  <a:srgbClr val="000000"/>
                </a:solidFill>
                <a:effectLst/>
                <a:latin typeface="Roboto" panose="02000000000000000000" pitchFamily="2" charset="0"/>
              </a:rPr>
              <a:t>Ayrıca, sağlık uzmanı olmayan ebeveynler de ateşin olası nedenleri olarak öfke nöbetleri veya yorgunluktan bahsetmiştir.</a:t>
            </a:r>
            <a:endParaRPr lang="tr-TR" dirty="0"/>
          </a:p>
        </p:txBody>
      </p:sp>
      <p:sp>
        <p:nvSpPr>
          <p:cNvPr id="4" name="Dikdörtgen: Köşeleri Yuvarlatılmış 3">
            <a:extLst>
              <a:ext uri="{FF2B5EF4-FFF2-40B4-BE49-F238E27FC236}">
                <a16:creationId xmlns:a16="http://schemas.microsoft.com/office/drawing/2014/main" id="{0F4BF8AD-B965-7858-6AF7-13FE33EE3CBC}"/>
              </a:ext>
            </a:extLst>
          </p:cNvPr>
          <p:cNvSpPr/>
          <p:nvPr/>
        </p:nvSpPr>
        <p:spPr>
          <a:xfrm>
            <a:off x="1784081" y="1148255"/>
            <a:ext cx="8100234" cy="637391"/>
          </a:xfrm>
          <a:prstGeom prst="roundRect">
            <a:avLst>
              <a:gd name="adj" fmla="val 50000"/>
            </a:avLst>
          </a:prstGeom>
          <a:solidFill>
            <a:srgbClr val="E2F0D9">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200" b="0" i="0" dirty="0">
                <a:solidFill>
                  <a:srgbClr val="000000"/>
                </a:solidFill>
                <a:effectLst/>
              </a:rPr>
              <a:t>Ebeveynler Tarafından Algılanan Ateşin Nedenleriyle İlgili Sonuçlar</a:t>
            </a:r>
            <a:endParaRPr lang="tr-TR" sz="2200" b="0" i="0" dirty="0">
              <a:solidFill>
                <a:srgbClr val="000000"/>
              </a:solidFill>
              <a:effectLst/>
              <a:latin typeface="Roboto" panose="02000000000000000000" pitchFamily="2" charset="0"/>
            </a:endParaRPr>
          </a:p>
        </p:txBody>
      </p:sp>
      <p:sp>
        <p:nvSpPr>
          <p:cNvPr id="5" name="Dikdörtgen: Köşeleri Yuvarlatılmış 4">
            <a:extLst>
              <a:ext uri="{FF2B5EF4-FFF2-40B4-BE49-F238E27FC236}">
                <a16:creationId xmlns:a16="http://schemas.microsoft.com/office/drawing/2014/main" id="{178A604A-23BD-25C4-D566-CC0D736E630C}"/>
              </a:ext>
            </a:extLst>
          </p:cNvPr>
          <p:cNvSpPr/>
          <p:nvPr/>
        </p:nvSpPr>
        <p:spPr>
          <a:xfrm>
            <a:off x="949685" y="2006919"/>
            <a:ext cx="4434409" cy="1671145"/>
          </a:xfrm>
          <a:prstGeom prst="roundRect">
            <a:avLst>
              <a:gd name="adj" fmla="val 50000"/>
            </a:avLst>
          </a:prstGeom>
          <a:solidFill>
            <a:srgbClr val="E2F0D9">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0" i="0" dirty="0">
                <a:solidFill>
                  <a:srgbClr val="000000"/>
                </a:solidFill>
                <a:effectLst/>
              </a:rPr>
              <a:t>Önceki çalışmalarla örtüşen:</a:t>
            </a:r>
          </a:p>
          <a:p>
            <a:pPr marL="342900" indent="-342900">
              <a:buFont typeface="Arial" panose="020B0604020202020204" pitchFamily="34" charset="0"/>
              <a:buChar char="•"/>
            </a:pPr>
            <a:r>
              <a:rPr lang="tr-TR" sz="2000" b="0" i="0" dirty="0">
                <a:solidFill>
                  <a:srgbClr val="000000"/>
                </a:solidFill>
                <a:effectLst/>
              </a:rPr>
              <a:t>Enfeksiyonlar </a:t>
            </a:r>
          </a:p>
          <a:p>
            <a:pPr marL="342900" indent="-342900">
              <a:buFont typeface="Arial" panose="020B0604020202020204" pitchFamily="34" charset="0"/>
              <a:buChar char="•"/>
            </a:pPr>
            <a:r>
              <a:rPr lang="tr-TR" sz="2000" b="0" i="0" dirty="0">
                <a:solidFill>
                  <a:srgbClr val="000000"/>
                </a:solidFill>
                <a:effectLst/>
              </a:rPr>
              <a:t>İklimsel bir etki </a:t>
            </a:r>
          </a:p>
          <a:p>
            <a:pPr marL="342900" indent="-342900">
              <a:buFont typeface="Arial" panose="020B0604020202020204" pitchFamily="34" charset="0"/>
              <a:buChar char="•"/>
            </a:pPr>
            <a:r>
              <a:rPr lang="tr-TR" sz="2000" b="0" i="0" dirty="0">
                <a:solidFill>
                  <a:srgbClr val="000000"/>
                </a:solidFill>
                <a:effectLst/>
              </a:rPr>
              <a:t>Tesadüfi gelişim</a:t>
            </a:r>
          </a:p>
        </p:txBody>
      </p:sp>
      <p:sp>
        <p:nvSpPr>
          <p:cNvPr id="6" name="Dikdörtgen: Köşeleri Yuvarlatılmış 5">
            <a:extLst>
              <a:ext uri="{FF2B5EF4-FFF2-40B4-BE49-F238E27FC236}">
                <a16:creationId xmlns:a16="http://schemas.microsoft.com/office/drawing/2014/main" id="{2B105290-5CAD-D664-E922-47044352ABDC}"/>
              </a:ext>
            </a:extLst>
          </p:cNvPr>
          <p:cNvSpPr/>
          <p:nvPr/>
        </p:nvSpPr>
        <p:spPr>
          <a:xfrm>
            <a:off x="6212570" y="2006919"/>
            <a:ext cx="4760230" cy="1671145"/>
          </a:xfrm>
          <a:prstGeom prst="roundRect">
            <a:avLst>
              <a:gd name="adj" fmla="val 50000"/>
            </a:avLst>
          </a:prstGeom>
          <a:solidFill>
            <a:srgbClr val="E2F0D9">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000" b="0" i="0" dirty="0">
                <a:solidFill>
                  <a:srgbClr val="000000"/>
                </a:solidFill>
                <a:effectLst/>
              </a:rPr>
              <a:t>Yeni nedenler:</a:t>
            </a:r>
          </a:p>
          <a:p>
            <a:pPr marL="800100" lvl="1" indent="-342900">
              <a:buFont typeface="Arial" panose="020B0604020202020204" pitchFamily="34" charset="0"/>
              <a:buChar char="•"/>
            </a:pPr>
            <a:r>
              <a:rPr lang="tr-TR" sz="2000" b="0" i="0" dirty="0">
                <a:solidFill>
                  <a:srgbClr val="000000"/>
                </a:solidFill>
                <a:effectLst/>
              </a:rPr>
              <a:t>Sütten kesme </a:t>
            </a:r>
          </a:p>
          <a:p>
            <a:pPr marL="800100" lvl="1" indent="-342900">
              <a:buFont typeface="Arial" panose="020B0604020202020204" pitchFamily="34" charset="0"/>
              <a:buChar char="•"/>
            </a:pPr>
            <a:r>
              <a:rPr lang="tr-TR" sz="2000" b="0" i="0" dirty="0">
                <a:solidFill>
                  <a:srgbClr val="000000"/>
                </a:solidFill>
                <a:effectLst/>
              </a:rPr>
              <a:t>Çocuk büyüme süreci </a:t>
            </a:r>
          </a:p>
          <a:p>
            <a:pPr marL="800100" lvl="1" indent="-342900">
              <a:buFont typeface="Arial" panose="020B0604020202020204" pitchFamily="34" charset="0"/>
              <a:buChar char="•"/>
            </a:pPr>
            <a:r>
              <a:rPr lang="tr-TR" sz="2000" b="0" i="0" dirty="0">
                <a:solidFill>
                  <a:srgbClr val="000000"/>
                </a:solidFill>
                <a:effectLst/>
              </a:rPr>
              <a:t>Anaokuluna gitme veya </a:t>
            </a:r>
          </a:p>
          <a:p>
            <a:pPr marL="800100" lvl="1" indent="-342900">
              <a:buFont typeface="Arial" panose="020B0604020202020204" pitchFamily="34" charset="0"/>
              <a:buChar char="•"/>
            </a:pPr>
            <a:r>
              <a:rPr lang="tr-TR" sz="2000" b="0" i="0" dirty="0">
                <a:solidFill>
                  <a:srgbClr val="000000"/>
                </a:solidFill>
                <a:effectLst/>
              </a:rPr>
              <a:t>Belirli aşılara verilen tepkiler</a:t>
            </a:r>
          </a:p>
        </p:txBody>
      </p:sp>
    </p:spTree>
    <p:extLst>
      <p:ext uri="{BB962C8B-B14F-4D97-AF65-F5344CB8AC3E}">
        <p14:creationId xmlns:p14="http://schemas.microsoft.com/office/powerpoint/2010/main" val="1344171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6028AE-29B3-D122-146E-7C2F0C4CBEF0}"/>
              </a:ext>
            </a:extLst>
          </p:cNvPr>
          <p:cNvSpPr>
            <a:spLocks noGrp="1"/>
          </p:cNvSpPr>
          <p:nvPr>
            <p:ph type="title"/>
          </p:nvPr>
        </p:nvSpPr>
        <p:spPr/>
        <p:txBody>
          <a:bodyPr>
            <a:normAutofit fontScale="90000"/>
          </a:bodyPr>
          <a:lstStyle/>
          <a:p>
            <a:r>
              <a:rPr lang="tr-TR" dirty="0"/>
              <a:t>T A R T I Ş M A</a:t>
            </a:r>
          </a:p>
        </p:txBody>
      </p:sp>
      <p:sp>
        <p:nvSpPr>
          <p:cNvPr id="3" name="İçerik Yer Tutucusu 2">
            <a:extLst>
              <a:ext uri="{FF2B5EF4-FFF2-40B4-BE49-F238E27FC236}">
                <a16:creationId xmlns:a16="http://schemas.microsoft.com/office/drawing/2014/main" id="{205FE3CA-96D2-CD41-F6FC-0314F50B7EC6}"/>
              </a:ext>
            </a:extLst>
          </p:cNvPr>
          <p:cNvSpPr>
            <a:spLocks noGrp="1"/>
          </p:cNvSpPr>
          <p:nvPr>
            <p:ph idx="1"/>
          </p:nvPr>
        </p:nvSpPr>
        <p:spPr/>
        <p:txBody>
          <a:bodyPr>
            <a:normAutofit/>
          </a:bodyPr>
          <a:lstStyle/>
          <a:p>
            <a:r>
              <a:rPr lang="tr-TR" sz="2200" b="0" i="0" dirty="0">
                <a:solidFill>
                  <a:srgbClr val="000000"/>
                </a:solidFill>
                <a:effectLst/>
                <a:latin typeface="+mn-lt"/>
              </a:rPr>
              <a:t>Ebeveynlerin ateşi önleme yöntemlerine ilişkin algılarını analiz eden önceki çalışmalarla benzer şekilde </a:t>
            </a:r>
            <a:r>
              <a:rPr lang="tr-TR" sz="2200" b="1" i="0" dirty="0">
                <a:solidFill>
                  <a:srgbClr val="000000"/>
                </a:solidFill>
                <a:effectLst/>
                <a:latin typeface="+mn-lt"/>
              </a:rPr>
              <a:t>bağışıklamanın</a:t>
            </a:r>
            <a:r>
              <a:rPr lang="tr-TR" sz="2200" b="0" i="0" dirty="0">
                <a:solidFill>
                  <a:srgbClr val="000000"/>
                </a:solidFill>
                <a:effectLst/>
                <a:latin typeface="+mn-lt"/>
              </a:rPr>
              <a:t> önemli olduğu</a:t>
            </a:r>
          </a:p>
          <a:p>
            <a:r>
              <a:rPr lang="tr-TR" sz="2200" b="0" i="0" dirty="0">
                <a:solidFill>
                  <a:srgbClr val="000000"/>
                </a:solidFill>
                <a:effectLst/>
                <a:latin typeface="+mn-lt"/>
              </a:rPr>
              <a:t>Sağlık uzmanı olmayan ebeveynlerin, </a:t>
            </a:r>
          </a:p>
          <a:p>
            <a:pPr lvl="1"/>
            <a:r>
              <a:rPr lang="tr-TR" sz="2200" b="1" i="0" dirty="0">
                <a:solidFill>
                  <a:srgbClr val="000000"/>
                </a:solidFill>
                <a:effectLst/>
                <a:latin typeface="+mn-lt"/>
              </a:rPr>
              <a:t>Probiyotiklerle</a:t>
            </a:r>
            <a:r>
              <a:rPr lang="tr-TR" sz="2200" b="0" i="0" dirty="0">
                <a:solidFill>
                  <a:srgbClr val="000000"/>
                </a:solidFill>
                <a:effectLst/>
                <a:latin typeface="+mn-lt"/>
              </a:rPr>
              <a:t> profilaksinin, </a:t>
            </a:r>
          </a:p>
          <a:p>
            <a:pPr lvl="1"/>
            <a:r>
              <a:rPr lang="tr-TR" sz="2200" b="0" i="0" dirty="0">
                <a:solidFill>
                  <a:srgbClr val="000000"/>
                </a:solidFill>
                <a:effectLst/>
                <a:latin typeface="+mn-lt"/>
              </a:rPr>
              <a:t>Uygun bir </a:t>
            </a:r>
            <a:r>
              <a:rPr lang="tr-TR" sz="2200" b="1" i="0" dirty="0">
                <a:solidFill>
                  <a:srgbClr val="000000"/>
                </a:solidFill>
                <a:effectLst/>
                <a:latin typeface="+mn-lt"/>
              </a:rPr>
              <a:t>diyetin</a:t>
            </a:r>
            <a:r>
              <a:rPr lang="tr-TR" sz="2200" b="0" i="0" dirty="0">
                <a:solidFill>
                  <a:srgbClr val="000000"/>
                </a:solidFill>
                <a:effectLst/>
                <a:latin typeface="+mn-lt"/>
              </a:rPr>
              <a:t> veya </a:t>
            </a:r>
          </a:p>
          <a:p>
            <a:pPr lvl="1"/>
            <a:r>
              <a:rPr lang="tr-TR" sz="2200" b="0" i="0" dirty="0">
                <a:solidFill>
                  <a:srgbClr val="000000"/>
                </a:solidFill>
                <a:effectLst/>
                <a:latin typeface="+mn-lt"/>
              </a:rPr>
              <a:t>Çocukları </a:t>
            </a:r>
            <a:r>
              <a:rPr lang="tr-TR" sz="2200" b="1" i="0" dirty="0">
                <a:solidFill>
                  <a:srgbClr val="000000"/>
                </a:solidFill>
                <a:effectLst/>
                <a:latin typeface="+mn-lt"/>
              </a:rPr>
              <a:t>sıcak</a:t>
            </a:r>
            <a:r>
              <a:rPr lang="tr-TR" sz="2200" b="0" i="0" dirty="0">
                <a:solidFill>
                  <a:srgbClr val="000000"/>
                </a:solidFill>
                <a:effectLst/>
                <a:latin typeface="+mn-lt"/>
              </a:rPr>
              <a:t> </a:t>
            </a:r>
            <a:r>
              <a:rPr lang="tr-TR" sz="2200" b="1" i="0" dirty="0">
                <a:solidFill>
                  <a:srgbClr val="000000"/>
                </a:solidFill>
                <a:effectLst/>
                <a:latin typeface="+mn-lt"/>
              </a:rPr>
              <a:t>tutmanın</a:t>
            </a:r>
            <a:r>
              <a:rPr lang="tr-TR" sz="2200" dirty="0">
                <a:solidFill>
                  <a:srgbClr val="000000"/>
                </a:solidFill>
                <a:latin typeface="+mn-lt"/>
              </a:rPr>
              <a:t> ( </a:t>
            </a:r>
            <a:r>
              <a:rPr lang="tr-TR" sz="2200" b="0" i="0" dirty="0">
                <a:solidFill>
                  <a:srgbClr val="000000"/>
                </a:solidFill>
                <a:effectLst/>
                <a:latin typeface="+mn-lt"/>
              </a:rPr>
              <a:t>özellikle 'zayıf' noktaları (kulaklar ve boğaz) ) olarak düşündükleri yerleri örterek ateş önleme ölçütleri oluşturduğuna olan inancını vurgulamaktadır.</a:t>
            </a:r>
            <a:endParaRPr lang="tr-TR" sz="2200" dirty="0">
              <a:latin typeface="+mn-lt"/>
            </a:endParaRPr>
          </a:p>
        </p:txBody>
      </p:sp>
    </p:spTree>
    <p:extLst>
      <p:ext uri="{BB962C8B-B14F-4D97-AF65-F5344CB8AC3E}">
        <p14:creationId xmlns:p14="http://schemas.microsoft.com/office/powerpoint/2010/main" val="42084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6028AE-29B3-D122-146E-7C2F0C4CBEF0}"/>
              </a:ext>
            </a:extLst>
          </p:cNvPr>
          <p:cNvSpPr>
            <a:spLocks noGrp="1"/>
          </p:cNvSpPr>
          <p:nvPr>
            <p:ph type="title"/>
          </p:nvPr>
        </p:nvSpPr>
        <p:spPr/>
        <p:txBody>
          <a:bodyPr>
            <a:normAutofit fontScale="90000"/>
          </a:bodyPr>
          <a:lstStyle/>
          <a:p>
            <a:r>
              <a:rPr lang="tr-TR" dirty="0"/>
              <a:t>T A R T I Ş M A</a:t>
            </a:r>
          </a:p>
        </p:txBody>
      </p:sp>
      <p:sp>
        <p:nvSpPr>
          <p:cNvPr id="3" name="İçerik Yer Tutucusu 2">
            <a:extLst>
              <a:ext uri="{FF2B5EF4-FFF2-40B4-BE49-F238E27FC236}">
                <a16:creationId xmlns:a16="http://schemas.microsoft.com/office/drawing/2014/main" id="{205FE3CA-96D2-CD41-F6FC-0314F50B7EC6}"/>
              </a:ext>
            </a:extLst>
          </p:cNvPr>
          <p:cNvSpPr>
            <a:spLocks noGrp="1"/>
          </p:cNvSpPr>
          <p:nvPr>
            <p:ph idx="1"/>
          </p:nvPr>
        </p:nvSpPr>
        <p:spPr/>
        <p:txBody>
          <a:bodyPr>
            <a:normAutofit/>
          </a:bodyPr>
          <a:lstStyle/>
          <a:p>
            <a:r>
              <a:rPr lang="tr-TR" sz="2400" b="0" i="0" dirty="0">
                <a:solidFill>
                  <a:srgbClr val="000000"/>
                </a:solidFill>
                <a:effectLst/>
                <a:latin typeface="+mn-lt"/>
              </a:rPr>
              <a:t>Bu çalışmada, ebeveynlerin ateşe ilişkin görüşleri, çocuğun ateşi yükseldiğinde, ciddi veya ölümcül olabilecek bir hastalığa yakalanma olasılığı olduğunda ve ateş durumunda ebeveyn kaygısının arttığını </a:t>
            </a:r>
            <a:r>
              <a:rPr lang="tr-TR" sz="2400" dirty="0">
                <a:solidFill>
                  <a:srgbClr val="000000"/>
                </a:solidFill>
                <a:latin typeface="+mn-lt"/>
              </a:rPr>
              <a:t>(Diğer çalışmalarla benzer)</a:t>
            </a:r>
            <a:endParaRPr lang="tr-TR" sz="2400" b="0" i="0" dirty="0">
              <a:solidFill>
                <a:srgbClr val="000000"/>
              </a:solidFill>
              <a:effectLst/>
              <a:latin typeface="+mn-lt"/>
            </a:endParaRPr>
          </a:p>
          <a:p>
            <a:r>
              <a:rPr lang="tr-TR" sz="2400" b="0" i="0" dirty="0">
                <a:solidFill>
                  <a:srgbClr val="000000"/>
                </a:solidFill>
                <a:effectLst/>
                <a:latin typeface="+mn-lt"/>
              </a:rPr>
              <a:t>Çocuklar büyüdükçe ebeveyn kaygısı azalır (Diğer çalışmalarla benzer)</a:t>
            </a:r>
          </a:p>
          <a:p>
            <a:r>
              <a:rPr lang="tr-TR" sz="2400" b="0" i="0" dirty="0">
                <a:solidFill>
                  <a:srgbClr val="000000"/>
                </a:solidFill>
                <a:effectLst/>
                <a:latin typeface="+mn-lt"/>
              </a:rPr>
              <a:t>Bu çalışmadaki yeni bir bulgu, eğitimleri nedeniyle çocuklarının bakımı konusunda fazladan sorumluluk sahibi olduklarını algılayan sağlık geçmişine sahip ebeveynlerin algıladıkları kaygılı duygularının varlığı</a:t>
            </a:r>
          </a:p>
          <a:p>
            <a:r>
              <a:rPr lang="tr-TR" sz="2400" dirty="0">
                <a:solidFill>
                  <a:srgbClr val="000000"/>
                </a:solidFill>
                <a:latin typeface="+mn-lt"/>
              </a:rPr>
              <a:t>S</a:t>
            </a:r>
            <a:r>
              <a:rPr lang="tr-TR" sz="2400" b="0" i="0" dirty="0">
                <a:solidFill>
                  <a:srgbClr val="000000"/>
                </a:solidFill>
                <a:effectLst/>
                <a:latin typeface="+mn-lt"/>
              </a:rPr>
              <a:t>ağlık çalışanı ebeveynlerinin, çocuklarına nasıl davranmaları gerektiğini bilmeleri gerektiği yönündeki toplumsal kaygı ya da mahcubiyet nedeniyle meslektaşlarına danışmaktan çekinmeleri de dikkate alınması gereken bir diğer husus</a:t>
            </a:r>
            <a:endParaRPr lang="tr-TR" sz="2400" dirty="0">
              <a:latin typeface="+mn-lt"/>
            </a:endParaRPr>
          </a:p>
        </p:txBody>
      </p:sp>
    </p:spTree>
    <p:extLst>
      <p:ext uri="{BB962C8B-B14F-4D97-AF65-F5344CB8AC3E}">
        <p14:creationId xmlns:p14="http://schemas.microsoft.com/office/powerpoint/2010/main" val="3956648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6028AE-29B3-D122-146E-7C2F0C4CBEF0}"/>
              </a:ext>
            </a:extLst>
          </p:cNvPr>
          <p:cNvSpPr>
            <a:spLocks noGrp="1"/>
          </p:cNvSpPr>
          <p:nvPr>
            <p:ph type="title"/>
          </p:nvPr>
        </p:nvSpPr>
        <p:spPr/>
        <p:txBody>
          <a:bodyPr>
            <a:normAutofit fontScale="90000"/>
          </a:bodyPr>
          <a:lstStyle/>
          <a:p>
            <a:r>
              <a:rPr lang="tr-TR" dirty="0"/>
              <a:t>T A R T I Ş M A</a:t>
            </a:r>
          </a:p>
        </p:txBody>
      </p:sp>
      <p:sp>
        <p:nvSpPr>
          <p:cNvPr id="3" name="İçerik Yer Tutucusu 2">
            <a:extLst>
              <a:ext uri="{FF2B5EF4-FFF2-40B4-BE49-F238E27FC236}">
                <a16:creationId xmlns:a16="http://schemas.microsoft.com/office/drawing/2014/main" id="{205FE3CA-96D2-CD41-F6FC-0314F50B7EC6}"/>
              </a:ext>
            </a:extLst>
          </p:cNvPr>
          <p:cNvSpPr>
            <a:spLocks noGrp="1"/>
          </p:cNvSpPr>
          <p:nvPr>
            <p:ph idx="1"/>
          </p:nvPr>
        </p:nvSpPr>
        <p:spPr>
          <a:xfrm>
            <a:off x="604682" y="3429000"/>
            <a:ext cx="10982631" cy="2150890"/>
          </a:xfrm>
        </p:spPr>
        <p:txBody>
          <a:bodyPr/>
          <a:lstStyle/>
          <a:p>
            <a:r>
              <a:rPr lang="tr-TR" b="0" i="0" dirty="0">
                <a:solidFill>
                  <a:srgbClr val="000000"/>
                </a:solidFill>
                <a:effectLst/>
                <a:latin typeface="+mn-lt"/>
              </a:rPr>
              <a:t>Ayrıca ebeveynlerin çocuklarında ateşin varlığına ilişkin olarak kabul ettikleri şu duyguları ortaya koymaktadır: </a:t>
            </a:r>
          </a:p>
          <a:p>
            <a:pPr lvl="1"/>
            <a:r>
              <a:rPr lang="tr-TR" b="0" i="0" dirty="0">
                <a:solidFill>
                  <a:srgbClr val="000000"/>
                </a:solidFill>
                <a:effectLst/>
                <a:latin typeface="+mn-lt"/>
              </a:rPr>
              <a:t>Donma (tepki verememe, suçluluk duygularıyla bağlantılı), </a:t>
            </a:r>
          </a:p>
          <a:p>
            <a:pPr lvl="1"/>
            <a:r>
              <a:rPr lang="tr-TR" b="0" i="0" dirty="0">
                <a:solidFill>
                  <a:srgbClr val="000000"/>
                </a:solidFill>
                <a:effectLst/>
                <a:latin typeface="+mn-lt"/>
              </a:rPr>
              <a:t>“kötü ebeveyn” olma ve </a:t>
            </a:r>
          </a:p>
          <a:p>
            <a:pPr lvl="1"/>
            <a:r>
              <a:rPr lang="tr-TR" b="0" i="0" dirty="0">
                <a:solidFill>
                  <a:srgbClr val="000000"/>
                </a:solidFill>
                <a:effectLst/>
                <a:latin typeface="+mn-lt"/>
              </a:rPr>
              <a:t>Çocuğun ateşini ölçme takıntısı yaşama.</a:t>
            </a:r>
          </a:p>
          <a:p>
            <a:endParaRPr lang="tr-TR" b="0" i="0" dirty="0">
              <a:solidFill>
                <a:srgbClr val="000000"/>
              </a:solidFill>
              <a:effectLst/>
              <a:latin typeface="Roboto" panose="02000000000000000000" pitchFamily="2" charset="0"/>
            </a:endParaRPr>
          </a:p>
          <a:p>
            <a:endParaRPr lang="tr-TR" dirty="0"/>
          </a:p>
        </p:txBody>
      </p:sp>
      <p:sp>
        <p:nvSpPr>
          <p:cNvPr id="4" name="Dikdörtgen: Köşeleri Yuvarlatılmış 3">
            <a:extLst>
              <a:ext uri="{FF2B5EF4-FFF2-40B4-BE49-F238E27FC236}">
                <a16:creationId xmlns:a16="http://schemas.microsoft.com/office/drawing/2014/main" id="{7A76A162-F902-4221-D93C-7F3F7C7CE52F}"/>
              </a:ext>
            </a:extLst>
          </p:cNvPr>
          <p:cNvSpPr/>
          <p:nvPr/>
        </p:nvSpPr>
        <p:spPr>
          <a:xfrm>
            <a:off x="604682" y="868192"/>
            <a:ext cx="7982270" cy="2150890"/>
          </a:xfrm>
          <a:prstGeom prst="roundRect">
            <a:avLst>
              <a:gd name="adj" fmla="val 50000"/>
            </a:avLst>
          </a:prstGeom>
          <a:solidFill>
            <a:srgbClr val="E2F0D9">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200" b="0" i="0" dirty="0">
                <a:solidFill>
                  <a:srgbClr val="000000"/>
                </a:solidFill>
                <a:effectLst/>
                <a:latin typeface="+mn-lt"/>
              </a:rPr>
              <a:t>Ebeveynlerde endişeye neden olan ateş durumları;</a:t>
            </a:r>
          </a:p>
          <a:p>
            <a:pPr marL="800100" lvl="1" indent="-342900">
              <a:buFont typeface="Arial" panose="020B0604020202020204" pitchFamily="34" charset="0"/>
              <a:buChar char="•"/>
            </a:pPr>
            <a:r>
              <a:rPr lang="tr-TR" sz="2200" b="0" i="0" dirty="0">
                <a:solidFill>
                  <a:srgbClr val="000000"/>
                </a:solidFill>
                <a:effectLst/>
                <a:latin typeface="+mn-lt"/>
              </a:rPr>
              <a:t>Yüksek ateş</a:t>
            </a:r>
          </a:p>
          <a:p>
            <a:pPr marL="800100" lvl="1" indent="-342900">
              <a:buFont typeface="Arial" panose="020B0604020202020204" pitchFamily="34" charset="0"/>
              <a:buChar char="•"/>
            </a:pPr>
            <a:r>
              <a:rPr lang="tr-TR" sz="2200" b="0" i="0" dirty="0">
                <a:solidFill>
                  <a:srgbClr val="000000"/>
                </a:solidFill>
                <a:effectLst/>
                <a:latin typeface="+mn-lt"/>
              </a:rPr>
              <a:t>Uzun süren ateş </a:t>
            </a:r>
          </a:p>
          <a:p>
            <a:pPr marL="800100" lvl="1" indent="-342900">
              <a:buFont typeface="Arial" panose="020B0604020202020204" pitchFamily="34" charset="0"/>
              <a:buChar char="•"/>
            </a:pPr>
            <a:r>
              <a:rPr lang="tr-TR" sz="2200" dirty="0">
                <a:solidFill>
                  <a:srgbClr val="000000"/>
                </a:solidFill>
                <a:latin typeface="+mn-lt"/>
              </a:rPr>
              <a:t>Gece yükselen ateş</a:t>
            </a:r>
          </a:p>
          <a:p>
            <a:pPr marL="800100" lvl="1" indent="-342900">
              <a:buFont typeface="Arial" panose="020B0604020202020204" pitchFamily="34" charset="0"/>
              <a:buChar char="•"/>
            </a:pPr>
            <a:r>
              <a:rPr lang="tr-TR" sz="2200" b="0" i="0" dirty="0">
                <a:solidFill>
                  <a:srgbClr val="000000"/>
                </a:solidFill>
                <a:effectLst/>
                <a:latin typeface="+mn-lt"/>
              </a:rPr>
              <a:t>Ateş düşürücülere dirençli ateş</a:t>
            </a:r>
            <a:endParaRPr lang="tr-TR" sz="2200" dirty="0">
              <a:solidFill>
                <a:srgbClr val="000000"/>
              </a:solidFill>
              <a:latin typeface="+mn-lt"/>
            </a:endParaRPr>
          </a:p>
        </p:txBody>
      </p:sp>
    </p:spTree>
    <p:extLst>
      <p:ext uri="{BB962C8B-B14F-4D97-AF65-F5344CB8AC3E}">
        <p14:creationId xmlns:p14="http://schemas.microsoft.com/office/powerpoint/2010/main" val="372923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B61449-D369-3271-7621-7C25AED69373}"/>
              </a:ext>
            </a:extLst>
          </p:cNvPr>
          <p:cNvSpPr>
            <a:spLocks noGrp="1"/>
          </p:cNvSpPr>
          <p:nvPr>
            <p:ph type="title"/>
          </p:nvPr>
        </p:nvSpPr>
        <p:spPr/>
        <p:txBody>
          <a:bodyPr>
            <a:normAutofit fontScale="90000"/>
          </a:bodyPr>
          <a:lstStyle/>
          <a:p>
            <a:r>
              <a:rPr lang="tr-TR" dirty="0"/>
              <a:t>G İ R İ Ş</a:t>
            </a:r>
          </a:p>
        </p:txBody>
      </p:sp>
      <p:sp>
        <p:nvSpPr>
          <p:cNvPr id="3" name="İçerik Yer Tutucusu 2">
            <a:extLst>
              <a:ext uri="{FF2B5EF4-FFF2-40B4-BE49-F238E27FC236}">
                <a16:creationId xmlns:a16="http://schemas.microsoft.com/office/drawing/2014/main" id="{ECE6D822-CECB-BE3E-7D7D-F3DE5247770F}"/>
              </a:ext>
            </a:extLst>
          </p:cNvPr>
          <p:cNvSpPr>
            <a:spLocks noGrp="1"/>
          </p:cNvSpPr>
          <p:nvPr>
            <p:ph idx="1"/>
          </p:nvPr>
        </p:nvSpPr>
        <p:spPr/>
        <p:txBody>
          <a:bodyPr/>
          <a:lstStyle/>
          <a:p>
            <a:pPr algn="just"/>
            <a:r>
              <a:rPr lang="tr-TR" sz="2200" b="0" i="0" dirty="0">
                <a:solidFill>
                  <a:srgbClr val="000000"/>
                </a:solidFill>
                <a:effectLst/>
                <a:latin typeface="+mn-lt"/>
              </a:rPr>
              <a:t>Önceki araştırmalar, bir kişinin eğitim düzeyinin (akademik);</a:t>
            </a:r>
          </a:p>
          <a:p>
            <a:pPr lvl="1" algn="just"/>
            <a:r>
              <a:rPr lang="tr-TR" sz="2200" b="0" i="0" dirty="0">
                <a:solidFill>
                  <a:srgbClr val="000000"/>
                </a:solidFill>
                <a:effectLst/>
                <a:latin typeface="+mn-lt"/>
              </a:rPr>
              <a:t>Sağlıkla ilgili bilgi miktarı ve bir dizi semptomla ilgili fobi gelişimi ile ters orantılı olduğu </a:t>
            </a:r>
          </a:p>
          <a:p>
            <a:pPr lvl="1" algn="just"/>
            <a:r>
              <a:rPr lang="tr-TR" sz="2200" b="0" i="0" dirty="0">
                <a:solidFill>
                  <a:srgbClr val="000000"/>
                </a:solidFill>
                <a:effectLst/>
                <a:latin typeface="+mn-lt"/>
              </a:rPr>
              <a:t>Sağlık-hastalık sürecine ilişkin algılarını belirleyebileceğini göstermiştir.</a:t>
            </a:r>
            <a:endParaRPr lang="tr-TR" sz="2200" dirty="0">
              <a:solidFill>
                <a:srgbClr val="000000"/>
              </a:solidFill>
              <a:latin typeface="+mn-lt"/>
            </a:endParaRPr>
          </a:p>
          <a:p>
            <a:pPr algn="just"/>
            <a:r>
              <a:rPr lang="tr-TR" sz="2200" b="0" i="0" dirty="0">
                <a:solidFill>
                  <a:srgbClr val="000000"/>
                </a:solidFill>
                <a:effectLst/>
                <a:latin typeface="+mn-lt"/>
              </a:rPr>
              <a:t>Ebeveynlerin sağlık kültürünün; </a:t>
            </a:r>
          </a:p>
          <a:p>
            <a:pPr lvl="1" algn="just"/>
            <a:r>
              <a:rPr lang="tr-TR" sz="2200" dirty="0">
                <a:solidFill>
                  <a:srgbClr val="000000"/>
                </a:solidFill>
                <a:latin typeface="+mn-lt"/>
              </a:rPr>
              <a:t>Y</a:t>
            </a:r>
            <a:r>
              <a:rPr lang="tr-TR" sz="2200" b="0" i="0" dirty="0">
                <a:solidFill>
                  <a:srgbClr val="000000"/>
                </a:solidFill>
                <a:effectLst/>
                <a:latin typeface="+mn-lt"/>
              </a:rPr>
              <a:t>aşam tarzı seçimlerini ve </a:t>
            </a:r>
          </a:p>
          <a:p>
            <a:pPr lvl="1" algn="just"/>
            <a:r>
              <a:rPr lang="tr-TR" sz="2200" dirty="0">
                <a:solidFill>
                  <a:srgbClr val="000000"/>
                </a:solidFill>
                <a:latin typeface="+mn-lt"/>
              </a:rPr>
              <a:t>H</a:t>
            </a:r>
            <a:r>
              <a:rPr lang="tr-TR" sz="2200" b="0" i="0" dirty="0">
                <a:solidFill>
                  <a:srgbClr val="000000"/>
                </a:solidFill>
                <a:effectLst/>
                <a:latin typeface="+mn-lt"/>
              </a:rPr>
              <a:t>astalığa yaklaşımı etkileyebileceği de iyi bilinmekte</a:t>
            </a:r>
          </a:p>
          <a:p>
            <a:pPr algn="just"/>
            <a:r>
              <a:rPr lang="tr-TR" sz="2200" b="0" i="0" dirty="0">
                <a:solidFill>
                  <a:srgbClr val="000000"/>
                </a:solidFill>
                <a:effectLst/>
                <a:latin typeface="+mn-lt"/>
              </a:rPr>
              <a:t>Bu nedenle sağlık profesyonelleri, sağlık süreçlerinde daha fazla bilgiye sahip olarak, genel popülasyonda bulunandan daha önleyici bir tutum ve davranışı tercih ederler.</a:t>
            </a:r>
          </a:p>
          <a:p>
            <a:pPr algn="just"/>
            <a:r>
              <a:rPr lang="tr-TR" sz="2200" b="1" i="0" dirty="0">
                <a:solidFill>
                  <a:srgbClr val="000000"/>
                </a:solidFill>
                <a:effectLst/>
                <a:latin typeface="+mn-lt"/>
              </a:rPr>
              <a:t>Bu çalışmanın amacı</a:t>
            </a:r>
            <a:r>
              <a:rPr lang="tr-TR" sz="2200" b="0" i="0" dirty="0">
                <a:solidFill>
                  <a:srgbClr val="000000"/>
                </a:solidFill>
                <a:effectLst/>
                <a:latin typeface="+mn-lt"/>
              </a:rPr>
              <a:t>, </a:t>
            </a:r>
          </a:p>
          <a:p>
            <a:pPr lvl="1" algn="just"/>
            <a:r>
              <a:rPr lang="tr-TR" sz="2200" b="0" i="0" dirty="0">
                <a:solidFill>
                  <a:srgbClr val="000000"/>
                </a:solidFill>
                <a:effectLst/>
                <a:latin typeface="+mn-lt"/>
              </a:rPr>
              <a:t>Sağlık profesyoneli olan ve olmayan ebeveynler arasında ayrım yaparak, 0-12 yaş arası çocukları olan ebeveynlerin ateş konusundaki kavramsallaştırmalarını keşfetmek </a:t>
            </a:r>
          </a:p>
          <a:p>
            <a:pPr lvl="1" algn="just"/>
            <a:r>
              <a:rPr lang="tr-TR" sz="2200" b="0" i="0" dirty="0">
                <a:solidFill>
                  <a:srgbClr val="000000"/>
                </a:solidFill>
                <a:effectLst/>
                <a:latin typeface="+mn-lt"/>
              </a:rPr>
              <a:t>Ateş algılarındaki farklılıkları incelemektir.</a:t>
            </a:r>
            <a:endParaRPr lang="tr-TR" sz="2200" dirty="0">
              <a:latin typeface="+mn-lt"/>
            </a:endParaRPr>
          </a:p>
          <a:p>
            <a:endParaRPr lang="tr-TR" dirty="0"/>
          </a:p>
        </p:txBody>
      </p:sp>
    </p:spTree>
    <p:extLst>
      <p:ext uri="{BB962C8B-B14F-4D97-AF65-F5344CB8AC3E}">
        <p14:creationId xmlns:p14="http://schemas.microsoft.com/office/powerpoint/2010/main" val="3679378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6028AE-29B3-D122-146E-7C2F0C4CBEF0}"/>
              </a:ext>
            </a:extLst>
          </p:cNvPr>
          <p:cNvSpPr>
            <a:spLocks noGrp="1"/>
          </p:cNvSpPr>
          <p:nvPr>
            <p:ph type="title"/>
          </p:nvPr>
        </p:nvSpPr>
        <p:spPr/>
        <p:txBody>
          <a:bodyPr>
            <a:normAutofit fontScale="90000"/>
          </a:bodyPr>
          <a:lstStyle/>
          <a:p>
            <a:r>
              <a:rPr lang="tr-TR" dirty="0"/>
              <a:t>T A R T I Ş M A</a:t>
            </a:r>
          </a:p>
        </p:txBody>
      </p:sp>
      <p:sp>
        <p:nvSpPr>
          <p:cNvPr id="3" name="İçerik Yer Tutucusu 2">
            <a:extLst>
              <a:ext uri="{FF2B5EF4-FFF2-40B4-BE49-F238E27FC236}">
                <a16:creationId xmlns:a16="http://schemas.microsoft.com/office/drawing/2014/main" id="{205FE3CA-96D2-CD41-F6FC-0314F50B7EC6}"/>
              </a:ext>
            </a:extLst>
          </p:cNvPr>
          <p:cNvSpPr>
            <a:spLocks noGrp="1"/>
          </p:cNvSpPr>
          <p:nvPr>
            <p:ph idx="1"/>
          </p:nvPr>
        </p:nvSpPr>
        <p:spPr/>
        <p:txBody>
          <a:bodyPr>
            <a:normAutofit/>
          </a:bodyPr>
          <a:lstStyle/>
          <a:p>
            <a:r>
              <a:rPr lang="tr-TR" sz="2200" b="0" i="0" dirty="0">
                <a:solidFill>
                  <a:srgbClr val="000000"/>
                </a:solidFill>
                <a:effectLst/>
                <a:latin typeface="+mn-lt"/>
              </a:rPr>
              <a:t>Ateşli atak durumunda başvurulan bilgi kaynakları ile ilgili olarak, çalışmamız daha önce internet ve sosyal medya (akranlar (arkadaşlar, aile) arasında WhatsApp gibi) gibi web 2.0 araçlarının kullanımını dikkate alan çalışmalarda belirtilen bir eğilimi doğrulamıştır. </a:t>
            </a:r>
          </a:p>
          <a:p>
            <a:r>
              <a:rPr lang="tr-TR" sz="2200" b="0" i="0" dirty="0">
                <a:solidFill>
                  <a:srgbClr val="000000"/>
                </a:solidFill>
                <a:effectLst/>
                <a:latin typeface="+mn-lt"/>
              </a:rPr>
              <a:t>Bu kaynakların halk arasında edindiği alaka düzeyine rağmen, ortaya koydukları bilgilerin bazen güvenilir bilimsel kanıtlardan yoksun olabileceğini biliyoruz.</a:t>
            </a:r>
            <a:endParaRPr lang="tr-TR" sz="2200" dirty="0">
              <a:solidFill>
                <a:srgbClr val="000000"/>
              </a:solidFill>
              <a:latin typeface="+mn-lt"/>
            </a:endParaRPr>
          </a:p>
          <a:p>
            <a:r>
              <a:rPr lang="tr-TR" sz="2200" b="0" i="0" dirty="0">
                <a:solidFill>
                  <a:srgbClr val="000000"/>
                </a:solidFill>
                <a:effectLst/>
                <a:latin typeface="+mn-lt"/>
              </a:rPr>
              <a:t>Bu noktada çevrimiçi olarak sunulan bilgilere yönelik, niteliğini, geçerliliğini ve tutarlılığını sorgulayan bazı eleştiriler dile getirildiğini gözlemlendi.</a:t>
            </a:r>
          </a:p>
          <a:p>
            <a:r>
              <a:rPr lang="tr-TR" sz="2200" b="0" i="0" dirty="0">
                <a:solidFill>
                  <a:srgbClr val="000000"/>
                </a:solidFill>
                <a:effectLst/>
                <a:latin typeface="+mn-lt"/>
              </a:rPr>
              <a:t>Bu nedenle, gelecekteki araştırmalar, gelişmiş sağlık eğitimi rehberliği sağlamak için çevrimiçi bilgilerin kalitesini analiz etmeye devam etmelidir.</a:t>
            </a:r>
            <a:endParaRPr lang="tr-TR" sz="2200" dirty="0">
              <a:latin typeface="+mn-lt"/>
            </a:endParaRPr>
          </a:p>
        </p:txBody>
      </p:sp>
    </p:spTree>
    <p:extLst>
      <p:ext uri="{BB962C8B-B14F-4D97-AF65-F5344CB8AC3E}">
        <p14:creationId xmlns:p14="http://schemas.microsoft.com/office/powerpoint/2010/main" val="2194678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DE39B8-34F3-4B93-BBC6-D3388789CFAC}"/>
              </a:ext>
            </a:extLst>
          </p:cNvPr>
          <p:cNvSpPr>
            <a:spLocks noGrp="1"/>
          </p:cNvSpPr>
          <p:nvPr>
            <p:ph type="title"/>
          </p:nvPr>
        </p:nvSpPr>
        <p:spPr/>
        <p:txBody>
          <a:bodyPr>
            <a:normAutofit fontScale="90000"/>
          </a:bodyPr>
          <a:lstStyle/>
          <a:p>
            <a:r>
              <a:rPr lang="tr-TR" dirty="0"/>
              <a:t>K I S I T L I L I K L A R</a:t>
            </a:r>
          </a:p>
        </p:txBody>
      </p:sp>
      <p:sp>
        <p:nvSpPr>
          <p:cNvPr id="3" name="İçerik Yer Tutucusu 2">
            <a:extLst>
              <a:ext uri="{FF2B5EF4-FFF2-40B4-BE49-F238E27FC236}">
                <a16:creationId xmlns:a16="http://schemas.microsoft.com/office/drawing/2014/main" id="{67A017C1-DFF8-F33E-7243-1B50EBAEB63C}"/>
              </a:ext>
            </a:extLst>
          </p:cNvPr>
          <p:cNvSpPr>
            <a:spLocks noGrp="1"/>
          </p:cNvSpPr>
          <p:nvPr>
            <p:ph idx="1"/>
          </p:nvPr>
        </p:nvSpPr>
        <p:spPr/>
        <p:txBody>
          <a:bodyPr/>
          <a:lstStyle/>
          <a:p>
            <a:r>
              <a:rPr lang="tr-TR" b="0" i="0" dirty="0">
                <a:solidFill>
                  <a:srgbClr val="000000"/>
                </a:solidFill>
                <a:effectLst/>
                <a:latin typeface="+mn-lt"/>
              </a:rPr>
              <a:t>Çalışmanın olası sınırlamalarından biri, PCES konsültasyonundan bu yana geçen süre ve </a:t>
            </a:r>
            <a:r>
              <a:rPr lang="tr-TR" b="0" i="0" dirty="0" err="1">
                <a:solidFill>
                  <a:srgbClr val="000000"/>
                </a:solidFill>
                <a:effectLst/>
                <a:latin typeface="+mn-lt"/>
              </a:rPr>
              <a:t>OG'nin</a:t>
            </a:r>
            <a:r>
              <a:rPr lang="tr-TR" b="0" i="0" dirty="0">
                <a:solidFill>
                  <a:srgbClr val="000000"/>
                </a:solidFill>
                <a:effectLst/>
                <a:latin typeface="+mn-lt"/>
              </a:rPr>
              <a:t> performansı nedeniyle katılımcıların hafıza yanlılığıdır. </a:t>
            </a:r>
          </a:p>
          <a:p>
            <a:r>
              <a:rPr lang="tr-TR" b="0" i="0" dirty="0">
                <a:solidFill>
                  <a:srgbClr val="000000"/>
                </a:solidFill>
                <a:effectLst/>
                <a:latin typeface="+mn-lt"/>
              </a:rPr>
              <a:t>Bunu önlemek için bu süre üç ayla sınırlandırıldı.</a:t>
            </a:r>
            <a:endParaRPr lang="tr-TR" dirty="0">
              <a:latin typeface="+mn-lt"/>
            </a:endParaRPr>
          </a:p>
        </p:txBody>
      </p:sp>
    </p:spTree>
    <p:extLst>
      <p:ext uri="{BB962C8B-B14F-4D97-AF65-F5344CB8AC3E}">
        <p14:creationId xmlns:p14="http://schemas.microsoft.com/office/powerpoint/2010/main" val="2044066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A10282-7241-A705-CB79-C96457DED123}"/>
              </a:ext>
            </a:extLst>
          </p:cNvPr>
          <p:cNvSpPr>
            <a:spLocks noGrp="1"/>
          </p:cNvSpPr>
          <p:nvPr>
            <p:ph type="title"/>
          </p:nvPr>
        </p:nvSpPr>
        <p:spPr/>
        <p:txBody>
          <a:bodyPr>
            <a:normAutofit fontScale="90000"/>
          </a:bodyPr>
          <a:lstStyle/>
          <a:p>
            <a:r>
              <a:rPr lang="tr-TR" dirty="0"/>
              <a:t>S O N U Ç</a:t>
            </a:r>
          </a:p>
        </p:txBody>
      </p:sp>
      <p:sp>
        <p:nvSpPr>
          <p:cNvPr id="3" name="İçerik Yer Tutucusu 2">
            <a:extLst>
              <a:ext uri="{FF2B5EF4-FFF2-40B4-BE49-F238E27FC236}">
                <a16:creationId xmlns:a16="http://schemas.microsoft.com/office/drawing/2014/main" id="{68407B41-BE94-483B-A17D-48CA8165B840}"/>
              </a:ext>
            </a:extLst>
          </p:cNvPr>
          <p:cNvSpPr>
            <a:spLocks noGrp="1"/>
          </p:cNvSpPr>
          <p:nvPr>
            <p:ph idx="1"/>
          </p:nvPr>
        </p:nvSpPr>
        <p:spPr/>
        <p:txBody>
          <a:bodyPr/>
          <a:lstStyle/>
          <a:p>
            <a:r>
              <a:rPr lang="tr-TR" b="0" i="0" dirty="0">
                <a:solidFill>
                  <a:srgbClr val="000000"/>
                </a:solidFill>
                <a:effectLst/>
                <a:latin typeface="+mn-lt"/>
              </a:rPr>
              <a:t>Anne babaların; ateşi, çocuklarının sağlığı için yararlı ama aynı zamanda zarar verici, hatta çocuğun ölümüne bile yol açabilecek bir olay olarak algılamaları, ateş dönemlerinde anne babaların yaklaşımını belirlemektedir.</a:t>
            </a:r>
          </a:p>
          <a:p>
            <a:r>
              <a:rPr lang="tr-TR" b="0" i="0" dirty="0">
                <a:solidFill>
                  <a:srgbClr val="000000"/>
                </a:solidFill>
                <a:effectLst/>
                <a:latin typeface="+mn-lt"/>
              </a:rPr>
              <a:t>Bu çalışmanın sonuçları, ebeveynlerin çocuklarda ateşi nasıl algıladıklarına ve yaklaşımlarına ilişkin anlayışımızı geliştirmemize ve böylece duygularını önemsizleştirmemelerine ve vurgulamalarına yardımcı olduğu için hem sağlık profesyonelleri hem de yöneticiler için yararlıdır.</a:t>
            </a:r>
            <a:endParaRPr lang="tr-TR" dirty="0">
              <a:solidFill>
                <a:srgbClr val="000000"/>
              </a:solidFill>
              <a:latin typeface="+mn-lt"/>
            </a:endParaRPr>
          </a:p>
          <a:p>
            <a:r>
              <a:rPr lang="tr-TR" b="0" i="0" dirty="0">
                <a:solidFill>
                  <a:srgbClr val="000000"/>
                </a:solidFill>
                <a:effectLst/>
                <a:latin typeface="+mn-lt"/>
              </a:rPr>
              <a:t>Ek olarak, bu çalışma, ebeveynlerin kaygısını yönetmeye yönelik ve ateşin olası nedenleri, semptomları ve komplikasyonları hakkında temel bilgiler sağlamaya yönelik çocukluk çağı ateşi ile ilgili eğitim programlarının geliştirilmesi için önemli bilgiler sağlar.</a:t>
            </a:r>
            <a:endParaRPr lang="tr-TR" dirty="0">
              <a:latin typeface="+mn-lt"/>
            </a:endParaRPr>
          </a:p>
        </p:txBody>
      </p:sp>
    </p:spTree>
    <p:extLst>
      <p:ext uri="{BB962C8B-B14F-4D97-AF65-F5344CB8AC3E}">
        <p14:creationId xmlns:p14="http://schemas.microsoft.com/office/powerpoint/2010/main" val="3760594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CF0AEB9-4065-4E2F-87BE-49AF057E181C}"/>
              </a:ext>
            </a:extLst>
          </p:cNvPr>
          <p:cNvPicPr>
            <a:picLocks noChangeAspect="1"/>
          </p:cNvPicPr>
          <p:nvPr/>
        </p:nvPicPr>
        <p:blipFill>
          <a:blip r:embed="rId2"/>
          <a:stretch>
            <a:fillRect/>
          </a:stretch>
        </p:blipFill>
        <p:spPr>
          <a:xfrm>
            <a:off x="862012" y="80962"/>
            <a:ext cx="10467975" cy="6696075"/>
          </a:xfrm>
          <a:prstGeom prst="rect">
            <a:avLst/>
          </a:prstGeom>
        </p:spPr>
      </p:pic>
    </p:spTree>
    <p:extLst>
      <p:ext uri="{BB962C8B-B14F-4D97-AF65-F5344CB8AC3E}">
        <p14:creationId xmlns:p14="http://schemas.microsoft.com/office/powerpoint/2010/main" val="3114963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12F76D4-ECFC-2543-4395-C207EB1AD97D}"/>
              </a:ext>
            </a:extLst>
          </p:cNvPr>
          <p:cNvPicPr>
            <a:picLocks noChangeAspect="1"/>
          </p:cNvPicPr>
          <p:nvPr/>
        </p:nvPicPr>
        <p:blipFill>
          <a:blip r:embed="rId2"/>
          <a:stretch>
            <a:fillRect/>
          </a:stretch>
        </p:blipFill>
        <p:spPr>
          <a:xfrm>
            <a:off x="765162" y="0"/>
            <a:ext cx="10661676" cy="6858000"/>
          </a:xfrm>
          <a:prstGeom prst="rect">
            <a:avLst/>
          </a:prstGeom>
        </p:spPr>
      </p:pic>
    </p:spTree>
    <p:extLst>
      <p:ext uri="{BB962C8B-B14F-4D97-AF65-F5344CB8AC3E}">
        <p14:creationId xmlns:p14="http://schemas.microsoft.com/office/powerpoint/2010/main" val="2306959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5B3C150-DE85-606A-EE2D-71873B447A4C}"/>
              </a:ext>
            </a:extLst>
          </p:cNvPr>
          <p:cNvPicPr>
            <a:picLocks noChangeAspect="1"/>
          </p:cNvPicPr>
          <p:nvPr/>
        </p:nvPicPr>
        <p:blipFill>
          <a:blip r:embed="rId2"/>
          <a:stretch>
            <a:fillRect/>
          </a:stretch>
        </p:blipFill>
        <p:spPr>
          <a:xfrm>
            <a:off x="10247" y="336332"/>
            <a:ext cx="12161163" cy="6180082"/>
          </a:xfrm>
          <a:prstGeom prst="rect">
            <a:avLst/>
          </a:prstGeom>
        </p:spPr>
      </p:pic>
    </p:spTree>
    <p:extLst>
      <p:ext uri="{BB962C8B-B14F-4D97-AF65-F5344CB8AC3E}">
        <p14:creationId xmlns:p14="http://schemas.microsoft.com/office/powerpoint/2010/main" val="91633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821948-AD10-A261-CD47-FAAF07FF0C78}"/>
              </a:ext>
            </a:extLst>
          </p:cNvPr>
          <p:cNvSpPr>
            <a:spLocks noGrp="1"/>
          </p:cNvSpPr>
          <p:nvPr>
            <p:ph type="title"/>
          </p:nvPr>
        </p:nvSpPr>
        <p:spPr/>
        <p:txBody>
          <a:bodyPr>
            <a:normAutofit fontScale="90000"/>
          </a:bodyPr>
          <a:lstStyle/>
          <a:p>
            <a:r>
              <a:rPr lang="tr-TR" dirty="0"/>
              <a:t>M E T O D</a:t>
            </a:r>
          </a:p>
        </p:txBody>
      </p:sp>
      <p:sp>
        <p:nvSpPr>
          <p:cNvPr id="3" name="İçerik Yer Tutucusu 2">
            <a:extLst>
              <a:ext uri="{FF2B5EF4-FFF2-40B4-BE49-F238E27FC236}">
                <a16:creationId xmlns:a16="http://schemas.microsoft.com/office/drawing/2014/main" id="{31F424C8-22E4-99A2-0A85-4125CD2AEA57}"/>
              </a:ext>
            </a:extLst>
          </p:cNvPr>
          <p:cNvSpPr>
            <a:spLocks noGrp="1"/>
          </p:cNvSpPr>
          <p:nvPr>
            <p:ph idx="1"/>
          </p:nvPr>
        </p:nvSpPr>
        <p:spPr>
          <a:xfrm>
            <a:off x="604683" y="1176695"/>
            <a:ext cx="7941435" cy="5125781"/>
          </a:xfrm>
        </p:spPr>
        <p:txBody>
          <a:bodyPr/>
          <a:lstStyle/>
          <a:p>
            <a:r>
              <a:rPr lang="tr-TR" b="0" i="0" dirty="0">
                <a:solidFill>
                  <a:srgbClr val="000000"/>
                </a:solidFill>
                <a:effectLst/>
                <a:latin typeface="Roboto" panose="02000000000000000000" pitchFamily="2" charset="0"/>
              </a:rPr>
              <a:t>Gömülü teoriye dayalı nitel bir çalışma</a:t>
            </a:r>
          </a:p>
          <a:p>
            <a:r>
              <a:rPr lang="tr-TR" b="0" i="0" dirty="0">
                <a:solidFill>
                  <a:srgbClr val="000000"/>
                </a:solidFill>
                <a:effectLst/>
                <a:latin typeface="Roboto" panose="02000000000000000000" pitchFamily="2" charset="0"/>
              </a:rPr>
              <a:t>Tümevarım yöntemi, araştırmacıların bu durumda ebeveynlerin çocuk ateşi konusundaki kavramsallaştırmalarını analiz ederek teorik bir açıklama elde etmelerini sağladığı için seçilmiştir.</a:t>
            </a:r>
            <a:endParaRPr lang="tr-TR" dirty="0"/>
          </a:p>
        </p:txBody>
      </p:sp>
      <p:pic>
        <p:nvPicPr>
          <p:cNvPr id="1026" name="Picture 2">
            <a:extLst>
              <a:ext uri="{FF2B5EF4-FFF2-40B4-BE49-F238E27FC236}">
                <a16:creationId xmlns:a16="http://schemas.microsoft.com/office/drawing/2014/main" id="{F9C69D6F-BCED-49B1-3587-69030C205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682" y="2477833"/>
            <a:ext cx="5585911" cy="238453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24140C4E-FA79-BA96-EA6B-186426EE91A4}"/>
              </a:ext>
            </a:extLst>
          </p:cNvPr>
          <p:cNvPicPr>
            <a:picLocks noChangeAspect="1"/>
          </p:cNvPicPr>
          <p:nvPr/>
        </p:nvPicPr>
        <p:blipFill>
          <a:blip r:embed="rId3"/>
          <a:stretch>
            <a:fillRect/>
          </a:stretch>
        </p:blipFill>
        <p:spPr>
          <a:xfrm>
            <a:off x="5850858" y="4649041"/>
            <a:ext cx="2826639" cy="1866759"/>
          </a:xfrm>
          <a:prstGeom prst="rect">
            <a:avLst/>
          </a:prstGeom>
        </p:spPr>
      </p:pic>
      <p:pic>
        <p:nvPicPr>
          <p:cNvPr id="7" name="Resim 6">
            <a:extLst>
              <a:ext uri="{FF2B5EF4-FFF2-40B4-BE49-F238E27FC236}">
                <a16:creationId xmlns:a16="http://schemas.microsoft.com/office/drawing/2014/main" id="{0BEE2E53-62C5-C09E-71F1-05760C02B531}"/>
              </a:ext>
            </a:extLst>
          </p:cNvPr>
          <p:cNvPicPr>
            <a:picLocks noChangeAspect="1"/>
          </p:cNvPicPr>
          <p:nvPr/>
        </p:nvPicPr>
        <p:blipFill>
          <a:blip r:embed="rId4">
            <a:biLevel thresh="50000"/>
          </a:blip>
          <a:stretch>
            <a:fillRect/>
          </a:stretch>
        </p:blipFill>
        <p:spPr>
          <a:xfrm>
            <a:off x="8808877" y="725566"/>
            <a:ext cx="3072725" cy="5723703"/>
          </a:xfrm>
          <a:prstGeom prst="rect">
            <a:avLst/>
          </a:prstGeom>
        </p:spPr>
      </p:pic>
    </p:spTree>
    <p:extLst>
      <p:ext uri="{BB962C8B-B14F-4D97-AF65-F5344CB8AC3E}">
        <p14:creationId xmlns:p14="http://schemas.microsoft.com/office/powerpoint/2010/main" val="76205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D61B9A-4020-B5B5-A202-D03B255A5618}"/>
              </a:ext>
            </a:extLst>
          </p:cNvPr>
          <p:cNvSpPr>
            <a:spLocks noGrp="1"/>
          </p:cNvSpPr>
          <p:nvPr>
            <p:ph type="title"/>
          </p:nvPr>
        </p:nvSpPr>
        <p:spPr/>
        <p:txBody>
          <a:bodyPr>
            <a:normAutofit fontScale="90000"/>
          </a:bodyPr>
          <a:lstStyle/>
          <a:p>
            <a:r>
              <a:rPr lang="tr-TR" dirty="0"/>
              <a:t>M E T O D</a:t>
            </a:r>
          </a:p>
        </p:txBody>
      </p:sp>
      <p:sp>
        <p:nvSpPr>
          <p:cNvPr id="3" name="İçerik Yer Tutucusu 2">
            <a:extLst>
              <a:ext uri="{FF2B5EF4-FFF2-40B4-BE49-F238E27FC236}">
                <a16:creationId xmlns:a16="http://schemas.microsoft.com/office/drawing/2014/main" id="{BAF92B94-F83A-20C1-CA9A-60A83873B4C0}"/>
              </a:ext>
            </a:extLst>
          </p:cNvPr>
          <p:cNvSpPr>
            <a:spLocks noGrp="1"/>
          </p:cNvSpPr>
          <p:nvPr>
            <p:ph idx="1"/>
          </p:nvPr>
        </p:nvSpPr>
        <p:spPr/>
        <p:txBody>
          <a:bodyPr>
            <a:normAutofit/>
          </a:bodyPr>
          <a:lstStyle/>
          <a:p>
            <a:r>
              <a:rPr lang="tr-TR" sz="2200" b="0" i="0" dirty="0">
                <a:solidFill>
                  <a:srgbClr val="000000"/>
                </a:solidFill>
                <a:effectLst/>
                <a:latin typeface="+mn-lt"/>
              </a:rPr>
              <a:t>İlk olarak, veri toplama döneminde Birinci Basamak Acil Durum Hizmetlerinde (</a:t>
            </a:r>
            <a:r>
              <a:rPr lang="tr-TR" sz="2200" b="1" i="0" dirty="0">
                <a:solidFill>
                  <a:srgbClr val="000000"/>
                </a:solidFill>
                <a:effectLst/>
                <a:latin typeface="+mn-lt"/>
              </a:rPr>
              <a:t>PCES</a:t>
            </a:r>
            <a:r>
              <a:rPr lang="tr-TR" sz="2200" b="0" i="0" dirty="0">
                <a:solidFill>
                  <a:srgbClr val="000000"/>
                </a:solidFill>
                <a:effectLst/>
                <a:latin typeface="+mn-lt"/>
              </a:rPr>
              <a:t>) bakım görmüş, </a:t>
            </a:r>
            <a:r>
              <a:rPr lang="tr-TR" sz="2200" b="1" i="0" dirty="0">
                <a:solidFill>
                  <a:srgbClr val="000000"/>
                </a:solidFill>
                <a:effectLst/>
                <a:latin typeface="+mn-lt"/>
              </a:rPr>
              <a:t>0 ila 12 </a:t>
            </a:r>
            <a:r>
              <a:rPr lang="tr-TR" sz="2200" b="0" i="0" dirty="0">
                <a:solidFill>
                  <a:srgbClr val="000000"/>
                </a:solidFill>
                <a:effectLst/>
                <a:latin typeface="+mn-lt"/>
              </a:rPr>
              <a:t>yaş arası çocukları olan </a:t>
            </a:r>
            <a:r>
              <a:rPr lang="tr-TR" sz="2200" b="0" i="0" dirty="0" err="1">
                <a:solidFill>
                  <a:srgbClr val="000000"/>
                </a:solidFill>
                <a:effectLst/>
                <a:latin typeface="+mn-lt"/>
              </a:rPr>
              <a:t>ispanyol</a:t>
            </a:r>
            <a:r>
              <a:rPr lang="tr-TR" sz="2200" b="0" i="0" dirty="0">
                <a:solidFill>
                  <a:srgbClr val="000000"/>
                </a:solidFill>
                <a:effectLst/>
                <a:latin typeface="+mn-lt"/>
              </a:rPr>
              <a:t> uyruklu ebeveynleri içeren sürekli karşılaştırma yönteminin rehberliğinde teorik bir örneklem alındı.</a:t>
            </a:r>
          </a:p>
          <a:p>
            <a:r>
              <a:rPr lang="tr-TR" sz="2200" b="1" i="0" dirty="0">
                <a:solidFill>
                  <a:srgbClr val="000000"/>
                </a:solidFill>
                <a:effectLst/>
                <a:latin typeface="+mn-lt"/>
              </a:rPr>
              <a:t>Çalışmaya dahil edilenler</a:t>
            </a:r>
            <a:r>
              <a:rPr lang="tr-TR" sz="2200" b="0" i="0" dirty="0">
                <a:solidFill>
                  <a:srgbClr val="000000"/>
                </a:solidFill>
                <a:effectLst/>
                <a:latin typeface="+mn-lt"/>
              </a:rPr>
              <a:t>: </a:t>
            </a:r>
          </a:p>
          <a:p>
            <a:pPr lvl="1"/>
            <a:r>
              <a:rPr lang="tr-TR" sz="2200" b="0" i="0" dirty="0">
                <a:solidFill>
                  <a:srgbClr val="000000"/>
                </a:solidFill>
                <a:effectLst/>
                <a:latin typeface="+mn-lt"/>
              </a:rPr>
              <a:t>Sağlık alanında akademik unvana sahip ebeveynler ile </a:t>
            </a:r>
          </a:p>
          <a:p>
            <a:pPr lvl="1"/>
            <a:r>
              <a:rPr lang="tr-TR" sz="2200" b="0" i="0" dirty="0">
                <a:solidFill>
                  <a:srgbClr val="000000"/>
                </a:solidFill>
                <a:effectLst/>
                <a:latin typeface="+mn-lt"/>
              </a:rPr>
              <a:t>Bu tür bir eğitim almamış ebeveynler </a:t>
            </a:r>
            <a:endParaRPr lang="tr-TR" sz="2200" dirty="0">
              <a:solidFill>
                <a:srgbClr val="000000"/>
              </a:solidFill>
              <a:latin typeface="+mn-lt"/>
            </a:endParaRPr>
          </a:p>
          <a:p>
            <a:r>
              <a:rPr lang="tr-TR" sz="2200" b="1" i="0" dirty="0">
                <a:solidFill>
                  <a:srgbClr val="000000"/>
                </a:solidFill>
                <a:effectLst/>
                <a:latin typeface="+mn-lt"/>
              </a:rPr>
              <a:t>Hariç tutma kriterleri; </a:t>
            </a:r>
          </a:p>
          <a:p>
            <a:pPr lvl="1"/>
            <a:r>
              <a:rPr lang="tr-TR" sz="2200" b="0" i="0" dirty="0">
                <a:solidFill>
                  <a:srgbClr val="000000"/>
                </a:solidFill>
                <a:effectLst/>
                <a:latin typeface="+mn-lt"/>
              </a:rPr>
              <a:t>Kronik kalp veya solunum yolu hastalığı (astım, pnömoni, </a:t>
            </a:r>
            <a:r>
              <a:rPr lang="tr-TR" sz="2200" b="0" i="0" dirty="0" err="1">
                <a:solidFill>
                  <a:srgbClr val="000000"/>
                </a:solidFill>
                <a:effectLst/>
                <a:latin typeface="+mn-lt"/>
              </a:rPr>
              <a:t>bronşiolit</a:t>
            </a:r>
            <a:r>
              <a:rPr lang="tr-TR" sz="2200" b="0" i="0" dirty="0">
                <a:solidFill>
                  <a:srgbClr val="000000"/>
                </a:solidFill>
                <a:effectLst/>
                <a:latin typeface="+mn-lt"/>
              </a:rPr>
              <a:t>) olan çocukların ebeveynleri/bakıcılarından oluşuyordu.</a:t>
            </a:r>
          </a:p>
          <a:p>
            <a:r>
              <a:rPr lang="tr-TR" sz="2200" b="0" i="0" dirty="0">
                <a:solidFill>
                  <a:srgbClr val="000000"/>
                </a:solidFill>
                <a:effectLst/>
                <a:latin typeface="+mn-lt"/>
              </a:rPr>
              <a:t>Önceki dahil etme ölçütlerinin yanı sıra kamuda veya özel sağlık sektöründe çalışan, aktif çalışan, izinli, işsiz veya emekli olan çocukların ebeveynlerini seçmek için </a:t>
            </a:r>
            <a:r>
              <a:rPr lang="tr-TR" sz="2200" b="1" i="0" dirty="0">
                <a:solidFill>
                  <a:srgbClr val="000000"/>
                </a:solidFill>
                <a:effectLst/>
                <a:latin typeface="+mn-lt"/>
              </a:rPr>
              <a:t>kartopu</a:t>
            </a:r>
            <a:r>
              <a:rPr lang="tr-TR" sz="2200" b="0" i="0" dirty="0">
                <a:solidFill>
                  <a:srgbClr val="000000"/>
                </a:solidFill>
                <a:effectLst/>
                <a:latin typeface="+mn-lt"/>
              </a:rPr>
              <a:t> </a:t>
            </a:r>
            <a:r>
              <a:rPr lang="tr-TR" sz="2200" b="1" i="0" dirty="0">
                <a:solidFill>
                  <a:srgbClr val="000000"/>
                </a:solidFill>
                <a:effectLst/>
                <a:latin typeface="+mn-lt"/>
              </a:rPr>
              <a:t>örneklemesi</a:t>
            </a:r>
            <a:r>
              <a:rPr lang="tr-TR" sz="2200" b="0" i="0" dirty="0">
                <a:solidFill>
                  <a:srgbClr val="000000"/>
                </a:solidFill>
                <a:effectLst/>
                <a:latin typeface="+mn-lt"/>
              </a:rPr>
              <a:t> kullanıldı.</a:t>
            </a:r>
          </a:p>
        </p:txBody>
      </p:sp>
      <p:sp>
        <p:nvSpPr>
          <p:cNvPr id="4" name="Dikdörtgen: Köşeleri Yuvarlatılmış 3">
            <a:extLst>
              <a:ext uri="{FF2B5EF4-FFF2-40B4-BE49-F238E27FC236}">
                <a16:creationId xmlns:a16="http://schemas.microsoft.com/office/drawing/2014/main" id="{AB792594-1A0C-A209-EB68-DC59D8931357}"/>
              </a:ext>
            </a:extLst>
          </p:cNvPr>
          <p:cNvSpPr/>
          <p:nvPr/>
        </p:nvSpPr>
        <p:spPr>
          <a:xfrm>
            <a:off x="604686" y="679564"/>
            <a:ext cx="10982632" cy="411623"/>
          </a:xfrm>
          <a:prstGeom prst="roundRect">
            <a:avLst>
              <a:gd name="adj" fmla="val 5000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Başlık 1">
            <a:extLst>
              <a:ext uri="{FF2B5EF4-FFF2-40B4-BE49-F238E27FC236}">
                <a16:creationId xmlns:a16="http://schemas.microsoft.com/office/drawing/2014/main" id="{73E7AA85-B727-0FAF-B041-CCFF0A3684EC}"/>
              </a:ext>
            </a:extLst>
          </p:cNvPr>
          <p:cNvSpPr txBox="1">
            <a:spLocks/>
          </p:cNvSpPr>
          <p:nvPr/>
        </p:nvSpPr>
        <p:spPr>
          <a:xfrm>
            <a:off x="604684" y="679564"/>
            <a:ext cx="10982632" cy="411624"/>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tr-TR" dirty="0"/>
              <a:t>Örnek ve Veri Toplama</a:t>
            </a:r>
          </a:p>
        </p:txBody>
      </p:sp>
      <p:pic>
        <p:nvPicPr>
          <p:cNvPr id="7" name="Resim 6">
            <a:extLst>
              <a:ext uri="{FF2B5EF4-FFF2-40B4-BE49-F238E27FC236}">
                <a16:creationId xmlns:a16="http://schemas.microsoft.com/office/drawing/2014/main" id="{C8227A7B-6311-D3D2-7CEE-7DCD12F0A7CE}"/>
              </a:ext>
            </a:extLst>
          </p:cNvPr>
          <p:cNvPicPr>
            <a:picLocks noChangeAspect="1"/>
          </p:cNvPicPr>
          <p:nvPr/>
        </p:nvPicPr>
        <p:blipFill>
          <a:blip r:embed="rId2"/>
          <a:stretch>
            <a:fillRect/>
          </a:stretch>
        </p:blipFill>
        <p:spPr>
          <a:xfrm>
            <a:off x="8948232" y="5312864"/>
            <a:ext cx="1482944" cy="1184026"/>
          </a:xfrm>
          <a:prstGeom prst="rect">
            <a:avLst/>
          </a:prstGeom>
        </p:spPr>
      </p:pic>
    </p:spTree>
    <p:extLst>
      <p:ext uri="{BB962C8B-B14F-4D97-AF65-F5344CB8AC3E}">
        <p14:creationId xmlns:p14="http://schemas.microsoft.com/office/powerpoint/2010/main" val="271775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D61B9A-4020-B5B5-A202-D03B255A5618}"/>
              </a:ext>
            </a:extLst>
          </p:cNvPr>
          <p:cNvSpPr>
            <a:spLocks noGrp="1"/>
          </p:cNvSpPr>
          <p:nvPr>
            <p:ph type="title"/>
          </p:nvPr>
        </p:nvSpPr>
        <p:spPr/>
        <p:txBody>
          <a:bodyPr>
            <a:normAutofit fontScale="90000"/>
          </a:bodyPr>
          <a:lstStyle/>
          <a:p>
            <a:r>
              <a:rPr lang="tr-TR" dirty="0"/>
              <a:t>M E T O D</a:t>
            </a:r>
          </a:p>
        </p:txBody>
      </p:sp>
      <p:sp>
        <p:nvSpPr>
          <p:cNvPr id="3" name="İçerik Yer Tutucusu 2">
            <a:extLst>
              <a:ext uri="{FF2B5EF4-FFF2-40B4-BE49-F238E27FC236}">
                <a16:creationId xmlns:a16="http://schemas.microsoft.com/office/drawing/2014/main" id="{BAF92B94-F83A-20C1-CA9A-60A83873B4C0}"/>
              </a:ext>
            </a:extLst>
          </p:cNvPr>
          <p:cNvSpPr>
            <a:spLocks noGrp="1"/>
          </p:cNvSpPr>
          <p:nvPr>
            <p:ph idx="1"/>
          </p:nvPr>
        </p:nvSpPr>
        <p:spPr/>
        <p:txBody>
          <a:bodyPr>
            <a:normAutofit/>
          </a:bodyPr>
          <a:lstStyle/>
          <a:p>
            <a:r>
              <a:rPr lang="tr-TR" b="0" i="0" dirty="0">
                <a:solidFill>
                  <a:srgbClr val="000000"/>
                </a:solidFill>
                <a:effectLst/>
                <a:latin typeface="+mn-lt"/>
              </a:rPr>
              <a:t>Potansiyel katılımcılarla ilk temas, PCES konsültasyonlarından üç hafta geçmeden önce, katılımcı seçiminde kilit bilgi kaynağı olan seçilen sağlık merkezlerinin pediatri hemşireleri aracılığıyla telefonla gerçekleştirildi.</a:t>
            </a:r>
          </a:p>
          <a:p>
            <a:r>
              <a:rPr lang="tr-TR" b="0" i="0" dirty="0">
                <a:solidFill>
                  <a:srgbClr val="000000"/>
                </a:solidFill>
                <a:effectLst/>
                <a:latin typeface="+mn-lt"/>
              </a:rPr>
              <a:t>Veri toplama için, örneklemi bölümlere ayırarak odak grupları (</a:t>
            </a:r>
            <a:r>
              <a:rPr lang="tr-TR" b="0" i="0" dirty="0" err="1">
                <a:solidFill>
                  <a:srgbClr val="000000"/>
                </a:solidFill>
                <a:effectLst/>
                <a:latin typeface="+mn-lt"/>
              </a:rPr>
              <a:t>OG'ler</a:t>
            </a:r>
            <a:r>
              <a:rPr lang="tr-TR" b="0" i="0" dirty="0">
                <a:solidFill>
                  <a:srgbClr val="000000"/>
                </a:solidFill>
                <a:effectLst/>
                <a:latin typeface="+mn-lt"/>
              </a:rPr>
              <a:t>) kullanıldı.</a:t>
            </a:r>
            <a:endParaRPr lang="tr-TR" dirty="0">
              <a:solidFill>
                <a:srgbClr val="000000"/>
              </a:solidFill>
              <a:latin typeface="+mn-lt"/>
            </a:endParaRPr>
          </a:p>
          <a:p>
            <a:pPr lvl="1"/>
            <a:r>
              <a:rPr lang="tr-TR" b="0" i="0" dirty="0">
                <a:solidFill>
                  <a:srgbClr val="000000"/>
                </a:solidFill>
                <a:effectLst/>
                <a:latin typeface="+mn-lt"/>
              </a:rPr>
              <a:t>Sağlık eğitimi olan ve olmayan ebeveynler/bakıcılar ve </a:t>
            </a:r>
          </a:p>
          <a:p>
            <a:pPr lvl="1"/>
            <a:r>
              <a:rPr lang="tr-TR" b="0" i="0" dirty="0">
                <a:solidFill>
                  <a:srgbClr val="000000"/>
                </a:solidFill>
                <a:effectLst/>
                <a:latin typeface="+mn-lt"/>
              </a:rPr>
              <a:t>Kırsal veya kentsel alanlarda yaşayanlar</a:t>
            </a:r>
          </a:p>
          <a:p>
            <a:pPr lvl="1"/>
            <a:r>
              <a:rPr lang="tr-TR" dirty="0">
                <a:solidFill>
                  <a:srgbClr val="000000"/>
                </a:solidFill>
                <a:latin typeface="+mn-lt"/>
              </a:rPr>
              <a:t>Cinsiyet (D</a:t>
            </a:r>
            <a:r>
              <a:rPr lang="tr-TR" b="0" i="0" dirty="0">
                <a:solidFill>
                  <a:srgbClr val="000000"/>
                </a:solidFill>
                <a:effectLst/>
                <a:latin typeface="+mn-lt"/>
              </a:rPr>
              <a:t>aha önceki çalışmalarda bildirilen engelleyici bir öğeler bulunması nedeniyle )</a:t>
            </a:r>
            <a:endParaRPr lang="tr-TR" dirty="0">
              <a:solidFill>
                <a:srgbClr val="000000"/>
              </a:solidFill>
              <a:latin typeface="+mn-lt"/>
            </a:endParaRPr>
          </a:p>
          <a:p>
            <a:r>
              <a:rPr lang="tr-TR" b="0" i="0" dirty="0" err="1">
                <a:solidFill>
                  <a:srgbClr val="000000"/>
                </a:solidFill>
                <a:effectLst/>
                <a:latin typeface="+mn-lt"/>
              </a:rPr>
              <a:t>OG'lerin</a:t>
            </a:r>
            <a:r>
              <a:rPr lang="tr-TR" b="0" i="0" dirty="0">
                <a:solidFill>
                  <a:srgbClr val="000000"/>
                </a:solidFill>
                <a:effectLst/>
                <a:latin typeface="+mn-lt"/>
              </a:rPr>
              <a:t> organizasyonu için grup içi homojenlik ve heterojenlik kriterleri dikkate alınmıştır.</a:t>
            </a:r>
            <a:endParaRPr lang="tr-TR" dirty="0">
              <a:solidFill>
                <a:srgbClr val="000000"/>
              </a:solidFill>
              <a:latin typeface="+mn-lt"/>
            </a:endParaRPr>
          </a:p>
          <a:p>
            <a:r>
              <a:rPr lang="tr-TR" b="0" i="0" dirty="0">
                <a:solidFill>
                  <a:srgbClr val="000000"/>
                </a:solidFill>
                <a:effectLst/>
                <a:latin typeface="+mn-lt"/>
              </a:rPr>
              <a:t>Veri doygunluğu, sekiz </a:t>
            </a:r>
            <a:r>
              <a:rPr lang="tr-TR" b="0" i="0" dirty="0" err="1">
                <a:solidFill>
                  <a:srgbClr val="000000"/>
                </a:solidFill>
                <a:effectLst/>
                <a:latin typeface="+mn-lt"/>
              </a:rPr>
              <a:t>OG'den</a:t>
            </a:r>
            <a:r>
              <a:rPr lang="tr-TR" b="0" i="0" dirty="0">
                <a:solidFill>
                  <a:srgbClr val="000000"/>
                </a:solidFill>
                <a:effectLst/>
                <a:latin typeface="+mn-lt"/>
              </a:rPr>
              <a:t> sonra elde edildi</a:t>
            </a:r>
          </a:p>
          <a:p>
            <a:r>
              <a:rPr lang="tr-TR" b="0" i="0" dirty="0">
                <a:solidFill>
                  <a:srgbClr val="000000"/>
                </a:solidFill>
                <a:effectLst/>
                <a:latin typeface="+mn-lt"/>
              </a:rPr>
              <a:t>Bunlar, sağlık eğitimi almamış ebeveyn/bakıcılardan oluşan dört gruptu, bu grupların yarısı kırsal alanda ikamet ediyordu ve diğer yarısı kentsel bölgedendi ve sağlık eğitimi almış dört ebeveyn grubuydu, </a:t>
            </a:r>
          </a:p>
          <a:p>
            <a:r>
              <a:rPr lang="tr-TR" b="0" i="0" dirty="0">
                <a:solidFill>
                  <a:srgbClr val="000000"/>
                </a:solidFill>
                <a:effectLst/>
                <a:latin typeface="+mn-lt"/>
              </a:rPr>
              <a:t>Babaların </a:t>
            </a:r>
            <a:r>
              <a:rPr lang="tr-TR" b="0" i="0" dirty="0" err="1">
                <a:solidFill>
                  <a:srgbClr val="000000"/>
                </a:solidFill>
                <a:effectLst/>
                <a:latin typeface="+mn-lt"/>
              </a:rPr>
              <a:t>OG'leri</a:t>
            </a:r>
            <a:r>
              <a:rPr lang="tr-TR" b="0" i="0" dirty="0">
                <a:solidFill>
                  <a:srgbClr val="000000"/>
                </a:solidFill>
                <a:effectLst/>
                <a:latin typeface="+mn-lt"/>
              </a:rPr>
              <a:t> annelerin </a:t>
            </a:r>
            <a:r>
              <a:rPr lang="tr-TR" b="0" i="0" dirty="0" err="1">
                <a:solidFill>
                  <a:srgbClr val="000000"/>
                </a:solidFill>
                <a:effectLst/>
                <a:latin typeface="+mn-lt"/>
              </a:rPr>
              <a:t>OG'lerinden</a:t>
            </a:r>
            <a:r>
              <a:rPr lang="tr-TR" b="0" i="0" dirty="0">
                <a:solidFill>
                  <a:srgbClr val="000000"/>
                </a:solidFill>
                <a:effectLst/>
                <a:latin typeface="+mn-lt"/>
              </a:rPr>
              <a:t> ayrı gerçekleşti.</a:t>
            </a:r>
            <a:endParaRPr lang="tr-TR" dirty="0">
              <a:latin typeface="+mn-lt"/>
            </a:endParaRPr>
          </a:p>
        </p:txBody>
      </p:sp>
      <p:sp>
        <p:nvSpPr>
          <p:cNvPr id="4" name="Dikdörtgen: Köşeleri Yuvarlatılmış 3">
            <a:extLst>
              <a:ext uri="{FF2B5EF4-FFF2-40B4-BE49-F238E27FC236}">
                <a16:creationId xmlns:a16="http://schemas.microsoft.com/office/drawing/2014/main" id="{AB792594-1A0C-A209-EB68-DC59D8931357}"/>
              </a:ext>
            </a:extLst>
          </p:cNvPr>
          <p:cNvSpPr/>
          <p:nvPr/>
        </p:nvSpPr>
        <p:spPr>
          <a:xfrm>
            <a:off x="604686" y="679564"/>
            <a:ext cx="10982632" cy="411623"/>
          </a:xfrm>
          <a:prstGeom prst="roundRect">
            <a:avLst>
              <a:gd name="adj" fmla="val 5000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Başlık 1">
            <a:extLst>
              <a:ext uri="{FF2B5EF4-FFF2-40B4-BE49-F238E27FC236}">
                <a16:creationId xmlns:a16="http://schemas.microsoft.com/office/drawing/2014/main" id="{73E7AA85-B727-0FAF-B041-CCFF0A3684EC}"/>
              </a:ext>
            </a:extLst>
          </p:cNvPr>
          <p:cNvSpPr txBox="1">
            <a:spLocks/>
          </p:cNvSpPr>
          <p:nvPr/>
        </p:nvSpPr>
        <p:spPr>
          <a:xfrm>
            <a:off x="604684" y="679564"/>
            <a:ext cx="10982632" cy="411624"/>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tr-TR" dirty="0"/>
              <a:t>Örnek ve Veri Toplama</a:t>
            </a:r>
          </a:p>
        </p:txBody>
      </p:sp>
    </p:spTree>
    <p:extLst>
      <p:ext uri="{BB962C8B-B14F-4D97-AF65-F5344CB8AC3E}">
        <p14:creationId xmlns:p14="http://schemas.microsoft.com/office/powerpoint/2010/main" val="153771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D61B9A-4020-B5B5-A202-D03B255A5618}"/>
              </a:ext>
            </a:extLst>
          </p:cNvPr>
          <p:cNvSpPr>
            <a:spLocks noGrp="1"/>
          </p:cNvSpPr>
          <p:nvPr>
            <p:ph type="title"/>
          </p:nvPr>
        </p:nvSpPr>
        <p:spPr/>
        <p:txBody>
          <a:bodyPr>
            <a:normAutofit fontScale="90000"/>
          </a:bodyPr>
          <a:lstStyle/>
          <a:p>
            <a:r>
              <a:rPr lang="tr-TR" dirty="0"/>
              <a:t>M E T O D</a:t>
            </a:r>
          </a:p>
        </p:txBody>
      </p:sp>
      <p:sp>
        <p:nvSpPr>
          <p:cNvPr id="3" name="İçerik Yer Tutucusu 2">
            <a:extLst>
              <a:ext uri="{FF2B5EF4-FFF2-40B4-BE49-F238E27FC236}">
                <a16:creationId xmlns:a16="http://schemas.microsoft.com/office/drawing/2014/main" id="{BAF92B94-F83A-20C1-CA9A-60A83873B4C0}"/>
              </a:ext>
            </a:extLst>
          </p:cNvPr>
          <p:cNvSpPr>
            <a:spLocks noGrp="1"/>
          </p:cNvSpPr>
          <p:nvPr>
            <p:ph idx="1"/>
          </p:nvPr>
        </p:nvSpPr>
        <p:spPr/>
        <p:txBody>
          <a:bodyPr/>
          <a:lstStyle/>
          <a:p>
            <a:r>
              <a:rPr lang="tr-TR" b="0" i="0" dirty="0">
                <a:solidFill>
                  <a:srgbClr val="000000"/>
                </a:solidFill>
                <a:effectLst/>
                <a:latin typeface="Roboto" panose="02000000000000000000" pitchFamily="2" charset="0"/>
              </a:rPr>
              <a:t>Odak Grupları Ocak ve Ekim 2017 arasında oluşturuldu.</a:t>
            </a:r>
          </a:p>
          <a:p>
            <a:r>
              <a:rPr lang="tr-TR" b="0" i="0" dirty="0">
                <a:solidFill>
                  <a:srgbClr val="000000"/>
                </a:solidFill>
                <a:effectLst/>
                <a:latin typeface="Roboto" panose="02000000000000000000" pitchFamily="2" charset="0"/>
              </a:rPr>
              <a:t>Sakin ve mahrem bir ortamda, ortalama 50 dakika süren ve her gruptan en fazla on katılımcı </a:t>
            </a:r>
          </a:p>
          <a:p>
            <a:r>
              <a:rPr lang="tr-TR" b="0" i="0" dirty="0" err="1">
                <a:solidFill>
                  <a:srgbClr val="000000"/>
                </a:solidFill>
                <a:effectLst/>
                <a:latin typeface="Roboto" panose="02000000000000000000" pitchFamily="2" charset="0"/>
              </a:rPr>
              <a:t>OG'ler</a:t>
            </a:r>
            <a:r>
              <a:rPr lang="tr-TR" b="0" i="0" dirty="0">
                <a:solidFill>
                  <a:srgbClr val="000000"/>
                </a:solidFill>
                <a:effectLst/>
                <a:latin typeface="Roboto" panose="02000000000000000000" pitchFamily="2" charset="0"/>
              </a:rPr>
              <a:t>, katılımcılardan yazılı izin alındıktan sonra ses kaydına alınmıştır.</a:t>
            </a:r>
          </a:p>
          <a:p>
            <a:r>
              <a:rPr lang="tr-TR" b="0" i="0" dirty="0">
                <a:solidFill>
                  <a:srgbClr val="000000"/>
                </a:solidFill>
                <a:effectLst/>
                <a:latin typeface="Roboto" panose="02000000000000000000" pitchFamily="2" charset="0"/>
              </a:rPr>
              <a:t>Bunlar, oturumlar sırasında ortaya çıkabilecek ve çalışma ilerledikçe rafine edilen bir tema kılavuzunu izleyen bir </a:t>
            </a:r>
            <a:r>
              <a:rPr lang="tr-TR" b="0" i="0" dirty="0" err="1">
                <a:solidFill>
                  <a:srgbClr val="000000"/>
                </a:solidFill>
                <a:effectLst/>
                <a:latin typeface="Roboto" panose="02000000000000000000" pitchFamily="2" charset="0"/>
              </a:rPr>
              <a:t>moderatör</a:t>
            </a:r>
            <a:r>
              <a:rPr lang="tr-TR" b="0" i="0" dirty="0">
                <a:solidFill>
                  <a:srgbClr val="000000"/>
                </a:solidFill>
                <a:effectLst/>
                <a:latin typeface="Roboto" panose="02000000000000000000" pitchFamily="2" charset="0"/>
              </a:rPr>
              <a:t> tarafından yönetildi.</a:t>
            </a:r>
            <a:endParaRPr lang="tr-TR" dirty="0">
              <a:solidFill>
                <a:srgbClr val="000000"/>
              </a:solidFill>
              <a:latin typeface="Roboto" panose="02000000000000000000" pitchFamily="2" charset="0"/>
            </a:endParaRPr>
          </a:p>
          <a:p>
            <a:r>
              <a:rPr lang="tr-TR" b="0" i="0" dirty="0">
                <a:solidFill>
                  <a:srgbClr val="000000"/>
                </a:solidFill>
                <a:effectLst/>
                <a:latin typeface="Roboto" panose="02000000000000000000" pitchFamily="2" charset="0"/>
              </a:rPr>
              <a:t>Ayrıca, bir gözlemci grupları denetlemiştir.</a:t>
            </a:r>
          </a:p>
          <a:p>
            <a:pPr marL="0" indent="0">
              <a:buNone/>
            </a:pPr>
            <a:endParaRPr lang="tr-TR" dirty="0"/>
          </a:p>
        </p:txBody>
      </p:sp>
      <p:sp>
        <p:nvSpPr>
          <p:cNvPr id="4" name="Dikdörtgen: Köşeleri Yuvarlatılmış 3">
            <a:extLst>
              <a:ext uri="{FF2B5EF4-FFF2-40B4-BE49-F238E27FC236}">
                <a16:creationId xmlns:a16="http://schemas.microsoft.com/office/drawing/2014/main" id="{AB792594-1A0C-A209-EB68-DC59D8931357}"/>
              </a:ext>
            </a:extLst>
          </p:cNvPr>
          <p:cNvSpPr/>
          <p:nvPr/>
        </p:nvSpPr>
        <p:spPr>
          <a:xfrm>
            <a:off x="604686" y="679564"/>
            <a:ext cx="10982632" cy="411623"/>
          </a:xfrm>
          <a:prstGeom prst="roundRect">
            <a:avLst>
              <a:gd name="adj" fmla="val 5000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Başlık 1">
            <a:extLst>
              <a:ext uri="{FF2B5EF4-FFF2-40B4-BE49-F238E27FC236}">
                <a16:creationId xmlns:a16="http://schemas.microsoft.com/office/drawing/2014/main" id="{73E7AA85-B727-0FAF-B041-CCFF0A3684EC}"/>
              </a:ext>
            </a:extLst>
          </p:cNvPr>
          <p:cNvSpPr txBox="1">
            <a:spLocks/>
          </p:cNvSpPr>
          <p:nvPr/>
        </p:nvSpPr>
        <p:spPr>
          <a:xfrm>
            <a:off x="604684" y="679564"/>
            <a:ext cx="10982632" cy="411624"/>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tr-TR" dirty="0"/>
              <a:t>Örnek ve Veri Toplama</a:t>
            </a:r>
          </a:p>
        </p:txBody>
      </p:sp>
    </p:spTree>
    <p:extLst>
      <p:ext uri="{BB962C8B-B14F-4D97-AF65-F5344CB8AC3E}">
        <p14:creationId xmlns:p14="http://schemas.microsoft.com/office/powerpoint/2010/main" val="134867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D61B9A-4020-B5B5-A202-D03B255A5618}"/>
              </a:ext>
            </a:extLst>
          </p:cNvPr>
          <p:cNvSpPr>
            <a:spLocks noGrp="1"/>
          </p:cNvSpPr>
          <p:nvPr>
            <p:ph type="title"/>
          </p:nvPr>
        </p:nvSpPr>
        <p:spPr/>
        <p:txBody>
          <a:bodyPr>
            <a:normAutofit fontScale="90000"/>
          </a:bodyPr>
          <a:lstStyle/>
          <a:p>
            <a:r>
              <a:rPr lang="tr-TR" dirty="0"/>
              <a:t>M E T O D</a:t>
            </a:r>
          </a:p>
        </p:txBody>
      </p:sp>
      <p:sp>
        <p:nvSpPr>
          <p:cNvPr id="4" name="Dikdörtgen: Köşeleri Yuvarlatılmış 3">
            <a:extLst>
              <a:ext uri="{FF2B5EF4-FFF2-40B4-BE49-F238E27FC236}">
                <a16:creationId xmlns:a16="http://schemas.microsoft.com/office/drawing/2014/main" id="{AB792594-1A0C-A209-EB68-DC59D8931357}"/>
              </a:ext>
            </a:extLst>
          </p:cNvPr>
          <p:cNvSpPr/>
          <p:nvPr/>
        </p:nvSpPr>
        <p:spPr>
          <a:xfrm>
            <a:off x="604686" y="679564"/>
            <a:ext cx="10982632" cy="411623"/>
          </a:xfrm>
          <a:prstGeom prst="roundRect">
            <a:avLst>
              <a:gd name="adj" fmla="val 5000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Başlık 1">
            <a:extLst>
              <a:ext uri="{FF2B5EF4-FFF2-40B4-BE49-F238E27FC236}">
                <a16:creationId xmlns:a16="http://schemas.microsoft.com/office/drawing/2014/main" id="{73E7AA85-B727-0FAF-B041-CCFF0A3684EC}"/>
              </a:ext>
            </a:extLst>
          </p:cNvPr>
          <p:cNvSpPr txBox="1">
            <a:spLocks/>
          </p:cNvSpPr>
          <p:nvPr/>
        </p:nvSpPr>
        <p:spPr>
          <a:xfrm>
            <a:off x="604684" y="679564"/>
            <a:ext cx="10982632" cy="411624"/>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tr-TR" dirty="0"/>
              <a:t>Örnek ve Veri Toplama</a:t>
            </a:r>
          </a:p>
        </p:txBody>
      </p:sp>
      <p:pic>
        <p:nvPicPr>
          <p:cNvPr id="9" name="Resim 8">
            <a:extLst>
              <a:ext uri="{FF2B5EF4-FFF2-40B4-BE49-F238E27FC236}">
                <a16:creationId xmlns:a16="http://schemas.microsoft.com/office/drawing/2014/main" id="{C4D37510-0D6A-9CCA-BC06-C9A017320255}"/>
              </a:ext>
            </a:extLst>
          </p:cNvPr>
          <p:cNvPicPr>
            <a:picLocks noChangeAspect="1"/>
          </p:cNvPicPr>
          <p:nvPr/>
        </p:nvPicPr>
        <p:blipFill rotWithShape="1">
          <a:blip r:embed="rId2"/>
          <a:srcRect t="1494" b="2449"/>
          <a:stretch/>
        </p:blipFill>
        <p:spPr>
          <a:xfrm>
            <a:off x="881062" y="1176693"/>
            <a:ext cx="10429875" cy="5498873"/>
          </a:xfrm>
          <a:prstGeom prst="rect">
            <a:avLst/>
          </a:prstGeom>
        </p:spPr>
      </p:pic>
    </p:spTree>
    <p:extLst>
      <p:ext uri="{BB962C8B-B14F-4D97-AF65-F5344CB8AC3E}">
        <p14:creationId xmlns:p14="http://schemas.microsoft.com/office/powerpoint/2010/main" val="428883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D61B9A-4020-B5B5-A202-D03B255A5618}"/>
              </a:ext>
            </a:extLst>
          </p:cNvPr>
          <p:cNvSpPr>
            <a:spLocks noGrp="1"/>
          </p:cNvSpPr>
          <p:nvPr>
            <p:ph type="title"/>
          </p:nvPr>
        </p:nvSpPr>
        <p:spPr/>
        <p:txBody>
          <a:bodyPr>
            <a:normAutofit fontScale="90000"/>
          </a:bodyPr>
          <a:lstStyle/>
          <a:p>
            <a:r>
              <a:rPr lang="tr-TR" dirty="0"/>
              <a:t>M E T O D</a:t>
            </a:r>
          </a:p>
        </p:txBody>
      </p:sp>
      <p:sp>
        <p:nvSpPr>
          <p:cNvPr id="3" name="İçerik Yer Tutucusu 2">
            <a:extLst>
              <a:ext uri="{FF2B5EF4-FFF2-40B4-BE49-F238E27FC236}">
                <a16:creationId xmlns:a16="http://schemas.microsoft.com/office/drawing/2014/main" id="{BAF92B94-F83A-20C1-CA9A-60A83873B4C0}"/>
              </a:ext>
            </a:extLst>
          </p:cNvPr>
          <p:cNvSpPr>
            <a:spLocks noGrp="1"/>
          </p:cNvSpPr>
          <p:nvPr>
            <p:ph idx="1"/>
          </p:nvPr>
        </p:nvSpPr>
        <p:spPr/>
        <p:txBody>
          <a:bodyPr>
            <a:noAutofit/>
          </a:bodyPr>
          <a:lstStyle/>
          <a:p>
            <a:r>
              <a:rPr lang="tr-TR" sz="2200" b="0" i="0" dirty="0">
                <a:solidFill>
                  <a:srgbClr val="000000"/>
                </a:solidFill>
                <a:effectLst/>
                <a:latin typeface="+mn-lt"/>
              </a:rPr>
              <a:t>Kaydedilen materyal anonimleştirildi ve kelimesi kelimesine, satır </a:t>
            </a:r>
            <a:r>
              <a:rPr lang="tr-TR" sz="2200" b="0" i="0" dirty="0" err="1">
                <a:solidFill>
                  <a:srgbClr val="000000"/>
                </a:solidFill>
                <a:effectLst/>
                <a:latin typeface="+mn-lt"/>
              </a:rPr>
              <a:t>satır</a:t>
            </a:r>
            <a:r>
              <a:rPr lang="tr-TR" sz="2200" b="0" i="0" dirty="0">
                <a:solidFill>
                  <a:srgbClr val="000000"/>
                </a:solidFill>
                <a:effectLst/>
                <a:latin typeface="+mn-lt"/>
              </a:rPr>
              <a:t> kopyalandı.</a:t>
            </a:r>
          </a:p>
          <a:p>
            <a:r>
              <a:rPr lang="tr-TR" sz="2200" b="0" i="0" dirty="0">
                <a:solidFill>
                  <a:srgbClr val="000000"/>
                </a:solidFill>
                <a:effectLst/>
                <a:latin typeface="+mn-lt"/>
              </a:rPr>
              <a:t>Katılımcıların her birine büyük ve küçük harfler atama</a:t>
            </a:r>
            <a:endParaRPr lang="tr-TR" sz="2200" dirty="0">
              <a:solidFill>
                <a:srgbClr val="000000"/>
              </a:solidFill>
              <a:latin typeface="+mn-lt"/>
            </a:endParaRPr>
          </a:p>
          <a:p>
            <a:r>
              <a:rPr lang="tr-TR" sz="2200" b="0" i="0" dirty="0">
                <a:solidFill>
                  <a:srgbClr val="000000"/>
                </a:solidFill>
                <a:effectLst/>
                <a:latin typeface="+mn-lt"/>
              </a:rPr>
              <a:t>Transkripsiyonlar, transkripsiyonların doğruluğunu doğrulamak için katılımcılara e-posta ile gönderildi.</a:t>
            </a:r>
          </a:p>
          <a:p>
            <a:r>
              <a:rPr lang="tr-TR" sz="2200" b="0" i="0" dirty="0">
                <a:solidFill>
                  <a:srgbClr val="000000"/>
                </a:solidFill>
                <a:effectLst/>
                <a:latin typeface="+mn-lt"/>
              </a:rPr>
              <a:t>İki araştırmacı bağımsız olarak veri analizini gerçekleştirdi ve ardından fikir birliğine varmak için sonuçları tartıştılar.</a:t>
            </a:r>
            <a:endParaRPr lang="tr-TR" sz="2200" dirty="0">
              <a:solidFill>
                <a:srgbClr val="000000"/>
              </a:solidFill>
              <a:latin typeface="+mn-lt"/>
            </a:endParaRPr>
          </a:p>
          <a:p>
            <a:r>
              <a:rPr lang="tr-TR" sz="2200" b="0" i="0" dirty="0">
                <a:solidFill>
                  <a:srgbClr val="000000"/>
                </a:solidFill>
                <a:effectLst/>
                <a:latin typeface="+mn-lt"/>
              </a:rPr>
              <a:t>Bu analiz, sürekli karşılaştırma yöntemine ve </a:t>
            </a:r>
            <a:r>
              <a:rPr lang="tr-TR" sz="2200" b="0" i="0" dirty="0" err="1">
                <a:solidFill>
                  <a:srgbClr val="000000"/>
                </a:solidFill>
                <a:effectLst/>
                <a:latin typeface="+mn-lt"/>
              </a:rPr>
              <a:t>atlas.Ti</a:t>
            </a:r>
            <a:r>
              <a:rPr lang="tr-TR" sz="2200" b="0" i="0" dirty="0">
                <a:solidFill>
                  <a:srgbClr val="000000"/>
                </a:solidFill>
                <a:effectLst/>
                <a:latin typeface="+mn-lt"/>
              </a:rPr>
              <a:t> 7.0 tarafından desteklenen açık, eksenel ve seçici kodlama süreçlerine dayanmakta</a:t>
            </a:r>
          </a:p>
          <a:p>
            <a:r>
              <a:rPr lang="tr-TR" sz="2200" b="0" i="0" dirty="0">
                <a:solidFill>
                  <a:srgbClr val="000000"/>
                </a:solidFill>
                <a:effectLst/>
                <a:latin typeface="+mn-lt"/>
              </a:rPr>
              <a:t>Metnin sistematik incelemesi için söylem içeriği kodlanarak temalar belirlenmiş ve sınıflandırılmıştır.</a:t>
            </a:r>
            <a:endParaRPr lang="tr-TR" sz="2200" dirty="0">
              <a:solidFill>
                <a:srgbClr val="000000"/>
              </a:solidFill>
              <a:latin typeface="+mn-lt"/>
            </a:endParaRPr>
          </a:p>
          <a:p>
            <a:r>
              <a:rPr lang="tr-TR" sz="2200" b="0" i="0" dirty="0">
                <a:solidFill>
                  <a:srgbClr val="000000"/>
                </a:solidFill>
                <a:effectLst/>
                <a:latin typeface="+mn-lt"/>
              </a:rPr>
              <a:t>Ön okumadan sonra, sonraki analiz için yararlı fikirlerin genel bir vizyonu elde edildi ve ilk notlar alındı.</a:t>
            </a:r>
          </a:p>
          <a:p>
            <a:r>
              <a:rPr lang="tr-TR" sz="2200" b="0" i="0" dirty="0">
                <a:solidFill>
                  <a:srgbClr val="000000"/>
                </a:solidFill>
                <a:effectLst/>
                <a:latin typeface="+mn-lt"/>
              </a:rPr>
              <a:t>Veri doygunluğunu değerlendirmek için bir sonraki odak grubu (</a:t>
            </a:r>
            <a:r>
              <a:rPr lang="tr-TR" sz="2200" b="0" i="0" dirty="0" err="1">
                <a:solidFill>
                  <a:srgbClr val="000000"/>
                </a:solidFill>
                <a:effectLst/>
                <a:latin typeface="+mn-lt"/>
              </a:rPr>
              <a:t>fg</a:t>
            </a:r>
            <a:r>
              <a:rPr lang="tr-TR" sz="2200" b="0" i="0" dirty="0">
                <a:solidFill>
                  <a:srgbClr val="000000"/>
                </a:solidFill>
                <a:effectLst/>
                <a:latin typeface="+mn-lt"/>
              </a:rPr>
              <a:t>) gerçekleştirilmeden önce her transkripsiyon analiz edildi.</a:t>
            </a:r>
            <a:endParaRPr lang="tr-TR" sz="2200" dirty="0">
              <a:latin typeface="+mn-lt"/>
            </a:endParaRPr>
          </a:p>
        </p:txBody>
      </p:sp>
      <p:sp>
        <p:nvSpPr>
          <p:cNvPr id="4" name="Dikdörtgen: Köşeleri Yuvarlatılmış 3">
            <a:extLst>
              <a:ext uri="{FF2B5EF4-FFF2-40B4-BE49-F238E27FC236}">
                <a16:creationId xmlns:a16="http://schemas.microsoft.com/office/drawing/2014/main" id="{AB792594-1A0C-A209-EB68-DC59D8931357}"/>
              </a:ext>
            </a:extLst>
          </p:cNvPr>
          <p:cNvSpPr/>
          <p:nvPr/>
        </p:nvSpPr>
        <p:spPr>
          <a:xfrm>
            <a:off x="604686" y="679564"/>
            <a:ext cx="10982632" cy="411623"/>
          </a:xfrm>
          <a:prstGeom prst="roundRect">
            <a:avLst>
              <a:gd name="adj" fmla="val 5000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Başlık 1">
            <a:extLst>
              <a:ext uri="{FF2B5EF4-FFF2-40B4-BE49-F238E27FC236}">
                <a16:creationId xmlns:a16="http://schemas.microsoft.com/office/drawing/2014/main" id="{73E7AA85-B727-0FAF-B041-CCFF0A3684EC}"/>
              </a:ext>
            </a:extLst>
          </p:cNvPr>
          <p:cNvSpPr txBox="1">
            <a:spLocks/>
          </p:cNvSpPr>
          <p:nvPr/>
        </p:nvSpPr>
        <p:spPr>
          <a:xfrm>
            <a:off x="604684" y="679564"/>
            <a:ext cx="10982632" cy="411624"/>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tr-TR" dirty="0"/>
              <a:t>Veri Analizi</a:t>
            </a:r>
          </a:p>
        </p:txBody>
      </p:sp>
    </p:spTree>
    <p:extLst>
      <p:ext uri="{BB962C8B-B14F-4D97-AF65-F5344CB8AC3E}">
        <p14:creationId xmlns:p14="http://schemas.microsoft.com/office/powerpoint/2010/main" val="161254557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2543</Words>
  <Application>Microsoft Office PowerPoint</Application>
  <PresentationFormat>Geniş ekran</PresentationFormat>
  <Paragraphs>222</Paragraphs>
  <Slides>35</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Calibri</vt:lpstr>
      <vt:lpstr>Calibri (Gövde)</vt:lpstr>
      <vt:lpstr>Calibri Light</vt:lpstr>
      <vt:lpstr>Roboto</vt:lpstr>
      <vt:lpstr>Office Teması</vt:lpstr>
      <vt:lpstr>PowerPoint Sunusu</vt:lpstr>
      <vt:lpstr>G İ R İ Ş</vt:lpstr>
      <vt:lpstr>G İ R İ Ş</vt:lpstr>
      <vt:lpstr>M E T O D</vt:lpstr>
      <vt:lpstr>M E T O D</vt:lpstr>
      <vt:lpstr>M E T O D</vt:lpstr>
      <vt:lpstr>M E T O D</vt:lpstr>
      <vt:lpstr>M E T O D</vt:lpstr>
      <vt:lpstr>M E T O D</vt:lpstr>
      <vt:lpstr>M E T O D</vt:lpstr>
      <vt:lpstr>M E T O D</vt:lpstr>
      <vt:lpstr>B U L G U L A R </vt:lpstr>
      <vt:lpstr>PowerPoint Sunusu</vt:lpstr>
      <vt:lpstr>PowerPoint Sunusu</vt:lpstr>
      <vt:lpstr>PowerPoint Sunusu</vt:lpstr>
      <vt:lpstr>BULGULAR</vt:lpstr>
      <vt:lpstr>B U L G U L A R </vt:lpstr>
      <vt:lpstr>B U L G U L A R</vt:lpstr>
      <vt:lpstr>B U L G U L A R</vt:lpstr>
      <vt:lpstr>B U L G U L A R</vt:lpstr>
      <vt:lpstr>B U L G U L A R</vt:lpstr>
      <vt:lpstr>B U L G U L A R</vt:lpstr>
      <vt:lpstr>T A R T I Ş M A</vt:lpstr>
      <vt:lpstr>T A R T I Ş M A</vt:lpstr>
      <vt:lpstr>T A R T I Ş M A</vt:lpstr>
      <vt:lpstr>T A R T I Ş M A</vt:lpstr>
      <vt:lpstr>T A R T I Ş M A</vt:lpstr>
      <vt:lpstr>T A R T I Ş M A</vt:lpstr>
      <vt:lpstr>T A R T I Ş M A</vt:lpstr>
      <vt:lpstr>T A R T I Ş M A</vt:lpstr>
      <vt:lpstr>K I S I T L I L I K L A R</vt:lpstr>
      <vt:lpstr>S O N U Ç</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Mert SAĞLAM</dc:creator>
  <cp:lastModifiedBy>Mustafa Mert SAĞLAM</cp:lastModifiedBy>
  <cp:revision>23</cp:revision>
  <dcterms:created xsi:type="dcterms:W3CDTF">2023-01-21T15:49:31Z</dcterms:created>
  <dcterms:modified xsi:type="dcterms:W3CDTF">2023-06-17T10:57:40Z</dcterms:modified>
</cp:coreProperties>
</file>