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11" autoAdjust="0"/>
  </p:normalViewPr>
  <p:slideViewPr>
    <p:cSldViewPr>
      <p:cViewPr varScale="1">
        <p:scale>
          <a:sx n="99" d="100"/>
          <a:sy n="99" d="100"/>
        </p:scale>
        <p:origin x="-19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2326B5-44C7-413C-8BE4-22CF86D733B7}" type="datetimeFigureOut">
              <a:rPr lang="tr-TR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tr-TR" noProof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04CE9D-3275-46CE-B4EF-DD0BE6E27B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84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b="1" dirty="0" smtClean="0"/>
              <a:t>Gayri Safi Yurtiçi Hasıla</a:t>
            </a:r>
            <a:r>
              <a:rPr lang="tr-TR" dirty="0" smtClean="0"/>
              <a:t> (</a:t>
            </a:r>
            <a:r>
              <a:rPr lang="tr-TR" dirty="0" err="1" smtClean="0"/>
              <a:t>Gross</a:t>
            </a:r>
            <a:r>
              <a:rPr lang="tr-TR" dirty="0" smtClean="0"/>
              <a:t> </a:t>
            </a:r>
            <a:r>
              <a:rPr lang="tr-TR" dirty="0" err="1" smtClean="0"/>
              <a:t>Domestic</a:t>
            </a:r>
            <a:r>
              <a:rPr lang="tr-TR" dirty="0" smtClean="0"/>
              <a:t> Product - GDP), bir ülke sınırları içerisinde belli bir zaman içinde üretilen tüm nihai mal ve hizmetlerin para birimi cinsinden değerini ifade eder</a:t>
            </a:r>
          </a:p>
        </p:txBody>
      </p:sp>
      <p:sp>
        <p:nvSpPr>
          <p:cNvPr id="2150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AF763-B1A4-438F-A5B4-D405899A0E36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Lyg: life year gaiened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Icer: incremental cost effectiveness rate</a:t>
            </a:r>
          </a:p>
        </p:txBody>
      </p:sp>
      <p:sp>
        <p:nvSpPr>
          <p:cNvPr id="2355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994162-A91F-4783-A836-3EE03C769BF3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1 dolar = 1,8 TL (2012)</a:t>
            </a:r>
          </a:p>
        </p:txBody>
      </p:sp>
      <p:sp>
        <p:nvSpPr>
          <p:cNvPr id="2560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E6B96C-C7C4-4CC6-A90E-1AA014D32328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Ayaktan takibi tekli %84 beşli %90 azaltıyor, 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Hastane yatısını tekli %70 beşli %85 azaltıyor</a:t>
            </a:r>
          </a:p>
        </p:txBody>
      </p:sp>
      <p:sp>
        <p:nvSpPr>
          <p:cNvPr id="29699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39A539-C39B-4C14-841F-0B20127B44B1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Toplam 4126</a:t>
            </a:r>
          </a:p>
        </p:txBody>
      </p:sp>
      <p:sp>
        <p:nvSpPr>
          <p:cNvPr id="3379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037A9E-EFAC-4DDD-A0EE-376DB952FC65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Çocuk bası yıllık 14,33 dolar</a:t>
            </a:r>
          </a:p>
        </p:txBody>
      </p:sp>
      <p:sp>
        <p:nvSpPr>
          <p:cNvPr id="36867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B51C37-27E3-4E51-BA35-C824F8BDAB66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[(1.25 million children x coverage 85%) x US$ (31.5/38) + (1.25 million children x coverage 85%) x US$1)] = 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for monovalent vaccine = US$34,531,250</a:t>
            </a:r>
          </a:p>
          <a:p>
            <a:pPr eaLnBrk="1" hangingPunct="1">
              <a:spcBef>
                <a:spcPct val="0"/>
              </a:spcBef>
            </a:pPr>
            <a:r>
              <a:rPr lang="tr-TR" smtClean="0"/>
              <a:t>for pentavalent vaccine = US$41,437,500</a:t>
            </a:r>
          </a:p>
        </p:txBody>
      </p:sp>
      <p:sp>
        <p:nvSpPr>
          <p:cNvPr id="40963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95498A3-A131-4418-AF0D-AAFF2F61ADB4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tr-TR" smtClean="0"/>
              <a:t>yeni bir projeye girerken incremental cost dendiginde bu is icin ayrilacak ek masraf ve bu isten gelecek ek gelir anlamina geliyor.</a:t>
            </a:r>
          </a:p>
        </p:txBody>
      </p:sp>
      <p:sp>
        <p:nvSpPr>
          <p:cNvPr id="43011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441C0E-AB60-4E9C-928F-9C5F079AA267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Slayt Görüntüsü Yer Tutucusu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9155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796244-E40D-45AC-8369-DD0C5CE4B965}" type="slidenum">
              <a:rPr lang="tr-T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tr-T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55DACB-861B-443D-B46E-6CC431BB7981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918198-00C4-4AB0-B116-B6ECF8C1AEE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098BFA-5D4F-4543-B263-5BABF2924E8B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3F6E3-F0EE-4DA5-B94D-8E30A75DE31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D0C125-43DC-4183-A707-4FCD58517D34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A7550-B2CC-48AC-A74F-B4606320CC8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9B11A0-87F9-4CCE-AFDE-0DD811A0F94F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FD4A7-2BB4-4087-A59E-4854E5375E7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C2B96E-2259-4636-B4C5-663CDEEBEF7B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89FA6D-87B7-4B0C-9E6B-4D1F11D56B4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11465-AF5F-4C14-8EAE-BE6E5162FCA5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7D746-2996-4E72-A13A-8744ECBC06C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0C6B09-B718-4E5E-97D0-DCBDDEBCB2B3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944B0-9D48-401F-A71A-BF1CC5785AA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CF382F-82DC-4F69-938C-30787077FA41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F611A-6C40-4DDD-B2BF-BC7CCAC40CC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93674-C788-4A6B-9952-ABCD7A5A5E66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D8D1B-25F8-4F64-BC48-BF413900286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B7C15-15C6-4A8F-B3AF-3621BFE3B255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8F55B-521F-4881-81BA-47D8EA1461F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EEB73D-0AFA-4FA7-B7AD-E50F86D75F24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ECCCCC-B23E-4C89-8626-75A4F520C8C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B7E438-4E50-489A-8B65-8B8BAD887D3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E72294A-3B56-464C-B331-157427375090}" type="datetimeFigureOut">
              <a:rPr lang="tr-TR" smtClean="0"/>
              <a:pPr>
                <a:defRPr/>
              </a:pPr>
              <a:t>02.01.2018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Başlık"/>
          <p:cNvSpPr>
            <a:spLocks noGrp="1"/>
          </p:cNvSpPr>
          <p:nvPr>
            <p:ph type="ctrTitle"/>
          </p:nvPr>
        </p:nvSpPr>
        <p:spPr>
          <a:xfrm>
            <a:off x="785813" y="3500438"/>
            <a:ext cx="7772400" cy="1457325"/>
          </a:xfrm>
        </p:spPr>
        <p:txBody>
          <a:bodyPr/>
          <a:lstStyle/>
          <a:p>
            <a:pPr eaLnBrk="1" hangingPunct="1"/>
            <a:r>
              <a:rPr lang="tr-TR" sz="4000" dirty="0" smtClean="0"/>
              <a:t>Türkiye’de </a:t>
            </a:r>
            <a:r>
              <a:rPr lang="tr-TR" sz="4000" dirty="0" err="1" smtClean="0"/>
              <a:t>Rotavirüs</a:t>
            </a:r>
            <a:r>
              <a:rPr lang="tr-TR" sz="4000" dirty="0" smtClean="0"/>
              <a:t> Aşısının Maliyet Etkinliği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76056" y="5214938"/>
            <a:ext cx="2924944" cy="1000125"/>
          </a:xfrm>
        </p:spPr>
        <p:txBody>
          <a:bodyPr rtlCol="0">
            <a:normAutofit fontScale="7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KTÜ Aile Hekimliği Anabilim Dalı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Araş. Gör. Sencer KAYA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dirty="0" smtClean="0"/>
              <a:t>02/01/2018</a:t>
            </a:r>
            <a:endParaRPr lang="tr-TR" dirty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928688"/>
            <a:ext cx="7316291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714625"/>
            <a:ext cx="57150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571500"/>
            <a:ext cx="411956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Yıllık ishal atağı sayısı, hastaneye yatış ve ayaktan takipleri toplamak için Parashar modeli kullanılmış.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Türkiye’ de 5 yaş altı çocuk sayısı 7,5 milyon iken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Beş yaş altı grupta karşılaşılan yıllık ishal atağı sayısı 13,371,800’dür.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sz="2400" dirty="0" smtClean="0"/>
              <a:t>RV enfeksiyonuna bağlı ölümler sağlık kayıtları yeterli olmadığı için bu model içinde yer almamıştır.</a:t>
            </a: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988840"/>
            <a:ext cx="7272808" cy="2469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Tek değerli aşı için 2 doz, 5 değerli aşı için 3 doz uygulama maliyeti hesaplanmış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Aşı maliyeti kapsamında, aşı fiyatları dağıtım masrafları ve kullanılmayan aşılardan beklenen kayıplar da yer almış.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Sağlık bakanlığının son zamanlarda  ulusal aşı takvimine dahil ettiği önceki aşılardan kazandığı tecrübeye dayanarak, </a:t>
            </a:r>
            <a:r>
              <a:rPr lang="tr-TR" sz="2400" dirty="0" err="1" smtClean="0"/>
              <a:t>rotavirüs</a:t>
            </a:r>
            <a:r>
              <a:rPr lang="tr-TR" sz="2400" dirty="0" smtClean="0"/>
              <a:t> aşısının fiyatı etiket fiyatının 1/5’i ile 1/8’i olacak şekilde satın alınabilir. </a:t>
            </a:r>
          </a:p>
          <a:p>
            <a:pPr eaLnBrk="1" hangingPunct="1">
              <a:lnSpc>
                <a:spcPct val="80000"/>
              </a:lnSpc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Eğer </a:t>
            </a:r>
            <a:r>
              <a:rPr lang="tr-TR" sz="2400" dirty="0" err="1" smtClean="0"/>
              <a:t>rotavirüs</a:t>
            </a:r>
            <a:r>
              <a:rPr lang="tr-TR" sz="2400" dirty="0" smtClean="0"/>
              <a:t> aşısı ulusal aşı takvimine girerse maksimum ücretler;</a:t>
            </a:r>
          </a:p>
          <a:p>
            <a:pPr lvl="1" eaLnBrk="1" hangingPunct="1">
              <a:lnSpc>
                <a:spcPct val="80000"/>
              </a:lnSpc>
            </a:pPr>
            <a:r>
              <a:rPr lang="tr-TR" dirty="0" smtClean="0"/>
              <a:t>Tek değerli aşı için 31,5 dolar</a:t>
            </a:r>
          </a:p>
          <a:p>
            <a:pPr lvl="1" eaLnBrk="1" hangingPunct="1">
              <a:lnSpc>
                <a:spcPct val="80000"/>
              </a:lnSpc>
            </a:pPr>
            <a:r>
              <a:rPr lang="tr-TR" dirty="0" smtClean="0"/>
              <a:t>Beş değerli aşı için 38 dolar olarak hesaplanmış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sz="26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Rotavirüs kaynaklı diyare için yapılan sağlık harcamaları ve RV aşısı maliyet etkinliği hesaplanmasında Dünya Sağlık Örgütü genel protokolünde yer alan ekonomik modelleme metodları kullanılmıştır.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Türkiye'de kişi başına düşen ulusal gayri safi yurtiçi hasıla (GDP) 2012 yılında 18.957 TL’ dir (10.504 $) </a:t>
            </a:r>
            <a:endParaRPr lang="tr-T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Çalışmada;</a:t>
            </a:r>
          </a:p>
          <a:p>
            <a:pPr lvl="1" eaLnBrk="1" hangingPunct="1"/>
            <a:r>
              <a:rPr lang="tr-TR" dirty="0" smtClean="0"/>
              <a:t>1782 (%43,2) kız</a:t>
            </a:r>
          </a:p>
          <a:p>
            <a:pPr lvl="1" eaLnBrk="1" hangingPunct="1"/>
            <a:r>
              <a:rPr lang="tr-TR" dirty="0" smtClean="0"/>
              <a:t>2344 (%56,8) erkek</a:t>
            </a:r>
          </a:p>
          <a:p>
            <a:pPr lvl="1" eaLnBrk="1" hangingPunct="1"/>
            <a:r>
              <a:rPr lang="tr-TR" dirty="0" smtClean="0"/>
              <a:t>1261 (%30,6) hasta RV pozitif</a:t>
            </a:r>
          </a:p>
          <a:p>
            <a:pPr lvl="1" eaLnBrk="1" hangingPunct="1"/>
            <a:r>
              <a:rPr lang="tr-TR" dirty="0" smtClean="0"/>
              <a:t>Yaş ortalaması 31,1 ± 22,6 ay</a:t>
            </a:r>
          </a:p>
          <a:p>
            <a:pPr lvl="1" eaLnBrk="1" hangingPunct="1"/>
            <a:r>
              <a:rPr lang="tr-TR" dirty="0" smtClean="0"/>
              <a:t>Hastanede takip edilen 218 hasta, </a:t>
            </a:r>
          </a:p>
          <a:p>
            <a:pPr lvl="1" eaLnBrk="1" hangingPunct="1"/>
            <a:r>
              <a:rPr lang="tr-TR" dirty="0" smtClean="0"/>
              <a:t>Ortalama yatış süresi 3,9±2,4 gün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err="1" smtClean="0"/>
              <a:t>Rotavirüs</a:t>
            </a:r>
            <a:r>
              <a:rPr lang="tr-TR" sz="2400" dirty="0" smtClean="0"/>
              <a:t> </a:t>
            </a:r>
            <a:r>
              <a:rPr lang="tr-TR" sz="2400" dirty="0" err="1" smtClean="0"/>
              <a:t>Diyaresinin</a:t>
            </a:r>
            <a:r>
              <a:rPr lang="tr-TR" sz="2400" dirty="0" smtClean="0"/>
              <a:t> Ekonomik Yükü</a:t>
            </a:r>
          </a:p>
          <a:p>
            <a:pPr lvl="1" eaLnBrk="1" hangingPunct="1"/>
            <a:r>
              <a:rPr lang="tr-TR" dirty="0" smtClean="0"/>
              <a:t>Üniversite hastanesine kabul edilen tüm hastaların bir kamuya ve bir özel hastaneye kabul edildiği varsayılmıştır</a:t>
            </a:r>
          </a:p>
          <a:p>
            <a:pPr lvl="1" eaLnBrk="1" hangingPunct="1"/>
            <a:endParaRPr lang="tr-TR" dirty="0" smtClean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5733" y="3356992"/>
            <a:ext cx="7815783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35842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err="1" smtClean="0"/>
              <a:t>Rotavirüs</a:t>
            </a:r>
            <a:r>
              <a:rPr lang="tr-TR" sz="2400" dirty="0" smtClean="0"/>
              <a:t> </a:t>
            </a:r>
            <a:r>
              <a:rPr lang="tr-TR" sz="2400" dirty="0" err="1" smtClean="0"/>
              <a:t>Diyaresinin</a:t>
            </a:r>
            <a:r>
              <a:rPr lang="tr-TR" sz="2400" dirty="0" smtClean="0"/>
              <a:t> Ekonomik Yükü</a:t>
            </a:r>
          </a:p>
          <a:p>
            <a:pPr lvl="1" eaLnBrk="1" hangingPunct="1"/>
            <a:r>
              <a:rPr lang="tr-TR" dirty="0" smtClean="0"/>
              <a:t>Türkiye’de RV ilişkili direk medikal maliyet yıllık 17,909</a:t>
            </a:r>
            <a:r>
              <a:rPr lang="tr-TR" dirty="0" smtClean="0">
                <a:latin typeface="Arial" charset="0"/>
              </a:rPr>
              <a:t>,000</a:t>
            </a:r>
            <a:r>
              <a:rPr lang="tr-TR" dirty="0" smtClean="0"/>
              <a:t> dolar olarak hesaplanmış</a:t>
            </a:r>
          </a:p>
          <a:p>
            <a:pPr lvl="1" eaLnBrk="1" hangingPunct="1"/>
            <a:endParaRPr lang="tr-TR" dirty="0" smtClean="0"/>
          </a:p>
          <a:p>
            <a:pPr lvl="1" eaLnBrk="1" hangingPunct="1"/>
            <a:endParaRPr lang="tr-TR" dirty="0" smtClean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6047" y="3140968"/>
            <a:ext cx="6072188" cy="304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37890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smtClean="0"/>
              <a:t>Aşılamanın Ekonomik Kazancı</a:t>
            </a:r>
          </a:p>
          <a:p>
            <a:pPr lvl="1" eaLnBrk="1" hangingPunct="1"/>
            <a:r>
              <a:rPr lang="tr-TR" dirty="0" smtClean="0"/>
              <a:t>Aşılama ile önlenebilen hasta sayıları;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2924944"/>
            <a:ext cx="7440613" cy="3146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smtClean="0"/>
              <a:t>Aşılamanın Ekonomik Kazancı</a:t>
            </a:r>
          </a:p>
          <a:p>
            <a:pPr lvl="1" eaLnBrk="1" hangingPunct="1"/>
            <a:r>
              <a:rPr lang="tr-TR" dirty="0" smtClean="0"/>
              <a:t>RV aşısının ulusal aşı takvimine girmesi ile elde edilen kazanç</a:t>
            </a:r>
          </a:p>
          <a:p>
            <a:pPr lvl="1" eaLnBrk="1" hangingPunct="1"/>
            <a:endParaRPr lang="tr-TR" dirty="0" smtClean="0"/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1" y="2852936"/>
            <a:ext cx="7528892" cy="30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Giriş</a:t>
            </a:r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err="1" smtClean="0"/>
              <a:t>Rotavirüs</a:t>
            </a:r>
            <a:r>
              <a:rPr lang="tr-TR" sz="2400" dirty="0" smtClean="0"/>
              <a:t> (RV) tüm dünyada 5 yaş altı akut </a:t>
            </a:r>
            <a:r>
              <a:rPr lang="tr-TR" sz="2400" dirty="0" err="1" smtClean="0"/>
              <a:t>gastroenterit</a:t>
            </a:r>
            <a:r>
              <a:rPr lang="tr-TR" sz="2400" dirty="0" smtClean="0"/>
              <a:t> (AGE) ve buna bağlı hastane yatışlarının en sık etkenidir.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Akut </a:t>
            </a:r>
            <a:r>
              <a:rPr lang="tr-TR" sz="2400" dirty="0" err="1" smtClean="0"/>
              <a:t>gastroenteritlerin</a:t>
            </a:r>
            <a:r>
              <a:rPr lang="tr-TR" sz="2400" dirty="0" smtClean="0"/>
              <a:t> %10-20’si, AGE nedenli yatışların %25-55’i </a:t>
            </a:r>
            <a:r>
              <a:rPr lang="tr-TR" sz="2400" dirty="0" err="1" smtClean="0"/>
              <a:t>rotavirüs</a:t>
            </a:r>
            <a:r>
              <a:rPr lang="tr-TR" sz="2400" dirty="0" smtClean="0"/>
              <a:t> kaynaklıdır  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39938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400" dirty="0" smtClean="0"/>
              <a:t>RV Aşılamasının </a:t>
            </a:r>
            <a:r>
              <a:rPr lang="tr-TR" sz="2400" dirty="0" smtClean="0"/>
              <a:t>Maliyeti</a:t>
            </a:r>
            <a:endParaRPr lang="tr-TR" dirty="0" smtClean="0"/>
          </a:p>
          <a:p>
            <a:pPr lvl="1" eaLnBrk="1" hangingPunct="1"/>
            <a:r>
              <a:rPr lang="tr-TR" dirty="0" smtClean="0"/>
              <a:t>Aşı </a:t>
            </a:r>
            <a:r>
              <a:rPr lang="tr-TR" dirty="0" smtClean="0"/>
              <a:t>ulaştırma bedeli 1$, tek değerli aşı bedeli 31,5$ ve beş değerli aşı bedeli 38$ alındığında toplam aşı maliyeti; </a:t>
            </a:r>
          </a:p>
          <a:p>
            <a:pPr lvl="2" eaLnBrk="1" hangingPunct="1"/>
            <a:r>
              <a:rPr lang="tr-TR" dirty="0" smtClean="0"/>
              <a:t>Tek </a:t>
            </a:r>
            <a:r>
              <a:rPr lang="tr-TR" dirty="0" smtClean="0"/>
              <a:t>değerli aşı için 34,531,250 $</a:t>
            </a:r>
          </a:p>
          <a:p>
            <a:pPr lvl="2" eaLnBrk="1" hangingPunct="1"/>
            <a:r>
              <a:rPr lang="tr-TR" dirty="0" smtClean="0"/>
              <a:t>Beş değerli aşı için 41,437,500 $</a:t>
            </a:r>
          </a:p>
          <a:p>
            <a:pPr lvl="1" eaLnBrk="1" hangingPunct="1"/>
            <a:endParaRPr lang="tr-TR" dirty="0" smtClean="0"/>
          </a:p>
          <a:p>
            <a:pPr lvl="1" eaLnBrk="1" hangingPunct="1"/>
            <a:endParaRPr lang="tr-T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Sonuçlar </a:t>
            </a:r>
          </a:p>
        </p:txBody>
      </p:sp>
      <p:sp>
        <p:nvSpPr>
          <p:cNvPr id="41986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Artan Maliyet Ve Maliyet Etkinlik Oranı</a:t>
            </a: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783" y="2214563"/>
            <a:ext cx="450341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2 İçerik Yer Tutucusu"/>
          <p:cNvSpPr txBox="1">
            <a:spLocks/>
          </p:cNvSpPr>
          <p:nvPr/>
        </p:nvSpPr>
        <p:spPr bwMode="auto">
          <a:xfrm>
            <a:off x="4786313" y="2214563"/>
            <a:ext cx="381813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endParaRPr lang="tr-TR" sz="2800" dirty="0">
              <a:latin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Char char="•"/>
            </a:pPr>
            <a:r>
              <a:rPr lang="tr-TR" sz="2400" dirty="0">
                <a:latin typeface="Calibri" pitchFamily="34" charset="0"/>
              </a:rPr>
              <a:t>Her iki aşı için belirlenen artan maliyet etkinlik oranları (ICER) ulusal gayri safi yurtiçi hasıladan düşük bulunmuş</a:t>
            </a:r>
          </a:p>
          <a:p>
            <a:pPr marL="742950" lvl="1" indent="-285750">
              <a:spcBef>
                <a:spcPct val="20000"/>
              </a:spcBef>
            </a:pPr>
            <a:r>
              <a:rPr lang="tr-TR" sz="2400" dirty="0">
                <a:latin typeface="Calibri" pitchFamily="34" charset="0"/>
              </a:rPr>
              <a:t>   </a:t>
            </a:r>
            <a:r>
              <a:rPr lang="tr-TR" sz="2400" dirty="0" smtClean="0">
                <a:latin typeface="Calibri" pitchFamily="34" charset="0"/>
              </a:rPr>
              <a:t> (</a:t>
            </a:r>
            <a:r>
              <a:rPr lang="tr-TR" sz="2400" dirty="0">
                <a:latin typeface="Calibri" pitchFamily="34" charset="0"/>
              </a:rPr>
              <a:t>10,504 $ 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RV enfeksiyonunun aşı ile önlenebilen kısmının maliyeti bir aşılama programının maliyetinden daha düşük olsa da</a:t>
            </a:r>
          </a:p>
          <a:p>
            <a:pPr eaLnBrk="1" hangingPunct="1">
              <a:lnSpc>
                <a:spcPct val="80000"/>
              </a:lnSpc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Her iki aşılama stratejisi de maliyet tasarrufu sağlamıştır</a:t>
            </a:r>
          </a:p>
          <a:p>
            <a:pPr eaLnBrk="1" hangingPunct="1">
              <a:lnSpc>
                <a:spcPct val="80000"/>
              </a:lnSpc>
            </a:pPr>
            <a:endParaRPr 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Çünkü her iki aşı için artan maliyet etkinlik oranı Türkiye'deki kişi başı milli gayrisafi hasıladan daha düşüktür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Bu çalışmada, aşılamanın rotavirüse bağlı sağlık giderlerini azalttığı saptanmıştır.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Farklı ülkelerdeki çalışmalarla kıyaslandığında Türkiye’de sağlık masraflarının daha az olduğu görülmektedir.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Bu masraflar özel hastaneler, üniversite hastaneleri ve kamu hastanelerinde farklılık göstermektedir.</a:t>
            </a:r>
            <a:endParaRPr lang="tr-TR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46082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Eğer aşılar market fiyatının 1/5’i fiyata alınırsa RV aşısı ulusal aşılama programı için maliyet etkindir denilebilir.</a:t>
            </a:r>
          </a:p>
          <a:p>
            <a:pPr eaLnBrk="1" hangingPunct="1">
              <a:lnSpc>
                <a:spcPct val="90000"/>
              </a:lnSpc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Bu arzulanan bir sonuçtur fakat Türkiye için henüz uygun değildir</a:t>
            </a:r>
          </a:p>
          <a:p>
            <a:pPr eaLnBrk="1" hangingPunct="1">
              <a:lnSpc>
                <a:spcPct val="90000"/>
              </a:lnSpc>
            </a:pPr>
            <a:endParaRPr 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Başka ülkelerde yapılan çalışmalarda da </a:t>
            </a:r>
            <a:r>
              <a:rPr lang="tr-TR" sz="2400" dirty="0" err="1" smtClean="0"/>
              <a:t>Rv</a:t>
            </a:r>
            <a:r>
              <a:rPr lang="tr-TR" sz="2400" dirty="0" smtClean="0"/>
              <a:t> aşılaması maliyet etkin bulunmuştur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48130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Çalışmanın kısıtlılıkları; </a:t>
            </a:r>
          </a:p>
          <a:p>
            <a:pPr lvl="1" eaLnBrk="1" hangingPunct="1">
              <a:lnSpc>
                <a:spcPct val="80000"/>
              </a:lnSpc>
            </a:pPr>
            <a:endParaRPr lang="tr-TR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dirty="0" smtClean="0"/>
              <a:t>Hastalığa bağlı iş gücü kaybının olmadığı varsayılmış.</a:t>
            </a:r>
          </a:p>
          <a:p>
            <a:pPr lvl="1" eaLnBrk="1" hangingPunct="1">
              <a:lnSpc>
                <a:spcPct val="80000"/>
              </a:lnSpc>
            </a:pPr>
            <a:endParaRPr lang="tr-TR" dirty="0" smtClean="0"/>
          </a:p>
          <a:p>
            <a:pPr lvl="1" eaLnBrk="1" hangingPunct="1">
              <a:lnSpc>
                <a:spcPct val="80000"/>
              </a:lnSpc>
            </a:pPr>
            <a:r>
              <a:rPr lang="tr-TR" dirty="0" smtClean="0"/>
              <a:t>Tam </a:t>
            </a:r>
            <a:r>
              <a:rPr lang="tr-TR" dirty="0" err="1" smtClean="0"/>
              <a:t>bağışıklanmanın</a:t>
            </a:r>
            <a:r>
              <a:rPr lang="tr-TR" dirty="0" smtClean="0"/>
              <a:t> gelişemediği özellikle 2 ay altı çocuklarda da aşı etkinliği tam olarak kabul edilmiş.</a:t>
            </a:r>
          </a:p>
          <a:p>
            <a:pPr lvl="1" eaLnBrk="1" hangingPunct="1">
              <a:lnSpc>
                <a:spcPct val="80000"/>
              </a:lnSpc>
            </a:pPr>
            <a:endParaRPr lang="tr-TR" dirty="0" smtClean="0"/>
          </a:p>
          <a:p>
            <a:pPr lvl="1" eaLnBrk="1" hangingPunct="1">
              <a:lnSpc>
                <a:spcPct val="80000"/>
              </a:lnSpc>
            </a:pPr>
            <a:r>
              <a:rPr lang="tr-TR" dirty="0" smtClean="0"/>
              <a:t>RV </a:t>
            </a:r>
            <a:r>
              <a:rPr lang="tr-TR" dirty="0" err="1" smtClean="0"/>
              <a:t>gastroenteritine</a:t>
            </a:r>
            <a:r>
              <a:rPr lang="tr-TR" dirty="0" smtClean="0"/>
              <a:t> bağlı medikal olmayan ve </a:t>
            </a:r>
            <a:r>
              <a:rPr lang="tr-TR" dirty="0" err="1" smtClean="0"/>
              <a:t>indirek</a:t>
            </a:r>
            <a:r>
              <a:rPr lang="tr-TR" dirty="0" smtClean="0"/>
              <a:t> medikal maliyetler çalışmada yer almamıştır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000" dirty="0" smtClean="0"/>
              <a:t>Bu harcamalar direk tıbbi harcamalardan daha fazla olabilir</a:t>
            </a:r>
          </a:p>
          <a:p>
            <a:pPr lvl="1" eaLnBrk="1" hangingPunct="1">
              <a:lnSpc>
                <a:spcPct val="80000"/>
              </a:lnSpc>
            </a:pPr>
            <a:endParaRPr lang="tr-TR" sz="24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49154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Son çalışmalarda RV aşılamalarının aşı olanlarla birlikte toplum bağışıklaması da sağladığı gösterilmiştir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Dünya sağlık örgütü, RV aşılamasının dünya genelinde ulusal aşı programına alınmasını önermektedir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RV aşılarının rutin aşılama programlarına dahil edilmesi için daha fazla maliyet etkinliği araştırmasına ihtiyaç vardır.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Aşı ulusal aşı programına dahil edilinceye kadar ailelere bilgi vermek ve aşı oranlarını artırmak, aşı fiyatlarını düşürmek RV enfeksiyonlarının önlenmesinde önemli bir rol oynayacaktır.</a:t>
            </a:r>
            <a:endParaRPr lang="tr-TR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Tartışma </a:t>
            </a:r>
          </a:p>
        </p:txBody>
      </p:sp>
      <p:sp>
        <p:nvSpPr>
          <p:cNvPr id="51202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Tüm masrafları (doğrudan tıbbi, dolaylı tıbbi ve tıbbi olmayan) düşünüldüğünde, Türkiye'de bir RV aşı programı bütçe tasarrufu sağlayacak ve maliyet etkin olacaktır.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Giriş</a:t>
            </a:r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Yılda 611.000 çocuk ciddi </a:t>
            </a:r>
            <a:r>
              <a:rPr lang="tr-TR" sz="2400" dirty="0" err="1" smtClean="0"/>
              <a:t>diyare</a:t>
            </a:r>
            <a:r>
              <a:rPr lang="tr-TR" sz="2400" dirty="0" smtClean="0"/>
              <a:t> sebebiyle hayatını kaybetmektedir 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Bu ölümlerin %85’i gelişmekte olan ülkelerdedir</a:t>
            </a:r>
          </a:p>
          <a:p>
            <a:pPr eaLnBrk="1" hangingPunct="1"/>
            <a:endParaRPr lang="tr-TR" sz="2400" dirty="0" smtClean="0"/>
          </a:p>
          <a:p>
            <a:pPr eaLnBrk="1" hangingPunct="1">
              <a:buFont typeface="Arial" charset="0"/>
              <a:buNone/>
            </a:pPr>
            <a:r>
              <a:rPr lang="tr-TR" sz="2400" dirty="0" smtClean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Giriş </a:t>
            </a:r>
          </a:p>
        </p:txBody>
      </p:sp>
      <p:sp>
        <p:nvSpPr>
          <p:cNvPr id="17410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err="1" smtClean="0"/>
              <a:t>Rotavirüs</a:t>
            </a:r>
            <a:r>
              <a:rPr lang="tr-TR" sz="2400" dirty="0" smtClean="0"/>
              <a:t> enfeksiyonun yıllık doğrudan ve dolaylı maliyeti Amerika Birleşik Devletleri’nde 1 milyar dolar, Avrupa’da 350 milyon </a:t>
            </a:r>
            <a:r>
              <a:rPr lang="tr-TR" sz="2400" dirty="0" err="1" smtClean="0"/>
              <a:t>eurodur</a:t>
            </a:r>
            <a:r>
              <a:rPr lang="tr-TR" sz="2400" dirty="0" smtClean="0"/>
              <a:t>.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Sadece hastane yatışları şeklinde değil, ayaktan başvurular ve iş gücü kayıpları olarak da ekonomiye zarar verir.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Giriş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Spesifik bir tedavisi yoktur, </a:t>
            </a:r>
            <a:r>
              <a:rPr lang="tr-TR" sz="2400" dirty="0"/>
              <a:t>m</a:t>
            </a:r>
            <a:r>
              <a:rPr lang="tr-TR" sz="2400" dirty="0" smtClean="0"/>
              <a:t>orbidite ve mortalite üzerine aşılama önemli rol oynamaktadır.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2 çeşit aşısı vardır (Rotarix ve RotaTeq).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RV aşısı 2006’ dan beri uygulanmakta ve birçok ülkenin rutin aşı takviminde yer almaktadır. </a:t>
            </a:r>
            <a:endParaRPr lang="tr-T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Amaç </a:t>
            </a:r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Çalışmanın amacı; RV enfeksiyonuna bağlı ayaktan ve yatırılarak takip edilen hastaların finansal yükünü tespit etmek ve buna dayanarak Türkiye’de RV aşısının maliyetini hesaplamaktır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Çalışmada, Ocak 2005 ile Mayıs 2012 tarihleri arası Turgut Özal Üniversitesi Tıp Fakültesi Pediatri Bölümü’ne AGE ile başvuran 5 yaş altı 4126 hastanın verileri retrospektif olarak analiz edilmiştir.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Hastaların gaita </a:t>
            </a:r>
            <a:r>
              <a:rPr lang="tr-TR" sz="2400" dirty="0" err="1" smtClean="0"/>
              <a:t>rotavirüs</a:t>
            </a:r>
            <a:r>
              <a:rPr lang="tr-TR" sz="2400" dirty="0" smtClean="0"/>
              <a:t> antijenleri taranmıştır (İspanya)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400" dirty="0" smtClean="0"/>
              <a:t>Aşılanmayanların sağlık giderleri ile aşı uygulamalarını karşılaştırmak için yaşam yılı kazancı (LYG) başına, artan maliyet etkinlik oranı (ICER) hesaplanmıştır.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Artan maliyet etkinlik oranı, sağlık müdahalelerinin maliyeti ile kazanılan faydayı kıyaslar 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endParaRPr lang="tr-TR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Metod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RV gastroenteriti olan hastaların faturalarından direk medikal maliyetler hesaplanmış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Medikal dışı ve dolaylı maliyetler hesaba katılmamış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Tüm harcamalar amerikan doları üzerinden yapılmış. </a:t>
            </a:r>
            <a:endParaRPr lang="tr-TR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1038</TotalTime>
  <Words>1008</Words>
  <Application>Microsoft Office PowerPoint</Application>
  <PresentationFormat>Ekran Gösterisi (4:3)</PresentationFormat>
  <Paragraphs>161</Paragraphs>
  <Slides>29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0" baseType="lpstr">
      <vt:lpstr>Bitişiklik</vt:lpstr>
      <vt:lpstr>Türkiye’de Rotavirüs Aşısının Maliyet Etkinliği</vt:lpstr>
      <vt:lpstr>Giriş</vt:lpstr>
      <vt:lpstr>Giriş</vt:lpstr>
      <vt:lpstr>Giriş </vt:lpstr>
      <vt:lpstr>Giriş</vt:lpstr>
      <vt:lpstr>Amaç </vt:lpstr>
      <vt:lpstr>Metod </vt:lpstr>
      <vt:lpstr>Metod </vt:lpstr>
      <vt:lpstr>Metod </vt:lpstr>
      <vt:lpstr>Metod </vt:lpstr>
      <vt:lpstr>Metod </vt:lpstr>
      <vt:lpstr>Metod </vt:lpstr>
      <vt:lpstr>Metod </vt:lpstr>
      <vt:lpstr>Metod</vt:lpstr>
      <vt:lpstr>Sonuçlar </vt:lpstr>
      <vt:lpstr>Sonuçlar </vt:lpstr>
      <vt:lpstr>Sonuçlar </vt:lpstr>
      <vt:lpstr>Sonuçlar </vt:lpstr>
      <vt:lpstr>Sonuçlar </vt:lpstr>
      <vt:lpstr>Sonuçlar </vt:lpstr>
      <vt:lpstr>Sonuçlar </vt:lpstr>
      <vt:lpstr>Tartışma </vt:lpstr>
      <vt:lpstr>Tartışma </vt:lpstr>
      <vt:lpstr>Tartışma </vt:lpstr>
      <vt:lpstr>Tartışma </vt:lpstr>
      <vt:lpstr>Tartışma </vt:lpstr>
      <vt:lpstr>Tartışma </vt:lpstr>
      <vt:lpstr>Tartışma </vt:lpstr>
      <vt:lpstr>PowerPoint Sunusu</vt:lpstr>
    </vt:vector>
  </TitlesOfParts>
  <Company>rocco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Rotavirüs Aşısının Maliyet Etkinliği</dc:title>
  <dc:creator>PERFECT PC1</dc:creator>
  <cp:lastModifiedBy>Win7</cp:lastModifiedBy>
  <cp:revision>66</cp:revision>
  <dcterms:created xsi:type="dcterms:W3CDTF">2017-12-31T12:48:53Z</dcterms:created>
  <dcterms:modified xsi:type="dcterms:W3CDTF">2018-01-02T07:58:35Z</dcterms:modified>
</cp:coreProperties>
</file>