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6" r:id="rId2"/>
    <p:sldId id="257" r:id="rId3"/>
    <p:sldId id="258" r:id="rId4"/>
    <p:sldId id="259" r:id="rId5"/>
    <p:sldId id="260" r:id="rId6"/>
    <p:sldId id="325" r:id="rId7"/>
    <p:sldId id="324" r:id="rId8"/>
    <p:sldId id="261" r:id="rId9"/>
    <p:sldId id="301" r:id="rId10"/>
    <p:sldId id="302" r:id="rId11"/>
    <p:sldId id="304" r:id="rId12"/>
    <p:sldId id="303" r:id="rId13"/>
    <p:sldId id="308" r:id="rId14"/>
    <p:sldId id="305" r:id="rId15"/>
    <p:sldId id="309" r:id="rId16"/>
    <p:sldId id="306" r:id="rId17"/>
    <p:sldId id="307" r:id="rId18"/>
    <p:sldId id="310" r:id="rId19"/>
    <p:sldId id="316" r:id="rId20"/>
    <p:sldId id="317" r:id="rId21"/>
    <p:sldId id="311" r:id="rId22"/>
    <p:sldId id="312" r:id="rId23"/>
    <p:sldId id="313" r:id="rId24"/>
    <p:sldId id="314" r:id="rId25"/>
    <p:sldId id="315" r:id="rId26"/>
    <p:sldId id="318" r:id="rId27"/>
    <p:sldId id="319" r:id="rId28"/>
    <p:sldId id="320" r:id="rId29"/>
    <p:sldId id="321" r:id="rId30"/>
    <p:sldId id="322" r:id="rId31"/>
    <p:sldId id="323" r:id="rId32"/>
    <p:sldId id="326" r:id="rId33"/>
    <p:sldId id="329" r:id="rId34"/>
    <p:sldId id="328" r:id="rId35"/>
    <p:sldId id="327" r:id="rId36"/>
    <p:sldId id="330" r:id="rId37"/>
    <p:sldId id="331" r:id="rId38"/>
    <p:sldId id="332" r:id="rId39"/>
    <p:sldId id="337" r:id="rId40"/>
    <p:sldId id="339" r:id="rId41"/>
    <p:sldId id="338" r:id="rId42"/>
    <p:sldId id="340" r:id="rId43"/>
    <p:sldId id="361" r:id="rId44"/>
    <p:sldId id="333" r:id="rId45"/>
    <p:sldId id="335" r:id="rId46"/>
    <p:sldId id="336" r:id="rId47"/>
    <p:sldId id="360" r:id="rId48"/>
    <p:sldId id="262" r:id="rId49"/>
    <p:sldId id="300" r:id="rId50"/>
    <p:sldId id="263" r:id="rId51"/>
    <p:sldId id="341" r:id="rId52"/>
    <p:sldId id="264" r:id="rId53"/>
    <p:sldId id="265" r:id="rId54"/>
    <p:sldId id="343" r:id="rId55"/>
    <p:sldId id="342" r:id="rId56"/>
    <p:sldId id="266" r:id="rId57"/>
    <p:sldId id="267" r:id="rId58"/>
    <p:sldId id="268" r:id="rId59"/>
    <p:sldId id="344" r:id="rId60"/>
    <p:sldId id="270" r:id="rId61"/>
    <p:sldId id="271" r:id="rId62"/>
    <p:sldId id="272" r:id="rId63"/>
    <p:sldId id="273" r:id="rId64"/>
    <p:sldId id="274" r:id="rId65"/>
    <p:sldId id="345" r:id="rId66"/>
    <p:sldId id="277" r:id="rId67"/>
    <p:sldId id="278" r:id="rId68"/>
    <p:sldId id="279" r:id="rId69"/>
    <p:sldId id="280" r:id="rId70"/>
    <p:sldId id="346" r:id="rId71"/>
    <p:sldId id="282" r:id="rId72"/>
    <p:sldId id="347" r:id="rId73"/>
    <p:sldId id="283" r:id="rId74"/>
    <p:sldId id="284" r:id="rId75"/>
    <p:sldId id="348" r:id="rId76"/>
    <p:sldId id="285" r:id="rId77"/>
    <p:sldId id="349" r:id="rId78"/>
    <p:sldId id="286" r:id="rId79"/>
    <p:sldId id="350" r:id="rId80"/>
    <p:sldId id="287" r:id="rId81"/>
    <p:sldId id="288" r:id="rId82"/>
    <p:sldId id="289" r:id="rId83"/>
    <p:sldId id="290" r:id="rId84"/>
    <p:sldId id="351" r:id="rId85"/>
    <p:sldId id="291" r:id="rId86"/>
    <p:sldId id="292" r:id="rId87"/>
    <p:sldId id="352" r:id="rId88"/>
    <p:sldId id="293" r:id="rId89"/>
    <p:sldId id="294" r:id="rId90"/>
    <p:sldId id="353" r:id="rId91"/>
    <p:sldId id="296" r:id="rId92"/>
    <p:sldId id="297" r:id="rId93"/>
    <p:sldId id="354" r:id="rId94"/>
    <p:sldId id="356" r:id="rId95"/>
    <p:sldId id="358" r:id="rId96"/>
    <p:sldId id="357" r:id="rId97"/>
    <p:sldId id="363" r:id="rId98"/>
    <p:sldId id="299" r:id="rId99"/>
    <p:sldId id="362" r:id="rId10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482652-C0FB-4625-BFBB-5700A59D479C}" v="444" dt="2021-10-10T16:09:04.8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66578" autoAdjust="0"/>
  </p:normalViewPr>
  <p:slideViewPr>
    <p:cSldViewPr snapToGrid="0">
      <p:cViewPr varScale="1">
        <p:scale>
          <a:sx n="54" d="100"/>
          <a:sy n="54" d="100"/>
        </p:scale>
        <p:origin x="176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952131-E5F8-4A21-A526-787C63EC5816}" type="doc">
      <dgm:prSet loTypeId="urn:microsoft.com/office/officeart/2005/8/layout/list1" loCatId="list" qsTypeId="urn:microsoft.com/office/officeart/2005/8/quickstyle/simple1" qsCatId="simple" csTypeId="urn:microsoft.com/office/officeart/2005/8/colors/accent6_2" csCatId="accent6" phldr="1"/>
      <dgm:spPr/>
      <dgm:t>
        <a:bodyPr/>
        <a:lstStyle/>
        <a:p>
          <a:endParaRPr lang="en-US"/>
        </a:p>
      </dgm:t>
    </dgm:pt>
    <dgm:pt modelId="{E2044BA1-7D84-4CAA-ADD0-E177BDD9FF2E}">
      <dgm:prSet/>
      <dgm:spPr/>
      <dgm:t>
        <a:bodyPr/>
        <a:lstStyle/>
        <a:p>
          <a:r>
            <a:rPr lang="tr-TR"/>
            <a:t>1. ve 5. dk APGAR değerlendirmesi</a:t>
          </a:r>
          <a:endParaRPr lang="en-US"/>
        </a:p>
      </dgm:t>
    </dgm:pt>
    <dgm:pt modelId="{D14028BB-864A-4DA8-9110-B7055277B062}" type="parTrans" cxnId="{731C4427-7F8D-4CBD-A505-484CA772219E}">
      <dgm:prSet/>
      <dgm:spPr/>
      <dgm:t>
        <a:bodyPr/>
        <a:lstStyle/>
        <a:p>
          <a:endParaRPr lang="en-US"/>
        </a:p>
      </dgm:t>
    </dgm:pt>
    <dgm:pt modelId="{8F5FD655-A675-44F6-B3F7-F70C515D8383}" type="sibTrans" cxnId="{731C4427-7F8D-4CBD-A505-484CA772219E}">
      <dgm:prSet/>
      <dgm:spPr/>
      <dgm:t>
        <a:bodyPr/>
        <a:lstStyle/>
        <a:p>
          <a:endParaRPr lang="en-US"/>
        </a:p>
      </dgm:t>
    </dgm:pt>
    <dgm:pt modelId="{46E3340B-F537-46D4-B75D-E41E682FDA0F}">
      <dgm:prSet/>
      <dgm:spPr/>
      <dgm:t>
        <a:bodyPr/>
        <a:lstStyle/>
        <a:p>
          <a:r>
            <a:rPr lang="tr-TR"/>
            <a:t>Bebek stabilize olduktan sonra;</a:t>
          </a:r>
          <a:endParaRPr lang="en-US"/>
        </a:p>
      </dgm:t>
    </dgm:pt>
    <dgm:pt modelId="{34584C6B-B9F6-4374-A996-3D5E81C9D5C1}" type="parTrans" cxnId="{73BA35FC-7480-4858-A681-03C7CC96A72B}">
      <dgm:prSet/>
      <dgm:spPr/>
      <dgm:t>
        <a:bodyPr/>
        <a:lstStyle/>
        <a:p>
          <a:endParaRPr lang="en-US"/>
        </a:p>
      </dgm:t>
    </dgm:pt>
    <dgm:pt modelId="{FD18465C-28C6-4ECD-A44E-C54063352BBD}" type="sibTrans" cxnId="{73BA35FC-7480-4858-A681-03C7CC96A72B}">
      <dgm:prSet/>
      <dgm:spPr/>
      <dgm:t>
        <a:bodyPr/>
        <a:lstStyle/>
        <a:p>
          <a:endParaRPr lang="en-US"/>
        </a:p>
      </dgm:t>
    </dgm:pt>
    <dgm:pt modelId="{D0347A01-D7CC-44F8-B016-7F658AEE5C2E}">
      <dgm:prSet/>
      <dgm:spPr/>
      <dgm:t>
        <a:bodyPr/>
        <a:lstStyle/>
        <a:p>
          <a:r>
            <a:rPr lang="tr-TR"/>
            <a:t>Bebeğin göbek ve göz bakımı</a:t>
          </a:r>
          <a:endParaRPr lang="en-US"/>
        </a:p>
      </dgm:t>
    </dgm:pt>
    <dgm:pt modelId="{12F77B3E-7D63-44F5-8FC6-F349586B2AC5}" type="parTrans" cxnId="{4AE56CC3-963B-4B7E-9AFD-BBEB997FA806}">
      <dgm:prSet/>
      <dgm:spPr/>
      <dgm:t>
        <a:bodyPr/>
        <a:lstStyle/>
        <a:p>
          <a:endParaRPr lang="en-US"/>
        </a:p>
      </dgm:t>
    </dgm:pt>
    <dgm:pt modelId="{33452DBD-E86D-45E9-91B9-3B5AAB65D2CE}" type="sibTrans" cxnId="{4AE56CC3-963B-4B7E-9AFD-BBEB997FA806}">
      <dgm:prSet/>
      <dgm:spPr/>
      <dgm:t>
        <a:bodyPr/>
        <a:lstStyle/>
        <a:p>
          <a:endParaRPr lang="en-US"/>
        </a:p>
      </dgm:t>
    </dgm:pt>
    <dgm:pt modelId="{FB0E6670-E5E8-40E8-8971-17CDFA6B7A29}">
      <dgm:prSet/>
      <dgm:spPr/>
      <dgm:t>
        <a:bodyPr/>
        <a:lstStyle/>
        <a:p>
          <a:r>
            <a:rPr lang="tr-TR"/>
            <a:t>1 mg IM K vit</a:t>
          </a:r>
          <a:endParaRPr lang="en-US"/>
        </a:p>
      </dgm:t>
    </dgm:pt>
    <dgm:pt modelId="{B9AD6A18-AAD4-4265-A8C7-F14BD79AAFEB}" type="parTrans" cxnId="{6C034ACD-DA7F-4F84-9F7A-F69685447B13}">
      <dgm:prSet/>
      <dgm:spPr/>
      <dgm:t>
        <a:bodyPr/>
        <a:lstStyle/>
        <a:p>
          <a:endParaRPr lang="en-US"/>
        </a:p>
      </dgm:t>
    </dgm:pt>
    <dgm:pt modelId="{FAB06BCC-C99B-4B68-B596-B564F700F6D5}" type="sibTrans" cxnId="{6C034ACD-DA7F-4F84-9F7A-F69685447B13}">
      <dgm:prSet/>
      <dgm:spPr/>
      <dgm:t>
        <a:bodyPr/>
        <a:lstStyle/>
        <a:p>
          <a:endParaRPr lang="en-US"/>
        </a:p>
      </dgm:t>
    </dgm:pt>
    <dgm:pt modelId="{A2530121-9E9F-4081-A59D-2D9A2FB0F511}">
      <dgm:prSet/>
      <dgm:spPr/>
      <dgm:t>
        <a:bodyPr/>
        <a:lstStyle/>
        <a:p>
          <a:r>
            <a:rPr lang="tr-TR"/>
            <a:t>Baş çevresi,tartı ve boy</a:t>
          </a:r>
          <a:endParaRPr lang="en-US"/>
        </a:p>
      </dgm:t>
    </dgm:pt>
    <dgm:pt modelId="{48298C1E-D6A2-410E-94C1-6450A79C4828}" type="parTrans" cxnId="{87662921-CFD7-4C7D-BAF9-7EC5E268AF43}">
      <dgm:prSet/>
      <dgm:spPr/>
      <dgm:t>
        <a:bodyPr/>
        <a:lstStyle/>
        <a:p>
          <a:endParaRPr lang="en-US"/>
        </a:p>
      </dgm:t>
    </dgm:pt>
    <dgm:pt modelId="{CB37B70C-11F8-4C0C-AD8F-3009073089C0}" type="sibTrans" cxnId="{87662921-CFD7-4C7D-BAF9-7EC5E268AF43}">
      <dgm:prSet/>
      <dgm:spPr/>
      <dgm:t>
        <a:bodyPr/>
        <a:lstStyle/>
        <a:p>
          <a:endParaRPr lang="en-US"/>
        </a:p>
      </dgm:t>
    </dgm:pt>
    <dgm:pt modelId="{12BB032A-BED0-4A1E-8D84-286649C85ECF}">
      <dgm:prSet/>
      <dgm:spPr/>
      <dgm:t>
        <a:bodyPr/>
        <a:lstStyle/>
        <a:p>
          <a:r>
            <a:rPr lang="tr-TR"/>
            <a:t>Bebekte doğuştan anomali</a:t>
          </a:r>
          <a:endParaRPr lang="en-US"/>
        </a:p>
      </dgm:t>
    </dgm:pt>
    <dgm:pt modelId="{D918E8C0-0D52-4A17-B348-46B7B2B968D1}" type="parTrans" cxnId="{8C189259-5E27-45FF-8652-F228B1DBDC2F}">
      <dgm:prSet/>
      <dgm:spPr/>
      <dgm:t>
        <a:bodyPr/>
        <a:lstStyle/>
        <a:p>
          <a:endParaRPr lang="en-US"/>
        </a:p>
      </dgm:t>
    </dgm:pt>
    <dgm:pt modelId="{B59B90B3-64C1-4258-B761-587BEB6EE268}" type="sibTrans" cxnId="{8C189259-5E27-45FF-8652-F228B1DBDC2F}">
      <dgm:prSet/>
      <dgm:spPr/>
      <dgm:t>
        <a:bodyPr/>
        <a:lstStyle/>
        <a:p>
          <a:endParaRPr lang="en-US"/>
        </a:p>
      </dgm:t>
    </dgm:pt>
    <dgm:pt modelId="{977BC436-14DF-4B11-98BC-3EC156F1A844}">
      <dgm:prSet/>
      <dgm:spPr/>
      <dgm:t>
        <a:bodyPr/>
        <a:lstStyle/>
        <a:p>
          <a:r>
            <a:rPr lang="tr-TR"/>
            <a:t>Solunum,cilt,hareket,tonus </a:t>
          </a:r>
          <a:endParaRPr lang="en-US"/>
        </a:p>
      </dgm:t>
    </dgm:pt>
    <dgm:pt modelId="{E9305867-43E7-490B-BCF8-E527592A5BBC}" type="parTrans" cxnId="{45FC66BB-5980-4DA9-B6A2-4D17092BB156}">
      <dgm:prSet/>
      <dgm:spPr/>
      <dgm:t>
        <a:bodyPr/>
        <a:lstStyle/>
        <a:p>
          <a:endParaRPr lang="en-US"/>
        </a:p>
      </dgm:t>
    </dgm:pt>
    <dgm:pt modelId="{44BCD1F0-8FE3-4394-AD99-123191B282A7}" type="sibTrans" cxnId="{45FC66BB-5980-4DA9-B6A2-4D17092BB156}">
      <dgm:prSet/>
      <dgm:spPr/>
      <dgm:t>
        <a:bodyPr/>
        <a:lstStyle/>
        <a:p>
          <a:endParaRPr lang="en-US"/>
        </a:p>
      </dgm:t>
    </dgm:pt>
    <dgm:pt modelId="{72B6613E-4078-4F08-8DDB-F7ECCDD69E74}">
      <dgm:prSet/>
      <dgm:spPr/>
      <dgm:t>
        <a:bodyPr/>
        <a:lstStyle/>
        <a:p>
          <a:r>
            <a:rPr lang="tr-TR" dirty="0" err="1"/>
            <a:t>Yenidoğan</a:t>
          </a:r>
          <a:r>
            <a:rPr lang="tr-TR" dirty="0"/>
            <a:t> refleksleri</a:t>
          </a:r>
          <a:endParaRPr lang="en-US" dirty="0"/>
        </a:p>
      </dgm:t>
    </dgm:pt>
    <dgm:pt modelId="{24583DB2-F24A-48F1-B7DE-83750681069A}" type="parTrans" cxnId="{450E29F3-6409-491C-83F9-AF748F8484B9}">
      <dgm:prSet/>
      <dgm:spPr/>
      <dgm:t>
        <a:bodyPr/>
        <a:lstStyle/>
        <a:p>
          <a:endParaRPr lang="en-US"/>
        </a:p>
      </dgm:t>
    </dgm:pt>
    <dgm:pt modelId="{D550BADB-55DB-4F4F-BD97-483960CD3502}" type="sibTrans" cxnId="{450E29F3-6409-491C-83F9-AF748F8484B9}">
      <dgm:prSet/>
      <dgm:spPr/>
      <dgm:t>
        <a:bodyPr/>
        <a:lstStyle/>
        <a:p>
          <a:endParaRPr lang="en-US"/>
        </a:p>
      </dgm:t>
    </dgm:pt>
    <dgm:pt modelId="{E096B9C5-1C88-42D0-944C-1FBD6FDC47AA}">
      <dgm:prSet/>
      <dgm:spPr/>
      <dgm:t>
        <a:bodyPr/>
        <a:lstStyle/>
        <a:p>
          <a:r>
            <a:rPr lang="tr-TR"/>
            <a:t>Bebek hipoglisemi,sepsis ve sarılık açısından risk değerlendirilmesi </a:t>
          </a:r>
          <a:endParaRPr lang="en-US"/>
        </a:p>
      </dgm:t>
    </dgm:pt>
    <dgm:pt modelId="{B59927A7-3473-48A9-A21A-FEF8450D932F}" type="parTrans" cxnId="{8A36DCDA-8276-4BC5-8310-E5C236210320}">
      <dgm:prSet/>
      <dgm:spPr/>
      <dgm:t>
        <a:bodyPr/>
        <a:lstStyle/>
        <a:p>
          <a:endParaRPr lang="en-US"/>
        </a:p>
      </dgm:t>
    </dgm:pt>
    <dgm:pt modelId="{D31D1361-86E6-4CB1-8895-8F08287ED320}" type="sibTrans" cxnId="{8A36DCDA-8276-4BC5-8310-E5C236210320}">
      <dgm:prSet/>
      <dgm:spPr/>
      <dgm:t>
        <a:bodyPr/>
        <a:lstStyle/>
        <a:p>
          <a:endParaRPr lang="en-US"/>
        </a:p>
      </dgm:t>
    </dgm:pt>
    <dgm:pt modelId="{F0081747-3BA7-4BB5-93A1-82987E91D540}">
      <dgm:prSet/>
      <dgm:spPr/>
      <dgm:t>
        <a:bodyPr/>
        <a:lstStyle/>
        <a:p>
          <a:r>
            <a:rPr lang="tr-TR" dirty="0"/>
            <a:t>Bebek teni soğuk hissediliyorsa bebeği bir an önce giydir, sıcak hissediliyorsa vücut ısı ölçümü</a:t>
          </a:r>
          <a:endParaRPr lang="en-US" dirty="0"/>
        </a:p>
      </dgm:t>
    </dgm:pt>
    <dgm:pt modelId="{A4F38590-4391-486D-BBAA-F07629B106C9}" type="parTrans" cxnId="{6320D977-3F53-4A64-9A2E-3B266E10A858}">
      <dgm:prSet/>
      <dgm:spPr/>
      <dgm:t>
        <a:bodyPr/>
        <a:lstStyle/>
        <a:p>
          <a:endParaRPr lang="en-US"/>
        </a:p>
      </dgm:t>
    </dgm:pt>
    <dgm:pt modelId="{0A6AC893-0714-4760-9509-9E85890C0B3C}" type="sibTrans" cxnId="{6320D977-3F53-4A64-9A2E-3B266E10A858}">
      <dgm:prSet/>
      <dgm:spPr/>
      <dgm:t>
        <a:bodyPr/>
        <a:lstStyle/>
        <a:p>
          <a:endParaRPr lang="en-US"/>
        </a:p>
      </dgm:t>
    </dgm:pt>
    <dgm:pt modelId="{54BF5E3C-3FCF-49A3-AEE4-8A9BB1C86890}">
      <dgm:prSet/>
      <dgm:spPr/>
      <dgm:t>
        <a:bodyPr/>
        <a:lstStyle/>
        <a:p>
          <a:r>
            <a:rPr lang="tr-TR"/>
            <a:t>En kısa sürede anne sütü ve anne ile tensel temasın sağlanması</a:t>
          </a:r>
          <a:endParaRPr lang="en-US"/>
        </a:p>
      </dgm:t>
    </dgm:pt>
    <dgm:pt modelId="{4A07A72E-DF40-4A73-80ED-95BDAC2B32EA}" type="parTrans" cxnId="{9A7E5CC5-30A9-4A37-9A52-9FF98795AC72}">
      <dgm:prSet/>
      <dgm:spPr/>
      <dgm:t>
        <a:bodyPr/>
        <a:lstStyle/>
        <a:p>
          <a:endParaRPr lang="en-US"/>
        </a:p>
      </dgm:t>
    </dgm:pt>
    <dgm:pt modelId="{38C4E021-3040-4AE0-9E92-40BABF05E3FE}" type="sibTrans" cxnId="{9A7E5CC5-30A9-4A37-9A52-9FF98795AC72}">
      <dgm:prSet/>
      <dgm:spPr/>
      <dgm:t>
        <a:bodyPr/>
        <a:lstStyle/>
        <a:p>
          <a:endParaRPr lang="en-US"/>
        </a:p>
      </dgm:t>
    </dgm:pt>
    <dgm:pt modelId="{EF7B357C-2DE5-46BD-AB97-AD505567B677}" type="pres">
      <dgm:prSet presAssocID="{ED952131-E5F8-4A21-A526-787C63EC5816}" presName="linear" presStyleCnt="0">
        <dgm:presLayoutVars>
          <dgm:dir/>
          <dgm:animLvl val="lvl"/>
          <dgm:resizeHandles val="exact"/>
        </dgm:presLayoutVars>
      </dgm:prSet>
      <dgm:spPr/>
    </dgm:pt>
    <dgm:pt modelId="{86134BDB-1541-47BA-8651-875DE0675325}" type="pres">
      <dgm:prSet presAssocID="{E2044BA1-7D84-4CAA-ADD0-E177BDD9FF2E}" presName="parentLin" presStyleCnt="0"/>
      <dgm:spPr/>
    </dgm:pt>
    <dgm:pt modelId="{0AC38C33-8A7A-428A-BE65-0A34FBDCB67D}" type="pres">
      <dgm:prSet presAssocID="{E2044BA1-7D84-4CAA-ADD0-E177BDD9FF2E}" presName="parentLeftMargin" presStyleLbl="node1" presStyleIdx="0" presStyleCnt="2"/>
      <dgm:spPr/>
    </dgm:pt>
    <dgm:pt modelId="{523F1D43-575A-4A59-9DD5-9BBF1705D0ED}" type="pres">
      <dgm:prSet presAssocID="{E2044BA1-7D84-4CAA-ADD0-E177BDD9FF2E}" presName="parentText" presStyleLbl="node1" presStyleIdx="0" presStyleCnt="2">
        <dgm:presLayoutVars>
          <dgm:chMax val="0"/>
          <dgm:bulletEnabled val="1"/>
        </dgm:presLayoutVars>
      </dgm:prSet>
      <dgm:spPr/>
    </dgm:pt>
    <dgm:pt modelId="{3BB52631-4AEA-45D0-BA07-730E924B3C21}" type="pres">
      <dgm:prSet presAssocID="{E2044BA1-7D84-4CAA-ADD0-E177BDD9FF2E}" presName="negativeSpace" presStyleCnt="0"/>
      <dgm:spPr/>
    </dgm:pt>
    <dgm:pt modelId="{70F0F65B-8C6A-4D7C-94D1-127446E35EFA}" type="pres">
      <dgm:prSet presAssocID="{E2044BA1-7D84-4CAA-ADD0-E177BDD9FF2E}" presName="childText" presStyleLbl="conFgAcc1" presStyleIdx="0" presStyleCnt="2">
        <dgm:presLayoutVars>
          <dgm:bulletEnabled val="1"/>
        </dgm:presLayoutVars>
      </dgm:prSet>
      <dgm:spPr/>
    </dgm:pt>
    <dgm:pt modelId="{E7B613CB-C030-4E52-8A60-D249A08DC005}" type="pres">
      <dgm:prSet presAssocID="{8F5FD655-A675-44F6-B3F7-F70C515D8383}" presName="spaceBetweenRectangles" presStyleCnt="0"/>
      <dgm:spPr/>
    </dgm:pt>
    <dgm:pt modelId="{F09758A2-19DC-41C1-8BD1-54EFE10BE712}" type="pres">
      <dgm:prSet presAssocID="{46E3340B-F537-46D4-B75D-E41E682FDA0F}" presName="parentLin" presStyleCnt="0"/>
      <dgm:spPr/>
    </dgm:pt>
    <dgm:pt modelId="{220EBCD9-64D2-47FA-B425-976E9B191BAD}" type="pres">
      <dgm:prSet presAssocID="{46E3340B-F537-46D4-B75D-E41E682FDA0F}" presName="parentLeftMargin" presStyleLbl="node1" presStyleIdx="0" presStyleCnt="2"/>
      <dgm:spPr/>
    </dgm:pt>
    <dgm:pt modelId="{627AA906-EE07-4739-AB8C-C4D863A951B0}" type="pres">
      <dgm:prSet presAssocID="{46E3340B-F537-46D4-B75D-E41E682FDA0F}" presName="parentText" presStyleLbl="node1" presStyleIdx="1" presStyleCnt="2">
        <dgm:presLayoutVars>
          <dgm:chMax val="0"/>
          <dgm:bulletEnabled val="1"/>
        </dgm:presLayoutVars>
      </dgm:prSet>
      <dgm:spPr/>
    </dgm:pt>
    <dgm:pt modelId="{A3BC21EA-FD01-4F00-A0C8-DC14B0203E89}" type="pres">
      <dgm:prSet presAssocID="{46E3340B-F537-46D4-B75D-E41E682FDA0F}" presName="negativeSpace" presStyleCnt="0"/>
      <dgm:spPr/>
    </dgm:pt>
    <dgm:pt modelId="{3D67375B-BFC5-43B3-9118-21F65D52ED75}" type="pres">
      <dgm:prSet presAssocID="{46E3340B-F537-46D4-B75D-E41E682FDA0F}" presName="childText" presStyleLbl="conFgAcc1" presStyleIdx="1" presStyleCnt="2" custLinFactNeighborX="-4135" custLinFactNeighborY="196">
        <dgm:presLayoutVars>
          <dgm:bulletEnabled val="1"/>
        </dgm:presLayoutVars>
      </dgm:prSet>
      <dgm:spPr/>
    </dgm:pt>
  </dgm:ptLst>
  <dgm:cxnLst>
    <dgm:cxn modelId="{87662921-CFD7-4C7D-BAF9-7EC5E268AF43}" srcId="{46E3340B-F537-46D4-B75D-E41E682FDA0F}" destId="{A2530121-9E9F-4081-A59D-2D9A2FB0F511}" srcOrd="2" destOrd="0" parTransId="{48298C1E-D6A2-410E-94C1-6450A79C4828}" sibTransId="{CB37B70C-11F8-4C0C-AD8F-3009073089C0}"/>
    <dgm:cxn modelId="{731C4427-7F8D-4CBD-A505-484CA772219E}" srcId="{ED952131-E5F8-4A21-A526-787C63EC5816}" destId="{E2044BA1-7D84-4CAA-ADD0-E177BDD9FF2E}" srcOrd="0" destOrd="0" parTransId="{D14028BB-864A-4DA8-9110-B7055277B062}" sibTransId="{8F5FD655-A675-44F6-B3F7-F70C515D8383}"/>
    <dgm:cxn modelId="{8A20092C-DDC3-47A0-9423-CFCF19EE1B37}" type="presOf" srcId="{D0347A01-D7CC-44F8-B016-7F658AEE5C2E}" destId="{3D67375B-BFC5-43B3-9118-21F65D52ED75}" srcOrd="0" destOrd="0" presId="urn:microsoft.com/office/officeart/2005/8/layout/list1"/>
    <dgm:cxn modelId="{0C991C36-B4A2-404F-890A-B62F6D9F2ED4}" type="presOf" srcId="{72B6613E-4078-4F08-8DDB-F7ECCDD69E74}" destId="{3D67375B-BFC5-43B3-9118-21F65D52ED75}" srcOrd="0" destOrd="5" presId="urn:microsoft.com/office/officeart/2005/8/layout/list1"/>
    <dgm:cxn modelId="{7E21193B-E50F-4774-95F2-76F934C4C1DB}" type="presOf" srcId="{A2530121-9E9F-4081-A59D-2D9A2FB0F511}" destId="{3D67375B-BFC5-43B3-9118-21F65D52ED75}" srcOrd="0" destOrd="2" presId="urn:microsoft.com/office/officeart/2005/8/layout/list1"/>
    <dgm:cxn modelId="{6320D977-3F53-4A64-9A2E-3B266E10A858}" srcId="{46E3340B-F537-46D4-B75D-E41E682FDA0F}" destId="{F0081747-3BA7-4BB5-93A1-82987E91D540}" srcOrd="7" destOrd="0" parTransId="{A4F38590-4391-486D-BBAA-F07629B106C9}" sibTransId="{0A6AC893-0714-4760-9509-9E85890C0B3C}"/>
    <dgm:cxn modelId="{8C189259-5E27-45FF-8652-F228B1DBDC2F}" srcId="{46E3340B-F537-46D4-B75D-E41E682FDA0F}" destId="{12BB032A-BED0-4A1E-8D84-286649C85ECF}" srcOrd="3" destOrd="0" parTransId="{D918E8C0-0D52-4A17-B348-46B7B2B968D1}" sibTransId="{B59B90B3-64C1-4258-B761-587BEB6EE268}"/>
    <dgm:cxn modelId="{8E5F867A-0343-4D2B-801C-C8A59C27B8C5}" type="presOf" srcId="{E2044BA1-7D84-4CAA-ADD0-E177BDD9FF2E}" destId="{523F1D43-575A-4A59-9DD5-9BBF1705D0ED}" srcOrd="1" destOrd="0" presId="urn:microsoft.com/office/officeart/2005/8/layout/list1"/>
    <dgm:cxn modelId="{816F967D-A0CD-468F-904D-650CA9F55724}" type="presOf" srcId="{E096B9C5-1C88-42D0-944C-1FBD6FDC47AA}" destId="{3D67375B-BFC5-43B3-9118-21F65D52ED75}" srcOrd="0" destOrd="6" presId="urn:microsoft.com/office/officeart/2005/8/layout/list1"/>
    <dgm:cxn modelId="{A0B2AD94-0D95-4F92-8A6C-E17449B65E6D}" type="presOf" srcId="{46E3340B-F537-46D4-B75D-E41E682FDA0F}" destId="{220EBCD9-64D2-47FA-B425-976E9B191BAD}" srcOrd="0" destOrd="0" presId="urn:microsoft.com/office/officeart/2005/8/layout/list1"/>
    <dgm:cxn modelId="{7E00789A-3BCB-4F6B-AA9A-D4E3AFF67C9E}" type="presOf" srcId="{E2044BA1-7D84-4CAA-ADD0-E177BDD9FF2E}" destId="{0AC38C33-8A7A-428A-BE65-0A34FBDCB67D}" srcOrd="0" destOrd="0" presId="urn:microsoft.com/office/officeart/2005/8/layout/list1"/>
    <dgm:cxn modelId="{8D3B2CAA-8532-4F42-A0EE-B6D3795CD99C}" type="presOf" srcId="{FB0E6670-E5E8-40E8-8971-17CDFA6B7A29}" destId="{3D67375B-BFC5-43B3-9118-21F65D52ED75}" srcOrd="0" destOrd="1" presId="urn:microsoft.com/office/officeart/2005/8/layout/list1"/>
    <dgm:cxn modelId="{C0466FAB-8663-43F9-852C-159F57E20AFE}" type="presOf" srcId="{F0081747-3BA7-4BB5-93A1-82987E91D540}" destId="{3D67375B-BFC5-43B3-9118-21F65D52ED75}" srcOrd="0" destOrd="7" presId="urn:microsoft.com/office/officeart/2005/8/layout/list1"/>
    <dgm:cxn modelId="{583E58AB-0F4F-4E2A-AB0A-823B3BCCD1AB}" type="presOf" srcId="{12BB032A-BED0-4A1E-8D84-286649C85ECF}" destId="{3D67375B-BFC5-43B3-9118-21F65D52ED75}" srcOrd="0" destOrd="3" presId="urn:microsoft.com/office/officeart/2005/8/layout/list1"/>
    <dgm:cxn modelId="{05B5ACB7-2A67-4BD9-A9B2-47DB0580A416}" type="presOf" srcId="{46E3340B-F537-46D4-B75D-E41E682FDA0F}" destId="{627AA906-EE07-4739-AB8C-C4D863A951B0}" srcOrd="1" destOrd="0" presId="urn:microsoft.com/office/officeart/2005/8/layout/list1"/>
    <dgm:cxn modelId="{45FC66BB-5980-4DA9-B6A2-4D17092BB156}" srcId="{46E3340B-F537-46D4-B75D-E41E682FDA0F}" destId="{977BC436-14DF-4B11-98BC-3EC156F1A844}" srcOrd="4" destOrd="0" parTransId="{E9305867-43E7-490B-BCF8-E527592A5BBC}" sibTransId="{44BCD1F0-8FE3-4394-AD99-123191B282A7}"/>
    <dgm:cxn modelId="{4AE56CC3-963B-4B7E-9AFD-BBEB997FA806}" srcId="{46E3340B-F537-46D4-B75D-E41E682FDA0F}" destId="{D0347A01-D7CC-44F8-B016-7F658AEE5C2E}" srcOrd="0" destOrd="0" parTransId="{12F77B3E-7D63-44F5-8FC6-F349586B2AC5}" sibTransId="{33452DBD-E86D-45E9-91B9-3B5AAB65D2CE}"/>
    <dgm:cxn modelId="{9A7E5CC5-30A9-4A37-9A52-9FF98795AC72}" srcId="{46E3340B-F537-46D4-B75D-E41E682FDA0F}" destId="{54BF5E3C-3FCF-49A3-AEE4-8A9BB1C86890}" srcOrd="8" destOrd="0" parTransId="{4A07A72E-DF40-4A73-80ED-95BDAC2B32EA}" sibTransId="{38C4E021-3040-4AE0-9E92-40BABF05E3FE}"/>
    <dgm:cxn modelId="{6C034ACD-DA7F-4F84-9F7A-F69685447B13}" srcId="{46E3340B-F537-46D4-B75D-E41E682FDA0F}" destId="{FB0E6670-E5E8-40E8-8971-17CDFA6B7A29}" srcOrd="1" destOrd="0" parTransId="{B9AD6A18-AAD4-4265-A8C7-F14BD79AAFEB}" sibTransId="{FAB06BCC-C99B-4B68-B596-B564F700F6D5}"/>
    <dgm:cxn modelId="{8A36DCDA-8276-4BC5-8310-E5C236210320}" srcId="{46E3340B-F537-46D4-B75D-E41E682FDA0F}" destId="{E096B9C5-1C88-42D0-944C-1FBD6FDC47AA}" srcOrd="6" destOrd="0" parTransId="{B59927A7-3473-48A9-A21A-FEF8450D932F}" sibTransId="{D31D1361-86E6-4CB1-8895-8F08287ED320}"/>
    <dgm:cxn modelId="{805B65DC-B85E-40DA-933A-641EBD423EA3}" type="presOf" srcId="{54BF5E3C-3FCF-49A3-AEE4-8A9BB1C86890}" destId="{3D67375B-BFC5-43B3-9118-21F65D52ED75}" srcOrd="0" destOrd="8" presId="urn:microsoft.com/office/officeart/2005/8/layout/list1"/>
    <dgm:cxn modelId="{450E29F3-6409-491C-83F9-AF748F8484B9}" srcId="{46E3340B-F537-46D4-B75D-E41E682FDA0F}" destId="{72B6613E-4078-4F08-8DDB-F7ECCDD69E74}" srcOrd="5" destOrd="0" parTransId="{24583DB2-F24A-48F1-B7DE-83750681069A}" sibTransId="{D550BADB-55DB-4F4F-BD97-483960CD3502}"/>
    <dgm:cxn modelId="{0354D7F7-4627-484B-80B1-6A6487A39BC2}" type="presOf" srcId="{ED952131-E5F8-4A21-A526-787C63EC5816}" destId="{EF7B357C-2DE5-46BD-AB97-AD505567B677}" srcOrd="0" destOrd="0" presId="urn:microsoft.com/office/officeart/2005/8/layout/list1"/>
    <dgm:cxn modelId="{5C9551F9-D8AC-484E-AA97-D1A159CB5246}" type="presOf" srcId="{977BC436-14DF-4B11-98BC-3EC156F1A844}" destId="{3D67375B-BFC5-43B3-9118-21F65D52ED75}" srcOrd="0" destOrd="4" presId="urn:microsoft.com/office/officeart/2005/8/layout/list1"/>
    <dgm:cxn modelId="{73BA35FC-7480-4858-A681-03C7CC96A72B}" srcId="{ED952131-E5F8-4A21-A526-787C63EC5816}" destId="{46E3340B-F537-46D4-B75D-E41E682FDA0F}" srcOrd="1" destOrd="0" parTransId="{34584C6B-B9F6-4374-A996-3D5E81C9D5C1}" sibTransId="{FD18465C-28C6-4ECD-A44E-C54063352BBD}"/>
    <dgm:cxn modelId="{25A82EAE-1630-45CB-957D-A901A2061B8C}" type="presParOf" srcId="{EF7B357C-2DE5-46BD-AB97-AD505567B677}" destId="{86134BDB-1541-47BA-8651-875DE0675325}" srcOrd="0" destOrd="0" presId="urn:microsoft.com/office/officeart/2005/8/layout/list1"/>
    <dgm:cxn modelId="{A5C4C073-BCB3-4E19-8F26-D37183B6C0CC}" type="presParOf" srcId="{86134BDB-1541-47BA-8651-875DE0675325}" destId="{0AC38C33-8A7A-428A-BE65-0A34FBDCB67D}" srcOrd="0" destOrd="0" presId="urn:microsoft.com/office/officeart/2005/8/layout/list1"/>
    <dgm:cxn modelId="{E218E834-1612-4172-A4B4-A810EB194437}" type="presParOf" srcId="{86134BDB-1541-47BA-8651-875DE0675325}" destId="{523F1D43-575A-4A59-9DD5-9BBF1705D0ED}" srcOrd="1" destOrd="0" presId="urn:microsoft.com/office/officeart/2005/8/layout/list1"/>
    <dgm:cxn modelId="{BCF0C0FE-D2FC-4C80-A932-026B6D2B19DD}" type="presParOf" srcId="{EF7B357C-2DE5-46BD-AB97-AD505567B677}" destId="{3BB52631-4AEA-45D0-BA07-730E924B3C21}" srcOrd="1" destOrd="0" presId="urn:microsoft.com/office/officeart/2005/8/layout/list1"/>
    <dgm:cxn modelId="{1E581AB9-CADB-4844-BC94-3C84EFD627FA}" type="presParOf" srcId="{EF7B357C-2DE5-46BD-AB97-AD505567B677}" destId="{70F0F65B-8C6A-4D7C-94D1-127446E35EFA}" srcOrd="2" destOrd="0" presId="urn:microsoft.com/office/officeart/2005/8/layout/list1"/>
    <dgm:cxn modelId="{A1CC6FCE-800E-4070-88C4-70E4956039E3}" type="presParOf" srcId="{EF7B357C-2DE5-46BD-AB97-AD505567B677}" destId="{E7B613CB-C030-4E52-8A60-D249A08DC005}" srcOrd="3" destOrd="0" presId="urn:microsoft.com/office/officeart/2005/8/layout/list1"/>
    <dgm:cxn modelId="{374C340F-0C80-40CA-BDFF-A054150B13C9}" type="presParOf" srcId="{EF7B357C-2DE5-46BD-AB97-AD505567B677}" destId="{F09758A2-19DC-41C1-8BD1-54EFE10BE712}" srcOrd="4" destOrd="0" presId="urn:microsoft.com/office/officeart/2005/8/layout/list1"/>
    <dgm:cxn modelId="{0DFCC41A-3C6F-4A07-88FE-4A8CF5087888}" type="presParOf" srcId="{F09758A2-19DC-41C1-8BD1-54EFE10BE712}" destId="{220EBCD9-64D2-47FA-B425-976E9B191BAD}" srcOrd="0" destOrd="0" presId="urn:microsoft.com/office/officeart/2005/8/layout/list1"/>
    <dgm:cxn modelId="{A1B39A69-7A9C-461F-AF6E-0A2A1B885D45}" type="presParOf" srcId="{F09758A2-19DC-41C1-8BD1-54EFE10BE712}" destId="{627AA906-EE07-4739-AB8C-C4D863A951B0}" srcOrd="1" destOrd="0" presId="urn:microsoft.com/office/officeart/2005/8/layout/list1"/>
    <dgm:cxn modelId="{34F16697-A8DD-4EA3-807F-43BDF858D715}" type="presParOf" srcId="{EF7B357C-2DE5-46BD-AB97-AD505567B677}" destId="{A3BC21EA-FD01-4F00-A0C8-DC14B0203E89}" srcOrd="5" destOrd="0" presId="urn:microsoft.com/office/officeart/2005/8/layout/list1"/>
    <dgm:cxn modelId="{9AA35EF2-54B5-4569-83A8-2BE7C25A6139}" type="presParOf" srcId="{EF7B357C-2DE5-46BD-AB97-AD505567B677}" destId="{3D67375B-BFC5-43B3-9118-21F65D52ED7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5C485B-A01C-47B4-AC29-77E48D047EC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55F2F6AC-ABE7-45AB-B51F-38223CE3C1D1}">
      <dgm:prSet/>
      <dgm:spPr/>
      <dgm:t>
        <a:bodyPr/>
        <a:lstStyle/>
        <a:p>
          <a:r>
            <a:rPr lang="tr-TR"/>
            <a:t>Hiperbilirubinemiyi önlemek için tüm yenidoğanların emzirilmesi desteklenmelidir.</a:t>
          </a:r>
          <a:endParaRPr lang="en-US"/>
        </a:p>
      </dgm:t>
    </dgm:pt>
    <dgm:pt modelId="{AF2D90F2-3554-43B2-9311-8364F4B3C649}" type="parTrans" cxnId="{790821EF-DD53-462C-BD40-7C2CAC03DC10}">
      <dgm:prSet/>
      <dgm:spPr/>
      <dgm:t>
        <a:bodyPr/>
        <a:lstStyle/>
        <a:p>
          <a:endParaRPr lang="en-US"/>
        </a:p>
      </dgm:t>
    </dgm:pt>
    <dgm:pt modelId="{2EE91EA0-171B-47E1-BAE5-77F7A677FCA2}" type="sibTrans" cxnId="{790821EF-DD53-462C-BD40-7C2CAC03DC10}">
      <dgm:prSet/>
      <dgm:spPr/>
      <dgm:t>
        <a:bodyPr/>
        <a:lstStyle/>
        <a:p>
          <a:endParaRPr lang="en-US"/>
        </a:p>
      </dgm:t>
    </dgm:pt>
    <dgm:pt modelId="{8B3359E9-386C-4F4D-BAD7-58481C5AE23F}">
      <dgm:prSet/>
      <dgm:spPr/>
      <dgm:t>
        <a:bodyPr/>
        <a:lstStyle/>
        <a:p>
          <a:r>
            <a:rPr lang="tr-TR"/>
            <a:t>Bebekler yaşamın ilk günlerinde günde 8-12 kez emzirilmelidir.</a:t>
          </a:r>
          <a:endParaRPr lang="en-US"/>
        </a:p>
      </dgm:t>
    </dgm:pt>
    <dgm:pt modelId="{CC0332EB-25E6-427C-B1A7-96E2742C26D0}" type="parTrans" cxnId="{8472006C-0393-4E14-9421-93E7AB03680A}">
      <dgm:prSet/>
      <dgm:spPr/>
      <dgm:t>
        <a:bodyPr/>
        <a:lstStyle/>
        <a:p>
          <a:endParaRPr lang="en-US"/>
        </a:p>
      </dgm:t>
    </dgm:pt>
    <dgm:pt modelId="{3A5FCA87-D1CA-4E8B-AFB1-F2171A7BC54B}" type="sibTrans" cxnId="{8472006C-0393-4E14-9421-93E7AB03680A}">
      <dgm:prSet/>
      <dgm:spPr/>
      <dgm:t>
        <a:bodyPr/>
        <a:lstStyle/>
        <a:p>
          <a:endParaRPr lang="en-US"/>
        </a:p>
      </dgm:t>
    </dgm:pt>
    <dgm:pt modelId="{93920A8F-E27B-4697-8E3D-16C290D17564}">
      <dgm:prSet/>
      <dgm:spPr/>
      <dgm:t>
        <a:bodyPr/>
        <a:lstStyle/>
        <a:p>
          <a:r>
            <a:rPr lang="tr-TR"/>
            <a:t>Yenidoğan bebeklere su ve şekerli su verilmemelidir. Bu uygulama hiperbilirubinemiyi önlemez. </a:t>
          </a:r>
          <a:endParaRPr lang="en-US"/>
        </a:p>
      </dgm:t>
    </dgm:pt>
    <dgm:pt modelId="{DAF390DB-5ECC-424E-B754-1147064CE4CC}" type="parTrans" cxnId="{98880263-5162-45A2-B487-0CA9F336964F}">
      <dgm:prSet/>
      <dgm:spPr/>
      <dgm:t>
        <a:bodyPr/>
        <a:lstStyle/>
        <a:p>
          <a:endParaRPr lang="en-US"/>
        </a:p>
      </dgm:t>
    </dgm:pt>
    <dgm:pt modelId="{9B56B58F-BB9E-4F08-8B9E-D94A8E54755F}" type="sibTrans" cxnId="{98880263-5162-45A2-B487-0CA9F336964F}">
      <dgm:prSet/>
      <dgm:spPr/>
      <dgm:t>
        <a:bodyPr/>
        <a:lstStyle/>
        <a:p>
          <a:endParaRPr lang="en-US"/>
        </a:p>
      </dgm:t>
    </dgm:pt>
    <dgm:pt modelId="{5AE2B38B-A212-486B-A2B3-16D5572D4441}">
      <dgm:prSet/>
      <dgm:spPr/>
      <dgm:t>
        <a:bodyPr/>
        <a:lstStyle/>
        <a:p>
          <a:r>
            <a:rPr lang="tr-TR"/>
            <a:t>Taburcu öncesi aileler uygun beslenme ve sarılık konusunda bilgilendirilmelidir. </a:t>
          </a:r>
          <a:endParaRPr lang="en-US"/>
        </a:p>
      </dgm:t>
    </dgm:pt>
    <dgm:pt modelId="{BD23A22C-03B6-43C7-AF8A-F8EA994B3CA7}" type="parTrans" cxnId="{4DB09E1E-E0C3-49CB-9E81-DD8F65B92FF1}">
      <dgm:prSet/>
      <dgm:spPr/>
      <dgm:t>
        <a:bodyPr/>
        <a:lstStyle/>
        <a:p>
          <a:endParaRPr lang="en-US"/>
        </a:p>
      </dgm:t>
    </dgm:pt>
    <dgm:pt modelId="{EDB875AA-D7D6-4121-9F60-4D2E82490194}" type="sibTrans" cxnId="{4DB09E1E-E0C3-49CB-9E81-DD8F65B92FF1}">
      <dgm:prSet/>
      <dgm:spPr/>
      <dgm:t>
        <a:bodyPr/>
        <a:lstStyle/>
        <a:p>
          <a:endParaRPr lang="en-US"/>
        </a:p>
      </dgm:t>
    </dgm:pt>
    <dgm:pt modelId="{FB30B838-0B12-408A-AC6A-69B0E5C1E3ED}">
      <dgm:prSet/>
      <dgm:spPr/>
      <dgm:t>
        <a:bodyPr/>
        <a:lstStyle/>
        <a:p>
          <a:r>
            <a:rPr lang="tr-TR"/>
            <a:t>Geç preterm bebekler beslenme yetersizliği ve sarılık açısından yüksek risk taşırlar.</a:t>
          </a:r>
          <a:endParaRPr lang="en-US"/>
        </a:p>
      </dgm:t>
    </dgm:pt>
    <dgm:pt modelId="{57A0F08E-928D-4D3F-A593-717736752DEE}" type="parTrans" cxnId="{F3B26B40-8565-4ED1-8B4A-FE88C4AE3891}">
      <dgm:prSet/>
      <dgm:spPr/>
      <dgm:t>
        <a:bodyPr/>
        <a:lstStyle/>
        <a:p>
          <a:endParaRPr lang="en-US"/>
        </a:p>
      </dgm:t>
    </dgm:pt>
    <dgm:pt modelId="{BFEBD835-9D8A-42E4-8DF3-F633D2E0CF35}" type="sibTrans" cxnId="{F3B26B40-8565-4ED1-8B4A-FE88C4AE3891}">
      <dgm:prSet/>
      <dgm:spPr/>
      <dgm:t>
        <a:bodyPr/>
        <a:lstStyle/>
        <a:p>
          <a:endParaRPr lang="en-US"/>
        </a:p>
      </dgm:t>
    </dgm:pt>
    <dgm:pt modelId="{127D50AE-CCE3-408F-98CA-A4C41091752C}" type="pres">
      <dgm:prSet presAssocID="{885C485B-A01C-47B4-AC29-77E48D047ECD}" presName="diagram" presStyleCnt="0">
        <dgm:presLayoutVars>
          <dgm:dir/>
          <dgm:resizeHandles val="exact"/>
        </dgm:presLayoutVars>
      </dgm:prSet>
      <dgm:spPr/>
    </dgm:pt>
    <dgm:pt modelId="{DDFB789A-549E-45D8-BE69-19A2B1C3956B}" type="pres">
      <dgm:prSet presAssocID="{55F2F6AC-ABE7-45AB-B51F-38223CE3C1D1}" presName="node" presStyleLbl="node1" presStyleIdx="0" presStyleCnt="5">
        <dgm:presLayoutVars>
          <dgm:bulletEnabled val="1"/>
        </dgm:presLayoutVars>
      </dgm:prSet>
      <dgm:spPr/>
    </dgm:pt>
    <dgm:pt modelId="{C8E8FBC3-6123-4CB0-A3D9-83659DD1E22F}" type="pres">
      <dgm:prSet presAssocID="{2EE91EA0-171B-47E1-BAE5-77F7A677FCA2}" presName="sibTrans" presStyleCnt="0"/>
      <dgm:spPr/>
    </dgm:pt>
    <dgm:pt modelId="{C0C491B5-05C0-4BDF-AB6C-356A23121821}" type="pres">
      <dgm:prSet presAssocID="{8B3359E9-386C-4F4D-BAD7-58481C5AE23F}" presName="node" presStyleLbl="node1" presStyleIdx="1" presStyleCnt="5">
        <dgm:presLayoutVars>
          <dgm:bulletEnabled val="1"/>
        </dgm:presLayoutVars>
      </dgm:prSet>
      <dgm:spPr/>
    </dgm:pt>
    <dgm:pt modelId="{DA326B08-9F30-4EC4-AC11-E30E2275CF78}" type="pres">
      <dgm:prSet presAssocID="{3A5FCA87-D1CA-4E8B-AFB1-F2171A7BC54B}" presName="sibTrans" presStyleCnt="0"/>
      <dgm:spPr/>
    </dgm:pt>
    <dgm:pt modelId="{D952722B-6408-4EB4-A77D-93EA323022B9}" type="pres">
      <dgm:prSet presAssocID="{93920A8F-E27B-4697-8E3D-16C290D17564}" presName="node" presStyleLbl="node1" presStyleIdx="2" presStyleCnt="5">
        <dgm:presLayoutVars>
          <dgm:bulletEnabled val="1"/>
        </dgm:presLayoutVars>
      </dgm:prSet>
      <dgm:spPr/>
    </dgm:pt>
    <dgm:pt modelId="{B17A1F2B-6E3B-463E-8612-7EF60F7674ED}" type="pres">
      <dgm:prSet presAssocID="{9B56B58F-BB9E-4F08-8B9E-D94A8E54755F}" presName="sibTrans" presStyleCnt="0"/>
      <dgm:spPr/>
    </dgm:pt>
    <dgm:pt modelId="{D44E13AE-2B55-4A5A-9A87-035C134BB293}" type="pres">
      <dgm:prSet presAssocID="{5AE2B38B-A212-486B-A2B3-16D5572D4441}" presName="node" presStyleLbl="node1" presStyleIdx="3" presStyleCnt="5">
        <dgm:presLayoutVars>
          <dgm:bulletEnabled val="1"/>
        </dgm:presLayoutVars>
      </dgm:prSet>
      <dgm:spPr/>
    </dgm:pt>
    <dgm:pt modelId="{7A07397C-D5F2-4CEF-BB1C-FB80569AD750}" type="pres">
      <dgm:prSet presAssocID="{EDB875AA-D7D6-4121-9F60-4D2E82490194}" presName="sibTrans" presStyleCnt="0"/>
      <dgm:spPr/>
    </dgm:pt>
    <dgm:pt modelId="{32036090-22FF-4156-ACC6-84937E57C93F}" type="pres">
      <dgm:prSet presAssocID="{FB30B838-0B12-408A-AC6A-69B0E5C1E3ED}" presName="node" presStyleLbl="node1" presStyleIdx="4" presStyleCnt="5">
        <dgm:presLayoutVars>
          <dgm:bulletEnabled val="1"/>
        </dgm:presLayoutVars>
      </dgm:prSet>
      <dgm:spPr/>
    </dgm:pt>
  </dgm:ptLst>
  <dgm:cxnLst>
    <dgm:cxn modelId="{540A6801-F3F1-41C1-8E54-4A09171C918F}" type="presOf" srcId="{885C485B-A01C-47B4-AC29-77E48D047ECD}" destId="{127D50AE-CCE3-408F-98CA-A4C41091752C}" srcOrd="0" destOrd="0" presId="urn:microsoft.com/office/officeart/2005/8/layout/default"/>
    <dgm:cxn modelId="{923A2B06-818D-4D81-87A2-1D557AC93FC1}" type="presOf" srcId="{8B3359E9-386C-4F4D-BAD7-58481C5AE23F}" destId="{C0C491B5-05C0-4BDF-AB6C-356A23121821}" srcOrd="0" destOrd="0" presId="urn:microsoft.com/office/officeart/2005/8/layout/default"/>
    <dgm:cxn modelId="{4DB09E1E-E0C3-49CB-9E81-DD8F65B92FF1}" srcId="{885C485B-A01C-47B4-AC29-77E48D047ECD}" destId="{5AE2B38B-A212-486B-A2B3-16D5572D4441}" srcOrd="3" destOrd="0" parTransId="{BD23A22C-03B6-43C7-AF8A-F8EA994B3CA7}" sibTransId="{EDB875AA-D7D6-4121-9F60-4D2E82490194}"/>
    <dgm:cxn modelId="{F3B26B40-8565-4ED1-8B4A-FE88C4AE3891}" srcId="{885C485B-A01C-47B4-AC29-77E48D047ECD}" destId="{FB30B838-0B12-408A-AC6A-69B0E5C1E3ED}" srcOrd="4" destOrd="0" parTransId="{57A0F08E-928D-4D3F-A593-717736752DEE}" sibTransId="{BFEBD835-9D8A-42E4-8DF3-F633D2E0CF35}"/>
    <dgm:cxn modelId="{98880263-5162-45A2-B487-0CA9F336964F}" srcId="{885C485B-A01C-47B4-AC29-77E48D047ECD}" destId="{93920A8F-E27B-4697-8E3D-16C290D17564}" srcOrd="2" destOrd="0" parTransId="{DAF390DB-5ECC-424E-B754-1147064CE4CC}" sibTransId="{9B56B58F-BB9E-4F08-8B9E-D94A8E54755F}"/>
    <dgm:cxn modelId="{6EE49C4A-2C65-4777-9562-8EF0A4EAE54C}" type="presOf" srcId="{55F2F6AC-ABE7-45AB-B51F-38223CE3C1D1}" destId="{DDFB789A-549E-45D8-BE69-19A2B1C3956B}" srcOrd="0" destOrd="0" presId="urn:microsoft.com/office/officeart/2005/8/layout/default"/>
    <dgm:cxn modelId="{8472006C-0393-4E14-9421-93E7AB03680A}" srcId="{885C485B-A01C-47B4-AC29-77E48D047ECD}" destId="{8B3359E9-386C-4F4D-BAD7-58481C5AE23F}" srcOrd="1" destOrd="0" parTransId="{CC0332EB-25E6-427C-B1A7-96E2742C26D0}" sibTransId="{3A5FCA87-D1CA-4E8B-AFB1-F2171A7BC54B}"/>
    <dgm:cxn modelId="{41EC32C4-8ED7-4641-B8BC-90E0560D5F05}" type="presOf" srcId="{5AE2B38B-A212-486B-A2B3-16D5572D4441}" destId="{D44E13AE-2B55-4A5A-9A87-035C134BB293}" srcOrd="0" destOrd="0" presId="urn:microsoft.com/office/officeart/2005/8/layout/default"/>
    <dgm:cxn modelId="{3D2669E5-35B3-44FA-973D-5485E9260196}" type="presOf" srcId="{93920A8F-E27B-4697-8E3D-16C290D17564}" destId="{D952722B-6408-4EB4-A77D-93EA323022B9}" srcOrd="0" destOrd="0" presId="urn:microsoft.com/office/officeart/2005/8/layout/default"/>
    <dgm:cxn modelId="{790821EF-DD53-462C-BD40-7C2CAC03DC10}" srcId="{885C485B-A01C-47B4-AC29-77E48D047ECD}" destId="{55F2F6AC-ABE7-45AB-B51F-38223CE3C1D1}" srcOrd="0" destOrd="0" parTransId="{AF2D90F2-3554-43B2-9311-8364F4B3C649}" sibTransId="{2EE91EA0-171B-47E1-BAE5-77F7A677FCA2}"/>
    <dgm:cxn modelId="{2E9C0AF2-AC80-4EE2-87A8-B0C65BB5BE36}" type="presOf" srcId="{FB30B838-0B12-408A-AC6A-69B0E5C1E3ED}" destId="{32036090-22FF-4156-ACC6-84937E57C93F}" srcOrd="0" destOrd="0" presId="urn:microsoft.com/office/officeart/2005/8/layout/default"/>
    <dgm:cxn modelId="{ED6AC651-F193-426A-A0E8-CA99F7A638A9}" type="presParOf" srcId="{127D50AE-CCE3-408F-98CA-A4C41091752C}" destId="{DDFB789A-549E-45D8-BE69-19A2B1C3956B}" srcOrd="0" destOrd="0" presId="urn:microsoft.com/office/officeart/2005/8/layout/default"/>
    <dgm:cxn modelId="{145AF42B-9E08-415A-A0AC-7B320961611B}" type="presParOf" srcId="{127D50AE-CCE3-408F-98CA-A4C41091752C}" destId="{C8E8FBC3-6123-4CB0-A3D9-83659DD1E22F}" srcOrd="1" destOrd="0" presId="urn:microsoft.com/office/officeart/2005/8/layout/default"/>
    <dgm:cxn modelId="{51C215E8-B465-429E-9D1F-55651E71B068}" type="presParOf" srcId="{127D50AE-CCE3-408F-98CA-A4C41091752C}" destId="{C0C491B5-05C0-4BDF-AB6C-356A23121821}" srcOrd="2" destOrd="0" presId="urn:microsoft.com/office/officeart/2005/8/layout/default"/>
    <dgm:cxn modelId="{55D0C808-2B75-4448-9F44-B766F49B9EAD}" type="presParOf" srcId="{127D50AE-CCE3-408F-98CA-A4C41091752C}" destId="{DA326B08-9F30-4EC4-AC11-E30E2275CF78}" srcOrd="3" destOrd="0" presId="urn:microsoft.com/office/officeart/2005/8/layout/default"/>
    <dgm:cxn modelId="{4E9A3507-AA62-4849-A813-1B9EA3BE2AAD}" type="presParOf" srcId="{127D50AE-CCE3-408F-98CA-A4C41091752C}" destId="{D952722B-6408-4EB4-A77D-93EA323022B9}" srcOrd="4" destOrd="0" presId="urn:microsoft.com/office/officeart/2005/8/layout/default"/>
    <dgm:cxn modelId="{D2977B78-C21A-4E89-8AA3-38F18FC55A10}" type="presParOf" srcId="{127D50AE-CCE3-408F-98CA-A4C41091752C}" destId="{B17A1F2B-6E3B-463E-8612-7EF60F7674ED}" srcOrd="5" destOrd="0" presId="urn:microsoft.com/office/officeart/2005/8/layout/default"/>
    <dgm:cxn modelId="{3D01BF0B-5E34-46E7-964C-181B329665B4}" type="presParOf" srcId="{127D50AE-CCE3-408F-98CA-A4C41091752C}" destId="{D44E13AE-2B55-4A5A-9A87-035C134BB293}" srcOrd="6" destOrd="0" presId="urn:microsoft.com/office/officeart/2005/8/layout/default"/>
    <dgm:cxn modelId="{C88B6F30-D9F1-4804-A85D-5BF0073B5114}" type="presParOf" srcId="{127D50AE-CCE3-408F-98CA-A4C41091752C}" destId="{7A07397C-D5F2-4CEF-BB1C-FB80569AD750}" srcOrd="7" destOrd="0" presId="urn:microsoft.com/office/officeart/2005/8/layout/default"/>
    <dgm:cxn modelId="{3EFF9746-A194-423D-80E8-95AFA900C9C4}" type="presParOf" srcId="{127D50AE-CCE3-408F-98CA-A4C41091752C}" destId="{32036090-22FF-4156-ACC6-84937E57C93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1AA13B-29A4-4CD9-B6BD-C502F9C8E54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DEC0FB5-9D8E-4B61-8E41-FE702BDB2848}">
      <dgm:prSet/>
      <dgm:spPr/>
      <dgm:t>
        <a:bodyPr/>
        <a:lstStyle/>
        <a:p>
          <a:r>
            <a:rPr lang="tr-TR"/>
            <a:t>Doğum şekline göre anne ve bebek; normal vajinal doğumdan sonra 24 saat ve sezaryen doğumdan sonra 48 saat hastanede kalmalıdır.</a:t>
          </a:r>
          <a:endParaRPr lang="en-US"/>
        </a:p>
      </dgm:t>
    </dgm:pt>
    <dgm:pt modelId="{36D3AB90-953C-404A-B3D8-67D1A9D38AFE}" type="parTrans" cxnId="{012846C7-77D6-4892-A30D-FAB74EFBAD98}">
      <dgm:prSet/>
      <dgm:spPr/>
      <dgm:t>
        <a:bodyPr/>
        <a:lstStyle/>
        <a:p>
          <a:endParaRPr lang="en-US"/>
        </a:p>
      </dgm:t>
    </dgm:pt>
    <dgm:pt modelId="{3396A492-A871-46E7-B4FB-BDBBFE61C89E}" type="sibTrans" cxnId="{012846C7-77D6-4892-A30D-FAB74EFBAD98}">
      <dgm:prSet/>
      <dgm:spPr/>
      <dgm:t>
        <a:bodyPr/>
        <a:lstStyle/>
        <a:p>
          <a:endParaRPr lang="en-US"/>
        </a:p>
      </dgm:t>
    </dgm:pt>
    <dgm:pt modelId="{A6EDD4F6-42B4-4C6C-93AD-FDBF75473233}">
      <dgm:prSet/>
      <dgm:spPr/>
      <dgm:t>
        <a:bodyPr/>
        <a:lstStyle/>
        <a:p>
          <a:r>
            <a:rPr lang="tr-TR"/>
            <a:t>Taburculuk öncesi mutlaka;</a:t>
          </a:r>
          <a:endParaRPr lang="en-US"/>
        </a:p>
      </dgm:t>
    </dgm:pt>
    <dgm:pt modelId="{8FF0BFE5-5A0F-43C1-B20F-59E46920BFA2}" type="parTrans" cxnId="{C4B222DF-7D4E-4B5C-80EA-D6205B29F8C0}">
      <dgm:prSet/>
      <dgm:spPr/>
      <dgm:t>
        <a:bodyPr/>
        <a:lstStyle/>
        <a:p>
          <a:endParaRPr lang="en-US"/>
        </a:p>
      </dgm:t>
    </dgm:pt>
    <dgm:pt modelId="{1B3E2197-8619-4026-933E-DF28F3291EB0}" type="sibTrans" cxnId="{C4B222DF-7D4E-4B5C-80EA-D6205B29F8C0}">
      <dgm:prSet/>
      <dgm:spPr/>
      <dgm:t>
        <a:bodyPr/>
        <a:lstStyle/>
        <a:p>
          <a:endParaRPr lang="en-US"/>
        </a:p>
      </dgm:t>
    </dgm:pt>
    <dgm:pt modelId="{9FC85C92-5894-459C-B8BE-616A05BE0E0C}">
      <dgm:prSet/>
      <dgm:spPr/>
      <dgm:t>
        <a:bodyPr/>
        <a:lstStyle/>
        <a:p>
          <a:r>
            <a:rPr lang="tr-TR"/>
            <a:t>Bebeğin klinik seyri ve fizik muayenesi değerlendirilmeli </a:t>
          </a:r>
          <a:endParaRPr lang="en-US"/>
        </a:p>
      </dgm:t>
    </dgm:pt>
    <dgm:pt modelId="{A43EF82E-388D-40F0-A409-7A41ECBA793D}" type="parTrans" cxnId="{BB126AFC-73A8-4ED8-AEB2-2F8B37CBB3ED}">
      <dgm:prSet/>
      <dgm:spPr/>
      <dgm:t>
        <a:bodyPr/>
        <a:lstStyle/>
        <a:p>
          <a:endParaRPr lang="en-US"/>
        </a:p>
      </dgm:t>
    </dgm:pt>
    <dgm:pt modelId="{5085AD1B-7667-4890-896D-AF91555CBB24}" type="sibTrans" cxnId="{BB126AFC-73A8-4ED8-AEB2-2F8B37CBB3ED}">
      <dgm:prSet/>
      <dgm:spPr/>
      <dgm:t>
        <a:bodyPr/>
        <a:lstStyle/>
        <a:p>
          <a:endParaRPr lang="en-US"/>
        </a:p>
      </dgm:t>
    </dgm:pt>
    <dgm:pt modelId="{38BDC5E3-967E-4AF1-8343-2C98E3D3F995}">
      <dgm:prSet/>
      <dgm:spPr/>
      <dgm:t>
        <a:bodyPr/>
        <a:lstStyle/>
        <a:p>
          <a:r>
            <a:rPr lang="tr-TR"/>
            <a:t>12 saattir vital bulgularının normal sınırlarda ve stabil olduğu kaydedilmeli</a:t>
          </a:r>
          <a:endParaRPr lang="en-US"/>
        </a:p>
      </dgm:t>
    </dgm:pt>
    <dgm:pt modelId="{6EF6F20D-5D29-4E3B-B2F2-B5DBE0BD8A9A}" type="parTrans" cxnId="{20401A67-B509-4057-9E9C-9D908F53B1FE}">
      <dgm:prSet/>
      <dgm:spPr/>
      <dgm:t>
        <a:bodyPr/>
        <a:lstStyle/>
        <a:p>
          <a:endParaRPr lang="en-US"/>
        </a:p>
      </dgm:t>
    </dgm:pt>
    <dgm:pt modelId="{9BC46595-A83F-4C12-850F-3009AFFB4D10}" type="sibTrans" cxnId="{20401A67-B509-4057-9E9C-9D908F53B1FE}">
      <dgm:prSet/>
      <dgm:spPr/>
      <dgm:t>
        <a:bodyPr/>
        <a:lstStyle/>
        <a:p>
          <a:endParaRPr lang="en-US"/>
        </a:p>
      </dgm:t>
    </dgm:pt>
    <dgm:pt modelId="{A001D9B1-B3C3-4343-8294-BE6FC72B5312}">
      <dgm:prSet/>
      <dgm:spPr/>
      <dgm:t>
        <a:bodyPr/>
        <a:lstStyle/>
        <a:p>
          <a:r>
            <a:rPr lang="tr-TR"/>
            <a:t>Düzenli olarak idrar yaptığı ve en az bir mekonyum çıkışının olduğu gözlenmeli</a:t>
          </a:r>
          <a:endParaRPr lang="en-US"/>
        </a:p>
      </dgm:t>
    </dgm:pt>
    <dgm:pt modelId="{3D63DAED-4B4C-4873-B678-9A641C649A51}" type="parTrans" cxnId="{D2E83E21-8A66-47D4-9397-6A4D5649B975}">
      <dgm:prSet/>
      <dgm:spPr/>
      <dgm:t>
        <a:bodyPr/>
        <a:lstStyle/>
        <a:p>
          <a:endParaRPr lang="en-US"/>
        </a:p>
      </dgm:t>
    </dgm:pt>
    <dgm:pt modelId="{650DD7B7-2269-436E-BB14-24E340F185BF}" type="sibTrans" cxnId="{D2E83E21-8A66-47D4-9397-6A4D5649B975}">
      <dgm:prSet/>
      <dgm:spPr/>
      <dgm:t>
        <a:bodyPr/>
        <a:lstStyle/>
        <a:p>
          <a:endParaRPr lang="en-US"/>
        </a:p>
      </dgm:t>
    </dgm:pt>
    <dgm:pt modelId="{FC79255E-7BDF-4FAD-800E-3FF1B6E99A7E}">
      <dgm:prSet/>
      <dgm:spPr/>
      <dgm:t>
        <a:bodyPr/>
        <a:lstStyle/>
        <a:p>
          <a:r>
            <a:rPr lang="tr-TR"/>
            <a:t>En az 2 ardışık başarılı emzirmenin yapılmış olduğu gözlenmeli</a:t>
          </a:r>
          <a:endParaRPr lang="en-US"/>
        </a:p>
      </dgm:t>
    </dgm:pt>
    <dgm:pt modelId="{41890724-337B-4E0B-90F4-AB35A6C69F7B}" type="parTrans" cxnId="{A7CDC40C-3F9C-4594-95B5-F379FD101106}">
      <dgm:prSet/>
      <dgm:spPr/>
      <dgm:t>
        <a:bodyPr/>
        <a:lstStyle/>
        <a:p>
          <a:endParaRPr lang="en-US"/>
        </a:p>
      </dgm:t>
    </dgm:pt>
    <dgm:pt modelId="{E5A2FBDA-8BAD-4A41-8ADC-FF0B308E2B77}" type="sibTrans" cxnId="{A7CDC40C-3F9C-4594-95B5-F379FD101106}">
      <dgm:prSet/>
      <dgm:spPr/>
      <dgm:t>
        <a:bodyPr/>
        <a:lstStyle/>
        <a:p>
          <a:endParaRPr lang="en-US"/>
        </a:p>
      </dgm:t>
    </dgm:pt>
    <dgm:pt modelId="{AFDB54D4-9B39-4C99-847B-ED9C87AED5E0}">
      <dgm:prSet/>
      <dgm:spPr/>
      <dgm:t>
        <a:bodyPr/>
        <a:lstStyle/>
        <a:p>
          <a:r>
            <a:rPr lang="tr-TR"/>
            <a:t>Yenidoğan taraması için topuk kanı alınmalı</a:t>
          </a:r>
          <a:endParaRPr lang="en-US"/>
        </a:p>
      </dgm:t>
    </dgm:pt>
    <dgm:pt modelId="{7F4CF251-098F-4566-815A-245F0FFC20A7}" type="parTrans" cxnId="{007AEED2-0F7C-4075-A13F-E70F7B32EE14}">
      <dgm:prSet/>
      <dgm:spPr/>
      <dgm:t>
        <a:bodyPr/>
        <a:lstStyle/>
        <a:p>
          <a:endParaRPr lang="en-US"/>
        </a:p>
      </dgm:t>
    </dgm:pt>
    <dgm:pt modelId="{F3DEC608-3A13-49DC-B73A-53B967FE4AB9}" type="sibTrans" cxnId="{007AEED2-0F7C-4075-A13F-E70F7B32EE14}">
      <dgm:prSet/>
      <dgm:spPr/>
      <dgm:t>
        <a:bodyPr/>
        <a:lstStyle/>
        <a:p>
          <a:endParaRPr lang="en-US"/>
        </a:p>
      </dgm:t>
    </dgm:pt>
    <dgm:pt modelId="{CD09A098-AD58-4662-A745-C962EBEF195A}" type="pres">
      <dgm:prSet presAssocID="{F31AA13B-29A4-4CD9-B6BD-C502F9C8E544}" presName="linear" presStyleCnt="0">
        <dgm:presLayoutVars>
          <dgm:animLvl val="lvl"/>
          <dgm:resizeHandles val="exact"/>
        </dgm:presLayoutVars>
      </dgm:prSet>
      <dgm:spPr/>
    </dgm:pt>
    <dgm:pt modelId="{77A9AFD6-315A-4330-A75D-ADC05009B7AD}" type="pres">
      <dgm:prSet presAssocID="{FDEC0FB5-9D8E-4B61-8E41-FE702BDB2848}" presName="parentText" presStyleLbl="node1" presStyleIdx="0" presStyleCnt="2">
        <dgm:presLayoutVars>
          <dgm:chMax val="0"/>
          <dgm:bulletEnabled val="1"/>
        </dgm:presLayoutVars>
      </dgm:prSet>
      <dgm:spPr/>
    </dgm:pt>
    <dgm:pt modelId="{749FE34E-CD1E-4E2A-A8D9-F7F385001E83}" type="pres">
      <dgm:prSet presAssocID="{3396A492-A871-46E7-B4FB-BDBBFE61C89E}" presName="spacer" presStyleCnt="0"/>
      <dgm:spPr/>
    </dgm:pt>
    <dgm:pt modelId="{CA368068-A508-4339-9B2A-DD7E769F3253}" type="pres">
      <dgm:prSet presAssocID="{A6EDD4F6-42B4-4C6C-93AD-FDBF75473233}" presName="parentText" presStyleLbl="node1" presStyleIdx="1" presStyleCnt="2">
        <dgm:presLayoutVars>
          <dgm:chMax val="0"/>
          <dgm:bulletEnabled val="1"/>
        </dgm:presLayoutVars>
      </dgm:prSet>
      <dgm:spPr/>
    </dgm:pt>
    <dgm:pt modelId="{E3AEFA57-94F2-42B4-8A00-72C47500818A}" type="pres">
      <dgm:prSet presAssocID="{A6EDD4F6-42B4-4C6C-93AD-FDBF75473233}" presName="childText" presStyleLbl="revTx" presStyleIdx="0" presStyleCnt="1">
        <dgm:presLayoutVars>
          <dgm:bulletEnabled val="1"/>
        </dgm:presLayoutVars>
      </dgm:prSet>
      <dgm:spPr/>
    </dgm:pt>
  </dgm:ptLst>
  <dgm:cxnLst>
    <dgm:cxn modelId="{A7CDC40C-3F9C-4594-95B5-F379FD101106}" srcId="{A6EDD4F6-42B4-4C6C-93AD-FDBF75473233}" destId="{FC79255E-7BDF-4FAD-800E-3FF1B6E99A7E}" srcOrd="3" destOrd="0" parTransId="{41890724-337B-4E0B-90F4-AB35A6C69F7B}" sibTransId="{E5A2FBDA-8BAD-4A41-8ADC-FF0B308E2B77}"/>
    <dgm:cxn modelId="{4AD11A11-9EF2-4776-A074-29CB26C201B0}" type="presOf" srcId="{9FC85C92-5894-459C-B8BE-616A05BE0E0C}" destId="{E3AEFA57-94F2-42B4-8A00-72C47500818A}" srcOrd="0" destOrd="0" presId="urn:microsoft.com/office/officeart/2005/8/layout/vList2"/>
    <dgm:cxn modelId="{D2E83E21-8A66-47D4-9397-6A4D5649B975}" srcId="{A6EDD4F6-42B4-4C6C-93AD-FDBF75473233}" destId="{A001D9B1-B3C3-4343-8294-BE6FC72B5312}" srcOrd="2" destOrd="0" parTransId="{3D63DAED-4B4C-4873-B678-9A641C649A51}" sibTransId="{650DD7B7-2269-436E-BB14-24E340F185BF}"/>
    <dgm:cxn modelId="{AD5A8C3F-8B8A-4CF5-A953-1349528C23BB}" type="presOf" srcId="{FDEC0FB5-9D8E-4B61-8E41-FE702BDB2848}" destId="{77A9AFD6-315A-4330-A75D-ADC05009B7AD}" srcOrd="0" destOrd="0" presId="urn:microsoft.com/office/officeart/2005/8/layout/vList2"/>
    <dgm:cxn modelId="{20401A67-B509-4057-9E9C-9D908F53B1FE}" srcId="{A6EDD4F6-42B4-4C6C-93AD-FDBF75473233}" destId="{38BDC5E3-967E-4AF1-8343-2C98E3D3F995}" srcOrd="1" destOrd="0" parTransId="{6EF6F20D-5D29-4E3B-B2F2-B5DBE0BD8A9A}" sibTransId="{9BC46595-A83F-4C12-850F-3009AFFB4D10}"/>
    <dgm:cxn modelId="{4BD0868F-276F-43BC-9F8F-D8F34847AF11}" type="presOf" srcId="{A001D9B1-B3C3-4343-8294-BE6FC72B5312}" destId="{E3AEFA57-94F2-42B4-8A00-72C47500818A}" srcOrd="0" destOrd="2" presId="urn:microsoft.com/office/officeart/2005/8/layout/vList2"/>
    <dgm:cxn modelId="{FC98BA97-E4FA-44A7-A548-BAD59400FBD3}" type="presOf" srcId="{FC79255E-7BDF-4FAD-800E-3FF1B6E99A7E}" destId="{E3AEFA57-94F2-42B4-8A00-72C47500818A}" srcOrd="0" destOrd="3" presId="urn:microsoft.com/office/officeart/2005/8/layout/vList2"/>
    <dgm:cxn modelId="{901E07A1-EF80-4AC0-A282-E60E4547DF31}" type="presOf" srcId="{A6EDD4F6-42B4-4C6C-93AD-FDBF75473233}" destId="{CA368068-A508-4339-9B2A-DD7E769F3253}" srcOrd="0" destOrd="0" presId="urn:microsoft.com/office/officeart/2005/8/layout/vList2"/>
    <dgm:cxn modelId="{D50803BB-63E3-4479-89F3-116BA089207D}" type="presOf" srcId="{AFDB54D4-9B39-4C99-847B-ED9C87AED5E0}" destId="{E3AEFA57-94F2-42B4-8A00-72C47500818A}" srcOrd="0" destOrd="4" presId="urn:microsoft.com/office/officeart/2005/8/layout/vList2"/>
    <dgm:cxn modelId="{8379C0BB-3AF9-4197-86AA-8D970E7BFA03}" type="presOf" srcId="{F31AA13B-29A4-4CD9-B6BD-C502F9C8E544}" destId="{CD09A098-AD58-4662-A745-C962EBEF195A}" srcOrd="0" destOrd="0" presId="urn:microsoft.com/office/officeart/2005/8/layout/vList2"/>
    <dgm:cxn modelId="{012846C7-77D6-4892-A30D-FAB74EFBAD98}" srcId="{F31AA13B-29A4-4CD9-B6BD-C502F9C8E544}" destId="{FDEC0FB5-9D8E-4B61-8E41-FE702BDB2848}" srcOrd="0" destOrd="0" parTransId="{36D3AB90-953C-404A-B3D8-67D1A9D38AFE}" sibTransId="{3396A492-A871-46E7-B4FB-BDBBFE61C89E}"/>
    <dgm:cxn modelId="{007AEED2-0F7C-4075-A13F-E70F7B32EE14}" srcId="{A6EDD4F6-42B4-4C6C-93AD-FDBF75473233}" destId="{AFDB54D4-9B39-4C99-847B-ED9C87AED5E0}" srcOrd="4" destOrd="0" parTransId="{7F4CF251-098F-4566-815A-245F0FFC20A7}" sibTransId="{F3DEC608-3A13-49DC-B73A-53B967FE4AB9}"/>
    <dgm:cxn modelId="{C4B222DF-7D4E-4B5C-80EA-D6205B29F8C0}" srcId="{F31AA13B-29A4-4CD9-B6BD-C502F9C8E544}" destId="{A6EDD4F6-42B4-4C6C-93AD-FDBF75473233}" srcOrd="1" destOrd="0" parTransId="{8FF0BFE5-5A0F-43C1-B20F-59E46920BFA2}" sibTransId="{1B3E2197-8619-4026-933E-DF28F3291EB0}"/>
    <dgm:cxn modelId="{BC471EF0-73D7-4CF6-ABDF-891AFB0D41C3}" type="presOf" srcId="{38BDC5E3-967E-4AF1-8343-2C98E3D3F995}" destId="{E3AEFA57-94F2-42B4-8A00-72C47500818A}" srcOrd="0" destOrd="1" presId="urn:microsoft.com/office/officeart/2005/8/layout/vList2"/>
    <dgm:cxn modelId="{BB126AFC-73A8-4ED8-AEB2-2F8B37CBB3ED}" srcId="{A6EDD4F6-42B4-4C6C-93AD-FDBF75473233}" destId="{9FC85C92-5894-459C-B8BE-616A05BE0E0C}" srcOrd="0" destOrd="0" parTransId="{A43EF82E-388D-40F0-A409-7A41ECBA793D}" sibTransId="{5085AD1B-7667-4890-896D-AF91555CBB24}"/>
    <dgm:cxn modelId="{28188CD3-4BFB-46A5-8432-30E1D9A779CE}" type="presParOf" srcId="{CD09A098-AD58-4662-A745-C962EBEF195A}" destId="{77A9AFD6-315A-4330-A75D-ADC05009B7AD}" srcOrd="0" destOrd="0" presId="urn:microsoft.com/office/officeart/2005/8/layout/vList2"/>
    <dgm:cxn modelId="{F7476563-205C-4917-B51A-D219ABF98F73}" type="presParOf" srcId="{CD09A098-AD58-4662-A745-C962EBEF195A}" destId="{749FE34E-CD1E-4E2A-A8D9-F7F385001E83}" srcOrd="1" destOrd="0" presId="urn:microsoft.com/office/officeart/2005/8/layout/vList2"/>
    <dgm:cxn modelId="{1B8519C6-C0DD-421D-AEB0-0911AAE42735}" type="presParOf" srcId="{CD09A098-AD58-4662-A745-C962EBEF195A}" destId="{CA368068-A508-4339-9B2A-DD7E769F3253}" srcOrd="2" destOrd="0" presId="urn:microsoft.com/office/officeart/2005/8/layout/vList2"/>
    <dgm:cxn modelId="{274839E6-C67D-4EC6-BE1D-8AE1E2BA42C4}" type="presParOf" srcId="{CD09A098-AD58-4662-A745-C962EBEF195A}" destId="{E3AEFA57-94F2-42B4-8A00-72C47500818A}"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333B50-E31C-47F1-B2CE-B4DD1262A7A5}"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6226259A-3214-49E8-AE30-081DBF513860}">
      <dgm:prSet/>
      <dgm:spPr/>
      <dgm:t>
        <a:bodyPr/>
        <a:lstStyle/>
        <a:p>
          <a:r>
            <a:rPr lang="tr-TR"/>
            <a:t>Hepatit B aşısı yapılmalı ve aileye aşı kartı düzenlenerek verilmeli </a:t>
          </a:r>
          <a:endParaRPr lang="en-US"/>
        </a:p>
      </dgm:t>
    </dgm:pt>
    <dgm:pt modelId="{C80E857E-B80D-401D-BFA2-34314EFD071D}" type="parTrans" cxnId="{8D2C585A-EE32-4E2D-B077-793A03C83336}">
      <dgm:prSet/>
      <dgm:spPr/>
      <dgm:t>
        <a:bodyPr/>
        <a:lstStyle/>
        <a:p>
          <a:endParaRPr lang="en-US"/>
        </a:p>
      </dgm:t>
    </dgm:pt>
    <dgm:pt modelId="{44BB467B-3FA7-4679-A6CA-8D634E2906E7}" type="sibTrans" cxnId="{8D2C585A-EE32-4E2D-B077-793A03C83336}">
      <dgm:prSet/>
      <dgm:spPr/>
      <dgm:t>
        <a:bodyPr/>
        <a:lstStyle/>
        <a:p>
          <a:endParaRPr lang="en-US"/>
        </a:p>
      </dgm:t>
    </dgm:pt>
    <dgm:pt modelId="{7A839CA1-E0A4-46EC-8F15-ACC8085A8118}">
      <dgm:prSet/>
      <dgm:spPr/>
      <dgm:t>
        <a:bodyPr/>
        <a:lstStyle/>
        <a:p>
          <a:r>
            <a:rPr lang="tr-TR"/>
            <a:t>Bebeğin sarılık taraması ve risk durumuna göre izlem planı yapılmalı</a:t>
          </a:r>
          <a:endParaRPr lang="en-US"/>
        </a:p>
      </dgm:t>
    </dgm:pt>
    <dgm:pt modelId="{F5416E5D-4A81-4095-8BEA-2BDCCAA32275}" type="parTrans" cxnId="{8238A39A-FDC5-4F3E-AB0A-D509114305B6}">
      <dgm:prSet/>
      <dgm:spPr/>
      <dgm:t>
        <a:bodyPr/>
        <a:lstStyle/>
        <a:p>
          <a:endParaRPr lang="en-US"/>
        </a:p>
      </dgm:t>
    </dgm:pt>
    <dgm:pt modelId="{131445BB-D850-45BF-8075-8BF24E838046}" type="sibTrans" cxnId="{8238A39A-FDC5-4F3E-AB0A-D509114305B6}">
      <dgm:prSet/>
      <dgm:spPr/>
      <dgm:t>
        <a:bodyPr/>
        <a:lstStyle/>
        <a:p>
          <a:endParaRPr lang="en-US"/>
        </a:p>
      </dgm:t>
    </dgm:pt>
    <dgm:pt modelId="{E5631CB9-E858-457A-8CF7-44277F7CBA52}">
      <dgm:prSet/>
      <dgm:spPr/>
      <dgm:t>
        <a:bodyPr/>
        <a:lstStyle/>
        <a:p>
          <a:r>
            <a:rPr lang="tr-TR"/>
            <a:t>İşitme taraması yapılmış ya da planlanmış olmalı</a:t>
          </a:r>
          <a:endParaRPr lang="en-US"/>
        </a:p>
      </dgm:t>
    </dgm:pt>
    <dgm:pt modelId="{1657FEF8-3CB5-4662-B1B5-58A9AD191DCC}" type="parTrans" cxnId="{34CD7A99-6F8F-44FF-BF29-ADB7681D5D98}">
      <dgm:prSet/>
      <dgm:spPr/>
      <dgm:t>
        <a:bodyPr/>
        <a:lstStyle/>
        <a:p>
          <a:endParaRPr lang="en-US"/>
        </a:p>
      </dgm:t>
    </dgm:pt>
    <dgm:pt modelId="{F9BA0FEB-0D98-4227-8AF0-DD4D912714DC}" type="sibTrans" cxnId="{34CD7A99-6F8F-44FF-BF29-ADB7681D5D98}">
      <dgm:prSet/>
      <dgm:spPr/>
      <dgm:t>
        <a:bodyPr/>
        <a:lstStyle/>
        <a:p>
          <a:endParaRPr lang="en-US"/>
        </a:p>
      </dgm:t>
    </dgm:pt>
    <dgm:pt modelId="{3EB2A593-88A8-4FB5-928D-6E04B281F8F0}">
      <dgm:prSet/>
      <dgm:spPr/>
      <dgm:t>
        <a:bodyPr/>
        <a:lstStyle/>
        <a:p>
          <a:r>
            <a:rPr lang="tr-TR"/>
            <a:t>Bebeğin görmesi değerlendirilmeli</a:t>
          </a:r>
          <a:endParaRPr lang="en-US"/>
        </a:p>
      </dgm:t>
    </dgm:pt>
    <dgm:pt modelId="{35317190-59DB-4720-B645-E09FF793607C}" type="parTrans" cxnId="{7E9945DB-86C1-469B-A9B2-54D8EB772D14}">
      <dgm:prSet/>
      <dgm:spPr/>
      <dgm:t>
        <a:bodyPr/>
        <a:lstStyle/>
        <a:p>
          <a:endParaRPr lang="en-US"/>
        </a:p>
      </dgm:t>
    </dgm:pt>
    <dgm:pt modelId="{A0B9F2DE-2473-4AC5-9EBF-DD85349816B4}" type="sibTrans" cxnId="{7E9945DB-86C1-469B-A9B2-54D8EB772D14}">
      <dgm:prSet/>
      <dgm:spPr/>
      <dgm:t>
        <a:bodyPr/>
        <a:lstStyle/>
        <a:p>
          <a:endParaRPr lang="en-US"/>
        </a:p>
      </dgm:t>
    </dgm:pt>
    <dgm:pt modelId="{963EF051-5B03-4B06-9B33-217F39234563}">
      <dgm:prSet/>
      <dgm:spPr/>
      <dgm:t>
        <a:bodyPr/>
        <a:lstStyle/>
        <a:p>
          <a:r>
            <a:rPr lang="tr-TR"/>
            <a:t>Gelişimsel kalça displazisi (GKD) risk faktörleri açısından değerlendirilmeli, risk faktörleri var ise kalça ultrasonografi randevusu alınmalı</a:t>
          </a:r>
          <a:endParaRPr lang="en-US"/>
        </a:p>
      </dgm:t>
    </dgm:pt>
    <dgm:pt modelId="{1641935F-72A0-41F8-BE49-5ABFF1F1E210}" type="parTrans" cxnId="{A50A6091-8D8B-4F67-9B69-E2BEA0771589}">
      <dgm:prSet/>
      <dgm:spPr/>
      <dgm:t>
        <a:bodyPr/>
        <a:lstStyle/>
        <a:p>
          <a:endParaRPr lang="en-US"/>
        </a:p>
      </dgm:t>
    </dgm:pt>
    <dgm:pt modelId="{C399CD96-38C0-4EEC-BC7A-5994BF00A6C5}" type="sibTrans" cxnId="{A50A6091-8D8B-4F67-9B69-E2BEA0771589}">
      <dgm:prSet/>
      <dgm:spPr/>
      <dgm:t>
        <a:bodyPr/>
        <a:lstStyle/>
        <a:p>
          <a:endParaRPr lang="en-US"/>
        </a:p>
      </dgm:t>
    </dgm:pt>
    <dgm:pt modelId="{3D81BAA9-FEA5-4EA9-9C50-32285D6863EA}">
      <dgm:prSet/>
      <dgm:spPr/>
      <dgm:t>
        <a:bodyPr/>
        <a:lstStyle/>
        <a:p>
          <a:r>
            <a:rPr lang="tr-TR"/>
            <a:t>Aileye doğum raporunu hazırlanıp verilmeli</a:t>
          </a:r>
          <a:endParaRPr lang="en-US"/>
        </a:p>
      </dgm:t>
    </dgm:pt>
    <dgm:pt modelId="{0A9C5E3D-BEFD-409A-B35B-DB208CB253BD}" type="parTrans" cxnId="{A57BB92A-BC98-4EB7-BA84-E98CD7C9A9F2}">
      <dgm:prSet/>
      <dgm:spPr/>
      <dgm:t>
        <a:bodyPr/>
        <a:lstStyle/>
        <a:p>
          <a:endParaRPr lang="en-US"/>
        </a:p>
      </dgm:t>
    </dgm:pt>
    <dgm:pt modelId="{63428B54-7463-4FAF-B3D5-15D006A6F38C}" type="sibTrans" cxnId="{A57BB92A-BC98-4EB7-BA84-E98CD7C9A9F2}">
      <dgm:prSet/>
      <dgm:spPr/>
      <dgm:t>
        <a:bodyPr/>
        <a:lstStyle/>
        <a:p>
          <a:endParaRPr lang="en-US"/>
        </a:p>
      </dgm:t>
    </dgm:pt>
    <dgm:pt modelId="{71E9AB74-5BB7-446D-A5DB-C75BFB4EFD06}">
      <dgm:prSet/>
      <dgm:spPr/>
      <dgm:t>
        <a:bodyPr/>
        <a:lstStyle/>
        <a:p>
          <a:r>
            <a:rPr lang="tr-TR"/>
            <a:t>Bebeğin doğumdan sonraki ilk hafta içinde Aile Hekimine başvurması söylenmeli</a:t>
          </a:r>
          <a:endParaRPr lang="en-US"/>
        </a:p>
      </dgm:t>
    </dgm:pt>
    <dgm:pt modelId="{A20152DE-0321-4563-B515-1743A4DC1C50}" type="parTrans" cxnId="{4F8B3F7B-E9A2-4DEA-8777-3781CE149960}">
      <dgm:prSet/>
      <dgm:spPr/>
      <dgm:t>
        <a:bodyPr/>
        <a:lstStyle/>
        <a:p>
          <a:endParaRPr lang="en-US"/>
        </a:p>
      </dgm:t>
    </dgm:pt>
    <dgm:pt modelId="{630DC77B-3FAB-493D-9FD1-0CA29CDCF0DF}" type="sibTrans" cxnId="{4F8B3F7B-E9A2-4DEA-8777-3781CE149960}">
      <dgm:prSet/>
      <dgm:spPr/>
      <dgm:t>
        <a:bodyPr/>
        <a:lstStyle/>
        <a:p>
          <a:endParaRPr lang="en-US"/>
        </a:p>
      </dgm:t>
    </dgm:pt>
    <dgm:pt modelId="{45214720-51A6-4CB6-A63D-D4B268791C56}" type="pres">
      <dgm:prSet presAssocID="{1E333B50-E31C-47F1-B2CE-B4DD1262A7A5}" presName="diagram" presStyleCnt="0">
        <dgm:presLayoutVars>
          <dgm:dir/>
          <dgm:resizeHandles val="exact"/>
        </dgm:presLayoutVars>
      </dgm:prSet>
      <dgm:spPr/>
    </dgm:pt>
    <dgm:pt modelId="{C41567F7-F2B1-4F59-BD4B-8D187CA0FC57}" type="pres">
      <dgm:prSet presAssocID="{6226259A-3214-49E8-AE30-081DBF513860}" presName="node" presStyleLbl="node1" presStyleIdx="0" presStyleCnt="7">
        <dgm:presLayoutVars>
          <dgm:bulletEnabled val="1"/>
        </dgm:presLayoutVars>
      </dgm:prSet>
      <dgm:spPr/>
    </dgm:pt>
    <dgm:pt modelId="{CE30098D-BFB0-4091-8238-D31ED4D66976}" type="pres">
      <dgm:prSet presAssocID="{44BB467B-3FA7-4679-A6CA-8D634E2906E7}" presName="sibTrans" presStyleCnt="0"/>
      <dgm:spPr/>
    </dgm:pt>
    <dgm:pt modelId="{D65BABEE-F50B-445A-ACD7-32B29AB920E4}" type="pres">
      <dgm:prSet presAssocID="{7A839CA1-E0A4-46EC-8F15-ACC8085A8118}" presName="node" presStyleLbl="node1" presStyleIdx="1" presStyleCnt="7">
        <dgm:presLayoutVars>
          <dgm:bulletEnabled val="1"/>
        </dgm:presLayoutVars>
      </dgm:prSet>
      <dgm:spPr/>
    </dgm:pt>
    <dgm:pt modelId="{F761D05E-101F-49BC-B0A5-9E3A6E7B70A9}" type="pres">
      <dgm:prSet presAssocID="{131445BB-D850-45BF-8075-8BF24E838046}" presName="sibTrans" presStyleCnt="0"/>
      <dgm:spPr/>
    </dgm:pt>
    <dgm:pt modelId="{E03D87F9-3C01-489A-9F82-FDB21FFBBA60}" type="pres">
      <dgm:prSet presAssocID="{E5631CB9-E858-457A-8CF7-44277F7CBA52}" presName="node" presStyleLbl="node1" presStyleIdx="2" presStyleCnt="7">
        <dgm:presLayoutVars>
          <dgm:bulletEnabled val="1"/>
        </dgm:presLayoutVars>
      </dgm:prSet>
      <dgm:spPr/>
    </dgm:pt>
    <dgm:pt modelId="{A43C2A0D-A721-4293-8A7F-886E52D76AB0}" type="pres">
      <dgm:prSet presAssocID="{F9BA0FEB-0D98-4227-8AF0-DD4D912714DC}" presName="sibTrans" presStyleCnt="0"/>
      <dgm:spPr/>
    </dgm:pt>
    <dgm:pt modelId="{84DE6156-90D9-4415-830B-6C303171E354}" type="pres">
      <dgm:prSet presAssocID="{3EB2A593-88A8-4FB5-928D-6E04B281F8F0}" presName="node" presStyleLbl="node1" presStyleIdx="3" presStyleCnt="7">
        <dgm:presLayoutVars>
          <dgm:bulletEnabled val="1"/>
        </dgm:presLayoutVars>
      </dgm:prSet>
      <dgm:spPr/>
    </dgm:pt>
    <dgm:pt modelId="{07DC7079-1F18-4551-B73A-77A02FAFA696}" type="pres">
      <dgm:prSet presAssocID="{A0B9F2DE-2473-4AC5-9EBF-DD85349816B4}" presName="sibTrans" presStyleCnt="0"/>
      <dgm:spPr/>
    </dgm:pt>
    <dgm:pt modelId="{8A3433FA-8CD6-4A1D-97C6-21EF01389D8B}" type="pres">
      <dgm:prSet presAssocID="{963EF051-5B03-4B06-9B33-217F39234563}" presName="node" presStyleLbl="node1" presStyleIdx="4" presStyleCnt="7">
        <dgm:presLayoutVars>
          <dgm:bulletEnabled val="1"/>
        </dgm:presLayoutVars>
      </dgm:prSet>
      <dgm:spPr/>
    </dgm:pt>
    <dgm:pt modelId="{84EBB1BC-A28A-4963-B76D-015FF12633D3}" type="pres">
      <dgm:prSet presAssocID="{C399CD96-38C0-4EEC-BC7A-5994BF00A6C5}" presName="sibTrans" presStyleCnt="0"/>
      <dgm:spPr/>
    </dgm:pt>
    <dgm:pt modelId="{F241B01B-2A7F-473C-8B65-6D7BF34BFC52}" type="pres">
      <dgm:prSet presAssocID="{3D81BAA9-FEA5-4EA9-9C50-32285D6863EA}" presName="node" presStyleLbl="node1" presStyleIdx="5" presStyleCnt="7">
        <dgm:presLayoutVars>
          <dgm:bulletEnabled val="1"/>
        </dgm:presLayoutVars>
      </dgm:prSet>
      <dgm:spPr/>
    </dgm:pt>
    <dgm:pt modelId="{DABE539C-0B6D-421A-9368-ECC2A6BD8645}" type="pres">
      <dgm:prSet presAssocID="{63428B54-7463-4FAF-B3D5-15D006A6F38C}" presName="sibTrans" presStyleCnt="0"/>
      <dgm:spPr/>
    </dgm:pt>
    <dgm:pt modelId="{73889F80-CCD9-4AA8-BAFE-3CCFE7141E2E}" type="pres">
      <dgm:prSet presAssocID="{71E9AB74-5BB7-446D-A5DB-C75BFB4EFD06}" presName="node" presStyleLbl="node1" presStyleIdx="6" presStyleCnt="7">
        <dgm:presLayoutVars>
          <dgm:bulletEnabled val="1"/>
        </dgm:presLayoutVars>
      </dgm:prSet>
      <dgm:spPr/>
    </dgm:pt>
  </dgm:ptLst>
  <dgm:cxnLst>
    <dgm:cxn modelId="{A57BB92A-BC98-4EB7-BA84-E98CD7C9A9F2}" srcId="{1E333B50-E31C-47F1-B2CE-B4DD1262A7A5}" destId="{3D81BAA9-FEA5-4EA9-9C50-32285D6863EA}" srcOrd="5" destOrd="0" parTransId="{0A9C5E3D-BEFD-409A-B35B-DB208CB253BD}" sibTransId="{63428B54-7463-4FAF-B3D5-15D006A6F38C}"/>
    <dgm:cxn modelId="{EE79962E-D713-4D41-8A20-CF6D0BA9C3D1}" type="presOf" srcId="{1E333B50-E31C-47F1-B2CE-B4DD1262A7A5}" destId="{45214720-51A6-4CB6-A63D-D4B268791C56}" srcOrd="0" destOrd="0" presId="urn:microsoft.com/office/officeart/2005/8/layout/default"/>
    <dgm:cxn modelId="{EF567C3A-627C-48B1-90F5-9C5826634CAC}" type="presOf" srcId="{71E9AB74-5BB7-446D-A5DB-C75BFB4EFD06}" destId="{73889F80-CCD9-4AA8-BAFE-3CCFE7141E2E}" srcOrd="0" destOrd="0" presId="urn:microsoft.com/office/officeart/2005/8/layout/default"/>
    <dgm:cxn modelId="{2C3E536A-48B0-44B9-B14B-27C844496237}" type="presOf" srcId="{E5631CB9-E858-457A-8CF7-44277F7CBA52}" destId="{E03D87F9-3C01-489A-9F82-FDB21FFBBA60}" srcOrd="0" destOrd="0" presId="urn:microsoft.com/office/officeart/2005/8/layout/default"/>
    <dgm:cxn modelId="{070D136E-61F2-4765-BC73-DAB4BFFEC67A}" type="presOf" srcId="{6226259A-3214-49E8-AE30-081DBF513860}" destId="{C41567F7-F2B1-4F59-BD4B-8D187CA0FC57}" srcOrd="0" destOrd="0" presId="urn:microsoft.com/office/officeart/2005/8/layout/default"/>
    <dgm:cxn modelId="{C61DBB50-3ABF-41AB-85CE-19DDB1E1B33D}" type="presOf" srcId="{3EB2A593-88A8-4FB5-928D-6E04B281F8F0}" destId="{84DE6156-90D9-4415-830B-6C303171E354}" srcOrd="0" destOrd="0" presId="urn:microsoft.com/office/officeart/2005/8/layout/default"/>
    <dgm:cxn modelId="{E155D058-3734-4EA8-B945-F877606D585A}" type="presOf" srcId="{3D81BAA9-FEA5-4EA9-9C50-32285D6863EA}" destId="{F241B01B-2A7F-473C-8B65-6D7BF34BFC52}" srcOrd="0" destOrd="0" presId="urn:microsoft.com/office/officeart/2005/8/layout/default"/>
    <dgm:cxn modelId="{8D2C585A-EE32-4E2D-B077-793A03C83336}" srcId="{1E333B50-E31C-47F1-B2CE-B4DD1262A7A5}" destId="{6226259A-3214-49E8-AE30-081DBF513860}" srcOrd="0" destOrd="0" parTransId="{C80E857E-B80D-401D-BFA2-34314EFD071D}" sibTransId="{44BB467B-3FA7-4679-A6CA-8D634E2906E7}"/>
    <dgm:cxn modelId="{4F8B3F7B-E9A2-4DEA-8777-3781CE149960}" srcId="{1E333B50-E31C-47F1-B2CE-B4DD1262A7A5}" destId="{71E9AB74-5BB7-446D-A5DB-C75BFB4EFD06}" srcOrd="6" destOrd="0" parTransId="{A20152DE-0321-4563-B515-1743A4DC1C50}" sibTransId="{630DC77B-3FAB-493D-9FD1-0CA29CDCF0DF}"/>
    <dgm:cxn modelId="{A50A6091-8D8B-4F67-9B69-E2BEA0771589}" srcId="{1E333B50-E31C-47F1-B2CE-B4DD1262A7A5}" destId="{963EF051-5B03-4B06-9B33-217F39234563}" srcOrd="4" destOrd="0" parTransId="{1641935F-72A0-41F8-BE49-5ABFF1F1E210}" sibTransId="{C399CD96-38C0-4EEC-BC7A-5994BF00A6C5}"/>
    <dgm:cxn modelId="{34CD7A99-6F8F-44FF-BF29-ADB7681D5D98}" srcId="{1E333B50-E31C-47F1-B2CE-B4DD1262A7A5}" destId="{E5631CB9-E858-457A-8CF7-44277F7CBA52}" srcOrd="2" destOrd="0" parTransId="{1657FEF8-3CB5-4662-B1B5-58A9AD191DCC}" sibTransId="{F9BA0FEB-0D98-4227-8AF0-DD4D912714DC}"/>
    <dgm:cxn modelId="{8238A39A-FDC5-4F3E-AB0A-D509114305B6}" srcId="{1E333B50-E31C-47F1-B2CE-B4DD1262A7A5}" destId="{7A839CA1-E0A4-46EC-8F15-ACC8085A8118}" srcOrd="1" destOrd="0" parTransId="{F5416E5D-4A81-4095-8BEA-2BDCCAA32275}" sibTransId="{131445BB-D850-45BF-8075-8BF24E838046}"/>
    <dgm:cxn modelId="{33D04AA9-84FA-48F9-AF1D-BF826614D954}" type="presOf" srcId="{963EF051-5B03-4B06-9B33-217F39234563}" destId="{8A3433FA-8CD6-4A1D-97C6-21EF01389D8B}" srcOrd="0" destOrd="0" presId="urn:microsoft.com/office/officeart/2005/8/layout/default"/>
    <dgm:cxn modelId="{FDC499BF-39B0-4AB7-BEA7-7D5D797AF25A}" type="presOf" srcId="{7A839CA1-E0A4-46EC-8F15-ACC8085A8118}" destId="{D65BABEE-F50B-445A-ACD7-32B29AB920E4}" srcOrd="0" destOrd="0" presId="urn:microsoft.com/office/officeart/2005/8/layout/default"/>
    <dgm:cxn modelId="{7E9945DB-86C1-469B-A9B2-54D8EB772D14}" srcId="{1E333B50-E31C-47F1-B2CE-B4DD1262A7A5}" destId="{3EB2A593-88A8-4FB5-928D-6E04B281F8F0}" srcOrd="3" destOrd="0" parTransId="{35317190-59DB-4720-B645-E09FF793607C}" sibTransId="{A0B9F2DE-2473-4AC5-9EBF-DD85349816B4}"/>
    <dgm:cxn modelId="{6BBE6FBE-E631-4A5B-9D5B-BE7C07FF90D0}" type="presParOf" srcId="{45214720-51A6-4CB6-A63D-D4B268791C56}" destId="{C41567F7-F2B1-4F59-BD4B-8D187CA0FC57}" srcOrd="0" destOrd="0" presId="urn:microsoft.com/office/officeart/2005/8/layout/default"/>
    <dgm:cxn modelId="{E714DCDF-91F8-48BC-A67B-7104CFC39016}" type="presParOf" srcId="{45214720-51A6-4CB6-A63D-D4B268791C56}" destId="{CE30098D-BFB0-4091-8238-D31ED4D66976}" srcOrd="1" destOrd="0" presId="urn:microsoft.com/office/officeart/2005/8/layout/default"/>
    <dgm:cxn modelId="{7B899341-0DB4-4F0E-AB30-656D85EF403F}" type="presParOf" srcId="{45214720-51A6-4CB6-A63D-D4B268791C56}" destId="{D65BABEE-F50B-445A-ACD7-32B29AB920E4}" srcOrd="2" destOrd="0" presId="urn:microsoft.com/office/officeart/2005/8/layout/default"/>
    <dgm:cxn modelId="{67A52FAC-72DC-448B-90D5-9FE086E14BEA}" type="presParOf" srcId="{45214720-51A6-4CB6-A63D-D4B268791C56}" destId="{F761D05E-101F-49BC-B0A5-9E3A6E7B70A9}" srcOrd="3" destOrd="0" presId="urn:microsoft.com/office/officeart/2005/8/layout/default"/>
    <dgm:cxn modelId="{6C866018-E081-456A-AB01-958D75278DB7}" type="presParOf" srcId="{45214720-51A6-4CB6-A63D-D4B268791C56}" destId="{E03D87F9-3C01-489A-9F82-FDB21FFBBA60}" srcOrd="4" destOrd="0" presId="urn:microsoft.com/office/officeart/2005/8/layout/default"/>
    <dgm:cxn modelId="{1F4A038C-A274-42F0-844E-4E05F0239FB6}" type="presParOf" srcId="{45214720-51A6-4CB6-A63D-D4B268791C56}" destId="{A43C2A0D-A721-4293-8A7F-886E52D76AB0}" srcOrd="5" destOrd="0" presId="urn:microsoft.com/office/officeart/2005/8/layout/default"/>
    <dgm:cxn modelId="{A4661C96-A01D-4205-A582-4695EBA273B6}" type="presParOf" srcId="{45214720-51A6-4CB6-A63D-D4B268791C56}" destId="{84DE6156-90D9-4415-830B-6C303171E354}" srcOrd="6" destOrd="0" presId="urn:microsoft.com/office/officeart/2005/8/layout/default"/>
    <dgm:cxn modelId="{15B80F8A-6F08-4833-8E47-29D24A0B38E3}" type="presParOf" srcId="{45214720-51A6-4CB6-A63D-D4B268791C56}" destId="{07DC7079-1F18-4551-B73A-77A02FAFA696}" srcOrd="7" destOrd="0" presId="urn:microsoft.com/office/officeart/2005/8/layout/default"/>
    <dgm:cxn modelId="{21561067-A2C5-45A9-861C-759FF9AE7360}" type="presParOf" srcId="{45214720-51A6-4CB6-A63D-D4B268791C56}" destId="{8A3433FA-8CD6-4A1D-97C6-21EF01389D8B}" srcOrd="8" destOrd="0" presId="urn:microsoft.com/office/officeart/2005/8/layout/default"/>
    <dgm:cxn modelId="{D5C05783-EA86-4DA5-B6BE-83A036C45DAB}" type="presParOf" srcId="{45214720-51A6-4CB6-A63D-D4B268791C56}" destId="{84EBB1BC-A28A-4963-B76D-015FF12633D3}" srcOrd="9" destOrd="0" presId="urn:microsoft.com/office/officeart/2005/8/layout/default"/>
    <dgm:cxn modelId="{635A8ABC-8359-4AEC-A291-68CF793C4B23}" type="presParOf" srcId="{45214720-51A6-4CB6-A63D-D4B268791C56}" destId="{F241B01B-2A7F-473C-8B65-6D7BF34BFC52}" srcOrd="10" destOrd="0" presId="urn:microsoft.com/office/officeart/2005/8/layout/default"/>
    <dgm:cxn modelId="{C6DE4CD9-04F5-4801-BF34-05FCF9F6D466}" type="presParOf" srcId="{45214720-51A6-4CB6-A63D-D4B268791C56}" destId="{DABE539C-0B6D-421A-9368-ECC2A6BD8645}" srcOrd="11" destOrd="0" presId="urn:microsoft.com/office/officeart/2005/8/layout/default"/>
    <dgm:cxn modelId="{C174DBC3-8F9B-4362-A5F2-A5D852BEED7B}" type="presParOf" srcId="{45214720-51A6-4CB6-A63D-D4B268791C56}" destId="{73889F80-CCD9-4AA8-BAFE-3CCFE7141E2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616BB3-A877-44CA-A52B-F6B8B24518A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E69EED4-7139-4165-A23C-8C1221FE5C8B}">
      <dgm:prSet/>
      <dgm:spPr/>
      <dgm:t>
        <a:bodyPr/>
        <a:lstStyle/>
        <a:p>
          <a:r>
            <a:rPr lang="tr-TR"/>
            <a:t>Annenin bebek bakımı hakkında yeterli bilgi ve deneyime sahip olup olmadığı değerlendirilmeli</a:t>
          </a:r>
          <a:endParaRPr lang="en-US"/>
        </a:p>
      </dgm:t>
    </dgm:pt>
    <dgm:pt modelId="{988D823A-57B1-4F3B-99E7-EFD50E533521}" type="parTrans" cxnId="{F2DF0027-BBF5-4321-AF6D-00263D07531F}">
      <dgm:prSet/>
      <dgm:spPr/>
      <dgm:t>
        <a:bodyPr/>
        <a:lstStyle/>
        <a:p>
          <a:endParaRPr lang="en-US"/>
        </a:p>
      </dgm:t>
    </dgm:pt>
    <dgm:pt modelId="{121897F6-4135-4B4E-94D0-99DC9AE81667}" type="sibTrans" cxnId="{F2DF0027-BBF5-4321-AF6D-00263D07531F}">
      <dgm:prSet/>
      <dgm:spPr/>
      <dgm:t>
        <a:bodyPr/>
        <a:lstStyle/>
        <a:p>
          <a:endParaRPr lang="en-US"/>
        </a:p>
      </dgm:t>
    </dgm:pt>
    <dgm:pt modelId="{EA2870DD-A899-4735-827A-25628C44B105}">
      <dgm:prSet/>
      <dgm:spPr/>
      <dgm:t>
        <a:bodyPr/>
        <a:lstStyle/>
        <a:p>
          <a:r>
            <a:rPr lang="tr-TR"/>
            <a:t>Anneye:</a:t>
          </a:r>
          <a:endParaRPr lang="en-US"/>
        </a:p>
      </dgm:t>
    </dgm:pt>
    <dgm:pt modelId="{81240E88-139E-4C98-92F4-1E45007B9714}" type="parTrans" cxnId="{2FD71D08-25B9-4688-8A78-5D9A91A157B6}">
      <dgm:prSet/>
      <dgm:spPr/>
      <dgm:t>
        <a:bodyPr/>
        <a:lstStyle/>
        <a:p>
          <a:endParaRPr lang="en-US"/>
        </a:p>
      </dgm:t>
    </dgm:pt>
    <dgm:pt modelId="{81E0F488-4B51-487A-A78E-5EAB71AA9C97}" type="sibTrans" cxnId="{2FD71D08-25B9-4688-8A78-5D9A91A157B6}">
      <dgm:prSet/>
      <dgm:spPr/>
      <dgm:t>
        <a:bodyPr/>
        <a:lstStyle/>
        <a:p>
          <a:endParaRPr lang="en-US"/>
        </a:p>
      </dgm:t>
    </dgm:pt>
    <dgm:pt modelId="{CD62DDC5-B896-4A84-85F0-B29D2DA5AF87}">
      <dgm:prSet/>
      <dgm:spPr/>
      <dgm:t>
        <a:bodyPr/>
        <a:lstStyle/>
        <a:p>
          <a:r>
            <a:rPr lang="tr-TR"/>
            <a:t>Emzirme,</a:t>
          </a:r>
          <a:endParaRPr lang="en-US"/>
        </a:p>
      </dgm:t>
    </dgm:pt>
    <dgm:pt modelId="{8F7F424D-9FF0-417F-9B0C-C5F080208C5B}" type="parTrans" cxnId="{29F32EAB-1EA7-4373-BDFB-7A831DD554F6}">
      <dgm:prSet/>
      <dgm:spPr/>
      <dgm:t>
        <a:bodyPr/>
        <a:lstStyle/>
        <a:p>
          <a:endParaRPr lang="en-US"/>
        </a:p>
      </dgm:t>
    </dgm:pt>
    <dgm:pt modelId="{9337A17A-6EE8-4A24-AFF2-69F9DA9A321F}" type="sibTrans" cxnId="{29F32EAB-1EA7-4373-BDFB-7A831DD554F6}">
      <dgm:prSet/>
      <dgm:spPr/>
      <dgm:t>
        <a:bodyPr/>
        <a:lstStyle/>
        <a:p>
          <a:endParaRPr lang="en-US"/>
        </a:p>
      </dgm:t>
    </dgm:pt>
    <dgm:pt modelId="{B8005E04-FBA4-433A-9EF1-DD0BB1501566}">
      <dgm:prSet/>
      <dgm:spPr/>
      <dgm:t>
        <a:bodyPr/>
        <a:lstStyle/>
        <a:p>
          <a:r>
            <a:rPr lang="tr-TR"/>
            <a:t>Göbek bakımı, </a:t>
          </a:r>
          <a:endParaRPr lang="en-US"/>
        </a:p>
      </dgm:t>
    </dgm:pt>
    <dgm:pt modelId="{620F651D-0559-4074-8F84-094584C9B6F3}" type="parTrans" cxnId="{0AA77DF2-1A72-4728-991B-ED6D61A22C2B}">
      <dgm:prSet/>
      <dgm:spPr/>
      <dgm:t>
        <a:bodyPr/>
        <a:lstStyle/>
        <a:p>
          <a:endParaRPr lang="en-US"/>
        </a:p>
      </dgm:t>
    </dgm:pt>
    <dgm:pt modelId="{0D9118FA-2E53-4370-8B93-4D131B159718}" type="sibTrans" cxnId="{0AA77DF2-1A72-4728-991B-ED6D61A22C2B}">
      <dgm:prSet/>
      <dgm:spPr/>
      <dgm:t>
        <a:bodyPr/>
        <a:lstStyle/>
        <a:p>
          <a:endParaRPr lang="en-US"/>
        </a:p>
      </dgm:t>
    </dgm:pt>
    <dgm:pt modelId="{B9AD1017-ED6A-465C-B638-51A7FB1C41C4}">
      <dgm:prSet/>
      <dgm:spPr/>
      <dgm:t>
        <a:bodyPr/>
        <a:lstStyle/>
        <a:p>
          <a:r>
            <a:rPr lang="tr-TR"/>
            <a:t>El yıkama,</a:t>
          </a:r>
          <a:endParaRPr lang="en-US"/>
        </a:p>
      </dgm:t>
    </dgm:pt>
    <dgm:pt modelId="{317E33AB-72CE-4FE0-949A-A3B6DE4AF310}" type="parTrans" cxnId="{3E35FA47-255A-418B-B3A1-AE1A20E288BC}">
      <dgm:prSet/>
      <dgm:spPr/>
      <dgm:t>
        <a:bodyPr/>
        <a:lstStyle/>
        <a:p>
          <a:endParaRPr lang="en-US"/>
        </a:p>
      </dgm:t>
    </dgm:pt>
    <dgm:pt modelId="{E8C6223A-0774-4FE6-94EE-048C8B167EB7}" type="sibTrans" cxnId="{3E35FA47-255A-418B-B3A1-AE1A20E288BC}">
      <dgm:prSet/>
      <dgm:spPr/>
      <dgm:t>
        <a:bodyPr/>
        <a:lstStyle/>
        <a:p>
          <a:endParaRPr lang="en-US"/>
        </a:p>
      </dgm:t>
    </dgm:pt>
    <dgm:pt modelId="{E466DB51-5493-45D0-8276-60A1024478ED}">
      <dgm:prSet/>
      <dgm:spPr/>
      <dgm:t>
        <a:bodyPr/>
        <a:lstStyle/>
        <a:p>
          <a:r>
            <a:rPr lang="tr-TR"/>
            <a:t>Doktora hemen başvurmayı gerektiren durumlar (ateş, iyi emmeme, kusma, ishal, sarılık, uykuya meyil, vs)</a:t>
          </a:r>
          <a:endParaRPr lang="en-US"/>
        </a:p>
      </dgm:t>
    </dgm:pt>
    <dgm:pt modelId="{C126A8A0-5A02-47DD-A640-BD6937C29376}" type="parTrans" cxnId="{D2B3474B-251B-45E6-97D2-2CCB7744FF81}">
      <dgm:prSet/>
      <dgm:spPr/>
      <dgm:t>
        <a:bodyPr/>
        <a:lstStyle/>
        <a:p>
          <a:endParaRPr lang="en-US"/>
        </a:p>
      </dgm:t>
    </dgm:pt>
    <dgm:pt modelId="{DA1ACDE2-E946-48C9-B340-8D5661367DB7}" type="sibTrans" cxnId="{D2B3474B-251B-45E6-97D2-2CCB7744FF81}">
      <dgm:prSet/>
      <dgm:spPr/>
      <dgm:t>
        <a:bodyPr/>
        <a:lstStyle/>
        <a:p>
          <a:endParaRPr lang="en-US"/>
        </a:p>
      </dgm:t>
    </dgm:pt>
    <dgm:pt modelId="{1164D80C-462F-4508-9807-DAF2F3A941AA}">
      <dgm:prSet/>
      <dgm:spPr/>
      <dgm:t>
        <a:bodyPr/>
        <a:lstStyle/>
        <a:p>
          <a:r>
            <a:rPr lang="tr-TR"/>
            <a:t>Kazalardan korunma,</a:t>
          </a:r>
          <a:endParaRPr lang="en-US"/>
        </a:p>
      </dgm:t>
    </dgm:pt>
    <dgm:pt modelId="{0E08B004-CB5E-4C29-A855-F863E04C6C7E}" type="parTrans" cxnId="{C1AC0225-2B04-496E-AA8F-B426B19FA743}">
      <dgm:prSet/>
      <dgm:spPr/>
      <dgm:t>
        <a:bodyPr/>
        <a:lstStyle/>
        <a:p>
          <a:endParaRPr lang="en-US"/>
        </a:p>
      </dgm:t>
    </dgm:pt>
    <dgm:pt modelId="{01F66159-778E-4D5F-98EE-72F57CDC7A43}" type="sibTrans" cxnId="{C1AC0225-2B04-496E-AA8F-B426B19FA743}">
      <dgm:prSet/>
      <dgm:spPr/>
      <dgm:t>
        <a:bodyPr/>
        <a:lstStyle/>
        <a:p>
          <a:endParaRPr lang="en-US"/>
        </a:p>
      </dgm:t>
    </dgm:pt>
    <dgm:pt modelId="{80291A8C-5DE4-4EB8-A3F1-C680F1D97E42}">
      <dgm:prSet/>
      <dgm:spPr/>
      <dgm:t>
        <a:bodyPr/>
        <a:lstStyle/>
        <a:p>
          <a:r>
            <a:rPr lang="tr-TR"/>
            <a:t>Aile planlaması hakkında danışmanlık verilmeli</a:t>
          </a:r>
          <a:endParaRPr lang="en-US"/>
        </a:p>
      </dgm:t>
    </dgm:pt>
    <dgm:pt modelId="{CC2E7351-E124-411B-909F-15372F773ED2}" type="parTrans" cxnId="{56D08BC1-D3A8-440C-A4D2-103076162FB6}">
      <dgm:prSet/>
      <dgm:spPr/>
      <dgm:t>
        <a:bodyPr/>
        <a:lstStyle/>
        <a:p>
          <a:endParaRPr lang="en-US"/>
        </a:p>
      </dgm:t>
    </dgm:pt>
    <dgm:pt modelId="{81BFDC04-E0EC-4B2C-AF7C-E733F1A561EC}" type="sibTrans" cxnId="{56D08BC1-D3A8-440C-A4D2-103076162FB6}">
      <dgm:prSet/>
      <dgm:spPr/>
      <dgm:t>
        <a:bodyPr/>
        <a:lstStyle/>
        <a:p>
          <a:endParaRPr lang="en-US"/>
        </a:p>
      </dgm:t>
    </dgm:pt>
    <dgm:pt modelId="{0395238A-5416-4F17-9A34-032C37423386}" type="pres">
      <dgm:prSet presAssocID="{5B616BB3-A877-44CA-A52B-F6B8B24518A0}" presName="linear" presStyleCnt="0">
        <dgm:presLayoutVars>
          <dgm:animLvl val="lvl"/>
          <dgm:resizeHandles val="exact"/>
        </dgm:presLayoutVars>
      </dgm:prSet>
      <dgm:spPr/>
    </dgm:pt>
    <dgm:pt modelId="{5DC38A60-8934-4D9C-8645-AB789AB0ABE1}" type="pres">
      <dgm:prSet presAssocID="{5E69EED4-7139-4165-A23C-8C1221FE5C8B}" presName="parentText" presStyleLbl="node1" presStyleIdx="0" presStyleCnt="2">
        <dgm:presLayoutVars>
          <dgm:chMax val="0"/>
          <dgm:bulletEnabled val="1"/>
        </dgm:presLayoutVars>
      </dgm:prSet>
      <dgm:spPr/>
    </dgm:pt>
    <dgm:pt modelId="{5940EC6C-51CC-4A0F-B4D2-7CFD1E5538AD}" type="pres">
      <dgm:prSet presAssocID="{121897F6-4135-4B4E-94D0-99DC9AE81667}" presName="spacer" presStyleCnt="0"/>
      <dgm:spPr/>
    </dgm:pt>
    <dgm:pt modelId="{0768760B-1416-438C-9286-BA113469BB1C}" type="pres">
      <dgm:prSet presAssocID="{EA2870DD-A899-4735-827A-25628C44B105}" presName="parentText" presStyleLbl="node1" presStyleIdx="1" presStyleCnt="2">
        <dgm:presLayoutVars>
          <dgm:chMax val="0"/>
          <dgm:bulletEnabled val="1"/>
        </dgm:presLayoutVars>
      </dgm:prSet>
      <dgm:spPr/>
    </dgm:pt>
    <dgm:pt modelId="{2B57B266-B6B8-4F80-B525-18F65747324C}" type="pres">
      <dgm:prSet presAssocID="{EA2870DD-A899-4735-827A-25628C44B105}" presName="childText" presStyleLbl="revTx" presStyleIdx="0" presStyleCnt="1">
        <dgm:presLayoutVars>
          <dgm:bulletEnabled val="1"/>
        </dgm:presLayoutVars>
      </dgm:prSet>
      <dgm:spPr/>
    </dgm:pt>
  </dgm:ptLst>
  <dgm:cxnLst>
    <dgm:cxn modelId="{2FD71D08-25B9-4688-8A78-5D9A91A157B6}" srcId="{5B616BB3-A877-44CA-A52B-F6B8B24518A0}" destId="{EA2870DD-A899-4735-827A-25628C44B105}" srcOrd="1" destOrd="0" parTransId="{81240E88-139E-4C98-92F4-1E45007B9714}" sibTransId="{81E0F488-4B51-487A-A78E-5EAB71AA9C97}"/>
    <dgm:cxn modelId="{C1AC0225-2B04-496E-AA8F-B426B19FA743}" srcId="{EA2870DD-A899-4735-827A-25628C44B105}" destId="{1164D80C-462F-4508-9807-DAF2F3A941AA}" srcOrd="4" destOrd="0" parTransId="{0E08B004-CB5E-4C29-A855-F863E04C6C7E}" sibTransId="{01F66159-778E-4D5F-98EE-72F57CDC7A43}"/>
    <dgm:cxn modelId="{F2DF0027-BBF5-4321-AF6D-00263D07531F}" srcId="{5B616BB3-A877-44CA-A52B-F6B8B24518A0}" destId="{5E69EED4-7139-4165-A23C-8C1221FE5C8B}" srcOrd="0" destOrd="0" parTransId="{988D823A-57B1-4F3B-99E7-EFD50E533521}" sibTransId="{121897F6-4135-4B4E-94D0-99DC9AE81667}"/>
    <dgm:cxn modelId="{7D6AD02B-0EC1-40B7-8503-FB74D5623E15}" type="presOf" srcId="{B8005E04-FBA4-433A-9EF1-DD0BB1501566}" destId="{2B57B266-B6B8-4F80-B525-18F65747324C}" srcOrd="0" destOrd="1" presId="urn:microsoft.com/office/officeart/2005/8/layout/vList2"/>
    <dgm:cxn modelId="{ACF08C35-AE57-4BB2-86F8-B076B238BBEA}" type="presOf" srcId="{5B616BB3-A877-44CA-A52B-F6B8B24518A0}" destId="{0395238A-5416-4F17-9A34-032C37423386}" srcOrd="0" destOrd="0" presId="urn:microsoft.com/office/officeart/2005/8/layout/vList2"/>
    <dgm:cxn modelId="{382BA03A-6D12-41C5-ACFD-A99EFE49AFE6}" type="presOf" srcId="{CD62DDC5-B896-4A84-85F0-B29D2DA5AF87}" destId="{2B57B266-B6B8-4F80-B525-18F65747324C}" srcOrd="0" destOrd="0" presId="urn:microsoft.com/office/officeart/2005/8/layout/vList2"/>
    <dgm:cxn modelId="{CD521F60-41C0-4088-939D-BA538F0FA566}" type="presOf" srcId="{B9AD1017-ED6A-465C-B638-51A7FB1C41C4}" destId="{2B57B266-B6B8-4F80-B525-18F65747324C}" srcOrd="0" destOrd="2" presId="urn:microsoft.com/office/officeart/2005/8/layout/vList2"/>
    <dgm:cxn modelId="{3E35FA47-255A-418B-B3A1-AE1A20E288BC}" srcId="{EA2870DD-A899-4735-827A-25628C44B105}" destId="{B9AD1017-ED6A-465C-B638-51A7FB1C41C4}" srcOrd="2" destOrd="0" parTransId="{317E33AB-72CE-4FE0-949A-A3B6DE4AF310}" sibTransId="{E8C6223A-0774-4FE6-94EE-048C8B167EB7}"/>
    <dgm:cxn modelId="{D2B3474B-251B-45E6-97D2-2CCB7744FF81}" srcId="{EA2870DD-A899-4735-827A-25628C44B105}" destId="{E466DB51-5493-45D0-8276-60A1024478ED}" srcOrd="3" destOrd="0" parTransId="{C126A8A0-5A02-47DD-A640-BD6937C29376}" sibTransId="{DA1ACDE2-E946-48C9-B340-8D5661367DB7}"/>
    <dgm:cxn modelId="{149EB396-1BAE-49FA-927B-E55CF832BCE0}" type="presOf" srcId="{5E69EED4-7139-4165-A23C-8C1221FE5C8B}" destId="{5DC38A60-8934-4D9C-8645-AB789AB0ABE1}" srcOrd="0" destOrd="0" presId="urn:microsoft.com/office/officeart/2005/8/layout/vList2"/>
    <dgm:cxn modelId="{0FA3CAA7-AA03-42E6-AA37-3CBA1F3F10CD}" type="presOf" srcId="{EA2870DD-A899-4735-827A-25628C44B105}" destId="{0768760B-1416-438C-9286-BA113469BB1C}" srcOrd="0" destOrd="0" presId="urn:microsoft.com/office/officeart/2005/8/layout/vList2"/>
    <dgm:cxn modelId="{29F32EAB-1EA7-4373-BDFB-7A831DD554F6}" srcId="{EA2870DD-A899-4735-827A-25628C44B105}" destId="{CD62DDC5-B896-4A84-85F0-B29D2DA5AF87}" srcOrd="0" destOrd="0" parTransId="{8F7F424D-9FF0-417F-9B0C-C5F080208C5B}" sibTransId="{9337A17A-6EE8-4A24-AFF2-69F9DA9A321F}"/>
    <dgm:cxn modelId="{B2DD7DB5-A770-48EA-9821-57AD393003FA}" type="presOf" srcId="{80291A8C-5DE4-4EB8-A3F1-C680F1D97E42}" destId="{2B57B266-B6B8-4F80-B525-18F65747324C}" srcOrd="0" destOrd="5" presId="urn:microsoft.com/office/officeart/2005/8/layout/vList2"/>
    <dgm:cxn modelId="{0E2167BF-D02E-4E75-B0BB-360177AE9B21}" type="presOf" srcId="{E466DB51-5493-45D0-8276-60A1024478ED}" destId="{2B57B266-B6B8-4F80-B525-18F65747324C}" srcOrd="0" destOrd="3" presId="urn:microsoft.com/office/officeart/2005/8/layout/vList2"/>
    <dgm:cxn modelId="{56D08BC1-D3A8-440C-A4D2-103076162FB6}" srcId="{EA2870DD-A899-4735-827A-25628C44B105}" destId="{80291A8C-5DE4-4EB8-A3F1-C680F1D97E42}" srcOrd="5" destOrd="0" parTransId="{CC2E7351-E124-411B-909F-15372F773ED2}" sibTransId="{81BFDC04-E0EC-4B2C-AF7C-E733F1A561EC}"/>
    <dgm:cxn modelId="{FC9329E9-AF2E-4DA1-A66E-9C711DC1F038}" type="presOf" srcId="{1164D80C-462F-4508-9807-DAF2F3A941AA}" destId="{2B57B266-B6B8-4F80-B525-18F65747324C}" srcOrd="0" destOrd="4" presId="urn:microsoft.com/office/officeart/2005/8/layout/vList2"/>
    <dgm:cxn modelId="{0AA77DF2-1A72-4728-991B-ED6D61A22C2B}" srcId="{EA2870DD-A899-4735-827A-25628C44B105}" destId="{B8005E04-FBA4-433A-9EF1-DD0BB1501566}" srcOrd="1" destOrd="0" parTransId="{620F651D-0559-4074-8F84-094584C9B6F3}" sibTransId="{0D9118FA-2E53-4370-8B93-4D131B159718}"/>
    <dgm:cxn modelId="{AA1139BE-D94E-4521-ACD2-D1A3557C7BE9}" type="presParOf" srcId="{0395238A-5416-4F17-9A34-032C37423386}" destId="{5DC38A60-8934-4D9C-8645-AB789AB0ABE1}" srcOrd="0" destOrd="0" presId="urn:microsoft.com/office/officeart/2005/8/layout/vList2"/>
    <dgm:cxn modelId="{F9FFE1B9-C51E-4F12-ABB8-C1643711EEA0}" type="presParOf" srcId="{0395238A-5416-4F17-9A34-032C37423386}" destId="{5940EC6C-51CC-4A0F-B4D2-7CFD1E5538AD}" srcOrd="1" destOrd="0" presId="urn:microsoft.com/office/officeart/2005/8/layout/vList2"/>
    <dgm:cxn modelId="{4526C71F-250A-406E-8EA6-273F71FA47B2}" type="presParOf" srcId="{0395238A-5416-4F17-9A34-032C37423386}" destId="{0768760B-1416-438C-9286-BA113469BB1C}" srcOrd="2" destOrd="0" presId="urn:microsoft.com/office/officeart/2005/8/layout/vList2"/>
    <dgm:cxn modelId="{9DB8EF10-0C76-4BB1-A464-44332CB7CDB6}" type="presParOf" srcId="{0395238A-5416-4F17-9A34-032C37423386}" destId="{2B57B266-B6B8-4F80-B525-18F65747324C}"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0F65B-8C6A-4D7C-94D1-127446E35EFA}">
      <dsp:nvSpPr>
        <dsp:cNvPr id="0" name=""/>
        <dsp:cNvSpPr/>
      </dsp:nvSpPr>
      <dsp:spPr>
        <a:xfrm>
          <a:off x="0" y="341018"/>
          <a:ext cx="10515600" cy="4536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3F1D43-575A-4A59-9DD5-9BBF1705D0ED}">
      <dsp:nvSpPr>
        <dsp:cNvPr id="0" name=""/>
        <dsp:cNvSpPr/>
      </dsp:nvSpPr>
      <dsp:spPr>
        <a:xfrm>
          <a:off x="525780" y="75338"/>
          <a:ext cx="736092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tr-TR" sz="1800" kern="1200"/>
            <a:t>1. ve 5. dk APGAR değerlendirmesi</a:t>
          </a:r>
          <a:endParaRPr lang="en-US" sz="1800" kern="1200"/>
        </a:p>
      </dsp:txBody>
      <dsp:txXfrm>
        <a:off x="551719" y="101277"/>
        <a:ext cx="7309042" cy="479482"/>
      </dsp:txXfrm>
    </dsp:sp>
    <dsp:sp modelId="{3D67375B-BFC5-43B3-9118-21F65D52ED75}">
      <dsp:nvSpPr>
        <dsp:cNvPr id="0" name=""/>
        <dsp:cNvSpPr/>
      </dsp:nvSpPr>
      <dsp:spPr>
        <a:xfrm>
          <a:off x="0" y="1158019"/>
          <a:ext cx="10515600" cy="31185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374904" rIns="816127" bIns="128016" numCol="1" spcCol="1270" anchor="t" anchorCtr="0">
          <a:noAutofit/>
        </a:bodyPr>
        <a:lstStyle/>
        <a:p>
          <a:pPr marL="171450" lvl="1" indent="-171450" algn="l" defTabSz="800100">
            <a:lnSpc>
              <a:spcPct val="90000"/>
            </a:lnSpc>
            <a:spcBef>
              <a:spcPct val="0"/>
            </a:spcBef>
            <a:spcAft>
              <a:spcPct val="15000"/>
            </a:spcAft>
            <a:buChar char="•"/>
          </a:pPr>
          <a:r>
            <a:rPr lang="tr-TR" sz="1800" kern="1200"/>
            <a:t>Bebeğin göbek ve göz bakımı</a:t>
          </a:r>
          <a:endParaRPr lang="en-US" sz="1800" kern="1200"/>
        </a:p>
        <a:p>
          <a:pPr marL="171450" lvl="1" indent="-171450" algn="l" defTabSz="800100">
            <a:lnSpc>
              <a:spcPct val="90000"/>
            </a:lnSpc>
            <a:spcBef>
              <a:spcPct val="0"/>
            </a:spcBef>
            <a:spcAft>
              <a:spcPct val="15000"/>
            </a:spcAft>
            <a:buChar char="•"/>
          </a:pPr>
          <a:r>
            <a:rPr lang="tr-TR" sz="1800" kern="1200"/>
            <a:t>1 mg IM K vit</a:t>
          </a:r>
          <a:endParaRPr lang="en-US" sz="1800" kern="1200"/>
        </a:p>
        <a:p>
          <a:pPr marL="171450" lvl="1" indent="-171450" algn="l" defTabSz="800100">
            <a:lnSpc>
              <a:spcPct val="90000"/>
            </a:lnSpc>
            <a:spcBef>
              <a:spcPct val="0"/>
            </a:spcBef>
            <a:spcAft>
              <a:spcPct val="15000"/>
            </a:spcAft>
            <a:buChar char="•"/>
          </a:pPr>
          <a:r>
            <a:rPr lang="tr-TR" sz="1800" kern="1200"/>
            <a:t>Baş çevresi,tartı ve boy</a:t>
          </a:r>
          <a:endParaRPr lang="en-US" sz="1800" kern="1200"/>
        </a:p>
        <a:p>
          <a:pPr marL="171450" lvl="1" indent="-171450" algn="l" defTabSz="800100">
            <a:lnSpc>
              <a:spcPct val="90000"/>
            </a:lnSpc>
            <a:spcBef>
              <a:spcPct val="0"/>
            </a:spcBef>
            <a:spcAft>
              <a:spcPct val="15000"/>
            </a:spcAft>
            <a:buChar char="•"/>
          </a:pPr>
          <a:r>
            <a:rPr lang="tr-TR" sz="1800" kern="1200"/>
            <a:t>Bebekte doğuştan anomali</a:t>
          </a:r>
          <a:endParaRPr lang="en-US" sz="1800" kern="1200"/>
        </a:p>
        <a:p>
          <a:pPr marL="171450" lvl="1" indent="-171450" algn="l" defTabSz="800100">
            <a:lnSpc>
              <a:spcPct val="90000"/>
            </a:lnSpc>
            <a:spcBef>
              <a:spcPct val="0"/>
            </a:spcBef>
            <a:spcAft>
              <a:spcPct val="15000"/>
            </a:spcAft>
            <a:buChar char="•"/>
          </a:pPr>
          <a:r>
            <a:rPr lang="tr-TR" sz="1800" kern="1200"/>
            <a:t>Solunum,cilt,hareket,tonus </a:t>
          </a:r>
          <a:endParaRPr lang="en-US" sz="1800" kern="1200"/>
        </a:p>
        <a:p>
          <a:pPr marL="171450" lvl="1" indent="-171450" algn="l" defTabSz="800100">
            <a:lnSpc>
              <a:spcPct val="90000"/>
            </a:lnSpc>
            <a:spcBef>
              <a:spcPct val="0"/>
            </a:spcBef>
            <a:spcAft>
              <a:spcPct val="15000"/>
            </a:spcAft>
            <a:buChar char="•"/>
          </a:pPr>
          <a:r>
            <a:rPr lang="tr-TR" sz="1800" kern="1200" dirty="0" err="1"/>
            <a:t>Yenidoğan</a:t>
          </a:r>
          <a:r>
            <a:rPr lang="tr-TR" sz="1800" kern="1200" dirty="0"/>
            <a:t> refleksleri</a:t>
          </a:r>
          <a:endParaRPr lang="en-US" sz="1800" kern="1200" dirty="0"/>
        </a:p>
        <a:p>
          <a:pPr marL="171450" lvl="1" indent="-171450" algn="l" defTabSz="800100">
            <a:lnSpc>
              <a:spcPct val="90000"/>
            </a:lnSpc>
            <a:spcBef>
              <a:spcPct val="0"/>
            </a:spcBef>
            <a:spcAft>
              <a:spcPct val="15000"/>
            </a:spcAft>
            <a:buChar char="•"/>
          </a:pPr>
          <a:r>
            <a:rPr lang="tr-TR" sz="1800" kern="1200"/>
            <a:t>Bebek hipoglisemi,sepsis ve sarılık açısından risk değerlendirilmesi </a:t>
          </a:r>
          <a:endParaRPr lang="en-US" sz="1800" kern="1200"/>
        </a:p>
        <a:p>
          <a:pPr marL="171450" lvl="1" indent="-171450" algn="l" defTabSz="800100">
            <a:lnSpc>
              <a:spcPct val="90000"/>
            </a:lnSpc>
            <a:spcBef>
              <a:spcPct val="0"/>
            </a:spcBef>
            <a:spcAft>
              <a:spcPct val="15000"/>
            </a:spcAft>
            <a:buChar char="•"/>
          </a:pPr>
          <a:r>
            <a:rPr lang="tr-TR" sz="1800" kern="1200" dirty="0"/>
            <a:t>Bebek teni soğuk hissediliyorsa bebeği bir an önce giydir, sıcak hissediliyorsa vücut ısı ölçümü</a:t>
          </a:r>
          <a:endParaRPr lang="en-US" sz="1800" kern="1200" dirty="0"/>
        </a:p>
        <a:p>
          <a:pPr marL="171450" lvl="1" indent="-171450" algn="l" defTabSz="800100">
            <a:lnSpc>
              <a:spcPct val="90000"/>
            </a:lnSpc>
            <a:spcBef>
              <a:spcPct val="0"/>
            </a:spcBef>
            <a:spcAft>
              <a:spcPct val="15000"/>
            </a:spcAft>
            <a:buChar char="•"/>
          </a:pPr>
          <a:r>
            <a:rPr lang="tr-TR" sz="1800" kern="1200"/>
            <a:t>En kısa sürede anne sütü ve anne ile tensel temasın sağlanması</a:t>
          </a:r>
          <a:endParaRPr lang="en-US" sz="1800" kern="1200"/>
        </a:p>
      </dsp:txBody>
      <dsp:txXfrm>
        <a:off x="0" y="1158019"/>
        <a:ext cx="10515600" cy="3118500"/>
      </dsp:txXfrm>
    </dsp:sp>
    <dsp:sp modelId="{627AA906-EE07-4739-AB8C-C4D863A951B0}">
      <dsp:nvSpPr>
        <dsp:cNvPr id="0" name=""/>
        <dsp:cNvSpPr/>
      </dsp:nvSpPr>
      <dsp:spPr>
        <a:xfrm>
          <a:off x="525780" y="891818"/>
          <a:ext cx="7360920" cy="53136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00100">
            <a:lnSpc>
              <a:spcPct val="90000"/>
            </a:lnSpc>
            <a:spcBef>
              <a:spcPct val="0"/>
            </a:spcBef>
            <a:spcAft>
              <a:spcPct val="35000"/>
            </a:spcAft>
            <a:buNone/>
          </a:pPr>
          <a:r>
            <a:rPr lang="tr-TR" sz="1800" kern="1200"/>
            <a:t>Bebek stabilize olduktan sonra;</a:t>
          </a:r>
          <a:endParaRPr lang="en-US" sz="1800" kern="1200"/>
        </a:p>
      </dsp:txBody>
      <dsp:txXfrm>
        <a:off x="551719" y="917757"/>
        <a:ext cx="730904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789A-549E-45D8-BE69-19A2B1C3956B}">
      <dsp:nvSpPr>
        <dsp:cNvPr id="0" name=""/>
        <dsp:cNvSpPr/>
      </dsp:nvSpPr>
      <dsp:spPr>
        <a:xfrm>
          <a:off x="0"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a:t>Hiperbilirubinemiyi önlemek için tüm yenidoğanların emzirilmesi desteklenmelidir.</a:t>
          </a:r>
          <a:endParaRPr lang="en-US" sz="2200" kern="1200"/>
        </a:p>
      </dsp:txBody>
      <dsp:txXfrm>
        <a:off x="0" y="39687"/>
        <a:ext cx="3286125" cy="1971675"/>
      </dsp:txXfrm>
    </dsp:sp>
    <dsp:sp modelId="{C0C491B5-05C0-4BDF-AB6C-356A23121821}">
      <dsp:nvSpPr>
        <dsp:cNvPr id="0" name=""/>
        <dsp:cNvSpPr/>
      </dsp:nvSpPr>
      <dsp:spPr>
        <a:xfrm>
          <a:off x="3614737"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a:t>Bebekler yaşamın ilk günlerinde günde 8-12 kez emzirilmelidir.</a:t>
          </a:r>
          <a:endParaRPr lang="en-US" sz="2200" kern="1200"/>
        </a:p>
      </dsp:txBody>
      <dsp:txXfrm>
        <a:off x="3614737" y="39687"/>
        <a:ext cx="3286125" cy="1971675"/>
      </dsp:txXfrm>
    </dsp:sp>
    <dsp:sp modelId="{D952722B-6408-4EB4-A77D-93EA323022B9}">
      <dsp:nvSpPr>
        <dsp:cNvPr id="0" name=""/>
        <dsp:cNvSpPr/>
      </dsp:nvSpPr>
      <dsp:spPr>
        <a:xfrm>
          <a:off x="7229475" y="39687"/>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a:t>Yenidoğan bebeklere su ve şekerli su verilmemelidir. Bu uygulama hiperbilirubinemiyi önlemez. </a:t>
          </a:r>
          <a:endParaRPr lang="en-US" sz="2200" kern="1200"/>
        </a:p>
      </dsp:txBody>
      <dsp:txXfrm>
        <a:off x="7229475" y="39687"/>
        <a:ext cx="3286125" cy="1971675"/>
      </dsp:txXfrm>
    </dsp:sp>
    <dsp:sp modelId="{D44E13AE-2B55-4A5A-9A87-035C134BB293}">
      <dsp:nvSpPr>
        <dsp:cNvPr id="0" name=""/>
        <dsp:cNvSpPr/>
      </dsp:nvSpPr>
      <dsp:spPr>
        <a:xfrm>
          <a:off x="1807368"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a:t>Taburcu öncesi aileler uygun beslenme ve sarılık konusunda bilgilendirilmelidir. </a:t>
          </a:r>
          <a:endParaRPr lang="en-US" sz="2200" kern="1200"/>
        </a:p>
      </dsp:txBody>
      <dsp:txXfrm>
        <a:off x="1807368" y="2339975"/>
        <a:ext cx="3286125" cy="1971675"/>
      </dsp:txXfrm>
    </dsp:sp>
    <dsp:sp modelId="{32036090-22FF-4156-ACC6-84937E57C93F}">
      <dsp:nvSpPr>
        <dsp:cNvPr id="0" name=""/>
        <dsp:cNvSpPr/>
      </dsp:nvSpPr>
      <dsp:spPr>
        <a:xfrm>
          <a:off x="5422106" y="2339975"/>
          <a:ext cx="3286125" cy="19716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kern="1200"/>
            <a:t>Geç preterm bebekler beslenme yetersizliği ve sarılık açısından yüksek risk taşırlar.</a:t>
          </a:r>
          <a:endParaRPr lang="en-US" sz="2200" kern="1200"/>
        </a:p>
      </dsp:txBody>
      <dsp:txXfrm>
        <a:off x="5422106" y="2339975"/>
        <a:ext cx="3286125" cy="1971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9AFD6-315A-4330-A75D-ADC05009B7AD}">
      <dsp:nvSpPr>
        <dsp:cNvPr id="0" name=""/>
        <dsp:cNvSpPr/>
      </dsp:nvSpPr>
      <dsp:spPr>
        <a:xfrm>
          <a:off x="0" y="65168"/>
          <a:ext cx="10515600" cy="1113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Doğum şekline göre anne ve bebek; normal vajinal doğumdan sonra 24 saat ve sezaryen doğumdan sonra 48 saat hastanede kalmalıdır.</a:t>
          </a:r>
          <a:endParaRPr lang="en-US" sz="2800" kern="1200"/>
        </a:p>
      </dsp:txBody>
      <dsp:txXfrm>
        <a:off x="54373" y="119541"/>
        <a:ext cx="10406854" cy="1005094"/>
      </dsp:txXfrm>
    </dsp:sp>
    <dsp:sp modelId="{CA368068-A508-4339-9B2A-DD7E769F3253}">
      <dsp:nvSpPr>
        <dsp:cNvPr id="0" name=""/>
        <dsp:cNvSpPr/>
      </dsp:nvSpPr>
      <dsp:spPr>
        <a:xfrm>
          <a:off x="0" y="1259648"/>
          <a:ext cx="10515600" cy="11138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kern="1200"/>
            <a:t>Taburculuk öncesi mutlaka;</a:t>
          </a:r>
          <a:endParaRPr lang="en-US" sz="2800" kern="1200"/>
        </a:p>
      </dsp:txBody>
      <dsp:txXfrm>
        <a:off x="54373" y="1314021"/>
        <a:ext cx="10406854" cy="1005094"/>
      </dsp:txXfrm>
    </dsp:sp>
    <dsp:sp modelId="{E3AEFA57-94F2-42B4-8A00-72C47500818A}">
      <dsp:nvSpPr>
        <dsp:cNvPr id="0" name=""/>
        <dsp:cNvSpPr/>
      </dsp:nvSpPr>
      <dsp:spPr>
        <a:xfrm>
          <a:off x="0" y="2373489"/>
          <a:ext cx="10515600"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tr-TR" sz="2200" kern="1200"/>
            <a:t>Bebeğin klinik seyri ve fizik muayenesi değerlendirilmeli </a:t>
          </a:r>
          <a:endParaRPr lang="en-US" sz="2200" kern="1200"/>
        </a:p>
        <a:p>
          <a:pPr marL="228600" lvl="1" indent="-228600" algn="l" defTabSz="977900">
            <a:lnSpc>
              <a:spcPct val="90000"/>
            </a:lnSpc>
            <a:spcBef>
              <a:spcPct val="0"/>
            </a:spcBef>
            <a:spcAft>
              <a:spcPct val="20000"/>
            </a:spcAft>
            <a:buChar char="•"/>
          </a:pPr>
          <a:r>
            <a:rPr lang="tr-TR" sz="2200" kern="1200"/>
            <a:t>12 saattir vital bulgularının normal sınırlarda ve stabil olduğu kaydedilmeli</a:t>
          </a:r>
          <a:endParaRPr lang="en-US" sz="2200" kern="1200"/>
        </a:p>
        <a:p>
          <a:pPr marL="228600" lvl="1" indent="-228600" algn="l" defTabSz="977900">
            <a:lnSpc>
              <a:spcPct val="90000"/>
            </a:lnSpc>
            <a:spcBef>
              <a:spcPct val="0"/>
            </a:spcBef>
            <a:spcAft>
              <a:spcPct val="20000"/>
            </a:spcAft>
            <a:buChar char="•"/>
          </a:pPr>
          <a:r>
            <a:rPr lang="tr-TR" sz="2200" kern="1200"/>
            <a:t>Düzenli olarak idrar yaptığı ve en az bir mekonyum çıkışının olduğu gözlenmeli</a:t>
          </a:r>
          <a:endParaRPr lang="en-US" sz="2200" kern="1200"/>
        </a:p>
        <a:p>
          <a:pPr marL="228600" lvl="1" indent="-228600" algn="l" defTabSz="977900">
            <a:lnSpc>
              <a:spcPct val="90000"/>
            </a:lnSpc>
            <a:spcBef>
              <a:spcPct val="0"/>
            </a:spcBef>
            <a:spcAft>
              <a:spcPct val="20000"/>
            </a:spcAft>
            <a:buChar char="•"/>
          </a:pPr>
          <a:r>
            <a:rPr lang="tr-TR" sz="2200" kern="1200"/>
            <a:t>En az 2 ardışık başarılı emzirmenin yapılmış olduğu gözlenmeli</a:t>
          </a:r>
          <a:endParaRPr lang="en-US" sz="2200" kern="1200"/>
        </a:p>
        <a:p>
          <a:pPr marL="228600" lvl="1" indent="-228600" algn="l" defTabSz="977900">
            <a:lnSpc>
              <a:spcPct val="90000"/>
            </a:lnSpc>
            <a:spcBef>
              <a:spcPct val="0"/>
            </a:spcBef>
            <a:spcAft>
              <a:spcPct val="20000"/>
            </a:spcAft>
            <a:buChar char="•"/>
          </a:pPr>
          <a:r>
            <a:rPr lang="tr-TR" sz="2200" kern="1200"/>
            <a:t>Yenidoğan taraması için topuk kanı alınmalı</a:t>
          </a:r>
          <a:endParaRPr lang="en-US" sz="2200" kern="1200"/>
        </a:p>
      </dsp:txBody>
      <dsp:txXfrm>
        <a:off x="0" y="2373489"/>
        <a:ext cx="10515600" cy="1912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567F7-F2B1-4F59-BD4B-8D187CA0FC57}">
      <dsp:nvSpPr>
        <dsp:cNvPr id="0" name=""/>
        <dsp:cNvSpPr/>
      </dsp:nvSpPr>
      <dsp:spPr>
        <a:xfrm>
          <a:off x="3080" y="587032"/>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Hepatit B aşısı yapılmalı ve aileye aşı kartı düzenlenerek verilmeli </a:t>
          </a:r>
          <a:endParaRPr lang="en-US" sz="1600" kern="1200"/>
        </a:p>
      </dsp:txBody>
      <dsp:txXfrm>
        <a:off x="3080" y="587032"/>
        <a:ext cx="2444055" cy="1466433"/>
      </dsp:txXfrm>
    </dsp:sp>
    <dsp:sp modelId="{D65BABEE-F50B-445A-ACD7-32B29AB920E4}">
      <dsp:nvSpPr>
        <dsp:cNvPr id="0" name=""/>
        <dsp:cNvSpPr/>
      </dsp:nvSpPr>
      <dsp:spPr>
        <a:xfrm>
          <a:off x="2691541" y="587032"/>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Bebeğin sarılık taraması ve risk durumuna göre izlem planı yapılmalı</a:t>
          </a:r>
          <a:endParaRPr lang="en-US" sz="1600" kern="1200"/>
        </a:p>
      </dsp:txBody>
      <dsp:txXfrm>
        <a:off x="2691541" y="587032"/>
        <a:ext cx="2444055" cy="1466433"/>
      </dsp:txXfrm>
    </dsp:sp>
    <dsp:sp modelId="{E03D87F9-3C01-489A-9F82-FDB21FFBBA60}">
      <dsp:nvSpPr>
        <dsp:cNvPr id="0" name=""/>
        <dsp:cNvSpPr/>
      </dsp:nvSpPr>
      <dsp:spPr>
        <a:xfrm>
          <a:off x="5380002" y="587032"/>
          <a:ext cx="2444055" cy="14664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İşitme taraması yapılmış ya da planlanmış olmalı</a:t>
          </a:r>
          <a:endParaRPr lang="en-US" sz="1600" kern="1200"/>
        </a:p>
      </dsp:txBody>
      <dsp:txXfrm>
        <a:off x="5380002" y="587032"/>
        <a:ext cx="2444055" cy="1466433"/>
      </dsp:txXfrm>
    </dsp:sp>
    <dsp:sp modelId="{84DE6156-90D9-4415-830B-6C303171E354}">
      <dsp:nvSpPr>
        <dsp:cNvPr id="0" name=""/>
        <dsp:cNvSpPr/>
      </dsp:nvSpPr>
      <dsp:spPr>
        <a:xfrm>
          <a:off x="8068463" y="587032"/>
          <a:ext cx="2444055" cy="1466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Bebeğin görmesi değerlendirilmeli</a:t>
          </a:r>
          <a:endParaRPr lang="en-US" sz="1600" kern="1200"/>
        </a:p>
      </dsp:txBody>
      <dsp:txXfrm>
        <a:off x="8068463" y="587032"/>
        <a:ext cx="2444055" cy="1466433"/>
      </dsp:txXfrm>
    </dsp:sp>
    <dsp:sp modelId="{8A3433FA-8CD6-4A1D-97C6-21EF01389D8B}">
      <dsp:nvSpPr>
        <dsp:cNvPr id="0" name=""/>
        <dsp:cNvSpPr/>
      </dsp:nvSpPr>
      <dsp:spPr>
        <a:xfrm>
          <a:off x="1347311" y="2297871"/>
          <a:ext cx="2444055" cy="146643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Gelişimsel kalça displazisi (GKD) risk faktörleri açısından değerlendirilmeli, risk faktörleri var ise kalça ultrasonografi randevusu alınmalı</a:t>
          </a:r>
          <a:endParaRPr lang="en-US" sz="1600" kern="1200"/>
        </a:p>
      </dsp:txBody>
      <dsp:txXfrm>
        <a:off x="1347311" y="2297871"/>
        <a:ext cx="2444055" cy="1466433"/>
      </dsp:txXfrm>
    </dsp:sp>
    <dsp:sp modelId="{F241B01B-2A7F-473C-8B65-6D7BF34BFC52}">
      <dsp:nvSpPr>
        <dsp:cNvPr id="0" name=""/>
        <dsp:cNvSpPr/>
      </dsp:nvSpPr>
      <dsp:spPr>
        <a:xfrm>
          <a:off x="4035772" y="2297871"/>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Aileye doğum raporunu hazırlanıp verilmeli</a:t>
          </a:r>
          <a:endParaRPr lang="en-US" sz="1600" kern="1200"/>
        </a:p>
      </dsp:txBody>
      <dsp:txXfrm>
        <a:off x="4035772" y="2297871"/>
        <a:ext cx="2444055" cy="1466433"/>
      </dsp:txXfrm>
    </dsp:sp>
    <dsp:sp modelId="{73889F80-CCD9-4AA8-BAFE-3CCFE7141E2E}">
      <dsp:nvSpPr>
        <dsp:cNvPr id="0" name=""/>
        <dsp:cNvSpPr/>
      </dsp:nvSpPr>
      <dsp:spPr>
        <a:xfrm>
          <a:off x="6724233" y="2297871"/>
          <a:ext cx="2444055" cy="14664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kern="1200"/>
            <a:t>Bebeğin doğumdan sonraki ilk hafta içinde Aile Hekimine başvurması söylenmeli</a:t>
          </a:r>
          <a:endParaRPr lang="en-US" sz="1600" kern="1200"/>
        </a:p>
      </dsp:txBody>
      <dsp:txXfrm>
        <a:off x="6724233" y="2297871"/>
        <a:ext cx="2444055" cy="14664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38A60-8934-4D9C-8645-AB789AB0ABE1}">
      <dsp:nvSpPr>
        <dsp:cNvPr id="0" name=""/>
        <dsp:cNvSpPr/>
      </dsp:nvSpPr>
      <dsp:spPr>
        <a:xfrm>
          <a:off x="0" y="68589"/>
          <a:ext cx="10515600" cy="9547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Annenin bebek bakımı hakkında yeterli bilgi ve deneyime sahip olup olmadığı değerlendirilmeli</a:t>
          </a:r>
          <a:endParaRPr lang="en-US" sz="2400" kern="1200"/>
        </a:p>
      </dsp:txBody>
      <dsp:txXfrm>
        <a:off x="46606" y="115195"/>
        <a:ext cx="10422388" cy="861507"/>
      </dsp:txXfrm>
    </dsp:sp>
    <dsp:sp modelId="{0768760B-1416-438C-9286-BA113469BB1C}">
      <dsp:nvSpPr>
        <dsp:cNvPr id="0" name=""/>
        <dsp:cNvSpPr/>
      </dsp:nvSpPr>
      <dsp:spPr>
        <a:xfrm>
          <a:off x="0" y="1092429"/>
          <a:ext cx="10515600" cy="95471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Anneye:</a:t>
          </a:r>
          <a:endParaRPr lang="en-US" sz="2400" kern="1200"/>
        </a:p>
      </dsp:txBody>
      <dsp:txXfrm>
        <a:off x="46606" y="1139035"/>
        <a:ext cx="10422388" cy="861507"/>
      </dsp:txXfrm>
    </dsp:sp>
    <dsp:sp modelId="{2B57B266-B6B8-4F80-B525-18F65747324C}">
      <dsp:nvSpPr>
        <dsp:cNvPr id="0" name=""/>
        <dsp:cNvSpPr/>
      </dsp:nvSpPr>
      <dsp:spPr>
        <a:xfrm>
          <a:off x="0" y="2047149"/>
          <a:ext cx="10515600" cy="223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tr-TR" sz="1900" kern="1200"/>
            <a:t>Emzirme,</a:t>
          </a:r>
          <a:endParaRPr lang="en-US" sz="1900" kern="1200"/>
        </a:p>
        <a:p>
          <a:pPr marL="171450" lvl="1" indent="-171450" algn="l" defTabSz="844550">
            <a:lnSpc>
              <a:spcPct val="90000"/>
            </a:lnSpc>
            <a:spcBef>
              <a:spcPct val="0"/>
            </a:spcBef>
            <a:spcAft>
              <a:spcPct val="20000"/>
            </a:spcAft>
            <a:buChar char="•"/>
          </a:pPr>
          <a:r>
            <a:rPr lang="tr-TR" sz="1900" kern="1200"/>
            <a:t>Göbek bakımı, </a:t>
          </a:r>
          <a:endParaRPr lang="en-US" sz="1900" kern="1200"/>
        </a:p>
        <a:p>
          <a:pPr marL="171450" lvl="1" indent="-171450" algn="l" defTabSz="844550">
            <a:lnSpc>
              <a:spcPct val="90000"/>
            </a:lnSpc>
            <a:spcBef>
              <a:spcPct val="0"/>
            </a:spcBef>
            <a:spcAft>
              <a:spcPct val="20000"/>
            </a:spcAft>
            <a:buChar char="•"/>
          </a:pPr>
          <a:r>
            <a:rPr lang="tr-TR" sz="1900" kern="1200"/>
            <a:t>El yıkama,</a:t>
          </a:r>
          <a:endParaRPr lang="en-US" sz="1900" kern="1200"/>
        </a:p>
        <a:p>
          <a:pPr marL="171450" lvl="1" indent="-171450" algn="l" defTabSz="844550">
            <a:lnSpc>
              <a:spcPct val="90000"/>
            </a:lnSpc>
            <a:spcBef>
              <a:spcPct val="0"/>
            </a:spcBef>
            <a:spcAft>
              <a:spcPct val="20000"/>
            </a:spcAft>
            <a:buChar char="•"/>
          </a:pPr>
          <a:r>
            <a:rPr lang="tr-TR" sz="1900" kern="1200"/>
            <a:t>Doktora hemen başvurmayı gerektiren durumlar (ateş, iyi emmeme, kusma, ishal, sarılık, uykuya meyil, vs)</a:t>
          </a:r>
          <a:endParaRPr lang="en-US" sz="1900" kern="1200"/>
        </a:p>
        <a:p>
          <a:pPr marL="171450" lvl="1" indent="-171450" algn="l" defTabSz="844550">
            <a:lnSpc>
              <a:spcPct val="90000"/>
            </a:lnSpc>
            <a:spcBef>
              <a:spcPct val="0"/>
            </a:spcBef>
            <a:spcAft>
              <a:spcPct val="20000"/>
            </a:spcAft>
            <a:buChar char="•"/>
          </a:pPr>
          <a:r>
            <a:rPr lang="tr-TR" sz="1900" kern="1200"/>
            <a:t>Kazalardan korunma,</a:t>
          </a:r>
          <a:endParaRPr lang="en-US" sz="1900" kern="1200"/>
        </a:p>
        <a:p>
          <a:pPr marL="171450" lvl="1" indent="-171450" algn="l" defTabSz="844550">
            <a:lnSpc>
              <a:spcPct val="90000"/>
            </a:lnSpc>
            <a:spcBef>
              <a:spcPct val="0"/>
            </a:spcBef>
            <a:spcAft>
              <a:spcPct val="20000"/>
            </a:spcAft>
            <a:buChar char="•"/>
          </a:pPr>
          <a:r>
            <a:rPr lang="tr-TR" sz="1900" kern="1200"/>
            <a:t>Aile planlaması hakkında danışmanlık verilmeli</a:t>
          </a:r>
          <a:endParaRPr lang="en-US" sz="1900" kern="1200"/>
        </a:p>
      </dsp:txBody>
      <dsp:txXfrm>
        <a:off x="0" y="2047149"/>
        <a:ext cx="10515600" cy="22356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AC630-9A1C-4439-9D5A-206BBCF6B3E9}" type="datetimeFigureOut">
              <a:rPr lang="tr-TR" smtClean="0"/>
              <a:t>12.10.2021</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C2699-8F91-4E52-80E4-6D21B5B4CCD8}" type="slidenum">
              <a:rPr lang="tr-TR" smtClean="0"/>
              <a:t>‹#›</a:t>
            </a:fld>
            <a:endParaRPr lang="tr-TR"/>
          </a:p>
        </p:txBody>
      </p:sp>
    </p:spTree>
    <p:extLst>
      <p:ext uri="{BB962C8B-B14F-4D97-AF65-F5344CB8AC3E}">
        <p14:creationId xmlns:p14="http://schemas.microsoft.com/office/powerpoint/2010/main" val="4224175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direct.com/science/article/pii/S1083318820301959?casa_token=Aon2vVyUXCcAAAAA:U4tDfttWUzX3pHaS6psVWUeYPGASvFGIoY71n8VUKrUiS8IIadjcc1gmJO_gzHCakoSqlLyyVyQ#bib1"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sciencedirect.com/science/article/pii/S1083318820301959?casa_token=Aon2vVyUXCcAAAAA:U4tDfttWUzX3pHaS6psVWUeYPGASvFGIoY71n8VUKrUiS8IIadjcc1gmJO_gzHCakoSqlLyyVyQ#bib2"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Biyoloji,psikolojik</a:t>
            </a:r>
            <a:r>
              <a:rPr lang="tr-TR" dirty="0"/>
              <a:t> ve sosyal</a:t>
            </a:r>
          </a:p>
        </p:txBody>
      </p:sp>
      <p:sp>
        <p:nvSpPr>
          <p:cNvPr id="4" name="Slayt Numarası Yer Tutucusu 3"/>
          <p:cNvSpPr>
            <a:spLocks noGrp="1"/>
          </p:cNvSpPr>
          <p:nvPr>
            <p:ph type="sldNum" sz="quarter" idx="5"/>
          </p:nvPr>
        </p:nvSpPr>
        <p:spPr/>
        <p:txBody>
          <a:bodyPr/>
          <a:lstStyle/>
          <a:p>
            <a:fld id="{1E9C2699-8F91-4E52-80E4-6D21B5B4CCD8}" type="slidenum">
              <a:rPr lang="tr-TR" smtClean="0"/>
              <a:t>5</a:t>
            </a:fld>
            <a:endParaRPr lang="tr-TR"/>
          </a:p>
        </p:txBody>
      </p:sp>
    </p:spTree>
    <p:extLst>
      <p:ext uri="{BB962C8B-B14F-4D97-AF65-F5344CB8AC3E}">
        <p14:creationId xmlns:p14="http://schemas.microsoft.com/office/powerpoint/2010/main" val="3930607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800" b="0" i="0" u="none" strike="noStrike" baseline="0" dirty="0">
                <a:solidFill>
                  <a:srgbClr val="000000"/>
                </a:solidFill>
                <a:latin typeface="BCGKFC+Calibri"/>
              </a:rPr>
              <a:t>Solunumu de</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erlendirin</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takipne</a:t>
            </a:r>
            <a:r>
              <a:rPr lang="tr-TR" sz="1800" b="0" i="0" u="none" strike="noStrike" baseline="0" dirty="0">
                <a:solidFill>
                  <a:srgbClr val="000000"/>
                </a:solidFill>
                <a:latin typeface="BCGKFC+Calibri"/>
              </a:rPr>
              <a:t>, düzensiz solunum, </a:t>
            </a:r>
            <a:r>
              <a:rPr lang="tr-TR" sz="1800" b="0" i="0" u="none" strike="noStrike" baseline="0" dirty="0" err="1">
                <a:solidFill>
                  <a:srgbClr val="000000"/>
                </a:solidFill>
                <a:latin typeface="BCGKFC+Calibri"/>
              </a:rPr>
              <a:t>apne</a:t>
            </a:r>
            <a:r>
              <a:rPr lang="tr-TR" sz="1800" b="0" i="0" u="none" strike="noStrike" baseline="0" dirty="0">
                <a:solidFill>
                  <a:srgbClr val="000000"/>
                </a:solidFill>
                <a:latin typeface="BCGKFC+Calibri"/>
              </a:rPr>
              <a:t>, inleme, burun </a:t>
            </a:r>
            <a:r>
              <a:rPr lang="tr-TR" sz="1800" b="0" i="0" u="none" strike="noStrike" baseline="0" dirty="0" err="1">
                <a:solidFill>
                  <a:srgbClr val="000000"/>
                </a:solidFill>
                <a:latin typeface="BCGKFC+Calibri"/>
              </a:rPr>
              <a:t>kanad</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solunumu ve çekilme olup </a:t>
            </a:r>
            <a:r>
              <a:rPr lang="tr-TR" sz="1800" b="0" i="0" u="none" strike="noStrike" baseline="0" dirty="0" err="1">
                <a:solidFill>
                  <a:srgbClr val="000000"/>
                </a:solidFill>
                <a:latin typeface="BCGKFC+Calibri"/>
              </a:rPr>
              <a:t>olmad</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na</a:t>
            </a:r>
            <a:r>
              <a:rPr lang="tr-TR" sz="1800" b="0" i="0" u="none" strike="noStrike" baseline="0" dirty="0">
                <a:solidFill>
                  <a:srgbClr val="000000"/>
                </a:solidFill>
                <a:latin typeface="BCGKFC+Calibri"/>
              </a:rPr>
              <a:t> bak</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 </a:t>
            </a:r>
          </a:p>
          <a:p>
            <a:r>
              <a:rPr lang="tr-TR" sz="1800" b="0" i="0" u="none" strike="noStrike" baseline="0" dirty="0">
                <a:solidFill>
                  <a:srgbClr val="000000"/>
                </a:solidFill>
                <a:latin typeface="BCGKFC+Calibri"/>
              </a:rPr>
              <a:t>Cildi gözden geçirin; sar</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l</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k, solukluk, morluk, </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i</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lik</a:t>
            </a:r>
            <a:r>
              <a:rPr lang="tr-TR" sz="1800" b="0" i="0" u="none" strike="noStrike" baseline="0" dirty="0">
                <a:solidFill>
                  <a:srgbClr val="000000"/>
                </a:solidFill>
                <a:latin typeface="BCGKFC+Calibri"/>
              </a:rPr>
              <a:t>, ödem ve döküntü aç</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s</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ndan</a:t>
            </a:r>
            <a:r>
              <a:rPr lang="tr-TR" sz="1800" b="0" i="0" u="none" strike="noStrike" baseline="0" dirty="0">
                <a:solidFill>
                  <a:srgbClr val="000000"/>
                </a:solidFill>
                <a:latin typeface="BCGKFC+Calibri"/>
              </a:rPr>
              <a:t> de</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erlendirin</a:t>
            </a:r>
            <a:r>
              <a:rPr lang="tr-TR" sz="1800" b="0" i="0" u="none" strike="noStrike" baseline="0" dirty="0">
                <a:solidFill>
                  <a:srgbClr val="000000"/>
                </a:solidFill>
                <a:latin typeface="BCGKFC+Calibri"/>
              </a:rPr>
              <a:t> 􀁸 Hareketlerini ve </a:t>
            </a:r>
            <a:r>
              <a:rPr lang="tr-TR" sz="1800" b="0" i="0" u="none" strike="noStrike" baseline="0" dirty="0" err="1">
                <a:solidFill>
                  <a:srgbClr val="000000"/>
                </a:solidFill>
                <a:latin typeface="BCGKFC+Calibri"/>
              </a:rPr>
              <a:t>tonusunu</a:t>
            </a:r>
            <a:r>
              <a:rPr lang="tr-TR" sz="1800" b="0" i="0" u="none" strike="noStrike" baseline="0" dirty="0">
                <a:solidFill>
                  <a:srgbClr val="000000"/>
                </a:solidFill>
                <a:latin typeface="BCGKFC+Calibri"/>
              </a:rPr>
              <a:t> de</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erlendirin</a:t>
            </a:r>
            <a:r>
              <a:rPr lang="tr-TR" sz="1800" b="0" i="0" u="none" strike="noStrike" baseline="0" dirty="0">
                <a:solidFill>
                  <a:srgbClr val="000000"/>
                </a:solidFill>
                <a:latin typeface="BCGKFC+Calibri"/>
              </a:rPr>
              <a:t>; normal ve simetrik mi bak</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16</a:t>
            </a:fld>
            <a:endParaRPr lang="tr-TR"/>
          </a:p>
        </p:txBody>
      </p:sp>
    </p:spTree>
    <p:extLst>
      <p:ext uri="{BB962C8B-B14F-4D97-AF65-F5344CB8AC3E}">
        <p14:creationId xmlns:p14="http://schemas.microsoft.com/office/powerpoint/2010/main" val="356051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800" b="0" i="0" u="none" strike="noStrike" baseline="0" dirty="0">
                <a:solidFill>
                  <a:srgbClr val="000000"/>
                </a:solidFill>
                <a:latin typeface="BCGKFC+Calibri"/>
              </a:rPr>
              <a:t>sırt üstü yatan bebeğin başı</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biraz kaldırılarak baş</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arkaya doğru bırakılır veya bebeğin iki elinden tutularak vücut hafif kaldırıldıktan sonra kollar aniden bırakılır. Elle gürültü çıkarma, ani ses veya fotoğraf makinesi flaşı</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bile refleksin ortaya çıkmasını </a:t>
            </a:r>
            <a:r>
              <a:rPr lang="tr-TR" sz="1800" b="0" i="0" u="none" strike="noStrike" baseline="0" dirty="0" err="1">
                <a:solidFill>
                  <a:srgbClr val="000000"/>
                </a:solidFill>
                <a:latin typeface="BCGKFC+Calibri"/>
              </a:rPr>
              <a:t>saglayabilir</a:t>
            </a:r>
            <a:r>
              <a:rPr lang="tr-TR" sz="1800" b="0" i="0" u="none" strike="noStrike" baseline="0" dirty="0">
                <a:solidFill>
                  <a:srgbClr val="000000"/>
                </a:solidFill>
                <a:latin typeface="BCGKFC+Calibri"/>
              </a:rPr>
              <a:t>. </a:t>
            </a:r>
          </a:p>
          <a:p>
            <a:r>
              <a:rPr lang="tr-TR" sz="1800" b="0" i="0" u="none" strike="noStrike" baseline="0" dirty="0" err="1">
                <a:solidFill>
                  <a:srgbClr val="000000"/>
                </a:solidFill>
                <a:latin typeface="BCGKFC+Calibri"/>
              </a:rPr>
              <a:t>Moro</a:t>
            </a:r>
            <a:r>
              <a:rPr lang="tr-TR" sz="1800" b="0" i="0" u="none" strike="noStrike" baseline="0" dirty="0">
                <a:solidFill>
                  <a:srgbClr val="000000"/>
                </a:solidFill>
                <a:latin typeface="BCGKFC+Calibri"/>
              </a:rPr>
              <a:t> 4 kısımdan oluşur: 1. Kollar omuzlardan itibaren gövdeden uzaklaşır. 2. Kollar dirseklerden itibaren düz bir şekilde uzatılır. 3. Kollar dirseklerden bükülür. 4. Kollar tekrar gövdeye yaklaşarak sakin duruma geçer. Bu hareketler sırasında parmaklar açılır ve genellikle bebek irkilerek </a:t>
            </a:r>
            <a:r>
              <a:rPr lang="tr-TR" sz="1800" b="0" i="0" u="none" strike="noStrike" baseline="0" dirty="0" err="1">
                <a:solidFill>
                  <a:srgbClr val="000000"/>
                </a:solidFill>
                <a:latin typeface="BCGKFC+Calibri"/>
              </a:rPr>
              <a:t>aglar</a:t>
            </a:r>
            <a:r>
              <a:rPr lang="tr-TR" sz="1800" b="0" i="0" u="none" strike="noStrike" baseline="0" dirty="0">
                <a:solidFill>
                  <a:srgbClr val="000000"/>
                </a:solidFill>
                <a:latin typeface="BCGKFC+Calibri"/>
              </a:rPr>
              <a:t>. </a:t>
            </a:r>
          </a:p>
          <a:p>
            <a:r>
              <a:rPr lang="tr-TR" sz="1800" b="0" i="0" u="none" strike="noStrike" baseline="0" dirty="0" err="1">
                <a:solidFill>
                  <a:srgbClr val="000000"/>
                </a:solidFill>
                <a:latin typeface="BCGKFC+Calibri"/>
              </a:rPr>
              <a:t>Moro</a:t>
            </a:r>
            <a:r>
              <a:rPr lang="tr-TR" sz="1800" b="0" i="0" u="none" strike="noStrike" baseline="0" dirty="0">
                <a:solidFill>
                  <a:srgbClr val="000000"/>
                </a:solidFill>
                <a:latin typeface="BCGKFC+Calibri"/>
              </a:rPr>
              <a:t> 28. hafta </a:t>
            </a:r>
            <a:r>
              <a:rPr lang="tr-TR" sz="1800" b="0" i="0" u="none" strike="noStrike" baseline="0" dirty="0" err="1">
                <a:solidFill>
                  <a:srgbClr val="000000"/>
                </a:solidFill>
                <a:latin typeface="BCGKFC+Calibri"/>
              </a:rPr>
              <a:t>başlarve</a:t>
            </a:r>
            <a:r>
              <a:rPr lang="tr-TR" sz="1800" b="0" i="0" u="none" strike="noStrike" baseline="0" dirty="0">
                <a:solidFill>
                  <a:srgbClr val="000000"/>
                </a:solidFill>
                <a:latin typeface="BCGKFC+Calibri"/>
              </a:rPr>
              <a:t> 32. haftada yanıt normal </a:t>
            </a:r>
            <a:r>
              <a:rPr lang="tr-TR" sz="1800" b="0" i="0" u="none" strike="noStrike" baseline="0" dirty="0" err="1">
                <a:solidFill>
                  <a:srgbClr val="000000"/>
                </a:solidFill>
                <a:latin typeface="BCGKFC+Calibri"/>
              </a:rPr>
              <a:t>yenidoğan</a:t>
            </a:r>
            <a:r>
              <a:rPr lang="tr-TR" sz="1800" b="0" i="0" u="none" strike="noStrike" baseline="0" dirty="0">
                <a:solidFill>
                  <a:srgbClr val="000000"/>
                </a:solidFill>
                <a:latin typeface="BCGKFC+Calibri"/>
              </a:rPr>
              <a:t> gibidir. Genellikle 3 ayda kaybolur. Pozitiflik 6 aya kadar sürebilir.  </a:t>
            </a:r>
            <a:r>
              <a:rPr lang="tr-TR" sz="1800" b="0" i="0" u="none" strike="noStrike" baseline="0" dirty="0" err="1">
                <a:solidFill>
                  <a:srgbClr val="000000"/>
                </a:solidFill>
                <a:latin typeface="BCGKFC+Calibri"/>
              </a:rPr>
              <a:t>Refleskin</a:t>
            </a:r>
            <a:r>
              <a:rPr lang="tr-TR" sz="1800" b="0" i="0" u="none" strike="noStrike" baseline="0" dirty="0">
                <a:solidFill>
                  <a:srgbClr val="000000"/>
                </a:solidFill>
                <a:latin typeface="BCGKFC+Calibri"/>
              </a:rPr>
              <a:t> kendi kendine </a:t>
            </a:r>
            <a:r>
              <a:rPr lang="tr-TR" sz="1800" b="0" i="0" u="none" strike="noStrike" baseline="0" dirty="0" err="1">
                <a:solidFill>
                  <a:srgbClr val="000000"/>
                </a:solidFill>
                <a:latin typeface="BCGKFC+Calibri"/>
              </a:rPr>
              <a:t>oratya</a:t>
            </a:r>
            <a:r>
              <a:rPr lang="tr-TR" sz="1800" b="0" i="0" u="none" strike="noStrike" baseline="0" dirty="0">
                <a:solidFill>
                  <a:srgbClr val="000000"/>
                </a:solidFill>
                <a:latin typeface="BCGKFC+Calibri"/>
              </a:rPr>
              <a:t> çıkması ağır beyin </a:t>
            </a:r>
            <a:r>
              <a:rPr lang="tr-TR" sz="1800" b="0" i="0" u="none" strike="noStrike" baseline="0" dirty="0" err="1">
                <a:solidFill>
                  <a:srgbClr val="000000"/>
                </a:solidFill>
                <a:latin typeface="BCGKFC+Calibri"/>
              </a:rPr>
              <a:t>lezyonu,refleksin</a:t>
            </a:r>
            <a:r>
              <a:rPr lang="tr-TR" sz="1800" b="0" i="0" u="none" strike="noStrike" baseline="0" dirty="0">
                <a:solidFill>
                  <a:srgbClr val="000000"/>
                </a:solidFill>
                <a:latin typeface="BCGKFC+Calibri"/>
              </a:rPr>
              <a:t> hiç alınamaması santral sinir sistemi zedelenmesi veya ağır hastalık tarafından </a:t>
            </a:r>
            <a:r>
              <a:rPr lang="tr-TR" sz="1800" b="0" i="0" u="none" strike="noStrike" baseline="0" dirty="0" err="1">
                <a:solidFill>
                  <a:srgbClr val="000000"/>
                </a:solidFill>
                <a:latin typeface="BCGKFC+Calibri"/>
              </a:rPr>
              <a:t>baskılanamsını</a:t>
            </a:r>
            <a:r>
              <a:rPr lang="tr-TR" sz="1800" b="0" i="0" u="none" strike="noStrike" baseline="0" dirty="0">
                <a:solidFill>
                  <a:srgbClr val="000000"/>
                </a:solidFill>
                <a:latin typeface="BCGKFC+Calibri"/>
              </a:rPr>
              <a:t> tek </a:t>
            </a:r>
            <a:r>
              <a:rPr lang="tr-TR" sz="1800" b="0" i="0" u="none" strike="noStrike" baseline="0" dirty="0" err="1">
                <a:solidFill>
                  <a:srgbClr val="000000"/>
                </a:solidFill>
                <a:latin typeface="BCGKFC+Calibri"/>
              </a:rPr>
              <a:t>tarflı</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oalrak</a:t>
            </a:r>
            <a:r>
              <a:rPr lang="tr-TR" sz="1800" b="0" i="0" u="none" strike="noStrike" baseline="0" dirty="0">
                <a:solidFill>
                  <a:srgbClr val="000000"/>
                </a:solidFill>
                <a:latin typeface="BCGKFC+Calibri"/>
              </a:rPr>
              <a:t> alınması refleksin </a:t>
            </a:r>
            <a:r>
              <a:rPr lang="tr-TR" sz="1800" b="0" i="0" u="none" strike="noStrike" baseline="0" dirty="0" err="1">
                <a:solidFill>
                  <a:srgbClr val="000000"/>
                </a:solidFill>
                <a:latin typeface="BCGKFC+Calibri"/>
              </a:rPr>
              <a:t>alınamdığı</a:t>
            </a:r>
            <a:r>
              <a:rPr lang="tr-TR" sz="1800" b="0" i="0" u="none" strike="noStrike" baseline="0" dirty="0">
                <a:solidFill>
                  <a:srgbClr val="000000"/>
                </a:solidFill>
                <a:latin typeface="BCGKFC+Calibri"/>
              </a:rPr>
              <a:t> ters taraftaki kol sinir </a:t>
            </a:r>
            <a:r>
              <a:rPr lang="tr-TR" sz="1800" b="0" i="0" u="none" strike="noStrike" baseline="0" dirty="0" err="1">
                <a:solidFill>
                  <a:srgbClr val="000000"/>
                </a:solidFill>
                <a:latin typeface="BCGKFC+Calibri"/>
              </a:rPr>
              <a:t>felini</a:t>
            </a:r>
            <a:r>
              <a:rPr lang="tr-TR" sz="1800" b="0" i="0" u="none" strike="noStrike" baseline="0" dirty="0">
                <a:solidFill>
                  <a:srgbClr val="000000"/>
                </a:solidFill>
                <a:latin typeface="BCGKFC+Calibri"/>
              </a:rPr>
              <a:t> köprücük kemik </a:t>
            </a:r>
            <a:r>
              <a:rPr lang="tr-TR" sz="1800" b="0" i="0" u="none" strike="noStrike" baseline="0" dirty="0" err="1">
                <a:solidFill>
                  <a:srgbClr val="000000"/>
                </a:solidFill>
                <a:latin typeface="BCGKFC+Calibri"/>
              </a:rPr>
              <a:t>kırıkalrını</a:t>
            </a:r>
            <a:r>
              <a:rPr lang="tr-TR" sz="1800" b="0" i="0" u="none" strike="noStrike" baseline="0" dirty="0">
                <a:solidFill>
                  <a:srgbClr val="000000"/>
                </a:solidFill>
                <a:latin typeface="BCGKFC+Calibri"/>
              </a:rPr>
              <a:t> uzun </a:t>
            </a:r>
            <a:r>
              <a:rPr lang="tr-TR" sz="1800" b="0" i="0" u="none" strike="noStrike" baseline="0" dirty="0" err="1">
                <a:solidFill>
                  <a:srgbClr val="000000"/>
                </a:solidFill>
                <a:latin typeface="BCGKFC+Calibri"/>
              </a:rPr>
              <a:t>süremsi</a:t>
            </a:r>
            <a:r>
              <a:rPr lang="tr-TR" sz="1800" b="0" i="0" u="none" strike="noStrike" baseline="0" dirty="0">
                <a:solidFill>
                  <a:srgbClr val="000000"/>
                </a:solidFill>
                <a:latin typeface="BCGKFC+Calibri"/>
              </a:rPr>
              <a:t> beyin </a:t>
            </a:r>
            <a:r>
              <a:rPr lang="tr-TR" sz="1800" b="0" i="0" u="none" strike="noStrike" baseline="0" dirty="0" err="1">
                <a:solidFill>
                  <a:srgbClr val="000000"/>
                </a:solidFill>
                <a:latin typeface="BCGKFC+Calibri"/>
              </a:rPr>
              <a:t>ahsarını</a:t>
            </a:r>
            <a:r>
              <a:rPr lang="tr-TR" sz="1800" b="0" i="0" u="none" strike="noStrike" baseline="0" dirty="0">
                <a:solidFill>
                  <a:srgbClr val="000000"/>
                </a:solidFill>
                <a:latin typeface="BCGKFC+Calibri"/>
              </a:rPr>
              <a:t> düşündürür.</a:t>
            </a:r>
          </a:p>
          <a:p>
            <a:r>
              <a:rPr lang="tr-TR" sz="1800" b="0" i="0" u="none" strike="noStrike" baseline="0" dirty="0">
                <a:solidFill>
                  <a:srgbClr val="000000"/>
                </a:solidFill>
                <a:latin typeface="BCGKFC+Calibri"/>
              </a:rPr>
              <a:t> emme arama refleksi </a:t>
            </a:r>
            <a:r>
              <a:rPr lang="tr-TR" sz="1800" b="0" i="0" u="none" strike="noStrike" baseline="0" dirty="0">
                <a:solidFill>
                  <a:srgbClr val="000000"/>
                </a:solidFill>
                <a:latin typeface="BCGKFC+Calibri"/>
                <a:sym typeface="Wingdings" panose="05000000000000000000" pitchFamily="2" charset="2"/>
              </a:rPr>
              <a:t>bebek </a:t>
            </a:r>
            <a:r>
              <a:rPr lang="tr-TR" sz="1800" b="0" i="0" u="none" strike="noStrike" baseline="0" dirty="0" err="1">
                <a:solidFill>
                  <a:srgbClr val="000000"/>
                </a:solidFill>
                <a:latin typeface="BCGKFC+Calibri"/>
                <a:sym typeface="Wingdings" panose="05000000000000000000" pitchFamily="2" charset="2"/>
              </a:rPr>
              <a:t>dudakalrını</a:t>
            </a:r>
            <a:r>
              <a:rPr lang="tr-TR" sz="1800" b="0" i="0" u="none" strike="noStrike" baseline="0" dirty="0">
                <a:solidFill>
                  <a:srgbClr val="000000"/>
                </a:solidFill>
                <a:latin typeface="BCGKFC+Calibri"/>
                <a:sym typeface="Wingdings" panose="05000000000000000000" pitchFamily="2" charset="2"/>
              </a:rPr>
              <a:t> üzerine veya yanağına dokunulduğunda bebeğin ağzı ile o objeyi </a:t>
            </a:r>
            <a:r>
              <a:rPr lang="tr-TR" sz="1800" b="0" i="0" u="none" strike="noStrike" baseline="0" dirty="0" err="1">
                <a:solidFill>
                  <a:srgbClr val="000000"/>
                </a:solidFill>
                <a:latin typeface="BCGKFC+Calibri"/>
                <a:sym typeface="Wingdings" panose="05000000000000000000" pitchFamily="2" charset="2"/>
              </a:rPr>
              <a:t>aradaığı</a:t>
            </a:r>
            <a:r>
              <a:rPr lang="tr-TR" sz="1800" b="0" i="0" u="none" strike="noStrike" baseline="0" dirty="0">
                <a:solidFill>
                  <a:srgbClr val="000000"/>
                </a:solidFill>
                <a:latin typeface="BCGKFC+Calibri"/>
                <a:sym typeface="Wingdings" panose="05000000000000000000" pitchFamily="2" charset="2"/>
              </a:rPr>
              <a:t> başını o tara çevirdiği </a:t>
            </a:r>
            <a:r>
              <a:rPr lang="tr-TR" sz="1800" b="0" i="0" u="none" strike="noStrike" baseline="0" dirty="0" err="1">
                <a:solidFill>
                  <a:srgbClr val="000000"/>
                </a:solidFill>
                <a:latin typeface="BCGKFC+Calibri"/>
                <a:sym typeface="Wingdings" panose="05000000000000000000" pitchFamily="2" charset="2"/>
              </a:rPr>
              <a:t>yakalrda</a:t>
            </a:r>
            <a:r>
              <a:rPr lang="tr-TR" sz="1800" b="0" i="0" u="none" strike="noStrike" baseline="0" dirty="0">
                <a:solidFill>
                  <a:srgbClr val="000000"/>
                </a:solidFill>
                <a:latin typeface="BCGKFC+Calibri"/>
                <a:sym typeface="Wingdings" panose="05000000000000000000" pitchFamily="2" charset="2"/>
              </a:rPr>
              <a:t> emmeğe başladığı 32-34 gebelik haftasında başlar emme refleksi uyanık durumda 4. aya uykuda 7. aya kadar devam eder</a:t>
            </a:r>
          </a:p>
          <a:p>
            <a:r>
              <a:rPr lang="tr-TR" sz="1800" b="0" i="0" u="none" strike="noStrike" baseline="0" dirty="0">
                <a:solidFill>
                  <a:srgbClr val="000000"/>
                </a:solidFill>
                <a:latin typeface="BCGKFC+Calibri"/>
                <a:sym typeface="Wingdings" panose="05000000000000000000" pitchFamily="2" charset="2"/>
              </a:rPr>
              <a:t>Bu refleksin doğumda olmaması beyin sapının doğuştan </a:t>
            </a:r>
            <a:r>
              <a:rPr lang="tr-TR" sz="1800" b="0" i="0" u="none" strike="noStrike" baseline="0" dirty="0" err="1">
                <a:solidFill>
                  <a:srgbClr val="000000"/>
                </a:solidFill>
                <a:latin typeface="BCGKFC+Calibri"/>
                <a:sym typeface="Wingdings" panose="05000000000000000000" pitchFamily="2" charset="2"/>
              </a:rPr>
              <a:t>bozuklukalrı,oksijensizlik,travma</a:t>
            </a:r>
            <a:r>
              <a:rPr lang="tr-TR" sz="1800" b="0" i="0" u="none" strike="noStrike" baseline="0" dirty="0">
                <a:solidFill>
                  <a:srgbClr val="000000"/>
                </a:solidFill>
                <a:latin typeface="BCGKFC+Calibri"/>
                <a:sym typeface="Wingdings" panose="05000000000000000000" pitchFamily="2" charset="2"/>
              </a:rPr>
              <a:t> veya sinir sistemini de içine alabilen ağır </a:t>
            </a:r>
            <a:r>
              <a:rPr lang="tr-TR" sz="1800" b="0" i="0" u="none" strike="noStrike" baseline="0" dirty="0" err="1">
                <a:solidFill>
                  <a:srgbClr val="000000"/>
                </a:solidFill>
                <a:latin typeface="BCGKFC+Calibri"/>
                <a:sym typeface="Wingdings" panose="05000000000000000000" pitchFamily="2" charset="2"/>
              </a:rPr>
              <a:t>enf</a:t>
            </a:r>
            <a:r>
              <a:rPr lang="tr-TR" sz="1800" b="0" i="0" u="none" strike="noStrike" baseline="0" dirty="0">
                <a:solidFill>
                  <a:srgbClr val="000000"/>
                </a:solidFill>
                <a:latin typeface="BCGKFC+Calibri"/>
                <a:sym typeface="Wingdings" panose="05000000000000000000" pitchFamily="2" charset="2"/>
              </a:rPr>
              <a:t> </a:t>
            </a:r>
            <a:r>
              <a:rPr lang="tr-TR" sz="1800" b="0" i="0" u="none" strike="noStrike" baseline="0" dirty="0" err="1">
                <a:solidFill>
                  <a:srgbClr val="000000"/>
                </a:solidFill>
                <a:latin typeface="BCGKFC+Calibri"/>
                <a:sym typeface="Wingdings" panose="05000000000000000000" pitchFamily="2" charset="2"/>
              </a:rPr>
              <a:t>gösterir.uzun</a:t>
            </a:r>
            <a:r>
              <a:rPr lang="tr-TR" sz="1800" b="0" i="0" u="none" strike="noStrike" baseline="0" dirty="0">
                <a:solidFill>
                  <a:srgbClr val="000000"/>
                </a:solidFill>
                <a:latin typeface="BCGKFC+Calibri"/>
                <a:sym typeface="Wingdings" panose="05000000000000000000" pitchFamily="2" charset="2"/>
              </a:rPr>
              <a:t> süre devam etmesi ağır beyin </a:t>
            </a:r>
            <a:r>
              <a:rPr lang="tr-TR" sz="1800" b="0" i="0" u="none" strike="noStrike" baseline="0" dirty="0" err="1">
                <a:solidFill>
                  <a:srgbClr val="000000"/>
                </a:solidFill>
                <a:latin typeface="BCGKFC+Calibri"/>
                <a:sym typeface="Wingdings" panose="05000000000000000000" pitchFamily="2" charset="2"/>
              </a:rPr>
              <a:t>ahsarı</a:t>
            </a:r>
            <a:endParaRPr lang="tr-TR" sz="1800" b="0" i="0" u="none" strike="noStrike" baseline="0" dirty="0">
              <a:solidFill>
                <a:srgbClr val="000000"/>
              </a:solidFill>
              <a:latin typeface="BCGKFC+Calibri"/>
              <a:sym typeface="Wingdings" panose="05000000000000000000" pitchFamily="2" charset="2"/>
            </a:endParaRPr>
          </a:p>
          <a:p>
            <a:r>
              <a:rPr lang="tr-TR" sz="1800" b="0" i="0" u="none" strike="noStrike" baseline="0" dirty="0">
                <a:solidFill>
                  <a:srgbClr val="000000"/>
                </a:solidFill>
                <a:latin typeface="BCGKFC+Calibri"/>
                <a:sym typeface="Wingdings" panose="05000000000000000000" pitchFamily="2" charset="2"/>
              </a:rPr>
              <a:t>Yakalama refleksi bebeğin el ayası veya ayak tabanına dokunulduğunda objeyi sıkıca yakaladığı ve bırakmadığı izlenir.28. haftada başlar .36&lt;  bebekler muayene eden kişinin elini sıkıca kavrar ve gövdeni öne kaldırabilir.2. ayda elde 10. ayda ayakta kaybolur</a:t>
            </a:r>
          </a:p>
          <a:p>
            <a:r>
              <a:rPr lang="tr-TR" sz="1800" b="0" i="0" u="none" strike="noStrike" baseline="0" dirty="0">
                <a:solidFill>
                  <a:srgbClr val="000000"/>
                </a:solidFill>
                <a:latin typeface="BCGKFC+Calibri"/>
                <a:sym typeface="Wingdings" panose="05000000000000000000" pitchFamily="2" charset="2"/>
              </a:rPr>
              <a:t>Tonik boyun refleksi bebeğin başı bir yöne çevrildiğinde kasların </a:t>
            </a:r>
            <a:r>
              <a:rPr lang="tr-TR" sz="1800" b="0" i="0" u="none" strike="noStrike" baseline="0" dirty="0" err="1">
                <a:solidFill>
                  <a:srgbClr val="000000"/>
                </a:solidFill>
                <a:latin typeface="BCGKFC+Calibri"/>
                <a:sym typeface="Wingdings" panose="05000000000000000000" pitchFamily="2" charset="2"/>
              </a:rPr>
              <a:t>kasılamdının</a:t>
            </a:r>
            <a:r>
              <a:rPr lang="tr-TR" sz="1800" b="0" i="0" u="none" strike="noStrike" baseline="0" dirty="0">
                <a:solidFill>
                  <a:srgbClr val="000000"/>
                </a:solidFill>
                <a:latin typeface="BCGKFC+Calibri"/>
                <a:sym typeface="Wingdings" panose="05000000000000000000" pitchFamily="2" charset="2"/>
              </a:rPr>
              <a:t> </a:t>
            </a:r>
            <a:r>
              <a:rPr lang="tr-TR" sz="1800" b="0" i="0" u="none" strike="noStrike" baseline="0" dirty="0" err="1">
                <a:solidFill>
                  <a:srgbClr val="000000"/>
                </a:solidFill>
                <a:latin typeface="BCGKFC+Calibri"/>
                <a:sym typeface="Wingdings" panose="05000000000000000000" pitchFamily="2" charset="2"/>
              </a:rPr>
              <a:t>aratatrak</a:t>
            </a:r>
            <a:r>
              <a:rPr lang="tr-TR" sz="1800" b="0" i="0" u="none" strike="noStrike" baseline="0" dirty="0">
                <a:solidFill>
                  <a:srgbClr val="000000"/>
                </a:solidFill>
                <a:latin typeface="BCGKFC+Calibri"/>
                <a:sym typeface="Wingdings" panose="05000000000000000000" pitchFamily="2" charset="2"/>
              </a:rPr>
              <a:t> başın çevrildiği taraftaki kol ve bacağın düz bir hatta </a:t>
            </a:r>
            <a:r>
              <a:rPr lang="tr-TR" sz="1800" b="0" i="0" u="none" strike="noStrike" baseline="0" dirty="0" err="1">
                <a:solidFill>
                  <a:srgbClr val="000000"/>
                </a:solidFill>
                <a:latin typeface="BCGKFC+Calibri"/>
                <a:sym typeface="Wingdings" panose="05000000000000000000" pitchFamily="2" charset="2"/>
              </a:rPr>
              <a:t>kalamsı</a:t>
            </a:r>
            <a:r>
              <a:rPr lang="tr-TR" sz="1800" b="0" i="0" u="none" strike="noStrike" baseline="0" dirty="0">
                <a:solidFill>
                  <a:srgbClr val="000000"/>
                </a:solidFill>
                <a:latin typeface="BCGKFC+Calibri"/>
                <a:sym typeface="Wingdings" panose="05000000000000000000" pitchFamily="2" charset="2"/>
              </a:rPr>
              <a:t> karşı taraftaki kol ve bacağın dirsek ve dizden </a:t>
            </a:r>
            <a:r>
              <a:rPr lang="tr-TR" sz="1800" b="0" i="0" u="none" strike="noStrike" baseline="0" dirty="0" err="1">
                <a:solidFill>
                  <a:srgbClr val="000000"/>
                </a:solidFill>
                <a:latin typeface="BCGKFC+Calibri"/>
                <a:sym typeface="Wingdings" panose="05000000000000000000" pitchFamily="2" charset="2"/>
              </a:rPr>
              <a:t>kızrıması</a:t>
            </a:r>
            <a:r>
              <a:rPr lang="tr-TR" sz="1800" b="0" i="0" u="none" strike="noStrike" baseline="0" dirty="0">
                <a:solidFill>
                  <a:srgbClr val="000000"/>
                </a:solidFill>
                <a:latin typeface="BCGKFC+Calibri"/>
                <a:sym typeface="Wingdings" panose="05000000000000000000" pitchFamily="2" charset="2"/>
              </a:rPr>
              <a:t>  doğuştan 3-4 hafta sonra belirginleşir.nu pozisyonun uzun </a:t>
            </a:r>
            <a:r>
              <a:rPr lang="tr-TR" sz="1800" b="0" i="0" u="none" strike="noStrike" baseline="0" dirty="0" err="1">
                <a:solidFill>
                  <a:srgbClr val="000000"/>
                </a:solidFill>
                <a:latin typeface="BCGKFC+Calibri"/>
                <a:sym typeface="Wingdings" panose="05000000000000000000" pitchFamily="2" charset="2"/>
              </a:rPr>
              <a:t>süremsi</a:t>
            </a:r>
            <a:r>
              <a:rPr lang="tr-TR" sz="1800" b="0" i="0" u="none" strike="noStrike" baseline="0" dirty="0">
                <a:solidFill>
                  <a:srgbClr val="000000"/>
                </a:solidFill>
                <a:latin typeface="BCGKFC+Calibri"/>
                <a:sym typeface="Wingdings" panose="05000000000000000000" pitchFamily="2" charset="2"/>
              </a:rPr>
              <a:t> tek taraflı alınma 6. aydan sonra izlenmesi patolojiktir.</a:t>
            </a:r>
          </a:p>
          <a:p>
            <a:r>
              <a:rPr lang="tr-TR" sz="1800" b="0" i="0" u="none" strike="noStrike" baseline="0" dirty="0">
                <a:solidFill>
                  <a:srgbClr val="000000"/>
                </a:solidFill>
                <a:latin typeface="BCGKFC+Calibri"/>
                <a:sym typeface="Wingdings" panose="05000000000000000000" pitchFamily="2" charset="2"/>
              </a:rPr>
              <a:t>Basma ve otomatik yürüme refleksi bebek koltuk </a:t>
            </a:r>
            <a:r>
              <a:rPr lang="tr-TR" sz="1800" b="0" i="0" u="none" strike="noStrike" baseline="0" dirty="0" err="1">
                <a:solidFill>
                  <a:srgbClr val="000000"/>
                </a:solidFill>
                <a:latin typeface="BCGKFC+Calibri"/>
                <a:sym typeface="Wingdings" panose="05000000000000000000" pitchFamily="2" charset="2"/>
              </a:rPr>
              <a:t>altaarından</a:t>
            </a:r>
            <a:r>
              <a:rPr lang="tr-TR" sz="1800" b="0" i="0" u="none" strike="noStrike" baseline="0" dirty="0">
                <a:solidFill>
                  <a:srgbClr val="000000"/>
                </a:solidFill>
                <a:latin typeface="BCGKFC+Calibri"/>
                <a:sym typeface="Wingdings" panose="05000000000000000000" pitchFamily="2" charset="2"/>
              </a:rPr>
              <a:t> tutularak düz bir yüzeye </a:t>
            </a:r>
            <a:r>
              <a:rPr lang="tr-TR" sz="1800" b="0" i="0" u="none" strike="noStrike" baseline="0" dirty="0" err="1">
                <a:solidFill>
                  <a:srgbClr val="000000"/>
                </a:solidFill>
                <a:latin typeface="BCGKFC+Calibri"/>
                <a:sym typeface="Wingdings" panose="05000000000000000000" pitchFamily="2" charset="2"/>
              </a:rPr>
              <a:t>ayakalrı</a:t>
            </a:r>
            <a:r>
              <a:rPr lang="tr-TR" sz="1800" b="0" i="0" u="none" strike="noStrike" baseline="0" dirty="0">
                <a:solidFill>
                  <a:srgbClr val="000000"/>
                </a:solidFill>
                <a:latin typeface="BCGKFC+Calibri"/>
                <a:sym typeface="Wingdings" panose="05000000000000000000" pitchFamily="2" charset="2"/>
              </a:rPr>
              <a:t> değdirilirse adıma </a:t>
            </a:r>
            <a:r>
              <a:rPr lang="tr-TR" sz="1800" b="0" i="0" u="none" strike="noStrike" baseline="0" dirty="0" err="1">
                <a:solidFill>
                  <a:srgbClr val="000000"/>
                </a:solidFill>
                <a:latin typeface="BCGKFC+Calibri"/>
                <a:sym typeface="Wingdings" panose="05000000000000000000" pitchFamily="2" charset="2"/>
              </a:rPr>
              <a:t>tamahareketi</a:t>
            </a:r>
            <a:r>
              <a:rPr lang="tr-TR" sz="1800" b="0" i="0" u="none" strike="noStrike" baseline="0" dirty="0">
                <a:solidFill>
                  <a:srgbClr val="000000"/>
                </a:solidFill>
                <a:latin typeface="BCGKFC+Calibri"/>
                <a:sym typeface="Wingdings" panose="05000000000000000000" pitchFamily="2" charset="2"/>
              </a:rPr>
              <a:t> yapabilir 6-7. ayda </a:t>
            </a:r>
            <a:r>
              <a:rPr lang="tr-TR" sz="1800" b="0" i="0" u="none" strike="noStrike" baseline="0" dirty="0" err="1">
                <a:solidFill>
                  <a:srgbClr val="000000"/>
                </a:solidFill>
                <a:latin typeface="BCGKFC+Calibri"/>
                <a:sym typeface="Wingdings" panose="05000000000000000000" pitchFamily="2" charset="2"/>
              </a:rPr>
              <a:t>kaybolur.zamanında</a:t>
            </a:r>
            <a:r>
              <a:rPr lang="tr-TR" sz="1800" b="0" i="0" u="none" strike="noStrike" baseline="0" dirty="0">
                <a:solidFill>
                  <a:srgbClr val="000000"/>
                </a:solidFill>
                <a:latin typeface="BCGKFC+Calibri"/>
                <a:sym typeface="Wingdings" panose="05000000000000000000" pitchFamily="2" charset="2"/>
              </a:rPr>
              <a:t> </a:t>
            </a:r>
            <a:r>
              <a:rPr lang="tr-TR" sz="1800" b="0" i="0" u="none" strike="noStrike" baseline="0" dirty="0" err="1">
                <a:solidFill>
                  <a:srgbClr val="000000"/>
                </a:solidFill>
                <a:latin typeface="BCGKFC+Calibri"/>
                <a:sym typeface="Wingdings" panose="05000000000000000000" pitchFamily="2" charset="2"/>
              </a:rPr>
              <a:t>dğanlar</a:t>
            </a:r>
            <a:r>
              <a:rPr lang="tr-TR" sz="1800" b="0" i="0" u="none" strike="noStrike" baseline="0" dirty="0">
                <a:solidFill>
                  <a:srgbClr val="000000"/>
                </a:solidFill>
                <a:latin typeface="BCGKFC+Calibri"/>
                <a:sym typeface="Wingdings" panose="05000000000000000000" pitchFamily="2" charset="2"/>
              </a:rPr>
              <a:t> ayak tabanı erken </a:t>
            </a:r>
            <a:r>
              <a:rPr lang="tr-TR" sz="1800" b="0" i="0" u="none" strike="noStrike" baseline="0" dirty="0" err="1">
                <a:solidFill>
                  <a:srgbClr val="000000"/>
                </a:solidFill>
                <a:latin typeface="BCGKFC+Calibri"/>
                <a:sym typeface="Wingdings" panose="05000000000000000000" pitchFamily="2" charset="2"/>
              </a:rPr>
              <a:t>doğanalr</a:t>
            </a:r>
            <a:r>
              <a:rPr lang="tr-TR" sz="1800" b="0" i="0" u="none" strike="noStrike" baseline="0" dirty="0">
                <a:solidFill>
                  <a:srgbClr val="000000"/>
                </a:solidFill>
                <a:latin typeface="BCGKFC+Calibri"/>
                <a:sym typeface="Wingdings" panose="05000000000000000000" pitchFamily="2" charset="2"/>
              </a:rPr>
              <a:t> ayak ucu ile hareketi yapar.</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17</a:t>
            </a:fld>
            <a:endParaRPr lang="tr-TR"/>
          </a:p>
        </p:txBody>
      </p:sp>
    </p:spTree>
    <p:extLst>
      <p:ext uri="{BB962C8B-B14F-4D97-AF65-F5344CB8AC3E}">
        <p14:creationId xmlns:p14="http://schemas.microsoft.com/office/powerpoint/2010/main" val="1197249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TÜRK NEONATOLOJİ DERNEĞİ</a:t>
            </a:r>
          </a:p>
          <a:p>
            <a:r>
              <a:rPr lang="tr-TR" dirty="0"/>
              <a:t>“Sarılık” terimi </a:t>
            </a:r>
            <a:r>
              <a:rPr lang="tr-TR" dirty="0" err="1"/>
              <a:t>bilirubinin</a:t>
            </a:r>
            <a:r>
              <a:rPr lang="tr-TR" dirty="0"/>
              <a:t> deri ve mukozalarda birikimi sonucu deri ve </a:t>
            </a:r>
            <a:r>
              <a:rPr lang="tr-TR" dirty="0" err="1"/>
              <a:t>skleraların</a:t>
            </a:r>
            <a:r>
              <a:rPr lang="tr-TR" dirty="0"/>
              <a:t> sarı renkte görülmesini ifade eder; bu duruma vücutta </a:t>
            </a:r>
            <a:r>
              <a:rPr lang="tr-TR" dirty="0" err="1"/>
              <a:t>bilirubinin</a:t>
            </a:r>
            <a:r>
              <a:rPr lang="tr-TR" dirty="0"/>
              <a:t> yükselmesi, yani “</a:t>
            </a:r>
            <a:r>
              <a:rPr lang="tr-TR" dirty="0" err="1"/>
              <a:t>hiperbilirubinemi</a:t>
            </a:r>
            <a:r>
              <a:rPr lang="tr-TR" dirty="0"/>
              <a:t>” neden olur</a:t>
            </a:r>
          </a:p>
          <a:p>
            <a:r>
              <a:rPr lang="tr-TR" dirty="0"/>
              <a:t>Serum total </a:t>
            </a:r>
            <a:r>
              <a:rPr lang="tr-TR" dirty="0" err="1"/>
              <a:t>bilirubin</a:t>
            </a:r>
            <a:r>
              <a:rPr lang="tr-TR" dirty="0"/>
              <a:t> (STB) düzeyi ancak 5 mg/dl’yi aştığında sarılık görülür.</a:t>
            </a:r>
          </a:p>
          <a:p>
            <a:r>
              <a:rPr lang="tr-TR" dirty="0"/>
              <a:t>Zamanında tanı konup tedavi edilmeyen yüksek </a:t>
            </a:r>
            <a:r>
              <a:rPr lang="tr-TR" dirty="0" err="1"/>
              <a:t>bilirubin</a:t>
            </a:r>
            <a:r>
              <a:rPr lang="tr-TR" dirty="0"/>
              <a:t> düzeylerinin yol açacağı </a:t>
            </a:r>
            <a:r>
              <a:rPr lang="tr-TR" dirty="0" err="1"/>
              <a:t>bilirubin</a:t>
            </a:r>
            <a:r>
              <a:rPr lang="tr-TR" dirty="0"/>
              <a:t> </a:t>
            </a:r>
            <a:r>
              <a:rPr lang="tr-TR" dirty="0" err="1"/>
              <a:t>ensefalopatisi</a:t>
            </a:r>
            <a:r>
              <a:rPr lang="tr-TR" dirty="0"/>
              <a:t> ciddi nörolojik sekellere neden olur. </a:t>
            </a:r>
            <a:r>
              <a:rPr lang="tr-TR" dirty="0" err="1"/>
              <a:t>Kernikterus</a:t>
            </a:r>
            <a:r>
              <a:rPr lang="tr-TR" dirty="0"/>
              <a:t> olarak bilinen </a:t>
            </a:r>
            <a:r>
              <a:rPr lang="tr-TR" dirty="0" err="1"/>
              <a:t>atetoid</a:t>
            </a:r>
            <a:r>
              <a:rPr lang="tr-TR" dirty="0"/>
              <a:t> </a:t>
            </a:r>
            <a:r>
              <a:rPr lang="tr-TR" dirty="0" err="1"/>
              <a:t>serebral</a:t>
            </a:r>
            <a:r>
              <a:rPr lang="tr-TR" dirty="0"/>
              <a:t> felç gelişebilir.</a:t>
            </a:r>
          </a:p>
          <a:p>
            <a:r>
              <a:rPr lang="tr-TR" dirty="0" err="1"/>
              <a:t>Yenidoğanların</a:t>
            </a:r>
            <a:r>
              <a:rPr lang="tr-TR" dirty="0"/>
              <a:t> hemen hepsinde hayatın ilk haftasında total </a:t>
            </a:r>
            <a:r>
              <a:rPr lang="tr-TR" dirty="0" err="1"/>
              <a:t>bilirubin</a:t>
            </a:r>
            <a:r>
              <a:rPr lang="tr-TR" dirty="0"/>
              <a:t> düzeyinin yükselmesi ve bunların üçte ikisinde de klinik olarak sarılık görülmesi nedeniyle bu geçici </a:t>
            </a:r>
            <a:r>
              <a:rPr lang="tr-TR" dirty="0" err="1"/>
              <a:t>hiperbilirubinemiye</a:t>
            </a:r>
            <a:r>
              <a:rPr lang="tr-TR" dirty="0"/>
              <a:t> “fizyolojik sarılık” denmektedir. Hatta son çalışmalarda </a:t>
            </a:r>
            <a:r>
              <a:rPr lang="tr-TR" dirty="0" err="1"/>
              <a:t>miad</a:t>
            </a:r>
            <a:r>
              <a:rPr lang="tr-TR" dirty="0"/>
              <a:t> ve miada yakın bebeklerin %80’inde </a:t>
            </a:r>
            <a:r>
              <a:rPr lang="tr-TR" dirty="0" err="1"/>
              <a:t>STB’nin</a:t>
            </a:r>
            <a:r>
              <a:rPr lang="tr-TR" dirty="0"/>
              <a:t> 5 mg/dl üzerinde olduğu saptanmıştır; bu insan gözünün </a:t>
            </a:r>
            <a:r>
              <a:rPr lang="tr-TR" dirty="0" err="1"/>
              <a:t>yenidoğanda</a:t>
            </a:r>
            <a:r>
              <a:rPr lang="tr-TR" dirty="0"/>
              <a:t> </a:t>
            </a:r>
            <a:r>
              <a:rPr lang="tr-TR" dirty="0" err="1"/>
              <a:t>konjuge</a:t>
            </a:r>
            <a:r>
              <a:rPr lang="tr-TR" dirty="0"/>
              <a:t> olmayan </a:t>
            </a:r>
            <a:r>
              <a:rPr lang="tr-TR" dirty="0" err="1"/>
              <a:t>hiperbilirubinemiyi</a:t>
            </a:r>
            <a:r>
              <a:rPr lang="tr-TR" dirty="0"/>
              <a:t> tanıyabildiği düzeydir.</a:t>
            </a:r>
          </a:p>
          <a:p>
            <a:r>
              <a:rPr lang="tr-TR" dirty="0"/>
              <a:t>6 Sonuç olarak sağlıklı miadında bir </a:t>
            </a:r>
            <a:r>
              <a:rPr lang="tr-TR" dirty="0" err="1"/>
              <a:t>yenidoğanda</a:t>
            </a:r>
            <a:r>
              <a:rPr lang="tr-TR" dirty="0"/>
              <a:t> STB düzeyi, saat olarak yaşa göre </a:t>
            </a:r>
            <a:r>
              <a:rPr lang="tr-TR" dirty="0" err="1"/>
              <a:t>bilirubinin</a:t>
            </a:r>
            <a:r>
              <a:rPr lang="tr-TR" dirty="0"/>
              <a:t> </a:t>
            </a:r>
            <a:r>
              <a:rPr lang="tr-TR" dirty="0" err="1"/>
              <a:t>persantil</a:t>
            </a:r>
            <a:r>
              <a:rPr lang="tr-TR" dirty="0"/>
              <a:t> dağılımını gösteren </a:t>
            </a:r>
            <a:r>
              <a:rPr lang="tr-TR" dirty="0" err="1"/>
              <a:t>nomogramda</a:t>
            </a:r>
            <a:r>
              <a:rPr lang="tr-TR" dirty="0"/>
              <a:t> değerlendirilerek risk bölgesi belirlenmeli, tedavi gerektirip gerekmediği saptanmalı; ancak bundan sonra “fizyolojik” olabileceği düşünülmelidir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t>TcB</a:t>
            </a:r>
            <a:r>
              <a:rPr lang="tr-TR" dirty="0"/>
              <a:t>(</a:t>
            </a:r>
            <a:r>
              <a:rPr lang="tr-TR" dirty="0" err="1"/>
              <a:t>transkutan</a:t>
            </a:r>
            <a:r>
              <a:rPr lang="tr-TR" dirty="0"/>
              <a:t> ) ölçüm cihazı cilt yüzeyinden total serum veya plazma </a:t>
            </a:r>
            <a:r>
              <a:rPr lang="tr-TR" dirty="0" err="1"/>
              <a:t>bilirubinini</a:t>
            </a:r>
            <a:r>
              <a:rPr lang="tr-TR" dirty="0"/>
              <a:t> ölçer. </a:t>
            </a:r>
            <a:r>
              <a:rPr lang="tr-TR" dirty="0" err="1"/>
              <a:t>TcB</a:t>
            </a:r>
            <a:r>
              <a:rPr lang="tr-TR" dirty="0"/>
              <a:t> ölçümünün kullanımı gözle değerlendirme ile sarardığı fark edilen bebeklerin </a:t>
            </a:r>
            <a:r>
              <a:rPr lang="tr-TR" dirty="0" err="1"/>
              <a:t>bilirubin</a:t>
            </a:r>
            <a:r>
              <a:rPr lang="tr-TR" dirty="0"/>
              <a:t> değerlerinin belirlenmesi için kan alımı sayısını azaltmıştır. Ayrıca </a:t>
            </a:r>
            <a:r>
              <a:rPr lang="tr-TR" dirty="0" err="1"/>
              <a:t>TcB</a:t>
            </a:r>
            <a:r>
              <a:rPr lang="tr-TR" dirty="0"/>
              <a:t> ölçümünün hastanede ve hastane dışında yaygın kullanımı ağır </a:t>
            </a:r>
            <a:r>
              <a:rPr lang="tr-TR" dirty="0" err="1"/>
              <a:t>hiperbilirubinemi</a:t>
            </a:r>
            <a:r>
              <a:rPr lang="tr-TR" dirty="0"/>
              <a:t> sıklığını ve fototerapi için hastaneye tekrar başvuru sıklığını azalttığı gibi fototerapi alan bebek sayısını ve süresini azalttığını gösteren çalış.53-56 Ancak fototerapi alan bebeklerde ve cilt rengi koyu olan bebeklerde </a:t>
            </a:r>
            <a:r>
              <a:rPr lang="tr-TR" dirty="0" err="1"/>
              <a:t>TcB</a:t>
            </a:r>
            <a:r>
              <a:rPr lang="tr-TR" dirty="0"/>
              <a:t> ölçümü güvenilir değildir.</a:t>
            </a: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19</a:t>
            </a:fld>
            <a:endParaRPr lang="tr-TR"/>
          </a:p>
        </p:txBody>
      </p:sp>
    </p:spTree>
    <p:extLst>
      <p:ext uri="{BB962C8B-B14F-4D97-AF65-F5344CB8AC3E}">
        <p14:creationId xmlns:p14="http://schemas.microsoft.com/office/powerpoint/2010/main" val="2213505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baseline="0" dirty="0">
                <a:solidFill>
                  <a:srgbClr val="000000"/>
                </a:solidFill>
                <a:latin typeface="BCGKFC+Calibri"/>
              </a:rPr>
              <a:t>2 farklı</a:t>
            </a:r>
            <a:r>
              <a:rPr lang="tr-TR" sz="1200" b="0" i="0" u="none" strike="noStrike" baseline="0" dirty="0">
                <a:solidFill>
                  <a:srgbClr val="000000"/>
                </a:solidFill>
                <a:latin typeface="BCGKGD+Calibri"/>
              </a:rPr>
              <a:t> </a:t>
            </a:r>
            <a:r>
              <a:rPr lang="tr-TR" sz="1200" b="0" i="0" u="none" strike="noStrike" baseline="0" dirty="0">
                <a:solidFill>
                  <a:srgbClr val="000000"/>
                </a:solidFill>
                <a:latin typeface="BCGKFC+Calibri"/>
              </a:rPr>
              <a:t>zamanda </a:t>
            </a:r>
            <a:r>
              <a:rPr lang="tr-TR" sz="1200" b="0" i="0" u="none" strike="noStrike" baseline="0" dirty="0" err="1">
                <a:solidFill>
                  <a:srgbClr val="000000"/>
                </a:solidFill>
                <a:latin typeface="BCGKFC+Calibri"/>
              </a:rPr>
              <a:t>bilirubin</a:t>
            </a:r>
            <a:r>
              <a:rPr lang="tr-TR" sz="1200" b="0" i="0" u="none" strike="noStrike" baseline="0" dirty="0">
                <a:solidFill>
                  <a:srgbClr val="000000"/>
                </a:solidFill>
                <a:latin typeface="BCGKFC+Calibri"/>
              </a:rPr>
              <a:t> düzeyi alınan bebeklerde, bu değerler </a:t>
            </a:r>
            <a:r>
              <a:rPr lang="tr-TR" sz="1200" b="0" i="0" u="none" strike="noStrike" baseline="0" dirty="0" err="1">
                <a:solidFill>
                  <a:srgbClr val="000000"/>
                </a:solidFill>
                <a:latin typeface="BCGKFC+Calibri"/>
              </a:rPr>
              <a:t>nomogram</a:t>
            </a:r>
            <a:r>
              <a:rPr lang="tr-TR" sz="1200" b="0" i="0" u="none" strike="noStrike" baseline="0" dirty="0">
                <a:solidFill>
                  <a:srgbClr val="000000"/>
                </a:solidFill>
                <a:latin typeface="BCGKFC+Calibri"/>
              </a:rPr>
              <a:t> üzerine işaretlenip, </a:t>
            </a:r>
            <a:r>
              <a:rPr lang="tr-TR" sz="1200" b="0" i="0" u="none" strike="noStrike" baseline="0" dirty="0" err="1">
                <a:solidFill>
                  <a:srgbClr val="000000"/>
                </a:solidFill>
                <a:latin typeface="BCGKFC+Calibri"/>
              </a:rPr>
              <a:t>bilirubin</a:t>
            </a:r>
            <a:r>
              <a:rPr lang="tr-TR" sz="1200" b="0" i="0" u="none" strike="noStrike" baseline="0" dirty="0">
                <a:solidFill>
                  <a:srgbClr val="000000"/>
                </a:solidFill>
                <a:latin typeface="BCGKFC+Calibri"/>
              </a:rPr>
              <a:t> yükselme hızı</a:t>
            </a:r>
            <a:r>
              <a:rPr lang="tr-TR" sz="1200" b="0" i="0" u="none" strike="noStrike" baseline="0" dirty="0">
                <a:solidFill>
                  <a:srgbClr val="000000"/>
                </a:solidFill>
                <a:latin typeface="BCGKGD+Calibri"/>
              </a:rPr>
              <a:t> </a:t>
            </a:r>
            <a:r>
              <a:rPr lang="tr-TR" sz="1200" b="0" i="0" u="none" strike="noStrike" baseline="0" dirty="0">
                <a:solidFill>
                  <a:srgbClr val="000000"/>
                </a:solidFill>
                <a:latin typeface="BCGKFC+Calibri"/>
              </a:rPr>
              <a:t>değerlendirilir. Eğer </a:t>
            </a:r>
            <a:r>
              <a:rPr lang="tr-TR" sz="1200" b="0" i="0" u="none" strike="noStrike" baseline="0" dirty="0" err="1">
                <a:solidFill>
                  <a:srgbClr val="000000"/>
                </a:solidFill>
                <a:latin typeface="BCGKFC+Calibri"/>
              </a:rPr>
              <a:t>bilirubin</a:t>
            </a:r>
            <a:r>
              <a:rPr lang="tr-TR" sz="1200" b="0" i="0" u="none" strike="noStrike" baseline="0" dirty="0">
                <a:solidFill>
                  <a:srgbClr val="000000"/>
                </a:solidFill>
                <a:latin typeface="BCGKFC+Calibri"/>
              </a:rPr>
              <a:t> düzeyi üst </a:t>
            </a:r>
            <a:r>
              <a:rPr lang="tr-TR" sz="1200" b="0" i="0" u="none" strike="noStrike" baseline="0" dirty="0" err="1">
                <a:solidFill>
                  <a:srgbClr val="000000"/>
                </a:solidFill>
                <a:latin typeface="BCGKFC+Calibri"/>
              </a:rPr>
              <a:t>persantil</a:t>
            </a:r>
            <a:r>
              <a:rPr lang="tr-TR" sz="1200" b="0" i="0" u="none" strike="noStrike" baseline="0" dirty="0">
                <a:solidFill>
                  <a:srgbClr val="000000"/>
                </a:solidFill>
                <a:latin typeface="BCGKFC+Calibri"/>
              </a:rPr>
              <a:t> eğrilerine doğru yükseliyorsa </a:t>
            </a:r>
            <a:r>
              <a:rPr lang="tr-TR" sz="1200" b="0" i="0" u="none" strike="noStrike" baseline="0" dirty="0" err="1">
                <a:solidFill>
                  <a:srgbClr val="000000"/>
                </a:solidFill>
                <a:latin typeface="BCGKFC+Calibri"/>
              </a:rPr>
              <a:t>hemoliz</a:t>
            </a:r>
            <a:r>
              <a:rPr lang="tr-TR" sz="1200" b="0" i="0" u="none" strike="noStrike" baseline="0" dirty="0">
                <a:solidFill>
                  <a:srgbClr val="000000"/>
                </a:solidFill>
                <a:latin typeface="BCGKFC+Calibri"/>
              </a:rPr>
              <a:t> düşünülür ve buna göre takip ve tetkik edilir. </a:t>
            </a:r>
          </a:p>
          <a:p>
            <a:r>
              <a:rPr lang="tr-TR" dirty="0"/>
              <a:t>total serum </a:t>
            </a:r>
            <a:r>
              <a:rPr lang="tr-TR" dirty="0" err="1"/>
              <a:t>bilirubin</a:t>
            </a:r>
            <a:r>
              <a:rPr lang="tr-TR" dirty="0"/>
              <a:t> düzeyi (STB) </a:t>
            </a:r>
            <a:endParaRPr lang="tr-TR" sz="1200" b="0" i="0" u="none" strike="noStrike" baseline="0" dirty="0">
              <a:solidFill>
                <a:srgbClr val="000000"/>
              </a:solidFill>
              <a:latin typeface="BCGKFC+Calibri"/>
            </a:endParaRP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20</a:t>
            </a:fld>
            <a:endParaRPr lang="tr-TR"/>
          </a:p>
        </p:txBody>
      </p:sp>
    </p:spTree>
    <p:extLst>
      <p:ext uri="{BB962C8B-B14F-4D97-AF65-F5344CB8AC3E}">
        <p14:creationId xmlns:p14="http://schemas.microsoft.com/office/powerpoint/2010/main" val="2473704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u="none" strike="noStrike" baseline="0" dirty="0">
                <a:latin typeface="BCGKHF+Calibri,Bold"/>
              </a:rPr>
              <a:t>Ak</a:t>
            </a:r>
            <a:r>
              <a:rPr lang="tr-TR" sz="1200" b="1" i="0" u="none" strike="noStrike" baseline="0" dirty="0">
                <a:latin typeface="BCGKHG+Calibri,Bold"/>
              </a:rPr>
              <a:t>􀅦􀆔 􀁢</a:t>
            </a:r>
            <a:r>
              <a:rPr lang="tr-TR" sz="1200" b="1" i="0" u="none" strike="noStrike" baseline="0" dirty="0" err="1">
                <a:latin typeface="BCGKHF+Calibri,Bold"/>
              </a:rPr>
              <a:t>emas</a:t>
            </a:r>
            <a:r>
              <a:rPr lang="tr-TR" sz="1200" b="1" i="0" u="none" strike="noStrike" baseline="0" dirty="0">
                <a:latin typeface="BCGKHG+Calibri,Bold"/>
              </a:rPr>
              <a:t>􀅦 </a:t>
            </a:r>
            <a:r>
              <a:rPr lang="tr-TR" sz="1200" b="1" i="0" u="none" strike="noStrike" baseline="0" dirty="0">
                <a:latin typeface="BCGKHF+Calibri,Bold"/>
              </a:rPr>
              <a:t>5 (A</a:t>
            </a:r>
            <a:r>
              <a:rPr lang="tr-TR" sz="1200" b="1" i="0" u="none" strike="noStrike" baseline="0" dirty="0">
                <a:latin typeface="BCGKHG+Calibri,Bold"/>
              </a:rPr>
              <a:t>􀁢</a:t>
            </a:r>
            <a:r>
              <a:rPr lang="tr-TR" sz="1200" b="1" i="0" u="none" strike="noStrike" baseline="0" dirty="0">
                <a:latin typeface="BCGKHF+Calibri,Bold"/>
              </a:rPr>
              <a:t>5) – </a:t>
            </a:r>
            <a:r>
              <a:rPr lang="tr-TR" sz="1200" b="1" i="1" u="none" strike="noStrike" baseline="0" dirty="0">
                <a:latin typeface="BCGLHG+Calibri,BoldItalic"/>
              </a:rPr>
              <a:t>devam </a:t>
            </a:r>
            <a:r>
              <a:rPr lang="tr-TR" sz="1200" b="0" i="0" u="none" strike="noStrike" baseline="0" dirty="0">
                <a:latin typeface="BCGKFC+Calibri"/>
              </a:rPr>
              <a:t>a) risk faktörleri; 1) Pozitif direkt </a:t>
            </a:r>
            <a:r>
              <a:rPr lang="tr-TR" sz="1200" b="0" i="0" u="none" strike="noStrike" baseline="0" dirty="0" err="1">
                <a:latin typeface="BCGKFC+Calibri"/>
              </a:rPr>
              <a:t>Coombs</a:t>
            </a:r>
            <a:r>
              <a:rPr lang="tr-TR" sz="1200" b="0" i="0" u="none" strike="noStrike" baseline="0" dirty="0">
                <a:latin typeface="BCGKFC+Calibri"/>
              </a:rPr>
              <a:t> testi, kan grup uyu</a:t>
            </a:r>
            <a:r>
              <a:rPr lang="tr-TR" sz="1200" b="0" i="0" u="none" strike="noStrike" baseline="0" dirty="0">
                <a:latin typeface="BCGKGD+Calibri"/>
              </a:rPr>
              <a:t>􀆔</a:t>
            </a:r>
            <a:r>
              <a:rPr lang="tr-TR" sz="1200" b="0" i="0" u="none" strike="noStrike" baseline="0" dirty="0" err="1">
                <a:latin typeface="BCGKFC+Calibri"/>
              </a:rPr>
              <a:t>mazl</a:t>
            </a:r>
            <a:r>
              <a:rPr lang="tr-TR" sz="1200" b="0" i="0" u="none" strike="noStrike" baseline="0" dirty="0">
                <a:latin typeface="BCGKGD+Calibri"/>
              </a:rPr>
              <a:t>􀅦􀅒􀅦</a:t>
            </a:r>
            <a:r>
              <a:rPr lang="tr-TR" sz="1200" b="0" i="0" u="none" strike="noStrike" baseline="0" dirty="0">
                <a:latin typeface="BCGKFC+Calibri"/>
              </a:rPr>
              <a:t>, </a:t>
            </a:r>
            <a:r>
              <a:rPr lang="tr-TR" sz="1200" b="0" i="0" u="none" strike="noStrike" baseline="0" dirty="0" err="1">
                <a:latin typeface="BCGKFC+Calibri"/>
              </a:rPr>
              <a:t>hemolitik</a:t>
            </a:r>
            <a:r>
              <a:rPr lang="tr-TR" sz="1200" b="0" i="0" u="none" strike="noStrike" baseline="0" dirty="0">
                <a:latin typeface="BCGKFC+Calibri"/>
              </a:rPr>
              <a:t> </a:t>
            </a:r>
            <a:r>
              <a:rPr lang="tr-TR" sz="1200" b="0" i="0" u="none" strike="noStrike" baseline="0" dirty="0" err="1">
                <a:latin typeface="+mn-lt"/>
              </a:rPr>
              <a:t>hastal</a:t>
            </a:r>
            <a:r>
              <a:rPr lang="tr-TR" sz="1200" b="0" i="0" u="none" strike="noStrike" baseline="0" dirty="0">
                <a:latin typeface="+mn-lt"/>
              </a:rPr>
              <a:t>􀅦k</a:t>
            </a:r>
            <a:r>
              <a:rPr lang="tr-TR" sz="1200" b="0" i="0" u="none" strike="noStrike" baseline="0" dirty="0">
                <a:latin typeface="BCGKFC+Calibri"/>
              </a:rPr>
              <a:t>, (</a:t>
            </a:r>
            <a:r>
              <a:rPr lang="tr-TR" sz="1200" b="0" i="0" u="none" strike="noStrike" baseline="0" dirty="0" err="1">
                <a:latin typeface="BCGKFC+Calibri"/>
              </a:rPr>
              <a:t>herediter</a:t>
            </a:r>
            <a:r>
              <a:rPr lang="tr-TR" sz="1200" b="0" i="0" u="none" strike="noStrike" baseline="0" dirty="0">
                <a:latin typeface="BCGKFC+Calibri"/>
              </a:rPr>
              <a:t> </a:t>
            </a:r>
            <a:r>
              <a:rPr lang="tr-TR" sz="1200" b="0" i="0" u="none" strike="noStrike" baseline="0" dirty="0" err="1">
                <a:latin typeface="BCGKFC+Calibri"/>
              </a:rPr>
              <a:t>sferositoz</a:t>
            </a:r>
            <a:r>
              <a:rPr lang="tr-TR" sz="1200" b="0" i="0" u="none" strike="noStrike" baseline="0" dirty="0">
                <a:latin typeface="BCGKFC+Calibri"/>
              </a:rPr>
              <a:t>, G6PD eksikli</a:t>
            </a:r>
            <a:r>
              <a:rPr lang="tr-TR" sz="1200" b="0" i="0" u="none" strike="noStrike" baseline="0" dirty="0">
                <a:latin typeface="BCGKGD+Calibri"/>
              </a:rPr>
              <a:t>􀅒</a:t>
            </a:r>
            <a:r>
              <a:rPr lang="tr-TR" sz="1200" b="0" i="0" u="none" strike="noStrike" baseline="0" dirty="0">
                <a:latin typeface="BCGKFC+Calibri"/>
              </a:rPr>
              <a:t>i), 2) daha önceki </a:t>
            </a:r>
            <a:r>
              <a:rPr lang="tr-TR" sz="1200" b="0" i="0" u="none" strike="noStrike" baseline="0" dirty="0" err="1">
                <a:latin typeface="BCGKFC+Calibri"/>
              </a:rPr>
              <a:t>karde</a:t>
            </a:r>
            <a:r>
              <a:rPr lang="tr-TR" sz="1200" b="0" i="0" u="none" strike="noStrike" baseline="0" dirty="0">
                <a:latin typeface="BCGKGD+Calibri"/>
              </a:rPr>
              <a:t>􀆔</a:t>
            </a:r>
            <a:r>
              <a:rPr lang="tr-TR" sz="1200" b="0" i="0" u="none" strike="noStrike" baseline="0" dirty="0" err="1">
                <a:latin typeface="BCGKFC+Calibri"/>
              </a:rPr>
              <a:t>lerde</a:t>
            </a:r>
            <a:r>
              <a:rPr lang="tr-TR" sz="1200" b="0" i="0" u="none" strike="noStrike" baseline="0" dirty="0">
                <a:latin typeface="BCGKFC+Calibri"/>
              </a:rPr>
              <a:t> sar</a:t>
            </a:r>
            <a:r>
              <a:rPr lang="tr-TR" sz="1200" b="0" i="0" u="none" strike="noStrike" baseline="0" dirty="0">
                <a:latin typeface="BCGKGD+Calibri"/>
              </a:rPr>
              <a:t>􀅦</a:t>
            </a:r>
            <a:r>
              <a:rPr lang="tr-TR" sz="1200" b="0" i="0" u="none" strike="noStrike" baseline="0" dirty="0">
                <a:latin typeface="BCGKFC+Calibri"/>
              </a:rPr>
              <a:t>l</a:t>
            </a:r>
            <a:r>
              <a:rPr lang="tr-TR" sz="1200" b="0" i="0" u="none" strike="noStrike" baseline="0" dirty="0">
                <a:latin typeface="BCGKGD+Calibri"/>
              </a:rPr>
              <a:t>􀅦</a:t>
            </a:r>
            <a:r>
              <a:rPr lang="tr-TR" sz="1200" b="0" i="0" u="none" strike="noStrike" baseline="0" dirty="0">
                <a:latin typeface="BCGKFC+Calibri"/>
              </a:rPr>
              <a:t>k öyküsü, 3) </a:t>
            </a:r>
            <a:r>
              <a:rPr lang="tr-TR" sz="1200" b="0" i="0" u="none" strike="noStrike" baseline="0" dirty="0" err="1">
                <a:latin typeface="BCGKFC+Calibri"/>
              </a:rPr>
              <a:t>sefal</a:t>
            </a:r>
            <a:r>
              <a:rPr lang="tr-TR" sz="1200" b="0" i="0" u="none" strike="noStrike" baseline="0" dirty="0">
                <a:latin typeface="BCGKFC+Calibri"/>
              </a:rPr>
              <a:t> </a:t>
            </a:r>
            <a:r>
              <a:rPr lang="tr-TR" sz="1200" b="0" i="0" u="none" strike="noStrike" baseline="0" dirty="0" err="1">
                <a:latin typeface="BCGKFC+Calibri"/>
              </a:rPr>
              <a:t>hematom</a:t>
            </a:r>
            <a:r>
              <a:rPr lang="tr-TR" sz="1200" b="0" i="0" u="none" strike="noStrike" baseline="0" dirty="0">
                <a:latin typeface="BCGKFC+Calibri"/>
              </a:rPr>
              <a:t> veya belirgin </a:t>
            </a:r>
            <a:r>
              <a:rPr lang="tr-TR" sz="1200" b="0" i="0" u="none" strike="noStrike" baseline="0" dirty="0" err="1">
                <a:latin typeface="BCGKFC+Calibri"/>
              </a:rPr>
              <a:t>ekimoz</a:t>
            </a:r>
            <a:r>
              <a:rPr lang="tr-TR" sz="1200" b="0" i="0" u="none" strike="noStrike" baseline="0" dirty="0">
                <a:latin typeface="BCGKFC+Calibri"/>
              </a:rPr>
              <a:t>, 4) anne sütü ile beslenme [emzirme iyi de</a:t>
            </a:r>
            <a:r>
              <a:rPr lang="tr-TR" sz="1200" b="0" i="0" u="none" strike="noStrike" baseline="0" dirty="0">
                <a:latin typeface="BCGKGD+Calibri"/>
              </a:rPr>
              <a:t>􀅒</a:t>
            </a:r>
            <a:r>
              <a:rPr lang="tr-TR" sz="1200" b="0" i="0" u="none" strike="noStrike" baseline="0" dirty="0">
                <a:latin typeface="BCGKFC+Calibri"/>
              </a:rPr>
              <a:t>il, kilo </a:t>
            </a:r>
            <a:r>
              <a:rPr lang="tr-TR" sz="1200" b="0" i="0" u="none" strike="noStrike" baseline="0" dirty="0" err="1">
                <a:latin typeface="BCGKFC+Calibri"/>
              </a:rPr>
              <a:t>kayb</a:t>
            </a:r>
            <a:r>
              <a:rPr lang="tr-TR" sz="1200" b="0" i="0" u="none" strike="noStrike" baseline="0" dirty="0">
                <a:latin typeface="BCGKGD+Calibri"/>
              </a:rPr>
              <a:t>􀅦 </a:t>
            </a:r>
            <a:r>
              <a:rPr lang="tr-TR" sz="1200" b="0" i="0" u="none" strike="noStrike" baseline="0" dirty="0">
                <a:latin typeface="BCGKFC+Calibri"/>
              </a:rPr>
              <a:t>fazla (&gt;%8-10)], b) </a:t>
            </a:r>
            <a:r>
              <a:rPr lang="tr-TR" sz="1200" b="0" i="0" u="none" strike="noStrike" baseline="0" dirty="0" err="1">
                <a:latin typeface="BCGKFC+Calibri"/>
              </a:rPr>
              <a:t>Yukar</a:t>
            </a:r>
            <a:r>
              <a:rPr lang="tr-TR" sz="1200" b="0" i="0" u="none" strike="noStrike" baseline="0" dirty="0">
                <a:latin typeface="BCGKGD+Calibri"/>
              </a:rPr>
              <a:t>􀅦</a:t>
            </a:r>
            <a:r>
              <a:rPr lang="tr-TR" sz="1200" b="0" i="0" u="none" strike="noStrike" baseline="0" dirty="0" err="1">
                <a:latin typeface="BCGKFC+Calibri"/>
              </a:rPr>
              <a:t>daki</a:t>
            </a:r>
            <a:r>
              <a:rPr lang="tr-TR" sz="1200" b="0" i="0" u="none" strike="noStrike" baseline="0" dirty="0">
                <a:latin typeface="BCGKFC+Calibri"/>
              </a:rPr>
              <a:t> </a:t>
            </a:r>
            <a:r>
              <a:rPr lang="tr-TR" sz="1200" b="0" i="0" u="none" strike="noStrike" baseline="0" dirty="0" err="1">
                <a:latin typeface="BCGKFC+Calibri"/>
              </a:rPr>
              <a:t>persantil</a:t>
            </a:r>
            <a:r>
              <a:rPr lang="tr-TR" sz="1200" b="0" i="0" u="none" strike="noStrike" baseline="0" dirty="0">
                <a:latin typeface="BCGKFC+Calibri"/>
              </a:rPr>
              <a:t> çizelgesine göre de</a:t>
            </a:r>
            <a:r>
              <a:rPr lang="tr-TR" sz="1200" b="0" i="0" u="none" strike="noStrike" baseline="0" dirty="0">
                <a:latin typeface="BCGKGD+Calibri"/>
              </a:rPr>
              <a:t>􀅒</a:t>
            </a:r>
            <a:r>
              <a:rPr lang="tr-TR" sz="1200" b="0" i="0" u="none" strike="noStrike" baseline="0" dirty="0" err="1">
                <a:latin typeface="BCGKFC+Calibri"/>
              </a:rPr>
              <a:t>erlendir</a:t>
            </a:r>
            <a:r>
              <a:rPr lang="tr-TR" sz="1200" b="0" i="0" u="none" strike="noStrike" baseline="0" dirty="0">
                <a:latin typeface="BCGKFC+Calibri"/>
              </a:rPr>
              <a:t>, c) A</a:t>
            </a:r>
            <a:r>
              <a:rPr lang="tr-TR" sz="1200" b="0" i="0" u="none" strike="noStrike" baseline="0" dirty="0">
                <a:latin typeface="BCGKGD+Calibri"/>
              </a:rPr>
              <a:t>􀆔</a:t>
            </a:r>
            <a:r>
              <a:rPr lang="tr-TR" sz="1200" b="0" i="0" u="none" strike="noStrike" baseline="0" dirty="0">
                <a:latin typeface="BCGKFC+Calibri"/>
              </a:rPr>
              <a:t>a</a:t>
            </a:r>
            <a:r>
              <a:rPr lang="tr-TR" sz="1200" b="0" i="0" u="none" strike="noStrike" baseline="0" dirty="0">
                <a:latin typeface="BCGKGD+Calibri"/>
              </a:rPr>
              <a:t>􀅒􀅦</a:t>
            </a:r>
            <a:r>
              <a:rPr lang="tr-TR" sz="1200" b="0" i="0" u="none" strike="noStrike" baseline="0" dirty="0">
                <a:latin typeface="BCGKFC+Calibri"/>
              </a:rPr>
              <a:t>da verilen fototerapi s</a:t>
            </a:r>
            <a:r>
              <a:rPr lang="tr-TR" sz="1200" b="0" i="0" u="none" strike="noStrike" baseline="0" dirty="0">
                <a:latin typeface="BCGKGD+Calibri"/>
              </a:rPr>
              <a:t>􀅦</a:t>
            </a:r>
            <a:r>
              <a:rPr lang="tr-TR" sz="1200" b="0" i="0" u="none" strike="noStrike" baseline="0" dirty="0">
                <a:latin typeface="BCGKFC+Calibri"/>
              </a:rPr>
              <a:t>n</a:t>
            </a:r>
            <a:r>
              <a:rPr lang="tr-TR" sz="1200" b="0" i="0" u="none" strike="noStrike" baseline="0" dirty="0">
                <a:latin typeface="BCGKGD+Calibri"/>
              </a:rPr>
              <a:t>􀅦</a:t>
            </a:r>
            <a:r>
              <a:rPr lang="tr-TR" sz="1200" b="0" i="0" u="none" strike="noStrike" baseline="0" dirty="0" err="1">
                <a:latin typeface="BCGKFC+Calibri"/>
              </a:rPr>
              <a:t>rlar</a:t>
            </a:r>
            <a:r>
              <a:rPr lang="tr-TR" sz="1200" b="0" i="0" u="none" strike="noStrike" baseline="0" dirty="0">
                <a:latin typeface="BCGKGD+Calibri"/>
              </a:rPr>
              <a:t>􀅦</a:t>
            </a:r>
            <a:r>
              <a:rPr lang="tr-TR" sz="1200" b="0" i="0" u="none" strike="noStrike" baseline="0" dirty="0" err="1">
                <a:latin typeface="BCGKFC+Calibri"/>
              </a:rPr>
              <a:t>na</a:t>
            </a:r>
            <a:r>
              <a:rPr lang="tr-TR" sz="1200" b="0" i="0" u="none" strike="noStrike" baseline="0" dirty="0">
                <a:latin typeface="BCGKFC+Calibri"/>
              </a:rPr>
              <a:t> g</a:t>
            </a:r>
          </a:p>
          <a:p>
            <a:r>
              <a:rPr lang="tr-TR" sz="1800" b="0" i="0" u="none" strike="noStrike" baseline="0" dirty="0" err="1">
                <a:solidFill>
                  <a:srgbClr val="000000"/>
                </a:solidFill>
                <a:latin typeface="BCGKFC+Calibri"/>
              </a:rPr>
              <a:t>asfiksi</a:t>
            </a:r>
            <a:r>
              <a:rPr lang="tr-TR" sz="1800" b="0" i="0" u="none" strike="noStrike" baseline="0" dirty="0">
                <a:solidFill>
                  <a:srgbClr val="000000"/>
                </a:solidFill>
                <a:latin typeface="BCGKFC+Calibri"/>
              </a:rPr>
              <a:t>, belirgin letarji, </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s</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a:t>
            </a:r>
            <a:r>
              <a:rPr lang="tr-TR" sz="1800" b="0" i="0" u="none" strike="noStrike" baseline="0" dirty="0" err="1">
                <a:solidFill>
                  <a:srgbClr val="000000"/>
                </a:solidFill>
                <a:latin typeface="BCGKFC+Calibri"/>
              </a:rPr>
              <a:t>korunamamas</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asidoz</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sepsis</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albumin</a:t>
            </a:r>
            <a:r>
              <a:rPr lang="tr-TR" sz="1800" b="0" i="0" u="none" strike="noStrike" baseline="0" dirty="0">
                <a:solidFill>
                  <a:srgbClr val="000000"/>
                </a:solidFill>
                <a:latin typeface="BCGKFC+Calibri"/>
              </a:rPr>
              <a:t> &lt;3 gr/dl (e</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er ölçülürse). </a:t>
            </a:r>
            <a:r>
              <a:rPr lang="tr-TR" sz="1200" b="0" i="0" u="none" strike="noStrike" baseline="0" dirty="0">
                <a:latin typeface="BCGKFC+Calibri"/>
              </a:rPr>
              <a:t>öre de</a:t>
            </a:r>
            <a:r>
              <a:rPr lang="tr-TR" sz="1200" b="0" i="0" u="none" strike="noStrike" baseline="0" dirty="0">
                <a:latin typeface="BCGKGD+Calibri"/>
              </a:rPr>
              <a:t>􀅒</a:t>
            </a:r>
            <a:r>
              <a:rPr lang="tr-TR" sz="1200" b="0" i="0" u="none" strike="noStrike" baseline="0" dirty="0" err="1">
                <a:latin typeface="BCGKFC+Calibri"/>
              </a:rPr>
              <a:t>erlendir</a:t>
            </a:r>
            <a:r>
              <a:rPr lang="tr-TR" sz="1200" b="0" i="0" u="none" strike="noStrike" baseline="0" dirty="0">
                <a:latin typeface="BCGKFC+Calibri"/>
              </a:rPr>
              <a:t>, d) hastanede veya ayaktan izlenebilir </a:t>
            </a:r>
            <a:r>
              <a:rPr lang="tr-TR" dirty="0" err="1"/>
              <a:t>lar</a:t>
            </a:r>
            <a:r>
              <a:rPr lang="tr-TR" dirty="0"/>
              <a:t> vardır</a:t>
            </a:r>
          </a:p>
        </p:txBody>
      </p:sp>
      <p:sp>
        <p:nvSpPr>
          <p:cNvPr id="4" name="Slayt Numarası Yer Tutucusu 3"/>
          <p:cNvSpPr>
            <a:spLocks noGrp="1"/>
          </p:cNvSpPr>
          <p:nvPr>
            <p:ph type="sldNum" sz="quarter" idx="5"/>
          </p:nvPr>
        </p:nvSpPr>
        <p:spPr/>
        <p:txBody>
          <a:bodyPr/>
          <a:lstStyle/>
          <a:p>
            <a:fld id="{1E9C2699-8F91-4E52-80E4-6D21B5B4CCD8}" type="slidenum">
              <a:rPr lang="tr-TR" smtClean="0"/>
              <a:t>21</a:t>
            </a:fld>
            <a:endParaRPr lang="tr-TR"/>
          </a:p>
        </p:txBody>
      </p:sp>
    </p:spTree>
    <p:extLst>
      <p:ext uri="{BB962C8B-B14F-4D97-AF65-F5344CB8AC3E}">
        <p14:creationId xmlns:p14="http://schemas.microsoft.com/office/powerpoint/2010/main" val="337573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Fototerapinin amacı </a:t>
            </a:r>
            <a:r>
              <a:rPr lang="tr-TR" dirty="0" err="1"/>
              <a:t>indirekt</a:t>
            </a:r>
            <a:r>
              <a:rPr lang="tr-TR" dirty="0"/>
              <a:t> </a:t>
            </a:r>
            <a:r>
              <a:rPr lang="tr-TR" dirty="0" err="1"/>
              <a:t>bilirubin</a:t>
            </a:r>
            <a:r>
              <a:rPr lang="tr-TR" dirty="0"/>
              <a:t> düzeyini düşürüp kan değişimi ihtiyacını azaltmak ve </a:t>
            </a:r>
            <a:r>
              <a:rPr lang="tr-TR" dirty="0" err="1"/>
              <a:t>bilirubin</a:t>
            </a:r>
            <a:r>
              <a:rPr lang="tr-TR" dirty="0"/>
              <a:t> </a:t>
            </a:r>
            <a:r>
              <a:rPr lang="tr-TR" dirty="0" err="1"/>
              <a:t>ensefalopatisi</a:t>
            </a:r>
            <a:r>
              <a:rPr lang="tr-TR" dirty="0"/>
              <a:t> gelişmesini engellemektir</a:t>
            </a:r>
          </a:p>
          <a:p>
            <a:r>
              <a:rPr lang="tr-TR" dirty="0" err="1"/>
              <a:t>FT’nin</a:t>
            </a:r>
            <a:r>
              <a:rPr lang="tr-TR" dirty="0"/>
              <a:t> hangi </a:t>
            </a:r>
            <a:r>
              <a:rPr lang="tr-TR" dirty="0" err="1"/>
              <a:t>bilirubin</a:t>
            </a:r>
            <a:r>
              <a:rPr lang="tr-TR" dirty="0"/>
              <a:t> düzeyinde başlanması gerektiğine dair kesin bilimsel veriler yoktur. Tedavi kararı total serum </a:t>
            </a:r>
            <a:r>
              <a:rPr lang="tr-TR" dirty="0" err="1"/>
              <a:t>bilirubin</a:t>
            </a:r>
            <a:r>
              <a:rPr lang="tr-TR" dirty="0"/>
              <a:t> düzeyi, serum </a:t>
            </a:r>
            <a:r>
              <a:rPr lang="tr-TR" dirty="0" err="1"/>
              <a:t>bilirubin</a:t>
            </a:r>
            <a:r>
              <a:rPr lang="tr-TR" dirty="0"/>
              <a:t> düzeyinin artış hızı, bebeğin doğum ağırlığı, gebelik haftası ve </a:t>
            </a:r>
            <a:r>
              <a:rPr lang="tr-TR" dirty="0" err="1"/>
              <a:t>postnatal</a:t>
            </a:r>
            <a:r>
              <a:rPr lang="tr-TR" dirty="0"/>
              <a:t> yaşı ve risk faktörlerinin varlığına göre verilir. Serum </a:t>
            </a:r>
            <a:r>
              <a:rPr lang="tr-TR" dirty="0" err="1"/>
              <a:t>bilirubin</a:t>
            </a:r>
            <a:r>
              <a:rPr lang="tr-TR" dirty="0"/>
              <a:t> düzeyi bebeğin </a:t>
            </a:r>
            <a:r>
              <a:rPr lang="tr-TR" dirty="0" err="1"/>
              <a:t>postnatal</a:t>
            </a:r>
            <a:r>
              <a:rPr lang="tr-TR" dirty="0"/>
              <a:t> yaşı ve </a:t>
            </a:r>
            <a:r>
              <a:rPr lang="tr-TR" dirty="0" err="1"/>
              <a:t>bilirubin</a:t>
            </a:r>
            <a:r>
              <a:rPr lang="tr-TR" dirty="0"/>
              <a:t> </a:t>
            </a:r>
            <a:r>
              <a:rPr lang="tr-TR" dirty="0" err="1"/>
              <a:t>nörotoksisitesi</a:t>
            </a:r>
            <a:r>
              <a:rPr lang="tr-TR" dirty="0"/>
              <a:t> açısından taşıdığı potansiyel risk faktörlerine göre belirlenen tedavi eşiklerine ulaştığında fototerapi başlanır</a:t>
            </a:r>
          </a:p>
          <a:p>
            <a:r>
              <a:rPr lang="tr-TR" dirty="0"/>
              <a:t>Fototerapinin klinik etkinliği tedavi başlandıktan 4-6 saat sonra </a:t>
            </a:r>
            <a:r>
              <a:rPr lang="tr-TR" dirty="0" err="1"/>
              <a:t>bilirubin</a:t>
            </a:r>
            <a:r>
              <a:rPr lang="tr-TR" dirty="0"/>
              <a:t> düzeyinin ölçümü ile değerlendirilir. </a:t>
            </a:r>
            <a:r>
              <a:rPr lang="tr-TR" dirty="0" err="1"/>
              <a:t>Bilirubin</a:t>
            </a:r>
            <a:r>
              <a:rPr lang="tr-TR" dirty="0"/>
              <a:t> düzeyinde 2 mg/dl’nin üzerinde düşüş </a:t>
            </a:r>
            <a:r>
              <a:rPr lang="tr-TR" dirty="0" err="1"/>
              <a:t>beklenir.başlanır</a:t>
            </a:r>
            <a:r>
              <a:rPr lang="tr-TR" dirty="0"/>
              <a:t>. 35 haftanın altındaki bebeklerde Tablo 2,29 35 haftanın üzerindeki bebeklerde ise Şekil 3 kullanılır.7</a:t>
            </a:r>
          </a:p>
        </p:txBody>
      </p:sp>
      <p:sp>
        <p:nvSpPr>
          <p:cNvPr id="4" name="Slayt Numarası Yer Tutucusu 3"/>
          <p:cNvSpPr>
            <a:spLocks noGrp="1"/>
          </p:cNvSpPr>
          <p:nvPr>
            <p:ph type="sldNum" sz="quarter" idx="5"/>
          </p:nvPr>
        </p:nvSpPr>
        <p:spPr/>
        <p:txBody>
          <a:bodyPr/>
          <a:lstStyle/>
          <a:p>
            <a:fld id="{1E9C2699-8F91-4E52-80E4-6D21B5B4CCD8}" type="slidenum">
              <a:rPr lang="tr-TR" smtClean="0"/>
              <a:t>25</a:t>
            </a:fld>
            <a:endParaRPr lang="tr-TR"/>
          </a:p>
        </p:txBody>
      </p:sp>
    </p:spTree>
    <p:extLst>
      <p:ext uri="{BB962C8B-B14F-4D97-AF65-F5344CB8AC3E}">
        <p14:creationId xmlns:p14="http://schemas.microsoft.com/office/powerpoint/2010/main" val="3193926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a:t>
            </a:r>
            <a:r>
              <a:rPr lang="tr-TR" dirty="0" err="1"/>
              <a:t>sŦnŦrlar</a:t>
            </a:r>
            <a:r>
              <a:rPr lang="tr-TR" dirty="0"/>
              <a:t> solunum hızı için 30- 60/</a:t>
            </a:r>
            <a:r>
              <a:rPr lang="tr-TR" dirty="0" err="1"/>
              <a:t>dk</a:t>
            </a:r>
            <a:r>
              <a:rPr lang="tr-TR" dirty="0"/>
              <a:t>, kalp </a:t>
            </a:r>
            <a:r>
              <a:rPr lang="tr-TR" dirty="0" err="1"/>
              <a:t>hŦzŦ</a:t>
            </a:r>
            <a:r>
              <a:rPr lang="tr-TR" dirty="0"/>
              <a:t> için 100-160/</a:t>
            </a:r>
            <a:r>
              <a:rPr lang="tr-TR" dirty="0" err="1"/>
              <a:t>dk</a:t>
            </a:r>
            <a:r>
              <a:rPr lang="tr-TR" dirty="0"/>
              <a:t> ve </a:t>
            </a:r>
            <a:r>
              <a:rPr lang="tr-TR" dirty="0" err="1"/>
              <a:t>aksiller</a:t>
            </a:r>
            <a:r>
              <a:rPr lang="tr-TR" dirty="0"/>
              <a:t> vücut </a:t>
            </a:r>
            <a:r>
              <a:rPr lang="tr-TR" dirty="0" err="1"/>
              <a:t>ŦsŦsŦ</a:t>
            </a:r>
            <a:r>
              <a:rPr lang="tr-TR" dirty="0"/>
              <a:t> için bebek </a:t>
            </a:r>
            <a:r>
              <a:rPr lang="tr-TR" dirty="0" err="1"/>
              <a:t>açŦk</a:t>
            </a:r>
            <a:r>
              <a:rPr lang="tr-TR" dirty="0"/>
              <a:t> yatakta ve giyinik iken 36,5-37,4 </a:t>
            </a:r>
            <a:r>
              <a:rPr lang="tr-TR" dirty="0" err="1"/>
              <a:t>ȗC</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27</a:t>
            </a:fld>
            <a:endParaRPr lang="tr-TR"/>
          </a:p>
        </p:txBody>
      </p:sp>
    </p:spTree>
    <p:extLst>
      <p:ext uri="{BB962C8B-B14F-4D97-AF65-F5344CB8AC3E}">
        <p14:creationId xmlns:p14="http://schemas.microsoft.com/office/powerpoint/2010/main" val="2807381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GKD için bilinen risk faktörleri varsa (Pozitif aile öyküsü, </a:t>
            </a:r>
            <a:r>
              <a:rPr lang="tr-TR" dirty="0" err="1"/>
              <a:t>doŒum</a:t>
            </a:r>
            <a:r>
              <a:rPr lang="tr-TR" dirty="0"/>
              <a:t> öncesi </a:t>
            </a:r>
            <a:r>
              <a:rPr lang="tr-TR" dirty="0" err="1"/>
              <a:t>makadi</a:t>
            </a:r>
            <a:r>
              <a:rPr lang="tr-TR" dirty="0"/>
              <a:t> </a:t>
            </a:r>
            <a:r>
              <a:rPr lang="tr-TR" dirty="0" err="1"/>
              <a:t>duruƔ</a:t>
            </a:r>
            <a:r>
              <a:rPr lang="tr-TR" dirty="0"/>
              <a:t> ya da </a:t>
            </a:r>
            <a:r>
              <a:rPr lang="tr-TR" dirty="0" err="1"/>
              <a:t>makadi</a:t>
            </a:r>
            <a:r>
              <a:rPr lang="tr-TR" dirty="0"/>
              <a:t> </a:t>
            </a:r>
            <a:r>
              <a:rPr lang="tr-TR" dirty="0" err="1"/>
              <a:t>doŒum</a:t>
            </a:r>
            <a:r>
              <a:rPr lang="tr-TR" dirty="0"/>
              <a:t> öyküsü, </a:t>
            </a:r>
            <a:r>
              <a:rPr lang="tr-TR" dirty="0" err="1"/>
              <a:t>çoŒul</a:t>
            </a:r>
            <a:r>
              <a:rPr lang="tr-TR" dirty="0"/>
              <a:t> gebelik, </a:t>
            </a:r>
            <a:r>
              <a:rPr lang="tr-TR" dirty="0" err="1"/>
              <a:t>oligohidroamniyoz</a:t>
            </a:r>
            <a:r>
              <a:rPr lang="tr-TR" dirty="0"/>
              <a:t> öyküsü, </a:t>
            </a:r>
            <a:r>
              <a:rPr lang="tr-TR" dirty="0" err="1"/>
              <a:t>tortikollis</a:t>
            </a:r>
            <a:r>
              <a:rPr lang="tr-TR" dirty="0"/>
              <a:t> - </a:t>
            </a:r>
            <a:r>
              <a:rPr lang="tr-TR" dirty="0" err="1"/>
              <a:t>metatarsus</a:t>
            </a:r>
            <a:r>
              <a:rPr lang="tr-TR" dirty="0"/>
              <a:t> </a:t>
            </a:r>
            <a:r>
              <a:rPr lang="tr-TR" dirty="0" err="1"/>
              <a:t>adduktus</a:t>
            </a:r>
            <a:r>
              <a:rPr lang="tr-TR" dirty="0"/>
              <a:t> - pes </a:t>
            </a:r>
            <a:r>
              <a:rPr lang="tr-TR" dirty="0" err="1"/>
              <a:t>kalkaneovalgus</a:t>
            </a:r>
            <a:r>
              <a:rPr lang="tr-TR" dirty="0"/>
              <a:t> gibi </a:t>
            </a:r>
            <a:r>
              <a:rPr lang="tr-TR" dirty="0" err="1"/>
              <a:t>eƔlik</a:t>
            </a:r>
            <a:r>
              <a:rPr lang="tr-TR" dirty="0"/>
              <a:t> eden </a:t>
            </a:r>
            <a:r>
              <a:rPr lang="tr-TR" dirty="0" err="1"/>
              <a:t>deformitelerin</a:t>
            </a:r>
            <a:r>
              <a:rPr lang="tr-TR" dirty="0"/>
              <a:t> </a:t>
            </a:r>
            <a:r>
              <a:rPr lang="tr-TR" dirty="0" err="1"/>
              <a:t>varlŦŒŦ</a:t>
            </a:r>
            <a:r>
              <a:rPr lang="tr-TR" dirty="0"/>
              <a:t>, kundak </a:t>
            </a:r>
            <a:r>
              <a:rPr lang="tr-TR" dirty="0" err="1"/>
              <a:t>uygulamasŦ</a:t>
            </a:r>
            <a:r>
              <a:rPr lang="tr-TR" dirty="0"/>
              <a:t>, ilk </a:t>
            </a:r>
            <a:r>
              <a:rPr lang="tr-TR" dirty="0" err="1"/>
              <a:t>doŒan</a:t>
            </a:r>
            <a:r>
              <a:rPr lang="tr-TR" dirty="0"/>
              <a:t> </a:t>
            </a:r>
            <a:r>
              <a:rPr lang="tr-TR" dirty="0" err="1"/>
              <a:t>kŦz</a:t>
            </a:r>
            <a:r>
              <a:rPr lang="tr-TR" dirty="0"/>
              <a:t> </a:t>
            </a:r>
            <a:r>
              <a:rPr lang="tr-TR" dirty="0" err="1"/>
              <a:t>çocuklarŦ</a:t>
            </a:r>
            <a:r>
              <a:rPr lang="tr-TR" dirty="0"/>
              <a:t>, bebek </a:t>
            </a:r>
            <a:r>
              <a:rPr lang="tr-TR" dirty="0" err="1"/>
              <a:t>kalçalarŦnŦn</a:t>
            </a:r>
            <a:r>
              <a:rPr lang="tr-TR" dirty="0"/>
              <a:t> </a:t>
            </a:r>
            <a:r>
              <a:rPr lang="tr-TR" dirty="0" err="1"/>
              <a:t>ekstansiyon</a:t>
            </a:r>
            <a:r>
              <a:rPr lang="tr-TR" dirty="0"/>
              <a:t> ve </a:t>
            </a:r>
            <a:r>
              <a:rPr lang="tr-TR" dirty="0" err="1"/>
              <a:t>adduksiyona</a:t>
            </a:r>
            <a:r>
              <a:rPr lang="tr-TR" dirty="0"/>
              <a:t> </a:t>
            </a:r>
            <a:r>
              <a:rPr lang="tr-TR" dirty="0" err="1"/>
              <a:t>zorlandŦŒŦ</a:t>
            </a:r>
            <a:r>
              <a:rPr lang="tr-TR" dirty="0"/>
              <a:t> her durum) </a:t>
            </a:r>
            <a:r>
              <a:rPr lang="tr-TR" dirty="0" err="1"/>
              <a:t>bunlarŦ</a:t>
            </a:r>
            <a:r>
              <a:rPr lang="tr-TR" dirty="0"/>
              <a:t> kaydeder. Risk faktörlerinden herhangi biri pozitif ise kalça ultrasonografisi için randevu </a:t>
            </a:r>
            <a:r>
              <a:rPr lang="tr-TR" dirty="0" err="1"/>
              <a:t>alŦnŦr</a:t>
            </a:r>
            <a:r>
              <a:rPr lang="tr-TR" dirty="0"/>
              <a:t>. Risk faktörü yok ise 4. izleminde (41. gün izlemi) fizik muayene </a:t>
            </a:r>
            <a:r>
              <a:rPr lang="tr-TR" dirty="0" err="1"/>
              <a:t>yaptŦrŦlmasŦ</a:t>
            </a:r>
            <a:r>
              <a:rPr lang="tr-TR" dirty="0"/>
              <a:t> için aile hekimine yönlendirilir.</a:t>
            </a:r>
          </a:p>
        </p:txBody>
      </p:sp>
      <p:sp>
        <p:nvSpPr>
          <p:cNvPr id="4" name="Slayt Numarası Yer Tutucusu 3"/>
          <p:cNvSpPr>
            <a:spLocks noGrp="1"/>
          </p:cNvSpPr>
          <p:nvPr>
            <p:ph type="sldNum" sz="quarter" idx="5"/>
          </p:nvPr>
        </p:nvSpPr>
        <p:spPr/>
        <p:txBody>
          <a:bodyPr/>
          <a:lstStyle/>
          <a:p>
            <a:fld id="{1E9C2699-8F91-4E52-80E4-6D21B5B4CCD8}" type="slidenum">
              <a:rPr lang="tr-TR" smtClean="0"/>
              <a:t>28</a:t>
            </a:fld>
            <a:endParaRPr lang="tr-TR"/>
          </a:p>
        </p:txBody>
      </p:sp>
    </p:spTree>
    <p:extLst>
      <p:ext uri="{BB962C8B-B14F-4D97-AF65-F5344CB8AC3E}">
        <p14:creationId xmlns:p14="http://schemas.microsoft.com/office/powerpoint/2010/main" val="3735093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lgn="just">
              <a:spcAft>
                <a:spcPts val="600"/>
              </a:spcAft>
            </a:pPr>
            <a:r>
              <a:rPr lang="tr-TR" sz="1200" dirty="0">
                <a:latin typeface="Times New Roman" panose="02020603050405020304" pitchFamily="18" charset="0"/>
                <a:cs typeface="Times New Roman" panose="02020603050405020304" pitchFamily="18" charset="0"/>
              </a:rPr>
              <a:t>Ancak taramanın atlanmaması için taburculuk öncesi son anda topuk kanı örneği alınmaktadır. Eğer bu örnek bebek yeterince oral beslenmeden alınmış ise aileye ilk hafta içinde aile hekimlerine başvurarak yeni topuk kanı örneği aldırması gerektiği söylenmelidir.</a:t>
            </a:r>
          </a:p>
          <a:p>
            <a:pPr marL="457200" marR="0" lvl="1" indent="0" algn="just" defTabSz="914400" rtl="0" eaLnBrk="1" fontAlgn="auto" latinLnBrk="0" hangingPunct="1">
              <a:lnSpc>
                <a:spcPct val="100000"/>
              </a:lnSpc>
              <a:spcBef>
                <a:spcPts val="0"/>
              </a:spcBef>
              <a:spcAft>
                <a:spcPts val="600"/>
              </a:spcAft>
              <a:buClrTx/>
              <a:buSzTx/>
              <a:buFontTx/>
              <a:buNone/>
              <a:tabLst/>
              <a:defRPr/>
            </a:pPr>
            <a:r>
              <a:rPr lang="tr-TR" sz="1200" dirty="0">
                <a:latin typeface="Times New Roman" panose="02020603050405020304" pitchFamily="18" charset="0"/>
                <a:cs typeface="Times New Roman" panose="02020603050405020304" pitchFamily="18" charset="0"/>
              </a:rPr>
              <a:t>Aile hekimliğine gelen her </a:t>
            </a:r>
            <a:r>
              <a:rPr lang="tr-TR" sz="1200" dirty="0" err="1">
                <a:latin typeface="Times New Roman" panose="02020603050405020304" pitchFamily="18" charset="0"/>
                <a:cs typeface="Times New Roman" panose="02020603050405020304" pitchFamily="18" charset="0"/>
              </a:rPr>
              <a:t>yenidoğan</a:t>
            </a:r>
            <a:r>
              <a:rPr lang="tr-TR" sz="1200" dirty="0">
                <a:latin typeface="Times New Roman" panose="02020603050405020304" pitchFamily="18" charset="0"/>
                <a:cs typeface="Times New Roman" panose="02020603050405020304" pitchFamily="18" charset="0"/>
              </a:rPr>
              <a:t>, daha önce hastanede topuk kanı alınıp alınmadığı, alındı ise ne zaman alındığı ve kan alımı öncesi bebeğin beslenip beslenmediği yönünden ayrıntılı olarak sorgulanmalı</a:t>
            </a:r>
          </a:p>
          <a:p>
            <a:pPr algn="just"/>
            <a:r>
              <a:rPr lang="tr-TR" sz="1200" dirty="0">
                <a:latin typeface="Times New Roman" panose="02020603050405020304" pitchFamily="18" charset="0"/>
                <a:cs typeface="Times New Roman" panose="02020603050405020304" pitchFamily="18" charset="0"/>
              </a:rPr>
              <a:t>Numune alımı için kullanılacak </a:t>
            </a:r>
            <a:r>
              <a:rPr lang="tr-TR" sz="1200" dirty="0" err="1">
                <a:latin typeface="Times New Roman" panose="02020603050405020304" pitchFamily="18" charset="0"/>
                <a:cs typeface="Times New Roman" panose="02020603050405020304" pitchFamily="18" charset="0"/>
              </a:rPr>
              <a:t>Guthrie</a:t>
            </a:r>
            <a:r>
              <a:rPr lang="tr-TR" sz="1200" dirty="0">
                <a:latin typeface="Times New Roman" panose="02020603050405020304" pitchFamily="18" charset="0"/>
                <a:cs typeface="Times New Roman" panose="02020603050405020304" pitchFamily="18" charset="0"/>
              </a:rPr>
              <a:t> kağıdı üzerinde bulunan form tam olarak doldurulmalı</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Bebeklerin topuğunun </a:t>
            </a:r>
            <a:r>
              <a:rPr lang="tr-TR" sz="1200" dirty="0" err="1">
                <a:latin typeface="Times New Roman" panose="02020603050405020304" pitchFamily="18" charset="0"/>
                <a:cs typeface="Times New Roman" panose="02020603050405020304" pitchFamily="18" charset="0"/>
              </a:rPr>
              <a:t>plantar</a:t>
            </a:r>
            <a:r>
              <a:rPr lang="tr-TR" sz="1200" dirty="0">
                <a:latin typeface="Times New Roman" panose="02020603050405020304" pitchFamily="18" charset="0"/>
                <a:cs typeface="Times New Roman" panose="02020603050405020304" pitchFamily="18" charset="0"/>
              </a:rPr>
              <a:t> yüzünün </a:t>
            </a:r>
            <a:r>
              <a:rPr lang="tr-TR" sz="1200" dirty="0" err="1">
                <a:latin typeface="Times New Roman" panose="02020603050405020304" pitchFamily="18" charset="0"/>
                <a:cs typeface="Times New Roman" panose="02020603050405020304" pitchFamily="18" charset="0"/>
              </a:rPr>
              <a:t>medial</a:t>
            </a:r>
            <a:r>
              <a:rPr lang="tr-TR" sz="1200" dirty="0">
                <a:latin typeface="Times New Roman" panose="02020603050405020304" pitchFamily="18" charset="0"/>
                <a:cs typeface="Times New Roman" panose="02020603050405020304" pitchFamily="18" charset="0"/>
              </a:rPr>
              <a:t> veya </a:t>
            </a:r>
            <a:r>
              <a:rPr lang="tr-TR" sz="1200" dirty="0" err="1">
                <a:latin typeface="Times New Roman" panose="02020603050405020304" pitchFamily="18" charset="0"/>
                <a:cs typeface="Times New Roman" panose="02020603050405020304" pitchFamily="18" charset="0"/>
              </a:rPr>
              <a:t>lateral</a:t>
            </a:r>
            <a:r>
              <a:rPr lang="tr-TR" sz="1200" dirty="0">
                <a:latin typeface="Times New Roman" panose="02020603050405020304" pitchFamily="18" charset="0"/>
                <a:cs typeface="Times New Roman" panose="02020603050405020304" pitchFamily="18" charset="0"/>
              </a:rPr>
              <a:t> kısımları kullanılmalı</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Her bebek için tek bir steril </a:t>
            </a:r>
            <a:r>
              <a:rPr lang="tr-TR" sz="1200" dirty="0" err="1">
                <a:latin typeface="Times New Roman" panose="02020603050405020304" pitchFamily="18" charset="0"/>
                <a:cs typeface="Times New Roman" panose="02020603050405020304" pitchFamily="18" charset="0"/>
              </a:rPr>
              <a:t>lanset</a:t>
            </a:r>
            <a:r>
              <a:rPr lang="tr-TR" sz="1200" dirty="0">
                <a:latin typeface="Times New Roman" panose="02020603050405020304" pitchFamily="18" charset="0"/>
                <a:cs typeface="Times New Roman" panose="02020603050405020304" pitchFamily="18" charset="0"/>
              </a:rPr>
              <a:t> kullanılarak yapılmalı, ilk kan damlası silinmeli</a:t>
            </a:r>
          </a:p>
          <a:p>
            <a:pPr algn="just"/>
            <a:endParaRPr lang="tr-TR" sz="1200" dirty="0">
              <a:latin typeface="Times New Roman" panose="02020603050405020304" pitchFamily="18" charset="0"/>
              <a:cs typeface="Times New Roman" panose="02020603050405020304" pitchFamily="18" charset="0"/>
            </a:endParaRPr>
          </a:p>
          <a:p>
            <a:pPr algn="just"/>
            <a:r>
              <a:rPr lang="tr-TR" sz="1200" dirty="0">
                <a:latin typeface="Times New Roman" panose="02020603050405020304" pitchFamily="18" charset="0"/>
                <a:cs typeface="Times New Roman" panose="02020603050405020304" pitchFamily="18" charset="0"/>
              </a:rPr>
              <a:t>Kan alımı sırasında, kan alma kağıdı bastırılmamalı veya topuk sıkılmamalı (</a:t>
            </a:r>
            <a:r>
              <a:rPr lang="tr-TR" sz="1200" dirty="0" err="1">
                <a:latin typeface="Times New Roman" panose="02020603050405020304" pitchFamily="18" charset="0"/>
                <a:cs typeface="Times New Roman" panose="02020603050405020304" pitchFamily="18" charset="0"/>
              </a:rPr>
              <a:t>hemolizi</a:t>
            </a:r>
            <a:r>
              <a:rPr lang="tr-TR" sz="1200" dirty="0">
                <a:latin typeface="Times New Roman" panose="02020603050405020304" pitchFamily="18" charset="0"/>
                <a:cs typeface="Times New Roman" panose="02020603050405020304" pitchFamily="18" charset="0"/>
              </a:rPr>
              <a:t> önlemek için)</a:t>
            </a:r>
          </a:p>
          <a:p>
            <a:pPr lvl="1" algn="just">
              <a:spcAft>
                <a:spcPts val="600"/>
              </a:spcAft>
            </a:pPr>
            <a:endParaRPr lang="tr-TR" sz="1200" dirty="0">
              <a:latin typeface="Times New Roman" panose="02020603050405020304" pitchFamily="18" charset="0"/>
              <a:cs typeface="Times New Roman" panose="02020603050405020304" pitchFamily="18" charset="0"/>
            </a:endParaRP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30</a:t>
            </a:fld>
            <a:endParaRPr lang="tr-TR"/>
          </a:p>
        </p:txBody>
      </p:sp>
    </p:spTree>
    <p:extLst>
      <p:ext uri="{BB962C8B-B14F-4D97-AF65-F5344CB8AC3E}">
        <p14:creationId xmlns:p14="http://schemas.microsoft.com/office/powerpoint/2010/main" val="893264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Hikâye</a:t>
            </a:r>
            <a:r>
              <a:rPr lang="tr-TR" dirty="0">
                <a:sym typeface="Wingdings" panose="05000000000000000000" pitchFamily="2" charset="2"/>
              </a:rPr>
              <a:t></a:t>
            </a:r>
            <a:r>
              <a:rPr lang="tr-TR" dirty="0"/>
              <a:t> Doğum ağırlığı &lt; 1500gr ve 32 haftanın altında doğan bebekler (prematüre </a:t>
            </a:r>
            <a:r>
              <a:rPr lang="tr-TR" dirty="0" err="1"/>
              <a:t>retinopati</a:t>
            </a:r>
            <a:r>
              <a:rPr lang="tr-TR" dirty="0"/>
              <a:t> riski) Ailede </a:t>
            </a:r>
            <a:r>
              <a:rPr lang="tr-TR" dirty="0" err="1"/>
              <a:t>konjenital</a:t>
            </a:r>
            <a:r>
              <a:rPr lang="tr-TR" dirty="0"/>
              <a:t> katarakt, </a:t>
            </a:r>
            <a:r>
              <a:rPr lang="tr-TR" dirty="0" err="1"/>
              <a:t>retinoblastom</a:t>
            </a:r>
            <a:r>
              <a:rPr lang="tr-TR" dirty="0"/>
              <a:t>, </a:t>
            </a:r>
            <a:r>
              <a:rPr lang="tr-TR" dirty="0" err="1"/>
              <a:t>metabolik</a:t>
            </a:r>
            <a:r>
              <a:rPr lang="tr-TR" dirty="0"/>
              <a:t> veya genetik hastalık öyküsü Ailenin gözde kayma fark etmesi </a:t>
            </a:r>
          </a:p>
          <a:p>
            <a:r>
              <a:rPr lang="tr-TR" dirty="0"/>
              <a:t>Göz, göz kapağı ve çevresinin </a:t>
            </a:r>
            <a:r>
              <a:rPr lang="tr-TR" dirty="0" err="1"/>
              <a:t>inspeksiyonu</a:t>
            </a:r>
            <a:r>
              <a:rPr lang="tr-TR" dirty="0">
                <a:sym typeface="Wingdings" panose="05000000000000000000" pitchFamily="2" charset="2"/>
              </a:rPr>
              <a:t></a:t>
            </a:r>
            <a:r>
              <a:rPr lang="tr-TR" dirty="0"/>
              <a:t> Yapısal bozukluk (</a:t>
            </a:r>
            <a:r>
              <a:rPr lang="tr-TR" dirty="0" err="1"/>
              <a:t>örn</a:t>
            </a:r>
            <a:r>
              <a:rPr lang="tr-TR" dirty="0"/>
              <a:t>: </a:t>
            </a:r>
            <a:r>
              <a:rPr lang="tr-TR" dirty="0" err="1"/>
              <a:t>pitoz</a:t>
            </a:r>
            <a:r>
              <a:rPr lang="tr-TR" dirty="0"/>
              <a:t>), tümörler (</a:t>
            </a:r>
            <a:r>
              <a:rPr lang="tr-TR" dirty="0" err="1"/>
              <a:t>örn</a:t>
            </a:r>
            <a:r>
              <a:rPr lang="tr-TR" dirty="0"/>
              <a:t>: </a:t>
            </a:r>
            <a:r>
              <a:rPr lang="tr-TR" dirty="0" err="1"/>
              <a:t>dermoid</a:t>
            </a:r>
            <a:r>
              <a:rPr lang="tr-TR" dirty="0"/>
              <a:t> kist, </a:t>
            </a:r>
            <a:r>
              <a:rPr lang="tr-TR" dirty="0" err="1"/>
              <a:t>hemanjiom</a:t>
            </a:r>
            <a:r>
              <a:rPr lang="tr-TR" dirty="0"/>
              <a:t>)</a:t>
            </a:r>
          </a:p>
          <a:p>
            <a:r>
              <a:rPr lang="tr-TR" dirty="0"/>
              <a:t> Görme değerlendirmesi; </a:t>
            </a:r>
            <a:r>
              <a:rPr lang="tr-TR" dirty="0" err="1"/>
              <a:t>fiksasyon</a:t>
            </a:r>
            <a:r>
              <a:rPr lang="tr-TR" dirty="0"/>
              <a:t> testi*, </a:t>
            </a:r>
            <a:r>
              <a:rPr lang="tr-TR" dirty="0" err="1"/>
              <a:t>fiksasyon</a:t>
            </a:r>
            <a:r>
              <a:rPr lang="tr-TR" dirty="0"/>
              <a:t> ve takip testi **, göze ani </a:t>
            </a:r>
            <a:r>
              <a:rPr lang="tr-TR" dirty="0" err="1"/>
              <a:t>yaklaklaşıldığnda</a:t>
            </a:r>
            <a:r>
              <a:rPr lang="tr-TR" dirty="0"/>
              <a:t> göz kırpma (2 ay ve üzeri) </a:t>
            </a:r>
            <a:r>
              <a:rPr lang="tr-TR" dirty="0">
                <a:sym typeface="Wingdings" panose="05000000000000000000" pitchFamily="2" charset="2"/>
              </a:rPr>
              <a:t></a:t>
            </a:r>
            <a:r>
              <a:rPr lang="tr-TR" dirty="0"/>
              <a:t>3 aylık olmasına rağmen </a:t>
            </a:r>
            <a:r>
              <a:rPr lang="tr-TR" dirty="0" err="1"/>
              <a:t>fiksasyon</a:t>
            </a:r>
            <a:r>
              <a:rPr lang="tr-TR" dirty="0"/>
              <a:t> ve takip yapamıyorsa </a:t>
            </a:r>
          </a:p>
          <a:p>
            <a:r>
              <a:rPr lang="tr-TR" dirty="0"/>
              <a:t>Gözlerin </a:t>
            </a:r>
            <a:r>
              <a:rPr lang="tr-TR" dirty="0" err="1"/>
              <a:t>inspeksiyonu</a:t>
            </a:r>
            <a:r>
              <a:rPr lang="tr-TR" dirty="0">
                <a:sym typeface="Wingdings" panose="05000000000000000000" pitchFamily="2" charset="2"/>
              </a:rPr>
              <a:t></a:t>
            </a:r>
            <a:r>
              <a:rPr lang="tr-TR" dirty="0"/>
              <a:t> </a:t>
            </a:r>
            <a:r>
              <a:rPr lang="tr-TR" dirty="0" err="1"/>
              <a:t>Fotofobi</a:t>
            </a:r>
            <a:r>
              <a:rPr lang="tr-TR" dirty="0"/>
              <a:t>, kronik göz yaşarması, çapaklanma</a:t>
            </a:r>
          </a:p>
          <a:p>
            <a:r>
              <a:rPr lang="tr-TR" dirty="0"/>
              <a:t> Kayma muayenesi (Kornea ışık </a:t>
            </a:r>
            <a:r>
              <a:rPr lang="tr-TR" dirty="0" err="1"/>
              <a:t>reflesi</a:t>
            </a:r>
            <a:r>
              <a:rPr lang="tr-TR" dirty="0"/>
              <a:t> ve örtme testi)</a:t>
            </a:r>
            <a:r>
              <a:rPr lang="tr-TR" dirty="0">
                <a:sym typeface="Wingdings" panose="05000000000000000000" pitchFamily="2" charset="2"/>
              </a:rPr>
              <a:t></a:t>
            </a:r>
            <a:r>
              <a:rPr lang="tr-TR" dirty="0"/>
              <a:t> şaşılık, </a:t>
            </a:r>
            <a:r>
              <a:rPr lang="tr-TR" dirty="0" err="1"/>
              <a:t>nistagmus</a:t>
            </a:r>
            <a:r>
              <a:rPr lang="tr-TR" dirty="0"/>
              <a:t> varlığı </a:t>
            </a:r>
          </a:p>
          <a:p>
            <a:r>
              <a:rPr lang="tr-TR" dirty="0"/>
              <a:t>Göz hareketleri </a:t>
            </a:r>
            <a:r>
              <a:rPr lang="tr-TR" dirty="0">
                <a:sym typeface="Wingdings" panose="05000000000000000000" pitchFamily="2" charset="2"/>
              </a:rPr>
              <a:t></a:t>
            </a:r>
            <a:r>
              <a:rPr lang="tr-TR" dirty="0"/>
              <a:t>Hareket kısıtlılığı (paralizi veya mekanik kısıtlılıklar), </a:t>
            </a:r>
            <a:r>
              <a:rPr lang="tr-TR" dirty="0" err="1"/>
              <a:t>ekstraoküler</a:t>
            </a:r>
            <a:r>
              <a:rPr lang="tr-TR" dirty="0"/>
              <a:t> kas </a:t>
            </a:r>
            <a:r>
              <a:rPr lang="tr-TR" dirty="0" err="1"/>
              <a:t>dengesizligi</a:t>
            </a:r>
            <a:r>
              <a:rPr lang="tr-TR" dirty="0"/>
              <a:t> </a:t>
            </a:r>
          </a:p>
          <a:p>
            <a:r>
              <a:rPr lang="tr-TR" dirty="0" err="1"/>
              <a:t>Pupil</a:t>
            </a:r>
            <a:r>
              <a:rPr lang="tr-TR" dirty="0"/>
              <a:t> muayenesi (30 hafta ve üzerinde) </a:t>
            </a:r>
            <a:r>
              <a:rPr lang="tr-TR" dirty="0">
                <a:sym typeface="Wingdings" panose="05000000000000000000" pitchFamily="2" charset="2"/>
              </a:rPr>
              <a:t></a:t>
            </a:r>
            <a:r>
              <a:rPr lang="tr-TR" dirty="0"/>
              <a:t>Düzensiz </a:t>
            </a:r>
            <a:r>
              <a:rPr lang="tr-TR" dirty="0" err="1"/>
              <a:t>pupil</a:t>
            </a:r>
            <a:r>
              <a:rPr lang="tr-TR" dirty="0"/>
              <a:t>, zayıf reaksiyon veya ışık reaksiyonunun olmaması </a:t>
            </a:r>
          </a:p>
          <a:p>
            <a:r>
              <a:rPr lang="tr-TR" dirty="0"/>
              <a:t>Kırmızı </a:t>
            </a:r>
            <a:r>
              <a:rPr lang="tr-TR" dirty="0" err="1"/>
              <a:t>refle</a:t>
            </a:r>
            <a:r>
              <a:rPr lang="tr-TR" dirty="0"/>
              <a:t> testi </a:t>
            </a:r>
            <a:r>
              <a:rPr lang="tr-TR" dirty="0">
                <a:sym typeface="Wingdings" panose="05000000000000000000" pitchFamily="2" charset="2"/>
              </a:rPr>
              <a:t></a:t>
            </a:r>
            <a:r>
              <a:rPr lang="tr-TR" dirty="0"/>
              <a:t>Yok, beyaz donuk veya asimetrik</a:t>
            </a:r>
          </a:p>
          <a:p>
            <a:endParaRPr lang="tr-TR" dirty="0"/>
          </a:p>
          <a:p>
            <a:endParaRPr lang="tr-TR" dirty="0"/>
          </a:p>
          <a:p>
            <a:r>
              <a:rPr lang="tr-TR" dirty="0"/>
              <a:t>*</a:t>
            </a:r>
            <a:r>
              <a:rPr lang="tr-TR" dirty="0" err="1"/>
              <a:t>Fiksasyon</a:t>
            </a:r>
            <a:r>
              <a:rPr lang="tr-TR" dirty="0"/>
              <a:t> testi: Bebeklerde görme fonksiyonunun (</a:t>
            </a:r>
            <a:r>
              <a:rPr lang="tr-TR" dirty="0" err="1"/>
              <a:t>fiksasyon</a:t>
            </a:r>
            <a:r>
              <a:rPr lang="tr-TR" dirty="0"/>
              <a:t> varlığının) değerlendirilmesi için bakılır. Doğumdan sonra 3. haftadan itibaren olması gereken ve beklenen </a:t>
            </a:r>
            <a:r>
              <a:rPr lang="tr-TR" dirty="0" err="1"/>
              <a:t>fiksasyon</a:t>
            </a:r>
            <a:r>
              <a:rPr lang="tr-TR" dirty="0"/>
              <a:t> refleksinin değerlendirilmesi için gözler tek tek kapatılarak ışık kaynağına, tercihen ses çıkarmayan küçük oyuncağa veya doktorun kendi yüzüne </a:t>
            </a:r>
            <a:r>
              <a:rPr lang="tr-TR" dirty="0" err="1"/>
              <a:t>fiksasyon</a:t>
            </a:r>
            <a:r>
              <a:rPr lang="tr-TR" dirty="0"/>
              <a:t> yapıp yapmadığı değerlendirilir. Ebeveynlere odaya giren </a:t>
            </a:r>
            <a:r>
              <a:rPr lang="tr-TR" dirty="0" err="1"/>
              <a:t>kiişiyi</a:t>
            </a:r>
            <a:r>
              <a:rPr lang="tr-TR" dirty="0"/>
              <a:t> (doktor veya anne) </a:t>
            </a:r>
            <a:r>
              <a:rPr lang="tr-TR" dirty="0" err="1"/>
              <a:t>farketme</a:t>
            </a:r>
            <a:r>
              <a:rPr lang="tr-TR" dirty="0"/>
              <a:t> sorulabilir veya değerlendirilebilir. Ayrıca bebeğin kuvvetli </a:t>
            </a:r>
            <a:r>
              <a:rPr lang="tr-TR" dirty="0" err="1"/>
              <a:t>ŦşŦk</a:t>
            </a:r>
            <a:r>
              <a:rPr lang="tr-TR" dirty="0"/>
              <a:t> kaynağı tutulduğunda gözlerini kapatarak cevap vermesi veya bir obje bebeğin yüzüne doğru yaklaştırıldığında göz kırpma veya kaçınma tepkisi verip vermediği değerlendirilir. **</a:t>
            </a:r>
            <a:r>
              <a:rPr lang="tr-TR" dirty="0" err="1"/>
              <a:t>Fiksasyon</a:t>
            </a:r>
            <a:r>
              <a:rPr lang="tr-TR" dirty="0"/>
              <a:t> ve yumuşak takip (</a:t>
            </a:r>
            <a:r>
              <a:rPr lang="tr-TR" dirty="0" err="1"/>
              <a:t>smooth</a:t>
            </a:r>
            <a:r>
              <a:rPr lang="tr-TR" dirty="0"/>
              <a:t> </a:t>
            </a:r>
            <a:r>
              <a:rPr lang="tr-TR" dirty="0" err="1"/>
              <a:t>pursuit</a:t>
            </a:r>
            <a:r>
              <a:rPr lang="tr-TR" dirty="0"/>
              <a:t> testi) : Bebeklerde </a:t>
            </a:r>
            <a:r>
              <a:rPr lang="tr-TR" dirty="0" err="1"/>
              <a:t>fiksasyonun</a:t>
            </a:r>
            <a:r>
              <a:rPr lang="tr-TR" dirty="0"/>
              <a:t> santral (</a:t>
            </a:r>
            <a:r>
              <a:rPr lang="tr-TR" dirty="0" err="1"/>
              <a:t>makuler</a:t>
            </a:r>
            <a:r>
              <a:rPr lang="tr-TR" dirty="0"/>
              <a:t>) olup olmadığını değerlendirmek için yapılır. Gözler tek tek kapatılarak açıkta kalan gözün önünde </a:t>
            </a:r>
            <a:r>
              <a:rPr lang="tr-TR" dirty="0" err="1"/>
              <a:t>ŦşŦk</a:t>
            </a:r>
            <a:r>
              <a:rPr lang="tr-TR" dirty="0"/>
              <a:t> kaynağı, küçük oyuncak veya doktorun yüzü sağa sola hareket ettirilir ve takip fonksiyonu değerlendirilir. Bebeğin 2. aydan sonra, her iki gözü ile teker teker bu takibi yapması beklenir. </a:t>
            </a:r>
          </a:p>
        </p:txBody>
      </p:sp>
      <p:sp>
        <p:nvSpPr>
          <p:cNvPr id="4" name="Slayt Numarası Yer Tutucusu 3"/>
          <p:cNvSpPr>
            <a:spLocks noGrp="1"/>
          </p:cNvSpPr>
          <p:nvPr>
            <p:ph type="sldNum" sz="quarter" idx="5"/>
          </p:nvPr>
        </p:nvSpPr>
        <p:spPr/>
        <p:txBody>
          <a:bodyPr/>
          <a:lstStyle/>
          <a:p>
            <a:fld id="{1E9C2699-8F91-4E52-80E4-6D21B5B4CCD8}" type="slidenum">
              <a:rPr lang="tr-TR" smtClean="0"/>
              <a:t>31</a:t>
            </a:fld>
            <a:endParaRPr lang="tr-TR"/>
          </a:p>
        </p:txBody>
      </p:sp>
    </p:spTree>
    <p:extLst>
      <p:ext uri="{BB962C8B-B14F-4D97-AF65-F5344CB8AC3E}">
        <p14:creationId xmlns:p14="http://schemas.microsoft.com/office/powerpoint/2010/main" val="311064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8</a:t>
            </a:fld>
            <a:endParaRPr lang="tr-TR"/>
          </a:p>
        </p:txBody>
      </p:sp>
    </p:spTree>
    <p:extLst>
      <p:ext uri="{BB962C8B-B14F-4D97-AF65-F5344CB8AC3E}">
        <p14:creationId xmlns:p14="http://schemas.microsoft.com/office/powerpoint/2010/main" val="4108136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Kayma muayenesi (Kornea ışık </a:t>
            </a:r>
            <a:r>
              <a:rPr lang="tr-TR" dirty="0" err="1"/>
              <a:t>reflesi</a:t>
            </a:r>
            <a:r>
              <a:rPr lang="tr-TR" dirty="0"/>
              <a:t> ve örtme testi)</a:t>
            </a:r>
            <a:r>
              <a:rPr lang="tr-TR" dirty="0">
                <a:sym typeface="Wingdings" panose="05000000000000000000" pitchFamily="2" charset="2"/>
              </a:rPr>
              <a:t></a:t>
            </a:r>
            <a:r>
              <a:rPr lang="tr-TR" dirty="0"/>
              <a:t> şaşılık, </a:t>
            </a:r>
            <a:r>
              <a:rPr lang="tr-TR" dirty="0" err="1"/>
              <a:t>nistagmus</a:t>
            </a:r>
            <a:r>
              <a:rPr lang="tr-TR" dirty="0"/>
              <a:t> varlığı </a:t>
            </a:r>
          </a:p>
          <a:p>
            <a:r>
              <a:rPr lang="tr-TR" dirty="0"/>
              <a:t>Göz hareketleri </a:t>
            </a:r>
            <a:r>
              <a:rPr lang="tr-TR" dirty="0">
                <a:sym typeface="Wingdings" panose="05000000000000000000" pitchFamily="2" charset="2"/>
              </a:rPr>
              <a:t></a:t>
            </a:r>
            <a:r>
              <a:rPr lang="tr-TR" dirty="0"/>
              <a:t>Hareket kısıtlılığı (paralizi veya mekanik kısıtlılıklar), </a:t>
            </a:r>
            <a:r>
              <a:rPr lang="tr-TR" dirty="0" err="1"/>
              <a:t>ekstraoküler</a:t>
            </a:r>
            <a:r>
              <a:rPr lang="tr-TR" dirty="0"/>
              <a:t> kas </a:t>
            </a:r>
            <a:r>
              <a:rPr lang="tr-TR" dirty="0" err="1"/>
              <a:t>dengesizligi</a:t>
            </a:r>
            <a:r>
              <a:rPr lang="tr-TR" dirty="0"/>
              <a:t> </a:t>
            </a:r>
          </a:p>
          <a:p>
            <a:r>
              <a:rPr lang="tr-TR" dirty="0" err="1"/>
              <a:t>Pupil</a:t>
            </a:r>
            <a:r>
              <a:rPr lang="tr-TR" dirty="0"/>
              <a:t> muayenesi (30 hafta ve üzerinde) </a:t>
            </a:r>
            <a:r>
              <a:rPr lang="tr-TR" dirty="0">
                <a:sym typeface="Wingdings" panose="05000000000000000000" pitchFamily="2" charset="2"/>
              </a:rPr>
              <a:t></a:t>
            </a:r>
            <a:r>
              <a:rPr lang="tr-TR" dirty="0"/>
              <a:t>Düzensiz </a:t>
            </a:r>
            <a:r>
              <a:rPr lang="tr-TR" dirty="0" err="1"/>
              <a:t>pupil</a:t>
            </a:r>
            <a:r>
              <a:rPr lang="tr-TR" dirty="0"/>
              <a:t>, zayıf reaksiyon veya ışık reaksiyonunun olmaması </a:t>
            </a:r>
          </a:p>
          <a:p>
            <a:r>
              <a:rPr lang="tr-TR" dirty="0"/>
              <a:t>Kırmızı </a:t>
            </a:r>
            <a:r>
              <a:rPr lang="tr-TR" dirty="0" err="1"/>
              <a:t>refle</a:t>
            </a:r>
            <a:r>
              <a:rPr lang="tr-TR" dirty="0"/>
              <a:t> testi </a:t>
            </a:r>
            <a:r>
              <a:rPr lang="tr-TR" dirty="0">
                <a:sym typeface="Wingdings" panose="05000000000000000000" pitchFamily="2" charset="2"/>
              </a:rPr>
              <a:t></a:t>
            </a:r>
            <a:r>
              <a:rPr lang="tr-TR" dirty="0"/>
              <a:t>Yok, beyaz donuk veya asimetrik</a:t>
            </a: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32</a:t>
            </a:fld>
            <a:endParaRPr lang="tr-TR"/>
          </a:p>
        </p:txBody>
      </p:sp>
    </p:spTree>
    <p:extLst>
      <p:ext uri="{BB962C8B-B14F-4D97-AF65-F5344CB8AC3E}">
        <p14:creationId xmlns:p14="http://schemas.microsoft.com/office/powerpoint/2010/main" val="2364658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Işık kaynağından çıkan ışığın normalde gözün saydam olan yapılarından geçerek </a:t>
            </a:r>
            <a:r>
              <a:rPr lang="tr-TR" dirty="0" err="1"/>
              <a:t>fundusa</a:t>
            </a:r>
            <a:r>
              <a:rPr lang="tr-TR" dirty="0"/>
              <a:t> ulaşan ve buradan geri yansıyan ışık değerlendirilir</a:t>
            </a:r>
          </a:p>
          <a:p>
            <a:r>
              <a:rPr lang="tr-TR" dirty="0"/>
              <a:t>Optik yolu bozabilecek/engelleyecek her türlü faktör kırmızı </a:t>
            </a:r>
            <a:r>
              <a:rPr lang="tr-TR" dirty="0" err="1"/>
              <a:t>reflede</a:t>
            </a:r>
            <a:r>
              <a:rPr lang="tr-TR" dirty="0"/>
              <a:t> anormallik • Kornea </a:t>
            </a:r>
            <a:r>
              <a:rPr lang="tr-TR" dirty="0" err="1"/>
              <a:t>opasiteleri</a:t>
            </a:r>
            <a:r>
              <a:rPr lang="tr-TR" dirty="0"/>
              <a:t> • </a:t>
            </a:r>
            <a:r>
              <a:rPr lang="tr-TR" dirty="0" err="1"/>
              <a:t>Pupillayı</a:t>
            </a:r>
            <a:r>
              <a:rPr lang="tr-TR" dirty="0"/>
              <a:t> etkileyen iris bozuklukları • Katarakt • </a:t>
            </a:r>
            <a:r>
              <a:rPr lang="tr-TR" dirty="0" err="1"/>
              <a:t>Vitreus</a:t>
            </a:r>
            <a:r>
              <a:rPr lang="tr-TR" dirty="0"/>
              <a:t> içi </a:t>
            </a:r>
            <a:r>
              <a:rPr lang="tr-TR" dirty="0" err="1"/>
              <a:t>opasiteler</a:t>
            </a:r>
            <a:r>
              <a:rPr lang="tr-TR" dirty="0"/>
              <a:t> • Tümör • </a:t>
            </a:r>
            <a:r>
              <a:rPr lang="tr-TR" dirty="0" err="1"/>
              <a:t>Retinal</a:t>
            </a:r>
            <a:r>
              <a:rPr lang="tr-TR" dirty="0"/>
              <a:t> hastalıklar • Yüksek numaralı gözlük • </a:t>
            </a:r>
            <a:r>
              <a:rPr lang="tr-TR" dirty="0" err="1"/>
              <a:t>Anizometropi</a:t>
            </a:r>
            <a:r>
              <a:rPr lang="tr-TR" dirty="0"/>
              <a:t> • Şaşılık</a:t>
            </a:r>
          </a:p>
        </p:txBody>
      </p:sp>
      <p:sp>
        <p:nvSpPr>
          <p:cNvPr id="4" name="Slayt Numarası Yer Tutucusu 3"/>
          <p:cNvSpPr>
            <a:spLocks noGrp="1"/>
          </p:cNvSpPr>
          <p:nvPr>
            <p:ph type="sldNum" sz="quarter" idx="5"/>
          </p:nvPr>
        </p:nvSpPr>
        <p:spPr/>
        <p:txBody>
          <a:bodyPr/>
          <a:lstStyle/>
          <a:p>
            <a:fld id="{1E9C2699-8F91-4E52-80E4-6D21B5B4CCD8}" type="slidenum">
              <a:rPr lang="tr-TR" smtClean="0"/>
              <a:t>34</a:t>
            </a:fld>
            <a:endParaRPr lang="tr-TR"/>
          </a:p>
        </p:txBody>
      </p:sp>
    </p:spTree>
    <p:extLst>
      <p:ext uri="{BB962C8B-B14F-4D97-AF65-F5344CB8AC3E}">
        <p14:creationId xmlns:p14="http://schemas.microsoft.com/office/powerpoint/2010/main" val="3029206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sz="1800" b="1" i="0" u="none" strike="noStrike" baseline="0" dirty="0">
                <a:solidFill>
                  <a:srgbClr val="000000"/>
                </a:solidFill>
                <a:latin typeface="BCGKHF+Calibri,Bold"/>
              </a:rPr>
              <a:t>0-3 ay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bebekler: </a:t>
            </a:r>
            <a:r>
              <a:rPr lang="tr-TR" sz="1800" b="0" i="0" u="none" strike="noStrike" baseline="0" dirty="0">
                <a:solidFill>
                  <a:srgbClr val="000000"/>
                </a:solidFill>
                <a:latin typeface="BCGKFC+Calibri"/>
              </a:rPr>
              <a:t>Anne sesini tan</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r ve sakinle</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ir. 3</a:t>
            </a:r>
            <a:r>
              <a:rPr lang="tr-TR" sz="1800" b="1" i="0" u="none" strike="noStrike" baseline="0" dirty="0">
                <a:solidFill>
                  <a:srgbClr val="000000"/>
                </a:solidFill>
                <a:latin typeface="BCGKHF+Calibri,Bold"/>
              </a:rPr>
              <a:t>-6 ay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bebekler: </a:t>
            </a:r>
            <a:r>
              <a:rPr lang="tr-TR" sz="1800" b="0" i="0" u="none" strike="noStrike" baseline="0" dirty="0">
                <a:solidFill>
                  <a:srgbClr val="000000"/>
                </a:solidFill>
                <a:latin typeface="BCGKFC+Calibri"/>
              </a:rPr>
              <a:t>Gürültüde uyan</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r, çevresindeki seslerin nereden geldi</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ini bulmak içim sesin kayna</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na</a:t>
            </a:r>
            <a:r>
              <a:rPr lang="tr-TR" sz="1800" b="0" i="0" u="none" strike="noStrike" baseline="0" dirty="0">
                <a:solidFill>
                  <a:srgbClr val="000000"/>
                </a:solidFill>
                <a:latin typeface="BCGKFC+Calibri"/>
              </a:rPr>
              <a:t> döner. </a:t>
            </a:r>
            <a:r>
              <a:rPr lang="tr-TR" sz="1800" b="1" i="0" u="none" strike="noStrike" baseline="0" dirty="0">
                <a:solidFill>
                  <a:srgbClr val="000000"/>
                </a:solidFill>
                <a:latin typeface="BCGKHF+Calibri,Bold"/>
              </a:rPr>
              <a:t>6-12 ay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bebekler: </a:t>
            </a:r>
            <a:r>
              <a:rPr lang="tr-TR" sz="1800" b="0" i="0" u="none" strike="noStrike" baseline="0" dirty="0">
                <a:solidFill>
                  <a:srgbClr val="000000"/>
                </a:solidFill>
                <a:latin typeface="BCGKFC+Calibri"/>
              </a:rPr>
              <a:t>Da </a:t>
            </a:r>
            <a:r>
              <a:rPr lang="tr-TR" sz="1800" b="0" i="0" u="none" strike="noStrike" baseline="0" dirty="0" err="1">
                <a:solidFill>
                  <a:srgbClr val="000000"/>
                </a:solidFill>
                <a:latin typeface="BCGKFC+Calibri"/>
              </a:rPr>
              <a:t>da</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ba</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ba</a:t>
            </a:r>
            <a:r>
              <a:rPr lang="tr-TR" sz="1800" b="0" i="0" u="none" strike="noStrike" baseline="0" dirty="0">
                <a:solidFill>
                  <a:srgbClr val="000000"/>
                </a:solidFill>
                <a:latin typeface="BCGKFC+Calibri"/>
              </a:rPr>
              <a:t> gibi sesleri alg</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lar</a:t>
            </a:r>
            <a:r>
              <a:rPr lang="tr-TR" sz="1800" b="0" i="0" u="none" strike="noStrike" baseline="0" dirty="0">
                <a:solidFill>
                  <a:srgbClr val="000000"/>
                </a:solidFill>
                <a:latin typeface="BCGKFC+Calibri"/>
              </a:rPr>
              <a:t>, ad</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söylenince tepki verir, ç</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ng</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rak</a:t>
            </a:r>
            <a:r>
              <a:rPr lang="tr-TR" sz="1800" b="0" i="0" u="none" strike="noStrike" baseline="0" dirty="0">
                <a:solidFill>
                  <a:srgbClr val="000000"/>
                </a:solidFill>
                <a:latin typeface="BCGKFC+Calibri"/>
              </a:rPr>
              <a:t> sesi gibi oyuncak seslerinden </a:t>
            </a:r>
            <a:r>
              <a:rPr lang="tr-TR" sz="1800" b="0" i="0" u="none" strike="noStrike" baseline="0" dirty="0" err="1">
                <a:solidFill>
                  <a:srgbClr val="000000"/>
                </a:solidFill>
                <a:latin typeface="BCGKFC+Calibri"/>
              </a:rPr>
              <a:t>ho</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lan</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r. </a:t>
            </a:r>
            <a:r>
              <a:rPr lang="tr-TR" sz="1800" b="1" i="0" u="none" strike="noStrike" baseline="0" dirty="0">
                <a:solidFill>
                  <a:srgbClr val="000000"/>
                </a:solidFill>
                <a:latin typeface="BCGKHF+Calibri,Bold"/>
              </a:rPr>
              <a:t>12-18 ay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çocuklar: </a:t>
            </a:r>
            <a:r>
              <a:rPr lang="tr-TR" sz="1800" b="0" i="0" u="none" strike="noStrike" baseline="0" dirty="0">
                <a:solidFill>
                  <a:srgbClr val="000000"/>
                </a:solidFill>
                <a:latin typeface="BCGKFC+Calibri"/>
              </a:rPr>
              <a:t>Da </a:t>
            </a:r>
            <a:r>
              <a:rPr lang="tr-TR" sz="1800" b="0" i="0" u="none" strike="noStrike" baseline="0" dirty="0" err="1">
                <a:solidFill>
                  <a:srgbClr val="000000"/>
                </a:solidFill>
                <a:latin typeface="BCGKFC+Calibri"/>
              </a:rPr>
              <a:t>da</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ba</a:t>
            </a:r>
            <a:r>
              <a:rPr lang="tr-TR" sz="1800" b="0" i="0" u="none" strike="noStrike" baseline="0" dirty="0">
                <a:solidFill>
                  <a:srgbClr val="000000"/>
                </a:solidFill>
                <a:latin typeface="BCGKFC+Calibri"/>
              </a:rPr>
              <a:t> </a:t>
            </a:r>
            <a:r>
              <a:rPr lang="tr-TR" sz="1800" b="0" i="0" u="none" strike="noStrike" baseline="0" dirty="0" err="1">
                <a:solidFill>
                  <a:srgbClr val="000000"/>
                </a:solidFill>
                <a:latin typeface="BCGKFC+Calibri"/>
              </a:rPr>
              <a:t>ba</a:t>
            </a:r>
            <a:r>
              <a:rPr lang="tr-TR" sz="1800" b="0" i="0" u="none" strike="noStrike" baseline="0" dirty="0">
                <a:solidFill>
                  <a:srgbClr val="000000"/>
                </a:solidFill>
                <a:latin typeface="BCGKFC+Calibri"/>
              </a:rPr>
              <a:t> gibi sesleri ç</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kar</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r, sevdi</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i oyuncaklar</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e</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yalar</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ad</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söylenince i</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aretle</a:t>
            </a:r>
            <a:r>
              <a:rPr lang="tr-TR" sz="1800" b="0" i="0" u="none" strike="noStrike" baseline="0" dirty="0">
                <a:solidFill>
                  <a:srgbClr val="000000"/>
                </a:solidFill>
                <a:latin typeface="BCGKFC+Calibri"/>
              </a:rPr>
              <a:t> gösterir, uzaktan seslenildi</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inde bakar. </a:t>
            </a:r>
            <a:r>
              <a:rPr lang="tr-TR" sz="1800" b="1" i="0" u="none" strike="noStrike" baseline="0" dirty="0">
                <a:solidFill>
                  <a:srgbClr val="000000"/>
                </a:solidFill>
                <a:latin typeface="BCGKHF+Calibri,Bold"/>
              </a:rPr>
              <a:t>18-24 ay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çocuklar: </a:t>
            </a:r>
            <a:r>
              <a:rPr lang="tr-TR" sz="1800" b="0" i="0" u="none" strike="noStrike" baseline="0" dirty="0">
                <a:solidFill>
                  <a:srgbClr val="000000"/>
                </a:solidFill>
                <a:latin typeface="BCGKFC+Calibri"/>
              </a:rPr>
              <a:t>20 ye yak</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n kelimeyi söyler. </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ki kelimelik cümleler kurar. Basit komutlar</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yerine getirir. </a:t>
            </a:r>
            <a:r>
              <a:rPr lang="tr-TR" sz="1800" b="1" i="0" u="none" strike="noStrike" baseline="0" dirty="0">
                <a:solidFill>
                  <a:srgbClr val="000000"/>
                </a:solidFill>
                <a:latin typeface="BCGKHF+Calibri,Bold"/>
              </a:rPr>
              <a:t>24 ay-3 ya</a:t>
            </a:r>
            <a:r>
              <a:rPr lang="tr-TR" sz="1800" b="1" i="0" u="none" strike="noStrike" baseline="0" dirty="0">
                <a:solidFill>
                  <a:srgbClr val="000000"/>
                </a:solidFill>
                <a:latin typeface="BCGKHG+Calibri,Bold"/>
              </a:rPr>
              <a:t>􀆔 </a:t>
            </a:r>
            <a:r>
              <a:rPr lang="tr-TR" sz="1800" b="1" i="0" u="none" strike="noStrike" baseline="0" dirty="0" err="1">
                <a:solidFill>
                  <a:srgbClr val="000000"/>
                </a:solidFill>
                <a:latin typeface="BCGKHF+Calibri,Bold"/>
              </a:rPr>
              <a:t>aras</a:t>
            </a:r>
            <a:r>
              <a:rPr lang="tr-TR" sz="1800" b="1" i="0" u="none" strike="noStrike" baseline="0" dirty="0">
                <a:solidFill>
                  <a:srgbClr val="000000"/>
                </a:solidFill>
                <a:latin typeface="BCGKHG+Calibri,Bold"/>
              </a:rPr>
              <a:t>􀅦 </a:t>
            </a:r>
            <a:r>
              <a:rPr lang="tr-TR" sz="1800" b="1" i="0" u="none" strike="noStrike" baseline="0" dirty="0">
                <a:solidFill>
                  <a:srgbClr val="000000"/>
                </a:solidFill>
                <a:latin typeface="BCGKHF+Calibri,Bold"/>
              </a:rPr>
              <a:t>çocuklar: </a:t>
            </a:r>
            <a:r>
              <a:rPr lang="tr-TR" sz="1800" b="0" i="0" u="none" strike="noStrike" baseline="0" dirty="0">
                <a:solidFill>
                  <a:srgbClr val="000000"/>
                </a:solidFill>
                <a:latin typeface="BCGKFC+Calibri"/>
              </a:rPr>
              <a:t>24 </a:t>
            </a:r>
            <a:r>
              <a:rPr lang="tr-TR" sz="1800" b="0" i="0" u="none" strike="noStrike" baseline="0" dirty="0" err="1">
                <a:solidFill>
                  <a:srgbClr val="000000"/>
                </a:solidFill>
                <a:latin typeface="BCGKFC+Calibri"/>
              </a:rPr>
              <a:t>ayl</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kken</a:t>
            </a:r>
            <a:r>
              <a:rPr lang="tr-TR" sz="1800" b="0" i="0" u="none" strike="noStrike" baseline="0" dirty="0">
                <a:solidFill>
                  <a:srgbClr val="000000"/>
                </a:solidFill>
                <a:latin typeface="BCGKFC+Calibri"/>
              </a:rPr>
              <a:t> 270, 3 ya</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nda</a:t>
            </a:r>
            <a:r>
              <a:rPr lang="tr-TR" sz="1800" b="0" i="0" u="none" strike="noStrike" baseline="0" dirty="0">
                <a:solidFill>
                  <a:srgbClr val="000000"/>
                </a:solidFill>
                <a:latin typeface="BCGKFC+Calibri"/>
              </a:rPr>
              <a:t> 1000 kadar kelime hazinesi </a:t>
            </a:r>
            <a:r>
              <a:rPr lang="tr-TR" sz="1800" b="0" i="0" u="none" strike="noStrike" baseline="0" dirty="0" err="1">
                <a:solidFill>
                  <a:srgbClr val="000000"/>
                </a:solidFill>
                <a:latin typeface="BCGKFC+Calibri"/>
              </a:rPr>
              <a:t>vard</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r. </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steklerini</a:t>
            </a:r>
            <a:r>
              <a:rPr lang="tr-TR" sz="1800" b="0" i="0" u="none" strike="noStrike" baseline="0" dirty="0">
                <a:solidFill>
                  <a:srgbClr val="000000"/>
                </a:solidFill>
                <a:latin typeface="BCGKFC+Calibri"/>
              </a:rPr>
              <a:t> genellikle sözel bildirir. Basit cümlelerle konu</a:t>
            </a:r>
            <a:r>
              <a:rPr lang="tr-TR" sz="1800" b="0" i="0" u="none" strike="noStrike" baseline="0" dirty="0">
                <a:solidFill>
                  <a:srgbClr val="000000"/>
                </a:solidFill>
                <a:latin typeface="BCGKGD+Calibri"/>
              </a:rPr>
              <a:t>􀆔</a:t>
            </a:r>
            <a:r>
              <a:rPr lang="tr-TR" sz="1800" b="0" i="0" u="none" strike="noStrike" baseline="0" dirty="0">
                <a:solidFill>
                  <a:srgbClr val="000000"/>
                </a:solidFill>
                <a:latin typeface="BCGKFC+Calibri"/>
              </a:rPr>
              <a:t>ur. </a:t>
            </a:r>
            <a:r>
              <a:rPr lang="tr-TR" sz="1800" b="0" i="0" u="none" strike="noStrike" baseline="0" dirty="0" err="1">
                <a:solidFill>
                  <a:srgbClr val="000000"/>
                </a:solidFill>
                <a:latin typeface="BCGKFC+Calibri"/>
              </a:rPr>
              <a:t>Farkl</a:t>
            </a:r>
            <a:r>
              <a:rPr lang="tr-TR" sz="1800" b="0" i="0" u="none" strike="noStrike" baseline="0" dirty="0">
                <a:solidFill>
                  <a:srgbClr val="000000"/>
                </a:solidFill>
                <a:latin typeface="BCGKGD+Calibri"/>
              </a:rPr>
              <a:t>􀅦 </a:t>
            </a:r>
            <a:r>
              <a:rPr lang="tr-TR" sz="1800" b="0" i="0" u="none" strike="noStrike" baseline="0" dirty="0">
                <a:solidFill>
                  <a:srgbClr val="000000"/>
                </a:solidFill>
                <a:latin typeface="BCGKFC+Calibri"/>
              </a:rPr>
              <a:t>sesleri ay</a:t>
            </a:r>
            <a:r>
              <a:rPr lang="tr-TR" sz="1800" b="0" i="0" u="none" strike="noStrike" baseline="0" dirty="0">
                <a:solidFill>
                  <a:srgbClr val="000000"/>
                </a:solidFill>
                <a:latin typeface="BCGKGD+Calibri"/>
              </a:rPr>
              <a:t>􀅦</a:t>
            </a:r>
            <a:r>
              <a:rPr lang="tr-TR" sz="1800" b="0" i="0" u="none" strike="noStrike" baseline="0" dirty="0" err="1">
                <a:solidFill>
                  <a:srgbClr val="000000"/>
                </a:solidFill>
                <a:latin typeface="BCGKFC+Calibri"/>
              </a:rPr>
              <a:t>rt</a:t>
            </a:r>
            <a:r>
              <a:rPr lang="tr-TR" sz="1800" b="0" i="0" u="none" strike="noStrike" baseline="0" dirty="0">
                <a:solidFill>
                  <a:srgbClr val="000000"/>
                </a:solidFill>
                <a:latin typeface="BCGKFC+Calibri"/>
              </a:rPr>
              <a:t> eder. Kendisine söylenenleri anlar. </a:t>
            </a:r>
          </a:p>
          <a:p>
            <a:r>
              <a:rPr lang="tr-TR" sz="1800" b="1" i="0" u="none" strike="noStrike" baseline="0" dirty="0">
                <a:latin typeface="Minion Pro"/>
              </a:rPr>
              <a:t>141 </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36</a:t>
            </a:fld>
            <a:endParaRPr lang="tr-TR"/>
          </a:p>
        </p:txBody>
      </p:sp>
    </p:spTree>
    <p:extLst>
      <p:ext uri="{BB962C8B-B14F-4D97-AF65-F5344CB8AC3E}">
        <p14:creationId xmlns:p14="http://schemas.microsoft.com/office/powerpoint/2010/main" val="666710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BebeŒin</a:t>
            </a:r>
            <a:r>
              <a:rPr lang="tr-TR" dirty="0"/>
              <a:t> genel görünümüne </a:t>
            </a:r>
            <a:r>
              <a:rPr lang="tr-TR" dirty="0" err="1"/>
              <a:t>bakŦn</a:t>
            </a:r>
            <a:r>
              <a:rPr lang="tr-TR" dirty="0"/>
              <a:t> - Hareketli mi? - </a:t>
            </a:r>
            <a:r>
              <a:rPr lang="tr-TR" dirty="0" err="1"/>
              <a:t>CanlŦ</a:t>
            </a:r>
            <a:r>
              <a:rPr lang="tr-TR" dirty="0"/>
              <a:t> bir sesle </a:t>
            </a:r>
            <a:r>
              <a:rPr lang="tr-TR" dirty="0" err="1"/>
              <a:t>aŒlŦyor</a:t>
            </a:r>
            <a:r>
              <a:rPr lang="tr-TR" dirty="0"/>
              <a:t> mu? </a:t>
            </a:r>
            <a:r>
              <a:rPr lang="tr-TR" dirty="0" err="1"/>
              <a:t>YanŦtŦnŦz</a:t>
            </a:r>
            <a:r>
              <a:rPr lang="tr-TR" dirty="0"/>
              <a:t> </a:t>
            </a:r>
            <a:r>
              <a:rPr lang="tr-TR" dirty="0" err="1"/>
              <a:t>hayŦr</a:t>
            </a:r>
            <a:r>
              <a:rPr lang="tr-TR" dirty="0"/>
              <a:t> ise bebekte ciddi bir </a:t>
            </a:r>
            <a:r>
              <a:rPr lang="tr-TR" dirty="0" err="1"/>
              <a:t>hastalŦk</a:t>
            </a:r>
            <a:r>
              <a:rPr lang="tr-TR" dirty="0"/>
              <a:t> </a:t>
            </a:r>
            <a:r>
              <a:rPr lang="tr-TR" dirty="0" err="1"/>
              <a:t>varlŦŒŦnŦ</a:t>
            </a:r>
            <a:r>
              <a:rPr lang="tr-TR" dirty="0"/>
              <a:t> gösterir Enfeksiyon ve hipoglisemi </a:t>
            </a:r>
            <a:r>
              <a:rPr lang="tr-TR" dirty="0" err="1"/>
              <a:t>baƔta</a:t>
            </a:r>
            <a:r>
              <a:rPr lang="tr-TR" dirty="0"/>
              <a:t> olmak üzere nörolojik ve </a:t>
            </a:r>
            <a:r>
              <a:rPr lang="tr-TR" dirty="0" err="1"/>
              <a:t>metabolik</a:t>
            </a:r>
            <a:r>
              <a:rPr lang="tr-TR" dirty="0"/>
              <a:t> </a:t>
            </a:r>
            <a:r>
              <a:rPr lang="tr-TR" dirty="0" err="1"/>
              <a:t>diŒer</a:t>
            </a:r>
            <a:r>
              <a:rPr lang="tr-TR" dirty="0"/>
              <a:t> nedenlerin </a:t>
            </a:r>
            <a:r>
              <a:rPr lang="tr-TR" dirty="0" err="1"/>
              <a:t>araƔtŦrŦlmasŦ</a:t>
            </a:r>
            <a:r>
              <a:rPr lang="tr-TR" dirty="0"/>
              <a:t> için sevk edin</a:t>
            </a:r>
          </a:p>
        </p:txBody>
      </p:sp>
      <p:sp>
        <p:nvSpPr>
          <p:cNvPr id="4" name="Slayt Numarası Yer Tutucusu 3"/>
          <p:cNvSpPr>
            <a:spLocks noGrp="1"/>
          </p:cNvSpPr>
          <p:nvPr>
            <p:ph type="sldNum" sz="quarter" idx="5"/>
          </p:nvPr>
        </p:nvSpPr>
        <p:spPr/>
        <p:txBody>
          <a:bodyPr/>
          <a:lstStyle/>
          <a:p>
            <a:fld id="{1E9C2699-8F91-4E52-80E4-6D21B5B4CCD8}" type="slidenum">
              <a:rPr lang="tr-TR" smtClean="0"/>
              <a:t>38</a:t>
            </a:fld>
            <a:endParaRPr lang="tr-TR"/>
          </a:p>
        </p:txBody>
      </p:sp>
    </p:spTree>
    <p:extLst>
      <p:ext uri="{BB962C8B-B14F-4D97-AF65-F5344CB8AC3E}">
        <p14:creationId xmlns:p14="http://schemas.microsoft.com/office/powerpoint/2010/main" val="208498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buFont typeface="Arial" panose="020B0604020202020204" pitchFamily="34" charset="0"/>
              <a:buChar char="•"/>
            </a:pPr>
            <a:r>
              <a:rPr lang="tr-TR" sz="1800" b="0" i="0" dirty="0">
                <a:solidFill>
                  <a:srgbClr val="002852"/>
                </a:solidFill>
                <a:effectLst/>
                <a:latin typeface="Arial" panose="020B0604020202020204" pitchFamily="34" charset="0"/>
              </a:rPr>
              <a:t>0-10 arası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değeri en düşük aralıktır. Bebeğin gelişiminin diğer çocuklara göre son derece geride olduğu anlamına gelir. Büyümenin çok geride olması teşhisi ile mutlaka doktora başvurmak gerekir.</a:t>
            </a:r>
            <a:endParaRPr lang="tr-TR" b="0" i="0" dirty="0">
              <a:solidFill>
                <a:srgbClr val="002852"/>
              </a:solidFill>
              <a:effectLst/>
              <a:latin typeface="Work Sans" panose="020B0604020202020204" pitchFamily="2" charset="-94"/>
            </a:endParaRPr>
          </a:p>
          <a:p>
            <a:pPr algn="l">
              <a:buFont typeface="Arial" panose="020B0604020202020204" pitchFamily="34" charset="0"/>
              <a:buChar char="•"/>
            </a:pPr>
            <a:r>
              <a:rPr lang="tr-TR" sz="1800" b="0" i="0" dirty="0">
                <a:solidFill>
                  <a:srgbClr val="002852"/>
                </a:solidFill>
                <a:effectLst/>
                <a:latin typeface="Arial" panose="020B0604020202020204" pitchFamily="34" charset="0"/>
              </a:rPr>
              <a:t>10-25 arası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değeri, düşük olarak ifade edilen bir aralıktır. Bu değerler arasındaki bebek de doktora başvurularak durumu takip edilmeli ve periyodik olarak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değerleri kontrol edilmelidir.</a:t>
            </a:r>
            <a:endParaRPr lang="tr-TR" b="0" i="0" dirty="0">
              <a:solidFill>
                <a:srgbClr val="002852"/>
              </a:solidFill>
              <a:effectLst/>
              <a:latin typeface="Work Sans" panose="020B0604020202020204" pitchFamily="2" charset="-94"/>
            </a:endParaRPr>
          </a:p>
          <a:p>
            <a:pPr algn="l">
              <a:buFont typeface="Arial" panose="020B0604020202020204" pitchFamily="34" charset="0"/>
              <a:buChar char="•"/>
            </a:pPr>
            <a:r>
              <a:rPr lang="tr-TR" sz="1800" b="0" i="0" dirty="0">
                <a:solidFill>
                  <a:srgbClr val="002852"/>
                </a:solidFill>
                <a:effectLst/>
                <a:latin typeface="Arial" panose="020B0604020202020204" pitchFamily="34" charset="0"/>
              </a:rPr>
              <a:t>25-75 arası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değeri normal aralıktır. Kendi yaş grupları ile kıyaslandığında bebeğin gelişiminin normal aralıkta olduğunu ifade eder. Düzenli ve dengeli bir beslenme ile bu aralıktaki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değerleri 3 ayda bir kontrol edilmelidir.</a:t>
            </a:r>
            <a:endParaRPr lang="tr-TR" b="0" i="0" dirty="0">
              <a:solidFill>
                <a:srgbClr val="002852"/>
              </a:solidFill>
              <a:effectLst/>
              <a:latin typeface="Work Sans" panose="020B0604020202020204" pitchFamily="2" charset="-94"/>
            </a:endParaRPr>
          </a:p>
          <a:p>
            <a:pPr algn="l">
              <a:buFont typeface="Arial" panose="020B0604020202020204" pitchFamily="34" charset="0"/>
              <a:buChar char="•"/>
            </a:pPr>
            <a:r>
              <a:rPr lang="tr-TR" sz="1800" b="0" i="0" dirty="0">
                <a:solidFill>
                  <a:srgbClr val="002852"/>
                </a:solidFill>
                <a:effectLst/>
                <a:latin typeface="Arial" panose="020B0604020202020204" pitchFamily="34" charset="0"/>
              </a:rPr>
              <a:t>75-90 arası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değeri yüksek değerde bir aralıktır. Bebeğin yaşıtlarından daha yüksek boy, kilo ya da baş çevresi uzunluğunda olduğunu ifade eder. Doktor desteği ile bebeğin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değerlerinin normal seviyeye indirilmesine çalışılır.</a:t>
            </a:r>
            <a:endParaRPr lang="tr-TR" b="0" i="0" dirty="0">
              <a:solidFill>
                <a:srgbClr val="002852"/>
              </a:solidFill>
              <a:effectLst/>
              <a:latin typeface="Work Sans" panose="020B0604020202020204" pitchFamily="2" charset="-94"/>
            </a:endParaRPr>
          </a:p>
          <a:p>
            <a:pPr algn="l">
              <a:buFont typeface="Arial" panose="020B0604020202020204" pitchFamily="34" charset="0"/>
              <a:buChar char="•"/>
            </a:pPr>
            <a:r>
              <a:rPr lang="tr-TR" sz="1800" b="0" i="0" dirty="0">
                <a:solidFill>
                  <a:srgbClr val="002852"/>
                </a:solidFill>
                <a:effectLst/>
                <a:latin typeface="Arial" panose="020B0604020202020204" pitchFamily="34" charset="0"/>
              </a:rPr>
              <a:t>90-100 arası </a:t>
            </a:r>
            <a:r>
              <a:rPr lang="tr-TR" sz="1800" b="0" i="0" dirty="0" err="1">
                <a:solidFill>
                  <a:srgbClr val="002852"/>
                </a:solidFill>
                <a:effectLst/>
                <a:latin typeface="Arial" panose="020B0604020202020204" pitchFamily="34" charset="0"/>
              </a:rPr>
              <a:t>persentil</a:t>
            </a:r>
            <a:r>
              <a:rPr lang="tr-TR" sz="1800" b="0" i="0" dirty="0">
                <a:solidFill>
                  <a:srgbClr val="002852"/>
                </a:solidFill>
                <a:effectLst/>
                <a:latin typeface="Arial" panose="020B0604020202020204" pitchFamily="34" charset="0"/>
              </a:rPr>
              <a:t> değeri çok yüksek bir aralıktır. Çocuğun gelişimi yaşıtlarının çok çok üzerindedir. Mutlaka doktor muayenesi ve tedavisi gerektirir. Çocukta </a:t>
            </a:r>
            <a:r>
              <a:rPr lang="tr-TR" sz="1800" b="0" i="0" dirty="0" err="1">
                <a:solidFill>
                  <a:srgbClr val="002852"/>
                </a:solidFill>
                <a:effectLst/>
                <a:latin typeface="Arial" panose="020B0604020202020204" pitchFamily="34" charset="0"/>
              </a:rPr>
              <a:t>obezite</a:t>
            </a:r>
            <a:r>
              <a:rPr lang="tr-TR" sz="1800" b="0" i="0" dirty="0">
                <a:solidFill>
                  <a:srgbClr val="002852"/>
                </a:solidFill>
                <a:effectLst/>
                <a:latin typeface="Arial" panose="020B0604020202020204" pitchFamily="34" charset="0"/>
              </a:rPr>
              <a:t> gibi beslenme sorunları olabilir.</a:t>
            </a:r>
            <a:endParaRPr lang="tr-TR" b="0" i="0" dirty="0">
              <a:solidFill>
                <a:srgbClr val="002852"/>
              </a:solidFill>
              <a:effectLst/>
              <a:latin typeface="Work Sans" panose="020B0604020202020204" pitchFamily="2" charset="-94"/>
            </a:endParaRPr>
          </a:p>
          <a:p>
            <a:endParaRPr lang="tr-TR" dirty="0"/>
          </a:p>
          <a:p>
            <a:r>
              <a:rPr lang="tr-TR" dirty="0" err="1"/>
              <a:t>Persentillleri</a:t>
            </a:r>
            <a:r>
              <a:rPr lang="tr-TR" dirty="0"/>
              <a:t>  hekim takip </a:t>
            </a:r>
            <a:r>
              <a:rPr lang="tr-TR" dirty="0" err="1"/>
              <a:t>etemli</a:t>
            </a:r>
            <a:r>
              <a:rPr lang="tr-TR" dirty="0"/>
              <a:t>!</a:t>
            </a:r>
          </a:p>
        </p:txBody>
      </p:sp>
      <p:sp>
        <p:nvSpPr>
          <p:cNvPr id="4" name="Slayt Numarası Yer Tutucusu 3"/>
          <p:cNvSpPr>
            <a:spLocks noGrp="1"/>
          </p:cNvSpPr>
          <p:nvPr>
            <p:ph type="sldNum" sz="quarter" idx="5"/>
          </p:nvPr>
        </p:nvSpPr>
        <p:spPr/>
        <p:txBody>
          <a:bodyPr/>
          <a:lstStyle/>
          <a:p>
            <a:fld id="{1E9C2699-8F91-4E52-80E4-6D21B5B4CCD8}" type="slidenum">
              <a:rPr lang="tr-TR" smtClean="0"/>
              <a:t>39</a:t>
            </a:fld>
            <a:endParaRPr lang="tr-TR"/>
          </a:p>
        </p:txBody>
      </p:sp>
    </p:spTree>
    <p:extLst>
      <p:ext uri="{BB962C8B-B14F-4D97-AF65-F5344CB8AC3E}">
        <p14:creationId xmlns:p14="http://schemas.microsoft.com/office/powerpoint/2010/main" val="3735085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(2 gün sonra kontrol et)(ilk 2 si)</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Acil hastaneye</a:t>
            </a:r>
          </a:p>
          <a:p>
            <a:endParaRPr lang="tr-TR" b="0" i="0" dirty="0">
              <a:solidFill>
                <a:srgbClr val="2E2E2E"/>
              </a:solidFill>
              <a:effectLst/>
              <a:latin typeface="NexusSerif"/>
            </a:endParaRPr>
          </a:p>
          <a:p>
            <a:endParaRPr lang="tr-TR" b="0" i="0" dirty="0">
              <a:solidFill>
                <a:srgbClr val="2E2E2E"/>
              </a:solidFill>
              <a:effectLst/>
              <a:latin typeface="NexusSerif"/>
            </a:endParaRPr>
          </a:p>
          <a:p>
            <a:r>
              <a:rPr lang="tr-TR" b="0" i="0" dirty="0">
                <a:solidFill>
                  <a:srgbClr val="2E2E2E"/>
                </a:solidFill>
                <a:effectLst/>
                <a:latin typeface="NexusSerif"/>
              </a:rPr>
              <a:t> LA doğumda mevcut değildir ve </a:t>
            </a:r>
            <a:r>
              <a:rPr lang="tr-TR" b="0" i="0" dirty="0" err="1">
                <a:solidFill>
                  <a:srgbClr val="2E2E2E"/>
                </a:solidFill>
                <a:effectLst/>
                <a:latin typeface="NexusSerif"/>
              </a:rPr>
              <a:t>mikrotravmatik</a:t>
            </a:r>
            <a:r>
              <a:rPr lang="tr-TR" b="0" i="0" dirty="0">
                <a:solidFill>
                  <a:srgbClr val="2E2E2E"/>
                </a:solidFill>
                <a:effectLst/>
                <a:latin typeface="NexusSerif"/>
              </a:rPr>
              <a:t> </a:t>
            </a:r>
            <a:r>
              <a:rPr lang="tr-TR" b="0" i="0" dirty="0" err="1">
                <a:solidFill>
                  <a:srgbClr val="2E2E2E"/>
                </a:solidFill>
                <a:effectLst/>
                <a:latin typeface="NexusSerif"/>
              </a:rPr>
              <a:t>hipoöstrojenize</a:t>
            </a:r>
            <a:r>
              <a:rPr lang="tr-TR" b="0" i="0" dirty="0">
                <a:solidFill>
                  <a:srgbClr val="2E2E2E"/>
                </a:solidFill>
                <a:effectLst/>
                <a:latin typeface="NexusSerif"/>
              </a:rPr>
              <a:t> dudak derisinin yeniden </a:t>
            </a:r>
            <a:r>
              <a:rPr lang="tr-TR" b="0" i="0" dirty="0" err="1">
                <a:solidFill>
                  <a:srgbClr val="2E2E2E"/>
                </a:solidFill>
                <a:effectLst/>
                <a:latin typeface="NexusSerif"/>
              </a:rPr>
              <a:t>epitelizasyonu</a:t>
            </a:r>
            <a:r>
              <a:rPr lang="tr-TR" b="0" i="0" dirty="0">
                <a:solidFill>
                  <a:srgbClr val="2E2E2E"/>
                </a:solidFill>
                <a:effectLst/>
                <a:latin typeface="NexusSerif"/>
              </a:rPr>
              <a:t> sırasında geliştiği düşünülmektedir. </a:t>
            </a:r>
            <a:r>
              <a:rPr lang="tr-TR" b="0" i="0" u="none" strike="noStrike" baseline="30000" dirty="0">
                <a:solidFill>
                  <a:srgbClr val="0C7DBB"/>
                </a:solidFill>
                <a:effectLst/>
                <a:latin typeface="NexusSerif"/>
                <a:hlinkClick r:id="rId3"/>
              </a:rPr>
              <a:t>1</a:t>
            </a:r>
            <a:r>
              <a:rPr lang="tr-TR" b="0" i="0" dirty="0">
                <a:solidFill>
                  <a:srgbClr val="2E2E2E"/>
                </a:solidFill>
                <a:effectLst/>
                <a:latin typeface="NexusSerif"/>
              </a:rPr>
              <a:t> LA, </a:t>
            </a:r>
            <a:r>
              <a:rPr lang="tr-TR" b="0" i="0" dirty="0" err="1">
                <a:solidFill>
                  <a:srgbClr val="2E2E2E"/>
                </a:solidFill>
                <a:effectLst/>
                <a:latin typeface="NexusSerif"/>
              </a:rPr>
              <a:t>prepubertal</a:t>
            </a:r>
            <a:r>
              <a:rPr lang="tr-TR" b="0" i="0" dirty="0">
                <a:solidFill>
                  <a:srgbClr val="2E2E2E"/>
                </a:solidFill>
                <a:effectLst/>
                <a:latin typeface="NexusSerif"/>
              </a:rPr>
              <a:t> kızlar arasında çocuk cerrahisi kliniklerine en sık başvuru nedenlerinden biridir. </a:t>
            </a:r>
            <a:r>
              <a:rPr lang="tr-TR" b="0" i="0" u="none" strike="noStrike" baseline="30000" dirty="0">
                <a:solidFill>
                  <a:srgbClr val="0C7DBB"/>
                </a:solidFill>
                <a:effectLst/>
                <a:latin typeface="NexusSerif"/>
                <a:hlinkClick r:id="rId4"/>
              </a:rPr>
              <a:t>2</a:t>
            </a:r>
            <a:r>
              <a:rPr lang="tr-TR" b="0" i="0" dirty="0">
                <a:solidFill>
                  <a:srgbClr val="2E2E2E"/>
                </a:solidFill>
                <a:effectLst/>
                <a:latin typeface="NexusSerif"/>
              </a:rPr>
              <a:t>LA'ler genellikle </a:t>
            </a:r>
            <a:r>
              <a:rPr lang="tr-TR" b="0" i="0" dirty="0" err="1">
                <a:solidFill>
                  <a:srgbClr val="2E2E2E"/>
                </a:solidFill>
                <a:effectLst/>
                <a:latin typeface="NexusSerif"/>
              </a:rPr>
              <a:t>asemptomatiktir</a:t>
            </a:r>
            <a:r>
              <a:rPr lang="tr-TR" b="0" i="0" dirty="0">
                <a:solidFill>
                  <a:srgbClr val="2E2E2E"/>
                </a:solidFill>
                <a:effectLst/>
                <a:latin typeface="NexusSerif"/>
              </a:rPr>
              <a:t> ve titiz bir çocuk doktoru tarafından tesadüfen tespit edilir. Genellikle </a:t>
            </a:r>
            <a:r>
              <a:rPr lang="tr-TR" b="0" i="0" dirty="0" err="1">
                <a:solidFill>
                  <a:srgbClr val="2E2E2E"/>
                </a:solidFill>
                <a:effectLst/>
                <a:latin typeface="NexusSerif"/>
              </a:rPr>
              <a:t>asemptomatik</a:t>
            </a:r>
            <a:r>
              <a:rPr lang="tr-TR" b="0" i="0" dirty="0">
                <a:solidFill>
                  <a:srgbClr val="2E2E2E"/>
                </a:solidFill>
                <a:effectLst/>
                <a:latin typeface="NexusSerif"/>
              </a:rPr>
              <a:t> oldukları için takip yeterlidir. Bununla birlikte, bazen idrar akışının tıkanması, işeme sonrası şişlik, zorlanma ve idrara çıkma sırasında tahriş, vajinal ağrı veya akıntı ve tekrarlayan idrar yolu enfeksiyonu gibi farklı semptomlara zemin hazırlayabilir. Bu tür </a:t>
            </a:r>
            <a:r>
              <a:rPr lang="tr-TR" b="0" i="0" dirty="0" err="1">
                <a:solidFill>
                  <a:srgbClr val="2E2E2E"/>
                </a:solidFill>
                <a:effectLst/>
                <a:latin typeface="NexusSerif"/>
              </a:rPr>
              <a:t>semptomatik</a:t>
            </a:r>
            <a:r>
              <a:rPr lang="tr-TR" b="0" i="0" dirty="0">
                <a:solidFill>
                  <a:srgbClr val="2E2E2E"/>
                </a:solidFill>
                <a:effectLst/>
                <a:latin typeface="NexusSerif"/>
              </a:rPr>
              <a:t> vakaların tedavisi </a:t>
            </a:r>
            <a:r>
              <a:rPr lang="tr-TR" b="0" i="0" dirty="0" err="1">
                <a:solidFill>
                  <a:srgbClr val="2E2E2E"/>
                </a:solidFill>
                <a:effectLst/>
                <a:latin typeface="NexusSerif"/>
              </a:rPr>
              <a:t>endikedir</a:t>
            </a:r>
            <a:r>
              <a:rPr lang="tr-TR" b="0" i="0" dirty="0">
                <a:solidFill>
                  <a:srgbClr val="2E2E2E"/>
                </a:solidFill>
                <a:effectLst/>
                <a:latin typeface="NexusSerif"/>
              </a:rPr>
              <a:t>.</a:t>
            </a:r>
          </a:p>
          <a:p>
            <a:endParaRPr lang="tr-TR" b="0" i="0" dirty="0">
              <a:solidFill>
                <a:srgbClr val="2E2E2E"/>
              </a:solidFill>
              <a:effectLst/>
              <a:latin typeface="NexusSerif"/>
            </a:endParaRPr>
          </a:p>
          <a:p>
            <a:r>
              <a:rPr lang="tr-TR" b="0" i="0" dirty="0">
                <a:solidFill>
                  <a:srgbClr val="555555"/>
                </a:solidFill>
                <a:effectLst/>
                <a:latin typeface="Rajdhani"/>
              </a:rPr>
              <a:t>Bazı </a:t>
            </a:r>
            <a:r>
              <a:rPr lang="tr-TR" b="1" i="0" dirty="0">
                <a:solidFill>
                  <a:srgbClr val="555555"/>
                </a:solidFill>
                <a:effectLst/>
                <a:latin typeface="Rajdhani"/>
              </a:rPr>
              <a:t>kız</a:t>
            </a:r>
            <a:r>
              <a:rPr lang="tr-TR" b="0" i="0" dirty="0">
                <a:solidFill>
                  <a:srgbClr val="555555"/>
                </a:solidFill>
                <a:effectLst/>
                <a:latin typeface="Rajdhani"/>
              </a:rPr>
              <a:t> çocuklarında yeni doğdukları hayatın ilk haftasında </a:t>
            </a:r>
            <a:r>
              <a:rPr lang="tr-TR" b="1" i="0" dirty="0" err="1">
                <a:solidFill>
                  <a:srgbClr val="555555"/>
                </a:solidFill>
                <a:effectLst/>
                <a:latin typeface="Rajdhani"/>
              </a:rPr>
              <a:t>vaginal</a:t>
            </a:r>
            <a:r>
              <a:rPr lang="tr-TR" b="1" i="0" dirty="0">
                <a:solidFill>
                  <a:srgbClr val="555555"/>
                </a:solidFill>
                <a:effectLst/>
                <a:latin typeface="Rajdhani"/>
              </a:rPr>
              <a:t> kanama</a:t>
            </a:r>
            <a:r>
              <a:rPr lang="tr-TR" b="0" i="0" dirty="0">
                <a:solidFill>
                  <a:srgbClr val="555555"/>
                </a:solidFill>
                <a:effectLst/>
                <a:latin typeface="Rajdhani"/>
              </a:rPr>
              <a:t> görülebilir. Bu kanama anneden geçen östrojenlerin çekilmesine bağlı bir kanama olup normal fizyolojik bir durumdur. Araştırmaya ve tedaviye gerek yoktur. Okul öncesi dönemlerde küçük </a:t>
            </a:r>
            <a:r>
              <a:rPr lang="tr-TR" b="1" i="0" dirty="0">
                <a:solidFill>
                  <a:srgbClr val="555555"/>
                </a:solidFill>
                <a:effectLst/>
                <a:latin typeface="Rajdhani"/>
              </a:rPr>
              <a:t>kız</a:t>
            </a:r>
            <a:r>
              <a:rPr lang="tr-TR" b="0" i="0" dirty="0">
                <a:solidFill>
                  <a:srgbClr val="555555"/>
                </a:solidFill>
                <a:effectLst/>
                <a:latin typeface="Rajdhani"/>
              </a:rPr>
              <a:t> çocuklarında görülebilen </a:t>
            </a:r>
            <a:r>
              <a:rPr lang="tr-TR" b="1" i="0" dirty="0" err="1">
                <a:solidFill>
                  <a:srgbClr val="555555"/>
                </a:solidFill>
                <a:effectLst/>
                <a:latin typeface="Rajdhani"/>
              </a:rPr>
              <a:t>vaginal</a:t>
            </a:r>
            <a:r>
              <a:rPr lang="tr-TR" b="1" i="0" dirty="0">
                <a:solidFill>
                  <a:srgbClr val="555555"/>
                </a:solidFill>
                <a:effectLst/>
                <a:latin typeface="Rajdhani"/>
              </a:rPr>
              <a:t> akıntılar</a:t>
            </a:r>
            <a:r>
              <a:rPr lang="tr-TR" b="0" i="0" dirty="0">
                <a:solidFill>
                  <a:srgbClr val="555555"/>
                </a:solidFill>
                <a:effectLst/>
                <a:latin typeface="Rajdhani"/>
              </a:rPr>
              <a:t> genellikle bir tehlike teşkil etmeyen </a:t>
            </a:r>
            <a:r>
              <a:rPr lang="tr-TR" b="0" i="0" dirty="0" err="1">
                <a:solidFill>
                  <a:srgbClr val="555555"/>
                </a:solidFill>
                <a:effectLst/>
                <a:latin typeface="Rajdhani"/>
              </a:rPr>
              <a:t>hormonal</a:t>
            </a:r>
            <a:r>
              <a:rPr lang="tr-TR" b="0" i="0" dirty="0">
                <a:solidFill>
                  <a:srgbClr val="555555"/>
                </a:solidFill>
                <a:effectLst/>
                <a:latin typeface="Rajdhani"/>
              </a:rPr>
              <a:t> akıntılardır.</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41</a:t>
            </a:fld>
            <a:endParaRPr lang="tr-TR"/>
          </a:p>
        </p:txBody>
      </p:sp>
    </p:spTree>
    <p:extLst>
      <p:ext uri="{BB962C8B-B14F-4D97-AF65-F5344CB8AC3E}">
        <p14:creationId xmlns:p14="http://schemas.microsoft.com/office/powerpoint/2010/main" val="738156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Konjenital</a:t>
            </a:r>
            <a:r>
              <a:rPr lang="tr-TR" dirty="0"/>
              <a:t> </a:t>
            </a:r>
            <a:r>
              <a:rPr lang="tr-TR" dirty="0" err="1"/>
              <a:t>adrenalkortilaş</a:t>
            </a:r>
            <a:r>
              <a:rPr lang="tr-TR" dirty="0"/>
              <a:t> </a:t>
            </a:r>
            <a:r>
              <a:rPr lang="tr-TR" dirty="0" err="1"/>
              <a:t>hiperplazi</a:t>
            </a:r>
            <a:r>
              <a:rPr lang="tr-TR" dirty="0"/>
              <a:t>      ,</a:t>
            </a:r>
            <a:r>
              <a:rPr lang="tr-TR" dirty="0" err="1"/>
              <a:t>Fimozis</a:t>
            </a:r>
            <a:r>
              <a:rPr lang="tr-TR" dirty="0"/>
              <a:t>,         </a:t>
            </a:r>
            <a:r>
              <a:rPr lang="tr-TR" dirty="0" err="1"/>
              <a:t>hipospadias,epispadias</a:t>
            </a:r>
            <a:r>
              <a:rPr lang="tr-TR" dirty="0"/>
              <a:t>        ,inmemiş testis,     </a:t>
            </a:r>
            <a:r>
              <a:rPr lang="tr-TR" dirty="0" err="1"/>
              <a:t>hidrosel</a:t>
            </a:r>
            <a:endParaRPr lang="tr-TR" dirty="0"/>
          </a:p>
          <a:p>
            <a:r>
              <a:rPr lang="tr-TR" dirty="0"/>
              <a:t>Hastaneye gönder</a:t>
            </a:r>
          </a:p>
          <a:p>
            <a:r>
              <a:rPr lang="tr-TR" dirty="0"/>
              <a:t>Testislerin </a:t>
            </a:r>
            <a:r>
              <a:rPr lang="tr-TR" dirty="0" err="1"/>
              <a:t>skrotumda</a:t>
            </a:r>
            <a:r>
              <a:rPr lang="tr-TR" dirty="0" err="1">
                <a:sym typeface="Wingdings" panose="05000000000000000000" pitchFamily="2" charset="2"/>
              </a:rPr>
              <a:t>torbaya</a:t>
            </a:r>
            <a:r>
              <a:rPr lang="tr-TR" dirty="0">
                <a:sym typeface="Wingdings" panose="05000000000000000000" pitchFamily="2" charset="2"/>
              </a:rPr>
              <a:t> iniş doğumdan sonraki ilk 6 ay içinde de devam edebilir 6 aydan sonra sürüyorsa sevk</a:t>
            </a:r>
          </a:p>
          <a:p>
            <a:r>
              <a:rPr lang="tr-TR" dirty="0">
                <a:sym typeface="Wingdings" panose="05000000000000000000" pitchFamily="2" charset="2"/>
              </a:rPr>
              <a:t>Eğer testisler </a:t>
            </a:r>
            <a:r>
              <a:rPr lang="tr-TR" dirty="0" err="1">
                <a:sym typeface="Wingdings" panose="05000000000000000000" pitchFamily="2" charset="2"/>
              </a:rPr>
              <a:t>retrakt,il</a:t>
            </a:r>
            <a:r>
              <a:rPr lang="tr-TR" dirty="0">
                <a:sym typeface="Wingdings" panose="05000000000000000000" pitchFamily="2" charset="2"/>
              </a:rPr>
              <a:t> ve kanalda değilse beklemeden hastaneye sevk</a:t>
            </a:r>
          </a:p>
        </p:txBody>
      </p:sp>
      <p:sp>
        <p:nvSpPr>
          <p:cNvPr id="4" name="Slayt Numarası Yer Tutucusu 3"/>
          <p:cNvSpPr>
            <a:spLocks noGrp="1"/>
          </p:cNvSpPr>
          <p:nvPr>
            <p:ph type="sldNum" sz="quarter" idx="5"/>
          </p:nvPr>
        </p:nvSpPr>
        <p:spPr/>
        <p:txBody>
          <a:bodyPr/>
          <a:lstStyle/>
          <a:p>
            <a:fld id="{1E9C2699-8F91-4E52-80E4-6D21B5B4CCD8}" type="slidenum">
              <a:rPr lang="tr-TR" smtClean="0"/>
              <a:t>42</a:t>
            </a:fld>
            <a:endParaRPr lang="tr-TR"/>
          </a:p>
        </p:txBody>
      </p:sp>
    </p:spTree>
    <p:extLst>
      <p:ext uri="{BB962C8B-B14F-4D97-AF65-F5344CB8AC3E}">
        <p14:creationId xmlns:p14="http://schemas.microsoft.com/office/powerpoint/2010/main" val="2680939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Bebeklerin ilk 6 ay aile ile aynı odada, daha sonra kendi odasında ve kendi yatağında yatmalı, </a:t>
            </a:r>
          </a:p>
          <a:p>
            <a:r>
              <a:rPr lang="tr-TR" dirty="0"/>
              <a:t>Bebekleri uyuturken oda loş bir ışıkla aydınlatılmalı</a:t>
            </a:r>
          </a:p>
          <a:p>
            <a:r>
              <a:rPr lang="tr-TR" dirty="0"/>
              <a:t>Sevilen bir battaniye, örtü ya da yumuşak bir oyuncak gibi geçiş nesneleri kullanılmalı</a:t>
            </a:r>
          </a:p>
          <a:p>
            <a:r>
              <a:rPr lang="tr-TR" dirty="0"/>
              <a:t>Bebeği farklı yerlerde uyutmak yerine hep aynı yatakta uyutulmalı (Son </a:t>
            </a:r>
            <a:r>
              <a:rPr lang="tr-TR" dirty="0" err="1"/>
              <a:t>aklŦnda</a:t>
            </a:r>
            <a:r>
              <a:rPr lang="tr-TR" dirty="0"/>
              <a:t> kalan görüntüler </a:t>
            </a:r>
            <a:r>
              <a:rPr lang="tr-TR" dirty="0" err="1"/>
              <a:t>yataŒŦ</a:t>
            </a:r>
            <a:r>
              <a:rPr lang="tr-TR" dirty="0"/>
              <a:t> ve oradaki sürekli duran oyuncak, örtüleri, vb. gibi </a:t>
            </a:r>
            <a:r>
              <a:rPr lang="tr-TR" dirty="0" err="1"/>
              <a:t>yataŒa</a:t>
            </a:r>
            <a:r>
              <a:rPr lang="tr-TR" dirty="0"/>
              <a:t> </a:t>
            </a:r>
            <a:r>
              <a:rPr lang="tr-TR" dirty="0" err="1"/>
              <a:t>iliƔkin</a:t>
            </a:r>
            <a:r>
              <a:rPr lang="tr-TR" dirty="0"/>
              <a:t> görüntüler </a:t>
            </a:r>
            <a:r>
              <a:rPr lang="tr-TR" dirty="0" err="1"/>
              <a:t>olmalŦdŦr</a:t>
            </a:r>
            <a:r>
              <a:rPr lang="tr-TR" dirty="0"/>
              <a:t>)</a:t>
            </a:r>
          </a:p>
          <a:p>
            <a:r>
              <a:rPr lang="tr-TR" dirty="0"/>
              <a:t>Uykusu gelmiş bebek yatağına konulmalı ve </a:t>
            </a:r>
            <a:r>
              <a:rPr lang="tr-TR" dirty="0" err="1"/>
              <a:t>ee</a:t>
            </a:r>
            <a:r>
              <a:rPr lang="tr-TR" dirty="0"/>
              <a:t>..</a:t>
            </a:r>
            <a:r>
              <a:rPr lang="tr-TR" dirty="0" err="1"/>
              <a:t>ee</a:t>
            </a:r>
            <a:r>
              <a:rPr lang="tr-TR" dirty="0"/>
              <a:t>, piş piş vb. gibi uyku sesleri çıkararak uykuya geçmesi sağlanmalı</a:t>
            </a:r>
          </a:p>
          <a:p>
            <a:r>
              <a:rPr lang="tr-TR" dirty="0"/>
              <a:t> Uyku pozisyonu bebeğin rahat uykuya </a:t>
            </a:r>
            <a:r>
              <a:rPr lang="tr-TR" dirty="0" err="1"/>
              <a:t>dalabildiiğ</a:t>
            </a:r>
            <a:r>
              <a:rPr lang="tr-TR" dirty="0"/>
              <a:t> ve uyumayı sürdürebildiği biçimde olmalı (</a:t>
            </a:r>
            <a:r>
              <a:rPr lang="tr-TR" dirty="0" err="1"/>
              <a:t>sŦrtüstü</a:t>
            </a:r>
            <a:r>
              <a:rPr lang="tr-TR" dirty="0"/>
              <a:t> </a:t>
            </a:r>
            <a:r>
              <a:rPr lang="tr-TR" dirty="0" err="1"/>
              <a:t>yatmalŦ</a:t>
            </a:r>
            <a:r>
              <a:rPr lang="tr-TR" dirty="0"/>
              <a:t>)</a:t>
            </a:r>
          </a:p>
          <a:p>
            <a:endParaRPr lang="tr-TR" dirty="0"/>
          </a:p>
          <a:p>
            <a:r>
              <a:rPr lang="tr-TR" dirty="0"/>
              <a:t>Organik neden yoksa: ,</a:t>
            </a:r>
          </a:p>
          <a:p>
            <a:pPr marL="171450" indent="-171450">
              <a:buFontTx/>
              <a:buChar char="-"/>
            </a:pPr>
            <a:r>
              <a:rPr lang="tr-TR" dirty="0"/>
              <a:t>Bebeğin gündüz uyku süresinin ardışık 3-4 saatle kısıtlanması, -</a:t>
            </a:r>
          </a:p>
          <a:p>
            <a:pPr marL="171450" indent="-171450">
              <a:buFontTx/>
              <a:buChar char="-"/>
            </a:pPr>
            <a:r>
              <a:rPr lang="tr-TR" dirty="0"/>
              <a:t> Her defasında bebeğin kendi karyolasında </a:t>
            </a:r>
            <a:r>
              <a:rPr lang="tr-TR" dirty="0" err="1"/>
              <a:t>uyutulmasŦ</a:t>
            </a:r>
            <a:r>
              <a:rPr lang="tr-TR" dirty="0"/>
              <a:t>, -</a:t>
            </a:r>
          </a:p>
          <a:p>
            <a:pPr marL="171450" indent="-171450">
              <a:buFontTx/>
              <a:buChar char="-"/>
            </a:pPr>
            <a:r>
              <a:rPr lang="tr-TR" dirty="0"/>
              <a:t> Karyolaya koyma zamanında bebeğin uyanık ama uykulu olması, -</a:t>
            </a:r>
          </a:p>
          <a:p>
            <a:pPr marL="171450" indent="-171450">
              <a:buFontTx/>
              <a:buChar char="-"/>
            </a:pPr>
            <a:r>
              <a:rPr lang="tr-TR" dirty="0"/>
              <a:t> Yatağına onu sakinleştirici bir uyku nesnesi (oyuncak, sevdiği battaniye) </a:t>
            </a:r>
            <a:r>
              <a:rPr lang="tr-TR" dirty="0" err="1"/>
              <a:t>konmasŦ</a:t>
            </a:r>
            <a:r>
              <a:rPr lang="tr-TR" dirty="0"/>
              <a:t>, - </a:t>
            </a:r>
          </a:p>
          <a:p>
            <a:pPr marL="171450" indent="-171450">
              <a:buFontTx/>
              <a:buChar char="-"/>
            </a:pPr>
            <a:r>
              <a:rPr lang="tr-TR" dirty="0"/>
              <a:t>Bebek ses çıkarır çıkarmaz koşmayıp uykuya yeniden dalma fırsatı verilmesi, - </a:t>
            </a:r>
          </a:p>
          <a:p>
            <a:pPr marL="171450" indent="-171450">
              <a:buFontTx/>
              <a:buChar char="-"/>
            </a:pPr>
            <a:r>
              <a:rPr lang="tr-TR" dirty="0"/>
              <a:t>Bebek iyice uyanır yanına gitmek gerekirse kucağa alıp yataktan çıkarılmaması- </a:t>
            </a:r>
          </a:p>
          <a:p>
            <a:pPr marL="171450" indent="-171450">
              <a:buFontTx/>
              <a:buChar char="-"/>
            </a:pPr>
            <a:r>
              <a:rPr lang="tr-TR" dirty="0"/>
              <a:t>Onu yatakta tutup uyuturken yapılan alışıldık davranışların yinelenmesi, - </a:t>
            </a:r>
          </a:p>
          <a:p>
            <a:pPr marL="171450" indent="-171450">
              <a:buFontTx/>
              <a:buChar char="-"/>
            </a:pPr>
            <a:r>
              <a:rPr lang="tr-TR" dirty="0"/>
              <a:t>Gece beslenme miktarı ve süresinin yavaş yavaş azaltılması, - </a:t>
            </a:r>
          </a:p>
          <a:p>
            <a:pPr marL="171450" indent="-171450">
              <a:buFontTx/>
              <a:buChar char="-"/>
            </a:pPr>
            <a:r>
              <a:rPr lang="tr-TR" dirty="0"/>
              <a:t>Huzursuz bebeği yatağından tümüyle çıkartarak gezdirilmemesi, - </a:t>
            </a:r>
          </a:p>
          <a:p>
            <a:pPr marL="171450" indent="-171450">
              <a:buFontTx/>
              <a:buChar char="-"/>
            </a:pPr>
            <a:r>
              <a:rPr lang="tr-TR" dirty="0"/>
              <a:t>Hastalık sırasındaki düzen </a:t>
            </a:r>
            <a:r>
              <a:rPr lang="tr-TR" dirty="0" err="1"/>
              <a:t>bozulmalarŦnŦn</a:t>
            </a:r>
            <a:r>
              <a:rPr lang="tr-TR" dirty="0"/>
              <a:t> sürüp gitmesine izin verilmemesi </a:t>
            </a:r>
          </a:p>
        </p:txBody>
      </p:sp>
      <p:sp>
        <p:nvSpPr>
          <p:cNvPr id="4" name="Slayt Numarası Yer Tutucusu 3"/>
          <p:cNvSpPr>
            <a:spLocks noGrp="1"/>
          </p:cNvSpPr>
          <p:nvPr>
            <p:ph type="sldNum" sz="quarter" idx="5"/>
          </p:nvPr>
        </p:nvSpPr>
        <p:spPr/>
        <p:txBody>
          <a:bodyPr/>
          <a:lstStyle/>
          <a:p>
            <a:fld id="{1E9C2699-8F91-4E52-80E4-6D21B5B4CCD8}" type="slidenum">
              <a:rPr lang="tr-TR" smtClean="0"/>
              <a:t>44</a:t>
            </a:fld>
            <a:endParaRPr lang="tr-TR"/>
          </a:p>
        </p:txBody>
      </p:sp>
    </p:spTree>
    <p:extLst>
      <p:ext uri="{BB962C8B-B14F-4D97-AF65-F5344CB8AC3E}">
        <p14:creationId xmlns:p14="http://schemas.microsoft.com/office/powerpoint/2010/main" val="3324901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45</a:t>
            </a:fld>
            <a:endParaRPr lang="tr-TR"/>
          </a:p>
        </p:txBody>
      </p:sp>
    </p:spTree>
    <p:extLst>
      <p:ext uri="{BB962C8B-B14F-4D97-AF65-F5344CB8AC3E}">
        <p14:creationId xmlns:p14="http://schemas.microsoft.com/office/powerpoint/2010/main" val="1138193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Çocuklar </a:t>
            </a:r>
            <a:r>
              <a:rPr lang="tr-TR" dirty="0" err="1"/>
              <a:t>güneƔlendirilirken</a:t>
            </a:r>
            <a:r>
              <a:rPr lang="tr-TR" dirty="0"/>
              <a:t> </a:t>
            </a:r>
            <a:r>
              <a:rPr lang="tr-TR" dirty="0" err="1"/>
              <a:t>doŒrudan</a:t>
            </a:r>
            <a:r>
              <a:rPr lang="tr-TR" dirty="0"/>
              <a:t> </a:t>
            </a:r>
            <a:r>
              <a:rPr lang="tr-TR" dirty="0" err="1"/>
              <a:t>güneƔ</a:t>
            </a:r>
            <a:r>
              <a:rPr lang="tr-TR" dirty="0"/>
              <a:t> </a:t>
            </a:r>
            <a:r>
              <a:rPr lang="tr-TR" dirty="0" err="1"/>
              <a:t>ŦƔŦnlarŦna</a:t>
            </a:r>
            <a:r>
              <a:rPr lang="tr-TR" dirty="0"/>
              <a:t> temas etmesi gereklidir ve camdan geçerek gelen </a:t>
            </a:r>
            <a:r>
              <a:rPr lang="tr-TR" dirty="0" err="1"/>
              <a:t>ŦƔŦŒŦn</a:t>
            </a:r>
            <a:r>
              <a:rPr lang="tr-TR" dirty="0"/>
              <a:t> D vitamini sentezi </a:t>
            </a:r>
            <a:r>
              <a:rPr lang="tr-TR" dirty="0" err="1"/>
              <a:t>bakŦmŦndan</a:t>
            </a:r>
            <a:r>
              <a:rPr lang="tr-TR" dirty="0"/>
              <a:t> bir </a:t>
            </a:r>
            <a:r>
              <a:rPr lang="tr-TR" dirty="0" err="1"/>
              <a:t>yararŦ</a:t>
            </a:r>
            <a:r>
              <a:rPr lang="tr-TR" dirty="0"/>
              <a:t> yoktur. </a:t>
            </a:r>
            <a:r>
              <a:rPr lang="tr-TR" dirty="0" err="1"/>
              <a:t>GüneƔlendirme</a:t>
            </a:r>
            <a:r>
              <a:rPr lang="tr-TR" dirty="0"/>
              <a:t> </a:t>
            </a:r>
            <a:r>
              <a:rPr lang="tr-TR" dirty="0" err="1"/>
              <a:t>sŦrasŦnda</a:t>
            </a:r>
            <a:r>
              <a:rPr lang="tr-TR" dirty="0"/>
              <a:t> </a:t>
            </a:r>
            <a:r>
              <a:rPr lang="tr-TR" dirty="0" err="1"/>
              <a:t>çocuŒun</a:t>
            </a:r>
            <a:r>
              <a:rPr lang="tr-TR" dirty="0"/>
              <a:t> </a:t>
            </a:r>
            <a:r>
              <a:rPr lang="tr-TR" dirty="0" err="1"/>
              <a:t>baƔŦnda</a:t>
            </a:r>
            <a:r>
              <a:rPr lang="tr-TR" dirty="0"/>
              <a:t> </a:t>
            </a:r>
            <a:r>
              <a:rPr lang="tr-TR" dirty="0" err="1"/>
              <a:t>Ɣapka</a:t>
            </a:r>
            <a:r>
              <a:rPr lang="tr-TR" dirty="0"/>
              <a:t> </a:t>
            </a:r>
            <a:r>
              <a:rPr lang="tr-TR" dirty="0" err="1"/>
              <a:t>olmasŦ</a:t>
            </a:r>
            <a:r>
              <a:rPr lang="tr-TR" dirty="0"/>
              <a:t> ve kol-</a:t>
            </a:r>
            <a:r>
              <a:rPr lang="tr-TR" dirty="0" err="1"/>
              <a:t>bacaklarŦn</a:t>
            </a:r>
            <a:r>
              <a:rPr lang="tr-TR" dirty="0"/>
              <a:t> </a:t>
            </a:r>
            <a:r>
              <a:rPr lang="tr-TR" dirty="0" err="1"/>
              <a:t>çŦplak</a:t>
            </a:r>
            <a:r>
              <a:rPr lang="tr-TR" dirty="0"/>
              <a:t> </a:t>
            </a:r>
            <a:r>
              <a:rPr lang="tr-TR" dirty="0" err="1"/>
              <a:t>olmasŦ</a:t>
            </a:r>
            <a:r>
              <a:rPr lang="tr-TR" dirty="0"/>
              <a:t> gereklidir. </a:t>
            </a:r>
          </a:p>
        </p:txBody>
      </p:sp>
      <p:sp>
        <p:nvSpPr>
          <p:cNvPr id="4" name="Slayt Numarası Yer Tutucusu 3"/>
          <p:cNvSpPr>
            <a:spLocks noGrp="1"/>
          </p:cNvSpPr>
          <p:nvPr>
            <p:ph type="sldNum" sz="quarter" idx="5"/>
          </p:nvPr>
        </p:nvSpPr>
        <p:spPr/>
        <p:txBody>
          <a:bodyPr/>
          <a:lstStyle/>
          <a:p>
            <a:fld id="{1E9C2699-8F91-4E52-80E4-6D21B5B4CCD8}" type="slidenum">
              <a:rPr lang="tr-TR" smtClean="0"/>
              <a:t>46</a:t>
            </a:fld>
            <a:endParaRPr lang="tr-TR"/>
          </a:p>
        </p:txBody>
      </p:sp>
    </p:spTree>
    <p:extLst>
      <p:ext uri="{BB962C8B-B14F-4D97-AF65-F5344CB8AC3E}">
        <p14:creationId xmlns:p14="http://schemas.microsoft.com/office/powerpoint/2010/main" val="422340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Bebek stabilize olduktan sonra kanama kontrolü </a:t>
            </a:r>
            <a:r>
              <a:rPr lang="tr-TR" dirty="0">
                <a:sym typeface="Wingdings" panose="05000000000000000000" pitchFamily="2" charset="2"/>
              </a:rPr>
              <a:t></a:t>
            </a:r>
            <a:r>
              <a:rPr lang="tr-TR" dirty="0"/>
              <a:t> göbek kordonunun kesik ucunu </a:t>
            </a:r>
            <a:r>
              <a:rPr lang="tr-TR" dirty="0" err="1"/>
              <a:t>povidon</a:t>
            </a:r>
            <a:r>
              <a:rPr lang="tr-TR" dirty="0"/>
              <a:t> </a:t>
            </a:r>
            <a:r>
              <a:rPr lang="tr-TR" dirty="0" err="1"/>
              <a:t>iodinle</a:t>
            </a:r>
            <a:r>
              <a:rPr lang="tr-TR" dirty="0"/>
              <a:t> temizleyerek, steril </a:t>
            </a:r>
            <a:r>
              <a:rPr lang="tr-TR" dirty="0" err="1"/>
              <a:t>gazl</a:t>
            </a:r>
            <a:r>
              <a:rPr lang="tr-TR" dirty="0"/>
              <a:t> bezle  kapat </a:t>
            </a:r>
            <a:r>
              <a:rPr lang="tr-TR" dirty="0">
                <a:sym typeface="Wingdings" panose="05000000000000000000" pitchFamily="2" charset="2"/>
              </a:rPr>
              <a:t></a:t>
            </a:r>
            <a:r>
              <a:rPr lang="tr-TR" dirty="0"/>
              <a:t>Kuru </a:t>
            </a:r>
            <a:r>
              <a:rPr lang="tr-TR" dirty="0" err="1"/>
              <a:t>kalmasŦ</a:t>
            </a:r>
            <a:r>
              <a:rPr lang="tr-TR" dirty="0"/>
              <a:t> önemlidir.</a:t>
            </a:r>
            <a:r>
              <a:rPr lang="tr-TR" dirty="0">
                <a:sym typeface="Wingdings" panose="05000000000000000000" pitchFamily="2" charset="2"/>
              </a:rPr>
              <a:t></a:t>
            </a:r>
            <a:r>
              <a:rPr lang="tr-TR" dirty="0"/>
              <a:t> Anneyi, alt bezini göbek bağının  üzerine gelecek şekilde </a:t>
            </a:r>
            <a:r>
              <a:rPr lang="tr-TR" dirty="0" err="1"/>
              <a:t>baglamaması</a:t>
            </a:r>
            <a:r>
              <a:rPr lang="tr-TR" dirty="0"/>
              <a:t> ve kuru tutması, muayene </a:t>
            </a:r>
            <a:r>
              <a:rPr lang="tr-TR" dirty="0" err="1"/>
              <a:t>bulgularnza</a:t>
            </a:r>
            <a:r>
              <a:rPr lang="tr-TR" dirty="0"/>
              <a:t> göre aksi gerekmedikçe herhangi </a:t>
            </a:r>
            <a:r>
              <a:rPr lang="tr-TR" dirty="0" err="1"/>
              <a:t>baŞka</a:t>
            </a:r>
            <a:r>
              <a:rPr lang="tr-TR" dirty="0"/>
              <a:t> bir şey sürmemesi konusunda uyarın. Göbek </a:t>
            </a:r>
            <a:r>
              <a:rPr lang="tr-TR" dirty="0" err="1"/>
              <a:t>bağınormalde</a:t>
            </a:r>
            <a:r>
              <a:rPr lang="tr-TR" dirty="0"/>
              <a:t> 7 - 14 günde düşer. x Bu süre içerisinde bebek göbek ıslatılmadan yıkanabilir. Ancak göbek ıslatılmadan banyo yaptırmak güç olabileceğinden en güvenli yol göbek </a:t>
            </a:r>
            <a:r>
              <a:rPr lang="tr-TR" dirty="0" err="1"/>
              <a:t>düŞene</a:t>
            </a:r>
            <a:r>
              <a:rPr lang="tr-TR" dirty="0"/>
              <a:t> dek bebeğin silinerek temizlenmesidir.</a:t>
            </a:r>
          </a:p>
          <a:p>
            <a:r>
              <a:rPr lang="tr-TR" dirty="0"/>
              <a:t>Önceleri </a:t>
            </a:r>
            <a:r>
              <a:rPr lang="tr-TR" dirty="0" err="1"/>
              <a:t>batikon</a:t>
            </a:r>
            <a:r>
              <a:rPr lang="tr-TR" dirty="0"/>
              <a:t> veya alkol öneriliyordu şimdi terk </a:t>
            </a:r>
            <a:r>
              <a:rPr lang="tr-TR" dirty="0" err="1"/>
              <a:t>edildi.batikon</a:t>
            </a:r>
            <a:r>
              <a:rPr lang="tr-TR" dirty="0"/>
              <a:t> </a:t>
            </a:r>
            <a:r>
              <a:rPr lang="tr-TR" dirty="0" err="1"/>
              <a:t>uygulamasındagöbekten</a:t>
            </a:r>
            <a:r>
              <a:rPr lang="tr-TR" dirty="0"/>
              <a:t> bebeğe bol iyot geçmesi ve göbeği kurutması için verilen alkolünde göbeğin kurumasında rol oynayan bakterilerin  ölmesine neden </a:t>
            </a:r>
            <a:r>
              <a:rPr lang="tr-TR" dirty="0" err="1"/>
              <a:t>olmasyıla</a:t>
            </a:r>
            <a:r>
              <a:rPr lang="tr-TR" dirty="0"/>
              <a:t> bu </a:t>
            </a:r>
            <a:r>
              <a:rPr lang="tr-TR" dirty="0" err="1"/>
              <a:t>uygulamaar</a:t>
            </a:r>
            <a:r>
              <a:rPr lang="tr-TR" dirty="0"/>
              <a:t> ter edilmiştir.</a:t>
            </a:r>
          </a:p>
        </p:txBody>
      </p:sp>
      <p:sp>
        <p:nvSpPr>
          <p:cNvPr id="4" name="Slayt Numarası Yer Tutucusu 3"/>
          <p:cNvSpPr>
            <a:spLocks noGrp="1"/>
          </p:cNvSpPr>
          <p:nvPr>
            <p:ph type="sldNum" sz="quarter" idx="5"/>
          </p:nvPr>
        </p:nvSpPr>
        <p:spPr/>
        <p:txBody>
          <a:bodyPr/>
          <a:lstStyle/>
          <a:p>
            <a:fld id="{1E9C2699-8F91-4E52-80E4-6D21B5B4CCD8}" type="slidenum">
              <a:rPr lang="tr-TR" smtClean="0"/>
              <a:t>9</a:t>
            </a:fld>
            <a:endParaRPr lang="tr-TR"/>
          </a:p>
        </p:txBody>
      </p:sp>
    </p:spTree>
    <p:extLst>
      <p:ext uri="{BB962C8B-B14F-4D97-AF65-F5344CB8AC3E}">
        <p14:creationId xmlns:p14="http://schemas.microsoft.com/office/powerpoint/2010/main" val="4222606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 Temmuz 2020 </a:t>
            </a:r>
            <a:r>
              <a:rPr lang="tr-TR" dirty="0" err="1"/>
              <a:t>itibariyla</a:t>
            </a:r>
            <a:r>
              <a:rPr lang="tr-TR" dirty="0"/>
              <a:t>, eskiden ilköğretim 1. ve 8. sınıf öğrencilerine okulda uygulanan aşılar artık Aile Sağlığı Merkezlerinde yapılacaktır</a:t>
            </a:r>
          </a:p>
          <a:p>
            <a:r>
              <a:rPr lang="tr-TR" dirty="0"/>
              <a:t>. Ayrıca eskiden 1. sınıfta uygulanmakta olan aşılar bundan sonra 4 yaşına giren (48 aylık) çocuklara uygulanacaktır.(KKK aşısı ile </a:t>
            </a:r>
            <a:r>
              <a:rPr lang="tr-TR" dirty="0" err="1"/>
              <a:t>DaBT</a:t>
            </a:r>
            <a:r>
              <a:rPr lang="tr-TR" dirty="0"/>
              <a:t>-İPA</a:t>
            </a:r>
          </a:p>
        </p:txBody>
      </p:sp>
      <p:sp>
        <p:nvSpPr>
          <p:cNvPr id="4" name="Slayt Numarası Yer Tutucusu 3"/>
          <p:cNvSpPr>
            <a:spLocks noGrp="1"/>
          </p:cNvSpPr>
          <p:nvPr>
            <p:ph type="sldNum" sz="quarter" idx="5"/>
          </p:nvPr>
        </p:nvSpPr>
        <p:spPr/>
        <p:txBody>
          <a:bodyPr/>
          <a:lstStyle/>
          <a:p>
            <a:fld id="{1E9C2699-8F91-4E52-80E4-6D21B5B4CCD8}" type="slidenum">
              <a:rPr lang="tr-TR" smtClean="0"/>
              <a:t>47</a:t>
            </a:fld>
            <a:endParaRPr lang="tr-TR"/>
          </a:p>
        </p:txBody>
      </p:sp>
    </p:spTree>
    <p:extLst>
      <p:ext uri="{BB962C8B-B14F-4D97-AF65-F5344CB8AC3E}">
        <p14:creationId xmlns:p14="http://schemas.microsoft.com/office/powerpoint/2010/main" val="3039037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Muayene başlamadan önce el yıkama</a:t>
            </a:r>
          </a:p>
          <a:p>
            <a:r>
              <a:rPr lang="tr-TR" dirty="0"/>
              <a:t>Baş çevresini ölçün, </a:t>
            </a:r>
            <a:r>
              <a:rPr lang="tr-TR" dirty="0" err="1"/>
              <a:t>bebeŒi</a:t>
            </a:r>
            <a:r>
              <a:rPr lang="tr-TR" dirty="0"/>
              <a:t> </a:t>
            </a:r>
            <a:r>
              <a:rPr lang="tr-TR" dirty="0" err="1"/>
              <a:t>tartŦn</a:t>
            </a:r>
            <a:r>
              <a:rPr lang="tr-TR" dirty="0"/>
              <a:t> ve boyunu ölçerek </a:t>
            </a:r>
            <a:r>
              <a:rPr lang="tr-TR" dirty="0" err="1"/>
              <a:t>bulgularŦnŦzŦ</a:t>
            </a:r>
            <a:r>
              <a:rPr lang="tr-TR" dirty="0"/>
              <a:t> büyüme </a:t>
            </a:r>
            <a:r>
              <a:rPr lang="tr-TR" dirty="0" err="1"/>
              <a:t>eŒrilerine</a:t>
            </a:r>
            <a:r>
              <a:rPr lang="tr-TR" dirty="0"/>
              <a:t> </a:t>
            </a:r>
            <a:r>
              <a:rPr lang="tr-TR" dirty="0" err="1"/>
              <a:t>iƔaretleyin</a:t>
            </a:r>
            <a:r>
              <a:rPr lang="tr-TR" dirty="0"/>
              <a:t> (Y3)</a:t>
            </a:r>
          </a:p>
          <a:p>
            <a:r>
              <a:rPr lang="tr-TR" dirty="0"/>
              <a:t> AŞIRI AĞLAMA</a:t>
            </a:r>
          </a:p>
          <a:p>
            <a:r>
              <a:rPr lang="tr-TR" dirty="0"/>
              <a:t>Bebeklerde aşırı ağlamanın bazı nedenleri</a:t>
            </a:r>
          </a:p>
          <a:p>
            <a:r>
              <a:rPr lang="tr-TR" dirty="0" err="1"/>
              <a:t>Açlık,ağrı,yorgunluk,aşırı</a:t>
            </a:r>
            <a:r>
              <a:rPr lang="tr-TR" dirty="0"/>
              <a:t> </a:t>
            </a:r>
            <a:r>
              <a:rPr lang="tr-TR" dirty="0" err="1"/>
              <a:t>uyarı,bebeklik</a:t>
            </a:r>
            <a:r>
              <a:rPr lang="tr-TR" dirty="0"/>
              <a:t> koliği</a:t>
            </a:r>
          </a:p>
          <a:p>
            <a:r>
              <a:rPr lang="tr-TR" dirty="0"/>
              <a:t>Aşırı ağlaması olan bebeğe yaklaşım;</a:t>
            </a:r>
          </a:p>
          <a:p>
            <a:r>
              <a:rPr lang="tr-TR" dirty="0"/>
              <a:t>Neden arayın?</a:t>
            </a:r>
          </a:p>
          <a:p>
            <a:r>
              <a:rPr lang="tr-TR" dirty="0"/>
              <a:t>Özgüven </a:t>
            </a:r>
            <a:r>
              <a:rPr lang="tr-TR" dirty="0" err="1"/>
              <a:t>kazandırın,destek</a:t>
            </a:r>
            <a:r>
              <a:rPr lang="tr-TR" dirty="0"/>
              <a:t> verin.</a:t>
            </a:r>
          </a:p>
          <a:p>
            <a:r>
              <a:rPr lang="tr-TR" dirty="0"/>
              <a:t>Geçerli bilgiyi verin</a:t>
            </a:r>
          </a:p>
          <a:p>
            <a:r>
              <a:rPr lang="tr-TR" dirty="0"/>
              <a:t>Sarsılmış bebek </a:t>
            </a:r>
            <a:r>
              <a:rPr lang="tr-TR" dirty="0" err="1"/>
              <a:t>send</a:t>
            </a:r>
            <a:endParaRPr lang="tr-TR" dirty="0"/>
          </a:p>
          <a:p>
            <a:r>
              <a:rPr lang="tr-TR" dirty="0"/>
              <a:t>Öneride bulunun</a:t>
            </a:r>
          </a:p>
          <a:p>
            <a:endParaRPr lang="tr-TR" dirty="0"/>
          </a:p>
          <a:p>
            <a:r>
              <a:rPr lang="tr-TR" dirty="0" err="1"/>
              <a:t>Simethicone</a:t>
            </a:r>
            <a:r>
              <a:rPr lang="tr-TR" dirty="0"/>
              <a:t> (örnek ticari isim: </a:t>
            </a:r>
            <a:r>
              <a:rPr lang="tr-TR" dirty="0" err="1"/>
              <a:t>metsil</a:t>
            </a:r>
            <a:r>
              <a:rPr lang="tr-TR" dirty="0"/>
              <a:t> damla) </a:t>
            </a:r>
            <a:r>
              <a:rPr lang="tr-TR" dirty="0" err="1"/>
              <a:t>etkinliŒi</a:t>
            </a:r>
            <a:r>
              <a:rPr lang="tr-TR" dirty="0"/>
              <a:t> </a:t>
            </a:r>
            <a:r>
              <a:rPr lang="tr-TR" dirty="0" err="1"/>
              <a:t>tartŦƔmalŦdŦr</a:t>
            </a:r>
            <a:r>
              <a:rPr lang="tr-TR" dirty="0"/>
              <a:t>. Özellikle </a:t>
            </a:r>
            <a:r>
              <a:rPr lang="tr-TR" dirty="0" err="1"/>
              <a:t>konjenital</a:t>
            </a:r>
            <a:r>
              <a:rPr lang="tr-TR" dirty="0"/>
              <a:t> </a:t>
            </a:r>
            <a:r>
              <a:rPr lang="tr-TR" dirty="0" err="1"/>
              <a:t>hipotiroidi</a:t>
            </a:r>
            <a:r>
              <a:rPr lang="tr-TR" dirty="0"/>
              <a:t> nedeniyle </a:t>
            </a:r>
            <a:r>
              <a:rPr lang="tr-TR" dirty="0" err="1"/>
              <a:t>levotiroksin</a:t>
            </a:r>
            <a:r>
              <a:rPr lang="tr-TR" dirty="0"/>
              <a:t> kullanan bebeklerin, </a:t>
            </a:r>
            <a:r>
              <a:rPr lang="tr-TR" dirty="0" err="1"/>
              <a:t>levotiroksin</a:t>
            </a:r>
            <a:r>
              <a:rPr lang="tr-TR" dirty="0"/>
              <a:t> ile </a:t>
            </a:r>
            <a:r>
              <a:rPr lang="tr-TR" dirty="0" err="1"/>
              <a:t>etkileƔime</a:t>
            </a:r>
            <a:r>
              <a:rPr lang="tr-TR" dirty="0"/>
              <a:t> girerek </a:t>
            </a:r>
            <a:r>
              <a:rPr lang="tr-TR" dirty="0" err="1"/>
              <a:t>ilacŦn</a:t>
            </a:r>
            <a:r>
              <a:rPr lang="tr-TR" dirty="0"/>
              <a:t> </a:t>
            </a:r>
            <a:r>
              <a:rPr lang="tr-TR" dirty="0" err="1"/>
              <a:t>etkinliŒini</a:t>
            </a:r>
            <a:r>
              <a:rPr lang="tr-TR" dirty="0"/>
              <a:t> </a:t>
            </a:r>
            <a:r>
              <a:rPr lang="tr-TR" dirty="0" err="1"/>
              <a:t>azaltacaŒŦndan</a:t>
            </a:r>
            <a:r>
              <a:rPr lang="tr-TR" dirty="0"/>
              <a:t> </a:t>
            </a:r>
            <a:r>
              <a:rPr lang="tr-TR" dirty="0" err="1"/>
              <a:t>kullanmamasŦ</a:t>
            </a:r>
            <a:r>
              <a:rPr lang="tr-TR" dirty="0"/>
              <a:t> önerilmektedir. </a:t>
            </a:r>
            <a:r>
              <a:rPr lang="tr-TR" dirty="0" err="1"/>
              <a:t>AƔŦrŦ</a:t>
            </a:r>
            <a:r>
              <a:rPr lang="tr-TR" dirty="0"/>
              <a:t> </a:t>
            </a:r>
            <a:r>
              <a:rPr lang="tr-TR" dirty="0" err="1"/>
              <a:t>aŒlamalarŦ</a:t>
            </a:r>
            <a:r>
              <a:rPr lang="tr-TR" dirty="0"/>
              <a:t> olan bir bebek </a:t>
            </a:r>
            <a:r>
              <a:rPr lang="tr-TR" dirty="0" err="1"/>
              <a:t>eŒer</a:t>
            </a:r>
            <a:r>
              <a:rPr lang="tr-TR" dirty="0"/>
              <a:t> 4 </a:t>
            </a:r>
            <a:r>
              <a:rPr lang="tr-TR" dirty="0" err="1"/>
              <a:t>aylŦk</a:t>
            </a:r>
            <a:r>
              <a:rPr lang="tr-TR" dirty="0"/>
              <a:t> </a:t>
            </a:r>
            <a:r>
              <a:rPr lang="tr-TR" dirty="0" err="1"/>
              <a:t>olduŒunda</a:t>
            </a:r>
            <a:r>
              <a:rPr lang="tr-TR" dirty="0"/>
              <a:t> </a:t>
            </a:r>
            <a:r>
              <a:rPr lang="tr-TR" dirty="0" err="1"/>
              <a:t>aŒlamalarŦ</a:t>
            </a:r>
            <a:r>
              <a:rPr lang="tr-TR" dirty="0"/>
              <a:t> geçmediyse veya </a:t>
            </a:r>
            <a:r>
              <a:rPr lang="tr-TR" dirty="0" err="1"/>
              <a:t>aylŦk</a:t>
            </a:r>
            <a:r>
              <a:rPr lang="tr-TR" dirty="0"/>
              <a:t> kilo </a:t>
            </a:r>
            <a:r>
              <a:rPr lang="tr-TR" dirty="0" err="1"/>
              <a:t>alŦmlarŦ</a:t>
            </a:r>
            <a:r>
              <a:rPr lang="tr-TR" dirty="0"/>
              <a:t> yetersizse bir uzmana yönlendirin. Bebeklik </a:t>
            </a:r>
            <a:r>
              <a:rPr lang="tr-TR" dirty="0" err="1"/>
              <a:t>koliŒinin</a:t>
            </a:r>
            <a:r>
              <a:rPr lang="tr-TR" dirty="0"/>
              <a:t> birkaç ay içinde </a:t>
            </a:r>
            <a:r>
              <a:rPr lang="tr-TR" dirty="0" err="1"/>
              <a:t>kendiliŒinden</a:t>
            </a:r>
            <a:r>
              <a:rPr lang="tr-TR" dirty="0"/>
              <a:t> </a:t>
            </a:r>
            <a:r>
              <a:rPr lang="tr-TR" dirty="0" err="1"/>
              <a:t>düzeleceŒini</a:t>
            </a:r>
            <a:r>
              <a:rPr lang="tr-TR" dirty="0"/>
              <a:t> aileye belirtin.</a:t>
            </a:r>
          </a:p>
        </p:txBody>
      </p:sp>
      <p:sp>
        <p:nvSpPr>
          <p:cNvPr id="4" name="Slayt Numarası Yer Tutucusu 3"/>
          <p:cNvSpPr>
            <a:spLocks noGrp="1"/>
          </p:cNvSpPr>
          <p:nvPr>
            <p:ph type="sldNum" sz="quarter" idx="5"/>
          </p:nvPr>
        </p:nvSpPr>
        <p:spPr/>
        <p:txBody>
          <a:bodyPr/>
          <a:lstStyle/>
          <a:p>
            <a:fld id="{1E9C2699-8F91-4E52-80E4-6D21B5B4CCD8}" type="slidenum">
              <a:rPr lang="tr-TR" smtClean="0"/>
              <a:t>48</a:t>
            </a:fld>
            <a:endParaRPr lang="tr-TR"/>
          </a:p>
        </p:txBody>
      </p:sp>
    </p:spTree>
    <p:extLst>
      <p:ext uri="{BB962C8B-B14F-4D97-AF65-F5344CB8AC3E}">
        <p14:creationId xmlns:p14="http://schemas.microsoft.com/office/powerpoint/2010/main" val="1708818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İarka</a:t>
            </a:r>
            <a:r>
              <a:rPr lang="tr-TR" dirty="0"/>
              <a:t> </a:t>
            </a:r>
            <a:r>
              <a:rPr lang="tr-TR" dirty="0" err="1"/>
              <a:t>fontanel</a:t>
            </a:r>
            <a:r>
              <a:rPr lang="tr-TR" dirty="0"/>
              <a:t> 6-8 haftada kapanır.</a:t>
            </a:r>
          </a:p>
          <a:p>
            <a:r>
              <a:rPr lang="tr-TR" dirty="0"/>
              <a:t>Bebeğin </a:t>
            </a:r>
            <a:r>
              <a:rPr lang="tr-TR" dirty="0" err="1"/>
              <a:t>geel</a:t>
            </a:r>
            <a:r>
              <a:rPr lang="tr-TR" dirty="0"/>
              <a:t> görünüm hareketli canlı ağlıyor mu</a:t>
            </a:r>
          </a:p>
          <a:p>
            <a:r>
              <a:rPr lang="tr-TR" dirty="0" err="1"/>
              <a:t>Term</a:t>
            </a:r>
            <a:r>
              <a:rPr lang="tr-TR" dirty="0"/>
              <a:t> bebeklerde 2 hafta, </a:t>
            </a:r>
            <a:r>
              <a:rPr lang="tr-TR" dirty="0" err="1"/>
              <a:t>preterm</a:t>
            </a:r>
            <a:r>
              <a:rPr lang="tr-TR" dirty="0"/>
              <a:t> bebeklerde 3 haftayı geçtiği halde bebek halen sarı görünüyorsa uzamış sarılık araştırması için uzmana yönlendirin </a:t>
            </a:r>
          </a:p>
        </p:txBody>
      </p:sp>
      <p:sp>
        <p:nvSpPr>
          <p:cNvPr id="4" name="Slayt Numarası Yer Tutucusu 3"/>
          <p:cNvSpPr>
            <a:spLocks noGrp="1"/>
          </p:cNvSpPr>
          <p:nvPr>
            <p:ph type="sldNum" sz="quarter" idx="5"/>
          </p:nvPr>
        </p:nvSpPr>
        <p:spPr/>
        <p:txBody>
          <a:bodyPr/>
          <a:lstStyle/>
          <a:p>
            <a:fld id="{1E9C2699-8F91-4E52-80E4-6D21B5B4CCD8}" type="slidenum">
              <a:rPr lang="tr-TR" smtClean="0"/>
              <a:t>49</a:t>
            </a:fld>
            <a:endParaRPr lang="tr-TR"/>
          </a:p>
        </p:txBody>
      </p:sp>
    </p:spTree>
    <p:extLst>
      <p:ext uri="{BB962C8B-B14F-4D97-AF65-F5344CB8AC3E}">
        <p14:creationId xmlns:p14="http://schemas.microsoft.com/office/powerpoint/2010/main" val="1211390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KALÇA </a:t>
            </a:r>
            <a:r>
              <a:rPr lang="tr-TR" dirty="0" err="1"/>
              <a:t>MUAYENESiNDE</a:t>
            </a:r>
            <a:r>
              <a:rPr lang="tr-TR" dirty="0"/>
              <a:t> </a:t>
            </a:r>
          </a:p>
          <a:p>
            <a:r>
              <a:rPr lang="tr-TR" dirty="0"/>
              <a:t>Uyluk ya da kasık </a:t>
            </a:r>
            <a:r>
              <a:rPr lang="tr-TR" dirty="0" err="1"/>
              <a:t>katlantılarında</a:t>
            </a:r>
            <a:r>
              <a:rPr lang="tr-TR" dirty="0"/>
              <a:t> asimetri (önden ve arkadan bakılarak) </a:t>
            </a:r>
          </a:p>
          <a:p>
            <a:r>
              <a:rPr lang="tr-TR" dirty="0"/>
              <a:t>Kalça </a:t>
            </a:r>
            <a:r>
              <a:rPr lang="tr-TR" dirty="0" err="1"/>
              <a:t>abdüksiyonunda</a:t>
            </a:r>
            <a:r>
              <a:rPr lang="tr-TR" dirty="0"/>
              <a:t> kısıtlılık (diz ve kalçalar arasında 90 derece bükükken (</a:t>
            </a:r>
            <a:r>
              <a:rPr lang="tr-TR" dirty="0" err="1"/>
              <a:t>fleksiyonda</a:t>
            </a:r>
            <a:r>
              <a:rPr lang="tr-TR" dirty="0"/>
              <a:t>) 70 dereceden az açılma ya da iki kalça </a:t>
            </a:r>
            <a:r>
              <a:rPr lang="tr-TR" dirty="0" err="1"/>
              <a:t>aılmaları</a:t>
            </a:r>
            <a:r>
              <a:rPr lang="tr-TR" dirty="0"/>
              <a:t> arasında fark </a:t>
            </a:r>
            <a:r>
              <a:rPr lang="tr-TR" dirty="0" err="1"/>
              <a:t>olmasıı</a:t>
            </a:r>
            <a:r>
              <a:rPr lang="tr-TR" dirty="0"/>
              <a:t> </a:t>
            </a:r>
          </a:p>
          <a:p>
            <a:r>
              <a:rPr lang="tr-TR" dirty="0"/>
              <a:t>Kalçalar ve dizler bükükken (</a:t>
            </a:r>
            <a:r>
              <a:rPr lang="tr-TR" dirty="0" err="1"/>
              <a:t>fleksiyonda</a:t>
            </a:r>
            <a:r>
              <a:rPr lang="tr-TR" dirty="0"/>
              <a:t>) diz seviyelerinin farklı oluşu </a:t>
            </a:r>
          </a:p>
          <a:p>
            <a:r>
              <a:rPr lang="tr-TR" dirty="0" err="1"/>
              <a:t>Ortolani</a:t>
            </a:r>
            <a:r>
              <a:rPr lang="tr-TR" dirty="0"/>
              <a:t> bulgusu (kalçaların yerine </a:t>
            </a:r>
            <a:r>
              <a:rPr lang="tr-TR" dirty="0" err="1"/>
              <a:t>konulabilirliği</a:t>
            </a:r>
            <a:r>
              <a:rPr lang="tr-TR" dirty="0"/>
              <a:t>) x </a:t>
            </a:r>
            <a:r>
              <a:rPr lang="tr-TR" dirty="0" err="1"/>
              <a:t>Barlow</a:t>
            </a:r>
            <a:r>
              <a:rPr lang="tr-TR" dirty="0"/>
              <a:t> bulgusu (kalçaların </a:t>
            </a:r>
            <a:r>
              <a:rPr lang="tr-TR" dirty="0" err="1"/>
              <a:t>çıkarılabilirliği</a:t>
            </a:r>
            <a:r>
              <a:rPr lang="tr-TR" dirty="0"/>
              <a:t>)</a:t>
            </a:r>
          </a:p>
          <a:p>
            <a:endParaRPr lang="tr-TR" dirty="0"/>
          </a:p>
          <a:p>
            <a:r>
              <a:rPr lang="tr-TR" dirty="0" err="1"/>
              <a:t>Yenidoğan</a:t>
            </a:r>
            <a:r>
              <a:rPr lang="tr-TR" dirty="0"/>
              <a:t> döneminde </a:t>
            </a:r>
            <a:r>
              <a:rPr lang="tr-TR" dirty="0" err="1"/>
              <a:t>Ortolani</a:t>
            </a:r>
            <a:r>
              <a:rPr lang="tr-TR" dirty="0"/>
              <a:t> ve </a:t>
            </a:r>
            <a:r>
              <a:rPr lang="tr-TR" dirty="0" err="1"/>
              <a:t>Barlow</a:t>
            </a:r>
            <a:r>
              <a:rPr lang="tr-TR" dirty="0"/>
              <a:t> testleri önemlidir. Her iki test de başparmaklar uyluk </a:t>
            </a:r>
            <a:r>
              <a:rPr lang="tr-TR" dirty="0" err="1"/>
              <a:t>inferomedialinde</a:t>
            </a:r>
            <a:r>
              <a:rPr lang="tr-TR" dirty="0"/>
              <a:t>, ikinci ve üçüncü parmaklar büyük </a:t>
            </a:r>
            <a:r>
              <a:rPr lang="tr-TR" dirty="0" err="1"/>
              <a:t>trokanter</a:t>
            </a:r>
            <a:r>
              <a:rPr lang="tr-TR" dirty="0"/>
              <a:t> üzerinde, kalçalar ve dizler 90 derece </a:t>
            </a:r>
            <a:r>
              <a:rPr lang="tr-TR" dirty="0" err="1"/>
              <a:t>fleksiyondayken</a:t>
            </a:r>
            <a:r>
              <a:rPr lang="tr-TR" dirty="0"/>
              <a:t> ve kalçaların bakısı tek tek yapılır. </a:t>
            </a:r>
            <a:r>
              <a:rPr lang="tr-TR" dirty="0" err="1"/>
              <a:t>Ortolani</a:t>
            </a:r>
            <a:r>
              <a:rPr lang="tr-TR" dirty="0"/>
              <a:t> testinde kalça 90 derece </a:t>
            </a:r>
            <a:r>
              <a:rPr lang="tr-TR" dirty="0" err="1"/>
              <a:t>fleksiyondayken</a:t>
            </a:r>
            <a:r>
              <a:rPr lang="tr-TR" dirty="0"/>
              <a:t>, </a:t>
            </a:r>
            <a:r>
              <a:rPr lang="tr-TR" dirty="0" err="1"/>
              <a:t>abduksiyona</a:t>
            </a:r>
            <a:r>
              <a:rPr lang="tr-TR" dirty="0"/>
              <a:t> alınırken kalçanın bir engelden atlayarak yerine girmesi ikinci ve üçüncü parmak uçlarıyla hissedilir (</a:t>
            </a:r>
            <a:r>
              <a:rPr lang="tr-TR" dirty="0" err="1"/>
              <a:t>bekil</a:t>
            </a:r>
            <a:r>
              <a:rPr lang="tr-TR" dirty="0"/>
              <a:t> 1a). </a:t>
            </a:r>
            <a:r>
              <a:rPr lang="tr-TR" dirty="0" err="1"/>
              <a:t>Barlow</a:t>
            </a:r>
            <a:r>
              <a:rPr lang="tr-TR" dirty="0"/>
              <a:t> testinde bakisi yapılan tarafta kalça </a:t>
            </a:r>
            <a:r>
              <a:rPr lang="tr-TR" dirty="0" err="1"/>
              <a:t>fleksiyonu</a:t>
            </a:r>
            <a:r>
              <a:rPr lang="tr-TR" dirty="0"/>
              <a:t> azaltılıp </a:t>
            </a:r>
            <a:r>
              <a:rPr lang="tr-TR" dirty="0" err="1"/>
              <a:t>adduksiyona</a:t>
            </a:r>
            <a:r>
              <a:rPr lang="tr-TR" dirty="0"/>
              <a:t> alınırken arkaya doğru nazikçe itilir ve </a:t>
            </a:r>
            <a:r>
              <a:rPr lang="tr-TR" dirty="0" err="1"/>
              <a:t>asetabulumdan</a:t>
            </a:r>
            <a:r>
              <a:rPr lang="tr-TR" dirty="0"/>
              <a:t> arkaya doğru çıkıp çıkmadığı ikinci ve üçüncü parmak uçlarıyla hissedilir (</a:t>
            </a:r>
            <a:r>
              <a:rPr lang="tr-TR" dirty="0" err="1"/>
              <a:t>bekil</a:t>
            </a:r>
            <a:r>
              <a:rPr lang="tr-TR" dirty="0"/>
              <a:t> 1b). Yaklaşık 100 bebekten 5’inde klinik ve/veya </a:t>
            </a:r>
            <a:r>
              <a:rPr lang="tr-TR" dirty="0" err="1"/>
              <a:t>ultrasonografik</a:t>
            </a:r>
            <a:r>
              <a:rPr lang="tr-TR" dirty="0"/>
              <a:t> olarak </a:t>
            </a:r>
            <a:r>
              <a:rPr lang="tr-TR" dirty="0" err="1"/>
              <a:t>instabilite</a:t>
            </a:r>
            <a:r>
              <a:rPr lang="tr-TR" dirty="0"/>
              <a:t> saptandığı ancak bunların yaklaşık %90’ŦnŦn 6.hafta civarında kendiliğinden düzeldiği bildirilmiştir. Bu da bize neden </a:t>
            </a:r>
            <a:r>
              <a:rPr lang="tr-TR" dirty="0" err="1"/>
              <a:t>konjenital</a:t>
            </a:r>
            <a:r>
              <a:rPr lang="tr-TR" dirty="0"/>
              <a:t> kalça çıkığı yerine GKD teriminin kullanıldığını </a:t>
            </a:r>
            <a:r>
              <a:rPr lang="tr-TR" dirty="0" err="1"/>
              <a:t>kanŦtlamaktadŦr</a:t>
            </a:r>
            <a:r>
              <a:rPr lang="tr-TR" dirty="0"/>
              <a:t>. </a:t>
            </a:r>
          </a:p>
        </p:txBody>
      </p:sp>
      <p:sp>
        <p:nvSpPr>
          <p:cNvPr id="4" name="Slayt Numarası Yer Tutucusu 3"/>
          <p:cNvSpPr>
            <a:spLocks noGrp="1"/>
          </p:cNvSpPr>
          <p:nvPr>
            <p:ph type="sldNum" sz="quarter" idx="5"/>
          </p:nvPr>
        </p:nvSpPr>
        <p:spPr/>
        <p:txBody>
          <a:bodyPr/>
          <a:lstStyle/>
          <a:p>
            <a:fld id="{1E9C2699-8F91-4E52-80E4-6D21B5B4CCD8}" type="slidenum">
              <a:rPr lang="tr-TR" smtClean="0"/>
              <a:t>54</a:t>
            </a:fld>
            <a:endParaRPr lang="tr-TR"/>
          </a:p>
        </p:txBody>
      </p:sp>
    </p:spTree>
    <p:extLst>
      <p:ext uri="{BB962C8B-B14F-4D97-AF65-F5344CB8AC3E}">
        <p14:creationId xmlns:p14="http://schemas.microsoft.com/office/powerpoint/2010/main" val="84648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İarka</a:t>
            </a:r>
            <a:r>
              <a:rPr lang="tr-TR" dirty="0"/>
              <a:t> </a:t>
            </a:r>
            <a:r>
              <a:rPr lang="tr-TR" dirty="0" err="1"/>
              <a:t>fontanel</a:t>
            </a:r>
            <a:r>
              <a:rPr lang="tr-TR" dirty="0"/>
              <a:t> 6-8 haftada kapanır.</a:t>
            </a:r>
          </a:p>
          <a:p>
            <a:r>
              <a:rPr lang="tr-TR" dirty="0"/>
              <a:t>Bebeğin </a:t>
            </a:r>
            <a:r>
              <a:rPr lang="tr-TR" dirty="0" err="1"/>
              <a:t>geel</a:t>
            </a:r>
            <a:r>
              <a:rPr lang="tr-TR" dirty="0"/>
              <a:t> görünüm hareketli canlı ağlıyor mu</a:t>
            </a:r>
          </a:p>
          <a:p>
            <a:r>
              <a:rPr lang="tr-TR" dirty="0" err="1"/>
              <a:t>Term</a:t>
            </a:r>
            <a:r>
              <a:rPr lang="tr-TR" dirty="0"/>
              <a:t> bebeklerde 2 hafta, </a:t>
            </a:r>
            <a:r>
              <a:rPr lang="tr-TR" dirty="0" err="1"/>
              <a:t>preterm</a:t>
            </a:r>
            <a:r>
              <a:rPr lang="tr-TR" dirty="0"/>
              <a:t> bebeklerde 3 haftayı geçtiği halde bebek halen sarı görünüyorsa uzamış sarılık araştırması için uzmana yönlendirin </a:t>
            </a:r>
          </a:p>
        </p:txBody>
      </p:sp>
      <p:sp>
        <p:nvSpPr>
          <p:cNvPr id="4" name="Slayt Numarası Yer Tutucusu 3"/>
          <p:cNvSpPr>
            <a:spLocks noGrp="1"/>
          </p:cNvSpPr>
          <p:nvPr>
            <p:ph type="sldNum" sz="quarter" idx="5"/>
          </p:nvPr>
        </p:nvSpPr>
        <p:spPr/>
        <p:txBody>
          <a:bodyPr/>
          <a:lstStyle/>
          <a:p>
            <a:fld id="{1E9C2699-8F91-4E52-80E4-6D21B5B4CCD8}" type="slidenum">
              <a:rPr lang="tr-TR" smtClean="0"/>
              <a:t>59</a:t>
            </a:fld>
            <a:endParaRPr lang="tr-TR"/>
          </a:p>
        </p:txBody>
      </p:sp>
    </p:spTree>
    <p:extLst>
      <p:ext uri="{BB962C8B-B14F-4D97-AF65-F5344CB8AC3E}">
        <p14:creationId xmlns:p14="http://schemas.microsoft.com/office/powerpoint/2010/main" val="146287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Anemi düşünülmüyorsa 4-12 ay arası her bebeğe destek amacıyla 10 mg/gün dozla (+3 </a:t>
            </a:r>
            <a:r>
              <a:rPr lang="tr-TR" dirty="0" err="1"/>
              <a:t>değerlikli</a:t>
            </a:r>
            <a:r>
              <a:rPr lang="tr-TR" dirty="0"/>
              <a:t> demir için 4 damla/gün ve günde bir kez, +2 </a:t>
            </a:r>
            <a:r>
              <a:rPr lang="tr-TR" dirty="0" err="1"/>
              <a:t>değerlikli</a:t>
            </a:r>
            <a:r>
              <a:rPr lang="tr-TR" dirty="0"/>
              <a:t> demir için 9 damla/gün) ve günde bir kez 5 ay süre ile demir preparatı kullanılması,</a:t>
            </a:r>
          </a:p>
          <a:p>
            <a:r>
              <a:rPr lang="tr-TR" dirty="0"/>
              <a:t>Destek için verilen demirin neden gerekli olduğu, olası yan etkileri (dişlerde boyanma, kabızlık, kakanın renginde değişme </a:t>
            </a:r>
            <a:r>
              <a:rPr lang="tr-TR" dirty="0" err="1"/>
              <a:t>vb</a:t>
            </a:r>
            <a:r>
              <a:rPr lang="tr-TR" dirty="0"/>
              <a:t>) ve kullanımı ile ilgili aileye bilgi </a:t>
            </a:r>
            <a:r>
              <a:rPr lang="tr-TR" dirty="0" err="1"/>
              <a:t>verilmes</a:t>
            </a:r>
            <a:endParaRPr lang="tr-TR" dirty="0"/>
          </a:p>
          <a:p>
            <a:r>
              <a:rPr lang="tr-TR" dirty="0"/>
              <a:t>4-24 ay arası anemi tespit edilen her bebeğe 3 mg/kg/gün dozla ve günde bir kez üç ay süre ile demir preparatı reçetelenmesi, </a:t>
            </a:r>
          </a:p>
          <a:p>
            <a:r>
              <a:rPr lang="tr-TR" dirty="0" err="1"/>
              <a:t>Proflaktik</a:t>
            </a:r>
            <a:r>
              <a:rPr lang="tr-TR" dirty="0"/>
              <a:t> demir uygulanan bebeklere 9. ayda </a:t>
            </a:r>
            <a:r>
              <a:rPr lang="tr-TR" dirty="0" err="1"/>
              <a:t>Hb</a:t>
            </a:r>
            <a:r>
              <a:rPr lang="tr-TR" dirty="0"/>
              <a:t>/</a:t>
            </a:r>
            <a:r>
              <a:rPr lang="tr-TR" dirty="0" err="1"/>
              <a:t>Htc</a:t>
            </a:r>
            <a:r>
              <a:rPr lang="tr-TR" dirty="0"/>
              <a:t> kontrolü yapılması, anemisi varsa sevk edilmesinin yoksa </a:t>
            </a:r>
            <a:r>
              <a:rPr lang="tr-TR" dirty="0" err="1"/>
              <a:t>proflaksinin</a:t>
            </a:r>
            <a:r>
              <a:rPr lang="tr-TR" dirty="0"/>
              <a:t> devamının sağlanması</a:t>
            </a:r>
          </a:p>
          <a:p>
            <a:r>
              <a:rPr lang="tr-TR" dirty="0"/>
              <a:t>Anemi tedavisi verilen bebekleri ilaç başlandıktan 1 ay sonra takip edilmesi, anemisi varsa sevk edilmesinin yoksa tedavisinin devamın saklanması, x</a:t>
            </a:r>
          </a:p>
          <a:p>
            <a:r>
              <a:rPr lang="tr-TR" dirty="0"/>
              <a:t> </a:t>
            </a:r>
            <a:r>
              <a:rPr lang="tr-TR" dirty="0" err="1"/>
              <a:t>Hb</a:t>
            </a:r>
            <a:r>
              <a:rPr lang="tr-TR" dirty="0"/>
              <a:t> </a:t>
            </a:r>
            <a:r>
              <a:rPr lang="tr-TR" dirty="0" err="1"/>
              <a:t>deŒeri</a:t>
            </a:r>
            <a:r>
              <a:rPr lang="tr-TR" dirty="0"/>
              <a:t> 7 gr’ dan, </a:t>
            </a:r>
            <a:r>
              <a:rPr lang="tr-TR" dirty="0" err="1"/>
              <a:t>Htc</a:t>
            </a:r>
            <a:r>
              <a:rPr lang="tr-TR" dirty="0"/>
              <a:t> </a:t>
            </a:r>
            <a:r>
              <a:rPr lang="tr-TR" dirty="0" err="1"/>
              <a:t>deŒeri</a:t>
            </a:r>
            <a:r>
              <a:rPr lang="tr-TR" dirty="0"/>
              <a:t> % 21’ den </a:t>
            </a:r>
            <a:r>
              <a:rPr lang="tr-TR" dirty="0" err="1"/>
              <a:t>düƔük</a:t>
            </a:r>
            <a:r>
              <a:rPr lang="tr-TR" dirty="0"/>
              <a:t> tespit edilen her küçük bebek ve </a:t>
            </a:r>
            <a:r>
              <a:rPr lang="tr-TR" dirty="0" err="1"/>
              <a:t>çocuŒun</a:t>
            </a:r>
            <a:r>
              <a:rPr lang="tr-TR" dirty="0"/>
              <a:t> hastaneye acil sevkinin </a:t>
            </a:r>
            <a:r>
              <a:rPr lang="tr-TR" dirty="0" err="1"/>
              <a:t>saŒlanmasŦ</a:t>
            </a:r>
            <a:r>
              <a:rPr lang="tr-TR" dirty="0"/>
              <a:t>.</a:t>
            </a:r>
          </a:p>
        </p:txBody>
      </p:sp>
      <p:sp>
        <p:nvSpPr>
          <p:cNvPr id="4" name="Slayt Numarası Yer Tutucusu 3"/>
          <p:cNvSpPr>
            <a:spLocks noGrp="1"/>
          </p:cNvSpPr>
          <p:nvPr>
            <p:ph type="sldNum" sz="quarter" idx="5"/>
          </p:nvPr>
        </p:nvSpPr>
        <p:spPr/>
        <p:txBody>
          <a:bodyPr/>
          <a:lstStyle/>
          <a:p>
            <a:fld id="{1E9C2699-8F91-4E52-80E4-6D21B5B4CCD8}" type="slidenum">
              <a:rPr lang="tr-TR" smtClean="0"/>
              <a:t>61</a:t>
            </a:fld>
            <a:endParaRPr lang="tr-TR"/>
          </a:p>
        </p:txBody>
      </p:sp>
    </p:spTree>
    <p:extLst>
      <p:ext uri="{BB962C8B-B14F-4D97-AF65-F5344CB8AC3E}">
        <p14:creationId xmlns:p14="http://schemas.microsoft.com/office/powerpoint/2010/main" val="3516748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Gece sık uyanan çocukların uyuması için sık emzirme veya biberonla besleme, ya da gece boyunca biberonla emzirmek, tatlandırılmış emzik kullanımı, tatlı yiyecek ve içeceklerin sık aralıklarla verilmesi, biberonla verilen asitli meyve suları erken dönem çürüklerine neden olacağını anlatın.</a:t>
            </a:r>
          </a:p>
          <a:p>
            <a:r>
              <a:rPr lang="tr-TR" dirty="0"/>
              <a:t>Bebeği oyalamak için eline şekerli içecek konmuş biberon verilmesinin çürük riskini artıracağını hatırlatın. ilk süt dişlerinin çıkması ile birlikte her beslenmeden sonra bebeğin mevcut dişleri bir gazlı bez parçası ile temizlenmeli. Akşam temizliği son beslenmesinden sonra tam yatma vaktinde </a:t>
            </a:r>
            <a:r>
              <a:rPr lang="tr-TR" dirty="0" err="1"/>
              <a:t>yapŦldŦŒŦ</a:t>
            </a:r>
            <a:r>
              <a:rPr lang="tr-TR" dirty="0"/>
              <a:t> takdirde etkilidir. Eğer </a:t>
            </a:r>
            <a:r>
              <a:rPr lang="tr-TR" dirty="0" err="1"/>
              <a:t>diƔler</a:t>
            </a:r>
            <a:r>
              <a:rPr lang="tr-TR" dirty="0"/>
              <a:t> günde bir kez temizlenecekse bunun için en kritik zaman dilimi budur.</a:t>
            </a:r>
          </a:p>
        </p:txBody>
      </p:sp>
      <p:sp>
        <p:nvSpPr>
          <p:cNvPr id="4" name="Slayt Numarası Yer Tutucusu 3"/>
          <p:cNvSpPr>
            <a:spLocks noGrp="1"/>
          </p:cNvSpPr>
          <p:nvPr>
            <p:ph type="sldNum" sz="quarter" idx="5"/>
          </p:nvPr>
        </p:nvSpPr>
        <p:spPr/>
        <p:txBody>
          <a:bodyPr/>
          <a:lstStyle/>
          <a:p>
            <a:fld id="{1E9C2699-8F91-4E52-80E4-6D21B5B4CCD8}" type="slidenum">
              <a:rPr lang="tr-TR" smtClean="0"/>
              <a:t>62</a:t>
            </a:fld>
            <a:endParaRPr lang="tr-TR"/>
          </a:p>
        </p:txBody>
      </p:sp>
    </p:spTree>
    <p:extLst>
      <p:ext uri="{BB962C8B-B14F-4D97-AF65-F5344CB8AC3E}">
        <p14:creationId xmlns:p14="http://schemas.microsoft.com/office/powerpoint/2010/main" val="182705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İarka</a:t>
            </a:r>
            <a:r>
              <a:rPr lang="tr-TR" dirty="0"/>
              <a:t> </a:t>
            </a:r>
            <a:r>
              <a:rPr lang="tr-TR" dirty="0" err="1"/>
              <a:t>fontanel</a:t>
            </a:r>
            <a:r>
              <a:rPr lang="tr-TR" dirty="0"/>
              <a:t> 6-8 haftada kapanır.</a:t>
            </a:r>
          </a:p>
          <a:p>
            <a:r>
              <a:rPr lang="tr-TR" dirty="0"/>
              <a:t>Bebeğin </a:t>
            </a:r>
            <a:r>
              <a:rPr lang="tr-TR" dirty="0" err="1"/>
              <a:t>geel</a:t>
            </a:r>
            <a:r>
              <a:rPr lang="tr-TR" dirty="0"/>
              <a:t> görünüm hareketli canlı ağlıyor mu</a:t>
            </a:r>
          </a:p>
          <a:p>
            <a:r>
              <a:rPr lang="tr-TR" dirty="0" err="1"/>
              <a:t>Term</a:t>
            </a:r>
            <a:r>
              <a:rPr lang="tr-TR" dirty="0"/>
              <a:t> bebeklerde 2 hafta, </a:t>
            </a:r>
            <a:r>
              <a:rPr lang="tr-TR" dirty="0" err="1"/>
              <a:t>preterm</a:t>
            </a:r>
            <a:r>
              <a:rPr lang="tr-TR" dirty="0"/>
              <a:t> bebeklerde 3 haftayı geçtiği halde bebek halen sarı görünüyorsa uzamış sarılık araştırması için uzmana yönlendirin </a:t>
            </a:r>
          </a:p>
        </p:txBody>
      </p:sp>
      <p:sp>
        <p:nvSpPr>
          <p:cNvPr id="4" name="Slayt Numarası Yer Tutucusu 3"/>
          <p:cNvSpPr>
            <a:spLocks noGrp="1"/>
          </p:cNvSpPr>
          <p:nvPr>
            <p:ph type="sldNum" sz="quarter" idx="5"/>
          </p:nvPr>
        </p:nvSpPr>
        <p:spPr/>
        <p:txBody>
          <a:bodyPr/>
          <a:lstStyle/>
          <a:p>
            <a:fld id="{1E9C2699-8F91-4E52-80E4-6D21B5B4CCD8}" type="slidenum">
              <a:rPr lang="tr-TR" smtClean="0"/>
              <a:t>65</a:t>
            </a:fld>
            <a:endParaRPr lang="tr-TR"/>
          </a:p>
        </p:txBody>
      </p:sp>
    </p:spTree>
    <p:extLst>
      <p:ext uri="{BB962C8B-B14F-4D97-AF65-F5344CB8AC3E}">
        <p14:creationId xmlns:p14="http://schemas.microsoft.com/office/powerpoint/2010/main" val="1379001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Çocukta </a:t>
            </a:r>
            <a:r>
              <a:rPr lang="tr-TR" dirty="0" err="1"/>
              <a:t>diƔlerin</a:t>
            </a:r>
            <a:r>
              <a:rPr lang="tr-TR" dirty="0"/>
              <a:t> sürme dönemidir, buna bağlı olarak yüzde kızarıklık, salya artışı, hafif ateş gözlenebileceğini anne-babaya hatırlatın. </a:t>
            </a:r>
            <a:r>
              <a:rPr lang="tr-TR" dirty="0" err="1"/>
              <a:t>AyrŦca</a:t>
            </a:r>
            <a:r>
              <a:rPr lang="tr-TR" dirty="0"/>
              <a:t> dişlerin </a:t>
            </a:r>
            <a:r>
              <a:rPr lang="tr-TR" dirty="0" err="1"/>
              <a:t>çkacağı</a:t>
            </a:r>
            <a:r>
              <a:rPr lang="tr-TR" dirty="0"/>
              <a:t> bölgede kızarma, şişlik, kaşıntı hissine bağlı huzursuzluk olabileceğini anlatın.</a:t>
            </a:r>
          </a:p>
          <a:p>
            <a:r>
              <a:rPr lang="tr-TR" dirty="0"/>
              <a:t> Bu durumda temiz bir parmakla yapılan masajın veya bu amaçla üretilen diş kaşıyıcıların da bebeği rahatlatabileceğini açıklayın. </a:t>
            </a:r>
          </a:p>
          <a:p>
            <a:r>
              <a:rPr lang="tr-TR" dirty="0"/>
              <a:t>– 6 aylıkta 2alt kesici, 9 aylıkta 4 (2 alt 2 üst ) kesiciler, 12 aylıkta 8 (alt 4, üst 4 ) kesici diş mevcut olacaktır, bu tarihlerdeki sapmaların önemi olmayacağını aileye hatırlatın.</a:t>
            </a:r>
          </a:p>
          <a:p>
            <a:r>
              <a:rPr lang="tr-TR" dirty="0"/>
              <a:t> Dişlerin çıkma zamanı değişken olmakla birlikte 12-18. aya kadar dişlerin çıkmaması </a:t>
            </a:r>
            <a:r>
              <a:rPr lang="tr-TR" dirty="0" err="1"/>
              <a:t>rikets</a:t>
            </a:r>
            <a:r>
              <a:rPr lang="tr-TR" dirty="0"/>
              <a:t>, </a:t>
            </a:r>
            <a:r>
              <a:rPr lang="tr-TR" dirty="0" err="1"/>
              <a:t>hipotiroidi</a:t>
            </a:r>
            <a:r>
              <a:rPr lang="tr-TR" dirty="0"/>
              <a:t> şüphesi uyandırmalıdır. </a:t>
            </a:r>
          </a:p>
          <a:p>
            <a:r>
              <a:rPr lang="tr-TR" dirty="0"/>
              <a:t>– Diş temizliğinin anne-baba tarafından </a:t>
            </a:r>
            <a:r>
              <a:rPr lang="tr-TR" dirty="0" err="1"/>
              <a:t>aynŦ</a:t>
            </a:r>
            <a:r>
              <a:rPr lang="tr-TR" dirty="0"/>
              <a:t> yöntemle temizlenmeye devam edilmesini kontrol edin, bir yaşı itibariyle bebek diş fırçası ve diş hekimiyle tanıştırılmalarını sağlayın. Süren </a:t>
            </a:r>
            <a:r>
              <a:rPr lang="tr-TR" dirty="0" err="1"/>
              <a:t>diƔler</a:t>
            </a:r>
            <a:r>
              <a:rPr lang="tr-TR" dirty="0"/>
              <a:t> sabah ve </a:t>
            </a:r>
            <a:r>
              <a:rPr lang="tr-TR" dirty="0" err="1"/>
              <a:t>akƔam</a:t>
            </a:r>
            <a:r>
              <a:rPr lang="tr-TR" dirty="0"/>
              <a:t> beslenme </a:t>
            </a:r>
            <a:r>
              <a:rPr lang="tr-TR" dirty="0" err="1"/>
              <a:t>sonrasŦ</a:t>
            </a:r>
            <a:r>
              <a:rPr lang="tr-TR" dirty="0"/>
              <a:t> temiz </a:t>
            </a:r>
            <a:r>
              <a:rPr lang="tr-TR" dirty="0" err="1"/>
              <a:t>Ŧslak</a:t>
            </a:r>
            <a:r>
              <a:rPr lang="tr-TR" dirty="0"/>
              <a:t> tülbentle silinerek temizlemesini </a:t>
            </a:r>
            <a:r>
              <a:rPr lang="tr-TR" dirty="0" err="1"/>
              <a:t>hatŦrlatŦn</a:t>
            </a:r>
            <a:r>
              <a:rPr lang="tr-TR" dirty="0"/>
              <a:t>, küçük boy </a:t>
            </a:r>
            <a:r>
              <a:rPr lang="tr-TR" dirty="0" err="1"/>
              <a:t>diƔ</a:t>
            </a:r>
            <a:r>
              <a:rPr lang="tr-TR" dirty="0"/>
              <a:t> </a:t>
            </a:r>
            <a:r>
              <a:rPr lang="tr-TR" dirty="0" err="1"/>
              <a:t>fŦrçasŦ</a:t>
            </a:r>
            <a:r>
              <a:rPr lang="tr-TR" dirty="0"/>
              <a:t> kullanarak 1 </a:t>
            </a:r>
            <a:r>
              <a:rPr lang="tr-TR" dirty="0" err="1"/>
              <a:t>yaƔŦndan</a:t>
            </a:r>
            <a:r>
              <a:rPr lang="tr-TR" dirty="0"/>
              <a:t> itibaren </a:t>
            </a:r>
            <a:r>
              <a:rPr lang="tr-TR" dirty="0" err="1"/>
              <a:t>çŦkan</a:t>
            </a:r>
            <a:r>
              <a:rPr lang="tr-TR" dirty="0"/>
              <a:t> </a:t>
            </a:r>
            <a:r>
              <a:rPr lang="tr-TR" dirty="0" err="1"/>
              <a:t>diƔlerin</a:t>
            </a:r>
            <a:r>
              <a:rPr lang="tr-TR" dirty="0"/>
              <a:t> </a:t>
            </a:r>
            <a:r>
              <a:rPr lang="tr-TR" dirty="0" err="1"/>
              <a:t>fŦrçalanmasŦnŦ</a:t>
            </a:r>
            <a:r>
              <a:rPr lang="tr-TR" dirty="0"/>
              <a:t> önerin. – Bebeklerin 6. aydan itibaren bardak ve kaşıkla beslenmesi gerektiğini </a:t>
            </a:r>
            <a:r>
              <a:rPr lang="tr-TR" dirty="0" err="1"/>
              <a:t>hatŦrlatŦn</a:t>
            </a:r>
            <a:r>
              <a:rPr lang="tr-TR" dirty="0"/>
              <a:t>. Bir yaşından itibaren parmak emme, yalancı emzik gibi </a:t>
            </a:r>
            <a:r>
              <a:rPr lang="tr-TR" dirty="0" err="1"/>
              <a:t>alışkanlıkalrı</a:t>
            </a:r>
            <a:r>
              <a:rPr lang="tr-TR" dirty="0"/>
              <a:t>  değerlendirilerek, aileleri alışkanlıkların değiştirilmesi konusunda bilinçlendirin. Parmak emme </a:t>
            </a:r>
            <a:r>
              <a:rPr lang="tr-TR" dirty="0" err="1"/>
              <a:t>alŦƔkanlŦŒŦ</a:t>
            </a:r>
            <a:r>
              <a:rPr lang="tr-TR" dirty="0"/>
              <a:t> varsa </a:t>
            </a:r>
            <a:r>
              <a:rPr lang="tr-TR" dirty="0" err="1"/>
              <a:t>emziŒe</a:t>
            </a:r>
            <a:r>
              <a:rPr lang="tr-TR" dirty="0"/>
              <a:t> çevrilmesini, </a:t>
            </a:r>
            <a:r>
              <a:rPr lang="tr-TR" dirty="0" err="1"/>
              <a:t>emziŒin</a:t>
            </a:r>
            <a:r>
              <a:rPr lang="tr-TR" dirty="0"/>
              <a:t> bal, pekmez, reçel gibi </a:t>
            </a:r>
            <a:r>
              <a:rPr lang="tr-TR" dirty="0" err="1"/>
              <a:t>tatlŦlara</a:t>
            </a:r>
            <a:r>
              <a:rPr lang="tr-TR" dirty="0"/>
              <a:t> asla batırılmamasını hatırlatın. – Bebeğin yürümeye başlama döneminde olabilecek kazalara </a:t>
            </a:r>
            <a:r>
              <a:rPr lang="tr-TR" dirty="0" err="1"/>
              <a:t>karşŦ</a:t>
            </a:r>
            <a:r>
              <a:rPr lang="tr-TR" dirty="0"/>
              <a:t> </a:t>
            </a:r>
            <a:r>
              <a:rPr lang="tr-TR" dirty="0" err="1"/>
              <a:t>uyarŦn</a:t>
            </a:r>
            <a:r>
              <a:rPr lang="tr-TR" dirty="0"/>
              <a:t>.</a:t>
            </a:r>
          </a:p>
        </p:txBody>
      </p:sp>
      <p:sp>
        <p:nvSpPr>
          <p:cNvPr id="4" name="Slayt Numarası Yer Tutucusu 3"/>
          <p:cNvSpPr>
            <a:spLocks noGrp="1"/>
          </p:cNvSpPr>
          <p:nvPr>
            <p:ph type="sldNum" sz="quarter" idx="5"/>
          </p:nvPr>
        </p:nvSpPr>
        <p:spPr/>
        <p:txBody>
          <a:bodyPr/>
          <a:lstStyle/>
          <a:p>
            <a:fld id="{1E9C2699-8F91-4E52-80E4-6D21B5B4CCD8}" type="slidenum">
              <a:rPr lang="tr-TR" smtClean="0"/>
              <a:t>68</a:t>
            </a:fld>
            <a:endParaRPr lang="tr-TR"/>
          </a:p>
        </p:txBody>
      </p:sp>
    </p:spTree>
    <p:extLst>
      <p:ext uri="{BB962C8B-B14F-4D97-AF65-F5344CB8AC3E}">
        <p14:creationId xmlns:p14="http://schemas.microsoft.com/office/powerpoint/2010/main" val="2078920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Ön </a:t>
            </a:r>
            <a:r>
              <a:rPr lang="tr-TR" dirty="0" err="1"/>
              <a:t>fontanel</a:t>
            </a:r>
            <a:r>
              <a:rPr lang="tr-TR" dirty="0"/>
              <a:t> 18 aya kadar kapanabilir</a:t>
            </a:r>
          </a:p>
          <a:p>
            <a:r>
              <a:rPr lang="tr-TR" dirty="0" err="1"/>
              <a:t>Term</a:t>
            </a:r>
            <a:r>
              <a:rPr lang="tr-TR" dirty="0"/>
              <a:t> bebeklerde 2 hafta, </a:t>
            </a:r>
            <a:r>
              <a:rPr lang="tr-TR" dirty="0" err="1"/>
              <a:t>preterm</a:t>
            </a:r>
            <a:r>
              <a:rPr lang="tr-TR" dirty="0"/>
              <a:t> bebeklerde 3 haftayı geçtiği halde bebek halen sarı görünüyorsa uzamış sarılık araştırması için uzmana yönlendirin </a:t>
            </a:r>
          </a:p>
        </p:txBody>
      </p:sp>
      <p:sp>
        <p:nvSpPr>
          <p:cNvPr id="4" name="Slayt Numarası Yer Tutucusu 3"/>
          <p:cNvSpPr>
            <a:spLocks noGrp="1"/>
          </p:cNvSpPr>
          <p:nvPr>
            <p:ph type="sldNum" sz="quarter" idx="5"/>
          </p:nvPr>
        </p:nvSpPr>
        <p:spPr/>
        <p:txBody>
          <a:bodyPr/>
          <a:lstStyle/>
          <a:p>
            <a:fld id="{1E9C2699-8F91-4E52-80E4-6D21B5B4CCD8}" type="slidenum">
              <a:rPr lang="tr-TR" smtClean="0"/>
              <a:t>70</a:t>
            </a:fld>
            <a:endParaRPr lang="tr-TR"/>
          </a:p>
        </p:txBody>
      </p:sp>
    </p:spTree>
    <p:extLst>
      <p:ext uri="{BB962C8B-B14F-4D97-AF65-F5344CB8AC3E}">
        <p14:creationId xmlns:p14="http://schemas.microsoft.com/office/powerpoint/2010/main" val="309498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Doğum esnasında </a:t>
            </a:r>
            <a:r>
              <a:rPr lang="tr-TR" dirty="0" err="1"/>
              <a:t>serviks</a:t>
            </a:r>
            <a:r>
              <a:rPr lang="tr-TR" dirty="0"/>
              <a:t> ağzında bulunabilen mikroorganizmalar bebeğin gözüne </a:t>
            </a:r>
            <a:r>
              <a:rPr lang="tr-TR" dirty="0" err="1"/>
              <a:t>bulasrak</a:t>
            </a:r>
            <a:r>
              <a:rPr lang="tr-TR" dirty="0"/>
              <a:t> körlüğe neden olabilir.  O nedenle bebek doğduktan sonra, vakit kaybetmeden, göz çevresi ve kapaklar steril </a:t>
            </a:r>
            <a:r>
              <a:rPr lang="tr-TR" dirty="0" err="1"/>
              <a:t>distile</a:t>
            </a:r>
            <a:r>
              <a:rPr lang="tr-TR" dirty="0"/>
              <a:t> su veya SF ile ıslatılmış pamuk veya steril gazlı bez ile dıştan içe doğru silinir. x Göz kapakları hafifçe açılarak </a:t>
            </a:r>
            <a:r>
              <a:rPr lang="tr-TR" dirty="0" err="1"/>
              <a:t>konjonktivaya</a:t>
            </a:r>
            <a:r>
              <a:rPr lang="tr-TR" dirty="0"/>
              <a:t> </a:t>
            </a:r>
            <a:r>
              <a:rPr lang="tr-TR" dirty="0" err="1"/>
              <a:t>eritromisin</a:t>
            </a:r>
            <a:r>
              <a:rPr lang="tr-TR" dirty="0"/>
              <a:t> %0,5 göz pomadı veya %2,5 </a:t>
            </a:r>
            <a:r>
              <a:rPr lang="tr-TR" dirty="0" err="1"/>
              <a:t>luk</a:t>
            </a:r>
            <a:r>
              <a:rPr lang="tr-TR" dirty="0"/>
              <a:t> </a:t>
            </a:r>
            <a:r>
              <a:rPr lang="tr-TR" dirty="0" err="1"/>
              <a:t>povidone</a:t>
            </a:r>
            <a:r>
              <a:rPr lang="tr-TR" dirty="0"/>
              <a:t> </a:t>
            </a:r>
            <a:r>
              <a:rPr lang="tr-TR" dirty="0" err="1"/>
              <a:t>iodine</a:t>
            </a:r>
            <a:r>
              <a:rPr lang="tr-TR" dirty="0"/>
              <a:t> veya </a:t>
            </a:r>
            <a:r>
              <a:rPr lang="tr-TR" dirty="0" err="1"/>
              <a:t>azitromycin</a:t>
            </a:r>
            <a:r>
              <a:rPr lang="tr-TR" dirty="0"/>
              <a:t> göz damlası </a:t>
            </a:r>
            <a:r>
              <a:rPr lang="tr-TR" dirty="0" err="1"/>
              <a:t>uygulanŦr</a:t>
            </a:r>
            <a:r>
              <a:rPr lang="tr-TR" dirty="0"/>
              <a:t>. Damla veya merhem tek kullanımlık değilse tüpün ucuyla bulaşmasını engellemek için steril bir gazlı beze merhemin tüp ucu değdirilmeden sıkılıp bu şekilde göz kapaklarının arasına sürülür. x Doğum travmasına bağlı olarak gözlerde </a:t>
            </a:r>
            <a:r>
              <a:rPr lang="tr-TR" dirty="0" err="1"/>
              <a:t>subkonjuktival</a:t>
            </a:r>
            <a:r>
              <a:rPr lang="tr-TR" dirty="0"/>
              <a:t> kanama olabilir, 10 günde kendiliğinden düzelir</a:t>
            </a:r>
          </a:p>
        </p:txBody>
      </p:sp>
      <p:sp>
        <p:nvSpPr>
          <p:cNvPr id="4" name="Slayt Numarası Yer Tutucusu 3"/>
          <p:cNvSpPr>
            <a:spLocks noGrp="1"/>
          </p:cNvSpPr>
          <p:nvPr>
            <p:ph type="sldNum" sz="quarter" idx="5"/>
          </p:nvPr>
        </p:nvSpPr>
        <p:spPr/>
        <p:txBody>
          <a:bodyPr/>
          <a:lstStyle/>
          <a:p>
            <a:fld id="{1E9C2699-8F91-4E52-80E4-6D21B5B4CCD8}" type="slidenum">
              <a:rPr lang="tr-TR" smtClean="0"/>
              <a:t>10</a:t>
            </a:fld>
            <a:endParaRPr lang="tr-TR"/>
          </a:p>
        </p:txBody>
      </p:sp>
    </p:spTree>
    <p:extLst>
      <p:ext uri="{BB962C8B-B14F-4D97-AF65-F5344CB8AC3E}">
        <p14:creationId xmlns:p14="http://schemas.microsoft.com/office/powerpoint/2010/main" val="1762795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Çocukluk çağı gelişimsel bozukluklardan olan otizm spektrum bozukluğu (OSB); belirtileri yaşamın ilk 3 yılanda ortaya çıkan, sosyal - iletişimsel alanda belirgin yetersizlikler, tekrarlayıcı davranışlar ve sınırlı ilgi alanları ile seyreden </a:t>
            </a:r>
            <a:r>
              <a:rPr lang="tr-TR" dirty="0" err="1"/>
              <a:t>nörogelişimsel</a:t>
            </a:r>
            <a:r>
              <a:rPr lang="tr-TR" dirty="0"/>
              <a:t> bir bozukluktur. Otizm, ne kadar erken yaşta tanınır ve uygun bir Şekilde yönlendirilirse, tedavisinde o kadar olumlu sonuçlar alınan bir bozukluktur. Söz konusu belirtiler 12 aydan önce de gözlemlenebileceği gibi genellikle 18-24. aylarda pek çok belirtiyi görmek mümkündür. Buradan hareketle risklerin erken dönemde tespiti için her çocuk 18. ay, 24. ay ve 3 </a:t>
            </a:r>
            <a:r>
              <a:rPr lang="tr-TR" dirty="0" err="1"/>
              <a:t>yaƔta</a:t>
            </a:r>
            <a:r>
              <a:rPr lang="tr-TR" dirty="0"/>
              <a:t> mutlaka otizm spektrum bozukluğu yönünden değerlendirilmelidir</a:t>
            </a:r>
          </a:p>
        </p:txBody>
      </p:sp>
      <p:sp>
        <p:nvSpPr>
          <p:cNvPr id="4" name="Slayt Numarası Yer Tutucusu 3"/>
          <p:cNvSpPr>
            <a:spLocks noGrp="1"/>
          </p:cNvSpPr>
          <p:nvPr>
            <p:ph type="sldNum" sz="quarter" idx="5"/>
          </p:nvPr>
        </p:nvSpPr>
        <p:spPr/>
        <p:txBody>
          <a:bodyPr/>
          <a:lstStyle/>
          <a:p>
            <a:fld id="{1E9C2699-8F91-4E52-80E4-6D21B5B4CCD8}" type="slidenum">
              <a:rPr lang="tr-TR" smtClean="0"/>
              <a:t>75</a:t>
            </a:fld>
            <a:endParaRPr lang="tr-TR"/>
          </a:p>
        </p:txBody>
      </p:sp>
    </p:spTree>
    <p:extLst>
      <p:ext uri="{BB962C8B-B14F-4D97-AF65-F5344CB8AC3E}">
        <p14:creationId xmlns:p14="http://schemas.microsoft.com/office/powerpoint/2010/main" val="947191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latin typeface="+mj-lt"/>
              </a:rPr>
              <a:t>Üslup!!!! Otizm düşünüyorum ---Çocuğunuzun gelişiminde bir takım gecikmeler olduğunu düşünüyorum bunun için vakit kaybetmeden bir çocuk ve ergen ruh sağlığı uzmanının görmesini öneriyorum” denilerek mevcut iş akışı dahilinde yönlendirme yapılmalıdır.</a:t>
            </a:r>
          </a:p>
          <a:p>
            <a:r>
              <a:rPr lang="tr-TR" dirty="0">
                <a:latin typeface="+mn-lt"/>
              </a:rPr>
              <a:t>M </a:t>
            </a:r>
            <a:r>
              <a:rPr lang="tr-TR" dirty="0" err="1">
                <a:latin typeface="+mn-lt"/>
              </a:rPr>
              <a:t>chat</a:t>
            </a:r>
            <a:r>
              <a:rPr lang="tr-TR" dirty="0">
                <a:latin typeface="+mn-lt"/>
              </a:rPr>
              <a:t>  değiştirilmiş erken çocukluk dönemi otizm tarama ölçeği</a:t>
            </a:r>
          </a:p>
        </p:txBody>
      </p:sp>
      <p:sp>
        <p:nvSpPr>
          <p:cNvPr id="4" name="Slayt Numarası Yer Tutucusu 3"/>
          <p:cNvSpPr>
            <a:spLocks noGrp="1"/>
          </p:cNvSpPr>
          <p:nvPr>
            <p:ph type="sldNum" sz="quarter" idx="5"/>
          </p:nvPr>
        </p:nvSpPr>
        <p:spPr/>
        <p:txBody>
          <a:bodyPr/>
          <a:lstStyle/>
          <a:p>
            <a:fld id="{1E9C2699-8F91-4E52-80E4-6D21B5B4CCD8}" type="slidenum">
              <a:rPr lang="tr-TR" smtClean="0"/>
              <a:t>76</a:t>
            </a:fld>
            <a:endParaRPr lang="tr-TR"/>
          </a:p>
        </p:txBody>
      </p:sp>
    </p:spTree>
    <p:extLst>
      <p:ext uri="{BB962C8B-B14F-4D97-AF65-F5344CB8AC3E}">
        <p14:creationId xmlns:p14="http://schemas.microsoft.com/office/powerpoint/2010/main" val="3005757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Ön </a:t>
            </a:r>
            <a:r>
              <a:rPr lang="tr-TR" dirty="0" err="1"/>
              <a:t>fontanel</a:t>
            </a:r>
            <a:r>
              <a:rPr lang="tr-TR" dirty="0"/>
              <a:t> 18 aya kadar kapanabilir</a:t>
            </a:r>
          </a:p>
          <a:p>
            <a:r>
              <a:rPr lang="tr-TR" dirty="0" err="1"/>
              <a:t>Term</a:t>
            </a:r>
            <a:r>
              <a:rPr lang="tr-TR" dirty="0"/>
              <a:t> bebeklerde 2 hafta, </a:t>
            </a:r>
            <a:r>
              <a:rPr lang="tr-TR" dirty="0" err="1"/>
              <a:t>preterm</a:t>
            </a:r>
            <a:r>
              <a:rPr lang="tr-TR" dirty="0"/>
              <a:t> bebeklerde 3 haftayı geçtiği halde bebek halen sarı görünüyorsa uzamış sarılık araştırması için uzmana yönlendirin </a:t>
            </a:r>
          </a:p>
        </p:txBody>
      </p:sp>
      <p:sp>
        <p:nvSpPr>
          <p:cNvPr id="4" name="Slayt Numarası Yer Tutucusu 3"/>
          <p:cNvSpPr>
            <a:spLocks noGrp="1"/>
          </p:cNvSpPr>
          <p:nvPr>
            <p:ph type="sldNum" sz="quarter" idx="5"/>
          </p:nvPr>
        </p:nvSpPr>
        <p:spPr/>
        <p:txBody>
          <a:bodyPr/>
          <a:lstStyle/>
          <a:p>
            <a:fld id="{1E9C2699-8F91-4E52-80E4-6D21B5B4CCD8}" type="slidenum">
              <a:rPr lang="tr-TR" smtClean="0"/>
              <a:t>87</a:t>
            </a:fld>
            <a:endParaRPr lang="tr-TR"/>
          </a:p>
        </p:txBody>
      </p:sp>
    </p:spTree>
    <p:extLst>
      <p:ext uri="{BB962C8B-B14F-4D97-AF65-F5344CB8AC3E}">
        <p14:creationId xmlns:p14="http://schemas.microsoft.com/office/powerpoint/2010/main" val="46059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90</a:t>
            </a:fld>
            <a:endParaRPr lang="tr-TR"/>
          </a:p>
        </p:txBody>
      </p:sp>
    </p:spTree>
    <p:extLst>
      <p:ext uri="{BB962C8B-B14F-4D97-AF65-F5344CB8AC3E}">
        <p14:creationId xmlns:p14="http://schemas.microsoft.com/office/powerpoint/2010/main" val="3519135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Ergen ayakta yüzü doktora dönük olarak dururken </a:t>
            </a:r>
            <a:r>
              <a:rPr lang="tr-TR" dirty="0" err="1"/>
              <a:t>inspeksiyon</a:t>
            </a:r>
            <a:r>
              <a:rPr lang="tr-TR" dirty="0"/>
              <a:t> </a:t>
            </a:r>
            <a:r>
              <a:rPr lang="tr-TR" dirty="0" err="1"/>
              <a:t>yapŦlŦr</a:t>
            </a:r>
            <a:r>
              <a:rPr lang="tr-TR" dirty="0"/>
              <a:t> (gövdenin ve üst </a:t>
            </a:r>
            <a:r>
              <a:rPr lang="tr-TR" dirty="0" err="1"/>
              <a:t>ekstremitelerin</a:t>
            </a:r>
            <a:r>
              <a:rPr lang="tr-TR" dirty="0"/>
              <a:t> simetrisi) 2. Boynun öne </a:t>
            </a:r>
            <a:r>
              <a:rPr lang="tr-TR" dirty="0" err="1"/>
              <a:t>fleksiyon</a:t>
            </a:r>
            <a:r>
              <a:rPr lang="tr-TR" dirty="0"/>
              <a:t>, </a:t>
            </a:r>
            <a:r>
              <a:rPr lang="tr-TR" dirty="0" err="1"/>
              <a:t>ekstensiyon</a:t>
            </a:r>
            <a:r>
              <a:rPr lang="tr-TR" dirty="0"/>
              <a:t>, rotasyon ve </a:t>
            </a:r>
            <a:r>
              <a:rPr lang="tr-TR" dirty="0" err="1"/>
              <a:t>lateral</a:t>
            </a:r>
            <a:r>
              <a:rPr lang="tr-TR" dirty="0"/>
              <a:t> </a:t>
            </a:r>
            <a:r>
              <a:rPr lang="tr-TR" dirty="0" err="1"/>
              <a:t>fleksiyonu</a:t>
            </a:r>
            <a:r>
              <a:rPr lang="tr-TR" dirty="0"/>
              <a:t> </a:t>
            </a:r>
            <a:r>
              <a:rPr lang="tr-TR" dirty="0" err="1"/>
              <a:t>deŒerlendirilir</a:t>
            </a:r>
            <a:r>
              <a:rPr lang="tr-TR" dirty="0"/>
              <a:t> (</a:t>
            </a:r>
            <a:r>
              <a:rPr lang="tr-TR" dirty="0" err="1"/>
              <a:t>servikal</a:t>
            </a:r>
            <a:r>
              <a:rPr lang="tr-TR" dirty="0"/>
              <a:t> </a:t>
            </a:r>
            <a:r>
              <a:rPr lang="tr-TR" dirty="0" err="1"/>
              <a:t>omurganŦn</a:t>
            </a:r>
            <a:r>
              <a:rPr lang="tr-TR" dirty="0"/>
              <a:t> hareket kabiliyeti) 3. Dirence </a:t>
            </a:r>
            <a:r>
              <a:rPr lang="tr-TR" dirty="0" err="1"/>
              <a:t>karƔŦ</a:t>
            </a:r>
            <a:r>
              <a:rPr lang="tr-TR" dirty="0"/>
              <a:t> </a:t>
            </a:r>
            <a:r>
              <a:rPr lang="tr-TR" dirty="0" err="1"/>
              <a:t>omuzlarŦ</a:t>
            </a:r>
            <a:r>
              <a:rPr lang="tr-TR" dirty="0"/>
              <a:t> </a:t>
            </a:r>
            <a:r>
              <a:rPr lang="tr-TR" dirty="0" err="1"/>
              <a:t>kaldŦrmasŦ</a:t>
            </a:r>
            <a:r>
              <a:rPr lang="tr-TR" dirty="0"/>
              <a:t> istenir (</a:t>
            </a:r>
            <a:r>
              <a:rPr lang="tr-TR" dirty="0" err="1"/>
              <a:t>trapezius</a:t>
            </a:r>
            <a:r>
              <a:rPr lang="tr-TR" dirty="0"/>
              <a:t> gücü) 4. Dirence </a:t>
            </a:r>
            <a:r>
              <a:rPr lang="tr-TR" dirty="0" err="1"/>
              <a:t>karƔŦ</a:t>
            </a:r>
            <a:r>
              <a:rPr lang="tr-TR" dirty="0"/>
              <a:t> </a:t>
            </a:r>
            <a:r>
              <a:rPr lang="tr-TR" dirty="0" err="1"/>
              <a:t>kollarŦ</a:t>
            </a:r>
            <a:r>
              <a:rPr lang="tr-TR" dirty="0"/>
              <a:t> </a:t>
            </a:r>
            <a:r>
              <a:rPr lang="tr-TR" dirty="0" err="1"/>
              <a:t>kaldŦrmasŦ</a:t>
            </a:r>
            <a:r>
              <a:rPr lang="tr-TR" dirty="0"/>
              <a:t> istenir (</a:t>
            </a:r>
            <a:r>
              <a:rPr lang="tr-TR" dirty="0" err="1"/>
              <a:t>deltoid</a:t>
            </a:r>
            <a:r>
              <a:rPr lang="tr-TR" dirty="0"/>
              <a:t> gücü) 5. Omzun </a:t>
            </a:r>
            <a:r>
              <a:rPr lang="tr-TR" dirty="0" err="1"/>
              <a:t>internal</a:t>
            </a:r>
            <a:r>
              <a:rPr lang="tr-TR" dirty="0"/>
              <a:t> ve </a:t>
            </a:r>
            <a:r>
              <a:rPr lang="tr-TR" dirty="0" err="1"/>
              <a:t>eksternal</a:t>
            </a:r>
            <a:r>
              <a:rPr lang="tr-TR" dirty="0"/>
              <a:t> rotasyonu </a:t>
            </a:r>
            <a:r>
              <a:rPr lang="tr-TR" dirty="0" err="1"/>
              <a:t>deŒerlendirilir</a:t>
            </a:r>
            <a:r>
              <a:rPr lang="tr-TR" dirty="0"/>
              <a:t> (</a:t>
            </a:r>
            <a:r>
              <a:rPr lang="tr-TR" dirty="0" err="1"/>
              <a:t>glenohumeral</a:t>
            </a:r>
            <a:r>
              <a:rPr lang="tr-TR" dirty="0"/>
              <a:t> eklemin hareket kabiliyeti) 6. </a:t>
            </a:r>
            <a:r>
              <a:rPr lang="tr-TR" dirty="0" err="1"/>
              <a:t>DirseŒin</a:t>
            </a:r>
            <a:r>
              <a:rPr lang="tr-TR" dirty="0"/>
              <a:t> </a:t>
            </a:r>
            <a:r>
              <a:rPr lang="tr-TR" dirty="0" err="1"/>
              <a:t>ekstensiyon</a:t>
            </a:r>
            <a:r>
              <a:rPr lang="tr-TR" dirty="0"/>
              <a:t> ve </a:t>
            </a:r>
            <a:r>
              <a:rPr lang="tr-TR" dirty="0" err="1"/>
              <a:t>fleksiyonuna</a:t>
            </a:r>
            <a:r>
              <a:rPr lang="tr-TR" dirty="0"/>
              <a:t> </a:t>
            </a:r>
            <a:r>
              <a:rPr lang="tr-TR" dirty="0" err="1"/>
              <a:t>bakŦlŦr</a:t>
            </a:r>
            <a:r>
              <a:rPr lang="tr-TR" dirty="0"/>
              <a:t> (dirseklerin hareket kabiliyeti) 7. Dirsekler </a:t>
            </a:r>
            <a:r>
              <a:rPr lang="tr-TR" dirty="0" err="1"/>
              <a:t>pron</a:t>
            </a:r>
            <a:r>
              <a:rPr lang="tr-TR" dirty="0"/>
              <a:t> ve </a:t>
            </a:r>
            <a:r>
              <a:rPr lang="tr-TR" dirty="0" err="1"/>
              <a:t>supin</a:t>
            </a:r>
            <a:r>
              <a:rPr lang="tr-TR" dirty="0"/>
              <a:t> pozisyonda </a:t>
            </a:r>
            <a:r>
              <a:rPr lang="tr-TR" dirty="0" err="1"/>
              <a:t>deŒerlendirilir</a:t>
            </a:r>
            <a:r>
              <a:rPr lang="tr-TR" dirty="0"/>
              <a:t> (dirseklerin ve bileklerin hareket kabiliyeti 8. </a:t>
            </a:r>
            <a:r>
              <a:rPr lang="tr-TR" dirty="0" err="1"/>
              <a:t>YumruŒu</a:t>
            </a:r>
            <a:r>
              <a:rPr lang="tr-TR" dirty="0"/>
              <a:t> </a:t>
            </a:r>
            <a:r>
              <a:rPr lang="tr-TR" dirty="0" err="1"/>
              <a:t>sŦkŦp</a:t>
            </a:r>
            <a:r>
              <a:rPr lang="tr-TR" dirty="0"/>
              <a:t> </a:t>
            </a:r>
            <a:r>
              <a:rPr lang="tr-TR" dirty="0" err="1"/>
              <a:t>parmaklarŦnŦ</a:t>
            </a:r>
            <a:r>
              <a:rPr lang="tr-TR" dirty="0"/>
              <a:t> </a:t>
            </a:r>
            <a:r>
              <a:rPr lang="tr-TR" dirty="0" err="1"/>
              <a:t>açmasŦ</a:t>
            </a:r>
            <a:r>
              <a:rPr lang="tr-TR" dirty="0"/>
              <a:t> istenir (el ve </a:t>
            </a:r>
            <a:r>
              <a:rPr lang="tr-TR" dirty="0" err="1"/>
              <a:t>parmaklarŦn</a:t>
            </a:r>
            <a:r>
              <a:rPr lang="tr-TR" dirty="0"/>
              <a:t> hareket kabiliyeti) 9. 4 </a:t>
            </a:r>
            <a:r>
              <a:rPr lang="tr-TR" dirty="0" err="1"/>
              <a:t>adŦm</a:t>
            </a:r>
            <a:r>
              <a:rPr lang="tr-TR" dirty="0"/>
              <a:t> kaz </a:t>
            </a:r>
            <a:r>
              <a:rPr lang="tr-TR" dirty="0" err="1"/>
              <a:t>yürüyüƔü</a:t>
            </a:r>
            <a:r>
              <a:rPr lang="tr-TR" dirty="0"/>
              <a:t> </a:t>
            </a:r>
            <a:r>
              <a:rPr lang="tr-TR" dirty="0" err="1"/>
              <a:t>yapmasŦ</a:t>
            </a:r>
            <a:r>
              <a:rPr lang="tr-TR" dirty="0"/>
              <a:t> istenir (kalça ve dizlerin hareketi, güç ve denge) 10. Ergen ayakta </a:t>
            </a:r>
            <a:r>
              <a:rPr lang="tr-TR" dirty="0" err="1"/>
              <a:t>arkasŦ</a:t>
            </a:r>
            <a:r>
              <a:rPr lang="tr-TR" dirty="0"/>
              <a:t> doktora dönük olarak dururken </a:t>
            </a:r>
            <a:r>
              <a:rPr lang="tr-TR" dirty="0" err="1"/>
              <a:t>inspeksiyon</a:t>
            </a:r>
            <a:r>
              <a:rPr lang="tr-TR" dirty="0"/>
              <a:t> </a:t>
            </a:r>
            <a:r>
              <a:rPr lang="tr-TR" dirty="0" err="1"/>
              <a:t>yapŦlŦr</a:t>
            </a:r>
            <a:r>
              <a:rPr lang="tr-TR" dirty="0"/>
              <a:t> (gövdenin ve üst </a:t>
            </a:r>
            <a:r>
              <a:rPr lang="tr-TR" dirty="0" err="1"/>
              <a:t>ekstremitelerin</a:t>
            </a:r>
            <a:r>
              <a:rPr lang="tr-TR" dirty="0"/>
              <a:t> simetrisi) 11. Dizler düz halde geriye bükülmesi istenir (</a:t>
            </a:r>
            <a:r>
              <a:rPr lang="tr-TR" dirty="0" err="1"/>
              <a:t>spondilozis</a:t>
            </a:r>
            <a:r>
              <a:rPr lang="tr-TR" dirty="0"/>
              <a:t>, </a:t>
            </a:r>
            <a:r>
              <a:rPr lang="tr-TR" dirty="0" err="1"/>
              <a:t>spondilolistezis</a:t>
            </a:r>
            <a:r>
              <a:rPr lang="tr-TR" dirty="0"/>
              <a:t>) 12. Dizler düz halde, hem yüzü doktora dönük hem de </a:t>
            </a:r>
            <a:r>
              <a:rPr lang="tr-TR" dirty="0" err="1"/>
              <a:t>sŦrtŦ</a:t>
            </a:r>
            <a:r>
              <a:rPr lang="tr-TR" dirty="0"/>
              <a:t> dönükken, öne </a:t>
            </a:r>
            <a:r>
              <a:rPr lang="tr-TR" dirty="0" err="1"/>
              <a:t>eŒilmesi</a:t>
            </a:r>
            <a:r>
              <a:rPr lang="tr-TR" dirty="0"/>
              <a:t> istenir (</a:t>
            </a:r>
            <a:r>
              <a:rPr lang="tr-TR" dirty="0" err="1"/>
              <a:t>totasik</a:t>
            </a:r>
            <a:r>
              <a:rPr lang="tr-TR" dirty="0"/>
              <a:t> ve </a:t>
            </a:r>
            <a:r>
              <a:rPr lang="tr-TR" dirty="0" err="1"/>
              <a:t>lumbosakral</a:t>
            </a:r>
            <a:r>
              <a:rPr lang="tr-TR" dirty="0"/>
              <a:t> </a:t>
            </a:r>
            <a:r>
              <a:rPr lang="tr-TR" dirty="0" err="1"/>
              <a:t>omurganŦn</a:t>
            </a:r>
            <a:r>
              <a:rPr lang="tr-TR" dirty="0"/>
              <a:t> hareket kabiliyeti, omurga </a:t>
            </a:r>
            <a:r>
              <a:rPr lang="tr-TR" dirty="0" err="1"/>
              <a:t>açŦsŦ</a:t>
            </a:r>
            <a:r>
              <a:rPr lang="tr-TR" dirty="0"/>
              <a:t> ve </a:t>
            </a:r>
            <a:r>
              <a:rPr lang="tr-TR" dirty="0" err="1"/>
              <a:t>hamstring</a:t>
            </a:r>
            <a:r>
              <a:rPr lang="tr-TR" dirty="0"/>
              <a:t> </a:t>
            </a:r>
            <a:r>
              <a:rPr lang="tr-TR" dirty="0" err="1"/>
              <a:t>esnekliŒi</a:t>
            </a:r>
            <a:r>
              <a:rPr lang="tr-TR" dirty="0"/>
              <a:t>) 213 13. Alt </a:t>
            </a:r>
            <a:r>
              <a:rPr lang="tr-TR" dirty="0" err="1"/>
              <a:t>ekstremitelerin</a:t>
            </a:r>
            <a:r>
              <a:rPr lang="tr-TR" dirty="0"/>
              <a:t> ayakta iken ve </a:t>
            </a:r>
            <a:r>
              <a:rPr lang="tr-TR" dirty="0" err="1"/>
              <a:t>quadriseps</a:t>
            </a:r>
            <a:r>
              <a:rPr lang="tr-TR" dirty="0"/>
              <a:t> </a:t>
            </a:r>
            <a:r>
              <a:rPr lang="tr-TR" dirty="0" err="1"/>
              <a:t>kasŦlŦ</a:t>
            </a:r>
            <a:r>
              <a:rPr lang="tr-TR" dirty="0"/>
              <a:t> iken </a:t>
            </a:r>
            <a:r>
              <a:rPr lang="tr-TR" dirty="0" err="1"/>
              <a:t>inspeksiyonu</a:t>
            </a:r>
            <a:r>
              <a:rPr lang="tr-TR" dirty="0"/>
              <a:t> </a:t>
            </a:r>
            <a:r>
              <a:rPr lang="tr-TR" dirty="0" err="1"/>
              <a:t>yapŦlŦr</a:t>
            </a:r>
            <a:r>
              <a:rPr lang="tr-TR" dirty="0"/>
              <a:t> (hizalanma, simetri) 14. Parmak </a:t>
            </a:r>
            <a:r>
              <a:rPr lang="tr-TR" dirty="0" err="1"/>
              <a:t>uçlarŦnda</a:t>
            </a:r>
            <a:r>
              <a:rPr lang="tr-TR" dirty="0"/>
              <a:t> </a:t>
            </a:r>
            <a:r>
              <a:rPr lang="tr-TR" dirty="0" err="1"/>
              <a:t>ardŦndan</a:t>
            </a:r>
            <a:r>
              <a:rPr lang="tr-TR" dirty="0"/>
              <a:t> </a:t>
            </a:r>
            <a:r>
              <a:rPr lang="tr-TR" dirty="0" err="1"/>
              <a:t>topuklarŦnŦn</a:t>
            </a:r>
            <a:r>
              <a:rPr lang="tr-TR" dirty="0"/>
              <a:t> üzerinde </a:t>
            </a:r>
            <a:r>
              <a:rPr lang="tr-TR" dirty="0" err="1"/>
              <a:t>durmasŦ</a:t>
            </a:r>
            <a:r>
              <a:rPr lang="tr-TR" dirty="0"/>
              <a:t> istenir (</a:t>
            </a:r>
            <a:r>
              <a:rPr lang="tr-TR" dirty="0" err="1"/>
              <a:t>baldŦr</a:t>
            </a:r>
            <a:r>
              <a:rPr lang="tr-TR" dirty="0"/>
              <a:t> </a:t>
            </a:r>
            <a:r>
              <a:rPr lang="tr-TR" dirty="0" err="1"/>
              <a:t>kaslarŦnŦn</a:t>
            </a:r>
            <a:r>
              <a:rPr lang="tr-TR" dirty="0"/>
              <a:t> simetrisi, gücü ve denge) </a:t>
            </a:r>
          </a:p>
        </p:txBody>
      </p:sp>
      <p:sp>
        <p:nvSpPr>
          <p:cNvPr id="4" name="Slayt Numarası Yer Tutucusu 3"/>
          <p:cNvSpPr>
            <a:spLocks noGrp="1"/>
          </p:cNvSpPr>
          <p:nvPr>
            <p:ph type="sldNum" sz="quarter" idx="5"/>
          </p:nvPr>
        </p:nvSpPr>
        <p:spPr/>
        <p:txBody>
          <a:bodyPr/>
          <a:lstStyle/>
          <a:p>
            <a:fld id="{1E9C2699-8F91-4E52-80E4-6D21B5B4CCD8}" type="slidenum">
              <a:rPr lang="tr-TR" smtClean="0"/>
              <a:t>91</a:t>
            </a:fld>
            <a:endParaRPr lang="tr-TR"/>
          </a:p>
        </p:txBody>
      </p:sp>
    </p:spTree>
    <p:extLst>
      <p:ext uri="{BB962C8B-B14F-4D97-AF65-F5344CB8AC3E}">
        <p14:creationId xmlns:p14="http://schemas.microsoft.com/office/powerpoint/2010/main" val="2952094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10-14 yaş erken ergenlik dönemi, 15-18 yaş orta ergenlik dönemi, 19-21 yaş ise geç ergenlik dönemi olarak tanımlanmaktadır. 10-21 yaş aralığında her yıl izlem yapılması gerekmektedir, bununla birlikte bu dönemde </a:t>
            </a:r>
            <a:r>
              <a:rPr lang="tr-TR" dirty="0" err="1"/>
              <a:t>Hb</a:t>
            </a:r>
            <a:r>
              <a:rPr lang="tr-TR" dirty="0"/>
              <a:t>/</a:t>
            </a:r>
            <a:r>
              <a:rPr lang="tr-TR" dirty="0" err="1"/>
              <a:t>Htc</a:t>
            </a:r>
            <a:r>
              <a:rPr lang="tr-TR" dirty="0"/>
              <a:t> ölçümünün belirtilen yaş </a:t>
            </a:r>
            <a:r>
              <a:rPr lang="tr-TR" dirty="0" err="1"/>
              <a:t>gruplarŦnda</a:t>
            </a:r>
            <a:r>
              <a:rPr lang="tr-TR" dirty="0"/>
              <a:t> (10-14, 15-18, 19-21 </a:t>
            </a:r>
            <a:r>
              <a:rPr lang="tr-TR" dirty="0" err="1"/>
              <a:t>yaƔlar</a:t>
            </a:r>
            <a:r>
              <a:rPr lang="tr-TR" dirty="0"/>
              <a:t>) 1’er kez yapılması yeterlidir. Risk durumunda, sevk edilmesi gereken bir durum tespitinde izlem </a:t>
            </a:r>
            <a:r>
              <a:rPr lang="tr-TR" dirty="0" err="1"/>
              <a:t>sŦklŦŒŦ</a:t>
            </a:r>
            <a:r>
              <a:rPr lang="tr-TR" dirty="0"/>
              <a:t> ve </a:t>
            </a:r>
            <a:r>
              <a:rPr lang="tr-TR" dirty="0" err="1"/>
              <a:t>niteliŒi</a:t>
            </a:r>
            <a:r>
              <a:rPr lang="tr-TR" dirty="0"/>
              <a:t> </a:t>
            </a:r>
            <a:r>
              <a:rPr lang="tr-TR" dirty="0" err="1"/>
              <a:t>artŦrŦlmalŦdŦr</a:t>
            </a:r>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92</a:t>
            </a:fld>
            <a:endParaRPr lang="tr-TR"/>
          </a:p>
        </p:txBody>
      </p:sp>
    </p:spTree>
    <p:extLst>
      <p:ext uri="{BB962C8B-B14F-4D97-AF65-F5344CB8AC3E}">
        <p14:creationId xmlns:p14="http://schemas.microsoft.com/office/powerpoint/2010/main" val="4288566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gencin fiziksel gelişmişlik düzeyini belirlemek için </a:t>
            </a:r>
            <a:r>
              <a:rPr lang="tr-TR" dirty="0" err="1"/>
              <a:t>Tanner</a:t>
            </a:r>
            <a:r>
              <a:rPr lang="tr-TR" dirty="0"/>
              <a:t> </a:t>
            </a:r>
            <a:r>
              <a:rPr lang="tr-TR" dirty="0" err="1"/>
              <a:t>evrelemesini</a:t>
            </a:r>
            <a:r>
              <a:rPr lang="tr-TR" dirty="0"/>
              <a:t> kullanın (Y36) (</a:t>
            </a:r>
            <a:r>
              <a:rPr lang="tr-TR" dirty="0" err="1"/>
              <a:t>Tanner</a:t>
            </a:r>
            <a:r>
              <a:rPr lang="tr-TR" dirty="0"/>
              <a:t> </a:t>
            </a:r>
            <a:r>
              <a:rPr lang="tr-TR" dirty="0" err="1"/>
              <a:t>evrelemesi</a:t>
            </a:r>
            <a:r>
              <a:rPr lang="tr-TR" dirty="0"/>
              <a:t> kartını gence vererek kendisinin hangi evrede gördüğünü sorun) Gerektiğinde muayenesi yapın, erken ya da geç </a:t>
            </a:r>
            <a:r>
              <a:rPr lang="tr-TR" dirty="0" err="1"/>
              <a:t>puberte</a:t>
            </a:r>
            <a:r>
              <a:rPr lang="tr-TR" dirty="0"/>
              <a:t> açısından değerlendirin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Times New Roman" panose="02020603050405020304" pitchFamily="18" charset="0"/>
                <a:cs typeface="Times New Roman" panose="02020603050405020304" pitchFamily="18" charset="0"/>
              </a:rPr>
              <a:t>Vücut ağırlığı, boy uzunluğu ölçülüp, beden kitle indeksi ve ideal ağırlık yüzdesi hesaplanmalı, önceki kayıtlarla karşılaştırılıp, boy ve ağırlık sorunları belirlenmeli</a:t>
            </a: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94</a:t>
            </a:fld>
            <a:endParaRPr lang="tr-TR"/>
          </a:p>
        </p:txBody>
      </p:sp>
    </p:spTree>
    <p:extLst>
      <p:ext uri="{BB962C8B-B14F-4D97-AF65-F5344CB8AC3E}">
        <p14:creationId xmlns:p14="http://schemas.microsoft.com/office/powerpoint/2010/main" val="2410304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Beslenme;</a:t>
            </a:r>
          </a:p>
          <a:p>
            <a:r>
              <a:rPr lang="tr-TR" dirty="0"/>
              <a:t>Spor yapan ergenlerin beslenmeleri de önemlidir ve aşağıdakilere mutlaka dikkat edilmelidir: x</a:t>
            </a:r>
          </a:p>
          <a:p>
            <a:r>
              <a:rPr lang="tr-TR" dirty="0"/>
              <a:t>Yeterli kalori alımı: büyüme ve egzersiz için </a:t>
            </a:r>
          </a:p>
          <a:p>
            <a:r>
              <a:rPr lang="tr-TR" dirty="0"/>
              <a:t>Dengeli protein, karbonhidrat ve yağ içeriği: kas </a:t>
            </a:r>
            <a:r>
              <a:rPr lang="tr-TR" dirty="0" err="1"/>
              <a:t>yapŦmŦ</a:t>
            </a:r>
            <a:r>
              <a:rPr lang="tr-TR" dirty="0"/>
              <a:t> ve IGF-I sentezi için </a:t>
            </a:r>
          </a:p>
          <a:p>
            <a:r>
              <a:rPr lang="tr-TR" dirty="0"/>
              <a:t>Artmış demir ihtiyacı: hemoglobin ve </a:t>
            </a:r>
            <a:r>
              <a:rPr lang="tr-TR" dirty="0" err="1"/>
              <a:t>myoglobin</a:t>
            </a:r>
            <a:r>
              <a:rPr lang="tr-TR" dirty="0"/>
              <a:t> sentezi </a:t>
            </a:r>
          </a:p>
          <a:p>
            <a:r>
              <a:rPr lang="tr-TR" dirty="0"/>
              <a:t> Artmış kalsiyum ihtiyacı: artan kemik yapımı</a:t>
            </a:r>
          </a:p>
          <a:p>
            <a:r>
              <a:rPr lang="tr-TR" dirty="0"/>
              <a:t>Vitaminler: kemik yapımı için özellikle D, K, C </a:t>
            </a:r>
          </a:p>
          <a:p>
            <a:r>
              <a:rPr lang="tr-TR" dirty="0"/>
              <a:t> Yeterli sıvı alımı: ergenler </a:t>
            </a:r>
            <a:r>
              <a:rPr lang="tr-TR" dirty="0" err="1"/>
              <a:t>puberte</a:t>
            </a:r>
            <a:r>
              <a:rPr lang="tr-TR" dirty="0"/>
              <a:t> sırasında </a:t>
            </a:r>
            <a:r>
              <a:rPr lang="tr-TR" dirty="0" err="1"/>
              <a:t>ortostatik</a:t>
            </a:r>
            <a:r>
              <a:rPr lang="tr-TR" dirty="0"/>
              <a:t> değişikliklere daha hassastır</a:t>
            </a:r>
          </a:p>
          <a:p>
            <a:r>
              <a:rPr lang="tr-TR" dirty="0" err="1"/>
              <a:t>AyrŦca</a:t>
            </a:r>
            <a:r>
              <a:rPr lang="tr-TR" dirty="0"/>
              <a:t>, ergenler kemik </a:t>
            </a:r>
            <a:r>
              <a:rPr lang="tr-TR" dirty="0" err="1"/>
              <a:t>saŒlŦklarŦ</a:t>
            </a:r>
            <a:r>
              <a:rPr lang="tr-TR" dirty="0"/>
              <a:t> için uzak </a:t>
            </a:r>
            <a:r>
              <a:rPr lang="tr-TR" dirty="0" err="1"/>
              <a:t>durmalarŦ</a:t>
            </a:r>
            <a:r>
              <a:rPr lang="tr-TR" dirty="0"/>
              <a:t> gerekenler konusunda </a:t>
            </a:r>
            <a:r>
              <a:rPr lang="tr-TR" dirty="0" err="1"/>
              <a:t>uyarŦlmalŦdŦrlar</a:t>
            </a:r>
            <a:r>
              <a:rPr lang="tr-TR" dirty="0"/>
              <a:t>: Sigara, alkol, kafein, </a:t>
            </a:r>
            <a:r>
              <a:rPr lang="tr-TR" dirty="0" err="1"/>
              <a:t>bikarbonatlandŦrŦlmŦƔ</a:t>
            </a:r>
            <a:r>
              <a:rPr lang="tr-TR" dirty="0"/>
              <a:t> içecekler (kola, gazoz gibi). </a:t>
            </a:r>
          </a:p>
          <a:p>
            <a:endParaRPr lang="tr-TR" dirty="0"/>
          </a:p>
          <a:p>
            <a:r>
              <a:rPr lang="tr-TR" dirty="0"/>
              <a:t>Ergenlerde Fizik Aktivite </a:t>
            </a:r>
            <a:r>
              <a:rPr lang="tr-TR" dirty="0" err="1"/>
              <a:t>Puberte</a:t>
            </a:r>
            <a:r>
              <a:rPr lang="tr-TR" dirty="0"/>
              <a:t> </a:t>
            </a:r>
            <a:r>
              <a:rPr lang="tr-TR" dirty="0" err="1"/>
              <a:t>sŦrasŦnda</a:t>
            </a:r>
            <a:r>
              <a:rPr lang="tr-TR" dirty="0"/>
              <a:t> egzersiz </a:t>
            </a:r>
            <a:r>
              <a:rPr lang="tr-TR" dirty="0" err="1"/>
              <a:t>programŦ</a:t>
            </a:r>
            <a:r>
              <a:rPr lang="tr-TR" dirty="0"/>
              <a:t> </a:t>
            </a:r>
            <a:r>
              <a:rPr lang="tr-TR" dirty="0" err="1"/>
              <a:t>yapŦlŦrken</a:t>
            </a:r>
            <a:r>
              <a:rPr lang="tr-TR" dirty="0"/>
              <a:t>, aktivitelerin mutlaka vücudun </a:t>
            </a:r>
            <a:r>
              <a:rPr lang="tr-TR" dirty="0" err="1"/>
              <a:t>aŒŦrlŦŒŦnŦ</a:t>
            </a:r>
            <a:r>
              <a:rPr lang="tr-TR" dirty="0"/>
              <a:t> </a:t>
            </a:r>
            <a:r>
              <a:rPr lang="tr-TR" dirty="0" err="1"/>
              <a:t>taƔŦyan</a:t>
            </a:r>
            <a:r>
              <a:rPr lang="tr-TR" dirty="0"/>
              <a:t> egzersizler (</a:t>
            </a:r>
            <a:r>
              <a:rPr lang="tr-TR" dirty="0" err="1"/>
              <a:t>yürüyüƔ</a:t>
            </a:r>
            <a:r>
              <a:rPr lang="tr-TR" dirty="0"/>
              <a:t>, </a:t>
            </a:r>
            <a:r>
              <a:rPr lang="tr-TR" dirty="0" err="1"/>
              <a:t>koƔma</a:t>
            </a:r>
            <a:r>
              <a:rPr lang="tr-TR" dirty="0"/>
              <a:t>, </a:t>
            </a:r>
            <a:r>
              <a:rPr lang="tr-TR" dirty="0" err="1"/>
              <a:t>zŦplama</a:t>
            </a:r>
            <a:r>
              <a:rPr lang="tr-TR" dirty="0"/>
              <a:t>, kayak, vs.) içermesine dikkat edilmelidir. Her ne kadar yüzme, </a:t>
            </a:r>
            <a:r>
              <a:rPr lang="tr-TR" dirty="0" err="1"/>
              <a:t>kaslarŦn</a:t>
            </a:r>
            <a:r>
              <a:rPr lang="tr-TR" dirty="0"/>
              <a:t> kemiklere </a:t>
            </a:r>
            <a:r>
              <a:rPr lang="tr-TR" dirty="0" err="1"/>
              <a:t>uyguladŦŒŦ</a:t>
            </a:r>
            <a:r>
              <a:rPr lang="tr-TR" dirty="0"/>
              <a:t> kuvvetle kemik direncini bir miktar </a:t>
            </a:r>
            <a:r>
              <a:rPr lang="tr-TR" dirty="0" err="1"/>
              <a:t>arttŦrsa</a:t>
            </a:r>
            <a:r>
              <a:rPr lang="tr-TR" dirty="0"/>
              <a:t> da, yeterli </a:t>
            </a:r>
            <a:r>
              <a:rPr lang="tr-TR" dirty="0" err="1"/>
              <a:t>deŒildir</a:t>
            </a:r>
            <a:r>
              <a:rPr lang="tr-TR" dirty="0"/>
              <a:t> ve yüzücülere mutlaka ek kara </a:t>
            </a:r>
            <a:r>
              <a:rPr lang="tr-TR" dirty="0" err="1"/>
              <a:t>antremanlarŦ</a:t>
            </a:r>
            <a:r>
              <a:rPr lang="tr-TR" dirty="0"/>
              <a:t> da önerilmelidir. Bu, kemik </a:t>
            </a:r>
            <a:r>
              <a:rPr lang="tr-TR" dirty="0" err="1"/>
              <a:t>saŒlŦŒŦ</a:t>
            </a:r>
            <a:r>
              <a:rPr lang="tr-TR" dirty="0"/>
              <a:t> </a:t>
            </a:r>
            <a:r>
              <a:rPr lang="tr-TR" dirty="0" err="1"/>
              <a:t>açŦsŦndan</a:t>
            </a:r>
            <a:r>
              <a:rPr lang="tr-TR" dirty="0"/>
              <a:t> ileri </a:t>
            </a:r>
            <a:r>
              <a:rPr lang="tr-TR" dirty="0" err="1"/>
              <a:t>yaƔlara</a:t>
            </a:r>
            <a:r>
              <a:rPr lang="tr-TR" dirty="0"/>
              <a:t> yönelik, özellikle ergen yüzücüler için çok daha önemlidir.</a:t>
            </a:r>
          </a:p>
        </p:txBody>
      </p:sp>
      <p:sp>
        <p:nvSpPr>
          <p:cNvPr id="4" name="Slayt Numarası Yer Tutucusu 3"/>
          <p:cNvSpPr>
            <a:spLocks noGrp="1"/>
          </p:cNvSpPr>
          <p:nvPr>
            <p:ph type="sldNum" sz="quarter" idx="5"/>
          </p:nvPr>
        </p:nvSpPr>
        <p:spPr/>
        <p:txBody>
          <a:bodyPr/>
          <a:lstStyle/>
          <a:p>
            <a:fld id="{1E9C2699-8F91-4E52-80E4-6D21B5B4CCD8}" type="slidenum">
              <a:rPr lang="tr-TR" smtClean="0"/>
              <a:t>96</a:t>
            </a:fld>
            <a:endParaRPr lang="tr-TR"/>
          </a:p>
        </p:txBody>
      </p:sp>
    </p:spTree>
    <p:extLst>
      <p:ext uri="{BB962C8B-B14F-4D97-AF65-F5344CB8AC3E}">
        <p14:creationId xmlns:p14="http://schemas.microsoft.com/office/powerpoint/2010/main" val="190748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Baş çevresi ölçümü </a:t>
            </a:r>
            <a:r>
              <a:rPr lang="tr-TR" dirty="0" err="1"/>
              <a:t>oksipital</a:t>
            </a:r>
            <a:r>
              <a:rPr lang="tr-TR" dirty="0"/>
              <a:t> kemiğin en çıkıntılı noktasından, kulaklar ve kaşların üzerinden geçecek şekilde esnemeyen dar bir mezür ile yapılır</a:t>
            </a:r>
          </a:p>
          <a:p>
            <a:r>
              <a:rPr lang="tr-TR" dirty="0"/>
              <a:t>iki yaşın altındaki çocuklarda ölçüm “baş-ayak tahtası” ile yatar pozisyonda yapılır. Bu düzeneğin baş parçası sabit, ayak </a:t>
            </a:r>
            <a:r>
              <a:rPr lang="tr-TR" dirty="0" err="1"/>
              <a:t>tahtasŦ</a:t>
            </a:r>
            <a:r>
              <a:rPr lang="tr-TR" dirty="0"/>
              <a:t> hareketlidir. Hastanın başı (</a:t>
            </a:r>
            <a:r>
              <a:rPr lang="tr-TR" dirty="0" err="1"/>
              <a:t>verteks</a:t>
            </a:r>
            <a:r>
              <a:rPr lang="tr-TR" dirty="0"/>
              <a:t>) “baş </a:t>
            </a:r>
            <a:r>
              <a:rPr lang="tr-TR" dirty="0" err="1"/>
              <a:t>tahtası”na</a:t>
            </a:r>
            <a:r>
              <a:rPr lang="tr-TR" dirty="0"/>
              <a:t> sıkıca değecek şekilde </a:t>
            </a:r>
            <a:r>
              <a:rPr lang="tr-TR" dirty="0" err="1"/>
              <a:t>yerleştirDizler</a:t>
            </a:r>
            <a:r>
              <a:rPr lang="tr-TR" dirty="0"/>
              <a:t> </a:t>
            </a:r>
            <a:r>
              <a:rPr lang="tr-TR" dirty="0" err="1"/>
              <a:t>ekstansiyonda</a:t>
            </a:r>
            <a:r>
              <a:rPr lang="tr-TR" dirty="0"/>
              <a:t> ve ayak bilek eklemi 90o </a:t>
            </a:r>
            <a:r>
              <a:rPr lang="tr-TR" dirty="0" err="1"/>
              <a:t>fleksiyonda</a:t>
            </a:r>
            <a:r>
              <a:rPr lang="tr-TR" dirty="0"/>
              <a:t> iken hareketli “ayak tahtası” ile sıkıca temas ettirilir. “YEN7 </a:t>
            </a:r>
            <a:r>
              <a:rPr lang="tr-TR" dirty="0" err="1"/>
              <a:t>DOğAN</a:t>
            </a:r>
            <a:r>
              <a:rPr lang="tr-TR" dirty="0"/>
              <a:t> BEBEKLERDE” dizlere çok fazla baskı uygulanmaz, bastırılmaz, bebeğin doğal pozisyonu çok zorlanmaz, bebeğe zarar verilebilir. Bu nedenle minimum baskı </a:t>
            </a:r>
            <a:r>
              <a:rPr lang="tr-TR" dirty="0" err="1"/>
              <a:t>uygulanr</a:t>
            </a:r>
            <a:endParaRPr lang="tr-TR" dirty="0"/>
          </a:p>
          <a:p>
            <a:r>
              <a:rPr lang="tr-TR" dirty="0"/>
              <a:t>Ağırlık ölçümü çocuğun giysileri çıkarılarak, sadece iç çamaşırları ile yapılmalıdır.</a:t>
            </a:r>
          </a:p>
        </p:txBody>
      </p:sp>
      <p:sp>
        <p:nvSpPr>
          <p:cNvPr id="4" name="Slayt Numarası Yer Tutucusu 3"/>
          <p:cNvSpPr>
            <a:spLocks noGrp="1"/>
          </p:cNvSpPr>
          <p:nvPr>
            <p:ph type="sldNum" sz="quarter" idx="5"/>
          </p:nvPr>
        </p:nvSpPr>
        <p:spPr/>
        <p:txBody>
          <a:bodyPr/>
          <a:lstStyle/>
          <a:p>
            <a:fld id="{1E9C2699-8F91-4E52-80E4-6D21B5B4CCD8}" type="slidenum">
              <a:rPr lang="tr-TR" smtClean="0"/>
              <a:t>11</a:t>
            </a:fld>
            <a:endParaRPr lang="tr-TR"/>
          </a:p>
        </p:txBody>
      </p:sp>
    </p:spTree>
    <p:extLst>
      <p:ext uri="{BB962C8B-B14F-4D97-AF65-F5344CB8AC3E}">
        <p14:creationId xmlns:p14="http://schemas.microsoft.com/office/powerpoint/2010/main" val="1940263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Kalçalarda şişlik ve morarma x Kafada şişlik-tek veya çift taraflı kabarıklık </a:t>
            </a:r>
            <a:r>
              <a:rPr lang="tr-TR" dirty="0">
                <a:sym typeface="Wingdings" panose="05000000000000000000" pitchFamily="2" charset="2"/>
              </a:rPr>
              <a:t></a:t>
            </a:r>
            <a:r>
              <a:rPr lang="tr-TR" dirty="0"/>
              <a:t>Anne ve babaya bu durumların bebeğe genellikle zarar vermeyeceğini ve 1-2 haftada kendiliğinden düzeleceğini anlat. Bebeği yakın izleme al*</a:t>
            </a:r>
          </a:p>
          <a:p>
            <a:r>
              <a:rPr lang="tr-TR" dirty="0"/>
              <a:t>Bacaklarda anormal pozisyon (makat doğum sonrası)</a:t>
            </a:r>
            <a:r>
              <a:rPr lang="tr-TR" dirty="0">
                <a:sym typeface="Wingdings" panose="05000000000000000000" pitchFamily="2" charset="2"/>
              </a:rPr>
              <a:t></a:t>
            </a:r>
            <a:r>
              <a:rPr lang="tr-TR" dirty="0"/>
              <a:t>Bacakları değişik pozisyona getirmeye ZORLAMA </a:t>
            </a:r>
          </a:p>
          <a:p>
            <a:r>
              <a:rPr lang="tr-TR" dirty="0"/>
              <a:t>Asimetrik kol hareketleri kol (</a:t>
            </a:r>
            <a:r>
              <a:rPr lang="tr-TR" dirty="0" err="1"/>
              <a:t>lar</a:t>
            </a:r>
            <a:r>
              <a:rPr lang="tr-TR" dirty="0"/>
              <a:t>) hareket etmiyor </a:t>
            </a:r>
            <a:r>
              <a:rPr lang="tr-TR" dirty="0">
                <a:sym typeface="Wingdings" panose="05000000000000000000" pitchFamily="2" charset="2"/>
              </a:rPr>
              <a:t></a:t>
            </a:r>
            <a:r>
              <a:rPr lang="tr-TR" dirty="0"/>
              <a:t>Hareketsiz </a:t>
            </a:r>
            <a:r>
              <a:rPr lang="tr-TR" dirty="0" err="1"/>
              <a:t>ekstremiteyi</a:t>
            </a:r>
            <a:r>
              <a:rPr lang="tr-TR" dirty="0"/>
              <a:t> nazikçe tut, çekme, tedavi için danış </a:t>
            </a:r>
          </a:p>
          <a:p>
            <a:pPr algn="l"/>
            <a:r>
              <a:rPr lang="tr-TR" dirty="0"/>
              <a:t>Yarık damak-yarık dudak </a:t>
            </a:r>
            <a:r>
              <a:rPr lang="tr-TR" dirty="0">
                <a:sym typeface="Wingdings" panose="05000000000000000000" pitchFamily="2" charset="2"/>
              </a:rPr>
              <a:t></a:t>
            </a:r>
            <a:r>
              <a:rPr lang="tr-TR" sz="1800" b="0" i="0" u="none" strike="noStrike" baseline="0" dirty="0">
                <a:solidFill>
                  <a:srgbClr val="000000"/>
                </a:solidFill>
                <a:latin typeface="PNPFIB+Calibri"/>
              </a:rPr>
              <a:t>Anneye emzirme için yardım et, </a:t>
            </a:r>
            <a:r>
              <a:rPr lang="tr-TR" sz="1800" b="0" i="0" u="none" strike="noStrike" baseline="0" dirty="0">
                <a:latin typeface="PNPFIB+Calibri"/>
              </a:rPr>
              <a:t>olmuyorsa alternatif beslenme yöntemleri için destek al 􀁸 Birlikte görülebilecek hastalıkların araştırılması ve cerrahi düzeltme zamanlaması için ilgili uzmanlara yönlendir </a:t>
            </a:r>
          </a:p>
          <a:p>
            <a:pPr algn="l"/>
            <a:r>
              <a:rPr lang="tr-TR" dirty="0"/>
              <a:t>Pes </a:t>
            </a:r>
            <a:r>
              <a:rPr lang="tr-TR" dirty="0" err="1"/>
              <a:t>ekinovarus</a:t>
            </a:r>
            <a:r>
              <a:rPr lang="tr-TR" dirty="0"/>
              <a:t> </a:t>
            </a:r>
            <a:r>
              <a:rPr lang="tr-TR" sz="1800" b="0" i="0" u="none" strike="noStrike" baseline="0" dirty="0">
                <a:latin typeface="PNPFIB+Calibri"/>
                <a:sym typeface="Wingdings" panose="05000000000000000000" pitchFamily="2" charset="2"/>
              </a:rPr>
              <a:t></a:t>
            </a:r>
            <a:r>
              <a:rPr lang="tr-TR" dirty="0"/>
              <a:t>Tedavi için ilgili uzmana (</a:t>
            </a:r>
            <a:r>
              <a:rPr lang="tr-TR" dirty="0" err="1"/>
              <a:t>pediatrist</a:t>
            </a:r>
            <a:r>
              <a:rPr lang="tr-TR" dirty="0"/>
              <a:t> ve ortopedist) yönlendir</a:t>
            </a:r>
            <a:endParaRPr lang="tr-TR" sz="1800" b="0" i="0" u="none" strike="noStrike" baseline="0" dirty="0">
              <a:latin typeface="PNPFIB+Calibri"/>
            </a:endParaRPr>
          </a:p>
          <a:p>
            <a:pPr algn="l"/>
            <a:r>
              <a:rPr lang="tr-TR" dirty="0"/>
              <a:t>Kafa, karın veya sırtta açık x ciltle örtülü olmayan </a:t>
            </a:r>
            <a:r>
              <a:rPr lang="tr-TR" dirty="0" err="1"/>
              <a:t>doku</a:t>
            </a:r>
            <a:r>
              <a:rPr lang="tr-TR" sz="1800" b="0" i="0" u="none" strike="noStrike" baseline="0" dirty="0" err="1">
                <a:latin typeface="PNPFIB+Calibri"/>
                <a:sym typeface="Wingdings" panose="05000000000000000000" pitchFamily="2" charset="2"/>
              </a:rPr>
              <a:t></a:t>
            </a:r>
            <a:r>
              <a:rPr lang="tr-TR" dirty="0" err="1"/>
              <a:t>Sevk</a:t>
            </a:r>
            <a:r>
              <a:rPr lang="tr-TR" dirty="0"/>
              <a:t> etmeden önce açık dokuları serum fizyolojik emdirilmiş steril pansumanla ört x Hastaneye sevk et</a:t>
            </a:r>
            <a:endParaRPr lang="tr-TR" sz="1800" b="0" i="0" u="none" strike="noStrike" baseline="0" dirty="0">
              <a:latin typeface="PNPFIB+Calibri"/>
            </a:endParaRPr>
          </a:p>
          <a:p>
            <a:pPr algn="l"/>
            <a:r>
              <a:rPr lang="tr-TR" dirty="0"/>
              <a:t>Ağır </a:t>
            </a:r>
            <a:r>
              <a:rPr lang="tr-TR" dirty="0" err="1"/>
              <a:t>malformasyon</a:t>
            </a:r>
            <a:r>
              <a:rPr lang="tr-TR" dirty="0"/>
              <a:t> x Ek anomaliler </a:t>
            </a:r>
            <a:r>
              <a:rPr lang="tr-TR" dirty="0">
                <a:sym typeface="Wingdings" panose="05000000000000000000" pitchFamily="2" charset="2"/>
              </a:rPr>
              <a:t></a:t>
            </a:r>
            <a:r>
              <a:rPr lang="tr-TR" sz="1800" b="0" i="0" u="none" strike="noStrike" baseline="0" dirty="0">
                <a:solidFill>
                  <a:srgbClr val="000000"/>
                </a:solidFill>
                <a:latin typeface="PNPFIB+Calibri"/>
              </a:rPr>
              <a:t>Hastaneye sevk et </a:t>
            </a:r>
          </a:p>
        </p:txBody>
      </p:sp>
      <p:sp>
        <p:nvSpPr>
          <p:cNvPr id="4" name="Slayt Numarası Yer Tutucusu 3"/>
          <p:cNvSpPr>
            <a:spLocks noGrp="1"/>
          </p:cNvSpPr>
          <p:nvPr>
            <p:ph type="sldNum" sz="quarter" idx="5"/>
          </p:nvPr>
        </p:nvSpPr>
        <p:spPr/>
        <p:txBody>
          <a:bodyPr/>
          <a:lstStyle/>
          <a:p>
            <a:fld id="{1E9C2699-8F91-4E52-80E4-6D21B5B4CCD8}" type="slidenum">
              <a:rPr lang="tr-TR" smtClean="0"/>
              <a:t>12</a:t>
            </a:fld>
            <a:endParaRPr lang="tr-TR"/>
          </a:p>
        </p:txBody>
      </p:sp>
    </p:spTree>
    <p:extLst>
      <p:ext uri="{BB962C8B-B14F-4D97-AF65-F5344CB8AC3E}">
        <p14:creationId xmlns:p14="http://schemas.microsoft.com/office/powerpoint/2010/main" val="132301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Kaput </a:t>
            </a:r>
            <a:r>
              <a:rPr lang="tr-TR" dirty="0" err="1"/>
              <a:t>suksedenum</a:t>
            </a:r>
            <a:r>
              <a:rPr lang="tr-TR" dirty="0"/>
              <a:t> ve </a:t>
            </a:r>
            <a:r>
              <a:rPr lang="tr-TR" dirty="0" err="1"/>
              <a:t>sefal</a:t>
            </a:r>
            <a:r>
              <a:rPr lang="tr-TR" dirty="0"/>
              <a:t> </a:t>
            </a:r>
            <a:r>
              <a:rPr lang="tr-TR" dirty="0" err="1"/>
              <a:t>hematom</a:t>
            </a:r>
            <a:r>
              <a:rPr lang="tr-TR" dirty="0"/>
              <a:t> gibi doğum travmaları genellikle kendiliğinden düzelse de özellikle büyük </a:t>
            </a:r>
            <a:r>
              <a:rPr lang="tr-TR" dirty="0" err="1"/>
              <a:t>sefal</a:t>
            </a:r>
            <a:r>
              <a:rPr lang="tr-TR" dirty="0"/>
              <a:t> </a:t>
            </a:r>
            <a:r>
              <a:rPr lang="tr-TR" dirty="0" err="1"/>
              <a:t>hematomla</a:t>
            </a:r>
            <a:r>
              <a:rPr lang="tr-TR" dirty="0"/>
              <a:t> karışabilecek </a:t>
            </a:r>
            <a:r>
              <a:rPr lang="tr-TR" dirty="0" err="1"/>
              <a:t>subgaleal</a:t>
            </a:r>
            <a:r>
              <a:rPr lang="tr-TR" dirty="0"/>
              <a:t> kanamalarda sessiz bir klinik seyirle şoka kadar gidebilen kan kayıpları olabilir, zor doğumun bu bulguları özellikle </a:t>
            </a:r>
            <a:r>
              <a:rPr lang="tr-TR" dirty="0" err="1"/>
              <a:t>sürrenal</a:t>
            </a:r>
            <a:r>
              <a:rPr lang="tr-TR" dirty="0"/>
              <a:t> bezde olmak üzere iç organ kanamaları ile de birlikte olabilir ve aşırı </a:t>
            </a:r>
            <a:r>
              <a:rPr lang="tr-TR" dirty="0" err="1"/>
              <a:t>ekimoz</a:t>
            </a:r>
            <a:r>
              <a:rPr lang="tr-TR" dirty="0"/>
              <a:t> varlığında hızla </a:t>
            </a:r>
            <a:r>
              <a:rPr lang="tr-TR" dirty="0" err="1"/>
              <a:t>hiperbilirubinemi</a:t>
            </a:r>
            <a:r>
              <a:rPr lang="tr-TR" dirty="0"/>
              <a:t> gelişebilir, bu nedenle bebeği yakın izlemek gerekir</a:t>
            </a: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13</a:t>
            </a:fld>
            <a:endParaRPr lang="tr-TR"/>
          </a:p>
        </p:txBody>
      </p:sp>
    </p:spTree>
    <p:extLst>
      <p:ext uri="{BB962C8B-B14F-4D97-AF65-F5344CB8AC3E}">
        <p14:creationId xmlns:p14="http://schemas.microsoft.com/office/powerpoint/2010/main" val="2736170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l"/>
            <a:r>
              <a:rPr lang="tr-TR" dirty="0"/>
              <a:t>Yarık damak-yarık dudak </a:t>
            </a:r>
            <a:r>
              <a:rPr lang="tr-TR" dirty="0">
                <a:sym typeface="Wingdings" panose="05000000000000000000" pitchFamily="2" charset="2"/>
              </a:rPr>
              <a:t></a:t>
            </a:r>
            <a:r>
              <a:rPr lang="tr-TR" sz="1800" b="0" i="0" u="none" strike="noStrike" baseline="0" dirty="0">
                <a:solidFill>
                  <a:srgbClr val="000000"/>
                </a:solidFill>
                <a:latin typeface="PNPFIB+Calibri"/>
              </a:rPr>
              <a:t>Anneye emzirme için yardım et, </a:t>
            </a:r>
            <a:r>
              <a:rPr lang="tr-TR" sz="1800" b="0" i="0" u="none" strike="noStrike" baseline="0" dirty="0">
                <a:latin typeface="PNPFIB+Calibri"/>
              </a:rPr>
              <a:t>olmuyorsa alternatif beslenme yöntemleri için destek al 􀁸 Birlikte görülebilecek hastalıkların araştırılması ve cerrahi düzeltme zamanlaması için ilgili uzmanlara yönlendir </a:t>
            </a:r>
          </a:p>
          <a:p>
            <a:pPr algn="l"/>
            <a:r>
              <a:rPr lang="tr-TR" dirty="0"/>
              <a:t>Pes </a:t>
            </a:r>
            <a:r>
              <a:rPr lang="tr-TR" dirty="0" err="1"/>
              <a:t>ekinovarus</a:t>
            </a:r>
            <a:r>
              <a:rPr lang="tr-TR" dirty="0"/>
              <a:t> </a:t>
            </a:r>
            <a:r>
              <a:rPr lang="tr-TR" sz="1800" b="0" i="0" u="none" strike="noStrike" baseline="0" dirty="0">
                <a:latin typeface="PNPFIB+Calibri"/>
                <a:sym typeface="Wingdings" panose="05000000000000000000" pitchFamily="2" charset="2"/>
              </a:rPr>
              <a:t></a:t>
            </a:r>
            <a:r>
              <a:rPr lang="tr-TR" dirty="0"/>
              <a:t>Tedavi için ilgili uzmana (</a:t>
            </a:r>
            <a:r>
              <a:rPr lang="tr-TR" dirty="0" err="1"/>
              <a:t>pediatrist</a:t>
            </a:r>
            <a:r>
              <a:rPr lang="tr-TR" dirty="0"/>
              <a:t> ve ortopedist) yönlendir</a:t>
            </a:r>
            <a:endParaRPr lang="tr-TR" sz="1800" b="0" i="0" u="none" strike="noStrike" baseline="0" dirty="0">
              <a:latin typeface="PNPFIB+Calibri"/>
            </a:endParaRPr>
          </a:p>
          <a:p>
            <a:pPr algn="l"/>
            <a:r>
              <a:rPr lang="tr-TR" dirty="0"/>
              <a:t>Kafa, karın veya sırtta açık x ciltle örtülü olmayan </a:t>
            </a:r>
            <a:r>
              <a:rPr lang="tr-TR" dirty="0" err="1"/>
              <a:t>doku</a:t>
            </a:r>
            <a:r>
              <a:rPr lang="tr-TR" sz="1800" b="0" i="0" u="none" strike="noStrike" baseline="0" dirty="0" err="1">
                <a:latin typeface="PNPFIB+Calibri"/>
                <a:sym typeface="Wingdings" panose="05000000000000000000" pitchFamily="2" charset="2"/>
              </a:rPr>
              <a:t></a:t>
            </a:r>
            <a:r>
              <a:rPr lang="tr-TR" dirty="0" err="1"/>
              <a:t>Sevk</a:t>
            </a:r>
            <a:r>
              <a:rPr lang="tr-TR" dirty="0"/>
              <a:t> etmeden önce açık dokuları serum fizyolojik emdirilmiş steril pansumanla ört x Hastaneye sevk et</a:t>
            </a:r>
            <a:endParaRPr lang="tr-TR" sz="1800" b="0" i="0" u="none" strike="noStrike" baseline="0" dirty="0">
              <a:latin typeface="PNPFIB+Calibri"/>
            </a:endParaRPr>
          </a:p>
          <a:p>
            <a:pPr algn="l"/>
            <a:r>
              <a:rPr lang="tr-TR" dirty="0"/>
              <a:t>Ağır </a:t>
            </a:r>
            <a:r>
              <a:rPr lang="tr-TR" dirty="0" err="1"/>
              <a:t>malformasyon</a:t>
            </a:r>
            <a:r>
              <a:rPr lang="tr-TR" dirty="0"/>
              <a:t> x Ek anomaliler </a:t>
            </a:r>
            <a:r>
              <a:rPr lang="tr-TR" dirty="0">
                <a:sym typeface="Wingdings" panose="05000000000000000000" pitchFamily="2" charset="2"/>
              </a:rPr>
              <a:t></a:t>
            </a:r>
            <a:r>
              <a:rPr lang="tr-TR" sz="1800" b="0" i="0" u="none" strike="noStrike" baseline="0" dirty="0">
                <a:solidFill>
                  <a:srgbClr val="000000"/>
                </a:solidFill>
                <a:latin typeface="PNPFIB+Calibri"/>
              </a:rPr>
              <a:t>Hastaneye sevk et </a:t>
            </a:r>
          </a:p>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14</a:t>
            </a:fld>
            <a:endParaRPr lang="tr-TR"/>
          </a:p>
        </p:txBody>
      </p:sp>
    </p:spTree>
    <p:extLst>
      <p:ext uri="{BB962C8B-B14F-4D97-AF65-F5344CB8AC3E}">
        <p14:creationId xmlns:p14="http://schemas.microsoft.com/office/powerpoint/2010/main" val="5679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E9C2699-8F91-4E52-80E4-6D21B5B4CCD8}" type="slidenum">
              <a:rPr lang="tr-TR" smtClean="0"/>
              <a:t>15</a:t>
            </a:fld>
            <a:endParaRPr lang="tr-TR"/>
          </a:p>
        </p:txBody>
      </p:sp>
    </p:spTree>
    <p:extLst>
      <p:ext uri="{BB962C8B-B14F-4D97-AF65-F5344CB8AC3E}">
        <p14:creationId xmlns:p14="http://schemas.microsoft.com/office/powerpoint/2010/main" val="169649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7AF9C99-4872-4FC0-BE8C-FBB453AC0B0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B3573212-C39C-4929-BDC3-2EB790A2D4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7FB5AB24-59D3-4772-910F-1981262943B7}"/>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CA315781-F809-4225-91BC-30B1F006F09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0669DE-6C47-463E-819A-936DD449F560}"/>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2341408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58CC57-52BA-4588-8EA3-F65DBAE96398}"/>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9E5DA77-026B-4299-9E71-91454287FAF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A4EA27D-C82E-4D35-B439-1D3A0132FD28}"/>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9807F0C9-7D70-4D14-AF4C-F5AAFC8A059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C0372F5-65D7-40D3-9BD1-6A039B0D970E}"/>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2744119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40C3DD3-EEA7-42C9-B6D0-A773A03EDB5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FCF88EA3-FB60-41D9-A462-4C5C93A787E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AA5B444-7CC0-4FE0-9794-C2CC08225BB0}"/>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14E44034-9BEC-4309-8E61-0662370B3A8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EC38FF-E472-4862-9C71-D0B98200F60D}"/>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3888497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4EA467-AAE2-4F91-9CB4-5ED244AD4E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C066908-8BA3-4A1A-A997-BC596E64C56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F9DCB41-A035-469C-B8C2-445132840808}"/>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A074D19A-2071-4C22-88C9-D39B30607E9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0661950-800B-446C-BEFB-C63E4D1E624E}"/>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525992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BBD70C-DD3E-4CA7-8112-80EABFBD5AC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BFAE407-AFAD-44A5-8F91-3ADD355973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CD78E68-334E-491C-80ED-3F3E4C7E3F4E}"/>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DE65B9F6-B3A2-4EEA-8FC2-C1C5BBD4172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932E58-AA65-4168-BB07-7BF9B24B55B5}"/>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190983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31B163-1074-4ED8-9136-D2D1971B5B0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77159EE-4228-4A62-AC41-FF6B11348CF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DC71617-E75B-4E2B-A6A5-D44D1A84CC24}"/>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E899BDA-76F8-4D00-8928-AFDA9777BC87}"/>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6" name="Alt Bilgi Yer Tutucusu 5">
            <a:extLst>
              <a:ext uri="{FF2B5EF4-FFF2-40B4-BE49-F238E27FC236}">
                <a16:creationId xmlns:a16="http://schemas.microsoft.com/office/drawing/2014/main" id="{355D4FF8-2673-4663-A1E7-3FF106E4164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03B8ABA-BC0F-43CE-A657-280F3A3F1F5A}"/>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189667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9423F5-B7D9-4B0B-BBAD-5272F331B7E9}"/>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190458B-6892-42FB-A0E8-19F40621B8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3B2AE56-EC34-4CC9-A71D-DC9F20A4882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E869B43-2BB9-4B66-98DE-B8CB4BA45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DA2879E-7542-43A2-97C7-6376BD6D6F1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EBC4945-C492-4CCD-950C-5AFD9EA4E6AD}"/>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8" name="Alt Bilgi Yer Tutucusu 7">
            <a:extLst>
              <a:ext uri="{FF2B5EF4-FFF2-40B4-BE49-F238E27FC236}">
                <a16:creationId xmlns:a16="http://schemas.microsoft.com/office/drawing/2014/main" id="{76A30C8F-9EEC-4E14-860C-63B7DCD00D8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4724C30-80A9-41EC-99FD-7AD84F3AC019}"/>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329671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225E7E-9487-4D8E-8639-AA8EF00D9D0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2358A32-6468-4047-9637-35C08BDF21F3}"/>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4" name="Alt Bilgi Yer Tutucusu 3">
            <a:extLst>
              <a:ext uri="{FF2B5EF4-FFF2-40B4-BE49-F238E27FC236}">
                <a16:creationId xmlns:a16="http://schemas.microsoft.com/office/drawing/2014/main" id="{5215CE24-B90C-4AED-9DF5-46A730DAE08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384E7873-A448-4F4E-A537-BEE84E745902}"/>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321343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74C667F-77C0-4B76-9C6A-B78283AFCA93}"/>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3" name="Alt Bilgi Yer Tutucusu 2">
            <a:extLst>
              <a:ext uri="{FF2B5EF4-FFF2-40B4-BE49-F238E27FC236}">
                <a16:creationId xmlns:a16="http://schemas.microsoft.com/office/drawing/2014/main" id="{D25F5F91-1CFB-4170-A54A-72CF3F73A327}"/>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94044ECD-0FAF-47F1-BCE8-93230CA8AF21}"/>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155800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3D4B3F-F507-4C7B-B43B-0251E87982A5}"/>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B8258054-ACED-46E0-BC5B-775918FD4A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A5138F-08EC-4AFB-AA16-F921906540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2EEB2A-7963-4055-8FE9-EC61667EB105}"/>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6" name="Alt Bilgi Yer Tutucusu 5">
            <a:extLst>
              <a:ext uri="{FF2B5EF4-FFF2-40B4-BE49-F238E27FC236}">
                <a16:creationId xmlns:a16="http://schemas.microsoft.com/office/drawing/2014/main" id="{FC69D863-2AC5-4143-B7B2-3DE1F0403E9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F267FA4-5F80-425B-B9F1-67669EA6236E}"/>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97584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A4119F-260A-40D0-86D6-1592C93F081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B396454-2FC5-4CFD-8D91-A2B09C296A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FD53C3C-6530-4B0F-B75F-4ADD3FF2C4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94AF5CF-E3B3-4811-B260-1A0443D2B6A7}"/>
              </a:ext>
            </a:extLst>
          </p:cNvPr>
          <p:cNvSpPr>
            <a:spLocks noGrp="1"/>
          </p:cNvSpPr>
          <p:nvPr>
            <p:ph type="dt" sz="half" idx="10"/>
          </p:nvPr>
        </p:nvSpPr>
        <p:spPr/>
        <p:txBody>
          <a:bodyPr/>
          <a:lstStyle/>
          <a:p>
            <a:fld id="{2923324D-3321-40EF-9F86-6B6FD9C2FCBC}" type="datetimeFigureOut">
              <a:rPr lang="tr-TR" smtClean="0"/>
              <a:t>12.10.2021</a:t>
            </a:fld>
            <a:endParaRPr lang="tr-TR"/>
          </a:p>
        </p:txBody>
      </p:sp>
      <p:sp>
        <p:nvSpPr>
          <p:cNvPr id="6" name="Alt Bilgi Yer Tutucusu 5">
            <a:extLst>
              <a:ext uri="{FF2B5EF4-FFF2-40B4-BE49-F238E27FC236}">
                <a16:creationId xmlns:a16="http://schemas.microsoft.com/office/drawing/2014/main" id="{B6E834F7-0D57-4CFF-96C3-FBA94EEC5CC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631B6CD-53DE-4AFA-9797-5136231F4D9D}"/>
              </a:ext>
            </a:extLst>
          </p:cNvPr>
          <p:cNvSpPr>
            <a:spLocks noGrp="1"/>
          </p:cNvSpPr>
          <p:nvPr>
            <p:ph type="sldNum" sz="quarter" idx="12"/>
          </p:nvPr>
        </p:nvSpPr>
        <p:spPr/>
        <p:txBody>
          <a:bodyPr/>
          <a:lstStyle/>
          <a:p>
            <a:fld id="{D72FD8DD-99DB-4977-95F6-4E9231D07D8E}" type="slidenum">
              <a:rPr lang="tr-TR" smtClean="0"/>
              <a:t>‹#›</a:t>
            </a:fld>
            <a:endParaRPr lang="tr-TR"/>
          </a:p>
        </p:txBody>
      </p:sp>
    </p:spTree>
    <p:extLst>
      <p:ext uri="{BB962C8B-B14F-4D97-AF65-F5344CB8AC3E}">
        <p14:creationId xmlns:p14="http://schemas.microsoft.com/office/powerpoint/2010/main" val="1085817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BA4B0226-4CAD-4A63-88DD-B150E860A9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2E345A4-A17F-44B4-B815-C4DDBE7B9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9D033B5-8536-410F-AA0B-F553DA8D1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324D-3321-40EF-9F86-6B6FD9C2FCBC}" type="datetimeFigureOut">
              <a:rPr lang="tr-TR" smtClean="0"/>
              <a:t>12.10.2021</a:t>
            </a:fld>
            <a:endParaRPr lang="tr-TR"/>
          </a:p>
        </p:txBody>
      </p:sp>
      <p:sp>
        <p:nvSpPr>
          <p:cNvPr id="5" name="Alt Bilgi Yer Tutucusu 4">
            <a:extLst>
              <a:ext uri="{FF2B5EF4-FFF2-40B4-BE49-F238E27FC236}">
                <a16:creationId xmlns:a16="http://schemas.microsoft.com/office/drawing/2014/main" id="{864D5827-D45B-4E60-8A00-9B3D996A6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46807F2-27DA-407C-8E35-479F4282C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FD8DD-99DB-4977-95F6-4E9231D07D8E}" type="slidenum">
              <a:rPr lang="tr-TR" smtClean="0"/>
              <a:t>‹#›</a:t>
            </a:fld>
            <a:endParaRPr lang="tr-TR"/>
          </a:p>
        </p:txBody>
      </p:sp>
    </p:spTree>
    <p:extLst>
      <p:ext uri="{BB962C8B-B14F-4D97-AF65-F5344CB8AC3E}">
        <p14:creationId xmlns:p14="http://schemas.microsoft.com/office/powerpoint/2010/main" val="190872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doi.org/10.1016/j.jpag.2020.03.005" TargetMode="External"/><Relationship Id="rId5" Type="http://schemas.openxmlformats.org/officeDocument/2006/relationships/hyperlink" Target="https://www.sciencedirect.com/science/article/pii/S1083318820301959?casa_token=Aon2vVyUXCcAAAAA:U4tDfttWUzX3pHaS6psVWUeYPGASvFGIoY71n8VUKrUiS8IIadjcc1gmJO_gzHCakoSqlLyyVyQ#!" TargetMode="Externa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hsgm.saglik.gov.tr/depo/birimler/cocuk_ergen_db/dokumanlar/ces_/saglik_personeli_egitim/Goz_Muayenesi_2._Ders.pdfmaterya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Alt Başlık 2">
            <a:extLst>
              <a:ext uri="{FF2B5EF4-FFF2-40B4-BE49-F238E27FC236}">
                <a16:creationId xmlns:a16="http://schemas.microsoft.com/office/drawing/2014/main" id="{3FF25042-73BA-4877-97A3-D525528BA413}"/>
              </a:ext>
            </a:extLst>
          </p:cNvPr>
          <p:cNvSpPr>
            <a:spLocks noGrp="1"/>
          </p:cNvSpPr>
          <p:nvPr>
            <p:ph type="subTitle" idx="1"/>
          </p:nvPr>
        </p:nvSpPr>
        <p:spPr>
          <a:xfrm>
            <a:off x="4439633" y="4518923"/>
            <a:ext cx="3312734" cy="1141851"/>
          </a:xfrm>
          <a:noFill/>
        </p:spPr>
        <p:txBody>
          <a:bodyPr>
            <a:normAutofit/>
          </a:bodyPr>
          <a:lstStyle/>
          <a:p>
            <a:r>
              <a:rPr lang="tr-TR" sz="1400" b="1">
                <a:solidFill>
                  <a:srgbClr val="080808"/>
                </a:solidFill>
                <a:latin typeface="Times New Roman" panose="02020603050405020304" pitchFamily="18" charset="0"/>
                <a:cs typeface="Times New Roman" panose="02020603050405020304" pitchFamily="18" charset="0"/>
              </a:rPr>
              <a:t>ARŞ. GÖR. DR. Merve Çilenay SEMİR</a:t>
            </a:r>
          </a:p>
          <a:p>
            <a:r>
              <a:rPr lang="tr-TR" sz="1400">
                <a:solidFill>
                  <a:srgbClr val="080808"/>
                </a:solidFill>
                <a:latin typeface="Times New Roman" panose="02020603050405020304" pitchFamily="18" charset="0"/>
                <a:cs typeface="Times New Roman" panose="02020603050405020304" pitchFamily="18" charset="0"/>
              </a:rPr>
              <a:t> </a:t>
            </a:r>
            <a:r>
              <a:rPr lang="tr-TR" sz="1400" b="1">
                <a:solidFill>
                  <a:srgbClr val="080808"/>
                </a:solidFill>
                <a:latin typeface="Times New Roman" panose="02020603050405020304" pitchFamily="18" charset="0"/>
                <a:cs typeface="Times New Roman" panose="02020603050405020304" pitchFamily="18" charset="0"/>
              </a:rPr>
              <a:t>KTÜ Aile Hekimliği Anabilim Dalı</a:t>
            </a:r>
          </a:p>
          <a:p>
            <a:r>
              <a:rPr lang="tr-TR" sz="1400" b="1">
                <a:solidFill>
                  <a:srgbClr val="080808"/>
                </a:solidFill>
              </a:rPr>
              <a:t>12.10.2021</a:t>
            </a:r>
          </a:p>
        </p:txBody>
      </p:sp>
      <p:sp>
        <p:nvSpPr>
          <p:cNvPr id="2" name="Başlık 1">
            <a:extLst>
              <a:ext uri="{FF2B5EF4-FFF2-40B4-BE49-F238E27FC236}">
                <a16:creationId xmlns:a16="http://schemas.microsoft.com/office/drawing/2014/main" id="{59310AE2-CFBB-41FE-8DAD-C393B9768629}"/>
              </a:ext>
            </a:extLst>
          </p:cNvPr>
          <p:cNvSpPr>
            <a:spLocks noGrp="1"/>
          </p:cNvSpPr>
          <p:nvPr>
            <p:ph type="ctrTitle"/>
          </p:nvPr>
        </p:nvSpPr>
        <p:spPr>
          <a:xfrm>
            <a:off x="3204642" y="2353641"/>
            <a:ext cx="5782716" cy="2150719"/>
          </a:xfrm>
          <a:noFill/>
        </p:spPr>
        <p:txBody>
          <a:bodyPr anchor="ctr">
            <a:normAutofit/>
          </a:bodyPr>
          <a:lstStyle/>
          <a:p>
            <a:r>
              <a:rPr lang="tr-TR" sz="3600">
                <a:solidFill>
                  <a:srgbClr val="080808"/>
                </a:solidFill>
              </a:rPr>
              <a:t>SAĞLAM ÇOCUK İZLEMİ</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0555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3D5C6F1-0C5A-491D-8920-21AA1819F200}"/>
              </a:ext>
            </a:extLst>
          </p:cNvPr>
          <p:cNvSpPr>
            <a:spLocks noGrp="1"/>
          </p:cNvSpPr>
          <p:nvPr>
            <p:ph type="title"/>
          </p:nvPr>
        </p:nvSpPr>
        <p:spPr>
          <a:xfrm>
            <a:off x="643467" y="1698171"/>
            <a:ext cx="3962061" cy="4516360"/>
          </a:xfrm>
        </p:spPr>
        <p:txBody>
          <a:bodyPr anchor="t">
            <a:normAutofit/>
          </a:bodyPr>
          <a:lstStyle/>
          <a:p>
            <a:r>
              <a:rPr lang="tr-TR" sz="3600"/>
              <a:t>Bebeğin göbek ve göz bakımı</a:t>
            </a:r>
            <a:br>
              <a:rPr lang="tr-TR" sz="3600"/>
            </a:br>
            <a:endParaRPr lang="tr-TR" sz="360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A20DF2F5-10F9-46EE-8FDD-7A190ED8A578}"/>
              </a:ext>
            </a:extLst>
          </p:cNvPr>
          <p:cNvSpPr>
            <a:spLocks noGrp="1"/>
          </p:cNvSpPr>
          <p:nvPr>
            <p:ph idx="1"/>
          </p:nvPr>
        </p:nvSpPr>
        <p:spPr>
          <a:xfrm>
            <a:off x="5070020" y="1698170"/>
            <a:ext cx="6478513" cy="4516361"/>
          </a:xfrm>
        </p:spPr>
        <p:txBody>
          <a:bodyPr>
            <a:normAutofit/>
          </a:bodyPr>
          <a:lstStyle/>
          <a:p>
            <a:endParaRPr lang="tr-TR" sz="2000" dirty="0"/>
          </a:p>
          <a:p>
            <a:r>
              <a:rPr lang="tr-TR" sz="2000" dirty="0"/>
              <a:t>Bebeğin göz bakımı;</a:t>
            </a:r>
          </a:p>
          <a:p>
            <a:pPr lvl="1"/>
            <a:r>
              <a:rPr lang="tr-TR" sz="2000" dirty="0"/>
              <a:t>Steril </a:t>
            </a:r>
            <a:r>
              <a:rPr lang="tr-TR" sz="2000" dirty="0" err="1"/>
              <a:t>distile</a:t>
            </a:r>
            <a:r>
              <a:rPr lang="tr-TR" sz="2000" dirty="0"/>
              <a:t> su veya </a:t>
            </a:r>
            <a:r>
              <a:rPr lang="tr-TR" sz="2000" dirty="0" err="1"/>
              <a:t>sf</a:t>
            </a:r>
            <a:r>
              <a:rPr lang="tr-TR" sz="2000" dirty="0"/>
              <a:t> ile ıslatılmış pamuk veya steril gazlı bez ile dıştan içe </a:t>
            </a:r>
          </a:p>
          <a:p>
            <a:pPr lvl="1"/>
            <a:r>
              <a:rPr lang="tr-TR" sz="2000" dirty="0" err="1"/>
              <a:t>Konjoktivaya</a:t>
            </a:r>
            <a:r>
              <a:rPr lang="tr-TR" sz="2000" dirty="0"/>
              <a:t> ;</a:t>
            </a:r>
            <a:r>
              <a:rPr lang="tr-TR" sz="2000" dirty="0" err="1"/>
              <a:t>eritromisin</a:t>
            </a:r>
            <a:r>
              <a:rPr lang="tr-TR" sz="2000" dirty="0"/>
              <a:t> % 0,5 göz pomadı veya %2,5 </a:t>
            </a:r>
            <a:r>
              <a:rPr lang="tr-TR" sz="2000" dirty="0" err="1"/>
              <a:t>luk</a:t>
            </a:r>
            <a:r>
              <a:rPr lang="tr-TR" sz="2000" dirty="0"/>
              <a:t> </a:t>
            </a:r>
            <a:r>
              <a:rPr lang="tr-TR" sz="2000" dirty="0" err="1"/>
              <a:t>povidone</a:t>
            </a:r>
            <a:r>
              <a:rPr lang="tr-TR" sz="2000" dirty="0"/>
              <a:t> </a:t>
            </a:r>
            <a:r>
              <a:rPr lang="tr-TR" sz="2000" dirty="0" err="1"/>
              <a:t>iodine</a:t>
            </a:r>
            <a:r>
              <a:rPr lang="tr-TR" sz="2000" dirty="0"/>
              <a:t> veya </a:t>
            </a:r>
            <a:r>
              <a:rPr lang="tr-TR" sz="2000" dirty="0" err="1"/>
              <a:t>azitromisin</a:t>
            </a:r>
            <a:r>
              <a:rPr lang="tr-TR" sz="2000" dirty="0"/>
              <a:t> göz damlası</a:t>
            </a:r>
          </a:p>
          <a:p>
            <a:pPr lvl="1"/>
            <a:r>
              <a:rPr lang="tr-TR" sz="2000" dirty="0"/>
              <a:t>Doğum travmasına bağlı gözler de </a:t>
            </a:r>
            <a:r>
              <a:rPr lang="tr-TR" sz="2000" dirty="0" err="1"/>
              <a:t>subkonjuktival</a:t>
            </a:r>
            <a:r>
              <a:rPr lang="tr-TR" sz="2000" dirty="0"/>
              <a:t> kanama </a:t>
            </a:r>
            <a:r>
              <a:rPr lang="tr-TR" sz="2000" dirty="0" err="1"/>
              <a:t>olabilir,kendiliğinden</a:t>
            </a:r>
            <a:r>
              <a:rPr lang="tr-TR" sz="2000" dirty="0"/>
              <a:t> 10 gün içinde düzelir.</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9654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118FA1-1E1C-4FAD-9989-4D3B555BA9D7}"/>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300" kern="1200">
                <a:solidFill>
                  <a:schemeClr val="tx1"/>
                </a:solidFill>
                <a:latin typeface="+mj-lt"/>
                <a:ea typeface="+mj-ea"/>
                <a:cs typeface="+mj-cs"/>
              </a:rPr>
              <a:t>Baş çevresi, tartı ve boy ölçümü</a:t>
            </a:r>
            <a:br>
              <a:rPr lang="en-US" sz="3300" kern="1200">
                <a:solidFill>
                  <a:schemeClr val="tx1"/>
                </a:solidFill>
                <a:latin typeface="+mj-lt"/>
                <a:ea typeface="+mj-ea"/>
                <a:cs typeface="+mj-cs"/>
              </a:rPr>
            </a:br>
            <a:endParaRPr lang="en-US" sz="3300" kern="1200">
              <a:solidFill>
                <a:schemeClr val="tx1"/>
              </a:solidFill>
              <a:latin typeface="+mj-lt"/>
              <a:ea typeface="+mj-ea"/>
              <a:cs typeface="+mj-cs"/>
            </a:endParaRPr>
          </a:p>
        </p:txBody>
      </p:sp>
      <p:pic>
        <p:nvPicPr>
          <p:cNvPr id="9" name="Resim 8">
            <a:extLst>
              <a:ext uri="{FF2B5EF4-FFF2-40B4-BE49-F238E27FC236}">
                <a16:creationId xmlns:a16="http://schemas.microsoft.com/office/drawing/2014/main" id="{F6361BE2-E85B-4DAD-A2F3-E0EBE80D9103}"/>
              </a:ext>
            </a:extLst>
          </p:cNvPr>
          <p:cNvPicPr>
            <a:picLocks noChangeAspect="1"/>
          </p:cNvPicPr>
          <p:nvPr/>
        </p:nvPicPr>
        <p:blipFill rotWithShape="1">
          <a:blip r:embed="rId3">
            <a:extLst>
              <a:ext uri="{28A0092B-C50C-407E-A947-70E740481C1C}">
                <a14:useLocalDpi xmlns:a14="http://schemas.microsoft.com/office/drawing/2010/main" val="0"/>
              </a:ext>
            </a:extLst>
          </a:blip>
          <a:srcRect l="9939" r="-2" b="-2"/>
          <a:stretch/>
        </p:blipFill>
        <p:spPr>
          <a:xfrm>
            <a:off x="321628" y="320511"/>
            <a:ext cx="3794760" cy="3930978"/>
          </a:xfrm>
          <a:prstGeom prst="rect">
            <a:avLst/>
          </a:prstGeom>
        </p:spPr>
      </p:pic>
      <p:pic>
        <p:nvPicPr>
          <p:cNvPr id="11" name="İçerik Yer Tutucusu 10" descr="metin içeren bir resim&#10;&#10;Açıklama otomatik olarak oluşturuldu">
            <a:extLst>
              <a:ext uri="{FF2B5EF4-FFF2-40B4-BE49-F238E27FC236}">
                <a16:creationId xmlns:a16="http://schemas.microsoft.com/office/drawing/2014/main" id="{5CEE362C-9933-4943-B4BF-5588194361B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3777" r="11984" b="1"/>
          <a:stretch/>
        </p:blipFill>
        <p:spPr>
          <a:xfrm>
            <a:off x="4198385" y="320511"/>
            <a:ext cx="3794760" cy="3930978"/>
          </a:xfrm>
          <a:prstGeom prst="rect">
            <a:avLst/>
          </a:prstGeom>
        </p:spPr>
      </p:pic>
      <p:pic>
        <p:nvPicPr>
          <p:cNvPr id="7" name="Resim 6" descr="kara kalem içeren bir resim&#10;&#10;Açıklama otomatik olarak oluşturuldu">
            <a:extLst>
              <a:ext uri="{FF2B5EF4-FFF2-40B4-BE49-F238E27FC236}">
                <a16:creationId xmlns:a16="http://schemas.microsoft.com/office/drawing/2014/main" id="{567A15A4-D00F-4E5A-AF26-34C4E001F17E}"/>
              </a:ext>
            </a:extLst>
          </p:cNvPr>
          <p:cNvPicPr>
            <a:picLocks noChangeAspect="1"/>
          </p:cNvPicPr>
          <p:nvPr/>
        </p:nvPicPr>
        <p:blipFill rotWithShape="1">
          <a:blip r:embed="rId5">
            <a:extLst>
              <a:ext uri="{28A0092B-C50C-407E-A947-70E740481C1C}">
                <a14:useLocalDpi xmlns:a14="http://schemas.microsoft.com/office/drawing/2010/main" val="0"/>
              </a:ext>
            </a:extLst>
          </a:blip>
          <a:srcRect l="19080" r="18293" b="-1"/>
          <a:stretch/>
        </p:blipFill>
        <p:spPr>
          <a:xfrm>
            <a:off x="8075142" y="320511"/>
            <a:ext cx="3794760" cy="3930978"/>
          </a:xfrm>
          <a:prstGeom prst="rect">
            <a:avLst/>
          </a:prstGeom>
        </p:spPr>
      </p:pic>
      <p:cxnSp>
        <p:nvCxnSpPr>
          <p:cNvPr id="16" name="Straight Connector 15">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D5AB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362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79E2DCE-592D-4974-98E6-44936E1FD8ED}"/>
              </a:ext>
            </a:extLst>
          </p:cNvPr>
          <p:cNvSpPr>
            <a:spLocks noGrp="1"/>
          </p:cNvSpPr>
          <p:nvPr>
            <p:ph type="title"/>
          </p:nvPr>
        </p:nvSpPr>
        <p:spPr>
          <a:xfrm>
            <a:off x="643467" y="321734"/>
            <a:ext cx="10905066" cy="1135737"/>
          </a:xfrm>
        </p:spPr>
        <p:txBody>
          <a:bodyPr>
            <a:normAutofit/>
          </a:bodyPr>
          <a:lstStyle/>
          <a:p>
            <a:r>
              <a:rPr lang="tr-TR" sz="3600"/>
              <a:t>Doğum travması-doğuştan anomaliler</a:t>
            </a:r>
            <a:br>
              <a:rPr lang="tr-TR" sz="3600"/>
            </a:br>
            <a:endParaRPr lang="tr-TR" sz="3600"/>
          </a:p>
        </p:txBody>
      </p:sp>
      <p:sp>
        <p:nvSpPr>
          <p:cNvPr id="3" name="İçerik Yer Tutucusu 2">
            <a:extLst>
              <a:ext uri="{FF2B5EF4-FFF2-40B4-BE49-F238E27FC236}">
                <a16:creationId xmlns:a16="http://schemas.microsoft.com/office/drawing/2014/main" id="{785BC7A2-C224-4FB6-884D-3BD4FEA53346}"/>
              </a:ext>
            </a:extLst>
          </p:cNvPr>
          <p:cNvSpPr>
            <a:spLocks noGrp="1"/>
          </p:cNvSpPr>
          <p:nvPr>
            <p:ph idx="1"/>
          </p:nvPr>
        </p:nvSpPr>
        <p:spPr>
          <a:xfrm>
            <a:off x="643467" y="1782981"/>
            <a:ext cx="10905066" cy="4393982"/>
          </a:xfrm>
        </p:spPr>
        <p:txBody>
          <a:bodyPr>
            <a:normAutofit/>
          </a:bodyPr>
          <a:lstStyle/>
          <a:p>
            <a:endParaRPr lang="tr-TR" sz="2000" dirty="0"/>
          </a:p>
          <a:p>
            <a:r>
              <a:rPr lang="tr-TR" sz="2000" dirty="0"/>
              <a:t>Doğum travmasına bağlı;</a:t>
            </a:r>
          </a:p>
          <a:p>
            <a:pPr lvl="1"/>
            <a:r>
              <a:rPr lang="tr-TR" sz="2000" dirty="0"/>
              <a:t>Kalçalarda şişlik morarma</a:t>
            </a:r>
          </a:p>
          <a:p>
            <a:pPr lvl="1"/>
            <a:r>
              <a:rPr lang="tr-TR" sz="2000" dirty="0"/>
              <a:t>Kafada şişlik tek veya çift </a:t>
            </a:r>
            <a:r>
              <a:rPr lang="tr-TR" sz="2000" dirty="0" err="1"/>
              <a:t>tarafli</a:t>
            </a:r>
            <a:r>
              <a:rPr lang="tr-TR" sz="2000" dirty="0"/>
              <a:t> kabarıklık</a:t>
            </a:r>
          </a:p>
          <a:p>
            <a:pPr lvl="1"/>
            <a:r>
              <a:rPr lang="tr-TR" sz="2000" dirty="0"/>
              <a:t>Bacaklarda anormal pozisyon</a:t>
            </a:r>
          </a:p>
          <a:p>
            <a:pPr lvl="1"/>
            <a:r>
              <a:rPr lang="tr-TR" sz="2000" dirty="0"/>
              <a:t>Asimetrik kol hareketleri veya kollar hareket etmiyor </a:t>
            </a:r>
          </a:p>
          <a:p>
            <a:pPr lvl="1"/>
            <a:r>
              <a:rPr lang="tr-TR" sz="2000" dirty="0"/>
              <a:t>Kaput </a:t>
            </a:r>
            <a:r>
              <a:rPr lang="tr-TR" sz="2000" dirty="0" err="1"/>
              <a:t>suksedenum</a:t>
            </a:r>
            <a:r>
              <a:rPr lang="tr-TR" sz="2000" dirty="0"/>
              <a:t> ve </a:t>
            </a:r>
            <a:r>
              <a:rPr lang="tr-TR" sz="2000" dirty="0" err="1"/>
              <a:t>sefal</a:t>
            </a:r>
            <a:r>
              <a:rPr lang="tr-TR" sz="2000" dirty="0"/>
              <a:t> </a:t>
            </a:r>
            <a:r>
              <a:rPr lang="tr-TR" sz="2000" dirty="0" err="1"/>
              <a:t>hematom</a:t>
            </a:r>
            <a:endParaRPr lang="tr-TR" sz="2000" dirty="0"/>
          </a:p>
          <a:p>
            <a:endParaRPr lang="tr-TR"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96899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A1AC15-C56C-4657-8DEF-C0ABB91B4794}"/>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endParaRPr lang="en-US" sz="6000" kern="1200">
              <a:solidFill>
                <a:schemeClr val="tx1"/>
              </a:solidFill>
              <a:latin typeface="+mj-lt"/>
              <a:ea typeface="+mj-ea"/>
              <a:cs typeface="+mj-cs"/>
            </a:endParaRPr>
          </a:p>
        </p:txBody>
      </p:sp>
      <p:pic>
        <p:nvPicPr>
          <p:cNvPr id="5" name="İçerik Yer Tutucusu 4" descr="kişi, iç mekan, beslenme içeren bir resim&#10;&#10;Açıklama otomatik olarak oluşturuldu">
            <a:extLst>
              <a:ext uri="{FF2B5EF4-FFF2-40B4-BE49-F238E27FC236}">
                <a16:creationId xmlns:a16="http://schemas.microsoft.com/office/drawing/2014/main" id="{92F40C44-97BD-4A72-9EF6-CE667678C3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085" r="10681" b="-1"/>
          <a:stretch/>
        </p:blipFill>
        <p:spPr>
          <a:xfrm>
            <a:off x="321628" y="320511"/>
            <a:ext cx="3794760" cy="3930978"/>
          </a:xfrm>
          <a:prstGeom prst="rect">
            <a:avLst/>
          </a:prstGeom>
        </p:spPr>
      </p:pic>
      <p:pic>
        <p:nvPicPr>
          <p:cNvPr id="6" name="Resim 5">
            <a:extLst>
              <a:ext uri="{FF2B5EF4-FFF2-40B4-BE49-F238E27FC236}">
                <a16:creationId xmlns:a16="http://schemas.microsoft.com/office/drawing/2014/main" id="{2E1C407D-012E-411D-93EF-5C23577C4C21}"/>
              </a:ext>
            </a:extLst>
          </p:cNvPr>
          <p:cNvPicPr>
            <a:picLocks noChangeAspect="1"/>
          </p:cNvPicPr>
          <p:nvPr/>
        </p:nvPicPr>
        <p:blipFill rotWithShape="1">
          <a:blip r:embed="rId4">
            <a:extLst>
              <a:ext uri="{28A0092B-C50C-407E-A947-70E740481C1C}">
                <a14:useLocalDpi xmlns:a14="http://schemas.microsoft.com/office/drawing/2010/main" val="0"/>
              </a:ext>
            </a:extLst>
          </a:blip>
          <a:srcRect l="3465" r="-5" b="-5"/>
          <a:stretch/>
        </p:blipFill>
        <p:spPr>
          <a:xfrm>
            <a:off x="4198385" y="320511"/>
            <a:ext cx="3794760" cy="3930978"/>
          </a:xfrm>
          <a:prstGeom prst="rect">
            <a:avLst/>
          </a:prstGeom>
        </p:spPr>
      </p:pic>
      <p:pic>
        <p:nvPicPr>
          <p:cNvPr id="4" name="Resim 3">
            <a:extLst>
              <a:ext uri="{FF2B5EF4-FFF2-40B4-BE49-F238E27FC236}">
                <a16:creationId xmlns:a16="http://schemas.microsoft.com/office/drawing/2014/main" id="{D8B41058-366F-43C8-970C-8E4B05504AC0}"/>
              </a:ext>
            </a:extLst>
          </p:cNvPr>
          <p:cNvPicPr>
            <a:picLocks noChangeAspect="1"/>
          </p:cNvPicPr>
          <p:nvPr/>
        </p:nvPicPr>
        <p:blipFill rotWithShape="1">
          <a:blip r:embed="rId5">
            <a:extLst>
              <a:ext uri="{28A0092B-C50C-407E-A947-70E740481C1C}">
                <a14:useLocalDpi xmlns:a14="http://schemas.microsoft.com/office/drawing/2010/main" val="0"/>
              </a:ext>
            </a:extLst>
          </a:blip>
          <a:srcRect l="7145" r="20548" b="1"/>
          <a:stretch/>
        </p:blipFill>
        <p:spPr>
          <a:xfrm>
            <a:off x="8075142" y="320511"/>
            <a:ext cx="3794760" cy="3930978"/>
          </a:xfrm>
          <a:prstGeom prst="rect">
            <a:avLst/>
          </a:prstGeom>
        </p:spPr>
      </p:pic>
      <p:cxnSp>
        <p:nvCxnSpPr>
          <p:cNvPr id="11" name="Straight Connector 10">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95C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2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396D8D5-DE82-48A0-8212-C992F56AF8F4}"/>
              </a:ext>
            </a:extLst>
          </p:cNvPr>
          <p:cNvSpPr>
            <a:spLocks noGrp="1"/>
          </p:cNvSpPr>
          <p:nvPr>
            <p:ph type="title"/>
          </p:nvPr>
        </p:nvSpPr>
        <p:spPr>
          <a:xfrm>
            <a:off x="643467" y="321734"/>
            <a:ext cx="5136416" cy="1135737"/>
          </a:xfrm>
        </p:spPr>
        <p:txBody>
          <a:bodyPr>
            <a:normAutofit/>
          </a:bodyPr>
          <a:lstStyle/>
          <a:p>
            <a:r>
              <a:rPr lang="tr-TR" sz="3600"/>
              <a:t>Doğum travması-doğuştan anomaliler</a:t>
            </a:r>
          </a:p>
        </p:txBody>
      </p:sp>
      <p:sp>
        <p:nvSpPr>
          <p:cNvPr id="3" name="İçerik Yer Tutucusu 2">
            <a:extLst>
              <a:ext uri="{FF2B5EF4-FFF2-40B4-BE49-F238E27FC236}">
                <a16:creationId xmlns:a16="http://schemas.microsoft.com/office/drawing/2014/main" id="{1D92BF73-DFE0-415B-9218-6322E4E7D19B}"/>
              </a:ext>
            </a:extLst>
          </p:cNvPr>
          <p:cNvSpPr>
            <a:spLocks noGrp="1"/>
          </p:cNvSpPr>
          <p:nvPr>
            <p:ph idx="1"/>
          </p:nvPr>
        </p:nvSpPr>
        <p:spPr>
          <a:xfrm>
            <a:off x="643468" y="1782981"/>
            <a:ext cx="5136416" cy="4393982"/>
          </a:xfrm>
        </p:spPr>
        <p:txBody>
          <a:bodyPr>
            <a:normAutofit/>
          </a:bodyPr>
          <a:lstStyle/>
          <a:p>
            <a:r>
              <a:rPr lang="tr-TR" sz="2000"/>
              <a:t>Doğuştan anomaliler(malformasyon)</a:t>
            </a:r>
          </a:p>
          <a:p>
            <a:pPr lvl="1"/>
            <a:r>
              <a:rPr lang="tr-TR" sz="2000"/>
              <a:t>Yarık damak-dudak</a:t>
            </a:r>
          </a:p>
          <a:p>
            <a:pPr lvl="1"/>
            <a:r>
              <a:rPr lang="tr-TR" sz="2000"/>
              <a:t>Pes ekinovarus</a:t>
            </a:r>
          </a:p>
          <a:p>
            <a:pPr lvl="1"/>
            <a:r>
              <a:rPr lang="tr-TR" sz="2000"/>
              <a:t>Kafa,karın veya sırtta açık ciltle örtülü olmayan doku</a:t>
            </a:r>
          </a:p>
          <a:p>
            <a:endParaRPr lang="tr-TR" sz="2000"/>
          </a:p>
          <a:p>
            <a:endParaRPr lang="tr-TR" sz="2000"/>
          </a:p>
          <a:p>
            <a:endParaRPr lang="tr-TR" sz="2000"/>
          </a:p>
        </p:txBody>
      </p:sp>
      <p:pic>
        <p:nvPicPr>
          <p:cNvPr id="10" name="Resim 9" descr="kişi, mavi, kapat içeren bir resim&#10;&#10;Açıklama otomatik olarak oluşturuldu">
            <a:extLst>
              <a:ext uri="{FF2B5EF4-FFF2-40B4-BE49-F238E27FC236}">
                <a16:creationId xmlns:a16="http://schemas.microsoft.com/office/drawing/2014/main" id="{96C54102-2634-4CC6-818A-81E59237ADA3}"/>
              </a:ext>
            </a:extLst>
          </p:cNvPr>
          <p:cNvPicPr>
            <a:picLocks noChangeAspect="1"/>
          </p:cNvPicPr>
          <p:nvPr/>
        </p:nvPicPr>
        <p:blipFill rotWithShape="1">
          <a:blip r:embed="rId3">
            <a:extLst>
              <a:ext uri="{28A0092B-C50C-407E-A947-70E740481C1C}">
                <a14:useLocalDpi xmlns:a14="http://schemas.microsoft.com/office/drawing/2010/main" val="0"/>
              </a:ext>
            </a:extLst>
          </a:blip>
          <a:srcRect r="2" b="2345"/>
          <a:stretch/>
        </p:blipFill>
        <p:spPr>
          <a:xfrm>
            <a:off x="6412117" y="-2"/>
            <a:ext cx="5779884" cy="3429000"/>
          </a:xfrm>
          <a:prstGeom prst="rect">
            <a:avLst/>
          </a:prstGeom>
        </p:spPr>
      </p:pic>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oyuncak bebek, oyuncak, peruk içeren bir resim&#10;&#10;Açıklama otomatik olarak oluşturuldu">
            <a:extLst>
              <a:ext uri="{FF2B5EF4-FFF2-40B4-BE49-F238E27FC236}">
                <a16:creationId xmlns:a16="http://schemas.microsoft.com/office/drawing/2014/main" id="{F0CAC714-75AA-424C-AA74-B705D58F17A9}"/>
              </a:ext>
            </a:extLst>
          </p:cNvPr>
          <p:cNvPicPr>
            <a:picLocks noChangeAspect="1"/>
          </p:cNvPicPr>
          <p:nvPr/>
        </p:nvPicPr>
        <p:blipFill rotWithShape="1">
          <a:blip r:embed="rId4">
            <a:extLst>
              <a:ext uri="{28A0092B-C50C-407E-A947-70E740481C1C}">
                <a14:useLocalDpi xmlns:a14="http://schemas.microsoft.com/office/drawing/2010/main" val="0"/>
              </a:ext>
            </a:extLst>
          </a:blip>
          <a:srcRect r="1" b="10849"/>
          <a:stretch/>
        </p:blipFill>
        <p:spPr>
          <a:xfrm>
            <a:off x="6412116" y="3429002"/>
            <a:ext cx="5779884" cy="3428999"/>
          </a:xfrm>
          <a:prstGeom prst="rect">
            <a:avLst/>
          </a:prstGeom>
        </p:spPr>
      </p:pic>
    </p:spTree>
    <p:extLst>
      <p:ext uri="{BB962C8B-B14F-4D97-AF65-F5344CB8AC3E}">
        <p14:creationId xmlns:p14="http://schemas.microsoft.com/office/powerpoint/2010/main" val="374185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AAC6C2-6C7A-4B35-9F0B-5C74B206A7B4}"/>
              </a:ext>
            </a:extLst>
          </p:cNvPr>
          <p:cNvSpPr>
            <a:spLocks noGrp="1"/>
          </p:cNvSpPr>
          <p:nvPr>
            <p:ph type="title"/>
          </p:nvPr>
        </p:nvSpPr>
        <p:spPr/>
        <p:txBody>
          <a:bodyPr/>
          <a:lstStyle/>
          <a:p>
            <a:endParaRPr lang="tr-TR"/>
          </a:p>
        </p:txBody>
      </p:sp>
      <p:pic>
        <p:nvPicPr>
          <p:cNvPr id="4" name="İçerik Yer Tutucusu 3" descr="kıyafet, külot içeren bir resim&#10;&#10;Açıklama otomatik olarak oluşturuldu">
            <a:extLst>
              <a:ext uri="{FF2B5EF4-FFF2-40B4-BE49-F238E27FC236}">
                <a16:creationId xmlns:a16="http://schemas.microsoft.com/office/drawing/2014/main" id="{5B4EE78B-C13D-4EBC-9988-826DCA82F6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5440908" cy="4186949"/>
          </a:xfrm>
          <a:prstGeom prst="rect">
            <a:avLst/>
          </a:prstGeom>
        </p:spPr>
      </p:pic>
      <p:pic>
        <p:nvPicPr>
          <p:cNvPr id="5" name="Resim 4" descr="bebek, kişi, bebek bezi, küçük resim içeren bir resim&#10;&#10;Açıklama otomatik olarak oluşturuldu">
            <a:extLst>
              <a:ext uri="{FF2B5EF4-FFF2-40B4-BE49-F238E27FC236}">
                <a16:creationId xmlns:a16="http://schemas.microsoft.com/office/drawing/2014/main" id="{F0057988-9CC6-4162-BF9A-610A70C6A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358" y="1874381"/>
            <a:ext cx="3440453" cy="4385921"/>
          </a:xfrm>
          <a:prstGeom prst="rect">
            <a:avLst/>
          </a:prstGeom>
        </p:spPr>
      </p:pic>
    </p:spTree>
    <p:extLst>
      <p:ext uri="{BB962C8B-B14F-4D97-AF65-F5344CB8AC3E}">
        <p14:creationId xmlns:p14="http://schemas.microsoft.com/office/powerpoint/2010/main" val="3975920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BA739AD-5B6F-4430-BFC1-4637D3846556}"/>
              </a:ext>
            </a:extLst>
          </p:cNvPr>
          <p:cNvSpPr>
            <a:spLocks noGrp="1"/>
          </p:cNvSpPr>
          <p:nvPr>
            <p:ph type="title"/>
          </p:nvPr>
        </p:nvSpPr>
        <p:spPr>
          <a:xfrm>
            <a:off x="643467" y="321734"/>
            <a:ext cx="10905066" cy="1135737"/>
          </a:xfrm>
        </p:spPr>
        <p:txBody>
          <a:bodyPr>
            <a:normAutofit/>
          </a:bodyPr>
          <a:lstStyle/>
          <a:p>
            <a:r>
              <a:rPr lang="tr-TR" sz="3600"/>
              <a:t>Solunum,cilt,hareket,tonus değerlendirme </a:t>
            </a:r>
            <a:br>
              <a:rPr lang="tr-TR" sz="3600"/>
            </a:br>
            <a:endParaRPr lang="tr-TR" sz="3600"/>
          </a:p>
        </p:txBody>
      </p:sp>
      <p:sp>
        <p:nvSpPr>
          <p:cNvPr id="46" name="İçerik Yer Tutucusu 2">
            <a:extLst>
              <a:ext uri="{FF2B5EF4-FFF2-40B4-BE49-F238E27FC236}">
                <a16:creationId xmlns:a16="http://schemas.microsoft.com/office/drawing/2014/main" id="{9EFD1B1C-D7C0-4DCB-B1E5-9EECFB49FA30}"/>
              </a:ext>
            </a:extLst>
          </p:cNvPr>
          <p:cNvSpPr>
            <a:spLocks noGrp="1"/>
          </p:cNvSpPr>
          <p:nvPr>
            <p:ph idx="1"/>
          </p:nvPr>
        </p:nvSpPr>
        <p:spPr>
          <a:xfrm>
            <a:off x="643469" y="1782981"/>
            <a:ext cx="4008384" cy="4393982"/>
          </a:xfrm>
        </p:spPr>
        <p:txBody>
          <a:bodyPr>
            <a:normAutofit/>
          </a:bodyPr>
          <a:lstStyle/>
          <a:p>
            <a:endParaRPr lang="tr-TR" sz="2000"/>
          </a:p>
          <a:p>
            <a:r>
              <a:rPr lang="tr-TR" sz="2000"/>
              <a:t>Solunum değerlendirme</a:t>
            </a:r>
            <a:r>
              <a:rPr lang="tr-TR" sz="2000">
                <a:sym typeface="Wingdings" panose="05000000000000000000" pitchFamily="2" charset="2"/>
              </a:rPr>
              <a:t>düzensiz solunum,apne,inleme,burun kanadı solunumu,çekilme olup olamadığı</a:t>
            </a:r>
          </a:p>
          <a:p>
            <a:r>
              <a:rPr lang="tr-TR" sz="2000">
                <a:sym typeface="Wingdings" panose="05000000000000000000" pitchFamily="2" charset="2"/>
              </a:rPr>
              <a:t>Cilt sarılık,solukluk,morluk,şişlik,ödem,döküntü</a:t>
            </a:r>
          </a:p>
          <a:p>
            <a:r>
              <a:rPr lang="tr-TR" sz="2000">
                <a:sym typeface="Wingdings" panose="05000000000000000000" pitchFamily="2" charset="2"/>
              </a:rPr>
              <a:t>Hareket ve tonus normal mi simetrik mi önemli</a:t>
            </a:r>
            <a:endParaRPr lang="tr-TR" sz="2000"/>
          </a:p>
        </p:txBody>
      </p:sp>
      <p:grpSp>
        <p:nvGrpSpPr>
          <p:cNvPr id="47" name="Group 2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Graphic 23" descr="Burun">
            <a:extLst>
              <a:ext uri="{FF2B5EF4-FFF2-40B4-BE49-F238E27FC236}">
                <a16:creationId xmlns:a16="http://schemas.microsoft.com/office/drawing/2014/main" id="{CB799CB9-431A-41D3-A94C-9DB3471BDF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0980" y="1782981"/>
            <a:ext cx="4361892" cy="4361892"/>
          </a:xfrm>
          <a:prstGeom prst="rect">
            <a:avLst/>
          </a:prstGeom>
        </p:spPr>
      </p:pic>
      <p:grpSp>
        <p:nvGrpSpPr>
          <p:cNvPr id="49" name="Group 3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4" name="Rectangle 3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75609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343DF24-A9B7-4997-9ED2-B1BEC69F8958}"/>
              </a:ext>
            </a:extLst>
          </p:cNvPr>
          <p:cNvSpPr>
            <a:spLocks noGrp="1"/>
          </p:cNvSpPr>
          <p:nvPr>
            <p:ph type="title"/>
          </p:nvPr>
        </p:nvSpPr>
        <p:spPr>
          <a:xfrm>
            <a:off x="643467" y="321734"/>
            <a:ext cx="4970877" cy="1135737"/>
          </a:xfrm>
        </p:spPr>
        <p:txBody>
          <a:bodyPr>
            <a:normAutofit/>
          </a:bodyPr>
          <a:lstStyle/>
          <a:p>
            <a:r>
              <a:rPr lang="tr-TR" sz="3600"/>
              <a:t>Yenidoğan refleksleri değerlendirme</a:t>
            </a:r>
          </a:p>
        </p:txBody>
      </p:sp>
      <p:sp>
        <p:nvSpPr>
          <p:cNvPr id="3" name="İçerik Yer Tutucusu 2">
            <a:extLst>
              <a:ext uri="{FF2B5EF4-FFF2-40B4-BE49-F238E27FC236}">
                <a16:creationId xmlns:a16="http://schemas.microsoft.com/office/drawing/2014/main" id="{EE7EDDA3-63F9-4F26-8ECF-2EFF30F96C19}"/>
              </a:ext>
            </a:extLst>
          </p:cNvPr>
          <p:cNvSpPr>
            <a:spLocks noGrp="1"/>
          </p:cNvSpPr>
          <p:nvPr>
            <p:ph idx="1"/>
          </p:nvPr>
        </p:nvSpPr>
        <p:spPr>
          <a:xfrm>
            <a:off x="643468" y="1782981"/>
            <a:ext cx="5290720" cy="4393982"/>
          </a:xfrm>
        </p:spPr>
        <p:txBody>
          <a:bodyPr>
            <a:normAutofit/>
          </a:bodyPr>
          <a:lstStyle/>
          <a:p>
            <a:r>
              <a:rPr lang="tr-TR" sz="2000" dirty="0" err="1"/>
              <a:t>Moro</a:t>
            </a:r>
            <a:r>
              <a:rPr lang="tr-TR" sz="2000" dirty="0"/>
              <a:t> refleksi (2)</a:t>
            </a:r>
          </a:p>
          <a:p>
            <a:r>
              <a:rPr lang="tr-TR" sz="2000" dirty="0" err="1"/>
              <a:t>Babinski</a:t>
            </a:r>
            <a:r>
              <a:rPr lang="tr-TR" sz="2000" dirty="0"/>
              <a:t> refleksi(7)</a:t>
            </a:r>
          </a:p>
          <a:p>
            <a:r>
              <a:rPr lang="tr-TR" sz="2000" u="none" strike="noStrike" baseline="0" dirty="0"/>
              <a:t>Emme-Arama refleksi (4)(5)</a:t>
            </a:r>
          </a:p>
          <a:p>
            <a:r>
              <a:rPr lang="tr-TR" sz="2000" u="none" strike="noStrike" baseline="0" dirty="0"/>
              <a:t>Yakalama refleksi(3)</a:t>
            </a:r>
            <a:endParaRPr lang="tr-TR" sz="2000" dirty="0"/>
          </a:p>
          <a:p>
            <a:r>
              <a:rPr lang="tr-TR" sz="2000" u="none" strike="noStrike" baseline="0" dirty="0"/>
              <a:t>Tonik Boyun refleksi(1)</a:t>
            </a:r>
          </a:p>
          <a:p>
            <a:r>
              <a:rPr lang="es-ES" sz="2000" u="none" strike="noStrike" baseline="0" dirty="0"/>
              <a:t>Basma ve Otomatik Yürüme</a:t>
            </a:r>
            <a:r>
              <a:rPr lang="tr-TR" sz="2000" dirty="0"/>
              <a:t> </a:t>
            </a:r>
            <a:r>
              <a:rPr lang="es-ES" sz="2000" u="none" strike="noStrike" baseline="0" dirty="0"/>
              <a:t>refleksi</a:t>
            </a:r>
            <a:r>
              <a:rPr lang="tr-TR" sz="2000" u="none" strike="noStrike" baseline="0" dirty="0"/>
              <a:t>(6)</a:t>
            </a:r>
          </a:p>
          <a:p>
            <a:pPr marL="0" indent="0">
              <a:buNone/>
            </a:pPr>
            <a:endParaRPr lang="tr-TR" sz="2000" dirty="0">
              <a:latin typeface="+mj-lt"/>
            </a:endParaRPr>
          </a:p>
          <a:p>
            <a:pPr marL="514350" indent="-514350">
              <a:buAutoNum type="arabicPeriod"/>
            </a:pPr>
            <a:endParaRPr lang="tr-TR" sz="2000" dirty="0"/>
          </a:p>
        </p:txBody>
      </p:sp>
      <p:sp>
        <p:nvSpPr>
          <p:cNvPr id="28"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608A4493-DB4E-4AEC-86D7-385B6DD1B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813" y="783639"/>
            <a:ext cx="5290720" cy="5290720"/>
          </a:xfrm>
          <a:prstGeom prst="rect">
            <a:avLst/>
          </a:prstGeom>
        </p:spPr>
      </p:pic>
      <p:grpSp>
        <p:nvGrpSpPr>
          <p:cNvPr id="30" name="Group 15">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7" name="Isosceles Triangle 16">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908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F38ACFD-1803-4FB5-B0B5-C180994B004C}"/>
              </a:ext>
            </a:extLst>
          </p:cNvPr>
          <p:cNvSpPr>
            <a:spLocks noGrp="1"/>
          </p:cNvSpPr>
          <p:nvPr>
            <p:ph type="title"/>
          </p:nvPr>
        </p:nvSpPr>
        <p:spPr>
          <a:xfrm>
            <a:off x="643467" y="321734"/>
            <a:ext cx="10905066" cy="1135737"/>
          </a:xfrm>
        </p:spPr>
        <p:txBody>
          <a:bodyPr>
            <a:normAutofit/>
          </a:bodyPr>
          <a:lstStyle/>
          <a:p>
            <a:r>
              <a:rPr lang="tr-TR" sz="3300"/>
              <a:t>Bebek hipoglisemi,sepsis ve sarılık açısından  değerlendirilmesi</a:t>
            </a:r>
            <a:br>
              <a:rPr lang="tr-TR" sz="3300"/>
            </a:br>
            <a:endParaRPr lang="tr-TR" sz="3300"/>
          </a:p>
        </p:txBody>
      </p:sp>
      <p:sp>
        <p:nvSpPr>
          <p:cNvPr id="11" name="Content Placeholder 10">
            <a:extLst>
              <a:ext uri="{FF2B5EF4-FFF2-40B4-BE49-F238E27FC236}">
                <a16:creationId xmlns:a16="http://schemas.microsoft.com/office/drawing/2014/main" id="{AA9BDDE5-A3A7-462D-8143-AE1240F3CA0C}"/>
              </a:ext>
            </a:extLst>
          </p:cNvPr>
          <p:cNvSpPr>
            <a:spLocks noGrp="1"/>
          </p:cNvSpPr>
          <p:nvPr>
            <p:ph idx="1"/>
          </p:nvPr>
        </p:nvSpPr>
        <p:spPr>
          <a:xfrm>
            <a:off x="643469" y="1782981"/>
            <a:ext cx="4008384" cy="4393982"/>
          </a:xfrm>
        </p:spPr>
        <p:txBody>
          <a:bodyPr>
            <a:normAutofit/>
          </a:bodyPr>
          <a:lstStyle/>
          <a:p>
            <a:endParaRPr lang="en-US" sz="2000"/>
          </a:p>
        </p:txBody>
      </p:sp>
      <p:grpSp>
        <p:nvGrpSpPr>
          <p:cNvPr id="29" name="Group 2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İçerik Yer Tutucusu 6">
            <a:extLst>
              <a:ext uri="{FF2B5EF4-FFF2-40B4-BE49-F238E27FC236}">
                <a16:creationId xmlns:a16="http://schemas.microsoft.com/office/drawing/2014/main" id="{BE1DF068-B759-409D-9D10-6B72A7B7806C}"/>
              </a:ext>
            </a:extLst>
          </p:cNvPr>
          <p:cNvPicPr>
            <a:picLocks noChangeAspect="1"/>
          </p:cNvPicPr>
          <p:nvPr/>
        </p:nvPicPr>
        <p:blipFill>
          <a:blip r:embed="rId2"/>
          <a:stretch>
            <a:fillRect/>
          </a:stretch>
        </p:blipFill>
        <p:spPr>
          <a:xfrm>
            <a:off x="2440636" y="926989"/>
            <a:ext cx="7310727" cy="5617324"/>
          </a:xfrm>
          <a:prstGeom prst="rect">
            <a:avLst/>
          </a:prstGeom>
        </p:spPr>
      </p:pic>
      <p:grpSp>
        <p:nvGrpSpPr>
          <p:cNvPr id="33" name="Group 3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4" name="Rectangle 3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791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1744BCC-D3AE-46E7-AF27-315B03143136}"/>
              </a:ext>
            </a:extLst>
          </p:cNvPr>
          <p:cNvSpPr>
            <a:spLocks noGrp="1"/>
          </p:cNvSpPr>
          <p:nvPr>
            <p:ph type="title"/>
          </p:nvPr>
        </p:nvSpPr>
        <p:spPr>
          <a:xfrm>
            <a:off x="643467" y="321734"/>
            <a:ext cx="6901193" cy="1135737"/>
          </a:xfrm>
        </p:spPr>
        <p:txBody>
          <a:bodyPr>
            <a:normAutofit/>
          </a:bodyPr>
          <a:lstStyle/>
          <a:p>
            <a:r>
              <a:rPr lang="tr-TR" sz="3600" i="0" u="none" strike="noStrike" baseline="0"/>
              <a:t>Bebeğin sarılık taraması ve risk durumuna göre sonraki izlem planı</a:t>
            </a:r>
            <a:endParaRPr lang="tr-TR" sz="3600"/>
          </a:p>
        </p:txBody>
      </p:sp>
      <p:grpSp>
        <p:nvGrpSpPr>
          <p:cNvPr id="37" name="Group 27">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8" name="Isosceles Triangle 2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9">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İçerik Yer Tutucusu 2">
            <a:extLst>
              <a:ext uri="{FF2B5EF4-FFF2-40B4-BE49-F238E27FC236}">
                <a16:creationId xmlns:a16="http://schemas.microsoft.com/office/drawing/2014/main" id="{01CED422-464B-43A8-A6E0-0ED1AFD81B80}"/>
              </a:ext>
            </a:extLst>
          </p:cNvPr>
          <p:cNvSpPr>
            <a:spLocks noGrp="1"/>
          </p:cNvSpPr>
          <p:nvPr>
            <p:ph idx="1"/>
          </p:nvPr>
        </p:nvSpPr>
        <p:spPr>
          <a:xfrm>
            <a:off x="643468" y="1782981"/>
            <a:ext cx="6901193" cy="4393982"/>
          </a:xfrm>
        </p:spPr>
        <p:txBody>
          <a:bodyPr>
            <a:normAutofit/>
          </a:bodyPr>
          <a:lstStyle/>
          <a:p>
            <a:endParaRPr lang="tr-TR" sz="2000"/>
          </a:p>
          <a:p>
            <a:r>
              <a:rPr lang="tr-TR" sz="2000"/>
              <a:t>Sarılık yenidoğan bebeklerde tıbbi ilgi ve dikkat gerektiren en sık klinik bulgulardan biridir</a:t>
            </a:r>
          </a:p>
          <a:p>
            <a:r>
              <a:rPr lang="tr-TR" sz="2000"/>
              <a:t>Yenidoğanların en az üçte ikisinin yaşamın ilk haftasında klinik olarak sarardığı bilinmektedir</a:t>
            </a:r>
          </a:p>
          <a:p>
            <a:r>
              <a:rPr lang="tr-TR" sz="2000"/>
              <a:t>Fizyolojik–patolojik sarılık tanımlaması için bebeğin gebelik haftası, postnatal yaşı, riskleri bilinmeli ve STB saat olarak yaşa göre bilirubin nomogramında değerlendirilmelidir.</a:t>
            </a:r>
          </a:p>
        </p:txBody>
      </p:sp>
      <p:pic>
        <p:nvPicPr>
          <p:cNvPr id="6" name="Resim 5" descr="bebek, kişi, yerleştirme, iç mekan içeren bir resim&#10;&#10;Açıklama otomatik olarak oluşturuldu">
            <a:extLst>
              <a:ext uri="{FF2B5EF4-FFF2-40B4-BE49-F238E27FC236}">
                <a16:creationId xmlns:a16="http://schemas.microsoft.com/office/drawing/2014/main" id="{3371CA11-70A9-4A2A-B131-AC6F9C100600}"/>
              </a:ext>
            </a:extLst>
          </p:cNvPr>
          <p:cNvPicPr>
            <a:picLocks noChangeAspect="1"/>
          </p:cNvPicPr>
          <p:nvPr/>
        </p:nvPicPr>
        <p:blipFill rotWithShape="1">
          <a:blip r:embed="rId3">
            <a:extLst>
              <a:ext uri="{28A0092B-C50C-407E-A947-70E740481C1C}">
                <a14:useLocalDpi xmlns:a14="http://schemas.microsoft.com/office/drawing/2010/main" val="0"/>
              </a:ext>
            </a:extLst>
          </a:blip>
          <a:srcRect t="22071" b="18602"/>
          <a:stretch/>
        </p:blipFill>
        <p:spPr>
          <a:xfrm>
            <a:off x="8188127" y="926455"/>
            <a:ext cx="3428663" cy="2034123"/>
          </a:xfrm>
          <a:prstGeom prst="rect">
            <a:avLst/>
          </a:prstGeom>
        </p:spPr>
      </p:pic>
      <p:sp>
        <p:nvSpPr>
          <p:cNvPr id="40"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590F6733-779A-47B4-BF83-53E5562BD93A}"/>
              </a:ext>
            </a:extLst>
          </p:cNvPr>
          <p:cNvPicPr>
            <a:picLocks noChangeAspect="1"/>
          </p:cNvPicPr>
          <p:nvPr/>
        </p:nvPicPr>
        <p:blipFill rotWithShape="1">
          <a:blip r:embed="rId4">
            <a:extLst>
              <a:ext uri="{28A0092B-C50C-407E-A947-70E740481C1C}">
                <a14:useLocalDpi xmlns:a14="http://schemas.microsoft.com/office/drawing/2010/main" val="0"/>
              </a:ext>
            </a:extLst>
          </a:blip>
          <a:srcRect l="12197" r="2" b="2"/>
          <a:stretch/>
        </p:blipFill>
        <p:spPr>
          <a:xfrm>
            <a:off x="8214697" y="2986458"/>
            <a:ext cx="3428663" cy="2034095"/>
          </a:xfrm>
          <a:prstGeom prst="rect">
            <a:avLst/>
          </a:prstGeom>
        </p:spPr>
      </p:pic>
      <p:pic>
        <p:nvPicPr>
          <p:cNvPr id="12" name="İçerik Yer Tutucusu 4" descr="cihaz içeren bir resim&#10;&#10;Açıklama otomatik olarak oluşturuldu">
            <a:extLst>
              <a:ext uri="{FF2B5EF4-FFF2-40B4-BE49-F238E27FC236}">
                <a16:creationId xmlns:a16="http://schemas.microsoft.com/office/drawing/2014/main" id="{7D75FD05-F280-45D0-A41D-ED38E6DCF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127" y="5076552"/>
            <a:ext cx="3499048" cy="1585507"/>
          </a:xfrm>
          <a:prstGeom prst="rect">
            <a:avLst/>
          </a:prstGeom>
        </p:spPr>
      </p:pic>
    </p:spTree>
    <p:extLst>
      <p:ext uri="{BB962C8B-B14F-4D97-AF65-F5344CB8AC3E}">
        <p14:creationId xmlns:p14="http://schemas.microsoft.com/office/powerpoint/2010/main" val="1612449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9EEAF98-D864-4DB8-9172-BFB18E6374DE}"/>
              </a:ext>
            </a:extLst>
          </p:cNvPr>
          <p:cNvSpPr>
            <a:spLocks noGrp="1"/>
          </p:cNvSpPr>
          <p:nvPr>
            <p:ph type="title"/>
          </p:nvPr>
        </p:nvSpPr>
        <p:spPr>
          <a:xfrm>
            <a:off x="643467" y="321734"/>
            <a:ext cx="10905066" cy="1135737"/>
          </a:xfrm>
        </p:spPr>
        <p:txBody>
          <a:bodyPr>
            <a:normAutofit/>
          </a:bodyPr>
          <a:lstStyle/>
          <a:p>
            <a:r>
              <a:rPr lang="tr-TR" sz="3600"/>
              <a:t>SUNUM PLANI</a:t>
            </a:r>
          </a:p>
        </p:txBody>
      </p:sp>
      <p:sp>
        <p:nvSpPr>
          <p:cNvPr id="3" name="İçerik Yer Tutucusu 2">
            <a:extLst>
              <a:ext uri="{FF2B5EF4-FFF2-40B4-BE49-F238E27FC236}">
                <a16:creationId xmlns:a16="http://schemas.microsoft.com/office/drawing/2014/main" id="{E0E4B8C7-6835-4AD8-8220-57FD2F46CC39}"/>
              </a:ext>
            </a:extLst>
          </p:cNvPr>
          <p:cNvSpPr>
            <a:spLocks noGrp="1"/>
          </p:cNvSpPr>
          <p:nvPr>
            <p:ph idx="1"/>
          </p:nvPr>
        </p:nvSpPr>
        <p:spPr>
          <a:xfrm>
            <a:off x="643467" y="1782981"/>
            <a:ext cx="10905066" cy="4393982"/>
          </a:xfrm>
        </p:spPr>
        <p:txBody>
          <a:bodyPr>
            <a:normAutofit lnSpcReduction="10000"/>
          </a:bodyPr>
          <a:lstStyle/>
          <a:p>
            <a:r>
              <a:rPr lang="tr-TR" sz="1400" dirty="0"/>
              <a:t>Sağlıklı çocuk neden izlenmelidir?</a:t>
            </a:r>
          </a:p>
          <a:p>
            <a:r>
              <a:rPr lang="tr-TR" sz="1400" dirty="0"/>
              <a:t>İzlemleri yaparken nelere dikkat etmeliyiz?</a:t>
            </a:r>
          </a:p>
          <a:p>
            <a:r>
              <a:rPr lang="tr-TR" sz="1400" dirty="0"/>
              <a:t>Sağlıklı çocuk izlem sıklığı</a:t>
            </a:r>
          </a:p>
          <a:p>
            <a:r>
              <a:rPr lang="tr-TR" sz="1400" dirty="0" err="1"/>
              <a:t>Yenidoğmuş</a:t>
            </a:r>
            <a:r>
              <a:rPr lang="tr-TR" sz="1400" dirty="0"/>
              <a:t> bebeğin değerlendirilmesi</a:t>
            </a:r>
          </a:p>
          <a:p>
            <a:r>
              <a:rPr lang="tr-TR" sz="1400" dirty="0"/>
              <a:t>Doğumdan sonraki ilk hafta içinde </a:t>
            </a:r>
            <a:r>
              <a:rPr lang="tr-TR" sz="1400" dirty="0" err="1"/>
              <a:t>yenidoğanın</a:t>
            </a:r>
            <a:r>
              <a:rPr lang="tr-TR" sz="1400" dirty="0"/>
              <a:t> değerlendirilmesi</a:t>
            </a:r>
          </a:p>
          <a:p>
            <a:r>
              <a:rPr lang="tr-TR" sz="1400" dirty="0"/>
              <a:t>15. - 41. Gün ve 2. Ay izlemleri</a:t>
            </a:r>
          </a:p>
          <a:p>
            <a:r>
              <a:rPr lang="tr-TR" sz="1400" dirty="0"/>
              <a:t>3.– 4. Ay izlemleri </a:t>
            </a:r>
          </a:p>
          <a:p>
            <a:r>
              <a:rPr lang="tr-TR" sz="1400" dirty="0"/>
              <a:t>6., 9. Ve 12. Ay izlemleri </a:t>
            </a:r>
          </a:p>
          <a:p>
            <a:r>
              <a:rPr lang="tr-TR" sz="1400" dirty="0"/>
              <a:t>13 -36 ay arası çocuk izlemleri </a:t>
            </a:r>
          </a:p>
          <a:p>
            <a:r>
              <a:rPr lang="tr-TR" sz="1400" dirty="0"/>
              <a:t>4- 6 yaş arası çocuk izlemleri</a:t>
            </a:r>
          </a:p>
          <a:p>
            <a:r>
              <a:rPr lang="tr-TR" sz="1400" dirty="0"/>
              <a:t>7-9 yaş arası çocuk izlemleri</a:t>
            </a:r>
          </a:p>
          <a:p>
            <a:r>
              <a:rPr lang="tr-TR" sz="1400" dirty="0"/>
              <a:t>10-21 yaş arası ergen/genç izlemleri</a:t>
            </a:r>
          </a:p>
          <a:p>
            <a:r>
              <a:rPr lang="tr-TR" sz="1400" dirty="0"/>
              <a:t>Özet</a:t>
            </a:r>
          </a:p>
          <a:p>
            <a:r>
              <a:rPr lang="tr-TR" sz="1400" dirty="0"/>
              <a:t>Kaynaklar </a:t>
            </a:r>
          </a:p>
          <a:p>
            <a:endParaRPr lang="tr-TR" sz="1400" dirty="0"/>
          </a:p>
        </p:txBody>
      </p:sp>
      <p:sp>
        <p:nvSpPr>
          <p:cNvPr id="6"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24664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485AE5B-10B5-439E-8423-8028129FFA47}"/>
              </a:ext>
            </a:extLst>
          </p:cNvPr>
          <p:cNvSpPr>
            <a:spLocks noGrp="1"/>
          </p:cNvSpPr>
          <p:nvPr>
            <p:ph type="title"/>
          </p:nvPr>
        </p:nvSpPr>
        <p:spPr>
          <a:xfrm>
            <a:off x="643467" y="321734"/>
            <a:ext cx="10905066" cy="1135737"/>
          </a:xfrm>
        </p:spPr>
        <p:txBody>
          <a:bodyPr>
            <a:normAutofit/>
          </a:bodyPr>
          <a:lstStyle/>
          <a:p>
            <a:r>
              <a:rPr lang="tr-TR" sz="3600" i="0" u="none" strike="noStrike" baseline="0"/>
              <a:t>Bebeğin sarılık taraması ve risk durumuna göre sonraki izlem planı</a:t>
            </a:r>
            <a:endParaRPr lang="tr-TR" sz="36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İçerik Yer Tutucusu 3">
            <a:extLst>
              <a:ext uri="{FF2B5EF4-FFF2-40B4-BE49-F238E27FC236}">
                <a16:creationId xmlns:a16="http://schemas.microsoft.com/office/drawing/2014/main" id="{87A15927-A13D-4690-9D05-6720B556D2DB}"/>
              </a:ext>
            </a:extLst>
          </p:cNvPr>
          <p:cNvPicPr>
            <a:picLocks noChangeAspect="1"/>
          </p:cNvPicPr>
          <p:nvPr/>
        </p:nvPicPr>
        <p:blipFill>
          <a:blip r:embed="rId3"/>
          <a:stretch>
            <a:fillRect/>
          </a:stretch>
        </p:blipFill>
        <p:spPr>
          <a:xfrm>
            <a:off x="1779894" y="1633460"/>
            <a:ext cx="8632212" cy="5330925"/>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İçerik Yer Tutucusu 6">
            <a:extLst>
              <a:ext uri="{FF2B5EF4-FFF2-40B4-BE49-F238E27FC236}">
                <a16:creationId xmlns:a16="http://schemas.microsoft.com/office/drawing/2014/main" id="{A1C7E750-229B-49DA-A5AE-29E55A4DC73D}"/>
              </a:ext>
            </a:extLst>
          </p:cNvPr>
          <p:cNvSpPr>
            <a:spLocks noGrp="1"/>
          </p:cNvSpPr>
          <p:nvPr>
            <p:ph idx="1"/>
          </p:nvPr>
        </p:nvSpPr>
        <p:spPr/>
        <p:txBody>
          <a:bodyPr/>
          <a:lstStyle/>
          <a:p>
            <a:endParaRPr lang="tr-TR" dirty="0"/>
          </a:p>
        </p:txBody>
      </p:sp>
    </p:spTree>
    <p:extLst>
      <p:ext uri="{BB962C8B-B14F-4D97-AF65-F5344CB8AC3E}">
        <p14:creationId xmlns:p14="http://schemas.microsoft.com/office/powerpoint/2010/main" val="782673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F381E96-9B1F-4B0D-B3DC-E16C4E1242F7}"/>
              </a:ext>
            </a:extLst>
          </p:cNvPr>
          <p:cNvSpPr>
            <a:spLocks noGrp="1"/>
          </p:cNvSpPr>
          <p:nvPr>
            <p:ph type="title"/>
          </p:nvPr>
        </p:nvSpPr>
        <p:spPr>
          <a:xfrm>
            <a:off x="643467" y="1698171"/>
            <a:ext cx="3962061" cy="4516360"/>
          </a:xfrm>
        </p:spPr>
        <p:txBody>
          <a:bodyPr anchor="t">
            <a:normAutofit/>
          </a:bodyPr>
          <a:lstStyle/>
          <a:p>
            <a:r>
              <a:rPr lang="tr-TR" sz="3600" i="0" u="none" strike="noStrike" baseline="0"/>
              <a:t>Bebeğin sarılık taraması ve risk durumuna göre sonraki izlem planı</a:t>
            </a:r>
            <a:br>
              <a:rPr lang="tr-TR" sz="3600"/>
            </a:br>
            <a:endParaRPr lang="tr-TR" sz="3600"/>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8F8C1AF1-0195-4CF8-806D-EB44FC82B8D6}"/>
              </a:ext>
            </a:extLst>
          </p:cNvPr>
          <p:cNvSpPr>
            <a:spLocks noGrp="1"/>
          </p:cNvSpPr>
          <p:nvPr>
            <p:ph idx="1"/>
          </p:nvPr>
        </p:nvSpPr>
        <p:spPr>
          <a:xfrm>
            <a:off x="5070020" y="1698170"/>
            <a:ext cx="6478513" cy="4516361"/>
          </a:xfrm>
        </p:spPr>
        <p:txBody>
          <a:bodyPr>
            <a:normAutofit/>
          </a:bodyPr>
          <a:lstStyle/>
          <a:p>
            <a:endParaRPr lang="tr-TR" sz="2000"/>
          </a:p>
          <a:p>
            <a:r>
              <a:rPr lang="tr-TR" sz="2000"/>
              <a:t>Risk faktörleri ;</a:t>
            </a:r>
          </a:p>
          <a:p>
            <a:pPr lvl="1"/>
            <a:r>
              <a:rPr lang="tr-TR" sz="2000"/>
              <a:t>Pozitif direkt coombs testi,kan grup uyuşmazlığı,hemolitik hastalık(herediter sferositoz,g6pd eksikliği)</a:t>
            </a:r>
          </a:p>
          <a:p>
            <a:pPr lvl="1"/>
            <a:r>
              <a:rPr lang="tr-TR" sz="2000"/>
              <a:t>Daha önceki kardeşler de sarılık öyküsü</a:t>
            </a:r>
          </a:p>
          <a:p>
            <a:pPr lvl="1"/>
            <a:r>
              <a:rPr lang="tr-TR" sz="2000"/>
              <a:t>Sefal hematom veya belirgin ekimoz</a:t>
            </a:r>
          </a:p>
          <a:p>
            <a:pPr lvl="1"/>
            <a:r>
              <a:rPr lang="tr-TR" sz="2000"/>
              <a:t>Anne sütü ile beslenme(emzirme iyi değil,kilo kaybı fazla (&gt; %8-10)</a:t>
            </a:r>
          </a:p>
          <a:p>
            <a:pPr lvl="1"/>
            <a:r>
              <a:rPr lang="tr-TR" sz="2000"/>
              <a:t>Asfiksi,belirgin letarji,ısının korunamaması,asidoz,sepsis,albümin &lt;3 gr/dl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80129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8BF1D49-CA55-4841-825B-CA31F0141A94}"/>
              </a:ext>
            </a:extLst>
          </p:cNvPr>
          <p:cNvSpPr>
            <a:spLocks noGrp="1"/>
          </p:cNvSpPr>
          <p:nvPr>
            <p:ph type="title"/>
          </p:nvPr>
        </p:nvSpPr>
        <p:spPr>
          <a:xfrm>
            <a:off x="643467" y="321734"/>
            <a:ext cx="10905066" cy="1135737"/>
          </a:xfrm>
        </p:spPr>
        <p:txBody>
          <a:bodyPr>
            <a:normAutofit/>
          </a:bodyPr>
          <a:lstStyle/>
          <a:p>
            <a:r>
              <a:rPr lang="tr-TR" sz="3600" i="0" u="none" strike="noStrike" baseline="0"/>
              <a:t>Bebeğin sarılık taraması ve risk durumuna göre sonraki izlem planı</a:t>
            </a:r>
            <a:endParaRPr lang="tr-TR" sz="3600"/>
          </a:p>
        </p:txBody>
      </p:sp>
      <p:sp>
        <p:nvSpPr>
          <p:cNvPr id="9" name="Content Placeholder 8">
            <a:extLst>
              <a:ext uri="{FF2B5EF4-FFF2-40B4-BE49-F238E27FC236}">
                <a16:creationId xmlns:a16="http://schemas.microsoft.com/office/drawing/2014/main" id="{E94889F9-2FF9-4EFA-99CA-990C5DCF08F0}"/>
              </a:ext>
            </a:extLst>
          </p:cNvPr>
          <p:cNvSpPr>
            <a:spLocks noGrp="1"/>
          </p:cNvSpPr>
          <p:nvPr>
            <p:ph idx="1"/>
          </p:nvPr>
        </p:nvSpPr>
        <p:spPr>
          <a:xfrm>
            <a:off x="643469" y="1782981"/>
            <a:ext cx="4008384" cy="4393982"/>
          </a:xfrm>
        </p:spPr>
        <p:txBody>
          <a:bodyPr>
            <a:normAutofit/>
          </a:bodyPr>
          <a:lstStyle/>
          <a:p>
            <a:endParaRPr lang="en-US" sz="2000"/>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çerik Yer Tutucusu 4">
            <a:extLst>
              <a:ext uri="{FF2B5EF4-FFF2-40B4-BE49-F238E27FC236}">
                <a16:creationId xmlns:a16="http://schemas.microsoft.com/office/drawing/2014/main" id="{AC2809D7-902D-4315-B40A-CD31C5BDB86A}"/>
              </a:ext>
            </a:extLst>
          </p:cNvPr>
          <p:cNvPicPr>
            <a:picLocks noChangeAspect="1"/>
          </p:cNvPicPr>
          <p:nvPr/>
        </p:nvPicPr>
        <p:blipFill>
          <a:blip r:embed="rId2"/>
          <a:stretch>
            <a:fillRect/>
          </a:stretch>
        </p:blipFill>
        <p:spPr>
          <a:xfrm>
            <a:off x="2106708" y="1625112"/>
            <a:ext cx="8466042" cy="4689741"/>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9080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41E4CD1-9676-4CE4-BD0B-CCFA5FBD5452}"/>
              </a:ext>
            </a:extLst>
          </p:cNvPr>
          <p:cNvSpPr>
            <a:spLocks noGrp="1"/>
          </p:cNvSpPr>
          <p:nvPr>
            <p:ph type="title"/>
          </p:nvPr>
        </p:nvSpPr>
        <p:spPr>
          <a:xfrm>
            <a:off x="643467" y="321734"/>
            <a:ext cx="10905066" cy="1135737"/>
          </a:xfrm>
        </p:spPr>
        <p:txBody>
          <a:bodyPr>
            <a:normAutofit/>
          </a:bodyPr>
          <a:lstStyle/>
          <a:p>
            <a:r>
              <a:rPr lang="tr-TR" sz="3600" i="0" u="none" strike="noStrike" baseline="0" dirty="0"/>
              <a:t>Bebeğin sarılık taraması ve risk durumuna göre sonraki izlem planı</a:t>
            </a:r>
            <a:endParaRPr lang="tr-TR" sz="3600" dirty="0"/>
          </a:p>
        </p:txBody>
      </p:sp>
      <p:sp>
        <p:nvSpPr>
          <p:cNvPr id="9" name="Content Placeholder 8">
            <a:extLst>
              <a:ext uri="{FF2B5EF4-FFF2-40B4-BE49-F238E27FC236}">
                <a16:creationId xmlns:a16="http://schemas.microsoft.com/office/drawing/2014/main" id="{11DDF28F-F301-4D3B-8F75-5D9489CF9ED9}"/>
              </a:ext>
            </a:extLst>
          </p:cNvPr>
          <p:cNvSpPr>
            <a:spLocks noGrp="1"/>
          </p:cNvSpPr>
          <p:nvPr>
            <p:ph idx="1"/>
          </p:nvPr>
        </p:nvSpPr>
        <p:spPr>
          <a:xfrm>
            <a:off x="643469" y="1782981"/>
            <a:ext cx="4008384" cy="4393982"/>
          </a:xfrm>
        </p:spPr>
        <p:txBody>
          <a:bodyPr>
            <a:normAutofit/>
          </a:bodyPr>
          <a:lstStyle/>
          <a:p>
            <a:endParaRPr lang="en-US" sz="2000"/>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çerik Yer Tutucusu 4">
            <a:extLst>
              <a:ext uri="{FF2B5EF4-FFF2-40B4-BE49-F238E27FC236}">
                <a16:creationId xmlns:a16="http://schemas.microsoft.com/office/drawing/2014/main" id="{B1130BAC-3BB1-4A67-9D11-7846B662FB45}"/>
              </a:ext>
            </a:extLst>
          </p:cNvPr>
          <p:cNvPicPr>
            <a:picLocks noChangeAspect="1"/>
          </p:cNvPicPr>
          <p:nvPr/>
        </p:nvPicPr>
        <p:blipFill>
          <a:blip r:embed="rId2"/>
          <a:stretch>
            <a:fillRect/>
          </a:stretch>
        </p:blipFill>
        <p:spPr>
          <a:xfrm>
            <a:off x="1764216" y="1689758"/>
            <a:ext cx="8663568" cy="4935954"/>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8783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E2700C0-FF2A-47C7-AEFD-9C2668C9FB59}"/>
              </a:ext>
            </a:extLst>
          </p:cNvPr>
          <p:cNvSpPr>
            <a:spLocks noGrp="1"/>
          </p:cNvSpPr>
          <p:nvPr>
            <p:ph type="title"/>
          </p:nvPr>
        </p:nvSpPr>
        <p:spPr>
          <a:xfrm>
            <a:off x="643467" y="321734"/>
            <a:ext cx="10905066" cy="1135737"/>
          </a:xfrm>
        </p:spPr>
        <p:txBody>
          <a:bodyPr>
            <a:normAutofit/>
          </a:bodyPr>
          <a:lstStyle/>
          <a:p>
            <a:r>
              <a:rPr lang="tr-TR" sz="3600" i="0" u="none" strike="noStrike" baseline="0"/>
              <a:t>Bebeğin sarılık taraması ve risk durumuna göre sonraki izlem planı</a:t>
            </a:r>
            <a:endParaRPr lang="tr-TR" sz="3600"/>
          </a:p>
        </p:txBody>
      </p:sp>
      <p:sp>
        <p:nvSpPr>
          <p:cNvPr id="8" name="Content Placeholder 8">
            <a:extLst>
              <a:ext uri="{FF2B5EF4-FFF2-40B4-BE49-F238E27FC236}">
                <a16:creationId xmlns:a16="http://schemas.microsoft.com/office/drawing/2014/main" id="{0906C43E-56B2-4915-81FB-2D1FD860997D}"/>
              </a:ext>
            </a:extLst>
          </p:cNvPr>
          <p:cNvSpPr>
            <a:spLocks noGrp="1"/>
          </p:cNvSpPr>
          <p:nvPr>
            <p:ph idx="1"/>
          </p:nvPr>
        </p:nvSpPr>
        <p:spPr>
          <a:xfrm>
            <a:off x="643469" y="1782981"/>
            <a:ext cx="4008384" cy="4393982"/>
          </a:xfrm>
        </p:spPr>
        <p:txBody>
          <a:bodyPr>
            <a:normAutofit/>
          </a:bodyPr>
          <a:lstStyle/>
          <a:p>
            <a:endParaRPr lang="en-US" sz="2000"/>
          </a:p>
        </p:txBody>
      </p:sp>
      <p:grpSp>
        <p:nvGrpSpPr>
          <p:cNvPr id="11"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çerik Yer Tutucusu 4">
            <a:extLst>
              <a:ext uri="{FF2B5EF4-FFF2-40B4-BE49-F238E27FC236}">
                <a16:creationId xmlns:a16="http://schemas.microsoft.com/office/drawing/2014/main" id="{1119933D-4472-4C92-9050-D1E94DD007CC}"/>
              </a:ext>
            </a:extLst>
          </p:cNvPr>
          <p:cNvPicPr>
            <a:picLocks noChangeAspect="1"/>
          </p:cNvPicPr>
          <p:nvPr/>
        </p:nvPicPr>
        <p:blipFill>
          <a:blip r:embed="rId2"/>
          <a:stretch>
            <a:fillRect/>
          </a:stretch>
        </p:blipFill>
        <p:spPr>
          <a:xfrm>
            <a:off x="1526308" y="1829220"/>
            <a:ext cx="8407106" cy="4485633"/>
          </a:xfrm>
          <a:prstGeom prst="rect">
            <a:avLst/>
          </a:prstGeom>
        </p:spPr>
      </p:pic>
      <p:grpSp>
        <p:nvGrpSpPr>
          <p:cNvPr id="13"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2961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1B6CC3-A25D-4E15-AEBA-4DAC5452D82A}"/>
              </a:ext>
            </a:extLst>
          </p:cNvPr>
          <p:cNvSpPr>
            <a:spLocks noGrp="1"/>
          </p:cNvSpPr>
          <p:nvPr>
            <p:ph type="title"/>
          </p:nvPr>
        </p:nvSpPr>
        <p:spPr/>
        <p:txBody>
          <a:bodyPr/>
          <a:lstStyle/>
          <a:p>
            <a:r>
              <a:rPr lang="tr-TR" i="0" u="none" strike="noStrike" baseline="0">
                <a:solidFill>
                  <a:srgbClr val="000000"/>
                </a:solidFill>
              </a:rPr>
              <a:t>Bebeğin sarılık taraması ve risk durumuna göre sonraki izlem planı</a:t>
            </a:r>
            <a:endParaRPr lang="tr-TR" dirty="0"/>
          </a:p>
        </p:txBody>
      </p:sp>
      <p:sp>
        <p:nvSpPr>
          <p:cNvPr id="7" name="İçerik Yer Tutucusu 6">
            <a:extLst>
              <a:ext uri="{FF2B5EF4-FFF2-40B4-BE49-F238E27FC236}">
                <a16:creationId xmlns:a16="http://schemas.microsoft.com/office/drawing/2014/main" id="{ECFAC759-121A-4D5D-B0CF-960D8BE5A465}"/>
              </a:ext>
            </a:extLst>
          </p:cNvPr>
          <p:cNvSpPr>
            <a:spLocks noGrp="1"/>
          </p:cNvSpPr>
          <p:nvPr>
            <p:ph idx="1"/>
          </p:nvPr>
        </p:nvSpPr>
        <p:spPr>
          <a:xfrm>
            <a:off x="838201" y="1825625"/>
            <a:ext cx="3405188" cy="4351338"/>
          </a:xfrm>
        </p:spPr>
        <p:txBody>
          <a:bodyPr/>
          <a:lstStyle/>
          <a:p>
            <a:r>
              <a:rPr lang="tr-TR"/>
              <a:t>Fototerapinin amacı indirekt bilirubin düzeyini düşürüp kan değişimi ihtiyacını azaltmak ve bilirubin ensefalopatisi gelişmesini engellemektir</a:t>
            </a:r>
          </a:p>
          <a:p>
            <a:endParaRPr lang="tr-TR" dirty="0"/>
          </a:p>
        </p:txBody>
      </p:sp>
      <p:pic>
        <p:nvPicPr>
          <p:cNvPr id="8" name="İçerik Yer Tutucusu 4">
            <a:extLst>
              <a:ext uri="{FF2B5EF4-FFF2-40B4-BE49-F238E27FC236}">
                <a16:creationId xmlns:a16="http://schemas.microsoft.com/office/drawing/2014/main" id="{E4391579-BAE0-45C4-89CF-9FDA951FC133}"/>
              </a:ext>
            </a:extLst>
          </p:cNvPr>
          <p:cNvPicPr>
            <a:picLocks noChangeAspect="1"/>
          </p:cNvPicPr>
          <p:nvPr/>
        </p:nvPicPr>
        <p:blipFill>
          <a:blip r:embed="rId3"/>
          <a:stretch>
            <a:fillRect/>
          </a:stretch>
        </p:blipFill>
        <p:spPr>
          <a:xfrm>
            <a:off x="4243389" y="1912144"/>
            <a:ext cx="7802132" cy="4178300"/>
          </a:xfrm>
          <a:prstGeom prst="rect">
            <a:avLst/>
          </a:prstGeom>
        </p:spPr>
      </p:pic>
    </p:spTree>
    <p:extLst>
      <p:ext uri="{BB962C8B-B14F-4D97-AF65-F5344CB8AC3E}">
        <p14:creationId xmlns:p14="http://schemas.microsoft.com/office/powerpoint/2010/main" val="3954927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D8D1360-252B-4141-B3CC-AF346C4502B2}"/>
              </a:ext>
            </a:extLst>
          </p:cNvPr>
          <p:cNvSpPr>
            <a:spLocks noGrp="1"/>
          </p:cNvSpPr>
          <p:nvPr>
            <p:ph type="title"/>
          </p:nvPr>
        </p:nvSpPr>
        <p:spPr>
          <a:xfrm>
            <a:off x="643467" y="321734"/>
            <a:ext cx="10905066" cy="1135737"/>
          </a:xfrm>
        </p:spPr>
        <p:txBody>
          <a:bodyPr>
            <a:normAutofit/>
          </a:bodyPr>
          <a:lstStyle/>
          <a:p>
            <a:r>
              <a:rPr lang="tr-TR" sz="3600"/>
              <a:t>Sarılığın önlenmesinde birincil koruma</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İçerik Yer Tutucusu 3">
            <a:extLst>
              <a:ext uri="{FF2B5EF4-FFF2-40B4-BE49-F238E27FC236}">
                <a16:creationId xmlns:a16="http://schemas.microsoft.com/office/drawing/2014/main" id="{65AF8FCD-F358-4584-9DB3-83A0508A2556}"/>
              </a:ext>
            </a:extLst>
          </p:cNvPr>
          <p:cNvGraphicFramePr>
            <a:graphicFrameLocks noGrp="1"/>
          </p:cNvGraphicFramePr>
          <p:nvPr>
            <p:ph idx="1"/>
            <p:extLst>
              <p:ext uri="{D42A27DB-BD31-4B8C-83A1-F6EECF244321}">
                <p14:modId xmlns:p14="http://schemas.microsoft.com/office/powerpoint/2010/main" val="2294606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303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FD0046E-7037-4FAF-9F0E-D88D2E9E7B8A}"/>
              </a:ext>
            </a:extLst>
          </p:cNvPr>
          <p:cNvSpPr>
            <a:spLocks noGrp="1"/>
          </p:cNvSpPr>
          <p:nvPr>
            <p:ph type="title"/>
          </p:nvPr>
        </p:nvSpPr>
        <p:spPr>
          <a:xfrm>
            <a:off x="643467" y="321734"/>
            <a:ext cx="10905066" cy="1135737"/>
          </a:xfrm>
        </p:spPr>
        <p:txBody>
          <a:bodyPr>
            <a:normAutofit/>
          </a:bodyPr>
          <a:lstStyle/>
          <a:p>
            <a:r>
              <a:rPr lang="tr-TR" sz="3600"/>
              <a:t>Taburculuk öncesi</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5FD904E1-9291-4FDA-A239-2FE15D3B91C0}"/>
              </a:ext>
            </a:extLst>
          </p:cNvPr>
          <p:cNvGraphicFramePr>
            <a:graphicFrameLocks noGrp="1"/>
          </p:cNvGraphicFramePr>
          <p:nvPr>
            <p:ph idx="1"/>
            <p:extLst>
              <p:ext uri="{D42A27DB-BD31-4B8C-83A1-F6EECF244321}">
                <p14:modId xmlns:p14="http://schemas.microsoft.com/office/powerpoint/2010/main" val="9981427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2218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6CAAA09-3595-4CE8-9DF1-D8E4A2D7C464}"/>
              </a:ext>
            </a:extLst>
          </p:cNvPr>
          <p:cNvSpPr>
            <a:spLocks noGrp="1"/>
          </p:cNvSpPr>
          <p:nvPr>
            <p:ph type="title"/>
          </p:nvPr>
        </p:nvSpPr>
        <p:spPr>
          <a:xfrm>
            <a:off x="643467" y="321734"/>
            <a:ext cx="10905066" cy="1135737"/>
          </a:xfrm>
        </p:spPr>
        <p:txBody>
          <a:bodyPr>
            <a:normAutofit/>
          </a:bodyPr>
          <a:lstStyle/>
          <a:p>
            <a:r>
              <a:rPr lang="tr-TR" sz="3600"/>
              <a:t>Taburculuk öncesi</a:t>
            </a:r>
          </a:p>
        </p:txBody>
      </p:sp>
      <p:sp>
        <p:nvSpPr>
          <p:cNvPr id="4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İçerik Yer Tutucusu 2">
            <a:extLst>
              <a:ext uri="{FF2B5EF4-FFF2-40B4-BE49-F238E27FC236}">
                <a16:creationId xmlns:a16="http://schemas.microsoft.com/office/drawing/2014/main" id="{5D89C41F-EE2A-40A4-8C29-E856F99318F8}"/>
              </a:ext>
            </a:extLst>
          </p:cNvPr>
          <p:cNvGraphicFramePr>
            <a:graphicFrameLocks noGrp="1"/>
          </p:cNvGraphicFramePr>
          <p:nvPr>
            <p:ph idx="1"/>
            <p:extLst>
              <p:ext uri="{D42A27DB-BD31-4B8C-83A1-F6EECF244321}">
                <p14:modId xmlns:p14="http://schemas.microsoft.com/office/powerpoint/2010/main" val="42380950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706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D26EAD3-7DC7-4AE9-9559-0038808E22A2}"/>
              </a:ext>
            </a:extLst>
          </p:cNvPr>
          <p:cNvSpPr>
            <a:spLocks noGrp="1"/>
          </p:cNvSpPr>
          <p:nvPr>
            <p:ph type="title"/>
          </p:nvPr>
        </p:nvSpPr>
        <p:spPr>
          <a:xfrm>
            <a:off x="643467" y="321734"/>
            <a:ext cx="10905066" cy="1135737"/>
          </a:xfrm>
        </p:spPr>
        <p:txBody>
          <a:bodyPr>
            <a:normAutofit/>
          </a:bodyPr>
          <a:lstStyle/>
          <a:p>
            <a:r>
              <a:rPr lang="tr-TR" sz="3600"/>
              <a:t>Taburculuk öncesi</a:t>
            </a:r>
          </a:p>
        </p:txBody>
      </p:sp>
      <p:sp>
        <p:nvSpPr>
          <p:cNvPr id="20"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İçerik Yer Tutucusu 2">
            <a:extLst>
              <a:ext uri="{FF2B5EF4-FFF2-40B4-BE49-F238E27FC236}">
                <a16:creationId xmlns:a16="http://schemas.microsoft.com/office/drawing/2014/main" id="{EFE47A6F-9FAA-42AA-A7E4-A1B413776A85}"/>
              </a:ext>
            </a:extLst>
          </p:cNvPr>
          <p:cNvGraphicFramePr>
            <a:graphicFrameLocks noGrp="1"/>
          </p:cNvGraphicFramePr>
          <p:nvPr>
            <p:ph idx="1"/>
            <p:extLst>
              <p:ext uri="{D42A27DB-BD31-4B8C-83A1-F6EECF244321}">
                <p14:modId xmlns:p14="http://schemas.microsoft.com/office/powerpoint/2010/main" val="21635479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7771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3559872-E2F5-4A00-B1E1-6AF1386A3B0B}"/>
              </a:ext>
            </a:extLst>
          </p:cNvPr>
          <p:cNvSpPr>
            <a:spLocks noGrp="1"/>
          </p:cNvSpPr>
          <p:nvPr>
            <p:ph type="title"/>
          </p:nvPr>
        </p:nvSpPr>
        <p:spPr>
          <a:xfrm>
            <a:off x="643467" y="1698171"/>
            <a:ext cx="3962061" cy="4516360"/>
          </a:xfrm>
        </p:spPr>
        <p:txBody>
          <a:bodyPr anchor="t">
            <a:normAutofit/>
          </a:bodyPr>
          <a:lstStyle/>
          <a:p>
            <a:r>
              <a:rPr lang="tr-TR" sz="3600"/>
              <a:t>AMAÇ</a:t>
            </a:r>
          </a:p>
        </p:txBody>
      </p:sp>
      <p:sp>
        <p:nvSpPr>
          <p:cNvPr id="21"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460181F-E651-49B7-97AF-A45F06AC4034}"/>
              </a:ext>
            </a:extLst>
          </p:cNvPr>
          <p:cNvSpPr>
            <a:spLocks noGrp="1"/>
          </p:cNvSpPr>
          <p:nvPr>
            <p:ph idx="1"/>
          </p:nvPr>
        </p:nvSpPr>
        <p:spPr>
          <a:xfrm>
            <a:off x="5070020" y="1698170"/>
            <a:ext cx="6478513" cy="4516361"/>
          </a:xfrm>
        </p:spPr>
        <p:txBody>
          <a:bodyPr>
            <a:normAutofit/>
          </a:bodyPr>
          <a:lstStyle/>
          <a:p>
            <a:r>
              <a:rPr lang="tr-TR" sz="2000">
                <a:latin typeface="Times New Roman" panose="02020603050405020304" pitchFamily="18" charset="0"/>
                <a:cs typeface="Times New Roman" panose="02020603050405020304" pitchFamily="18" charset="0"/>
              </a:rPr>
              <a:t>Sağlam</a:t>
            </a:r>
            <a:r>
              <a:rPr lang="en-US" sz="2000">
                <a:latin typeface="Times New Roman" panose="02020603050405020304" pitchFamily="18" charset="0"/>
                <a:cs typeface="Times New Roman" panose="02020603050405020304" pitchFamily="18" charset="0"/>
              </a:rPr>
              <a:t> </a:t>
            </a:r>
            <a:r>
              <a:rPr lang="tr-TR" sz="2000">
                <a:latin typeface="Times New Roman" panose="02020603050405020304" pitchFamily="18" charset="0"/>
                <a:cs typeface="Times New Roman" panose="02020603050405020304" pitchFamily="18" charset="0"/>
              </a:rPr>
              <a:t>bebek</a:t>
            </a:r>
            <a:r>
              <a:rPr lang="en-US" sz="2000">
                <a:latin typeface="Times New Roman" panose="02020603050405020304" pitchFamily="18" charset="0"/>
                <a:cs typeface="Times New Roman" panose="02020603050405020304" pitchFamily="18" charset="0"/>
              </a:rPr>
              <a:t>, </a:t>
            </a:r>
            <a:r>
              <a:rPr lang="tr-TR" sz="2000">
                <a:latin typeface="Times New Roman" panose="02020603050405020304" pitchFamily="18" charset="0"/>
                <a:cs typeface="Times New Roman" panose="02020603050405020304" pitchFamily="18" charset="0"/>
              </a:rPr>
              <a:t>çocuk</a:t>
            </a:r>
            <a:r>
              <a:rPr lang="en-US" sz="2000">
                <a:latin typeface="Times New Roman" panose="02020603050405020304" pitchFamily="18" charset="0"/>
                <a:cs typeface="Times New Roman" panose="02020603050405020304" pitchFamily="18" charset="0"/>
              </a:rPr>
              <a:t> </a:t>
            </a:r>
            <a:r>
              <a:rPr lang="tr-TR" sz="2000">
                <a:latin typeface="Times New Roman" panose="02020603050405020304" pitchFamily="18" charset="0"/>
                <a:cs typeface="Times New Roman" panose="02020603050405020304" pitchFamily="18" charset="0"/>
              </a:rPr>
              <a:t>ve</a:t>
            </a:r>
            <a:r>
              <a:rPr lang="en-US" sz="2000">
                <a:latin typeface="Times New Roman" panose="02020603050405020304" pitchFamily="18" charset="0"/>
                <a:cs typeface="Times New Roman" panose="02020603050405020304" pitchFamily="18" charset="0"/>
              </a:rPr>
              <a:t> </a:t>
            </a:r>
            <a:r>
              <a:rPr lang="tr-TR" sz="2000">
                <a:latin typeface="Times New Roman" panose="02020603050405020304" pitchFamily="18" charset="0"/>
                <a:cs typeface="Times New Roman" panose="02020603050405020304" pitchFamily="18" charset="0"/>
              </a:rPr>
              <a:t>ergen bakımı  hakkında bilgi vermek.</a:t>
            </a:r>
            <a:endParaRPr lang="en-US" sz="2000">
              <a:latin typeface="Times New Roman" panose="02020603050405020304" pitchFamily="18" charset="0"/>
              <a:cs typeface="Times New Roman" panose="02020603050405020304" pitchFamily="18" charset="0"/>
            </a:endParaRPr>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395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FDA6405E-148E-4613-9983-ECC546D19356}"/>
              </a:ext>
            </a:extLst>
          </p:cNvPr>
          <p:cNvSpPr>
            <a:spLocks noGrp="1"/>
          </p:cNvSpPr>
          <p:nvPr>
            <p:ph type="title"/>
          </p:nvPr>
        </p:nvSpPr>
        <p:spPr>
          <a:xfrm>
            <a:off x="643467" y="321734"/>
            <a:ext cx="10905066" cy="1135737"/>
          </a:xfrm>
        </p:spPr>
        <p:txBody>
          <a:bodyPr>
            <a:normAutofit/>
          </a:bodyPr>
          <a:lstStyle/>
          <a:p>
            <a:r>
              <a:rPr lang="tr-TR" sz="3600"/>
              <a:t>Yenidoğan taramaları</a:t>
            </a:r>
          </a:p>
        </p:txBody>
      </p:sp>
      <p:sp>
        <p:nvSpPr>
          <p:cNvPr id="3" name="İçerik Yer Tutucusu 2">
            <a:extLst>
              <a:ext uri="{FF2B5EF4-FFF2-40B4-BE49-F238E27FC236}">
                <a16:creationId xmlns:a16="http://schemas.microsoft.com/office/drawing/2014/main" id="{8D556003-214D-4959-BB79-2537C6CC08DD}"/>
              </a:ext>
            </a:extLst>
          </p:cNvPr>
          <p:cNvSpPr>
            <a:spLocks noGrp="1"/>
          </p:cNvSpPr>
          <p:nvPr>
            <p:ph idx="1"/>
          </p:nvPr>
        </p:nvSpPr>
        <p:spPr>
          <a:xfrm>
            <a:off x="643468" y="1782981"/>
            <a:ext cx="5085819" cy="4393982"/>
          </a:xfrm>
        </p:spPr>
        <p:txBody>
          <a:bodyPr>
            <a:normAutofit/>
          </a:bodyPr>
          <a:lstStyle/>
          <a:p>
            <a:r>
              <a:rPr lang="tr-TR" sz="2000" dirty="0" err="1"/>
              <a:t>Yenidoğan</a:t>
            </a:r>
            <a:r>
              <a:rPr lang="tr-TR" sz="2000" dirty="0"/>
              <a:t> </a:t>
            </a:r>
            <a:r>
              <a:rPr lang="tr-TR" sz="2000" dirty="0" err="1"/>
              <a:t>metabolik</a:t>
            </a:r>
            <a:r>
              <a:rPr lang="tr-TR" sz="2000" dirty="0"/>
              <a:t> tarama;</a:t>
            </a:r>
          </a:p>
          <a:p>
            <a:pPr lvl="1"/>
            <a:r>
              <a:rPr lang="tr-TR" sz="2000" dirty="0" err="1"/>
              <a:t>Fenilketonüri</a:t>
            </a:r>
            <a:endParaRPr lang="tr-TR" sz="2000" dirty="0"/>
          </a:p>
          <a:p>
            <a:pPr lvl="1"/>
            <a:r>
              <a:rPr lang="tr-TR" sz="2000" dirty="0" err="1"/>
              <a:t>Biotidinaz</a:t>
            </a:r>
            <a:r>
              <a:rPr lang="tr-TR" sz="2000" dirty="0"/>
              <a:t> eksikliği</a:t>
            </a:r>
          </a:p>
          <a:p>
            <a:pPr lvl="1"/>
            <a:r>
              <a:rPr lang="tr-TR" sz="2000" dirty="0" err="1"/>
              <a:t>Konjenital</a:t>
            </a:r>
            <a:r>
              <a:rPr lang="tr-TR" sz="2000" dirty="0"/>
              <a:t> </a:t>
            </a:r>
            <a:r>
              <a:rPr lang="tr-TR" sz="2000" dirty="0" err="1"/>
              <a:t>hipotiroidi</a:t>
            </a:r>
            <a:endParaRPr lang="tr-TR" sz="2000" dirty="0"/>
          </a:p>
          <a:p>
            <a:pPr lvl="1"/>
            <a:r>
              <a:rPr lang="tr-TR" sz="2000" dirty="0" err="1"/>
              <a:t>Kistik</a:t>
            </a:r>
            <a:r>
              <a:rPr lang="tr-TR" sz="2000" dirty="0"/>
              <a:t> </a:t>
            </a:r>
            <a:r>
              <a:rPr lang="tr-TR" sz="2000" dirty="0" err="1"/>
              <a:t>fibrozis</a:t>
            </a:r>
            <a:endParaRPr lang="tr-TR" sz="2000" dirty="0"/>
          </a:p>
          <a:p>
            <a:r>
              <a:rPr lang="tr-TR" sz="2000" dirty="0"/>
              <a:t>Oral beslenme başladıktan 48 saat sonra</a:t>
            </a:r>
          </a:p>
          <a:p>
            <a:r>
              <a:rPr lang="tr-TR" sz="2000" dirty="0"/>
              <a:t>Yaşamın ilk 48 saati içinde alındıysa 7 gün içinde tekrarlanır</a:t>
            </a:r>
          </a:p>
          <a:p>
            <a:endParaRPr lang="tr-TR"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024F4525-6664-450A-87E9-5133A3EDA5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42598" y="1782981"/>
            <a:ext cx="3358656" cy="43618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87447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D5C22F1-028E-46C6-8AC7-E1D5F977BFCE}"/>
              </a:ext>
            </a:extLst>
          </p:cNvPr>
          <p:cNvSpPr>
            <a:spLocks noGrp="1"/>
          </p:cNvSpPr>
          <p:nvPr>
            <p:ph type="title"/>
          </p:nvPr>
        </p:nvSpPr>
        <p:spPr>
          <a:xfrm>
            <a:off x="643467" y="321734"/>
            <a:ext cx="4970877" cy="1135737"/>
          </a:xfrm>
        </p:spPr>
        <p:txBody>
          <a:bodyPr>
            <a:normAutofit/>
          </a:bodyPr>
          <a:lstStyle/>
          <a:p>
            <a:r>
              <a:rPr lang="tr-TR" sz="3600"/>
              <a:t>Yenidoğan - 3 ay bebeğin görme değerlendirilmesi</a:t>
            </a:r>
          </a:p>
        </p:txBody>
      </p:sp>
      <p:sp>
        <p:nvSpPr>
          <p:cNvPr id="3" name="İçerik Yer Tutucusu 2">
            <a:extLst>
              <a:ext uri="{FF2B5EF4-FFF2-40B4-BE49-F238E27FC236}">
                <a16:creationId xmlns:a16="http://schemas.microsoft.com/office/drawing/2014/main" id="{21611AC5-30B8-4495-9AD1-BCAFBCB1F800}"/>
              </a:ext>
            </a:extLst>
          </p:cNvPr>
          <p:cNvSpPr>
            <a:spLocks noGrp="1"/>
          </p:cNvSpPr>
          <p:nvPr>
            <p:ph idx="1"/>
          </p:nvPr>
        </p:nvSpPr>
        <p:spPr>
          <a:xfrm>
            <a:off x="643468" y="1782981"/>
            <a:ext cx="4970877" cy="4393982"/>
          </a:xfrm>
        </p:spPr>
        <p:txBody>
          <a:bodyPr>
            <a:normAutofit/>
          </a:bodyPr>
          <a:lstStyle/>
          <a:p>
            <a:r>
              <a:rPr lang="tr-TR" sz="2000"/>
              <a:t>Hikâye</a:t>
            </a:r>
          </a:p>
          <a:p>
            <a:r>
              <a:rPr lang="tr-TR" sz="2000"/>
              <a:t>Göz, göz kapağı ve çevresinin inspeksiyonu</a:t>
            </a:r>
          </a:p>
          <a:p>
            <a:r>
              <a:rPr lang="tr-TR" sz="2000"/>
              <a:t>Görme değerlendirmesi; fiksasyon testi*, fiksasyon ve takip testi **, göze ani yaklaklaşıldığnda göz kırpma (2 ay ve üzeri) </a:t>
            </a:r>
          </a:p>
          <a:p>
            <a:r>
              <a:rPr lang="tr-TR" sz="2000"/>
              <a:t>Gözlerin inspeksiyonu</a:t>
            </a:r>
          </a:p>
          <a:p>
            <a:endParaRPr lang="tr-TR" sz="2000"/>
          </a:p>
        </p:txBody>
      </p:sp>
      <p:pic>
        <p:nvPicPr>
          <p:cNvPr id="7" name="Resim 6">
            <a:extLst>
              <a:ext uri="{FF2B5EF4-FFF2-40B4-BE49-F238E27FC236}">
                <a16:creationId xmlns:a16="http://schemas.microsoft.com/office/drawing/2014/main" id="{0C98CEFF-0CE5-4E09-BE79-7ECA63705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061228"/>
            <a:ext cx="2709334" cy="1859542"/>
          </a:xfrm>
          <a:prstGeom prst="rect">
            <a:avLst/>
          </a:prstGeom>
        </p:spPr>
      </p:pic>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fırçalama, diş fırçası, diş, kişi içeren bir resim&#10;&#10;Açıklama otomatik olarak oluşturuldu">
            <a:extLst>
              <a:ext uri="{FF2B5EF4-FFF2-40B4-BE49-F238E27FC236}">
                <a16:creationId xmlns:a16="http://schemas.microsoft.com/office/drawing/2014/main" id="{4810F8AA-A3CE-4189-A95D-DDD5F51A0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4127281"/>
            <a:ext cx="2709334" cy="1479438"/>
          </a:xfrm>
          <a:prstGeom prst="rect">
            <a:avLst/>
          </a:prstGeom>
        </p:spPr>
      </p:pic>
      <p:pic>
        <p:nvPicPr>
          <p:cNvPr id="9" name="Resim 8">
            <a:extLst>
              <a:ext uri="{FF2B5EF4-FFF2-40B4-BE49-F238E27FC236}">
                <a16:creationId xmlns:a16="http://schemas.microsoft.com/office/drawing/2014/main" id="{4CBD57F1-FC71-441A-B19E-7EB24A2CA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802" y="2839751"/>
            <a:ext cx="2230848" cy="3380073"/>
          </a:xfrm>
          <a:prstGeom prst="rect">
            <a:avLst/>
          </a:prstGeom>
        </p:spPr>
      </p:pic>
    </p:spTree>
    <p:extLst>
      <p:ext uri="{BB962C8B-B14F-4D97-AF65-F5344CB8AC3E}">
        <p14:creationId xmlns:p14="http://schemas.microsoft.com/office/powerpoint/2010/main" val="1425529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1DDF840-4765-4C13-907E-27FE37493C6C}"/>
              </a:ext>
            </a:extLst>
          </p:cNvPr>
          <p:cNvSpPr>
            <a:spLocks noGrp="1"/>
          </p:cNvSpPr>
          <p:nvPr>
            <p:ph type="title"/>
          </p:nvPr>
        </p:nvSpPr>
        <p:spPr>
          <a:xfrm>
            <a:off x="643467" y="321734"/>
            <a:ext cx="10905066" cy="1135737"/>
          </a:xfrm>
        </p:spPr>
        <p:txBody>
          <a:bodyPr>
            <a:normAutofit/>
          </a:bodyPr>
          <a:lstStyle/>
          <a:p>
            <a:r>
              <a:rPr lang="tr-TR" sz="3600"/>
              <a:t>Yenidoğan - 3 ay bebeğin görme değerlendirilmesi</a:t>
            </a:r>
          </a:p>
        </p:txBody>
      </p:sp>
      <p:sp>
        <p:nvSpPr>
          <p:cNvPr id="3" name="İçerik Yer Tutucusu 2">
            <a:extLst>
              <a:ext uri="{FF2B5EF4-FFF2-40B4-BE49-F238E27FC236}">
                <a16:creationId xmlns:a16="http://schemas.microsoft.com/office/drawing/2014/main" id="{207D74BB-AB65-4B53-B572-4CB6C2CEBC79}"/>
              </a:ext>
            </a:extLst>
          </p:cNvPr>
          <p:cNvSpPr>
            <a:spLocks noGrp="1"/>
          </p:cNvSpPr>
          <p:nvPr>
            <p:ph idx="1"/>
          </p:nvPr>
        </p:nvSpPr>
        <p:spPr>
          <a:xfrm>
            <a:off x="643469" y="1782981"/>
            <a:ext cx="4008384" cy="4393982"/>
          </a:xfrm>
        </p:spPr>
        <p:txBody>
          <a:bodyPr>
            <a:normAutofit/>
          </a:bodyPr>
          <a:lstStyle/>
          <a:p>
            <a:r>
              <a:rPr lang="tr-TR" sz="2000"/>
              <a:t>Kayma muayenesi (Kornea ışık reflesi ve örtme testi)</a:t>
            </a:r>
          </a:p>
          <a:p>
            <a:r>
              <a:rPr lang="tr-TR" sz="2000"/>
              <a:t>Göz hareketleri </a:t>
            </a:r>
          </a:p>
          <a:p>
            <a:r>
              <a:rPr lang="tr-TR" sz="2000"/>
              <a:t>Pupil muayenesi (30 hafta ve üzerinde)</a:t>
            </a:r>
          </a:p>
          <a:p>
            <a:endParaRPr lang="tr-TR" sz="2000"/>
          </a:p>
          <a:p>
            <a:endParaRPr lang="tr-TR" sz="2000"/>
          </a:p>
        </p:txBody>
      </p:sp>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2" name="Isosceles Triangle 2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Resim 7">
            <a:extLst>
              <a:ext uri="{FF2B5EF4-FFF2-40B4-BE49-F238E27FC236}">
                <a16:creationId xmlns:a16="http://schemas.microsoft.com/office/drawing/2014/main" id="{3CB313E6-71A1-4770-B162-E38EFEDA0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320" y="2564114"/>
            <a:ext cx="3047033" cy="2799624"/>
          </a:xfrm>
          <a:prstGeom prst="rect">
            <a:avLst/>
          </a:prstGeom>
        </p:spPr>
      </p:pic>
      <p:pic>
        <p:nvPicPr>
          <p:cNvPr id="10" name="Resim 9">
            <a:extLst>
              <a:ext uri="{FF2B5EF4-FFF2-40B4-BE49-F238E27FC236}">
                <a16:creationId xmlns:a16="http://schemas.microsoft.com/office/drawing/2014/main" id="{3837FA4D-4A25-4F6B-B959-A618B0707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1499" y="2461375"/>
            <a:ext cx="3047033" cy="3001327"/>
          </a:xfrm>
          <a:prstGeom prst="rect">
            <a:avLst/>
          </a:prstGeom>
        </p:spPr>
      </p:pic>
    </p:spTree>
    <p:extLst>
      <p:ext uri="{BB962C8B-B14F-4D97-AF65-F5344CB8AC3E}">
        <p14:creationId xmlns:p14="http://schemas.microsoft.com/office/powerpoint/2010/main" val="1013085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ED09F36-41F9-44CD-8D0C-BEC48630D1C9}"/>
              </a:ext>
            </a:extLst>
          </p:cNvPr>
          <p:cNvSpPr>
            <a:spLocks noGrp="1"/>
          </p:cNvSpPr>
          <p:nvPr>
            <p:ph type="title"/>
          </p:nvPr>
        </p:nvSpPr>
        <p:spPr>
          <a:xfrm>
            <a:off x="643467" y="321734"/>
            <a:ext cx="10905066" cy="1135737"/>
          </a:xfrm>
        </p:spPr>
        <p:txBody>
          <a:bodyPr>
            <a:normAutofit/>
          </a:bodyPr>
          <a:lstStyle/>
          <a:p>
            <a:r>
              <a:rPr lang="tr-TR" sz="3600"/>
              <a:t>Yenidoğan - 3 ay bebeğin görme değerlendirilmesi</a:t>
            </a:r>
          </a:p>
        </p:txBody>
      </p:sp>
      <p:sp>
        <p:nvSpPr>
          <p:cNvPr id="3" name="İçerik Yer Tutucusu 2">
            <a:extLst>
              <a:ext uri="{FF2B5EF4-FFF2-40B4-BE49-F238E27FC236}">
                <a16:creationId xmlns:a16="http://schemas.microsoft.com/office/drawing/2014/main" id="{31A7B8CC-6ACF-4396-B20E-D7C8148BEC49}"/>
              </a:ext>
            </a:extLst>
          </p:cNvPr>
          <p:cNvSpPr>
            <a:spLocks noGrp="1"/>
          </p:cNvSpPr>
          <p:nvPr>
            <p:ph idx="1"/>
          </p:nvPr>
        </p:nvSpPr>
        <p:spPr>
          <a:xfrm>
            <a:off x="643469" y="1782981"/>
            <a:ext cx="4008384" cy="4393982"/>
          </a:xfrm>
        </p:spPr>
        <p:txBody>
          <a:bodyPr>
            <a:normAutofit/>
          </a:bodyPr>
          <a:lstStyle/>
          <a:p>
            <a:r>
              <a:rPr lang="tr-TR" sz="2000" dirty="0"/>
              <a:t>Kırmızı </a:t>
            </a:r>
            <a:r>
              <a:rPr lang="tr-TR" sz="2000" dirty="0" err="1"/>
              <a:t>refle</a:t>
            </a:r>
            <a:r>
              <a:rPr lang="tr-TR" sz="2000" dirty="0"/>
              <a:t> testi </a:t>
            </a:r>
          </a:p>
          <a:p>
            <a:pPr marL="514350" indent="-514350">
              <a:buFont typeface="+mj-lt"/>
              <a:buAutoNum type="arabicPeriod"/>
            </a:pPr>
            <a:r>
              <a:rPr lang="tr-TR" sz="2000" dirty="0"/>
              <a:t>Direkt oftalmoskop lens gücü sıfır ayarında</a:t>
            </a:r>
          </a:p>
          <a:p>
            <a:pPr marL="514350" indent="-514350">
              <a:buFont typeface="+mj-lt"/>
              <a:buAutoNum type="arabicPeriod"/>
            </a:pPr>
            <a:r>
              <a:rPr lang="tr-TR" sz="2000" dirty="0"/>
              <a:t>Loş - karanlık bir odada </a:t>
            </a:r>
          </a:p>
          <a:p>
            <a:pPr lvl="1"/>
            <a:r>
              <a:rPr lang="tr-TR" sz="2000" dirty="0" err="1"/>
              <a:t>Dilate</a:t>
            </a:r>
            <a:r>
              <a:rPr lang="tr-TR" sz="2000" dirty="0"/>
              <a:t> </a:t>
            </a:r>
            <a:r>
              <a:rPr lang="tr-TR" sz="2000" dirty="0" err="1"/>
              <a:t>pupilla</a:t>
            </a:r>
            <a:r>
              <a:rPr lang="tr-TR" sz="2000" dirty="0"/>
              <a:t> için </a:t>
            </a:r>
          </a:p>
          <a:p>
            <a:pPr marL="514350" indent="-514350">
              <a:buFont typeface="+mj-lt"/>
              <a:buAutoNum type="arabicPeriod"/>
            </a:pPr>
            <a:r>
              <a:rPr lang="tr-TR" sz="2000" dirty="0"/>
              <a:t>Önce her bir gözü ayrı ayrı  </a:t>
            </a:r>
          </a:p>
          <a:p>
            <a:pPr lvl="1"/>
            <a:r>
              <a:rPr lang="tr-TR" sz="2000" dirty="0"/>
              <a:t>Yaklaşık 30-45 cm mesafeden </a:t>
            </a:r>
          </a:p>
          <a:p>
            <a:pPr marL="514350" indent="-514350">
              <a:buFont typeface="+mj-lt"/>
              <a:buAutoNum type="arabicPeriod"/>
            </a:pPr>
            <a:r>
              <a:rPr lang="tr-TR" sz="2000" dirty="0"/>
              <a:t>Sonra her iki gözünü aynı anda </a:t>
            </a:r>
          </a:p>
          <a:p>
            <a:pPr lvl="1"/>
            <a:r>
              <a:rPr lang="tr-TR" sz="2000" dirty="0"/>
              <a:t>Yaklaşık 90 cm mesafeden</a:t>
            </a:r>
          </a:p>
          <a:p>
            <a:endParaRPr lang="tr-TR" sz="2000"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descr="kişisel bakım malzemeleri, kozmetik içeren bir resim&#10;&#10;Açıklama otomatik olarak oluşturuldu">
            <a:extLst>
              <a:ext uri="{FF2B5EF4-FFF2-40B4-BE49-F238E27FC236}">
                <a16:creationId xmlns:a16="http://schemas.microsoft.com/office/drawing/2014/main" id="{92504819-31F2-487D-89A5-D144A652C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40980" y="3353262"/>
            <a:ext cx="4361892" cy="1221329"/>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85717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F998D5F-79E5-4E3A-8786-6637757A8465}"/>
              </a:ext>
            </a:extLst>
          </p:cNvPr>
          <p:cNvSpPr>
            <a:spLocks noGrp="1"/>
          </p:cNvSpPr>
          <p:nvPr>
            <p:ph type="title"/>
          </p:nvPr>
        </p:nvSpPr>
        <p:spPr>
          <a:xfrm>
            <a:off x="643467" y="321734"/>
            <a:ext cx="6901193" cy="1135737"/>
          </a:xfrm>
        </p:spPr>
        <p:txBody>
          <a:bodyPr>
            <a:normAutofit/>
          </a:bodyPr>
          <a:lstStyle/>
          <a:p>
            <a:r>
              <a:rPr lang="tr-TR" sz="3600"/>
              <a:t>Yenidoğan - 3 ay bebeğin görme değerlendirilmesi</a:t>
            </a:r>
          </a:p>
        </p:txBody>
      </p:sp>
      <p:sp>
        <p:nvSpPr>
          <p:cNvPr id="6" name="İçerik Yer Tutucusu 5">
            <a:extLst>
              <a:ext uri="{FF2B5EF4-FFF2-40B4-BE49-F238E27FC236}">
                <a16:creationId xmlns:a16="http://schemas.microsoft.com/office/drawing/2014/main" id="{7B71539B-9308-42F4-B637-7587291DEF74}"/>
              </a:ext>
            </a:extLst>
          </p:cNvPr>
          <p:cNvSpPr>
            <a:spLocks noGrp="1"/>
          </p:cNvSpPr>
          <p:nvPr>
            <p:ph idx="1"/>
          </p:nvPr>
        </p:nvSpPr>
        <p:spPr>
          <a:xfrm>
            <a:off x="643468" y="1782981"/>
            <a:ext cx="6901193" cy="4393982"/>
          </a:xfrm>
        </p:spPr>
        <p:txBody>
          <a:bodyPr>
            <a:normAutofit/>
          </a:bodyPr>
          <a:lstStyle/>
          <a:p>
            <a:r>
              <a:rPr lang="tr-TR" sz="2000"/>
              <a:t>Normal gözde kırmızı refle parlak kırmızı-sarı renkte simetrik</a:t>
            </a:r>
          </a:p>
          <a:p>
            <a:r>
              <a:rPr lang="tr-TR" sz="2000"/>
              <a:t>Kırmızı refle içinde yer alan karanlık noktalar</a:t>
            </a:r>
          </a:p>
          <a:p>
            <a:r>
              <a:rPr lang="tr-TR" sz="2000"/>
              <a:t>Bozuk veya kaybolmuş kırmızı refle </a:t>
            </a:r>
          </a:p>
          <a:p>
            <a:r>
              <a:rPr lang="tr-TR" sz="2000"/>
              <a:t>Beyaz refle(lökokori)</a:t>
            </a:r>
          </a:p>
          <a:p>
            <a:r>
              <a:rPr lang="tr-TR" sz="2000"/>
              <a:t>Reflelerde asimetri durumlarında hasta göz hekimine yönlendirilmeli</a:t>
            </a: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çerik Yer Tutucusu 3" descr="metin, oyuncak bebek, oyuncak içeren bir resim&#10;&#10;Açıklama otomatik olarak oluşturuldu">
            <a:extLst>
              <a:ext uri="{FF2B5EF4-FFF2-40B4-BE49-F238E27FC236}">
                <a16:creationId xmlns:a16="http://schemas.microsoft.com/office/drawing/2014/main" id="{46361E4D-4207-4A58-9F53-DFC8AC089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869" y="713127"/>
            <a:ext cx="3259047" cy="5431745"/>
          </a:xfrm>
          <a:prstGeom prst="rect">
            <a:avLst/>
          </a:prstGeom>
        </p:spPr>
      </p:pic>
      <p:grpSp>
        <p:nvGrpSpPr>
          <p:cNvPr id="18" name="Group 17">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8345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B070B9A-93ED-48AB-8986-A9F4E26B370C}"/>
              </a:ext>
            </a:extLst>
          </p:cNvPr>
          <p:cNvSpPr>
            <a:spLocks noGrp="1"/>
          </p:cNvSpPr>
          <p:nvPr>
            <p:ph type="title"/>
          </p:nvPr>
        </p:nvSpPr>
        <p:spPr>
          <a:xfrm>
            <a:off x="643467" y="321734"/>
            <a:ext cx="10905066" cy="1135737"/>
          </a:xfrm>
        </p:spPr>
        <p:txBody>
          <a:bodyPr>
            <a:normAutofit/>
          </a:bodyPr>
          <a:lstStyle/>
          <a:p>
            <a:r>
              <a:rPr lang="tr-TR" sz="3600"/>
              <a:t>Yenidoğan - 3 ay bebeğin görme değerlendirilmesi</a:t>
            </a:r>
          </a:p>
        </p:txBody>
      </p:sp>
      <p:sp>
        <p:nvSpPr>
          <p:cNvPr id="7" name="İçerik Yer Tutucusu 6">
            <a:extLst>
              <a:ext uri="{FF2B5EF4-FFF2-40B4-BE49-F238E27FC236}">
                <a16:creationId xmlns:a16="http://schemas.microsoft.com/office/drawing/2014/main" id="{9065E24F-DAE6-4541-AC65-0F4E9EEFC334}"/>
              </a:ext>
            </a:extLst>
          </p:cNvPr>
          <p:cNvSpPr>
            <a:spLocks noGrp="1"/>
          </p:cNvSpPr>
          <p:nvPr>
            <p:ph idx="1"/>
          </p:nvPr>
        </p:nvSpPr>
        <p:spPr>
          <a:xfrm>
            <a:off x="643469" y="1782981"/>
            <a:ext cx="4008384" cy="4393982"/>
          </a:xfrm>
        </p:spPr>
        <p:txBody>
          <a:bodyPr>
            <a:normAutofit/>
          </a:bodyPr>
          <a:lstStyle/>
          <a:p>
            <a:r>
              <a:rPr lang="tr-TR" sz="2000"/>
              <a:t>Acil sevk gerekenler;</a:t>
            </a:r>
          </a:p>
          <a:p>
            <a:r>
              <a:rPr lang="tr-TR" sz="2000"/>
              <a:t>32 hafta ve altındaki tüm prematüreler ve 1500 gram ve altında doğan tüm bebekler 4. haftada Prematüre Retinopatisi açısından</a:t>
            </a:r>
          </a:p>
          <a:p>
            <a:r>
              <a:rPr lang="tr-TR" sz="2000"/>
              <a:t>Retinoblastom, Konjenital Glokom ve Konjenital Katarakt şüphesi olan bebekler</a:t>
            </a:r>
          </a:p>
        </p:txBody>
      </p:sp>
      <p:grpSp>
        <p:nvGrpSpPr>
          <p:cNvPr id="20" name="Group 1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Resim 12">
            <a:extLst>
              <a:ext uri="{FF2B5EF4-FFF2-40B4-BE49-F238E27FC236}">
                <a16:creationId xmlns:a16="http://schemas.microsoft.com/office/drawing/2014/main" id="{2D63A1A4-B867-4904-803D-FE99A81C9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9317" y="1782981"/>
            <a:ext cx="6165218" cy="4361892"/>
          </a:xfrm>
          <a:prstGeom prst="rect">
            <a:avLst/>
          </a:prstGeom>
        </p:spPr>
      </p:pic>
      <p:grpSp>
        <p:nvGrpSpPr>
          <p:cNvPr id="24" name="Group 2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5" name="Rectangle 2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45520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1069E8F-68A3-493D-8D83-5C0167535829}"/>
              </a:ext>
            </a:extLst>
          </p:cNvPr>
          <p:cNvSpPr>
            <a:spLocks noGrp="1"/>
          </p:cNvSpPr>
          <p:nvPr>
            <p:ph type="title"/>
          </p:nvPr>
        </p:nvSpPr>
        <p:spPr>
          <a:xfrm>
            <a:off x="643467" y="321734"/>
            <a:ext cx="7714721" cy="1135737"/>
          </a:xfrm>
        </p:spPr>
        <p:txBody>
          <a:bodyPr>
            <a:normAutofit/>
          </a:bodyPr>
          <a:lstStyle/>
          <a:p>
            <a:r>
              <a:rPr lang="tr-TR" sz="3600" dirty="0" err="1"/>
              <a:t>Yenidoğan</a:t>
            </a:r>
            <a:r>
              <a:rPr lang="tr-TR" sz="3600" dirty="0"/>
              <a:t> işitme değerlendirilmesi</a:t>
            </a:r>
          </a:p>
        </p:txBody>
      </p:sp>
      <p:sp>
        <p:nvSpPr>
          <p:cNvPr id="5" name="İçerik Yer Tutucusu 4">
            <a:extLst>
              <a:ext uri="{FF2B5EF4-FFF2-40B4-BE49-F238E27FC236}">
                <a16:creationId xmlns:a16="http://schemas.microsoft.com/office/drawing/2014/main" id="{D3573FC7-845E-4865-B6F5-4D0A37D96133}"/>
              </a:ext>
            </a:extLst>
          </p:cNvPr>
          <p:cNvSpPr>
            <a:spLocks noGrp="1"/>
          </p:cNvSpPr>
          <p:nvPr>
            <p:ph idx="1"/>
          </p:nvPr>
        </p:nvSpPr>
        <p:spPr>
          <a:xfrm>
            <a:off x="643468" y="1782981"/>
            <a:ext cx="10972270" cy="1135737"/>
          </a:xfrm>
        </p:spPr>
        <p:txBody>
          <a:bodyPr>
            <a:normAutofit/>
          </a:bodyPr>
          <a:lstStyle/>
          <a:p>
            <a:r>
              <a:rPr lang="tr-TR" sz="2000" dirty="0"/>
              <a:t>İşitme taraması testinin bebek doğduktan sonraki ilk 72 saat içerisinde, taburcu olmadan önce hastanede yapılması gerekmektedir</a:t>
            </a:r>
          </a:p>
          <a:p>
            <a:endParaRPr lang="tr-TR" sz="2000" dirty="0"/>
          </a:p>
        </p:txBody>
      </p:sp>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3A382562-2023-4B16-BAFA-4D0D47E1D8EE}"/>
              </a:ext>
            </a:extLst>
          </p:cNvPr>
          <p:cNvPicPr>
            <a:picLocks noChangeAspect="1"/>
          </p:cNvPicPr>
          <p:nvPr/>
        </p:nvPicPr>
        <p:blipFill>
          <a:blip r:embed="rId3"/>
          <a:stretch>
            <a:fillRect/>
          </a:stretch>
        </p:blipFill>
        <p:spPr>
          <a:xfrm>
            <a:off x="1251458" y="2690466"/>
            <a:ext cx="10167041" cy="3405958"/>
          </a:xfrm>
          <a:prstGeom prst="rect">
            <a:avLst/>
          </a:prstGeom>
        </p:spPr>
      </p:pic>
      <p:grpSp>
        <p:nvGrpSpPr>
          <p:cNvPr id="30" name="Group 29">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31" name="Isosceles Triangle 30">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0237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DDDD67CB-9F7F-4384-9B19-700B27E70270}"/>
              </a:ext>
            </a:extLst>
          </p:cNvPr>
          <p:cNvSpPr>
            <a:spLocks noGrp="1"/>
          </p:cNvSpPr>
          <p:nvPr>
            <p:ph type="title"/>
          </p:nvPr>
        </p:nvSpPr>
        <p:spPr>
          <a:xfrm>
            <a:off x="643467" y="1698171"/>
            <a:ext cx="3962061" cy="4516360"/>
          </a:xfrm>
        </p:spPr>
        <p:txBody>
          <a:bodyPr anchor="t">
            <a:normAutofit/>
          </a:bodyPr>
          <a:lstStyle/>
          <a:p>
            <a:r>
              <a:rPr lang="tr-TR" sz="3600"/>
              <a:t>DOĞUMDAN SONRAKİ İLK HAFTA İÇİNDE YENİDOĞAN İZLEMİ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78411DC1-07C2-438B-A46B-F4319403E545}"/>
              </a:ext>
            </a:extLst>
          </p:cNvPr>
          <p:cNvSpPr>
            <a:spLocks noGrp="1"/>
          </p:cNvSpPr>
          <p:nvPr>
            <p:ph idx="1"/>
          </p:nvPr>
        </p:nvSpPr>
        <p:spPr>
          <a:xfrm>
            <a:off x="5070020" y="1698170"/>
            <a:ext cx="6478513" cy="4516361"/>
          </a:xfrm>
        </p:spPr>
        <p:txBody>
          <a:bodyPr>
            <a:normAutofit/>
          </a:bodyPr>
          <a:lstStyle/>
          <a:p>
            <a:pPr marL="0" indent="0">
              <a:buNone/>
            </a:pPr>
            <a:endParaRPr lang="tr-TR" sz="2000" dirty="0"/>
          </a:p>
          <a:p>
            <a:pPr lvl="1"/>
            <a:r>
              <a:rPr lang="tr-TR" sz="2000" dirty="0"/>
              <a:t>Emzirme </a:t>
            </a:r>
          </a:p>
          <a:p>
            <a:pPr lvl="1"/>
            <a:r>
              <a:rPr lang="tr-TR" sz="2000" dirty="0"/>
              <a:t>Bebeğin doğar doğmaz Hepatit B aşısı yapılmış mı</a:t>
            </a:r>
          </a:p>
          <a:p>
            <a:pPr lvl="1"/>
            <a:r>
              <a:rPr lang="tr-TR" sz="2000" dirty="0" err="1"/>
              <a:t>Yenidoğan</a:t>
            </a:r>
            <a:r>
              <a:rPr lang="tr-TR" sz="2000" dirty="0"/>
              <a:t> taraması için topuğundan kan alınmış mı</a:t>
            </a:r>
          </a:p>
          <a:p>
            <a:pPr lvl="1"/>
            <a:r>
              <a:rPr lang="tr-TR" sz="2000" dirty="0" err="1"/>
              <a:t>Yenidoğan</a:t>
            </a:r>
            <a:r>
              <a:rPr lang="tr-TR" sz="2000" dirty="0"/>
              <a:t> işitme taraması</a:t>
            </a:r>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471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17CC8FB-7ED6-4E3E-B54D-04BA41C19CF9}"/>
              </a:ext>
            </a:extLst>
          </p:cNvPr>
          <p:cNvSpPr>
            <a:spLocks noGrp="1"/>
          </p:cNvSpPr>
          <p:nvPr>
            <p:ph type="title"/>
          </p:nvPr>
        </p:nvSpPr>
        <p:spPr>
          <a:xfrm>
            <a:off x="643467" y="321734"/>
            <a:ext cx="10905066" cy="1135737"/>
          </a:xfrm>
        </p:spPr>
        <p:txBody>
          <a:bodyPr>
            <a:normAutofit/>
          </a:bodyPr>
          <a:lstStyle/>
          <a:p>
            <a:r>
              <a:rPr lang="tr-TR" sz="3600"/>
              <a:t>DOĞUMDAN SONRAKİ İLK HAFTA İÇİNDE YENİDOĞAN İZLEMİ</a:t>
            </a:r>
          </a:p>
        </p:txBody>
      </p:sp>
      <p:sp>
        <p:nvSpPr>
          <p:cNvPr id="3" name="İçerik Yer Tutucusu 2">
            <a:extLst>
              <a:ext uri="{FF2B5EF4-FFF2-40B4-BE49-F238E27FC236}">
                <a16:creationId xmlns:a16="http://schemas.microsoft.com/office/drawing/2014/main" id="{7976C51E-AB94-476C-A601-80140B7A60A6}"/>
              </a:ext>
            </a:extLst>
          </p:cNvPr>
          <p:cNvSpPr>
            <a:spLocks noGrp="1"/>
          </p:cNvSpPr>
          <p:nvPr>
            <p:ph idx="1"/>
          </p:nvPr>
        </p:nvSpPr>
        <p:spPr>
          <a:xfrm>
            <a:off x="643467" y="1782981"/>
            <a:ext cx="10905066" cy="4393982"/>
          </a:xfrm>
        </p:spPr>
        <p:txBody>
          <a:bodyPr>
            <a:normAutofit/>
          </a:bodyPr>
          <a:lstStyle/>
          <a:p>
            <a:r>
              <a:rPr lang="tr-TR" sz="1900" dirty="0"/>
              <a:t>Fizik muayene</a:t>
            </a:r>
          </a:p>
          <a:p>
            <a:pPr lvl="1"/>
            <a:r>
              <a:rPr lang="tr-TR" sz="1900" dirty="0"/>
              <a:t>Baş </a:t>
            </a:r>
            <a:r>
              <a:rPr lang="tr-TR" sz="1900" dirty="0" err="1"/>
              <a:t>çevresi,tartı,boy</a:t>
            </a:r>
            <a:endParaRPr lang="tr-TR" sz="1900" dirty="0"/>
          </a:p>
          <a:p>
            <a:pPr lvl="1"/>
            <a:r>
              <a:rPr lang="tr-TR" sz="1900" dirty="0" err="1"/>
              <a:t>Fontanel</a:t>
            </a:r>
            <a:r>
              <a:rPr lang="tr-TR" sz="1900" dirty="0"/>
              <a:t> büyüklükleri </a:t>
            </a:r>
          </a:p>
          <a:p>
            <a:pPr lvl="1"/>
            <a:r>
              <a:rPr lang="tr-TR" sz="1900" dirty="0"/>
              <a:t>Bebeğin genel görünümü</a:t>
            </a:r>
          </a:p>
          <a:p>
            <a:pPr lvl="1"/>
            <a:r>
              <a:rPr lang="tr-TR" sz="1900" dirty="0"/>
              <a:t>Doğuştan anomalisi</a:t>
            </a:r>
          </a:p>
          <a:p>
            <a:pPr lvl="1"/>
            <a:r>
              <a:rPr lang="tr-TR" sz="1900" dirty="0"/>
              <a:t>Cilt muayenesi</a:t>
            </a:r>
          </a:p>
          <a:p>
            <a:pPr lvl="1"/>
            <a:r>
              <a:rPr lang="tr-TR" sz="1900" dirty="0"/>
              <a:t>Baş boyun muayenesi</a:t>
            </a:r>
          </a:p>
          <a:p>
            <a:pPr lvl="1"/>
            <a:r>
              <a:rPr lang="tr-TR" sz="1900" dirty="0" err="1"/>
              <a:t>Solunumi,kalp,arteriyal</a:t>
            </a:r>
            <a:r>
              <a:rPr lang="tr-TR" sz="1900" dirty="0"/>
              <a:t> </a:t>
            </a:r>
            <a:r>
              <a:rPr lang="tr-TR" sz="1900" dirty="0" err="1"/>
              <a:t>femoral</a:t>
            </a:r>
            <a:r>
              <a:rPr lang="tr-TR" sz="1900" dirty="0"/>
              <a:t> nabız</a:t>
            </a:r>
          </a:p>
          <a:p>
            <a:pPr lvl="1"/>
            <a:r>
              <a:rPr lang="tr-TR" sz="1900" dirty="0" err="1"/>
              <a:t>Refleskleri</a:t>
            </a:r>
            <a:endParaRPr lang="tr-TR" sz="1900" dirty="0"/>
          </a:p>
          <a:p>
            <a:pPr lvl="1"/>
            <a:r>
              <a:rPr lang="tr-TR" sz="1900" dirty="0"/>
              <a:t>Bebeğin işitmesini değerlendir</a:t>
            </a:r>
          </a:p>
          <a:p>
            <a:pPr lvl="1"/>
            <a:r>
              <a:rPr lang="tr-TR" sz="1900" dirty="0"/>
              <a:t>Bebeğin görmesini değerlendir</a:t>
            </a:r>
          </a:p>
          <a:p>
            <a:pPr lvl="1"/>
            <a:r>
              <a:rPr lang="tr-TR" sz="1900" dirty="0"/>
              <a:t>Üreme organların muayenesi</a:t>
            </a:r>
          </a:p>
          <a:p>
            <a:r>
              <a:rPr lang="tr-TR" sz="1900" dirty="0">
                <a:cs typeface="Times New Roman" panose="02020603050405020304" pitchFamily="18" charset="0"/>
              </a:rPr>
              <a:t>Bebeğin gelişimi gelişim izleme rehberine göre değerlendirilmeli</a:t>
            </a:r>
          </a:p>
          <a:p>
            <a:endParaRPr lang="tr-TR" sz="1900" dirty="0"/>
          </a:p>
          <a:p>
            <a:endParaRPr lang="tr-TR" sz="1900" dirty="0"/>
          </a:p>
          <a:p>
            <a:endParaRPr lang="tr-TR" sz="1900" dirty="0"/>
          </a:p>
        </p:txBody>
      </p:sp>
      <p:sp>
        <p:nvSpPr>
          <p:cNvPr id="23"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69270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629404-D0EF-4F6A-A9EE-49E7330CB5C1}"/>
              </a:ext>
            </a:extLst>
          </p:cNvPr>
          <p:cNvSpPr>
            <a:spLocks noGrp="1"/>
          </p:cNvSpPr>
          <p:nvPr>
            <p:ph type="title"/>
          </p:nvPr>
        </p:nvSpPr>
        <p:spPr/>
        <p:txBody>
          <a:bodyPr/>
          <a:lstStyle/>
          <a:p>
            <a:r>
              <a:rPr lang="tr-TR" dirty="0"/>
              <a:t>Büyüme değerlendirmesi için </a:t>
            </a:r>
            <a:r>
              <a:rPr lang="tr-TR" dirty="0" err="1"/>
              <a:t>persentil</a:t>
            </a:r>
            <a:r>
              <a:rPr lang="tr-TR" dirty="0"/>
              <a:t> eğrileri</a:t>
            </a:r>
            <a:br>
              <a:rPr lang="tr-TR" dirty="0"/>
            </a:br>
            <a:endParaRPr lang="tr-TR" dirty="0"/>
          </a:p>
        </p:txBody>
      </p:sp>
      <p:sp>
        <p:nvSpPr>
          <p:cNvPr id="3" name="İçerik Yer Tutucusu 2">
            <a:extLst>
              <a:ext uri="{FF2B5EF4-FFF2-40B4-BE49-F238E27FC236}">
                <a16:creationId xmlns:a16="http://schemas.microsoft.com/office/drawing/2014/main" id="{36B32F1F-2902-4B63-87C0-11679E2126AE}"/>
              </a:ext>
            </a:extLst>
          </p:cNvPr>
          <p:cNvSpPr>
            <a:spLocks noGrp="1"/>
          </p:cNvSpPr>
          <p:nvPr>
            <p:ph idx="1"/>
          </p:nvPr>
        </p:nvSpPr>
        <p:spPr/>
        <p:txBody>
          <a:bodyPr/>
          <a:lstStyle/>
          <a:p>
            <a:pPr marL="0" indent="0">
              <a:buNone/>
            </a:pPr>
            <a:endParaRPr lang="tr-TR" dirty="0"/>
          </a:p>
        </p:txBody>
      </p:sp>
      <p:pic>
        <p:nvPicPr>
          <p:cNvPr id="5" name="Resim 4">
            <a:extLst>
              <a:ext uri="{FF2B5EF4-FFF2-40B4-BE49-F238E27FC236}">
                <a16:creationId xmlns:a16="http://schemas.microsoft.com/office/drawing/2014/main" id="{4B61546D-5291-44C3-BCE1-22930FE2C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8081"/>
            <a:ext cx="12163369" cy="5686425"/>
          </a:xfrm>
          <a:prstGeom prst="rect">
            <a:avLst/>
          </a:prstGeom>
        </p:spPr>
      </p:pic>
    </p:spTree>
    <p:extLst>
      <p:ext uri="{BB962C8B-B14F-4D97-AF65-F5344CB8AC3E}">
        <p14:creationId xmlns:p14="http://schemas.microsoft.com/office/powerpoint/2010/main" val="17621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C3A188D-E1C6-4CC0-8A43-1CE8C0A1B3CB}"/>
              </a:ext>
            </a:extLst>
          </p:cNvPr>
          <p:cNvSpPr>
            <a:spLocks noGrp="1"/>
          </p:cNvSpPr>
          <p:nvPr>
            <p:ph type="title"/>
          </p:nvPr>
        </p:nvSpPr>
        <p:spPr>
          <a:xfrm>
            <a:off x="643467" y="1698171"/>
            <a:ext cx="3962061" cy="4516360"/>
          </a:xfrm>
        </p:spPr>
        <p:txBody>
          <a:bodyPr anchor="t">
            <a:normAutofit/>
          </a:bodyPr>
          <a:lstStyle/>
          <a:p>
            <a:r>
              <a:rPr lang="tr-TR" sz="3600"/>
              <a:t>HEDEFLER</a:t>
            </a:r>
          </a:p>
        </p:txBody>
      </p:sp>
      <p:sp>
        <p:nvSpPr>
          <p:cNvPr id="6"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467122EE-3ED6-4C4C-99E7-4FFA398C2C9F}"/>
              </a:ext>
            </a:extLst>
          </p:cNvPr>
          <p:cNvSpPr>
            <a:spLocks noGrp="1"/>
          </p:cNvSpPr>
          <p:nvPr>
            <p:ph idx="1"/>
          </p:nvPr>
        </p:nvSpPr>
        <p:spPr>
          <a:xfrm>
            <a:off x="5070020" y="1698170"/>
            <a:ext cx="6478513" cy="4516361"/>
          </a:xfrm>
        </p:spPr>
        <p:txBody>
          <a:bodyPr>
            <a:normAutofit lnSpcReduction="10000"/>
          </a:bodyPr>
          <a:lstStyle/>
          <a:p>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Sağlam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çocuk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ergenlerde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rutin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sağlık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muayenesi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basamaklarını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sayabilmek</a:t>
            </a:r>
            <a:r>
              <a:rPr lang="tr-TR" sz="2000" dirty="0">
                <a:latin typeface="Times New Roman" panose="02020603050405020304" pitchFamily="18" charset="0"/>
                <a:cs typeface="Times New Roman" panose="02020603050405020304" pitchFamily="18" charset="0"/>
              </a:rPr>
              <a:t>.</a:t>
            </a:r>
          </a:p>
          <a:p>
            <a:endParaRPr lang="tr-TR" sz="2000" dirty="0">
              <a:latin typeface="Times New Roman" panose="02020603050405020304" pitchFamily="18" charset="0"/>
              <a:cs typeface="Times New Roman" panose="02020603050405020304" pitchFamily="18" charset="0"/>
            </a:endParaRPr>
          </a:p>
          <a:p>
            <a:r>
              <a:rPr lang="tr-TR" sz="2000" dirty="0" err="1">
                <a:latin typeface="Times New Roman" panose="02020603050405020304" pitchFamily="18" charset="0"/>
                <a:cs typeface="Times New Roman" panose="02020603050405020304" pitchFamily="18" charset="0"/>
              </a:rPr>
              <a:t>Yenidoğan</a:t>
            </a:r>
            <a:r>
              <a:rPr lang="tr-TR" sz="2000" dirty="0">
                <a:latin typeface="Times New Roman" panose="02020603050405020304" pitchFamily="18" charset="0"/>
                <a:cs typeface="Times New Roman" panose="02020603050405020304" pitchFamily="18" charset="0"/>
              </a:rPr>
              <a:t> taramalarını sayabilmek</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Çocukluk çağı göz ve işitme muayene basamaklarını ve sevk </a:t>
            </a:r>
            <a:r>
              <a:rPr lang="tr-TR" sz="2000" dirty="0" err="1">
                <a:latin typeface="Times New Roman" panose="02020603050405020304" pitchFamily="18" charset="0"/>
                <a:cs typeface="Times New Roman" panose="02020603050405020304" pitchFamily="18" charset="0"/>
              </a:rPr>
              <a:t>kriterlerlerini</a:t>
            </a:r>
            <a:r>
              <a:rPr lang="tr-TR" sz="2000" dirty="0">
                <a:latin typeface="Times New Roman" panose="02020603050405020304" pitchFamily="18" charset="0"/>
                <a:cs typeface="Times New Roman" panose="02020603050405020304" pitchFamily="18" charset="0"/>
              </a:rPr>
              <a:t> sayabilmek</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D </a:t>
            </a:r>
            <a:r>
              <a:rPr lang="tr-TR" sz="2000" dirty="0" err="1">
                <a:latin typeface="Times New Roman" panose="02020603050405020304" pitchFamily="18" charset="0"/>
                <a:cs typeface="Times New Roman" panose="02020603050405020304" pitchFamily="18" charset="0"/>
              </a:rPr>
              <a:t>vit</a:t>
            </a:r>
            <a:r>
              <a:rPr lang="tr-TR" sz="2000" dirty="0">
                <a:latin typeface="Times New Roman" panose="02020603050405020304" pitchFamily="18" charset="0"/>
                <a:cs typeface="Times New Roman" panose="02020603050405020304" pitchFamily="18" charset="0"/>
              </a:rPr>
              <a:t> ve fe desteği tedavi başlama ilkelerini sayabilmek</a:t>
            </a:r>
          </a:p>
          <a:p>
            <a:endParaRPr lang="tr-TR" sz="2000" dirty="0">
              <a:latin typeface="Times New Roman" panose="02020603050405020304" pitchFamily="18" charset="0"/>
              <a:cs typeface="Times New Roman" panose="02020603050405020304" pitchFamily="18" charset="0"/>
            </a:endParaRPr>
          </a:p>
          <a:p>
            <a:r>
              <a:rPr lang="tr-TR" sz="2000" dirty="0">
                <a:latin typeface="Times New Roman" panose="02020603050405020304" pitchFamily="18" charset="0"/>
                <a:cs typeface="Times New Roman" panose="02020603050405020304" pitchFamily="18" charset="0"/>
              </a:rPr>
              <a:t>Gelişimsel kalça </a:t>
            </a:r>
            <a:r>
              <a:rPr lang="tr-TR" sz="2000" dirty="0" err="1">
                <a:latin typeface="Times New Roman" panose="02020603050405020304" pitchFamily="18" charset="0"/>
                <a:cs typeface="Times New Roman" panose="02020603050405020304" pitchFamily="18" charset="0"/>
              </a:rPr>
              <a:t>displazi</a:t>
            </a:r>
            <a:r>
              <a:rPr lang="tr-TR" sz="2000" dirty="0">
                <a:latin typeface="Times New Roman" panose="02020603050405020304" pitchFamily="18" charset="0"/>
                <a:cs typeface="Times New Roman" panose="02020603050405020304" pitchFamily="18" charset="0"/>
              </a:rPr>
              <a:t> muayene bulgularını sayabilmek</a:t>
            </a:r>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0469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4299BC8-7615-4906-B016-3869AE366941}"/>
              </a:ext>
            </a:extLst>
          </p:cNvPr>
          <p:cNvSpPr>
            <a:spLocks noGrp="1"/>
          </p:cNvSpPr>
          <p:nvPr>
            <p:ph type="title"/>
          </p:nvPr>
        </p:nvSpPr>
        <p:spPr/>
        <p:txBody>
          <a:bodyPr/>
          <a:lstStyle/>
          <a:p>
            <a:r>
              <a:rPr lang="tr-TR" dirty="0"/>
              <a:t>Baş çevresi </a:t>
            </a:r>
            <a:r>
              <a:rPr lang="tr-TR" dirty="0" err="1"/>
              <a:t>persentil</a:t>
            </a:r>
            <a:r>
              <a:rPr lang="tr-TR" dirty="0"/>
              <a:t> değerleri</a:t>
            </a:r>
          </a:p>
        </p:txBody>
      </p:sp>
      <p:pic>
        <p:nvPicPr>
          <p:cNvPr id="5" name="İçerik Yer Tutucusu 4" descr="tablo içeren bir resim&#10;&#10;Açıklama otomatik olarak oluşturuldu">
            <a:extLst>
              <a:ext uri="{FF2B5EF4-FFF2-40B4-BE49-F238E27FC236}">
                <a16:creationId xmlns:a16="http://schemas.microsoft.com/office/drawing/2014/main" id="{5F39B152-8810-442D-A719-64B0330B59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1074" y="1898427"/>
            <a:ext cx="9261251" cy="4594448"/>
          </a:xfrm>
        </p:spPr>
      </p:pic>
    </p:spTree>
    <p:extLst>
      <p:ext uri="{BB962C8B-B14F-4D97-AF65-F5344CB8AC3E}">
        <p14:creationId xmlns:p14="http://schemas.microsoft.com/office/powerpoint/2010/main" val="103878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AB46B41-54F3-4130-BCE8-068E2EECA4F8}"/>
              </a:ext>
            </a:extLst>
          </p:cNvPr>
          <p:cNvSpPr>
            <a:spLocks noGrp="1"/>
          </p:cNvSpPr>
          <p:nvPr>
            <p:ph type="title"/>
          </p:nvPr>
        </p:nvSpPr>
        <p:spPr>
          <a:xfrm>
            <a:off x="643467" y="321734"/>
            <a:ext cx="10905066" cy="1135737"/>
          </a:xfrm>
        </p:spPr>
        <p:txBody>
          <a:bodyPr>
            <a:normAutofit/>
          </a:bodyPr>
          <a:lstStyle/>
          <a:p>
            <a:r>
              <a:rPr lang="tr-TR" sz="3600"/>
              <a:t>Üreme organ muayenesi</a:t>
            </a:r>
            <a:br>
              <a:rPr lang="tr-TR" sz="3600"/>
            </a:br>
            <a:endParaRPr lang="tr-TR" sz="3600"/>
          </a:p>
        </p:txBody>
      </p:sp>
      <p:sp>
        <p:nvSpPr>
          <p:cNvPr id="3" name="İçerik Yer Tutucusu 2">
            <a:extLst>
              <a:ext uri="{FF2B5EF4-FFF2-40B4-BE49-F238E27FC236}">
                <a16:creationId xmlns:a16="http://schemas.microsoft.com/office/drawing/2014/main" id="{6170C693-16F8-4D05-996F-9F5C5EDF93CA}"/>
              </a:ext>
            </a:extLst>
          </p:cNvPr>
          <p:cNvSpPr>
            <a:spLocks noGrp="1"/>
          </p:cNvSpPr>
          <p:nvPr>
            <p:ph idx="1"/>
          </p:nvPr>
        </p:nvSpPr>
        <p:spPr>
          <a:xfrm>
            <a:off x="643469" y="1782981"/>
            <a:ext cx="4008384" cy="4393982"/>
          </a:xfrm>
        </p:spPr>
        <p:txBody>
          <a:bodyPr>
            <a:normAutofit/>
          </a:bodyPr>
          <a:lstStyle/>
          <a:p>
            <a:endParaRPr lang="tr-TR" sz="2000" dirty="0"/>
          </a:p>
          <a:p>
            <a:endParaRPr lang="tr-TR" sz="2000" dirty="0"/>
          </a:p>
          <a:p>
            <a:r>
              <a:rPr lang="tr-TR" sz="2000" dirty="0"/>
              <a:t>Kız bebek</a:t>
            </a:r>
          </a:p>
          <a:p>
            <a:pPr lvl="1"/>
            <a:r>
              <a:rPr lang="tr-TR" sz="2000" dirty="0" err="1"/>
              <a:t>Labialar</a:t>
            </a:r>
            <a:r>
              <a:rPr lang="tr-TR" sz="2000" dirty="0"/>
              <a:t> arası akıntı</a:t>
            </a:r>
          </a:p>
          <a:p>
            <a:pPr lvl="1"/>
            <a:r>
              <a:rPr lang="tr-TR" sz="2000" dirty="0" err="1"/>
              <a:t>Labialar</a:t>
            </a:r>
            <a:r>
              <a:rPr lang="tr-TR" sz="2000" dirty="0"/>
              <a:t> da </a:t>
            </a:r>
            <a:r>
              <a:rPr lang="tr-TR" sz="2000" dirty="0" err="1"/>
              <a:t>ekimoz,ödem</a:t>
            </a:r>
            <a:endParaRPr lang="tr-TR" sz="2000" dirty="0"/>
          </a:p>
          <a:p>
            <a:pPr lvl="1"/>
            <a:r>
              <a:rPr lang="tr-TR" sz="2000" dirty="0" err="1"/>
              <a:t>Labial</a:t>
            </a:r>
            <a:r>
              <a:rPr lang="tr-TR" sz="2000" dirty="0"/>
              <a:t> füzyon</a:t>
            </a:r>
          </a:p>
          <a:p>
            <a:pPr lvl="1"/>
            <a:r>
              <a:rPr lang="tr-TR" sz="2000" dirty="0"/>
              <a:t>Klitorisin büyüklüğü</a:t>
            </a:r>
          </a:p>
        </p:txBody>
      </p:sp>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1" name="Rectangle 2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Resim 4">
            <a:extLst>
              <a:ext uri="{FF2B5EF4-FFF2-40B4-BE49-F238E27FC236}">
                <a16:creationId xmlns:a16="http://schemas.microsoft.com/office/drawing/2014/main" id="{E4D53A37-F817-4164-A1A2-38C68CC9A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052" y="972865"/>
            <a:ext cx="3002267" cy="2607684"/>
          </a:xfrm>
          <a:prstGeom prst="rect">
            <a:avLst/>
          </a:prstGeom>
        </p:spPr>
      </p:pic>
      <p:pic>
        <p:nvPicPr>
          <p:cNvPr id="7" name="Resim 6">
            <a:extLst>
              <a:ext uri="{FF2B5EF4-FFF2-40B4-BE49-F238E27FC236}">
                <a16:creationId xmlns:a16="http://schemas.microsoft.com/office/drawing/2014/main" id="{D4AC8D40-EF6C-413B-9CD7-D29978C2B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025" y="3627457"/>
            <a:ext cx="4248319" cy="2257678"/>
          </a:xfrm>
          <a:prstGeom prst="rect">
            <a:avLst/>
          </a:prstGeom>
        </p:spPr>
      </p:pic>
      <p:sp>
        <p:nvSpPr>
          <p:cNvPr id="8" name="Metin kutusu 7">
            <a:extLst>
              <a:ext uri="{FF2B5EF4-FFF2-40B4-BE49-F238E27FC236}">
                <a16:creationId xmlns:a16="http://schemas.microsoft.com/office/drawing/2014/main" id="{10190D27-5F2C-4827-9BC9-9349E361ED1E}"/>
              </a:ext>
            </a:extLst>
          </p:cNvPr>
          <p:cNvSpPr txBox="1"/>
          <p:nvPr/>
        </p:nvSpPr>
        <p:spPr>
          <a:xfrm>
            <a:off x="5474721" y="5885135"/>
            <a:ext cx="6093257" cy="929542"/>
          </a:xfrm>
          <a:prstGeom prst="rect">
            <a:avLst/>
          </a:prstGeom>
          <a:noFill/>
        </p:spPr>
        <p:txBody>
          <a:bodyPr wrap="square" rtlCol="0">
            <a:spAutoFit/>
          </a:bodyPr>
          <a:lstStyle/>
          <a:p>
            <a:r>
              <a:rPr lang="en-US" b="0" i="0" dirty="0">
                <a:solidFill>
                  <a:srgbClr val="505050"/>
                </a:solidFill>
                <a:effectLst/>
                <a:latin typeface="NexusSerif"/>
              </a:rPr>
              <a:t>Labial Adhesion: New Classification and Treatment Protocol</a:t>
            </a:r>
            <a:endParaRPr lang="tr-TR" b="0" i="0" dirty="0">
              <a:solidFill>
                <a:srgbClr val="505050"/>
              </a:solidFill>
              <a:effectLst/>
              <a:latin typeface="NexusSerif"/>
            </a:endParaRPr>
          </a:p>
          <a:p>
            <a:r>
              <a:rPr lang="tr-TR" b="0" i="0" u="none" strike="noStrike" dirty="0">
                <a:solidFill>
                  <a:srgbClr val="0C7DBB"/>
                </a:solidFill>
                <a:effectLst/>
                <a:latin typeface="NexusSans"/>
                <a:hlinkClick r:id="rId5"/>
              </a:rPr>
              <a:t>MirzamanHuseynovMD</a:t>
            </a:r>
            <a:r>
              <a:rPr lang="tr-TR" b="0" i="0" u="none" strike="noStrike" baseline="30000" dirty="0">
                <a:solidFill>
                  <a:srgbClr val="0C7DBB"/>
                </a:solidFill>
                <a:effectLst/>
                <a:latin typeface="NexusSans"/>
                <a:hlinkClick r:id="rId5"/>
              </a:rPr>
              <a:t>1</a:t>
            </a:r>
            <a:r>
              <a:rPr lang="tr-TR" b="0" i="0" u="none" strike="noStrike" dirty="0">
                <a:solidFill>
                  <a:srgbClr val="0C7DBB"/>
                </a:solidFill>
                <a:effectLst/>
                <a:latin typeface="NexusSans"/>
                <a:hlinkClick r:id="rId5"/>
              </a:rPr>
              <a:t>Ali EkberHakalmazMD</a:t>
            </a:r>
            <a:r>
              <a:rPr lang="tr-TR" b="0" i="0" u="none" strike="noStrike" baseline="30000" dirty="0">
                <a:solidFill>
                  <a:srgbClr val="0C7DBB"/>
                </a:solidFill>
                <a:effectLst/>
                <a:latin typeface="NexusSans"/>
                <a:hlinkClick r:id="rId5"/>
              </a:rPr>
              <a:t>2</a:t>
            </a:r>
            <a:endParaRPr lang="en-US" b="0" i="0" dirty="0">
              <a:solidFill>
                <a:srgbClr val="505050"/>
              </a:solidFill>
              <a:effectLst/>
              <a:latin typeface="NexusSerif"/>
            </a:endParaRPr>
          </a:p>
          <a:p>
            <a:r>
              <a:rPr lang="tr-TR" b="0" i="0" u="none" strike="noStrike" dirty="0">
                <a:solidFill>
                  <a:srgbClr val="0C7DBB"/>
                </a:solidFill>
                <a:effectLst/>
                <a:latin typeface="NexusSans"/>
                <a:hlinkClick r:id="rId6" tooltip="Persistent link using digital object identifier"/>
              </a:rPr>
              <a:t>https://doi.org/10.1016/j.jpag.2020.03.005</a:t>
            </a:r>
            <a:endParaRPr lang="tr-TR" dirty="0"/>
          </a:p>
        </p:txBody>
      </p:sp>
    </p:spTree>
    <p:extLst>
      <p:ext uri="{BB962C8B-B14F-4D97-AF65-F5344CB8AC3E}">
        <p14:creationId xmlns:p14="http://schemas.microsoft.com/office/powerpoint/2010/main" val="300313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B89433C-F029-467B-9FA4-087E5ED414CB}"/>
              </a:ext>
            </a:extLst>
          </p:cNvPr>
          <p:cNvSpPr>
            <a:spLocks noGrp="1"/>
          </p:cNvSpPr>
          <p:nvPr>
            <p:ph type="title"/>
          </p:nvPr>
        </p:nvSpPr>
        <p:spPr>
          <a:xfrm>
            <a:off x="643467" y="321734"/>
            <a:ext cx="4970877" cy="1135737"/>
          </a:xfrm>
        </p:spPr>
        <p:txBody>
          <a:bodyPr>
            <a:normAutofit/>
          </a:bodyPr>
          <a:lstStyle/>
          <a:p>
            <a:r>
              <a:rPr lang="tr-TR" sz="3600"/>
              <a:t>Üreme organ muayenesi</a:t>
            </a:r>
          </a:p>
        </p:txBody>
      </p:sp>
      <p:sp>
        <p:nvSpPr>
          <p:cNvPr id="3" name="İçerik Yer Tutucusu 2">
            <a:extLst>
              <a:ext uri="{FF2B5EF4-FFF2-40B4-BE49-F238E27FC236}">
                <a16:creationId xmlns:a16="http://schemas.microsoft.com/office/drawing/2014/main" id="{D7A4C549-90F6-4B36-BAB3-BCFE601B1B26}"/>
              </a:ext>
            </a:extLst>
          </p:cNvPr>
          <p:cNvSpPr>
            <a:spLocks noGrp="1"/>
          </p:cNvSpPr>
          <p:nvPr>
            <p:ph idx="1"/>
          </p:nvPr>
        </p:nvSpPr>
        <p:spPr>
          <a:xfrm>
            <a:off x="643468" y="1782981"/>
            <a:ext cx="4970877" cy="4393982"/>
          </a:xfrm>
        </p:spPr>
        <p:txBody>
          <a:bodyPr>
            <a:normAutofit/>
          </a:bodyPr>
          <a:lstStyle/>
          <a:p>
            <a:r>
              <a:rPr lang="tr-TR" sz="2000"/>
              <a:t>Erkek bebek</a:t>
            </a:r>
          </a:p>
          <a:p>
            <a:pPr lvl="1"/>
            <a:r>
              <a:rPr lang="tr-TR" sz="2000"/>
              <a:t>Dış genital organlarda belirsizlik</a:t>
            </a:r>
          </a:p>
          <a:p>
            <a:pPr lvl="1"/>
            <a:r>
              <a:rPr lang="tr-TR" sz="2000"/>
              <a:t>Prepisyumun ucundaki açıklığın idrar yapmayı engelleyecek kadar dar olması</a:t>
            </a:r>
          </a:p>
          <a:p>
            <a:pPr lvl="1"/>
            <a:r>
              <a:rPr lang="tr-TR" sz="2000"/>
              <a:t>Üretra ağzının glansın alt ucunda ya da dorsalinde yer alması</a:t>
            </a:r>
          </a:p>
          <a:p>
            <a:pPr lvl="1"/>
            <a:r>
              <a:rPr lang="tr-TR" sz="2000"/>
              <a:t>Testislerin skrotum da yokluğu</a:t>
            </a:r>
          </a:p>
          <a:p>
            <a:pPr lvl="1"/>
            <a:r>
              <a:rPr lang="tr-TR" sz="2000"/>
              <a:t>Skrotumdaki şişliğin transparan görülmesi</a:t>
            </a:r>
          </a:p>
          <a:p>
            <a:endParaRPr lang="tr-TR" sz="2000"/>
          </a:p>
        </p:txBody>
      </p:sp>
      <p:pic>
        <p:nvPicPr>
          <p:cNvPr id="7" name="Resim 6">
            <a:extLst>
              <a:ext uri="{FF2B5EF4-FFF2-40B4-BE49-F238E27FC236}">
                <a16:creationId xmlns:a16="http://schemas.microsoft.com/office/drawing/2014/main" id="{51B5B81E-8CA2-4EC1-910D-AB600F084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077963"/>
            <a:ext cx="2709334" cy="1826071"/>
          </a:xfrm>
          <a:prstGeom prst="rect">
            <a:avLst/>
          </a:prstGeom>
        </p:spPr>
      </p:pic>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a:extLst>
              <a:ext uri="{FF2B5EF4-FFF2-40B4-BE49-F238E27FC236}">
                <a16:creationId xmlns:a16="http://schemas.microsoft.com/office/drawing/2014/main" id="{3273B471-FBE7-4CAE-A20F-E23BDD039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4054200"/>
            <a:ext cx="2709334" cy="1625600"/>
          </a:xfrm>
          <a:prstGeom prst="rect">
            <a:avLst/>
          </a:prstGeom>
        </p:spPr>
      </p:pic>
      <p:pic>
        <p:nvPicPr>
          <p:cNvPr id="5" name="Resim 4" descr="metin içeren bir resim&#10;&#10;Açıklama otomatik olarak oluşturuldu">
            <a:extLst>
              <a:ext uri="{FF2B5EF4-FFF2-40B4-BE49-F238E27FC236}">
                <a16:creationId xmlns:a16="http://schemas.microsoft.com/office/drawing/2014/main" id="{8200A569-DEC6-4EA8-933D-3544F6631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6200" y="3563498"/>
            <a:ext cx="2590053" cy="1932578"/>
          </a:xfrm>
          <a:prstGeom prst="rect">
            <a:avLst/>
          </a:prstGeom>
        </p:spPr>
      </p:pic>
    </p:spTree>
    <p:extLst>
      <p:ext uri="{BB962C8B-B14F-4D97-AF65-F5344CB8AC3E}">
        <p14:creationId xmlns:p14="http://schemas.microsoft.com/office/powerpoint/2010/main" val="2114320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8D3450-5497-406F-AA8F-D1F47CB375C5}"/>
              </a:ext>
            </a:extLst>
          </p:cNvPr>
          <p:cNvSpPr>
            <a:spLocks noGrp="1"/>
          </p:cNvSpPr>
          <p:nvPr>
            <p:ph type="title"/>
          </p:nvPr>
        </p:nvSpPr>
        <p:spPr/>
        <p:txBody>
          <a:bodyPr/>
          <a:lstStyle/>
          <a:p>
            <a:r>
              <a:rPr lang="tr-TR" dirty="0"/>
              <a:t>Baş boyun muayenesi</a:t>
            </a:r>
          </a:p>
        </p:txBody>
      </p:sp>
      <p:pic>
        <p:nvPicPr>
          <p:cNvPr id="9" name="İçerik Yer Tutucusu 8" descr="tablo içeren bir resim&#10;&#10;Açıklama otomatik olarak oluşturuldu">
            <a:extLst>
              <a:ext uri="{FF2B5EF4-FFF2-40B4-BE49-F238E27FC236}">
                <a16:creationId xmlns:a16="http://schemas.microsoft.com/office/drawing/2014/main" id="{6A120731-B5EC-4110-9C75-A6C933433D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208059" y="-1006756"/>
            <a:ext cx="5437747" cy="10177465"/>
          </a:xfrm>
        </p:spPr>
      </p:pic>
    </p:spTree>
    <p:extLst>
      <p:ext uri="{BB962C8B-B14F-4D97-AF65-F5344CB8AC3E}">
        <p14:creationId xmlns:p14="http://schemas.microsoft.com/office/powerpoint/2010/main" val="3206145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1871279-B102-4DF1-B90E-7A5D6DF38922}"/>
              </a:ext>
            </a:extLst>
          </p:cNvPr>
          <p:cNvSpPr>
            <a:spLocks noGrp="1"/>
          </p:cNvSpPr>
          <p:nvPr>
            <p:ph type="title"/>
          </p:nvPr>
        </p:nvSpPr>
        <p:spPr>
          <a:xfrm>
            <a:off x="643467" y="321734"/>
            <a:ext cx="10905066" cy="1135737"/>
          </a:xfrm>
        </p:spPr>
        <p:txBody>
          <a:bodyPr>
            <a:normAutofit/>
          </a:bodyPr>
          <a:lstStyle/>
          <a:p>
            <a:r>
              <a:rPr lang="tr-TR" sz="3600"/>
              <a:t>DOĞUMDAN SONRAKİ İLK HAFTA İÇİNDE YENİDOĞAN İZLEMİ</a:t>
            </a:r>
          </a:p>
        </p:txBody>
      </p:sp>
      <p:sp>
        <p:nvSpPr>
          <p:cNvPr id="3" name="İçerik Yer Tutucusu 2">
            <a:extLst>
              <a:ext uri="{FF2B5EF4-FFF2-40B4-BE49-F238E27FC236}">
                <a16:creationId xmlns:a16="http://schemas.microsoft.com/office/drawing/2014/main" id="{09EEF32F-DD4C-4BB5-8EE1-7CB60ACC64D2}"/>
              </a:ext>
            </a:extLst>
          </p:cNvPr>
          <p:cNvSpPr>
            <a:spLocks noGrp="1"/>
          </p:cNvSpPr>
          <p:nvPr>
            <p:ph idx="1"/>
          </p:nvPr>
        </p:nvSpPr>
        <p:spPr>
          <a:xfrm>
            <a:off x="643468" y="1782981"/>
            <a:ext cx="6385981" cy="4393982"/>
          </a:xfrm>
        </p:spPr>
        <p:txBody>
          <a:bodyPr>
            <a:normAutofit/>
          </a:bodyPr>
          <a:lstStyle/>
          <a:p>
            <a:r>
              <a:rPr lang="tr-TR" sz="1700" dirty="0"/>
              <a:t>Anneye danışmanlık </a:t>
            </a:r>
          </a:p>
          <a:p>
            <a:pPr lvl="1"/>
            <a:r>
              <a:rPr lang="tr-TR" sz="1700" dirty="0"/>
              <a:t>Emzirme</a:t>
            </a:r>
          </a:p>
          <a:p>
            <a:pPr lvl="1"/>
            <a:r>
              <a:rPr lang="tr-TR" sz="1700" dirty="0"/>
              <a:t>Göbek bakımı</a:t>
            </a:r>
          </a:p>
          <a:p>
            <a:pPr lvl="1"/>
            <a:r>
              <a:rPr lang="tr-TR" sz="1700" dirty="0"/>
              <a:t>Bebek bakımı</a:t>
            </a:r>
          </a:p>
          <a:p>
            <a:pPr lvl="1"/>
            <a:r>
              <a:rPr lang="tr-TR" sz="1700" dirty="0"/>
              <a:t>Bebekle sağlıklı iletişim </a:t>
            </a:r>
          </a:p>
          <a:p>
            <a:pPr lvl="1"/>
            <a:r>
              <a:rPr lang="tr-TR" sz="1700" dirty="0"/>
              <a:t>Uyku </a:t>
            </a:r>
          </a:p>
          <a:p>
            <a:pPr lvl="1"/>
            <a:r>
              <a:rPr lang="tr-TR" sz="1700" dirty="0"/>
              <a:t>El yıkama</a:t>
            </a:r>
          </a:p>
          <a:p>
            <a:pPr lvl="1"/>
            <a:r>
              <a:rPr lang="tr-TR" sz="1700" dirty="0"/>
              <a:t>Aşılamanın önemi ve hastalıklardan korunma, </a:t>
            </a:r>
          </a:p>
          <a:p>
            <a:pPr lvl="1"/>
            <a:r>
              <a:rPr lang="tr-TR" sz="1700" dirty="0"/>
              <a:t>Doktora hemen başvurmayı gerektiren durumlar (ateş, iyi emmeme, kusma, ishal, sarılık, uykuya meyil, </a:t>
            </a:r>
            <a:r>
              <a:rPr lang="tr-TR" sz="1700" dirty="0" err="1"/>
              <a:t>vs</a:t>
            </a:r>
            <a:r>
              <a:rPr lang="tr-TR" sz="1700" dirty="0"/>
              <a:t>) </a:t>
            </a:r>
          </a:p>
          <a:p>
            <a:pPr lvl="1"/>
            <a:r>
              <a:rPr lang="tr-TR" sz="1700" dirty="0">
                <a:cs typeface="Times New Roman" panose="02020603050405020304" pitchFamily="18" charset="0"/>
              </a:rPr>
              <a:t>Ailenin soruları varsa yanıtlanmalı ve ilgili broşürler verilmeli</a:t>
            </a:r>
          </a:p>
          <a:p>
            <a:pPr lvl="1"/>
            <a:endParaRPr lang="tr-TR" sz="1700" dirty="0"/>
          </a:p>
          <a:p>
            <a:pPr lvl="1"/>
            <a:endParaRPr lang="tr-TR" sz="1700" dirty="0"/>
          </a:p>
        </p:txBody>
      </p:sp>
      <p:grpSp>
        <p:nvGrpSpPr>
          <p:cNvPr id="24"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a:extLst>
              <a:ext uri="{FF2B5EF4-FFF2-40B4-BE49-F238E27FC236}">
                <a16:creationId xmlns:a16="http://schemas.microsoft.com/office/drawing/2014/main" id="{B640B379-665F-4EC7-9729-7C67BC5B9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905" y="1779204"/>
            <a:ext cx="4008384" cy="3577667"/>
          </a:xfrm>
          <a:prstGeom prst="rect">
            <a:avLst/>
          </a:prstGeom>
        </p:spPr>
      </p:pic>
      <p:grpSp>
        <p:nvGrpSpPr>
          <p:cNvPr id="25"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83034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890F777-288B-4834-850C-A28BC37D69A3}"/>
              </a:ext>
            </a:extLst>
          </p:cNvPr>
          <p:cNvSpPr>
            <a:spLocks noGrp="1"/>
          </p:cNvSpPr>
          <p:nvPr>
            <p:ph type="title"/>
          </p:nvPr>
        </p:nvSpPr>
        <p:spPr>
          <a:xfrm>
            <a:off x="643467" y="321734"/>
            <a:ext cx="10905066" cy="1135737"/>
          </a:xfrm>
        </p:spPr>
        <p:txBody>
          <a:bodyPr>
            <a:normAutofit/>
          </a:bodyPr>
          <a:lstStyle/>
          <a:p>
            <a:r>
              <a:rPr lang="tr-TR" sz="3600"/>
              <a:t>Lohusa izlemi</a:t>
            </a:r>
            <a:br>
              <a:rPr lang="tr-TR" sz="3600"/>
            </a:br>
            <a:endParaRPr lang="tr-TR" sz="3600"/>
          </a:p>
        </p:txBody>
      </p:sp>
      <p:sp>
        <p:nvSpPr>
          <p:cNvPr id="3" name="İçerik Yer Tutucusu 2">
            <a:extLst>
              <a:ext uri="{FF2B5EF4-FFF2-40B4-BE49-F238E27FC236}">
                <a16:creationId xmlns:a16="http://schemas.microsoft.com/office/drawing/2014/main" id="{B83972BD-2DB7-4A26-98DA-7C6ECE0EAAED}"/>
              </a:ext>
            </a:extLst>
          </p:cNvPr>
          <p:cNvSpPr>
            <a:spLocks noGrp="1"/>
          </p:cNvSpPr>
          <p:nvPr>
            <p:ph idx="1"/>
          </p:nvPr>
        </p:nvSpPr>
        <p:spPr>
          <a:xfrm>
            <a:off x="643469" y="1782981"/>
            <a:ext cx="4008384" cy="4393982"/>
          </a:xfrm>
        </p:spPr>
        <p:txBody>
          <a:bodyPr>
            <a:normAutofit/>
          </a:bodyPr>
          <a:lstStyle/>
          <a:p>
            <a:r>
              <a:rPr lang="tr-TR" sz="2000"/>
              <a:t>Annenin kendisi için Demir ve D vitamini kullanımı</a:t>
            </a:r>
          </a:p>
          <a:p>
            <a:r>
              <a:rPr lang="tr-TR" sz="2000"/>
              <a:t>Hemoglobin ölçümü </a:t>
            </a:r>
          </a:p>
          <a:p>
            <a:r>
              <a:rPr lang="tr-TR" sz="2000"/>
              <a:t>Kan basıncı ölçümü </a:t>
            </a:r>
          </a:p>
          <a:p>
            <a:r>
              <a:rPr lang="tr-TR" sz="2000"/>
              <a:t>Ateş ölçümü </a:t>
            </a:r>
          </a:p>
          <a:p>
            <a:r>
              <a:rPr lang="tr-TR" sz="2000"/>
              <a:t>Kanama kontrolü </a:t>
            </a:r>
          </a:p>
          <a:p>
            <a:r>
              <a:rPr lang="tr-TR" sz="2000"/>
              <a:t>Anneye AP danışmanlığı</a:t>
            </a:r>
          </a:p>
          <a:p>
            <a:pPr marL="457200" lvl="1" indent="0">
              <a:buNone/>
            </a:pPr>
            <a:endParaRPr lang="tr-TR" sz="200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descr="tablo içeren bir resim&#10;&#10;Açıklama otomatik olarak oluşturuldu">
            <a:extLst>
              <a:ext uri="{FF2B5EF4-FFF2-40B4-BE49-F238E27FC236}">
                <a16:creationId xmlns:a16="http://schemas.microsoft.com/office/drawing/2014/main" id="{598E66E5-2AFD-4BCD-B438-7573AD132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5018" y="436239"/>
            <a:ext cx="6821108" cy="5985522"/>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812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79A5F1F-775F-46FC-9C4A-B67009D0F6E7}"/>
              </a:ext>
            </a:extLst>
          </p:cNvPr>
          <p:cNvSpPr>
            <a:spLocks noGrp="1"/>
          </p:cNvSpPr>
          <p:nvPr>
            <p:ph type="title"/>
          </p:nvPr>
        </p:nvSpPr>
        <p:spPr>
          <a:xfrm>
            <a:off x="643467" y="321734"/>
            <a:ext cx="10905066" cy="1135737"/>
          </a:xfrm>
        </p:spPr>
        <p:txBody>
          <a:bodyPr>
            <a:normAutofit/>
          </a:bodyPr>
          <a:lstStyle/>
          <a:p>
            <a:r>
              <a:rPr lang="tr-TR" sz="3600"/>
              <a:t>D  vitamini desteği</a:t>
            </a:r>
          </a:p>
        </p:txBody>
      </p:sp>
      <p:sp>
        <p:nvSpPr>
          <p:cNvPr id="27" name="İçerik Yer Tutucusu 2">
            <a:extLst>
              <a:ext uri="{FF2B5EF4-FFF2-40B4-BE49-F238E27FC236}">
                <a16:creationId xmlns:a16="http://schemas.microsoft.com/office/drawing/2014/main" id="{EBE13429-BF7D-4BE1-B198-7F43A40EFC87}"/>
              </a:ext>
            </a:extLst>
          </p:cNvPr>
          <p:cNvSpPr>
            <a:spLocks noGrp="1"/>
          </p:cNvSpPr>
          <p:nvPr>
            <p:ph idx="1"/>
          </p:nvPr>
        </p:nvSpPr>
        <p:spPr>
          <a:xfrm>
            <a:off x="643467" y="1782981"/>
            <a:ext cx="10905066" cy="4393982"/>
          </a:xfrm>
        </p:spPr>
        <p:txBody>
          <a:bodyPr>
            <a:normAutofit/>
          </a:bodyPr>
          <a:lstStyle/>
          <a:p>
            <a:r>
              <a:rPr lang="tr-TR" sz="2000"/>
              <a:t>Bütün yenidoğanlara beslenme biçimine bakılmaksızın yaşamın ilk gününden itibaren 400IU D vitamini verilmelidir. </a:t>
            </a:r>
          </a:p>
          <a:p>
            <a:endParaRPr lang="tr-TR" sz="2000"/>
          </a:p>
          <a:p>
            <a:r>
              <a:rPr lang="tr-TR" sz="2000"/>
              <a:t>D vitamini preperatları (400U/3damla) Sağlık Bakanlığı tarafından sağlanmakta ve Aile Hekimlerince dağıtılmaktadır</a:t>
            </a:r>
          </a:p>
          <a:p>
            <a:endParaRPr lang="tr-TR" sz="2000"/>
          </a:p>
          <a:p>
            <a:r>
              <a:rPr lang="tr-TR" sz="2000"/>
              <a:t>Bir yaşından sonraki dönem için D vitamini ihtiyacı günde 600 ünite olarak belirlenmiştir</a:t>
            </a:r>
          </a:p>
        </p:txBody>
      </p:sp>
      <p:sp>
        <p:nvSpPr>
          <p:cNvPr id="28"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92468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BDE3CD-03E0-4213-A4B4-5AF58E3E96F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DAD0ABFB-BB4B-4469-9B27-224590A4E2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86025" y="0"/>
            <a:ext cx="6958011" cy="7517659"/>
          </a:xfrm>
        </p:spPr>
      </p:pic>
    </p:spTree>
    <p:extLst>
      <p:ext uri="{BB962C8B-B14F-4D97-AF65-F5344CB8AC3E}">
        <p14:creationId xmlns:p14="http://schemas.microsoft.com/office/powerpoint/2010/main" val="718164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3FCAD77-53AF-4371-8689-1750AE03D57F}"/>
              </a:ext>
            </a:extLst>
          </p:cNvPr>
          <p:cNvSpPr>
            <a:spLocks noGrp="1"/>
          </p:cNvSpPr>
          <p:nvPr>
            <p:ph type="title"/>
          </p:nvPr>
        </p:nvSpPr>
        <p:spPr>
          <a:xfrm>
            <a:off x="643467" y="321734"/>
            <a:ext cx="10905066" cy="1135737"/>
          </a:xfrm>
        </p:spPr>
        <p:txBody>
          <a:bodyPr>
            <a:normAutofit/>
          </a:bodyPr>
          <a:lstStyle/>
          <a:p>
            <a:r>
              <a:rPr lang="es-ES" sz="3600"/>
              <a:t>15. - 41. </a:t>
            </a:r>
            <a:r>
              <a:rPr lang="tr-TR" sz="3600"/>
              <a:t>GÜN</a:t>
            </a:r>
            <a:r>
              <a:rPr lang="es-ES" sz="3600"/>
              <a:t> </a:t>
            </a:r>
            <a:r>
              <a:rPr lang="tr-TR" sz="3600"/>
              <a:t>VE</a:t>
            </a:r>
            <a:r>
              <a:rPr lang="es-ES" sz="3600"/>
              <a:t> 2. </a:t>
            </a:r>
            <a:r>
              <a:rPr lang="tr-TR" sz="3600"/>
              <a:t>AY İZLEMLERİ</a:t>
            </a:r>
          </a:p>
        </p:txBody>
      </p:sp>
      <p:sp>
        <p:nvSpPr>
          <p:cNvPr id="3" name="İçerik Yer Tutucusu 2">
            <a:extLst>
              <a:ext uri="{FF2B5EF4-FFF2-40B4-BE49-F238E27FC236}">
                <a16:creationId xmlns:a16="http://schemas.microsoft.com/office/drawing/2014/main" id="{FB2D3C1A-D897-4430-AEF9-88DF72B62080}"/>
              </a:ext>
            </a:extLst>
          </p:cNvPr>
          <p:cNvSpPr>
            <a:spLocks noGrp="1"/>
          </p:cNvSpPr>
          <p:nvPr>
            <p:ph idx="1"/>
          </p:nvPr>
        </p:nvSpPr>
        <p:spPr>
          <a:xfrm>
            <a:off x="643469" y="1782981"/>
            <a:ext cx="4008384" cy="4393982"/>
          </a:xfrm>
        </p:spPr>
        <p:txBody>
          <a:bodyPr>
            <a:normAutofit/>
          </a:bodyPr>
          <a:lstStyle/>
          <a:p>
            <a:pPr lvl="1"/>
            <a:r>
              <a:rPr lang="tr-TR" sz="2000" dirty="0"/>
              <a:t>Emzirme</a:t>
            </a:r>
          </a:p>
          <a:p>
            <a:pPr lvl="1"/>
            <a:r>
              <a:rPr lang="tr-TR" sz="2000" dirty="0"/>
              <a:t>Aşırı ağlama </a:t>
            </a:r>
          </a:p>
          <a:p>
            <a:pPr lvl="1"/>
            <a:r>
              <a:rPr lang="tr-TR" sz="2000" dirty="0"/>
              <a:t>Aşı durumu</a:t>
            </a:r>
          </a:p>
          <a:p>
            <a:pPr lvl="1"/>
            <a:r>
              <a:rPr lang="tr-TR" sz="2000" dirty="0" err="1"/>
              <a:t>Yenidoğan</a:t>
            </a:r>
            <a:r>
              <a:rPr lang="tr-TR" sz="2000" dirty="0"/>
              <a:t> taramaları</a:t>
            </a:r>
          </a:p>
          <a:p>
            <a:pPr lvl="1"/>
            <a:r>
              <a:rPr lang="tr-TR" sz="2000" dirty="0"/>
              <a:t>D </a:t>
            </a:r>
            <a:r>
              <a:rPr lang="tr-TR" sz="2000" dirty="0" err="1"/>
              <a:t>vit</a:t>
            </a:r>
            <a:r>
              <a:rPr lang="tr-TR" sz="2000" dirty="0"/>
              <a:t> kullanma durumu</a:t>
            </a:r>
          </a:p>
          <a:p>
            <a:endParaRPr lang="tr-TR" sz="2000" dirty="0"/>
          </a:p>
          <a:p>
            <a:endParaRPr lang="tr-TR" sz="2000" dirty="0"/>
          </a:p>
          <a:p>
            <a:endParaRPr lang="tr-TR" sz="2000" dirty="0"/>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descr="çayır içeren bir resim&#10;&#10;Açıklama otomatik olarak oluşturuldu">
            <a:extLst>
              <a:ext uri="{FF2B5EF4-FFF2-40B4-BE49-F238E27FC236}">
                <a16:creationId xmlns:a16="http://schemas.microsoft.com/office/drawing/2014/main" id="{E0284B33-3442-46B1-A2E0-1D3A3B9A5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320" y="1883313"/>
            <a:ext cx="6253212" cy="4161228"/>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96187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321734"/>
            <a:ext cx="10905066" cy="1135737"/>
          </a:xfrm>
        </p:spPr>
        <p:txBody>
          <a:bodyPr>
            <a:normAutofit/>
          </a:bodyPr>
          <a:lstStyle/>
          <a:p>
            <a:r>
              <a:rPr lang="es-ES" sz="3600"/>
              <a:t>15. - 41. </a:t>
            </a:r>
            <a:r>
              <a:rPr lang="tr-TR" sz="3600"/>
              <a:t>GÜN</a:t>
            </a:r>
            <a:r>
              <a:rPr lang="es-ES" sz="3600"/>
              <a:t> </a:t>
            </a:r>
            <a:r>
              <a:rPr lang="tr-TR" sz="3600"/>
              <a:t>VE</a:t>
            </a:r>
            <a:r>
              <a:rPr lang="es-ES" sz="3600"/>
              <a:t> 2. </a:t>
            </a:r>
            <a:r>
              <a:rPr lang="tr-TR" sz="3600"/>
              <a:t>AY İZLEMLERİ</a:t>
            </a:r>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643467" y="1782981"/>
            <a:ext cx="10905066" cy="4393982"/>
          </a:xfrm>
        </p:spPr>
        <p:txBody>
          <a:bodyPr>
            <a:normAutofit/>
          </a:bodyPr>
          <a:lstStyle/>
          <a:p>
            <a:r>
              <a:rPr lang="tr-TR" sz="1900" dirty="0"/>
              <a:t>Fizik muayene</a:t>
            </a:r>
          </a:p>
          <a:p>
            <a:pPr lvl="1"/>
            <a:r>
              <a:rPr lang="tr-TR" sz="1900" dirty="0"/>
              <a:t>Baş </a:t>
            </a:r>
            <a:r>
              <a:rPr lang="tr-TR" sz="1900" dirty="0" err="1"/>
              <a:t>çevresi,tartı,boy</a:t>
            </a:r>
            <a:endParaRPr lang="tr-TR" sz="1900" dirty="0"/>
          </a:p>
          <a:p>
            <a:pPr lvl="1"/>
            <a:r>
              <a:rPr lang="tr-TR" sz="1900" dirty="0" err="1"/>
              <a:t>Fontanel</a:t>
            </a:r>
            <a:r>
              <a:rPr lang="tr-TR" sz="1900" dirty="0"/>
              <a:t> büyüklükleri </a:t>
            </a:r>
          </a:p>
          <a:p>
            <a:pPr lvl="1"/>
            <a:r>
              <a:rPr lang="tr-TR" sz="1900" dirty="0"/>
              <a:t>Bebeğin genel görünümü</a:t>
            </a:r>
          </a:p>
          <a:p>
            <a:pPr lvl="1"/>
            <a:r>
              <a:rPr lang="tr-TR" sz="1900" dirty="0"/>
              <a:t>Doğuştan anomalisi</a:t>
            </a:r>
          </a:p>
          <a:p>
            <a:pPr lvl="1"/>
            <a:r>
              <a:rPr lang="tr-TR" sz="1900" dirty="0"/>
              <a:t>Cilt muayenesi</a:t>
            </a:r>
          </a:p>
          <a:p>
            <a:pPr lvl="1"/>
            <a:r>
              <a:rPr lang="tr-TR" sz="1900" dirty="0"/>
              <a:t>Baş boyun muayenesi</a:t>
            </a:r>
          </a:p>
          <a:p>
            <a:pPr lvl="1"/>
            <a:r>
              <a:rPr lang="tr-TR" sz="1900" dirty="0" err="1"/>
              <a:t>Solunumi,kalp,arteriyal</a:t>
            </a:r>
            <a:r>
              <a:rPr lang="tr-TR" sz="1900" dirty="0"/>
              <a:t> </a:t>
            </a:r>
            <a:r>
              <a:rPr lang="tr-TR" sz="1900" dirty="0" err="1"/>
              <a:t>femoral</a:t>
            </a:r>
            <a:r>
              <a:rPr lang="tr-TR" sz="1900" dirty="0"/>
              <a:t> nabız</a:t>
            </a:r>
          </a:p>
          <a:p>
            <a:pPr lvl="1"/>
            <a:r>
              <a:rPr lang="tr-TR" sz="1900" dirty="0" err="1"/>
              <a:t>Refleskleri</a:t>
            </a:r>
            <a:endParaRPr lang="tr-TR" sz="1900" dirty="0"/>
          </a:p>
          <a:p>
            <a:pPr lvl="1"/>
            <a:r>
              <a:rPr lang="tr-TR" sz="1900" dirty="0"/>
              <a:t>Bebeğin işitmesini değerlendir</a:t>
            </a:r>
          </a:p>
          <a:p>
            <a:pPr lvl="1"/>
            <a:r>
              <a:rPr lang="tr-TR" sz="1900" dirty="0"/>
              <a:t>Bebeğin görmesini değerlendir</a:t>
            </a:r>
          </a:p>
          <a:p>
            <a:pPr lvl="1"/>
            <a:r>
              <a:rPr lang="tr-TR" sz="1900" dirty="0"/>
              <a:t>Üreme organların muayenesi</a:t>
            </a:r>
          </a:p>
          <a:p>
            <a:pPr lvl="1"/>
            <a:r>
              <a:rPr lang="tr-TR" sz="1900" dirty="0"/>
              <a:t>İdrar yolu enfeksiyonunu açısından değerlendirme</a:t>
            </a:r>
          </a:p>
          <a:p>
            <a:pPr lvl="1"/>
            <a:endParaRPr lang="tr-TR" sz="1900" dirty="0"/>
          </a:p>
          <a:p>
            <a:endParaRPr lang="tr-TR" sz="19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0426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4AFEBDB-D2B8-499F-A6F1-E396C69832F1}"/>
              </a:ext>
            </a:extLst>
          </p:cNvPr>
          <p:cNvSpPr>
            <a:spLocks noGrp="1"/>
          </p:cNvSpPr>
          <p:nvPr>
            <p:ph type="title"/>
          </p:nvPr>
        </p:nvSpPr>
        <p:spPr>
          <a:xfrm>
            <a:off x="643467" y="321734"/>
            <a:ext cx="10905066" cy="1135737"/>
          </a:xfrm>
        </p:spPr>
        <p:txBody>
          <a:bodyPr>
            <a:normAutofit/>
          </a:bodyPr>
          <a:lstStyle/>
          <a:p>
            <a:r>
              <a:rPr lang="tr-TR" sz="3600"/>
              <a:t>SAĞLIKLI ÇOCUK NEDEN İZLENMELİDİR?</a:t>
            </a:r>
            <a:br>
              <a:rPr lang="tr-TR" sz="3600"/>
            </a:br>
            <a:endParaRPr lang="tr-TR" sz="3600"/>
          </a:p>
        </p:txBody>
      </p:sp>
      <p:sp>
        <p:nvSpPr>
          <p:cNvPr id="3" name="İçerik Yer Tutucusu 2">
            <a:extLst>
              <a:ext uri="{FF2B5EF4-FFF2-40B4-BE49-F238E27FC236}">
                <a16:creationId xmlns:a16="http://schemas.microsoft.com/office/drawing/2014/main" id="{8A2F39CC-72C4-4BF3-9892-C966D4414CD7}"/>
              </a:ext>
            </a:extLst>
          </p:cNvPr>
          <p:cNvSpPr>
            <a:spLocks noGrp="1"/>
          </p:cNvSpPr>
          <p:nvPr>
            <p:ph idx="1"/>
          </p:nvPr>
        </p:nvSpPr>
        <p:spPr>
          <a:xfrm>
            <a:off x="643468" y="1782981"/>
            <a:ext cx="6891188" cy="4393982"/>
          </a:xfrm>
        </p:spPr>
        <p:txBody>
          <a:bodyPr>
            <a:normAutofit/>
          </a:bodyPr>
          <a:lstStyle/>
          <a:p>
            <a:endParaRPr lang="tr-TR" sz="2000" dirty="0"/>
          </a:p>
          <a:p>
            <a:r>
              <a:rPr lang="tr-TR" sz="2000" dirty="0"/>
              <a:t>Bebeklik</a:t>
            </a:r>
            <a:r>
              <a:rPr lang="tr-TR" sz="2000" dirty="0">
                <a:sym typeface="Wingdings" panose="05000000000000000000" pitchFamily="2" charset="2"/>
              </a:rPr>
              <a:t> döneminden ergenliğe  kadar olan zaman aralığında çocukların ve ilişkide olduğu çevrelerinin sağlıklı ve dengeli olmasını amaçlar</a:t>
            </a:r>
          </a:p>
          <a:p>
            <a:r>
              <a:rPr lang="tr-TR" sz="2000" dirty="0">
                <a:sym typeface="Wingdings" panose="05000000000000000000" pitchFamily="2" charset="2"/>
              </a:rPr>
              <a:t>Koruyucu bir sağlık hizmeti</a:t>
            </a:r>
          </a:p>
          <a:p>
            <a:r>
              <a:rPr lang="tr-TR" sz="2000" dirty="0">
                <a:sym typeface="Wingdings" panose="05000000000000000000" pitchFamily="2" charset="2"/>
              </a:rPr>
              <a:t>Sağlığın korunması bütüncül yaklaşımı gerektirir</a:t>
            </a:r>
          </a:p>
          <a:p>
            <a:r>
              <a:rPr lang="tr-TR" sz="2000" dirty="0">
                <a:sym typeface="Wingdings" panose="05000000000000000000" pitchFamily="2" charset="2"/>
              </a:rPr>
              <a:t>SAĞLIKLI ÇOCUKSAĞLIKLI BİREY SAĞLIKLI TOPLUM</a:t>
            </a:r>
          </a:p>
          <a:p>
            <a:endParaRPr lang="tr-TR" sz="2000" dirty="0"/>
          </a:p>
        </p:txBody>
      </p:sp>
      <p:pic>
        <p:nvPicPr>
          <p:cNvPr id="5" name="Resim 4">
            <a:extLst>
              <a:ext uri="{FF2B5EF4-FFF2-40B4-BE49-F238E27FC236}">
                <a16:creationId xmlns:a16="http://schemas.microsoft.com/office/drawing/2014/main" id="{A46B0DFD-9DC3-46D8-9C29-A422E64EF510}"/>
              </a:ext>
            </a:extLst>
          </p:cNvPr>
          <p:cNvPicPr>
            <a:picLocks noChangeAspect="1"/>
          </p:cNvPicPr>
          <p:nvPr/>
        </p:nvPicPr>
        <p:blipFill rotWithShape="1">
          <a:blip r:embed="rId3">
            <a:extLst>
              <a:ext uri="{28A0092B-C50C-407E-A947-70E740481C1C}">
                <a14:useLocalDpi xmlns:a14="http://schemas.microsoft.com/office/drawing/2010/main" val="0"/>
              </a:ext>
            </a:extLst>
          </a:blip>
          <a:srcRect l="26854" r="16466" b="-1"/>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8"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5461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37A6D45-F7C4-4C40-B9F8-378A25130DF1}"/>
              </a:ext>
            </a:extLst>
          </p:cNvPr>
          <p:cNvSpPr>
            <a:spLocks noGrp="1"/>
          </p:cNvSpPr>
          <p:nvPr>
            <p:ph type="title"/>
          </p:nvPr>
        </p:nvSpPr>
        <p:spPr>
          <a:xfrm>
            <a:off x="643467" y="1698171"/>
            <a:ext cx="3962061" cy="4516360"/>
          </a:xfrm>
        </p:spPr>
        <p:txBody>
          <a:bodyPr anchor="t">
            <a:normAutofit/>
          </a:bodyPr>
          <a:lstStyle/>
          <a:p>
            <a:r>
              <a:rPr lang="es-ES" sz="3600"/>
              <a:t>15. - 41. </a:t>
            </a:r>
            <a:r>
              <a:rPr lang="tr-TR" sz="3600"/>
              <a:t>GÜN</a:t>
            </a:r>
            <a:r>
              <a:rPr lang="es-ES" sz="3600"/>
              <a:t> </a:t>
            </a:r>
            <a:r>
              <a:rPr lang="tr-TR" sz="3600"/>
              <a:t>VE</a:t>
            </a:r>
            <a:r>
              <a:rPr lang="es-ES" sz="3600"/>
              <a:t> 2. </a:t>
            </a:r>
            <a:r>
              <a:rPr lang="tr-TR" sz="3600"/>
              <a:t>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9D59D00A-4DF2-4491-A6BA-55A34ED04A7E}"/>
              </a:ext>
            </a:extLst>
          </p:cNvPr>
          <p:cNvSpPr>
            <a:spLocks noGrp="1"/>
          </p:cNvSpPr>
          <p:nvPr>
            <p:ph idx="1"/>
          </p:nvPr>
        </p:nvSpPr>
        <p:spPr>
          <a:xfrm>
            <a:off x="5070020" y="1698170"/>
            <a:ext cx="6478513" cy="4516361"/>
          </a:xfrm>
        </p:spPr>
        <p:txBody>
          <a:bodyPr>
            <a:normAutofit/>
          </a:bodyPr>
          <a:lstStyle/>
          <a:p>
            <a:r>
              <a:rPr lang="tr-TR" sz="2000"/>
              <a:t>41.gün izleminde GKD taraması </a:t>
            </a:r>
          </a:p>
          <a:p>
            <a:endParaRPr lang="tr-TR" sz="2000"/>
          </a:p>
          <a:p>
            <a:r>
              <a:rPr lang="tr-TR" sz="2000">
                <a:cs typeface="Times New Roman" panose="02020603050405020304" pitchFamily="18" charset="0"/>
              </a:rPr>
              <a:t>Bebeğin gelişimi gelişim izleme rehberine göre değerlendirilmeli</a:t>
            </a:r>
          </a:p>
          <a:p>
            <a:endParaRPr lang="tr-TR" sz="2000">
              <a:cs typeface="Times New Roman" panose="02020603050405020304" pitchFamily="18" charset="0"/>
            </a:endParaRPr>
          </a:p>
          <a:p>
            <a:r>
              <a:rPr lang="tr-TR" sz="2000"/>
              <a:t>Bebek prematüre ya da düşük doğum ağırlıklı ise ve daha önce başlanmamışsa uygun yönergeleri kullanarak bebeğe profilaktik demir başlayın </a:t>
            </a:r>
          </a:p>
          <a:p>
            <a:endParaRPr lang="tr-TR" sz="2000"/>
          </a:p>
          <a:p>
            <a:r>
              <a:rPr lang="tr-TR" sz="2000"/>
              <a:t>Anneye danışmanlık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60270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ED64B51-58C0-4DB5-97D2-339C300E99F0}"/>
              </a:ext>
            </a:extLst>
          </p:cNvPr>
          <p:cNvSpPr>
            <a:spLocks noGrp="1"/>
          </p:cNvSpPr>
          <p:nvPr>
            <p:ph type="title"/>
          </p:nvPr>
        </p:nvSpPr>
        <p:spPr>
          <a:xfrm>
            <a:off x="643467" y="321734"/>
            <a:ext cx="4970877" cy="1135737"/>
          </a:xfrm>
        </p:spPr>
        <p:txBody>
          <a:bodyPr>
            <a:normAutofit/>
          </a:bodyPr>
          <a:lstStyle/>
          <a:p>
            <a:r>
              <a:rPr lang="tr-TR" sz="3600">
                <a:cs typeface="Times New Roman" panose="02020603050405020304" pitchFamily="18" charset="0"/>
              </a:rPr>
              <a:t>Gelişimsel Kalça Displazisi Tarama</a:t>
            </a:r>
            <a:endParaRPr lang="tr-TR" sz="3600"/>
          </a:p>
        </p:txBody>
      </p:sp>
      <p:sp>
        <p:nvSpPr>
          <p:cNvPr id="3" name="İçerik Yer Tutucusu 2">
            <a:extLst>
              <a:ext uri="{FF2B5EF4-FFF2-40B4-BE49-F238E27FC236}">
                <a16:creationId xmlns:a16="http://schemas.microsoft.com/office/drawing/2014/main" id="{79BE958A-2257-484D-BC51-23DBA0BB03B3}"/>
              </a:ext>
            </a:extLst>
          </p:cNvPr>
          <p:cNvSpPr>
            <a:spLocks noGrp="1"/>
          </p:cNvSpPr>
          <p:nvPr>
            <p:ph idx="1"/>
          </p:nvPr>
        </p:nvSpPr>
        <p:spPr>
          <a:xfrm>
            <a:off x="643468" y="1782981"/>
            <a:ext cx="4970877" cy="4393982"/>
          </a:xfrm>
        </p:spPr>
        <p:txBody>
          <a:bodyPr>
            <a:normAutofit/>
          </a:bodyPr>
          <a:lstStyle/>
          <a:p>
            <a:r>
              <a:rPr lang="tr-TR" sz="2000"/>
              <a:t>Risk değerlendirmesi ve kalça fizik muayenesi </a:t>
            </a:r>
          </a:p>
          <a:p>
            <a:r>
              <a:rPr lang="tr-TR" sz="2000"/>
              <a:t>Risk faktörü ve /veya pozitif klinik bulgusu varsa</a:t>
            </a:r>
            <a:r>
              <a:rPr lang="es-ES" sz="2000"/>
              <a:t> bu bulgular AHBS ye kaydedilir</a:t>
            </a:r>
            <a:r>
              <a:rPr lang="tr-TR" sz="2000"/>
              <a:t> bebek USG için hazırlanmış formla sevk edilir</a:t>
            </a:r>
          </a:p>
          <a:p>
            <a:r>
              <a:rPr lang="tr-TR" sz="2000"/>
              <a:t>Değerlendirme sonucu, Aile Hekimine sevk formu üzerinden geri bildirilir ve Aile Hekimi bu sonuçları AHBS ‘ne kaydeder. </a:t>
            </a:r>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tablo içeren bir resim&#10;&#10;Açıklama otomatik olarak oluşturuldu">
            <a:extLst>
              <a:ext uri="{FF2B5EF4-FFF2-40B4-BE49-F238E27FC236}">
                <a16:creationId xmlns:a16="http://schemas.microsoft.com/office/drawing/2014/main" id="{3AF8A29D-FED9-4E96-A8C2-82D38092F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4436" y="32785"/>
            <a:ext cx="4970877" cy="7025972"/>
          </a:xfrm>
          <a:prstGeom prst="rect">
            <a:avLst/>
          </a:prstGeom>
        </p:spPr>
      </p:pic>
      <p:grpSp>
        <p:nvGrpSpPr>
          <p:cNvPr id="19" name="Group 18">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20" name="Isosceles Triangle 19">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80327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93C71A3-E5B2-4808-B38D-651E751C7386}"/>
              </a:ext>
            </a:extLst>
          </p:cNvPr>
          <p:cNvSpPr>
            <a:spLocks noGrp="1"/>
          </p:cNvSpPr>
          <p:nvPr>
            <p:ph type="title"/>
          </p:nvPr>
        </p:nvSpPr>
        <p:spPr>
          <a:xfrm>
            <a:off x="643467" y="321734"/>
            <a:ext cx="10905066" cy="1135737"/>
          </a:xfrm>
        </p:spPr>
        <p:txBody>
          <a:bodyPr>
            <a:normAutofit/>
          </a:bodyPr>
          <a:lstStyle/>
          <a:p>
            <a:r>
              <a:rPr lang="tr-TR" sz="3600">
                <a:cs typeface="Times New Roman" panose="02020603050405020304" pitchFamily="18" charset="0"/>
              </a:rPr>
              <a:t>Gelişimsel Kalça Displazisi Tarama</a:t>
            </a:r>
            <a:endParaRPr lang="tr-TR" sz="3600"/>
          </a:p>
        </p:txBody>
      </p:sp>
      <p:sp>
        <p:nvSpPr>
          <p:cNvPr id="3" name="İçerik Yer Tutucusu 2">
            <a:extLst>
              <a:ext uri="{FF2B5EF4-FFF2-40B4-BE49-F238E27FC236}">
                <a16:creationId xmlns:a16="http://schemas.microsoft.com/office/drawing/2014/main" id="{377260D9-C2ED-4133-90A7-DBB5E4D6E73E}"/>
              </a:ext>
            </a:extLst>
          </p:cNvPr>
          <p:cNvSpPr>
            <a:spLocks noGrp="1"/>
          </p:cNvSpPr>
          <p:nvPr>
            <p:ph idx="1"/>
          </p:nvPr>
        </p:nvSpPr>
        <p:spPr>
          <a:xfrm>
            <a:off x="643469" y="1782981"/>
            <a:ext cx="4008384" cy="4393982"/>
          </a:xfrm>
        </p:spPr>
        <p:txBody>
          <a:bodyPr>
            <a:normAutofit/>
          </a:bodyPr>
          <a:lstStyle/>
          <a:p>
            <a:r>
              <a:rPr lang="tr-TR" sz="2000"/>
              <a:t>Yapılan ultrasonografik inceleme sonucunda tip I olarak değerlendirilen kalçalar izlemden çıkarılır</a:t>
            </a:r>
          </a:p>
          <a:p>
            <a:r>
              <a:rPr lang="tr-TR" sz="2000"/>
              <a:t>Tip IIa kalçası olan bebekler dahil olmak üzere tip I dışındaki tüm Graf tipi kalçası olan bebekler ortopedi ve travmatoloji uzmanına yönlendirilir</a:t>
            </a:r>
          </a:p>
          <a:p>
            <a:endParaRPr lang="tr-TR" sz="200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sim 3" descr="metin içeren bir resim&#10;&#10;Açıklama otomatik olarak oluşturuldu">
            <a:extLst>
              <a:ext uri="{FF2B5EF4-FFF2-40B4-BE49-F238E27FC236}">
                <a16:creationId xmlns:a16="http://schemas.microsoft.com/office/drawing/2014/main" id="{736E93EB-2CF3-4587-99ED-DF00E62ED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320" y="2644608"/>
            <a:ext cx="6253212" cy="2638638"/>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661733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F767995-5624-4806-9200-A51B6DA84325}"/>
              </a:ext>
            </a:extLst>
          </p:cNvPr>
          <p:cNvSpPr>
            <a:spLocks noGrp="1"/>
          </p:cNvSpPr>
          <p:nvPr>
            <p:ph type="title"/>
          </p:nvPr>
        </p:nvSpPr>
        <p:spPr>
          <a:xfrm>
            <a:off x="643467" y="1698171"/>
            <a:ext cx="3962061" cy="4516360"/>
          </a:xfrm>
        </p:spPr>
        <p:txBody>
          <a:bodyPr anchor="t">
            <a:normAutofit/>
          </a:bodyPr>
          <a:lstStyle/>
          <a:p>
            <a:r>
              <a:rPr lang="tr-TR" sz="3600">
                <a:cs typeface="Times New Roman" panose="02020603050405020304" pitchFamily="18" charset="0"/>
              </a:rPr>
              <a:t>Gelişimsel Kalça Displazisi Tarama</a:t>
            </a:r>
            <a:endParaRPr lang="tr-TR" sz="3600"/>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İçerik Yer Tutucusu 4">
            <a:extLst>
              <a:ext uri="{FF2B5EF4-FFF2-40B4-BE49-F238E27FC236}">
                <a16:creationId xmlns:a16="http://schemas.microsoft.com/office/drawing/2014/main" id="{28E6F9D7-842A-43EC-9B18-07AEFC82463D}"/>
              </a:ext>
            </a:extLst>
          </p:cNvPr>
          <p:cNvSpPr>
            <a:spLocks noGrp="1"/>
          </p:cNvSpPr>
          <p:nvPr>
            <p:ph idx="1"/>
          </p:nvPr>
        </p:nvSpPr>
        <p:spPr>
          <a:xfrm>
            <a:off x="5070020" y="1698170"/>
            <a:ext cx="6478513" cy="4516361"/>
          </a:xfrm>
        </p:spPr>
        <p:txBody>
          <a:bodyPr>
            <a:normAutofit/>
          </a:bodyPr>
          <a:lstStyle/>
          <a:p>
            <a:r>
              <a:rPr lang="tr-TR" sz="2000"/>
              <a:t>Gkd risk faktöleri;</a:t>
            </a:r>
          </a:p>
          <a:p>
            <a:pPr lvl="1"/>
            <a:r>
              <a:rPr lang="tr-TR" sz="2000"/>
              <a:t>Pozitif aile öyküsü </a:t>
            </a:r>
          </a:p>
          <a:p>
            <a:pPr lvl="1"/>
            <a:r>
              <a:rPr lang="tr-TR" sz="2000"/>
              <a:t>doğum öncesi makadi duruş ya da makadi doğum öyküsü</a:t>
            </a:r>
          </a:p>
          <a:p>
            <a:pPr lvl="1"/>
            <a:r>
              <a:rPr lang="tr-TR" sz="2000"/>
              <a:t>çoğul gebelik</a:t>
            </a:r>
          </a:p>
          <a:p>
            <a:pPr lvl="1"/>
            <a:r>
              <a:rPr lang="tr-TR" sz="2000"/>
              <a:t>oligohidroamniyoz öyküsü</a:t>
            </a:r>
          </a:p>
          <a:p>
            <a:pPr lvl="1"/>
            <a:r>
              <a:rPr lang="tr-TR" sz="2000"/>
              <a:t>tortikollis - metatarsus adduktus - pes kalkaneovalgus gibi eşlik eden deformitelerin varlığı</a:t>
            </a:r>
          </a:p>
          <a:p>
            <a:pPr lvl="1"/>
            <a:r>
              <a:rPr lang="tr-TR" sz="2000"/>
              <a:t>kundak uygulaması</a:t>
            </a:r>
          </a:p>
          <a:p>
            <a:pPr lvl="1"/>
            <a:r>
              <a:rPr lang="tr-TR" sz="2000"/>
              <a:t>ilk doğan kız çocukları</a:t>
            </a:r>
          </a:p>
          <a:p>
            <a:pPr lvl="1"/>
            <a:r>
              <a:rPr lang="tr-TR" sz="2000"/>
              <a:t>bebek kalçalarının ekstansiyon ve adduksiyona zorlandığı her durum</a:t>
            </a: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76887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A1302C4-BAEE-486F-915A-078C1FF7B7D0}"/>
              </a:ext>
            </a:extLst>
          </p:cNvPr>
          <p:cNvSpPr>
            <a:spLocks noGrp="1"/>
          </p:cNvSpPr>
          <p:nvPr>
            <p:ph type="title"/>
          </p:nvPr>
        </p:nvSpPr>
        <p:spPr>
          <a:xfrm>
            <a:off x="643467" y="321734"/>
            <a:ext cx="10905066" cy="1135737"/>
          </a:xfrm>
        </p:spPr>
        <p:txBody>
          <a:bodyPr>
            <a:normAutofit/>
          </a:bodyPr>
          <a:lstStyle/>
          <a:p>
            <a:endParaRPr lang="tr-TR" sz="3600"/>
          </a:p>
        </p:txBody>
      </p:sp>
      <p:sp>
        <p:nvSpPr>
          <p:cNvPr id="9" name="Content Placeholder 8">
            <a:extLst>
              <a:ext uri="{FF2B5EF4-FFF2-40B4-BE49-F238E27FC236}">
                <a16:creationId xmlns:a16="http://schemas.microsoft.com/office/drawing/2014/main" id="{2DBB9064-70A5-4C2D-8809-07819671E023}"/>
              </a:ext>
            </a:extLst>
          </p:cNvPr>
          <p:cNvSpPr>
            <a:spLocks noGrp="1"/>
          </p:cNvSpPr>
          <p:nvPr>
            <p:ph idx="1"/>
          </p:nvPr>
        </p:nvSpPr>
        <p:spPr>
          <a:xfrm>
            <a:off x="643469" y="1782981"/>
            <a:ext cx="4008384" cy="4393982"/>
          </a:xfrm>
        </p:spPr>
        <p:txBody>
          <a:bodyPr>
            <a:normAutofit/>
          </a:bodyPr>
          <a:lstStyle/>
          <a:p>
            <a:endParaRPr lang="en-US" sz="2000"/>
          </a:p>
        </p:txBody>
      </p:sp>
      <p:grpSp>
        <p:nvGrpSpPr>
          <p:cNvPr id="14" name="Group 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2">
            <a:extLst>
              <a:ext uri="{FF2B5EF4-FFF2-40B4-BE49-F238E27FC236}">
                <a16:creationId xmlns:a16="http://schemas.microsoft.com/office/drawing/2014/main" id="{18C88C2F-213E-49A1-B83D-F27736244E6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45563" y="321733"/>
            <a:ext cx="8282713" cy="356156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3">
            <a:extLst>
              <a:ext uri="{FF2B5EF4-FFF2-40B4-BE49-F238E27FC236}">
                <a16:creationId xmlns:a16="http://schemas.microsoft.com/office/drawing/2014/main" id="{552FFE97-6A22-4198-9DF3-B81F1865FA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41409" y="4009469"/>
            <a:ext cx="9041486" cy="24537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5142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A3676DC-AD65-4E35-B2E8-0F44DEDAEBCB}"/>
              </a:ext>
            </a:extLst>
          </p:cNvPr>
          <p:cNvSpPr>
            <a:spLocks noGrp="1"/>
          </p:cNvSpPr>
          <p:nvPr>
            <p:ph type="title"/>
          </p:nvPr>
        </p:nvSpPr>
        <p:spPr>
          <a:xfrm>
            <a:off x="643467" y="321734"/>
            <a:ext cx="10905066" cy="1135737"/>
          </a:xfrm>
        </p:spPr>
        <p:txBody>
          <a:bodyPr>
            <a:normAutofit/>
          </a:bodyPr>
          <a:lstStyle/>
          <a:p>
            <a:r>
              <a:rPr lang="tr-TR" sz="3600">
                <a:cs typeface="Times New Roman" panose="02020603050405020304" pitchFamily="18" charset="0"/>
              </a:rPr>
              <a:t>Gelişimsel Kalça Displazisi Tarama</a:t>
            </a:r>
            <a:endParaRPr lang="tr-TR" sz="3600"/>
          </a:p>
        </p:txBody>
      </p:sp>
      <p:sp>
        <p:nvSpPr>
          <p:cNvPr id="8" name="Content Placeholder 7">
            <a:extLst>
              <a:ext uri="{FF2B5EF4-FFF2-40B4-BE49-F238E27FC236}">
                <a16:creationId xmlns:a16="http://schemas.microsoft.com/office/drawing/2014/main" id="{6C9F3F71-73BF-443B-A900-D8882E200193}"/>
              </a:ext>
            </a:extLst>
          </p:cNvPr>
          <p:cNvSpPr>
            <a:spLocks noGrp="1"/>
          </p:cNvSpPr>
          <p:nvPr>
            <p:ph idx="1"/>
          </p:nvPr>
        </p:nvSpPr>
        <p:spPr>
          <a:xfrm>
            <a:off x="643469" y="1782981"/>
            <a:ext cx="4008384" cy="4393982"/>
          </a:xfrm>
        </p:spPr>
        <p:txBody>
          <a:bodyPr>
            <a:normAutofit/>
          </a:bodyPr>
          <a:lstStyle/>
          <a:p>
            <a:endParaRPr lang="en-US"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65D74CBA-9A8E-47AC-A6C4-3D29D550FF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2783629" y="1123052"/>
            <a:ext cx="6624741" cy="571384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72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94BE94F4-3B7C-4EF5-8CC7-E680FD5126DE}"/>
              </a:ext>
            </a:extLst>
          </p:cNvPr>
          <p:cNvSpPr>
            <a:spLocks noGrp="1"/>
          </p:cNvSpPr>
          <p:nvPr>
            <p:ph type="title"/>
          </p:nvPr>
        </p:nvSpPr>
        <p:spPr>
          <a:xfrm>
            <a:off x="643467" y="321734"/>
            <a:ext cx="10905066" cy="1135737"/>
          </a:xfrm>
        </p:spPr>
        <p:txBody>
          <a:bodyPr>
            <a:normAutofit/>
          </a:bodyPr>
          <a:lstStyle/>
          <a:p>
            <a:r>
              <a:rPr lang="tr-TR" sz="3600"/>
              <a:t>Fe desteği</a:t>
            </a:r>
          </a:p>
        </p:txBody>
      </p:sp>
      <p:sp>
        <p:nvSpPr>
          <p:cNvPr id="5" name="İçerik Yer Tutucusu 4">
            <a:extLst>
              <a:ext uri="{FF2B5EF4-FFF2-40B4-BE49-F238E27FC236}">
                <a16:creationId xmlns:a16="http://schemas.microsoft.com/office/drawing/2014/main" id="{5D55787D-0025-4F2C-AB3D-1F0968963946}"/>
              </a:ext>
            </a:extLst>
          </p:cNvPr>
          <p:cNvSpPr>
            <a:spLocks noGrp="1"/>
          </p:cNvSpPr>
          <p:nvPr>
            <p:ph idx="1"/>
          </p:nvPr>
        </p:nvSpPr>
        <p:spPr>
          <a:xfrm>
            <a:off x="643469" y="1782981"/>
            <a:ext cx="4008384" cy="4393982"/>
          </a:xfrm>
        </p:spPr>
        <p:txBody>
          <a:bodyPr>
            <a:normAutofit/>
          </a:bodyPr>
          <a:lstStyle/>
          <a:p>
            <a:r>
              <a:rPr lang="tr-TR" sz="2000"/>
              <a:t>Prematür veya 2500 gr ın altında ağırlıkla doğmuş bebeklere, 2. ayında daha önce başlanmamışsa (2 mg/kg/gün dozla ve günde bir kez, 5 ay süre ile) demir preparatı başlanması</a:t>
            </a:r>
          </a:p>
          <a:p>
            <a:endParaRPr lang="tr-TR"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Resim 5">
            <a:extLst>
              <a:ext uri="{FF2B5EF4-FFF2-40B4-BE49-F238E27FC236}">
                <a16:creationId xmlns:a16="http://schemas.microsoft.com/office/drawing/2014/main" id="{2CDC63D4-69AA-4A7B-AF12-B5CB9C10D25A}"/>
              </a:ext>
            </a:extLst>
          </p:cNvPr>
          <p:cNvPicPr>
            <a:picLocks noChangeAspect="1"/>
          </p:cNvPicPr>
          <p:nvPr/>
        </p:nvPicPr>
        <p:blipFill>
          <a:blip r:embed="rId2"/>
          <a:stretch>
            <a:fillRect/>
          </a:stretch>
        </p:blipFill>
        <p:spPr>
          <a:xfrm>
            <a:off x="5472220" y="116060"/>
            <a:ext cx="5103604" cy="6503017"/>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982473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04822B5-7E1A-49CD-97FC-C93A2891F8DF}"/>
              </a:ext>
            </a:extLst>
          </p:cNvPr>
          <p:cNvSpPr>
            <a:spLocks noGrp="1"/>
          </p:cNvSpPr>
          <p:nvPr>
            <p:ph type="title"/>
          </p:nvPr>
        </p:nvSpPr>
        <p:spPr>
          <a:xfrm>
            <a:off x="643467" y="321734"/>
            <a:ext cx="10905066" cy="1135737"/>
          </a:xfrm>
        </p:spPr>
        <p:txBody>
          <a:bodyPr>
            <a:normAutofit/>
          </a:bodyPr>
          <a:lstStyle/>
          <a:p>
            <a:endParaRPr lang="tr-TR" sz="3600"/>
          </a:p>
        </p:txBody>
      </p:sp>
      <p:sp>
        <p:nvSpPr>
          <p:cNvPr id="8" name="Content Placeholder 7">
            <a:extLst>
              <a:ext uri="{FF2B5EF4-FFF2-40B4-BE49-F238E27FC236}">
                <a16:creationId xmlns:a16="http://schemas.microsoft.com/office/drawing/2014/main" id="{659DDFF4-E1A5-4A33-95FE-B0BDC5A19E51}"/>
              </a:ext>
            </a:extLst>
          </p:cNvPr>
          <p:cNvSpPr>
            <a:spLocks noGrp="1"/>
          </p:cNvSpPr>
          <p:nvPr>
            <p:ph idx="1"/>
          </p:nvPr>
        </p:nvSpPr>
        <p:spPr>
          <a:xfrm>
            <a:off x="643469" y="1782981"/>
            <a:ext cx="4008384" cy="4393982"/>
          </a:xfrm>
        </p:spPr>
        <p:txBody>
          <a:bodyPr>
            <a:normAutofit/>
          </a:bodyPr>
          <a:lstStyle/>
          <a:p>
            <a:endParaRPr lang="en-US"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FB996699-59F4-4554-B7B0-95235DCE24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3156502" y="0"/>
            <a:ext cx="5549753" cy="70923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39880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6F0A1067-E74E-439F-B63F-9D36908ECDF5}"/>
              </a:ext>
            </a:extLst>
          </p:cNvPr>
          <p:cNvSpPr>
            <a:spLocks noGrp="1"/>
          </p:cNvSpPr>
          <p:nvPr>
            <p:ph type="title"/>
          </p:nvPr>
        </p:nvSpPr>
        <p:spPr>
          <a:xfrm>
            <a:off x="643467" y="1698171"/>
            <a:ext cx="3962061" cy="4516360"/>
          </a:xfrm>
        </p:spPr>
        <p:txBody>
          <a:bodyPr anchor="t">
            <a:normAutofit/>
          </a:bodyPr>
          <a:lstStyle/>
          <a:p>
            <a:r>
              <a:rPr lang="tr-TR" sz="3600"/>
              <a:t>3. VE 4.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9ABF135B-D3AB-43BE-9EF1-E98A32205BB2}"/>
              </a:ext>
            </a:extLst>
          </p:cNvPr>
          <p:cNvSpPr>
            <a:spLocks noGrp="1"/>
          </p:cNvSpPr>
          <p:nvPr>
            <p:ph idx="1"/>
          </p:nvPr>
        </p:nvSpPr>
        <p:spPr>
          <a:xfrm>
            <a:off x="5070020" y="1698170"/>
            <a:ext cx="6478513" cy="4516361"/>
          </a:xfrm>
        </p:spPr>
        <p:txBody>
          <a:bodyPr>
            <a:normAutofit/>
          </a:bodyPr>
          <a:lstStyle/>
          <a:p>
            <a:r>
              <a:rPr lang="tr-TR" sz="2000"/>
              <a:t>Emzirme</a:t>
            </a:r>
          </a:p>
          <a:p>
            <a:r>
              <a:rPr lang="tr-TR" sz="2000"/>
              <a:t>Aşırı ağlama</a:t>
            </a:r>
          </a:p>
          <a:p>
            <a:r>
              <a:rPr lang="tr-TR" sz="2000"/>
              <a:t>Aşı durumu,Aşısız veya eksik aşılı ile tamamlanması</a:t>
            </a:r>
          </a:p>
          <a:p>
            <a:r>
              <a:rPr lang="tr-TR" sz="2000"/>
              <a:t>D vitamini kullanma durumu</a:t>
            </a:r>
          </a:p>
          <a:p>
            <a:r>
              <a:rPr lang="tr-TR" sz="2000"/>
              <a:t>GKD taraması</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63086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1698171"/>
            <a:ext cx="3962061" cy="4516360"/>
          </a:xfrm>
        </p:spPr>
        <p:txBody>
          <a:bodyPr anchor="t">
            <a:normAutofit/>
          </a:bodyPr>
          <a:lstStyle/>
          <a:p>
            <a:r>
              <a:rPr lang="tr-TR" sz="3600"/>
              <a:t>3. VE 4.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5070020" y="1698170"/>
            <a:ext cx="6478513" cy="4516361"/>
          </a:xfrm>
        </p:spPr>
        <p:txBody>
          <a:bodyPr>
            <a:normAutofit/>
          </a:bodyPr>
          <a:lstStyle/>
          <a:p>
            <a:r>
              <a:rPr lang="tr-TR" sz="2000" dirty="0"/>
              <a:t>Fizik muayene</a:t>
            </a:r>
          </a:p>
          <a:p>
            <a:pPr lvl="1"/>
            <a:r>
              <a:rPr lang="tr-TR" sz="2000" dirty="0"/>
              <a:t>Baş </a:t>
            </a:r>
            <a:r>
              <a:rPr lang="tr-TR" sz="2000" dirty="0" err="1"/>
              <a:t>çevresi,tartı,boy</a:t>
            </a:r>
            <a:endParaRPr lang="tr-TR" sz="2000" dirty="0"/>
          </a:p>
          <a:p>
            <a:pPr lvl="1"/>
            <a:r>
              <a:rPr lang="tr-TR" sz="2000" dirty="0" err="1"/>
              <a:t>Fontanel</a:t>
            </a:r>
            <a:r>
              <a:rPr lang="tr-TR" sz="2000" dirty="0"/>
              <a:t> büyüklükleri </a:t>
            </a:r>
          </a:p>
          <a:p>
            <a:pPr lvl="1"/>
            <a:r>
              <a:rPr lang="tr-TR" sz="2000" dirty="0"/>
              <a:t>Bebeğin genel görünümü</a:t>
            </a:r>
          </a:p>
          <a:p>
            <a:pPr lvl="1"/>
            <a:r>
              <a:rPr lang="tr-TR" sz="2000" dirty="0"/>
              <a:t>Doğuştan anomalisi</a:t>
            </a:r>
          </a:p>
          <a:p>
            <a:pPr lvl="1"/>
            <a:r>
              <a:rPr lang="tr-TR" sz="2000" dirty="0"/>
              <a:t>Cilt muayenesi</a:t>
            </a:r>
          </a:p>
          <a:p>
            <a:pPr lvl="1"/>
            <a:r>
              <a:rPr lang="tr-TR" sz="2000" dirty="0"/>
              <a:t>Baş boyun muayenesi</a:t>
            </a:r>
          </a:p>
          <a:p>
            <a:pPr lvl="1"/>
            <a:r>
              <a:rPr lang="tr-TR" sz="2000" dirty="0" err="1"/>
              <a:t>Solunumi,kalp,arteriyal</a:t>
            </a:r>
            <a:r>
              <a:rPr lang="tr-TR" sz="2000" dirty="0"/>
              <a:t> </a:t>
            </a:r>
            <a:r>
              <a:rPr lang="tr-TR" sz="2000" dirty="0" err="1"/>
              <a:t>femoral</a:t>
            </a:r>
            <a:r>
              <a:rPr lang="tr-TR" sz="2000" dirty="0"/>
              <a:t> nabız</a:t>
            </a:r>
          </a:p>
          <a:p>
            <a:pPr lvl="1"/>
            <a:r>
              <a:rPr lang="tr-TR" sz="2000" dirty="0" err="1"/>
              <a:t>Refleskleri</a:t>
            </a:r>
            <a:endParaRPr lang="tr-TR" sz="2000" dirty="0"/>
          </a:p>
          <a:p>
            <a:pPr lvl="1"/>
            <a:r>
              <a:rPr lang="tr-TR" sz="2000" dirty="0"/>
              <a:t>Bebeğin işitmesini değerlendir</a:t>
            </a:r>
          </a:p>
          <a:p>
            <a:pPr lvl="1"/>
            <a:r>
              <a:rPr lang="tr-TR" sz="2000" dirty="0"/>
              <a:t>Bebeğin görmesini değerlendir</a:t>
            </a:r>
          </a:p>
          <a:p>
            <a:pPr lvl="1"/>
            <a:r>
              <a:rPr lang="tr-TR" sz="2000" dirty="0"/>
              <a:t>Üreme organların muayenesi</a:t>
            </a:r>
          </a:p>
          <a:p>
            <a:pPr lvl="1"/>
            <a:r>
              <a:rPr lang="tr-TR" sz="2000" dirty="0"/>
              <a:t>İdrar yolu enfeksiyonunu açısından değerlendirme</a:t>
            </a:r>
          </a:p>
          <a:p>
            <a:pPr lvl="1"/>
            <a:endParaRPr lang="tr-TR" sz="2000" dirty="0"/>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5312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F18A5F50-7937-4E95-B0D9-4837EB5B6313}"/>
              </a:ext>
            </a:extLst>
          </p:cNvPr>
          <p:cNvSpPr>
            <a:spLocks noGrp="1"/>
          </p:cNvSpPr>
          <p:nvPr>
            <p:ph type="title"/>
          </p:nvPr>
        </p:nvSpPr>
        <p:spPr>
          <a:xfrm>
            <a:off x="643468" y="621792"/>
            <a:ext cx="4989890" cy="5413248"/>
          </a:xfrm>
        </p:spPr>
        <p:txBody>
          <a:bodyPr>
            <a:normAutofit/>
          </a:bodyPr>
          <a:lstStyle/>
          <a:p>
            <a:r>
              <a:rPr lang="tr-TR" sz="3600"/>
              <a:t>İZLEMLERİ YAPARKEN NELERE DİKKAT ETMELİYİZ?</a:t>
            </a:r>
          </a:p>
        </p:txBody>
      </p:sp>
      <p:sp>
        <p:nvSpPr>
          <p:cNvPr id="10" name="Freeform: Shape 9">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4ADB449-C842-49B5-8FE6-2F7CC462523D}"/>
              </a:ext>
            </a:extLst>
          </p:cNvPr>
          <p:cNvSpPr>
            <a:spLocks noGrp="1"/>
          </p:cNvSpPr>
          <p:nvPr>
            <p:ph idx="1"/>
          </p:nvPr>
        </p:nvSpPr>
        <p:spPr>
          <a:xfrm>
            <a:off x="6096000" y="643466"/>
            <a:ext cx="5452532" cy="5571065"/>
          </a:xfrm>
          <a:noFill/>
        </p:spPr>
        <p:txBody>
          <a:bodyPr anchor="ctr">
            <a:normAutofit/>
          </a:bodyPr>
          <a:lstStyle/>
          <a:p>
            <a:r>
              <a:rPr lang="tr-TR" sz="2000" dirty="0"/>
              <a:t>Aile ile iletişim kurarak çocuk ile  ilgili sorunlarını saptanması</a:t>
            </a:r>
          </a:p>
          <a:p>
            <a:r>
              <a:rPr lang="tr-TR" sz="2000" dirty="0"/>
              <a:t>Riskli durumların belirlenmesi</a:t>
            </a:r>
          </a:p>
          <a:p>
            <a:r>
              <a:rPr lang="tr-TR" sz="2000" dirty="0"/>
              <a:t>Taramalarının yapılması</a:t>
            </a:r>
          </a:p>
          <a:p>
            <a:r>
              <a:rPr lang="tr-TR" sz="2000" dirty="0"/>
              <a:t>Büyüme -gelişmenin izlenmesi</a:t>
            </a:r>
          </a:p>
          <a:p>
            <a:r>
              <a:rPr lang="tr-TR" sz="2000" dirty="0"/>
              <a:t>Sağlıklı beslenmeyi sağlamak</a:t>
            </a:r>
          </a:p>
          <a:p>
            <a:r>
              <a:rPr lang="tr-TR" sz="2000" dirty="0"/>
              <a:t>Aşılama programının uygulanması</a:t>
            </a:r>
          </a:p>
          <a:p>
            <a:r>
              <a:rPr lang="tr-TR" sz="2000" dirty="0"/>
              <a:t>Ailelere çocuk bakımı konusunda destek ve danışmanlık verilmesi</a:t>
            </a:r>
          </a:p>
          <a:p>
            <a:endParaRPr lang="tr-TR" sz="2000" dirty="0"/>
          </a:p>
        </p:txBody>
      </p:sp>
    </p:spTree>
    <p:extLst>
      <p:ext uri="{BB962C8B-B14F-4D97-AF65-F5344CB8AC3E}">
        <p14:creationId xmlns:p14="http://schemas.microsoft.com/office/powerpoint/2010/main" val="42369713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3852719-DC5E-4632-A226-BD72FDFA86A0}"/>
              </a:ext>
            </a:extLst>
          </p:cNvPr>
          <p:cNvSpPr>
            <a:spLocks noGrp="1"/>
          </p:cNvSpPr>
          <p:nvPr>
            <p:ph type="title"/>
          </p:nvPr>
        </p:nvSpPr>
        <p:spPr>
          <a:xfrm>
            <a:off x="643467" y="1698171"/>
            <a:ext cx="3962061" cy="4516360"/>
          </a:xfrm>
        </p:spPr>
        <p:txBody>
          <a:bodyPr anchor="t">
            <a:normAutofit/>
          </a:bodyPr>
          <a:lstStyle/>
          <a:p>
            <a:r>
              <a:rPr lang="tr-TR" sz="3600"/>
              <a:t>3. VE 4.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4D08703E-3C58-41E4-A291-3BF50EC47131}"/>
              </a:ext>
            </a:extLst>
          </p:cNvPr>
          <p:cNvSpPr>
            <a:spLocks noGrp="1"/>
          </p:cNvSpPr>
          <p:nvPr>
            <p:ph idx="1"/>
          </p:nvPr>
        </p:nvSpPr>
        <p:spPr>
          <a:xfrm>
            <a:off x="5070020" y="1698170"/>
            <a:ext cx="6478513" cy="4516361"/>
          </a:xfrm>
        </p:spPr>
        <p:txBody>
          <a:bodyPr>
            <a:normAutofit/>
          </a:bodyPr>
          <a:lstStyle/>
          <a:p>
            <a:r>
              <a:rPr lang="tr-TR" sz="2000" dirty="0">
                <a:cs typeface="Times New Roman" panose="02020603050405020304" pitchFamily="18" charset="0"/>
              </a:rPr>
              <a:t>Bebeğin gelişimi gelişim izleme rehberine göre değerlendirilmeli</a:t>
            </a:r>
          </a:p>
          <a:p>
            <a:endParaRPr lang="tr-TR" sz="2000" dirty="0">
              <a:cs typeface="Times New Roman" panose="02020603050405020304" pitchFamily="18" charset="0"/>
            </a:endParaRPr>
          </a:p>
          <a:p>
            <a:r>
              <a:rPr lang="tr-TR" sz="2000" dirty="0">
                <a:cs typeface="Times New Roman" panose="02020603050405020304" pitchFamily="18" charset="0"/>
              </a:rPr>
              <a:t>Bebeğin  ihmal ya da istismar edilmiş olabileceğini düşündürecek tavır ve davranışlara dikkat edilmeli. Bebek 6 yaşına gelene kadar her muayenede bu değerlendirme yapılmalı</a:t>
            </a:r>
          </a:p>
          <a:p>
            <a:pPr marL="0" indent="0">
              <a:buNone/>
            </a:pPr>
            <a:endParaRPr lang="en-US" sz="2000" dirty="0">
              <a:cs typeface="Times New Roman" panose="02020603050405020304" pitchFamily="18" charset="0"/>
            </a:endParaRPr>
          </a:p>
          <a:p>
            <a:r>
              <a:rPr lang="en-US" sz="2000" dirty="0">
                <a:cs typeface="Times New Roman" panose="02020603050405020304" pitchFamily="18" charset="0"/>
              </a:rPr>
              <a:t>4. </a:t>
            </a:r>
            <a:r>
              <a:rPr lang="tr-TR" sz="2000" dirty="0">
                <a:cs typeface="Times New Roman" panose="02020603050405020304" pitchFamily="18" charset="0"/>
              </a:rPr>
              <a:t>ayda bebek anemi yönünden değerlendirilmeli</a:t>
            </a:r>
            <a:r>
              <a:rPr lang="en-US" sz="2000" dirty="0">
                <a:cs typeface="Times New Roman" panose="02020603050405020304" pitchFamily="18" charset="0"/>
              </a:rPr>
              <a:t>,</a:t>
            </a:r>
            <a:r>
              <a:rPr lang="tr-TR" sz="2000" dirty="0">
                <a:cs typeface="Times New Roman" panose="02020603050405020304" pitchFamily="18" charset="0"/>
              </a:rPr>
              <a:t> anemisi yoksa</a:t>
            </a:r>
            <a:r>
              <a:rPr lang="en-US" sz="2000" dirty="0">
                <a:cs typeface="Times New Roman" panose="02020603050405020304" pitchFamily="18" charset="0"/>
              </a:rPr>
              <a:t>  </a:t>
            </a:r>
            <a:r>
              <a:rPr lang="en-US" sz="2000" dirty="0" err="1">
                <a:cs typeface="Times New Roman" panose="02020603050405020304" pitchFamily="18" charset="0"/>
              </a:rPr>
              <a:t>profilaktik</a:t>
            </a:r>
            <a:r>
              <a:rPr lang="tr-TR" sz="2000" dirty="0">
                <a:cs typeface="Times New Roman" panose="02020603050405020304" pitchFamily="18" charset="0"/>
              </a:rPr>
              <a:t> dozda demir başlanmalı</a:t>
            </a:r>
          </a:p>
          <a:p>
            <a:endParaRPr lang="tr-TR" sz="2000" dirty="0">
              <a:cs typeface="Times New Roman" panose="02020603050405020304" pitchFamily="18" charset="0"/>
            </a:endParaRPr>
          </a:p>
          <a:p>
            <a:r>
              <a:rPr lang="tr-TR" sz="2000" dirty="0">
                <a:cs typeface="Times New Roman" panose="02020603050405020304" pitchFamily="18" charset="0"/>
              </a:rPr>
              <a:t>Anneye danışmanlık</a:t>
            </a:r>
          </a:p>
          <a:p>
            <a:pPr lvl="1"/>
            <a:r>
              <a:rPr lang="tr-TR" sz="1600" dirty="0">
                <a:cs typeface="Times New Roman" panose="02020603050405020304" pitchFamily="18" charset="0"/>
              </a:rPr>
              <a:t>diş sağlığı</a:t>
            </a:r>
            <a:endParaRPr lang="en-US" sz="1600" dirty="0">
              <a:cs typeface="Times New Roman" panose="02020603050405020304" pitchFamily="18" charset="0"/>
            </a:endParaRPr>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12656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310E2E37-1259-4128-B4A2-1E19981CCAFB}"/>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3552934" y="0"/>
            <a:ext cx="442341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31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7DD9D99-BFFD-4166-903C-5E4DCFB02D9E}"/>
              </a:ext>
            </a:extLst>
          </p:cNvPr>
          <p:cNvSpPr>
            <a:spLocks noGrp="1"/>
          </p:cNvSpPr>
          <p:nvPr>
            <p:ph type="title"/>
          </p:nvPr>
        </p:nvSpPr>
        <p:spPr>
          <a:xfrm>
            <a:off x="643467" y="321734"/>
            <a:ext cx="10905066" cy="1135737"/>
          </a:xfrm>
        </p:spPr>
        <p:txBody>
          <a:bodyPr>
            <a:normAutofit/>
          </a:bodyPr>
          <a:lstStyle/>
          <a:p>
            <a:r>
              <a:rPr lang="tr-TR" sz="3600"/>
              <a:t>Diş sağlığı danışmanlığı</a:t>
            </a:r>
          </a:p>
        </p:txBody>
      </p:sp>
      <p:sp>
        <p:nvSpPr>
          <p:cNvPr id="3" name="İçerik Yer Tutucusu 2">
            <a:extLst>
              <a:ext uri="{FF2B5EF4-FFF2-40B4-BE49-F238E27FC236}">
                <a16:creationId xmlns:a16="http://schemas.microsoft.com/office/drawing/2014/main" id="{56F0C79B-A39C-4395-9663-8E9B3859E351}"/>
              </a:ext>
            </a:extLst>
          </p:cNvPr>
          <p:cNvSpPr>
            <a:spLocks noGrp="1"/>
          </p:cNvSpPr>
          <p:nvPr>
            <p:ph idx="1"/>
          </p:nvPr>
        </p:nvSpPr>
        <p:spPr>
          <a:xfrm>
            <a:off x="643467" y="1782981"/>
            <a:ext cx="10905066" cy="4393982"/>
          </a:xfrm>
        </p:spPr>
        <p:txBody>
          <a:bodyPr>
            <a:normAutofit/>
          </a:bodyPr>
          <a:lstStyle/>
          <a:p>
            <a:r>
              <a:rPr lang="tr-TR" sz="2000">
                <a:cs typeface="Times New Roman" panose="02020603050405020304" pitchFamily="18" charset="0"/>
              </a:rPr>
              <a:t>6. aydan itibaren alt ön kesici dişler çıkar, 24.-30. aylarda 20 adet süt dişi tamamlanır.</a:t>
            </a:r>
          </a:p>
          <a:p>
            <a:r>
              <a:rPr lang="tr-TR" sz="2000">
                <a:cs typeface="Times New Roman" panose="02020603050405020304" pitchFamily="18" charset="0"/>
              </a:rPr>
              <a:t>1 yaşından itibaren çıkan dişler fırçalanmalı,</a:t>
            </a:r>
          </a:p>
          <a:p>
            <a:r>
              <a:rPr lang="tr-TR" sz="2000">
                <a:cs typeface="Times New Roman" panose="02020603050405020304" pitchFamily="18" charset="0"/>
              </a:rPr>
              <a:t>1 yaş altında dişler kaynatılmış suya batırılmış gazlı bez ile temizlenmeli.</a:t>
            </a:r>
          </a:p>
          <a:p>
            <a:r>
              <a:rPr lang="tr-TR" sz="2000">
                <a:cs typeface="Times New Roman" panose="02020603050405020304" pitchFamily="18" charset="0"/>
              </a:rPr>
              <a:t>Demir  preparatlarının bol su ile verilmesi önerilmeli</a:t>
            </a:r>
          </a:p>
          <a:p>
            <a:r>
              <a:rPr lang="tr-TR" sz="2000">
                <a:cs typeface="Times New Roman" panose="02020603050405020304" pitchFamily="18" charset="0"/>
              </a:rPr>
              <a:t>Diş macunu yutmayacak yaşta olduğunda kullanılmalı (ortalama 4 yaş üzerinde)</a:t>
            </a:r>
          </a:p>
          <a:p>
            <a:endParaRPr lang="tr-TR"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63572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B300537B-DC62-426E-90A6-682B2FFD2AAB}"/>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897044" y="49069"/>
            <a:ext cx="5289590" cy="675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8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772ABB8-1CAD-42D4-AA42-E352659F5DEB}"/>
              </a:ext>
            </a:extLst>
          </p:cNvPr>
          <p:cNvSpPr>
            <a:spLocks noGrp="1"/>
          </p:cNvSpPr>
          <p:nvPr>
            <p:ph type="title"/>
          </p:nvPr>
        </p:nvSpPr>
        <p:spPr>
          <a:xfrm>
            <a:off x="643467" y="1698171"/>
            <a:ext cx="3962061" cy="4516360"/>
          </a:xfrm>
        </p:spPr>
        <p:txBody>
          <a:bodyPr anchor="t">
            <a:normAutofit/>
          </a:bodyPr>
          <a:lstStyle/>
          <a:p>
            <a:r>
              <a:rPr lang="tr-TR" sz="3600"/>
              <a:t>6.,9. ve 12.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3F55D86-E3BE-4DDE-B152-2A77D4CE4E7A}"/>
              </a:ext>
            </a:extLst>
          </p:cNvPr>
          <p:cNvSpPr>
            <a:spLocks noGrp="1"/>
          </p:cNvSpPr>
          <p:nvPr>
            <p:ph idx="1"/>
          </p:nvPr>
        </p:nvSpPr>
        <p:spPr>
          <a:xfrm>
            <a:off x="5070020" y="1698170"/>
            <a:ext cx="6478513" cy="4516361"/>
          </a:xfrm>
        </p:spPr>
        <p:txBody>
          <a:bodyPr>
            <a:normAutofit/>
          </a:bodyPr>
          <a:lstStyle/>
          <a:p>
            <a:r>
              <a:rPr lang="tr-TR" sz="2000" dirty="0" err="1"/>
              <a:t>Emzirme,tamamlayıcı</a:t>
            </a:r>
            <a:r>
              <a:rPr lang="tr-TR" sz="2000" dirty="0"/>
              <a:t> beslenme ve beslenme alışkanlığı kazandırma</a:t>
            </a:r>
          </a:p>
          <a:p>
            <a:r>
              <a:rPr lang="tr-TR" sz="2000" dirty="0"/>
              <a:t>Aşı </a:t>
            </a:r>
            <a:r>
              <a:rPr lang="tr-TR" sz="2000" dirty="0" err="1"/>
              <a:t>durumu,aşısız</a:t>
            </a:r>
            <a:r>
              <a:rPr lang="tr-TR" sz="2000" dirty="0"/>
              <a:t> veya eksik aşılı ile tamamlanması</a:t>
            </a:r>
          </a:p>
          <a:p>
            <a:r>
              <a:rPr lang="tr-TR" sz="2000" dirty="0"/>
              <a:t>D vitamini kullanma durumu</a:t>
            </a:r>
          </a:p>
          <a:p>
            <a:r>
              <a:rPr lang="tr-TR" sz="2000" dirty="0"/>
              <a:t>Fe  kullanma durumu </a:t>
            </a:r>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0728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1698171"/>
            <a:ext cx="3962061" cy="4516360"/>
          </a:xfrm>
        </p:spPr>
        <p:txBody>
          <a:bodyPr anchor="t">
            <a:normAutofit/>
          </a:bodyPr>
          <a:lstStyle/>
          <a:p>
            <a:r>
              <a:rPr lang="tr-TR" sz="3600"/>
              <a:t>6.,9. ve 12.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5070020" y="1698170"/>
            <a:ext cx="6478513" cy="4516361"/>
          </a:xfrm>
        </p:spPr>
        <p:txBody>
          <a:bodyPr>
            <a:normAutofit/>
          </a:bodyPr>
          <a:lstStyle/>
          <a:p>
            <a:r>
              <a:rPr lang="tr-TR" sz="2000" dirty="0"/>
              <a:t>Fizik muayene</a:t>
            </a:r>
          </a:p>
          <a:p>
            <a:pPr lvl="1"/>
            <a:r>
              <a:rPr lang="tr-TR" sz="2000" dirty="0"/>
              <a:t>Baş </a:t>
            </a:r>
            <a:r>
              <a:rPr lang="tr-TR" sz="2000" dirty="0" err="1"/>
              <a:t>çevresi,tartı,boy</a:t>
            </a:r>
            <a:endParaRPr lang="tr-TR" sz="2000" dirty="0"/>
          </a:p>
          <a:p>
            <a:pPr lvl="1"/>
            <a:r>
              <a:rPr lang="tr-TR" sz="2000" dirty="0" err="1"/>
              <a:t>Fontanel</a:t>
            </a:r>
            <a:r>
              <a:rPr lang="tr-TR" sz="2000" dirty="0"/>
              <a:t> büyüklükleri </a:t>
            </a:r>
          </a:p>
          <a:p>
            <a:pPr lvl="1"/>
            <a:r>
              <a:rPr lang="tr-TR" sz="2000" dirty="0"/>
              <a:t>Bebeğin genel görünümü</a:t>
            </a:r>
          </a:p>
          <a:p>
            <a:pPr lvl="1"/>
            <a:r>
              <a:rPr lang="tr-TR" sz="2000" dirty="0"/>
              <a:t>Doğuştan anomalisi</a:t>
            </a:r>
          </a:p>
          <a:p>
            <a:pPr lvl="1"/>
            <a:r>
              <a:rPr lang="tr-TR" sz="2000" dirty="0"/>
              <a:t>Cilt muayenesi</a:t>
            </a:r>
          </a:p>
          <a:p>
            <a:pPr lvl="1"/>
            <a:r>
              <a:rPr lang="tr-TR" sz="2000" dirty="0"/>
              <a:t>Baş boyun muayenesi</a:t>
            </a:r>
          </a:p>
          <a:p>
            <a:pPr lvl="1"/>
            <a:r>
              <a:rPr lang="tr-TR" sz="2000" dirty="0" err="1"/>
              <a:t>Solunumi,kalp,arteriyal</a:t>
            </a:r>
            <a:r>
              <a:rPr lang="tr-TR" sz="2000" dirty="0"/>
              <a:t> </a:t>
            </a:r>
            <a:r>
              <a:rPr lang="tr-TR" sz="2000" dirty="0" err="1"/>
              <a:t>femoral</a:t>
            </a:r>
            <a:r>
              <a:rPr lang="tr-TR" sz="2000" dirty="0"/>
              <a:t> nabız</a:t>
            </a:r>
          </a:p>
          <a:p>
            <a:pPr lvl="1"/>
            <a:r>
              <a:rPr lang="tr-TR" sz="2000" dirty="0" err="1"/>
              <a:t>Refleskleri</a:t>
            </a:r>
            <a:endParaRPr lang="tr-TR" sz="2000" dirty="0"/>
          </a:p>
          <a:p>
            <a:pPr lvl="1"/>
            <a:r>
              <a:rPr lang="tr-TR" sz="2000" dirty="0"/>
              <a:t>Bebeğin işitmesini değerlendir</a:t>
            </a:r>
          </a:p>
          <a:p>
            <a:pPr lvl="1"/>
            <a:r>
              <a:rPr lang="tr-TR" sz="2000" dirty="0"/>
              <a:t>Bebeğin görmesini değerlendir</a:t>
            </a:r>
          </a:p>
          <a:p>
            <a:pPr lvl="1"/>
            <a:r>
              <a:rPr lang="tr-TR" sz="2000" dirty="0"/>
              <a:t>Üreme organların muayenesi</a:t>
            </a:r>
          </a:p>
          <a:p>
            <a:pPr lvl="1"/>
            <a:r>
              <a:rPr lang="tr-TR" sz="2000" dirty="0"/>
              <a:t>İdrar yolu enfeksiyonunu açısından değerlendirme</a:t>
            </a:r>
          </a:p>
          <a:p>
            <a:pPr lvl="1"/>
            <a:endParaRPr lang="tr-TR" sz="2000" dirty="0"/>
          </a:p>
          <a:p>
            <a:endParaRPr lang="tr-TR" sz="20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2302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10AD9D0-9B7B-4F95-8567-E110F279B81C}"/>
              </a:ext>
            </a:extLst>
          </p:cNvPr>
          <p:cNvSpPr>
            <a:spLocks noGrp="1"/>
          </p:cNvSpPr>
          <p:nvPr>
            <p:ph type="title"/>
          </p:nvPr>
        </p:nvSpPr>
        <p:spPr>
          <a:xfrm>
            <a:off x="643467" y="1698171"/>
            <a:ext cx="3962061" cy="4516360"/>
          </a:xfrm>
        </p:spPr>
        <p:txBody>
          <a:bodyPr anchor="t">
            <a:normAutofit/>
          </a:bodyPr>
          <a:lstStyle/>
          <a:p>
            <a:r>
              <a:rPr lang="tr-TR" sz="3600"/>
              <a:t>6.,9. ve 12. AY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91493561-6D97-4474-B2C6-0CFF30C2A0AB}"/>
              </a:ext>
            </a:extLst>
          </p:cNvPr>
          <p:cNvSpPr>
            <a:spLocks noGrp="1"/>
          </p:cNvSpPr>
          <p:nvPr>
            <p:ph idx="1"/>
          </p:nvPr>
        </p:nvSpPr>
        <p:spPr>
          <a:xfrm>
            <a:off x="5070020" y="1698170"/>
            <a:ext cx="6478513" cy="4516361"/>
          </a:xfrm>
        </p:spPr>
        <p:txBody>
          <a:bodyPr>
            <a:normAutofit/>
          </a:bodyPr>
          <a:lstStyle/>
          <a:p>
            <a:r>
              <a:rPr lang="tr-TR" sz="2000"/>
              <a:t>9. ay izleminde bebeğin anemisini değerlendirmek amacıyla Hb ve/veya Htc ölçümü yapın ve sonucunu sisteme kaydedin</a:t>
            </a:r>
          </a:p>
          <a:p>
            <a:endParaRPr lang="tr-TR" sz="2000"/>
          </a:p>
          <a:p>
            <a:r>
              <a:rPr lang="tr-TR" sz="2000">
                <a:cs typeface="Times New Roman" panose="02020603050405020304" pitchFamily="18" charset="0"/>
              </a:rPr>
              <a:t>Bebeğin  ihmal ya da istismar edilmiş olabileceğini düşündürecek tavır ve davranışlara dikkat edilmeli</a:t>
            </a:r>
          </a:p>
          <a:p>
            <a:pPr marL="0" indent="0">
              <a:buNone/>
            </a:pPr>
            <a:endParaRPr lang="tr-TR" sz="2000">
              <a:cs typeface="Times New Roman" panose="02020603050405020304" pitchFamily="18" charset="0"/>
            </a:endParaRPr>
          </a:p>
          <a:p>
            <a:r>
              <a:rPr lang="tr-TR" sz="2000">
                <a:cs typeface="Times New Roman" panose="02020603050405020304" pitchFamily="18" charset="0"/>
              </a:rPr>
              <a:t>Bebeğin gelişimi gelişim izleme rehberine göre değerlendirilmeli</a:t>
            </a:r>
          </a:p>
          <a:p>
            <a:endParaRPr lang="tr-TR" sz="2000">
              <a:cs typeface="Times New Roman" panose="02020603050405020304" pitchFamily="18" charset="0"/>
            </a:endParaRPr>
          </a:p>
          <a:p>
            <a:r>
              <a:rPr lang="tr-TR" sz="2000">
                <a:cs typeface="Times New Roman" panose="02020603050405020304" pitchFamily="18" charset="0"/>
              </a:rPr>
              <a:t>Anneye danışmanlık</a:t>
            </a:r>
          </a:p>
          <a:p>
            <a:endParaRPr lang="tr-TR" sz="2000">
              <a:cs typeface="Times New Roman" panose="02020603050405020304" pitchFamily="18" charset="0"/>
            </a:endParaRPr>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3224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FD2120D-6319-4894-8909-7E9D4F5B7957}"/>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721142" y="-46290"/>
            <a:ext cx="5854933" cy="690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3880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98BC271-391B-4FBE-967B-6B823D1F52E7}"/>
              </a:ext>
            </a:extLst>
          </p:cNvPr>
          <p:cNvSpPr>
            <a:spLocks noGrp="1"/>
          </p:cNvSpPr>
          <p:nvPr>
            <p:ph type="title"/>
          </p:nvPr>
        </p:nvSpPr>
        <p:spPr>
          <a:xfrm>
            <a:off x="643467" y="321734"/>
            <a:ext cx="10905066" cy="1135737"/>
          </a:xfrm>
        </p:spPr>
        <p:txBody>
          <a:bodyPr>
            <a:normAutofit/>
          </a:bodyPr>
          <a:lstStyle/>
          <a:p>
            <a:r>
              <a:rPr lang="tr-TR" sz="3600" dirty="0"/>
              <a:t>Diş sağlığı danışmanlığı</a:t>
            </a:r>
          </a:p>
        </p:txBody>
      </p:sp>
      <p:sp>
        <p:nvSpPr>
          <p:cNvPr id="3" name="İçerik Yer Tutucusu 2">
            <a:extLst>
              <a:ext uri="{FF2B5EF4-FFF2-40B4-BE49-F238E27FC236}">
                <a16:creationId xmlns:a16="http://schemas.microsoft.com/office/drawing/2014/main" id="{5C16DAB2-91C5-45CE-930D-AB94F8BEE1B2}"/>
              </a:ext>
            </a:extLst>
          </p:cNvPr>
          <p:cNvSpPr>
            <a:spLocks noGrp="1"/>
          </p:cNvSpPr>
          <p:nvPr>
            <p:ph idx="1"/>
          </p:nvPr>
        </p:nvSpPr>
        <p:spPr>
          <a:xfrm>
            <a:off x="643467" y="1782981"/>
            <a:ext cx="10905066" cy="4393982"/>
          </a:xfrm>
        </p:spPr>
        <p:txBody>
          <a:bodyPr>
            <a:normAutofit/>
          </a:bodyPr>
          <a:lstStyle/>
          <a:p>
            <a:r>
              <a:rPr lang="tr-TR" sz="2000" dirty="0"/>
              <a:t> 6 aylıkta 2alt kesici, 9 aylıkta 4 (2 alt 2 üst ) kesiciler, 12 aylıkta 8 (alt 4, üst 4 ) kesici diş </a:t>
            </a:r>
          </a:p>
          <a:p>
            <a:r>
              <a:rPr lang="tr-TR" sz="2000" dirty="0"/>
              <a:t>Dişlerin çıkma zamanı değişken olmakla birlikte 12-18. aya kadar dişlerin çıkmaması </a:t>
            </a:r>
            <a:r>
              <a:rPr lang="tr-TR" sz="2000" dirty="0" err="1"/>
              <a:t>rikets</a:t>
            </a:r>
            <a:r>
              <a:rPr lang="tr-TR" sz="2000" dirty="0"/>
              <a:t>, </a:t>
            </a:r>
            <a:r>
              <a:rPr lang="tr-TR" sz="2000" dirty="0" err="1"/>
              <a:t>hipotiroidi</a:t>
            </a:r>
            <a:r>
              <a:rPr lang="tr-TR" sz="2000" dirty="0"/>
              <a:t> şüphesi</a:t>
            </a:r>
          </a:p>
          <a:p>
            <a:r>
              <a:rPr lang="tr-TR" sz="2000" dirty="0"/>
              <a:t>1 yaş ile beraber diş fırçası ve diş hekimi ile tanışmalı</a:t>
            </a:r>
          </a:p>
          <a:p>
            <a:r>
              <a:rPr lang="tr-TR" sz="2000" dirty="0"/>
              <a:t>Bir yaşından itibaren parmak emme, yalancı emzik gibi alışkanlıkları  değerlendirilerek, aileleri uyarma</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3967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5F7B9BB5-B108-4AC6-8AD8-D417F2F3A8F8}"/>
              </a:ext>
            </a:extLst>
          </p:cNvPr>
          <p:cNvSpPr>
            <a:spLocks noGrp="1"/>
          </p:cNvSpPr>
          <p:nvPr>
            <p:ph type="title"/>
          </p:nvPr>
        </p:nvSpPr>
        <p:spPr>
          <a:xfrm>
            <a:off x="643467" y="1698171"/>
            <a:ext cx="3962061" cy="4516360"/>
          </a:xfrm>
        </p:spPr>
        <p:txBody>
          <a:bodyPr anchor="t">
            <a:normAutofit/>
          </a:bodyPr>
          <a:lstStyle/>
          <a:p>
            <a:r>
              <a:rPr lang="tr-TR" sz="3600"/>
              <a:t>13- 36 AY ARASI ÇOCUK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FA4D545-A3B4-4BDE-9B7D-0AB83F3C4AD9}"/>
              </a:ext>
            </a:extLst>
          </p:cNvPr>
          <p:cNvSpPr>
            <a:spLocks noGrp="1"/>
          </p:cNvSpPr>
          <p:nvPr>
            <p:ph idx="1"/>
          </p:nvPr>
        </p:nvSpPr>
        <p:spPr>
          <a:xfrm>
            <a:off x="5070020" y="1698170"/>
            <a:ext cx="6478513" cy="4516361"/>
          </a:xfrm>
        </p:spPr>
        <p:txBody>
          <a:bodyPr>
            <a:normAutofit/>
          </a:bodyPr>
          <a:lstStyle/>
          <a:p>
            <a:r>
              <a:rPr lang="tr-TR" sz="2000" dirty="0"/>
              <a:t>Emzirme(en az 2 yaşa dek),tamamlayıcı beslenme</a:t>
            </a:r>
          </a:p>
          <a:p>
            <a:r>
              <a:rPr lang="tr-TR" sz="2000" dirty="0"/>
              <a:t>Aşı </a:t>
            </a:r>
            <a:r>
              <a:rPr lang="tr-TR" sz="2000" dirty="0" err="1"/>
              <a:t>durumu,aşısız</a:t>
            </a:r>
            <a:r>
              <a:rPr lang="tr-TR" sz="2000" dirty="0"/>
              <a:t> veya eksik aşılı ile tamamlanması</a:t>
            </a:r>
          </a:p>
          <a:p>
            <a:r>
              <a:rPr lang="tr-TR" sz="2000" dirty="0"/>
              <a:t>Anemi açısından değerlendirme </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4385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FB12AE-71D1-47FD-9AC3-EE2C074245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A923C22-EE00-42BC-BA00-75989F486173}"/>
              </a:ext>
            </a:extLst>
          </p:cNvPr>
          <p:cNvSpPr>
            <a:spLocks noGrp="1"/>
          </p:cNvSpPr>
          <p:nvPr>
            <p:ph type="title"/>
          </p:nvPr>
        </p:nvSpPr>
        <p:spPr>
          <a:xfrm>
            <a:off x="643468" y="621792"/>
            <a:ext cx="4989890" cy="5413248"/>
          </a:xfrm>
        </p:spPr>
        <p:txBody>
          <a:bodyPr>
            <a:normAutofit/>
          </a:bodyPr>
          <a:lstStyle/>
          <a:p>
            <a:r>
              <a:rPr lang="tr-TR" sz="3600"/>
              <a:t>ÇOCUK SAĞLIĞI İZLEM SIKLIĞI</a:t>
            </a:r>
          </a:p>
        </p:txBody>
      </p:sp>
      <p:sp>
        <p:nvSpPr>
          <p:cNvPr id="10" name="Freeform: Shape 9">
            <a:extLst>
              <a:ext uri="{FF2B5EF4-FFF2-40B4-BE49-F238E27FC236}">
                <a16:creationId xmlns:a16="http://schemas.microsoft.com/office/drawing/2014/main" id="{64853C7E-3CBA-4464-865F-6044D94B1B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487" y="2994212"/>
            <a:ext cx="1345385" cy="668410"/>
          </a:xfrm>
          <a:custGeom>
            <a:avLst/>
            <a:gdLst>
              <a:gd name="connsiteX0" fmla="*/ 0 w 1345385"/>
              <a:gd name="connsiteY0" fmla="*/ 668410 h 668410"/>
              <a:gd name="connsiteX1" fmla="*/ 672692 w 1345385"/>
              <a:gd name="connsiteY1" fmla="*/ 0 h 668410"/>
              <a:gd name="connsiteX2" fmla="*/ 1345385 w 1345385"/>
              <a:gd name="connsiteY2" fmla="*/ 668410 h 668410"/>
            </a:gdLst>
            <a:ahLst/>
            <a:cxnLst>
              <a:cxn ang="0">
                <a:pos x="connsiteX0" y="connsiteY0"/>
              </a:cxn>
              <a:cxn ang="0">
                <a:pos x="connsiteX1" y="connsiteY1"/>
              </a:cxn>
              <a:cxn ang="0">
                <a:pos x="connsiteX2" y="connsiteY2"/>
              </a:cxn>
            </a:cxnLst>
            <a:rect l="l" t="t" r="r" b="b"/>
            <a:pathLst>
              <a:path w="1345385" h="668410">
                <a:moveTo>
                  <a:pt x="0" y="668410"/>
                </a:moveTo>
                <a:lnTo>
                  <a:pt x="672692" y="0"/>
                </a:lnTo>
                <a:lnTo>
                  <a:pt x="1345385" y="668410"/>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11">
            <a:extLst>
              <a:ext uri="{FF2B5EF4-FFF2-40B4-BE49-F238E27FC236}">
                <a16:creationId xmlns:a16="http://schemas.microsoft.com/office/drawing/2014/main" id="{55EFEC59-B929-4851-9DEF-9106F2797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3480" y="2760304"/>
            <a:ext cx="418137" cy="41813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132392-D5FF-4588-8FA1-5BAD77BF6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08836" y="4124955"/>
            <a:ext cx="635336" cy="63533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7EAC045-695C-4E73-9B7C-AFD6FB22D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36522" y="4621062"/>
            <a:ext cx="224347" cy="2243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404A7A3A-BEAE-4BC6-A163-5D0E5F8C4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10175676" y="5597890"/>
            <a:ext cx="2982940" cy="14819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2ED3B7D-405D-4DFA-8608-B6DE74671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46240" y="5280494"/>
            <a:ext cx="841505" cy="84150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D9F31404-BBF1-4F2D-A31F-AF422F176A93}"/>
              </a:ext>
            </a:extLst>
          </p:cNvPr>
          <p:cNvSpPr>
            <a:spLocks noGrp="1"/>
          </p:cNvSpPr>
          <p:nvPr>
            <p:ph idx="1"/>
          </p:nvPr>
        </p:nvSpPr>
        <p:spPr>
          <a:xfrm>
            <a:off x="6096000" y="643466"/>
            <a:ext cx="5452532" cy="5571065"/>
          </a:xfrm>
          <a:noFill/>
        </p:spPr>
        <p:txBody>
          <a:bodyPr anchor="ctr">
            <a:normAutofit/>
          </a:bodyPr>
          <a:lstStyle/>
          <a:p>
            <a:r>
              <a:rPr lang="tr-TR" sz="2000"/>
              <a:t>Yenidoğmuş bebeğin değerlendirilmesi</a:t>
            </a:r>
          </a:p>
          <a:p>
            <a:r>
              <a:rPr lang="tr-TR" sz="2000"/>
              <a:t>Doğumdan Sonraki ilk Hafta içinde Yenidoğanın Değerlendirilmesi</a:t>
            </a:r>
          </a:p>
          <a:p>
            <a:r>
              <a:rPr lang="tr-TR" sz="2000"/>
              <a:t>15. - 41. Gün ve 2. Ay izlemleri</a:t>
            </a:r>
          </a:p>
          <a:p>
            <a:r>
              <a:rPr lang="tr-TR" sz="2000"/>
              <a:t>3.– 4. Ay izlemleri </a:t>
            </a:r>
          </a:p>
          <a:p>
            <a:r>
              <a:rPr lang="tr-TR" sz="2000"/>
              <a:t>6., 9. ve 12. Ay izlemleri </a:t>
            </a:r>
          </a:p>
          <a:p>
            <a:r>
              <a:rPr lang="tr-TR" sz="2000"/>
              <a:t>13 -36 Ay Arası Çocuk izlemleri </a:t>
            </a:r>
          </a:p>
          <a:p>
            <a:r>
              <a:rPr lang="tr-TR" sz="2000"/>
              <a:t>4- 6 Yaş Arası Çocuk izlemleri</a:t>
            </a:r>
          </a:p>
          <a:p>
            <a:r>
              <a:rPr lang="tr-TR" sz="2000"/>
              <a:t>7-9 Yaş Arası Çocuk izlemleri</a:t>
            </a:r>
          </a:p>
          <a:p>
            <a:r>
              <a:rPr lang="tr-TR" sz="2000"/>
              <a:t>10-21 Yaş Arası Ergen/Genç izlemleri</a:t>
            </a:r>
          </a:p>
        </p:txBody>
      </p:sp>
    </p:spTree>
    <p:extLst>
      <p:ext uri="{BB962C8B-B14F-4D97-AF65-F5344CB8AC3E}">
        <p14:creationId xmlns:p14="http://schemas.microsoft.com/office/powerpoint/2010/main" val="38706203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1698171"/>
            <a:ext cx="3962061" cy="4516360"/>
          </a:xfrm>
        </p:spPr>
        <p:txBody>
          <a:bodyPr anchor="t">
            <a:normAutofit/>
          </a:bodyPr>
          <a:lstStyle/>
          <a:p>
            <a:r>
              <a:rPr lang="tr-TR" sz="3600"/>
              <a:t>13- 36 AY ARASI ÇOCUK İZLEMLERİ</a:t>
            </a:r>
          </a:p>
        </p:txBody>
      </p:sp>
      <p:sp>
        <p:nvSpPr>
          <p:cNvPr id="21"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5070020" y="1698170"/>
            <a:ext cx="6478513" cy="4516361"/>
          </a:xfrm>
        </p:spPr>
        <p:txBody>
          <a:bodyPr>
            <a:normAutofit/>
          </a:bodyPr>
          <a:lstStyle/>
          <a:p>
            <a:r>
              <a:rPr lang="tr-TR" sz="1700" dirty="0"/>
              <a:t>Fizik muayene</a:t>
            </a:r>
          </a:p>
          <a:p>
            <a:pPr lvl="1"/>
            <a:r>
              <a:rPr lang="tr-TR" sz="1700" dirty="0"/>
              <a:t>Baş </a:t>
            </a:r>
            <a:r>
              <a:rPr lang="tr-TR" sz="1700" dirty="0" err="1"/>
              <a:t>çevresi,tartı,boy</a:t>
            </a:r>
            <a:endParaRPr lang="tr-TR" sz="1700" dirty="0"/>
          </a:p>
          <a:p>
            <a:pPr lvl="1"/>
            <a:r>
              <a:rPr lang="tr-TR" sz="1700" dirty="0" err="1"/>
              <a:t>Fontanel</a:t>
            </a:r>
            <a:r>
              <a:rPr lang="tr-TR" sz="1700" dirty="0"/>
              <a:t> büyüklükleri </a:t>
            </a:r>
          </a:p>
          <a:p>
            <a:pPr lvl="1"/>
            <a:r>
              <a:rPr lang="tr-TR" sz="1700" dirty="0"/>
              <a:t>Çocuğun  genel görünümü</a:t>
            </a:r>
          </a:p>
          <a:p>
            <a:pPr lvl="1"/>
            <a:r>
              <a:rPr lang="tr-TR" sz="1700" dirty="0"/>
              <a:t>Cilt muayenesi</a:t>
            </a:r>
          </a:p>
          <a:p>
            <a:pPr lvl="1"/>
            <a:r>
              <a:rPr lang="tr-TR" sz="1700" dirty="0"/>
              <a:t>Baş boyun muayenesi</a:t>
            </a:r>
          </a:p>
          <a:p>
            <a:pPr lvl="1"/>
            <a:r>
              <a:rPr lang="tr-TR" sz="1700" dirty="0" err="1"/>
              <a:t>Solunumu,kalp,arteriyal</a:t>
            </a:r>
            <a:r>
              <a:rPr lang="tr-TR" sz="1700" dirty="0"/>
              <a:t> </a:t>
            </a:r>
            <a:r>
              <a:rPr lang="tr-TR" sz="1700" dirty="0" err="1"/>
              <a:t>femoral</a:t>
            </a:r>
            <a:r>
              <a:rPr lang="tr-TR" sz="1700" dirty="0"/>
              <a:t> nabız</a:t>
            </a:r>
          </a:p>
          <a:p>
            <a:pPr lvl="1"/>
            <a:r>
              <a:rPr lang="tr-TR" sz="1700" dirty="0"/>
              <a:t>Çocuğun işitmesini değerlendir</a:t>
            </a:r>
          </a:p>
          <a:p>
            <a:pPr lvl="1"/>
            <a:r>
              <a:rPr lang="tr-TR" sz="1700" dirty="0"/>
              <a:t>Çocuğun  görmesini değerlendir(3 yaş görme keskinliği)</a:t>
            </a:r>
          </a:p>
          <a:p>
            <a:pPr lvl="1"/>
            <a:r>
              <a:rPr lang="tr-TR" sz="1700" dirty="0"/>
              <a:t>3 yaş kan basıncı ölçümü</a:t>
            </a:r>
          </a:p>
          <a:p>
            <a:pPr lvl="1"/>
            <a:r>
              <a:rPr lang="tr-TR" sz="1700" dirty="0"/>
              <a:t>2 yaş ve üzeri </a:t>
            </a:r>
            <a:r>
              <a:rPr lang="tr-TR" sz="1700" dirty="0" err="1"/>
              <a:t>hiperlipidemi</a:t>
            </a:r>
            <a:endParaRPr lang="tr-TR" sz="1700" dirty="0"/>
          </a:p>
          <a:p>
            <a:pPr lvl="1"/>
            <a:r>
              <a:rPr lang="tr-TR" sz="1700" dirty="0"/>
              <a:t>Üreme organların muayenesi</a:t>
            </a:r>
          </a:p>
          <a:p>
            <a:pPr lvl="1"/>
            <a:r>
              <a:rPr lang="tr-TR" sz="1700" dirty="0"/>
              <a:t>İdrar yolu enfeksiyonunu açısından değerlendirme</a:t>
            </a:r>
          </a:p>
          <a:p>
            <a:pPr lvl="1"/>
            <a:r>
              <a:rPr lang="tr-TR" sz="1700" dirty="0"/>
              <a:t>Çocuğun yürümesini gelişimsel kalça </a:t>
            </a:r>
            <a:r>
              <a:rPr lang="tr-TR" sz="1700" dirty="0" err="1"/>
              <a:t>displazisi</a:t>
            </a:r>
            <a:r>
              <a:rPr lang="tr-TR" sz="1700" dirty="0"/>
              <a:t> açısından değerlendirme</a:t>
            </a:r>
          </a:p>
          <a:p>
            <a:pPr lvl="1"/>
            <a:endParaRPr lang="tr-TR" sz="1700" dirty="0"/>
          </a:p>
          <a:p>
            <a:pPr lvl="1"/>
            <a:endParaRPr lang="tr-TR" sz="1700" dirty="0"/>
          </a:p>
          <a:p>
            <a:endParaRPr lang="tr-TR" sz="1700" dirty="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38017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33F336B-7E46-4381-8078-48E8068E1859}"/>
              </a:ext>
            </a:extLst>
          </p:cNvPr>
          <p:cNvSpPr>
            <a:spLocks noGrp="1"/>
          </p:cNvSpPr>
          <p:nvPr>
            <p:ph type="title"/>
          </p:nvPr>
        </p:nvSpPr>
        <p:spPr>
          <a:xfrm>
            <a:off x="643467" y="1698171"/>
            <a:ext cx="3962061" cy="4516360"/>
          </a:xfrm>
        </p:spPr>
        <p:txBody>
          <a:bodyPr anchor="t">
            <a:normAutofit/>
          </a:bodyPr>
          <a:lstStyle/>
          <a:p>
            <a:r>
              <a:rPr lang="tr-TR" sz="3600"/>
              <a:t>13- 36 AY ARASI ÇOCUK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E697D95D-BF5B-49FE-9273-9DD65BCBC65A}"/>
              </a:ext>
            </a:extLst>
          </p:cNvPr>
          <p:cNvSpPr>
            <a:spLocks noGrp="1"/>
          </p:cNvSpPr>
          <p:nvPr>
            <p:ph idx="1"/>
          </p:nvPr>
        </p:nvSpPr>
        <p:spPr>
          <a:xfrm>
            <a:off x="5070020" y="1698170"/>
            <a:ext cx="6478513" cy="4516361"/>
          </a:xfrm>
        </p:spPr>
        <p:txBody>
          <a:bodyPr>
            <a:normAutofit/>
          </a:bodyPr>
          <a:lstStyle/>
          <a:p>
            <a:r>
              <a:rPr lang="tr-TR" sz="2000"/>
              <a:t>Çocuğu otizm spektrumu açısından değerlendirme</a:t>
            </a:r>
          </a:p>
          <a:p>
            <a:endParaRPr lang="tr-TR" sz="2000"/>
          </a:p>
          <a:p>
            <a:r>
              <a:rPr lang="tr-TR" sz="2000">
                <a:cs typeface="Times New Roman" panose="02020603050405020304" pitchFamily="18" charset="0"/>
              </a:rPr>
              <a:t>Bebeğin  ihmal ya da istismar edilmiş olabileceğini düşündürecek tavır ve davranışlara dikkat edilmeli</a:t>
            </a:r>
          </a:p>
          <a:p>
            <a:pPr marL="0" indent="0">
              <a:buNone/>
            </a:pPr>
            <a:endParaRPr lang="tr-TR" sz="2000">
              <a:cs typeface="Times New Roman" panose="02020603050405020304" pitchFamily="18" charset="0"/>
            </a:endParaRPr>
          </a:p>
          <a:p>
            <a:r>
              <a:rPr lang="tr-TR" sz="2000">
                <a:cs typeface="Times New Roman" panose="02020603050405020304" pitchFamily="18" charset="0"/>
              </a:rPr>
              <a:t>Bebeğin gelişimi gelişim izleme rehberine göre değerlendirilmeli</a:t>
            </a:r>
          </a:p>
          <a:p>
            <a:endParaRPr lang="tr-TR" sz="2000">
              <a:cs typeface="Times New Roman" panose="02020603050405020304" pitchFamily="18" charset="0"/>
            </a:endParaRPr>
          </a:p>
          <a:p>
            <a:r>
              <a:rPr lang="tr-TR" sz="2000">
                <a:cs typeface="Times New Roman" panose="02020603050405020304" pitchFamily="18" charset="0"/>
              </a:rPr>
              <a:t>Anneye danışmanlık</a:t>
            </a:r>
          </a:p>
          <a:p>
            <a:pPr lvl="1"/>
            <a:r>
              <a:rPr lang="tr-TR" sz="2000"/>
              <a:t>Fizik aktivite</a:t>
            </a:r>
          </a:p>
          <a:p>
            <a:pPr lvl="1"/>
            <a:r>
              <a:rPr lang="tr-TR" sz="2000"/>
              <a:t>Tuvalet eğitimi</a:t>
            </a:r>
          </a:p>
          <a:p>
            <a:pPr lvl="1"/>
            <a:r>
              <a:rPr lang="tr-TR" sz="2000"/>
              <a:t>Yaşına uygun beslenme</a:t>
            </a:r>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00558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0DF52666-8D0C-41DF-90D9-4C363F02E27C}"/>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bwMode="auto">
          <a:xfrm>
            <a:off x="3478890" y="147770"/>
            <a:ext cx="4311322" cy="671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408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73FCC111-A22B-4604-8598-782AE9705E48}"/>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3208113" y="0"/>
            <a:ext cx="5374323" cy="6781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5008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E3566536-F7A9-4DF3-A768-F007FF0F56B5}"/>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3093367" y="-3338"/>
            <a:ext cx="5489069" cy="686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8627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0B11EAC-9408-4FE3-85AB-6FE9A39033DF}"/>
              </a:ext>
            </a:extLst>
          </p:cNvPr>
          <p:cNvSpPr>
            <a:spLocks noGrp="1"/>
          </p:cNvSpPr>
          <p:nvPr>
            <p:ph type="title"/>
          </p:nvPr>
        </p:nvSpPr>
        <p:spPr>
          <a:xfrm>
            <a:off x="643467" y="321734"/>
            <a:ext cx="10905066" cy="1135737"/>
          </a:xfrm>
        </p:spPr>
        <p:txBody>
          <a:bodyPr>
            <a:normAutofit/>
          </a:bodyPr>
          <a:lstStyle/>
          <a:p>
            <a:r>
              <a:rPr lang="tr-TR" sz="3600"/>
              <a:t>Otizm spektrum bozukluğu taraması</a:t>
            </a:r>
          </a:p>
        </p:txBody>
      </p:sp>
      <p:sp>
        <p:nvSpPr>
          <p:cNvPr id="3" name="İçerik Yer Tutucusu 2">
            <a:extLst>
              <a:ext uri="{FF2B5EF4-FFF2-40B4-BE49-F238E27FC236}">
                <a16:creationId xmlns:a16="http://schemas.microsoft.com/office/drawing/2014/main" id="{A672127C-2820-4E8A-967C-25865EDF3641}"/>
              </a:ext>
            </a:extLst>
          </p:cNvPr>
          <p:cNvSpPr>
            <a:spLocks noGrp="1"/>
          </p:cNvSpPr>
          <p:nvPr>
            <p:ph idx="1"/>
          </p:nvPr>
        </p:nvSpPr>
        <p:spPr>
          <a:xfrm>
            <a:off x="643469" y="1782981"/>
            <a:ext cx="4008384" cy="4393982"/>
          </a:xfrm>
        </p:spPr>
        <p:txBody>
          <a:bodyPr>
            <a:normAutofit/>
          </a:bodyPr>
          <a:lstStyle/>
          <a:p>
            <a:r>
              <a:rPr lang="tr-TR" sz="2000"/>
              <a:t>Otizm spektrum bozukluğu (OSB); belirtileri yaşamın ilk 3 yılında ortaya çıkan;</a:t>
            </a:r>
          </a:p>
          <a:p>
            <a:pPr lvl="1"/>
            <a:r>
              <a:rPr lang="tr-TR" sz="2000"/>
              <a:t>sosyal - iletişimsel alanda belirgin yetersizlikler,</a:t>
            </a:r>
          </a:p>
          <a:p>
            <a:pPr lvl="1"/>
            <a:r>
              <a:rPr lang="tr-TR" sz="2000"/>
              <a:t>tekrarlayıcı davranışlar </a:t>
            </a:r>
          </a:p>
          <a:p>
            <a:pPr lvl="1"/>
            <a:r>
              <a:rPr lang="tr-TR" sz="2000"/>
              <a:t>sınırlı ilgi alanları ile seyreden nörogelişimsel bir bozukluk</a:t>
            </a:r>
          </a:p>
          <a:p>
            <a:pPr lvl="1"/>
            <a:endParaRPr lang="tr-TR" sz="2000"/>
          </a:p>
          <a:p>
            <a:r>
              <a:rPr lang="tr-TR" sz="2000"/>
              <a:t>Her çocuk 18. ay, 24. ay ve 3 yaşta mutlaka otizm spektrum bozukluğu yönünden değerlendirilmeli</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a:extLst>
              <a:ext uri="{FF2B5EF4-FFF2-40B4-BE49-F238E27FC236}">
                <a16:creationId xmlns:a16="http://schemas.microsoft.com/office/drawing/2014/main" id="{A557F86D-5435-4066-BBA3-04938879E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207" y="1155273"/>
            <a:ext cx="5561750" cy="5380993"/>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400449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BD92265-D963-43BE-A9F0-E85F37A638F1}"/>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Otizm spektrum bozukluğu taraması</a:t>
            </a:r>
          </a:p>
        </p:txBody>
      </p:sp>
      <p:sp>
        <p:nvSpPr>
          <p:cNvPr id="7" name="Metin kutusu 6">
            <a:extLst>
              <a:ext uri="{FF2B5EF4-FFF2-40B4-BE49-F238E27FC236}">
                <a16:creationId xmlns:a16="http://schemas.microsoft.com/office/drawing/2014/main" id="{FC4313EC-0C49-4F0E-B4FD-3FCCCBE36E65}"/>
              </a:ext>
            </a:extLst>
          </p:cNvPr>
          <p:cNvSpPr txBox="1"/>
          <p:nvPr/>
        </p:nvSpPr>
        <p:spPr>
          <a:xfrm>
            <a:off x="643469" y="1782981"/>
            <a:ext cx="10357906" cy="257959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err="1"/>
              <a:t>Değerlendirme</a:t>
            </a:r>
            <a:r>
              <a:rPr lang="en-US" sz="2000" dirty="0"/>
              <a:t> </a:t>
            </a:r>
            <a:r>
              <a:rPr lang="en-US" sz="2000" dirty="0" err="1"/>
              <a:t>cevaplarından</a:t>
            </a:r>
            <a:r>
              <a:rPr lang="en-US" sz="2000" dirty="0"/>
              <a:t> </a:t>
            </a:r>
            <a:r>
              <a:rPr lang="en-US" sz="2000" dirty="0" err="1"/>
              <a:t>en</a:t>
            </a:r>
            <a:r>
              <a:rPr lang="en-US" sz="2000" dirty="0"/>
              <a:t> </a:t>
            </a:r>
            <a:r>
              <a:rPr lang="en-US" sz="2000" dirty="0" err="1"/>
              <a:t>az</a:t>
            </a:r>
            <a:r>
              <a:rPr lang="en-US" sz="2000" dirty="0"/>
              <a:t> </a:t>
            </a:r>
            <a:r>
              <a:rPr lang="en-US" sz="2000" dirty="0" err="1"/>
              <a:t>birinin</a:t>
            </a:r>
            <a:r>
              <a:rPr lang="en-US" sz="2000" dirty="0"/>
              <a:t> </a:t>
            </a:r>
            <a:r>
              <a:rPr lang="en-US" sz="2000" dirty="0" err="1"/>
              <a:t>koyu</a:t>
            </a:r>
            <a:r>
              <a:rPr lang="en-US" sz="2000" dirty="0"/>
              <a:t> </a:t>
            </a:r>
            <a:r>
              <a:rPr lang="en-US" sz="2000" dirty="0" err="1"/>
              <a:t>renkte</a:t>
            </a:r>
            <a:r>
              <a:rPr lang="en-US" sz="2000" dirty="0"/>
              <a:t> </a:t>
            </a:r>
            <a:r>
              <a:rPr lang="en-US" sz="2000" dirty="0" err="1"/>
              <a:t>olması</a:t>
            </a:r>
            <a:r>
              <a:rPr lang="en-US" sz="2000" dirty="0"/>
              <a:t> risk </a:t>
            </a:r>
            <a:r>
              <a:rPr lang="en-US" sz="2000" dirty="0" err="1"/>
              <a:t>tespit</a:t>
            </a:r>
            <a:r>
              <a:rPr lang="en-US" sz="2000" dirty="0"/>
              <a:t> </a:t>
            </a:r>
            <a:r>
              <a:rPr lang="en-US" sz="2000" dirty="0" err="1"/>
              <a:t>edildiğini</a:t>
            </a:r>
            <a:r>
              <a:rPr lang="en-US" sz="2000" dirty="0"/>
              <a:t> </a:t>
            </a:r>
            <a:r>
              <a:rPr lang="en-US" sz="2000" dirty="0" err="1"/>
              <a:t>gösterir</a:t>
            </a:r>
            <a:r>
              <a:rPr lang="en-US" sz="2000" dirty="0"/>
              <a:t>. </a:t>
            </a:r>
            <a:r>
              <a:rPr lang="en-US" sz="2000" dirty="0" err="1"/>
              <a:t>Böyle</a:t>
            </a:r>
            <a:r>
              <a:rPr lang="en-US" sz="2000" dirty="0"/>
              <a:t> </a:t>
            </a:r>
            <a:r>
              <a:rPr lang="en-US" sz="2000" dirty="0" err="1"/>
              <a:t>bir</a:t>
            </a:r>
            <a:r>
              <a:rPr lang="en-US" sz="2000" dirty="0"/>
              <a:t> </a:t>
            </a:r>
            <a:r>
              <a:rPr lang="en-US" sz="2000" dirty="0" err="1"/>
              <a:t>durumda</a:t>
            </a:r>
            <a:r>
              <a:rPr lang="en-US" sz="2000" dirty="0"/>
              <a:t> </a:t>
            </a:r>
            <a:r>
              <a:rPr lang="en-US" sz="2000" dirty="0" err="1"/>
              <a:t>çocuğun</a:t>
            </a:r>
            <a:r>
              <a:rPr lang="en-US" sz="2000" dirty="0"/>
              <a:t> </a:t>
            </a:r>
            <a:r>
              <a:rPr lang="en-US" sz="2000" dirty="0" err="1"/>
              <a:t>en</a:t>
            </a:r>
            <a:r>
              <a:rPr lang="en-US" sz="2000" dirty="0"/>
              <a:t> </a:t>
            </a:r>
            <a:r>
              <a:rPr lang="en-US" sz="2000" dirty="0" err="1"/>
              <a:t>kısa</a:t>
            </a:r>
            <a:r>
              <a:rPr lang="en-US" sz="2000" dirty="0"/>
              <a:t> </a:t>
            </a:r>
            <a:r>
              <a:rPr lang="en-US" sz="2000" dirty="0" err="1"/>
              <a:t>sürede</a:t>
            </a:r>
            <a:r>
              <a:rPr lang="en-US" sz="2000" dirty="0"/>
              <a:t> </a:t>
            </a:r>
            <a:r>
              <a:rPr lang="en-US" sz="2000" dirty="0" err="1"/>
              <a:t>ayrıntılı</a:t>
            </a:r>
            <a:r>
              <a:rPr lang="en-US" sz="2000" dirty="0"/>
              <a:t> </a:t>
            </a:r>
            <a:r>
              <a:rPr lang="en-US" sz="2000" dirty="0" err="1"/>
              <a:t>değerlendirme</a:t>
            </a:r>
            <a:r>
              <a:rPr lang="en-US" sz="2000" dirty="0"/>
              <a:t> </a:t>
            </a:r>
            <a:r>
              <a:rPr lang="en-US" sz="2000" dirty="0" err="1"/>
              <a:t>için</a:t>
            </a:r>
            <a:r>
              <a:rPr lang="en-US" sz="2000" dirty="0"/>
              <a:t> </a:t>
            </a:r>
            <a:r>
              <a:rPr lang="en-US" sz="2000" dirty="0" err="1"/>
              <a:t>uzmana</a:t>
            </a:r>
            <a:r>
              <a:rPr lang="en-US" sz="2000" dirty="0"/>
              <a:t> </a:t>
            </a:r>
            <a:r>
              <a:rPr lang="en-US" sz="2000" dirty="0" err="1"/>
              <a:t>yönlendirilmesi</a:t>
            </a:r>
            <a:r>
              <a:rPr lang="en-US" sz="2000" dirty="0"/>
              <a:t> </a:t>
            </a:r>
            <a:r>
              <a:rPr lang="en-US" sz="2000" dirty="0" err="1"/>
              <a:t>gerekmektedir</a:t>
            </a:r>
            <a:r>
              <a:rPr lang="en-US" sz="2000" dirty="0"/>
              <a:t>.</a:t>
            </a:r>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D52A9326-B03D-4286-BDC3-997AA051D40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08435" y="3249101"/>
            <a:ext cx="9892940" cy="212698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321151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093E135D-8DE6-4597-A34F-A163777B61CF}"/>
              </a:ext>
            </a:extLst>
          </p:cNvPr>
          <p:cNvSpPr>
            <a:spLocks noGrp="1"/>
          </p:cNvSpPr>
          <p:nvPr>
            <p:ph type="title"/>
          </p:nvPr>
        </p:nvSpPr>
        <p:spPr>
          <a:xfrm>
            <a:off x="643467" y="321734"/>
            <a:ext cx="10905066" cy="1135737"/>
          </a:xfrm>
        </p:spPr>
        <p:txBody>
          <a:bodyPr>
            <a:normAutofit/>
          </a:bodyPr>
          <a:lstStyle/>
          <a:p>
            <a:r>
              <a:rPr lang="tr-TR" sz="3600"/>
              <a:t>Kan basıncı ölçümü</a:t>
            </a:r>
          </a:p>
        </p:txBody>
      </p:sp>
      <p:sp>
        <p:nvSpPr>
          <p:cNvPr id="3" name="İçerik Yer Tutucusu 2">
            <a:extLst>
              <a:ext uri="{FF2B5EF4-FFF2-40B4-BE49-F238E27FC236}">
                <a16:creationId xmlns:a16="http://schemas.microsoft.com/office/drawing/2014/main" id="{0C511D46-F286-4B07-9B80-2FD517207A1B}"/>
              </a:ext>
            </a:extLst>
          </p:cNvPr>
          <p:cNvSpPr>
            <a:spLocks noGrp="1"/>
          </p:cNvSpPr>
          <p:nvPr>
            <p:ph idx="1"/>
          </p:nvPr>
        </p:nvSpPr>
        <p:spPr>
          <a:xfrm>
            <a:off x="643467" y="1782981"/>
            <a:ext cx="10905066" cy="4393982"/>
          </a:xfrm>
        </p:spPr>
        <p:txBody>
          <a:bodyPr>
            <a:normAutofit/>
          </a:bodyPr>
          <a:lstStyle/>
          <a:p>
            <a:r>
              <a:rPr lang="tr-TR" sz="1900" dirty="0">
                <a:cs typeface="Times New Roman" panose="02020603050405020304" pitchFamily="18" charset="0"/>
              </a:rPr>
              <a:t>3</a:t>
            </a:r>
            <a:r>
              <a:rPr lang="tr-TR" sz="1900" dirty="0">
                <a:latin typeface="Times New Roman" panose="02020603050405020304" pitchFamily="18" charset="0"/>
                <a:cs typeface="Times New Roman" panose="02020603050405020304" pitchFamily="18" charset="0"/>
              </a:rPr>
              <a:t> </a:t>
            </a:r>
            <a:r>
              <a:rPr lang="tr-TR" sz="1900" dirty="0">
                <a:cs typeface="Times New Roman" panose="02020603050405020304" pitchFamily="18" charset="0"/>
              </a:rPr>
              <a:t>yaş ve üzerindeki çocuklarda, yılda bir kan basıncının ölçülmeli</a:t>
            </a:r>
          </a:p>
          <a:p>
            <a:r>
              <a:rPr lang="tr-TR" sz="1900" dirty="0">
                <a:cs typeface="Times New Roman" panose="02020603050405020304" pitchFamily="18" charset="0"/>
              </a:rPr>
              <a:t>Her muayenede KB ölçümü gereken durumlar:</a:t>
            </a:r>
          </a:p>
          <a:p>
            <a:pPr lvl="1"/>
            <a:r>
              <a:rPr lang="tr-TR" sz="1900" dirty="0">
                <a:cs typeface="Times New Roman" panose="02020603050405020304" pitchFamily="18" charset="0"/>
              </a:rPr>
              <a:t>Yoğun bakım ünitesi yatış öyküsü</a:t>
            </a:r>
          </a:p>
          <a:p>
            <a:pPr lvl="1"/>
            <a:r>
              <a:rPr lang="tr-TR" sz="1900" dirty="0">
                <a:cs typeface="Times New Roman" panose="02020603050405020304" pitchFamily="18" charset="0"/>
              </a:rPr>
              <a:t>Kan basıncını yükseltebilecek ilaç alımı veya </a:t>
            </a:r>
            <a:r>
              <a:rPr lang="tr-TR" sz="1900" dirty="0" err="1">
                <a:cs typeface="Times New Roman" panose="02020603050405020304" pitchFamily="18" charset="0"/>
              </a:rPr>
              <a:t>antihipertansif</a:t>
            </a:r>
            <a:r>
              <a:rPr lang="tr-TR" sz="1900" dirty="0">
                <a:cs typeface="Times New Roman" panose="02020603050405020304" pitchFamily="18" charset="0"/>
              </a:rPr>
              <a:t> ilaç kullanımı</a:t>
            </a:r>
          </a:p>
          <a:p>
            <a:pPr lvl="1"/>
            <a:r>
              <a:rPr lang="tr-TR" sz="1900" dirty="0">
                <a:cs typeface="Times New Roman" panose="02020603050405020304" pitchFamily="18" charset="0"/>
              </a:rPr>
              <a:t>Kafa içi basıncı artış sendromu</a:t>
            </a:r>
          </a:p>
          <a:p>
            <a:pPr lvl="1"/>
            <a:r>
              <a:rPr lang="tr-TR" sz="1900" dirty="0" err="1">
                <a:cs typeface="Times New Roman" panose="02020603050405020304" pitchFamily="18" charset="0"/>
              </a:rPr>
              <a:t>Diyabetes</a:t>
            </a:r>
            <a:r>
              <a:rPr lang="tr-TR" sz="1900" dirty="0">
                <a:cs typeface="Times New Roman" panose="02020603050405020304" pitchFamily="18" charset="0"/>
              </a:rPr>
              <a:t> </a:t>
            </a:r>
            <a:r>
              <a:rPr lang="tr-TR" sz="1900" dirty="0" err="1">
                <a:cs typeface="Times New Roman" panose="02020603050405020304" pitchFamily="18" charset="0"/>
              </a:rPr>
              <a:t>mellitus</a:t>
            </a:r>
            <a:endParaRPr lang="tr-TR" sz="1900" dirty="0">
              <a:cs typeface="Times New Roman" panose="02020603050405020304" pitchFamily="18" charset="0"/>
            </a:endParaRPr>
          </a:p>
          <a:p>
            <a:pPr lvl="1"/>
            <a:r>
              <a:rPr lang="tr-TR" sz="1900" dirty="0" err="1">
                <a:cs typeface="Times New Roman" panose="02020603050405020304" pitchFamily="18" charset="0"/>
              </a:rPr>
              <a:t>Hiperlipidemi</a:t>
            </a:r>
            <a:endParaRPr lang="tr-TR" sz="1900" dirty="0">
              <a:cs typeface="Times New Roman" panose="02020603050405020304" pitchFamily="18" charset="0"/>
            </a:endParaRPr>
          </a:p>
          <a:p>
            <a:pPr lvl="1"/>
            <a:r>
              <a:rPr lang="tr-TR" sz="1900" dirty="0" err="1">
                <a:cs typeface="Times New Roman" panose="02020603050405020304" pitchFamily="18" charset="0"/>
              </a:rPr>
              <a:t>Obezite</a:t>
            </a:r>
            <a:endParaRPr lang="tr-TR" sz="1900" dirty="0">
              <a:cs typeface="Times New Roman" panose="02020603050405020304" pitchFamily="18" charset="0"/>
            </a:endParaRPr>
          </a:p>
          <a:p>
            <a:pPr lvl="1"/>
            <a:r>
              <a:rPr lang="tr-TR" sz="1900" dirty="0">
                <a:cs typeface="Times New Roman" panose="02020603050405020304" pitchFamily="18" charset="0"/>
              </a:rPr>
              <a:t>Organ nakli</a:t>
            </a:r>
          </a:p>
          <a:p>
            <a:pPr lvl="1"/>
            <a:r>
              <a:rPr lang="tr-TR" sz="1900" dirty="0">
                <a:cs typeface="Times New Roman" panose="02020603050405020304" pitchFamily="18" charset="0"/>
              </a:rPr>
              <a:t>Doğumsal kalp hastalığı</a:t>
            </a:r>
          </a:p>
          <a:p>
            <a:pPr lvl="1"/>
            <a:r>
              <a:rPr lang="tr-TR" sz="1900" dirty="0">
                <a:cs typeface="Times New Roman" panose="02020603050405020304" pitchFamily="18" charset="0"/>
              </a:rPr>
              <a:t>Kronik böbrek hastalığı </a:t>
            </a:r>
          </a:p>
          <a:p>
            <a:pPr lvl="1"/>
            <a:r>
              <a:rPr lang="tr-TR" sz="1900" dirty="0">
                <a:cs typeface="Times New Roman" panose="02020603050405020304" pitchFamily="18" charset="0"/>
              </a:rPr>
              <a:t>Yineleyen idrar yolu enfeksiyonu</a:t>
            </a:r>
          </a:p>
          <a:p>
            <a:pPr lvl="1"/>
            <a:r>
              <a:rPr lang="tr-TR" sz="1900" dirty="0" err="1">
                <a:cs typeface="Times New Roman" panose="02020603050405020304" pitchFamily="18" charset="0"/>
              </a:rPr>
              <a:t>Malignite</a:t>
            </a:r>
            <a:r>
              <a:rPr lang="tr-TR" sz="1900" dirty="0">
                <a:cs typeface="Times New Roman" panose="02020603050405020304" pitchFamily="18" charset="0"/>
              </a:rPr>
              <a:t> </a:t>
            </a:r>
            <a:r>
              <a:rPr lang="tr-TR" sz="1900" dirty="0" err="1">
                <a:cs typeface="Times New Roman" panose="02020603050405020304" pitchFamily="18" charset="0"/>
              </a:rPr>
              <a:t>vb</a:t>
            </a:r>
            <a:r>
              <a:rPr lang="tr-TR" sz="1900" dirty="0">
                <a:cs typeface="Times New Roman" panose="02020603050405020304" pitchFamily="18" charset="0"/>
              </a:rPr>
              <a:t> kronik hastalık öyküsü</a:t>
            </a:r>
          </a:p>
          <a:p>
            <a:endParaRPr lang="tr-TR" sz="19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44697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tablo içeren bir resim&#10;&#10;Açıklama otomatik olarak oluşturuldu">
            <a:extLst>
              <a:ext uri="{FF2B5EF4-FFF2-40B4-BE49-F238E27FC236}">
                <a16:creationId xmlns:a16="http://schemas.microsoft.com/office/drawing/2014/main" id="{AB41B6BB-9735-425F-9CED-5D0376D39C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8665" y="307857"/>
            <a:ext cx="9042105" cy="6261658"/>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18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4A42DBD-0928-46DF-8ACE-6D7398C007EE}"/>
              </a:ext>
            </a:extLst>
          </p:cNvPr>
          <p:cNvSpPr>
            <a:spLocks noGrp="1"/>
          </p:cNvSpPr>
          <p:nvPr>
            <p:ph type="title"/>
          </p:nvPr>
        </p:nvSpPr>
        <p:spPr>
          <a:xfrm>
            <a:off x="643467" y="321734"/>
            <a:ext cx="10905066" cy="1135737"/>
          </a:xfrm>
        </p:spPr>
        <p:txBody>
          <a:bodyPr>
            <a:normAutofit/>
          </a:bodyPr>
          <a:lstStyle/>
          <a:p>
            <a:endParaRPr lang="tr-TR" sz="3600"/>
          </a:p>
        </p:txBody>
      </p:sp>
      <p:sp>
        <p:nvSpPr>
          <p:cNvPr id="11" name="Content Placeholder 10">
            <a:extLst>
              <a:ext uri="{FF2B5EF4-FFF2-40B4-BE49-F238E27FC236}">
                <a16:creationId xmlns:a16="http://schemas.microsoft.com/office/drawing/2014/main" id="{5418A758-C96E-4C8B-B1A7-6726638E23D3}"/>
              </a:ext>
            </a:extLst>
          </p:cNvPr>
          <p:cNvSpPr>
            <a:spLocks noGrp="1"/>
          </p:cNvSpPr>
          <p:nvPr>
            <p:ph idx="1"/>
          </p:nvPr>
        </p:nvSpPr>
        <p:spPr>
          <a:xfrm>
            <a:off x="643469" y="1782981"/>
            <a:ext cx="4008384" cy="4393982"/>
          </a:xfrm>
        </p:spPr>
        <p:txBody>
          <a:bodyPr>
            <a:normAutofit/>
          </a:bodyPr>
          <a:lstStyle/>
          <a:p>
            <a:endParaRPr lang="en-US" sz="2000"/>
          </a:p>
        </p:txBody>
      </p:sp>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1" name="Isosceles Triangle 2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çerik Yer Tutucusu 4">
            <a:extLst>
              <a:ext uri="{FF2B5EF4-FFF2-40B4-BE49-F238E27FC236}">
                <a16:creationId xmlns:a16="http://schemas.microsoft.com/office/drawing/2014/main" id="{F0DFE9B0-FFD4-4FC6-BAC9-DCF1452A3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180" y="-9363"/>
            <a:ext cx="5459555" cy="6867363"/>
          </a:xfrm>
          <a:prstGeom prst="rect">
            <a:avLst/>
          </a:prstGeom>
        </p:spPr>
      </p:pic>
      <p:pic>
        <p:nvPicPr>
          <p:cNvPr id="7" name="Resim 6">
            <a:extLst>
              <a:ext uri="{FF2B5EF4-FFF2-40B4-BE49-F238E27FC236}">
                <a16:creationId xmlns:a16="http://schemas.microsoft.com/office/drawing/2014/main" id="{E7AFBA75-6B1E-45F5-BAB9-B6E903DA4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250" y="-9363"/>
            <a:ext cx="5289925" cy="6803761"/>
          </a:xfrm>
          <a:prstGeom prst="rect">
            <a:avLst/>
          </a:prstGeom>
        </p:spPr>
      </p:pic>
    </p:spTree>
    <p:extLst>
      <p:ext uri="{BB962C8B-B14F-4D97-AF65-F5344CB8AC3E}">
        <p14:creationId xmlns:p14="http://schemas.microsoft.com/office/powerpoint/2010/main" val="1371447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6434CC99-77EE-48DB-91B9-11E52FB59A02}"/>
              </a:ext>
            </a:extLst>
          </p:cNvPr>
          <p:cNvSpPr>
            <a:spLocks noGrp="1"/>
          </p:cNvSpPr>
          <p:nvPr>
            <p:ph type="title"/>
          </p:nvPr>
        </p:nvSpPr>
        <p:spPr>
          <a:xfrm>
            <a:off x="643467" y="321734"/>
            <a:ext cx="10905066" cy="1135737"/>
          </a:xfrm>
        </p:spPr>
        <p:txBody>
          <a:bodyPr>
            <a:normAutofit/>
          </a:bodyPr>
          <a:lstStyle/>
          <a:p>
            <a:r>
              <a:rPr lang="tr-TR" sz="3600"/>
              <a:t>YENİDOĞMUŞ BEBEĞİN DEĞERLENDİRİLMESİ</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İçerik Yer Tutucusu 2">
            <a:extLst>
              <a:ext uri="{FF2B5EF4-FFF2-40B4-BE49-F238E27FC236}">
                <a16:creationId xmlns:a16="http://schemas.microsoft.com/office/drawing/2014/main" id="{727E691E-ECE2-42BC-8DE4-94F6FCD81275}"/>
              </a:ext>
            </a:extLst>
          </p:cNvPr>
          <p:cNvGraphicFramePr>
            <a:graphicFrameLocks noGrp="1"/>
          </p:cNvGraphicFramePr>
          <p:nvPr>
            <p:ph idx="1"/>
            <p:extLst>
              <p:ext uri="{D42A27DB-BD31-4B8C-83A1-F6EECF244321}">
                <p14:modId xmlns:p14="http://schemas.microsoft.com/office/powerpoint/2010/main" val="38732576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3095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3CC2B751-51FB-40FC-9C58-525E31845A0E}"/>
              </a:ext>
            </a:extLst>
          </p:cNvPr>
          <p:cNvSpPr>
            <a:spLocks noGrp="1"/>
          </p:cNvSpPr>
          <p:nvPr>
            <p:ph type="title"/>
          </p:nvPr>
        </p:nvSpPr>
        <p:spPr>
          <a:xfrm>
            <a:off x="643467" y="321734"/>
            <a:ext cx="10905066" cy="1135737"/>
          </a:xfrm>
        </p:spPr>
        <p:txBody>
          <a:bodyPr>
            <a:normAutofit/>
          </a:bodyPr>
          <a:lstStyle/>
          <a:p>
            <a:r>
              <a:rPr lang="tr-TR" sz="3600"/>
              <a:t>Hiperlipidemi taraması</a:t>
            </a:r>
          </a:p>
        </p:txBody>
      </p:sp>
      <p:sp>
        <p:nvSpPr>
          <p:cNvPr id="3" name="İçerik Yer Tutucusu 2">
            <a:extLst>
              <a:ext uri="{FF2B5EF4-FFF2-40B4-BE49-F238E27FC236}">
                <a16:creationId xmlns:a16="http://schemas.microsoft.com/office/drawing/2014/main" id="{EA8FDFEC-E1BA-4024-A6D1-04B6ED08EC86}"/>
              </a:ext>
            </a:extLst>
          </p:cNvPr>
          <p:cNvSpPr>
            <a:spLocks noGrp="1"/>
          </p:cNvSpPr>
          <p:nvPr>
            <p:ph idx="1"/>
          </p:nvPr>
        </p:nvSpPr>
        <p:spPr>
          <a:xfrm>
            <a:off x="643468" y="1782981"/>
            <a:ext cx="10386481" cy="1303119"/>
          </a:xfrm>
        </p:spPr>
        <p:txBody>
          <a:bodyPr>
            <a:normAutofit/>
          </a:bodyPr>
          <a:lstStyle/>
          <a:p>
            <a:r>
              <a:rPr lang="tr-TR" sz="2000" dirty="0" err="1"/>
              <a:t>Hiperlipidemi</a:t>
            </a:r>
            <a:r>
              <a:rPr lang="tr-TR" sz="2000" dirty="0"/>
              <a:t> taramasının iki yaşından itibaren risk altındaki tüm çocuklara uygulanması önerilir.</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a:extLst>
              <a:ext uri="{FF2B5EF4-FFF2-40B4-BE49-F238E27FC236}">
                <a16:creationId xmlns:a16="http://schemas.microsoft.com/office/drawing/2014/main" id="{558E79E4-B1B0-45D7-B3AF-29F6A0102B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6137" y="2715640"/>
            <a:ext cx="10559725" cy="242873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684132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38B6A0E-F18E-4D0D-B1AB-C880D3A61219}"/>
              </a:ext>
            </a:extLst>
          </p:cNvPr>
          <p:cNvSpPr>
            <a:spLocks noGrp="1"/>
          </p:cNvSpPr>
          <p:nvPr>
            <p:ph type="title"/>
          </p:nvPr>
        </p:nvSpPr>
        <p:spPr>
          <a:xfrm>
            <a:off x="643467" y="321734"/>
            <a:ext cx="10905066" cy="1135737"/>
          </a:xfrm>
        </p:spPr>
        <p:txBody>
          <a:bodyPr>
            <a:normAutofit/>
          </a:bodyPr>
          <a:lstStyle/>
          <a:p>
            <a:r>
              <a:rPr lang="tr-TR" sz="3600"/>
              <a:t>Hiperlipidemi taraması</a:t>
            </a:r>
          </a:p>
        </p:txBody>
      </p:sp>
      <p:sp>
        <p:nvSpPr>
          <p:cNvPr id="5" name="İçerik Yer Tutucusu 4">
            <a:extLst>
              <a:ext uri="{FF2B5EF4-FFF2-40B4-BE49-F238E27FC236}">
                <a16:creationId xmlns:a16="http://schemas.microsoft.com/office/drawing/2014/main" id="{E68C39FF-E540-479D-A366-FAA17415C83F}"/>
              </a:ext>
            </a:extLst>
          </p:cNvPr>
          <p:cNvSpPr>
            <a:spLocks noGrp="1"/>
          </p:cNvSpPr>
          <p:nvPr>
            <p:ph idx="1"/>
          </p:nvPr>
        </p:nvSpPr>
        <p:spPr>
          <a:xfrm>
            <a:off x="643468" y="1782981"/>
            <a:ext cx="8686269" cy="1135737"/>
          </a:xfrm>
        </p:spPr>
        <p:txBody>
          <a:bodyPr>
            <a:normAutofit/>
          </a:bodyPr>
          <a:lstStyle/>
          <a:p>
            <a:r>
              <a:rPr lang="tr-TR" sz="2000" dirty="0"/>
              <a:t>Yüksek </a:t>
            </a:r>
            <a:r>
              <a:rPr lang="tr-TR" sz="2000" dirty="0">
                <a:cs typeface="Times New Roman" panose="02020603050405020304" pitchFamily="18" charset="0"/>
              </a:rPr>
              <a:t>Riskli çocuk ve </a:t>
            </a:r>
            <a:r>
              <a:rPr lang="tr-TR" sz="2000" dirty="0" err="1">
                <a:cs typeface="Times New Roman" panose="02020603050405020304" pitchFamily="18" charset="0"/>
              </a:rPr>
              <a:t>adolesanlarda</a:t>
            </a:r>
            <a:r>
              <a:rPr lang="tr-TR" sz="2000" dirty="0">
                <a:cs typeface="Times New Roman" panose="02020603050405020304" pitchFamily="18" charset="0"/>
              </a:rPr>
              <a:t> kolesterol düzeyleri</a:t>
            </a:r>
          </a:p>
          <a:p>
            <a:endParaRPr lang="tr-TR" sz="2000"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7338BE78-B517-460A-AC80-3BF259017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9781" y="2834080"/>
            <a:ext cx="11514126" cy="224525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0693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81E7E99-B97D-45D8-A1B7-1B0BF08FE8A3}"/>
              </a:ext>
            </a:extLst>
          </p:cNvPr>
          <p:cNvSpPr>
            <a:spLocks noGrp="1"/>
          </p:cNvSpPr>
          <p:nvPr>
            <p:ph type="title"/>
          </p:nvPr>
        </p:nvSpPr>
        <p:spPr>
          <a:xfrm>
            <a:off x="643467" y="321734"/>
            <a:ext cx="10905066" cy="1135737"/>
          </a:xfrm>
        </p:spPr>
        <p:txBody>
          <a:bodyPr>
            <a:normAutofit/>
          </a:bodyPr>
          <a:lstStyle/>
          <a:p>
            <a:r>
              <a:rPr lang="tr-TR" sz="3600"/>
              <a:t>Hiperlipidemi taraması</a:t>
            </a:r>
          </a:p>
        </p:txBody>
      </p:sp>
      <p:sp>
        <p:nvSpPr>
          <p:cNvPr id="10" name="Content Placeholder 9">
            <a:extLst>
              <a:ext uri="{FF2B5EF4-FFF2-40B4-BE49-F238E27FC236}">
                <a16:creationId xmlns:a16="http://schemas.microsoft.com/office/drawing/2014/main" id="{D5B69B98-7DFE-4247-88EC-6FD3A96CE32C}"/>
              </a:ext>
            </a:extLst>
          </p:cNvPr>
          <p:cNvSpPr>
            <a:spLocks noGrp="1"/>
          </p:cNvSpPr>
          <p:nvPr>
            <p:ph idx="1"/>
          </p:nvPr>
        </p:nvSpPr>
        <p:spPr>
          <a:xfrm>
            <a:off x="643469" y="1782981"/>
            <a:ext cx="4008384" cy="4393982"/>
          </a:xfrm>
        </p:spPr>
        <p:txBody>
          <a:bodyPr>
            <a:normAutofit/>
          </a:bodyPr>
          <a:lstStyle/>
          <a:p>
            <a:endParaRPr lang="en-US" sz="2000"/>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2">
            <a:extLst>
              <a:ext uri="{FF2B5EF4-FFF2-40B4-BE49-F238E27FC236}">
                <a16:creationId xmlns:a16="http://schemas.microsoft.com/office/drawing/2014/main" id="{2E505DC2-1524-4630-9511-8B9183C4C6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8009" y="2108602"/>
            <a:ext cx="11481974" cy="28130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 name="Rectangle 1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461906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Başlık 1">
            <a:extLst>
              <a:ext uri="{FF2B5EF4-FFF2-40B4-BE49-F238E27FC236}">
                <a16:creationId xmlns:a16="http://schemas.microsoft.com/office/drawing/2014/main" id="{58C70FB7-9CD6-444F-8323-33F10474C374}"/>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a:solidFill>
                  <a:schemeClr val="tx1"/>
                </a:solidFill>
                <a:latin typeface="+mj-lt"/>
                <a:ea typeface="+mj-ea"/>
                <a:cs typeface="+mj-cs"/>
              </a:rPr>
              <a:t>Görme değerlendirmesi</a:t>
            </a:r>
          </a:p>
        </p:txBody>
      </p:sp>
      <p:sp>
        <p:nvSpPr>
          <p:cNvPr id="9" name="Metin kutusu 8">
            <a:extLst>
              <a:ext uri="{FF2B5EF4-FFF2-40B4-BE49-F238E27FC236}">
                <a16:creationId xmlns:a16="http://schemas.microsoft.com/office/drawing/2014/main" id="{816FE075-FC61-4F08-A5C7-F7920AE96D59}"/>
              </a:ext>
            </a:extLst>
          </p:cNvPr>
          <p:cNvSpPr txBox="1"/>
          <p:nvPr/>
        </p:nvSpPr>
        <p:spPr>
          <a:xfrm>
            <a:off x="643468" y="1782981"/>
            <a:ext cx="6842935" cy="4393982"/>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2000"/>
              <a:t>Görme keskinliği muayenesi Lea Sembol Testi ile 3 metre mesafeden yapılmalı.</a:t>
            </a:r>
          </a:p>
          <a:p>
            <a:pPr marL="457200" indent="-228600">
              <a:lnSpc>
                <a:spcPct val="90000"/>
              </a:lnSpc>
              <a:spcAft>
                <a:spcPts val="600"/>
              </a:spcAft>
              <a:buFont typeface="Arial" panose="020B0604020202020204" pitchFamily="34" charset="0"/>
              <a:buChar char="•"/>
            </a:pPr>
            <a:endParaRPr lang="en-US" sz="2000"/>
          </a:p>
          <a:p>
            <a:pPr marL="457200" indent="-228600">
              <a:lnSpc>
                <a:spcPct val="90000"/>
              </a:lnSpc>
              <a:spcAft>
                <a:spcPts val="600"/>
              </a:spcAft>
              <a:buFont typeface="Arial" panose="020B0604020202020204" pitchFamily="34" charset="0"/>
              <a:buChar char="•"/>
            </a:pPr>
            <a:r>
              <a:rPr lang="en-US" sz="2000"/>
              <a:t>Her iki göz için ayrı muayene edilmeli</a:t>
            </a:r>
          </a:p>
          <a:p>
            <a:pPr indent="-228600">
              <a:lnSpc>
                <a:spcPct val="90000"/>
              </a:lnSpc>
              <a:spcAft>
                <a:spcPts val="600"/>
              </a:spcAft>
              <a:buFont typeface="Arial" panose="020B0604020202020204" pitchFamily="34" charset="0"/>
              <a:buChar char="•"/>
            </a:pPr>
            <a:endParaRPr lang="en-US" sz="2000"/>
          </a:p>
        </p:txBody>
      </p:sp>
      <p:grpSp>
        <p:nvGrpSpPr>
          <p:cNvPr id="22" name="Group 2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Resim 10">
            <a:extLst>
              <a:ext uri="{FF2B5EF4-FFF2-40B4-BE49-F238E27FC236}">
                <a16:creationId xmlns:a16="http://schemas.microsoft.com/office/drawing/2014/main" id="{EDAD45BE-9228-4CE9-9144-9F822F801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3763" y="889602"/>
            <a:ext cx="4304769" cy="5534704"/>
          </a:xfrm>
          <a:prstGeom prst="rect">
            <a:avLst/>
          </a:prstGeom>
        </p:spPr>
      </p:pic>
    </p:spTree>
    <p:extLst>
      <p:ext uri="{BB962C8B-B14F-4D97-AF65-F5344CB8AC3E}">
        <p14:creationId xmlns:p14="http://schemas.microsoft.com/office/powerpoint/2010/main" val="36014558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4" name="Rectangle 13">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Başlık 1">
            <a:extLst>
              <a:ext uri="{FF2B5EF4-FFF2-40B4-BE49-F238E27FC236}">
                <a16:creationId xmlns:a16="http://schemas.microsoft.com/office/drawing/2014/main" id="{3BB0AA3F-45A4-4C6D-BC51-0FA4E15837C3}"/>
              </a:ext>
            </a:extLst>
          </p:cNvPr>
          <p:cNvSpPr>
            <a:spLocks noGrp="1"/>
          </p:cNvSpPr>
          <p:nvPr>
            <p:ph type="title"/>
          </p:nvPr>
        </p:nvSpPr>
        <p:spPr>
          <a:xfrm>
            <a:off x="643467" y="321734"/>
            <a:ext cx="10905066" cy="1135737"/>
          </a:xfrm>
        </p:spPr>
        <p:txBody>
          <a:bodyPr>
            <a:normAutofit/>
          </a:bodyPr>
          <a:lstStyle/>
          <a:p>
            <a:endParaRPr lang="tr-TR" sz="3600"/>
          </a:p>
        </p:txBody>
      </p:sp>
      <p:sp>
        <p:nvSpPr>
          <p:cNvPr id="8" name="Content Placeholder 7">
            <a:extLst>
              <a:ext uri="{FF2B5EF4-FFF2-40B4-BE49-F238E27FC236}">
                <a16:creationId xmlns:a16="http://schemas.microsoft.com/office/drawing/2014/main" id="{7364C64F-F093-4AEB-9949-06F82ADA7DCE}"/>
              </a:ext>
            </a:extLst>
          </p:cNvPr>
          <p:cNvSpPr>
            <a:spLocks noGrp="1"/>
          </p:cNvSpPr>
          <p:nvPr>
            <p:ph idx="1"/>
          </p:nvPr>
        </p:nvSpPr>
        <p:spPr>
          <a:xfrm>
            <a:off x="643468" y="1782981"/>
            <a:ext cx="6842935" cy="4393982"/>
          </a:xfrm>
        </p:spPr>
        <p:txBody>
          <a:bodyPr>
            <a:normAutofit/>
          </a:bodyPr>
          <a:lstStyle/>
          <a:p>
            <a:endParaRPr lang="en-US" sz="2000"/>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İçerik Yer Tutucusu 7">
            <a:extLst>
              <a:ext uri="{FF2B5EF4-FFF2-40B4-BE49-F238E27FC236}">
                <a16:creationId xmlns:a16="http://schemas.microsoft.com/office/drawing/2014/main" id="{6CFD62A3-B77F-4A3F-9377-BC499C7A17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057" y="43411"/>
            <a:ext cx="5368355" cy="6838668"/>
          </a:xfrm>
          <a:prstGeom prst="rect">
            <a:avLst/>
          </a:prstGeom>
        </p:spPr>
      </p:pic>
    </p:spTree>
    <p:extLst>
      <p:ext uri="{BB962C8B-B14F-4D97-AF65-F5344CB8AC3E}">
        <p14:creationId xmlns:p14="http://schemas.microsoft.com/office/powerpoint/2010/main" val="6025252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A347CE4-8490-488A-B96B-2A6A0615B338}"/>
              </a:ext>
            </a:extLst>
          </p:cNvPr>
          <p:cNvSpPr>
            <a:spLocks noGrp="1"/>
          </p:cNvSpPr>
          <p:nvPr>
            <p:ph type="title"/>
          </p:nvPr>
        </p:nvSpPr>
        <p:spPr>
          <a:xfrm>
            <a:off x="643467" y="321734"/>
            <a:ext cx="10905066" cy="1135737"/>
          </a:xfrm>
        </p:spPr>
        <p:txBody>
          <a:bodyPr>
            <a:normAutofit/>
          </a:bodyPr>
          <a:lstStyle/>
          <a:p>
            <a:r>
              <a:rPr lang="tr-TR" sz="3600"/>
              <a:t>Tuvalet eğitimi</a:t>
            </a:r>
          </a:p>
        </p:txBody>
      </p:sp>
      <p:sp>
        <p:nvSpPr>
          <p:cNvPr id="3" name="İçerik Yer Tutucusu 2">
            <a:extLst>
              <a:ext uri="{FF2B5EF4-FFF2-40B4-BE49-F238E27FC236}">
                <a16:creationId xmlns:a16="http://schemas.microsoft.com/office/drawing/2014/main" id="{C5C094D0-969C-47C2-BD43-D7E472816670}"/>
              </a:ext>
            </a:extLst>
          </p:cNvPr>
          <p:cNvSpPr>
            <a:spLocks noGrp="1"/>
          </p:cNvSpPr>
          <p:nvPr>
            <p:ph idx="1"/>
          </p:nvPr>
        </p:nvSpPr>
        <p:spPr>
          <a:xfrm>
            <a:off x="643467" y="1782981"/>
            <a:ext cx="10905066" cy="4393982"/>
          </a:xfrm>
        </p:spPr>
        <p:txBody>
          <a:bodyPr>
            <a:normAutofit/>
          </a:bodyPr>
          <a:lstStyle/>
          <a:p>
            <a:r>
              <a:rPr lang="tr-TR" sz="2000">
                <a:cs typeface="Times New Roman" panose="02020603050405020304" pitchFamily="18" charset="0"/>
              </a:rPr>
              <a:t>Çocuklarda 2- 2,5 yaş arasında tuvalet eğitimine başlanabilir.</a:t>
            </a:r>
          </a:p>
          <a:p>
            <a:r>
              <a:rPr lang="tr-TR" sz="2000">
                <a:cs typeface="Times New Roman" panose="02020603050405020304" pitchFamily="18" charset="0"/>
              </a:rPr>
              <a:t>Çocuğun hazır olduğunu gösteren fiziksel, zihinsel ve ruhsal belirtiler gözlemlenmeli</a:t>
            </a:r>
          </a:p>
          <a:p>
            <a:r>
              <a:rPr lang="tr-TR" sz="2000">
                <a:cs typeface="Times New Roman" panose="02020603050405020304" pitchFamily="18" charset="0"/>
              </a:rPr>
              <a:t>Başlangıç için günde 3 kez 5-10 dakika lazımlıkta oturtma önerilmeli</a:t>
            </a:r>
          </a:p>
          <a:p>
            <a:r>
              <a:rPr lang="tr-TR" sz="2000">
                <a:cs typeface="Times New Roman" panose="02020603050405020304" pitchFamily="18" charset="0"/>
              </a:rPr>
              <a:t>Yemekten 20-30 dakika sonrası gastro-kolik refleksin etkisi nedeniyle uygun zaman olabilir. </a:t>
            </a:r>
          </a:p>
          <a:p>
            <a:r>
              <a:rPr lang="tr-TR" sz="2000">
                <a:cs typeface="Times New Roman" panose="02020603050405020304" pitchFamily="18" charset="0"/>
              </a:rPr>
              <a:t>Çocuk başarılı olduğunda ödüllendirilmeli, başarısız olduğunda ise cezalandırılmamalı</a:t>
            </a:r>
          </a:p>
          <a:p>
            <a:r>
              <a:rPr lang="tr-TR" sz="2000">
                <a:cs typeface="Times New Roman" panose="02020603050405020304" pitchFamily="18" charset="0"/>
              </a:rPr>
              <a:t>Tuvalet eğitimi toplamda 6-8 ay sürebilir</a:t>
            </a:r>
            <a:endParaRPr lang="tr-TR"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20646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4CAF954B-6229-476A-8DC3-2AE0A23C2285}"/>
              </a:ext>
            </a:extLst>
          </p:cNvPr>
          <p:cNvSpPr>
            <a:spLocks noGrp="1"/>
          </p:cNvSpPr>
          <p:nvPr>
            <p:ph type="title"/>
          </p:nvPr>
        </p:nvSpPr>
        <p:spPr>
          <a:xfrm>
            <a:off x="643467" y="1698171"/>
            <a:ext cx="3962061" cy="4516360"/>
          </a:xfrm>
        </p:spPr>
        <p:txBody>
          <a:bodyPr anchor="t">
            <a:normAutofit/>
          </a:bodyPr>
          <a:lstStyle/>
          <a:p>
            <a:r>
              <a:rPr lang="tr-TR" sz="3600"/>
              <a:t>4- 6 YAŞ ARASI ÇOCUK İZLEMLERİ</a:t>
            </a:r>
          </a:p>
        </p:txBody>
      </p:sp>
      <p:sp>
        <p:nvSpPr>
          <p:cNvPr id="21"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6BC2765B-4E7D-4622-99E8-3A448460537C}"/>
              </a:ext>
            </a:extLst>
          </p:cNvPr>
          <p:cNvSpPr>
            <a:spLocks noGrp="1"/>
          </p:cNvSpPr>
          <p:nvPr>
            <p:ph idx="1"/>
          </p:nvPr>
        </p:nvSpPr>
        <p:spPr>
          <a:xfrm>
            <a:off x="5070020" y="1698170"/>
            <a:ext cx="6478513" cy="4516361"/>
          </a:xfrm>
        </p:spPr>
        <p:txBody>
          <a:bodyPr>
            <a:normAutofit/>
          </a:bodyPr>
          <a:lstStyle/>
          <a:p>
            <a:r>
              <a:rPr lang="tr-TR" sz="2000"/>
              <a:t>Çocuk aşıları sorgulanmalı eksik varsa yapılmalı</a:t>
            </a:r>
          </a:p>
          <a:p>
            <a:r>
              <a:rPr lang="tr-TR" sz="2000"/>
              <a:t>Bu dönemde yılda bir izlem yapılmalı</a:t>
            </a:r>
          </a:p>
          <a:p>
            <a:r>
              <a:rPr lang="tr-TR" sz="2000"/>
              <a:t>5 yaş  izleminde bebeğin anemisini değerlendirmek amacıyla Hb ve/veya Htc ölçümü yapılmalı</a:t>
            </a:r>
          </a:p>
          <a:p>
            <a:r>
              <a:rPr lang="tr-TR" sz="2000">
                <a:cs typeface="Times New Roman" panose="02020603050405020304" pitchFamily="18" charset="0"/>
              </a:rPr>
              <a:t>Çocuğun ihmal ya da istismar edilmiş olabileceğini düşündürecek tavır ve davranışlara dikkat edilmeli</a:t>
            </a:r>
          </a:p>
          <a:p>
            <a:r>
              <a:rPr lang="tr-TR" sz="2000">
                <a:cs typeface="Times New Roman" panose="02020603050405020304" pitchFamily="18" charset="0"/>
              </a:rPr>
              <a:t>Anne ve /veya çocuğa danışmanlık verilmeli;</a:t>
            </a:r>
          </a:p>
          <a:p>
            <a:pPr lvl="1"/>
            <a:r>
              <a:rPr lang="tr-TR" sz="2000"/>
              <a:t>Çocuğa ev işlerinde sorumluluk verilmesi,ad soyad adres bilgileri öğretilmeli</a:t>
            </a:r>
          </a:p>
          <a:p>
            <a:pPr lvl="1"/>
            <a:r>
              <a:rPr lang="tr-TR" sz="2000"/>
              <a:t>Yaşına uygun beslenme</a:t>
            </a:r>
          </a:p>
          <a:p>
            <a:pPr lvl="1"/>
            <a:r>
              <a:rPr lang="tr-TR" sz="2000"/>
              <a:t>Okul öncesi eğitim</a:t>
            </a:r>
          </a:p>
          <a:p>
            <a:pPr lvl="1"/>
            <a:r>
              <a:rPr lang="tr-TR" sz="2000"/>
              <a:t>Kazalardan korunma ve trafik eğitimi</a:t>
            </a:r>
          </a:p>
          <a:p>
            <a:pPr lvl="1"/>
            <a:r>
              <a:rPr lang="tr-TR" sz="2000"/>
              <a:t>Fiziksel aktivite ve diş sağlığı</a:t>
            </a:r>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154954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1698171"/>
            <a:ext cx="3962061" cy="4516360"/>
          </a:xfrm>
        </p:spPr>
        <p:txBody>
          <a:bodyPr anchor="t">
            <a:normAutofit/>
          </a:bodyPr>
          <a:lstStyle/>
          <a:p>
            <a:r>
              <a:rPr lang="tr-TR" sz="3600"/>
              <a:t>4-6 YAŞ ARASI ÇOCUK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5070020" y="1698170"/>
            <a:ext cx="6478513" cy="4516361"/>
          </a:xfrm>
        </p:spPr>
        <p:txBody>
          <a:bodyPr>
            <a:normAutofit/>
          </a:bodyPr>
          <a:lstStyle/>
          <a:p>
            <a:r>
              <a:rPr lang="tr-TR" sz="2000"/>
              <a:t>Fizik muayene</a:t>
            </a:r>
          </a:p>
          <a:p>
            <a:pPr lvl="1"/>
            <a:r>
              <a:rPr lang="tr-TR" sz="2000"/>
              <a:t>Tartı,boy,bmı ölçümü</a:t>
            </a:r>
          </a:p>
          <a:p>
            <a:pPr lvl="1"/>
            <a:r>
              <a:rPr lang="tr-TR" sz="2000"/>
              <a:t>Çocuğun  genel görünümü</a:t>
            </a:r>
          </a:p>
          <a:p>
            <a:pPr lvl="1"/>
            <a:r>
              <a:rPr lang="tr-TR" sz="2000"/>
              <a:t>Cilt muayenesi</a:t>
            </a:r>
          </a:p>
          <a:p>
            <a:pPr lvl="1"/>
            <a:r>
              <a:rPr lang="tr-TR" sz="2000"/>
              <a:t>Baş boyun muayenesi</a:t>
            </a:r>
          </a:p>
          <a:p>
            <a:pPr lvl="1"/>
            <a:r>
              <a:rPr lang="tr-TR" sz="2000"/>
              <a:t>Solunumu,kalp,arteriyal femoral nabız</a:t>
            </a:r>
          </a:p>
          <a:p>
            <a:pPr lvl="1"/>
            <a:r>
              <a:rPr lang="tr-TR" sz="2000"/>
              <a:t>Çocuğun işitmesini değerlendir</a:t>
            </a:r>
          </a:p>
          <a:p>
            <a:pPr lvl="1"/>
            <a:r>
              <a:rPr lang="tr-TR" sz="2000"/>
              <a:t>Çocuğun  görmesini değerlendir</a:t>
            </a:r>
          </a:p>
          <a:p>
            <a:pPr lvl="1"/>
            <a:r>
              <a:rPr lang="tr-TR" sz="2000"/>
              <a:t>Kan basıncı ölçümü</a:t>
            </a:r>
          </a:p>
          <a:p>
            <a:pPr lvl="1"/>
            <a:r>
              <a:rPr lang="tr-TR" sz="2000"/>
              <a:t>Hiperlipidemi riski</a:t>
            </a:r>
          </a:p>
          <a:p>
            <a:pPr lvl="1"/>
            <a:r>
              <a:rPr lang="tr-TR" sz="2000"/>
              <a:t>Üreme organların muayenesi</a:t>
            </a:r>
          </a:p>
          <a:p>
            <a:pPr lvl="1"/>
            <a:r>
              <a:rPr lang="tr-TR" sz="2000"/>
              <a:t>İdrar yolu enfeksiyonunu açısından değerlendirme</a:t>
            </a:r>
          </a:p>
          <a:p>
            <a:pPr lvl="1"/>
            <a:endParaRPr lang="tr-TR" sz="2000"/>
          </a:p>
          <a:p>
            <a:pPr lvl="1"/>
            <a:endParaRPr lang="tr-TR" sz="2000"/>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41953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çerik Yer Tutucusu 6">
            <a:extLst>
              <a:ext uri="{FF2B5EF4-FFF2-40B4-BE49-F238E27FC236}">
                <a16:creationId xmlns:a16="http://schemas.microsoft.com/office/drawing/2014/main" id="{770BD526-E9E8-46D2-89E2-9D1599A1A2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38180" y="269134"/>
            <a:ext cx="5304037" cy="6588866"/>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9736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BF8E234E-9510-46DF-89DE-D87480DD77F1}"/>
              </a:ext>
            </a:extLst>
          </p:cNvPr>
          <p:cNvSpPr>
            <a:spLocks noGrp="1"/>
          </p:cNvSpPr>
          <p:nvPr>
            <p:ph type="title"/>
          </p:nvPr>
        </p:nvSpPr>
        <p:spPr>
          <a:xfrm>
            <a:off x="643467" y="1698171"/>
            <a:ext cx="3962061" cy="4516360"/>
          </a:xfrm>
        </p:spPr>
        <p:txBody>
          <a:bodyPr anchor="t">
            <a:normAutofit/>
          </a:bodyPr>
          <a:lstStyle/>
          <a:p>
            <a:r>
              <a:rPr lang="tr-TR" sz="3600"/>
              <a:t>7-9 YAŞ ARASI ÇOCUK İZLEMLERİ</a:t>
            </a:r>
          </a:p>
        </p:txBody>
      </p:sp>
      <p:sp>
        <p:nvSpPr>
          <p:cNvPr id="21"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364805D9-29BD-4AB3-8C20-D93B1D0BD9BA}"/>
              </a:ext>
            </a:extLst>
          </p:cNvPr>
          <p:cNvSpPr>
            <a:spLocks noGrp="1"/>
          </p:cNvSpPr>
          <p:nvPr>
            <p:ph idx="1"/>
          </p:nvPr>
        </p:nvSpPr>
        <p:spPr>
          <a:xfrm>
            <a:off x="5070020" y="1698170"/>
            <a:ext cx="6478513" cy="4516361"/>
          </a:xfrm>
        </p:spPr>
        <p:txBody>
          <a:bodyPr>
            <a:normAutofit/>
          </a:bodyPr>
          <a:lstStyle/>
          <a:p>
            <a:r>
              <a:rPr lang="tr-TR" sz="2000"/>
              <a:t>Aşı durumu,eksik aşı varsa tamamlanması</a:t>
            </a:r>
          </a:p>
          <a:p>
            <a:r>
              <a:rPr lang="tr-TR" sz="2000"/>
              <a:t>Anemi yönünden değerlendirme</a:t>
            </a:r>
          </a:p>
          <a:p>
            <a:r>
              <a:rPr lang="tr-TR" sz="2000"/>
              <a:t>Bu dönemde yılda bir izlem</a:t>
            </a:r>
          </a:p>
          <a:p>
            <a:r>
              <a:rPr lang="tr-TR" sz="2000">
                <a:cs typeface="Times New Roman" panose="02020603050405020304" pitchFamily="18" charset="0"/>
              </a:rPr>
              <a:t>Çocuğun ihmal ya da istismar edilmiş olabileceğini düşündürecek tavır ve davranışlara dikkat edilmeli</a:t>
            </a:r>
          </a:p>
          <a:p>
            <a:r>
              <a:rPr lang="tr-TR" sz="2000">
                <a:cs typeface="Times New Roman" panose="02020603050405020304" pitchFamily="18" charset="0"/>
              </a:rPr>
              <a:t>Anne ve /veya çocuğa danışmanlık verilmeli</a:t>
            </a:r>
            <a:endParaRPr lang="tr-TR" sz="2000"/>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0405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9A9390F-EEE4-47BD-948D-014C67699C32}"/>
              </a:ext>
            </a:extLst>
          </p:cNvPr>
          <p:cNvSpPr>
            <a:spLocks noGrp="1"/>
          </p:cNvSpPr>
          <p:nvPr>
            <p:ph type="title"/>
          </p:nvPr>
        </p:nvSpPr>
        <p:spPr>
          <a:xfrm>
            <a:off x="643467" y="321734"/>
            <a:ext cx="10905066" cy="1135737"/>
          </a:xfrm>
        </p:spPr>
        <p:txBody>
          <a:bodyPr>
            <a:normAutofit/>
          </a:bodyPr>
          <a:lstStyle/>
          <a:p>
            <a:r>
              <a:rPr lang="tr-TR" sz="3600"/>
              <a:t>Bebeğin göbek ve göz bakımı</a:t>
            </a:r>
            <a:br>
              <a:rPr lang="tr-TR" sz="3600"/>
            </a:br>
            <a:endParaRPr lang="tr-TR" sz="3600"/>
          </a:p>
        </p:txBody>
      </p:sp>
      <p:sp>
        <p:nvSpPr>
          <p:cNvPr id="3" name="İçerik Yer Tutucusu 2">
            <a:extLst>
              <a:ext uri="{FF2B5EF4-FFF2-40B4-BE49-F238E27FC236}">
                <a16:creationId xmlns:a16="http://schemas.microsoft.com/office/drawing/2014/main" id="{1782C685-A40D-4D1B-A435-39A24D91F362}"/>
              </a:ext>
            </a:extLst>
          </p:cNvPr>
          <p:cNvSpPr>
            <a:spLocks noGrp="1"/>
          </p:cNvSpPr>
          <p:nvPr>
            <p:ph idx="1"/>
          </p:nvPr>
        </p:nvSpPr>
        <p:spPr>
          <a:xfrm>
            <a:off x="643469" y="1782981"/>
            <a:ext cx="4008384" cy="4393982"/>
          </a:xfrm>
        </p:spPr>
        <p:txBody>
          <a:bodyPr>
            <a:normAutofit/>
          </a:bodyPr>
          <a:lstStyle/>
          <a:p>
            <a:pPr marL="0" indent="0">
              <a:buNone/>
            </a:pPr>
            <a:endParaRPr lang="tr-TR" sz="2000"/>
          </a:p>
          <a:p>
            <a:pPr marL="0" indent="0">
              <a:buNone/>
            </a:pPr>
            <a:endParaRPr lang="tr-TR" sz="2000"/>
          </a:p>
          <a:p>
            <a:r>
              <a:rPr lang="tr-TR" sz="2000"/>
              <a:t>Bebeğin göbek bakımı;</a:t>
            </a:r>
          </a:p>
          <a:p>
            <a:pPr lvl="1"/>
            <a:r>
              <a:rPr lang="tr-TR" sz="2000"/>
              <a:t>Kanama kontrolü</a:t>
            </a:r>
          </a:p>
          <a:p>
            <a:pPr lvl="1"/>
            <a:r>
              <a:rPr lang="tr-TR" sz="2000"/>
              <a:t>Kesik uç povidon iodinle temizle</a:t>
            </a:r>
          </a:p>
          <a:p>
            <a:pPr lvl="1"/>
            <a:r>
              <a:rPr lang="tr-TR" sz="2000"/>
              <a:t>Steril gazli bezle kapat </a:t>
            </a:r>
          </a:p>
          <a:p>
            <a:r>
              <a:rPr lang="tr-TR" sz="2000"/>
              <a:t>Göbek bağı normalde 7-14  gün içinde düşer</a:t>
            </a:r>
          </a:p>
        </p:txBody>
      </p:sp>
      <p:grpSp>
        <p:nvGrpSpPr>
          <p:cNvPr id="25" name="Group 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Resim 4">
            <a:extLst>
              <a:ext uri="{FF2B5EF4-FFF2-40B4-BE49-F238E27FC236}">
                <a16:creationId xmlns:a16="http://schemas.microsoft.com/office/drawing/2014/main" id="{9FC77D86-5018-43F3-A874-228B5B91C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320" y="2189578"/>
            <a:ext cx="6253212" cy="3548697"/>
          </a:xfrm>
          <a:prstGeom prst="rect">
            <a:avLst/>
          </a:prstGeom>
        </p:spPr>
      </p:pic>
      <p:grpSp>
        <p:nvGrpSpPr>
          <p:cNvPr id="29" name="Group 2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0" name="Rectangle 2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9887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1698171"/>
            <a:ext cx="3962061" cy="4516360"/>
          </a:xfrm>
        </p:spPr>
        <p:txBody>
          <a:bodyPr anchor="t">
            <a:normAutofit/>
          </a:bodyPr>
          <a:lstStyle/>
          <a:p>
            <a:r>
              <a:rPr lang="tr-TR" sz="3600"/>
              <a:t>7-9 YAŞ ARASI ÇOCUK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5070020" y="1698170"/>
            <a:ext cx="6478513" cy="4516361"/>
          </a:xfrm>
        </p:spPr>
        <p:txBody>
          <a:bodyPr>
            <a:normAutofit/>
          </a:bodyPr>
          <a:lstStyle/>
          <a:p>
            <a:r>
              <a:rPr lang="tr-TR" sz="2000"/>
              <a:t>Fizik muayene</a:t>
            </a:r>
          </a:p>
          <a:p>
            <a:pPr lvl="1"/>
            <a:r>
              <a:rPr lang="tr-TR" sz="2000"/>
              <a:t>Tartı,boy,bmı ölçümü</a:t>
            </a:r>
          </a:p>
          <a:p>
            <a:pPr lvl="1"/>
            <a:r>
              <a:rPr lang="tr-TR" sz="2000"/>
              <a:t>Çocuğun  genel görünümü</a:t>
            </a:r>
          </a:p>
          <a:p>
            <a:pPr lvl="1"/>
            <a:r>
              <a:rPr lang="tr-TR" sz="2000"/>
              <a:t>Cilt muayenesi</a:t>
            </a:r>
          </a:p>
          <a:p>
            <a:pPr lvl="1"/>
            <a:r>
              <a:rPr lang="tr-TR" sz="2000"/>
              <a:t>Baş boyun muayenesi</a:t>
            </a:r>
          </a:p>
          <a:p>
            <a:pPr lvl="1"/>
            <a:r>
              <a:rPr lang="tr-TR" sz="2000"/>
              <a:t>Solunumu,kalp,arteriyal femoral nabız</a:t>
            </a:r>
          </a:p>
          <a:p>
            <a:pPr lvl="1"/>
            <a:r>
              <a:rPr lang="tr-TR" sz="2000"/>
              <a:t>Çocuğun işitmesini değerlendir</a:t>
            </a:r>
          </a:p>
          <a:p>
            <a:pPr lvl="1"/>
            <a:r>
              <a:rPr lang="tr-TR" sz="2000"/>
              <a:t>Çocuğun  görmesini değerlendir</a:t>
            </a:r>
          </a:p>
          <a:p>
            <a:pPr lvl="1"/>
            <a:r>
              <a:rPr lang="tr-TR" sz="2000"/>
              <a:t>Kan basıncı ölçümü</a:t>
            </a:r>
          </a:p>
          <a:p>
            <a:pPr lvl="1"/>
            <a:r>
              <a:rPr lang="tr-TR" sz="2000"/>
              <a:t>Hiperlipidemi riski</a:t>
            </a:r>
          </a:p>
          <a:p>
            <a:pPr lvl="1"/>
            <a:r>
              <a:rPr lang="tr-TR" sz="2000"/>
              <a:t>Üreme organların muayenesi</a:t>
            </a:r>
          </a:p>
          <a:p>
            <a:pPr lvl="1"/>
            <a:r>
              <a:rPr lang="tr-TR" sz="2000"/>
              <a:t>İdrar yolu enfeksiyonunu açısından değerlendirme</a:t>
            </a:r>
          </a:p>
          <a:p>
            <a:pPr lvl="1"/>
            <a:r>
              <a:rPr lang="tr-TR" sz="2000"/>
              <a:t>Kas –iskelet sistem muayenesi</a:t>
            </a:r>
          </a:p>
          <a:p>
            <a:pPr lvl="1"/>
            <a:endParaRPr lang="tr-TR" sz="2000"/>
          </a:p>
          <a:p>
            <a:pPr lvl="1"/>
            <a:endParaRPr lang="tr-TR" sz="2000"/>
          </a:p>
          <a:p>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023819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EAE51C0A-29F3-4669-B9D8-13AEE34F0309}"/>
              </a:ext>
            </a:extLst>
          </p:cNvPr>
          <p:cNvSpPr>
            <a:spLocks noGrp="1"/>
          </p:cNvSpPr>
          <p:nvPr>
            <p:ph type="title"/>
          </p:nvPr>
        </p:nvSpPr>
        <p:spPr>
          <a:xfrm>
            <a:off x="643467" y="321734"/>
            <a:ext cx="4970877" cy="1135737"/>
          </a:xfrm>
        </p:spPr>
        <p:txBody>
          <a:bodyPr vert="horz" lIns="91440" tIns="45720" rIns="91440" bIns="45720" rtlCol="0" anchor="ctr">
            <a:normAutofit/>
          </a:bodyPr>
          <a:lstStyle/>
          <a:p>
            <a:r>
              <a:rPr lang="en-US" sz="3600" kern="1200">
                <a:solidFill>
                  <a:schemeClr val="tx1"/>
                </a:solidFill>
                <a:latin typeface="+mj-lt"/>
                <a:ea typeface="+mj-ea"/>
                <a:cs typeface="+mj-cs"/>
              </a:rPr>
              <a:t>7-9 YAŞ ARASI ÇOCUK İZLEMLERİ</a:t>
            </a:r>
          </a:p>
        </p:txBody>
      </p:sp>
      <p:sp>
        <p:nvSpPr>
          <p:cNvPr id="5" name="Metin kutusu 4">
            <a:extLst>
              <a:ext uri="{FF2B5EF4-FFF2-40B4-BE49-F238E27FC236}">
                <a16:creationId xmlns:a16="http://schemas.microsoft.com/office/drawing/2014/main" id="{20BF53A1-B23A-4D2A-ACC6-C9E03F20312F}"/>
              </a:ext>
            </a:extLst>
          </p:cNvPr>
          <p:cNvSpPr txBox="1"/>
          <p:nvPr/>
        </p:nvSpPr>
        <p:spPr>
          <a:xfrm>
            <a:off x="643468" y="1782981"/>
            <a:ext cx="6015640" cy="4393982"/>
          </a:xfrm>
          <a:prstGeom prst="rect">
            <a:avLst/>
          </a:prstGeom>
        </p:spPr>
        <p:txBody>
          <a:bodyPr vert="horz" lIns="91440" tIns="45720" rIns="91440" bIns="45720" rtlCol="0">
            <a:normAutofit/>
          </a:bodyPr>
          <a:lstStyle/>
          <a:p>
            <a:pPr marL="457200" indent="-228600">
              <a:lnSpc>
                <a:spcPct val="90000"/>
              </a:lnSpc>
              <a:spcAft>
                <a:spcPts val="600"/>
              </a:spcAft>
              <a:buFont typeface="Arial" panose="020B0604020202020204" pitchFamily="34" charset="0"/>
              <a:buChar char="•"/>
            </a:pPr>
            <a:r>
              <a:rPr lang="en-US" sz="1700" dirty="0"/>
              <a:t>Kas –</a:t>
            </a:r>
            <a:r>
              <a:rPr lang="en-US" sz="1700" dirty="0" err="1"/>
              <a:t>iskelet</a:t>
            </a:r>
            <a:r>
              <a:rPr lang="en-US" sz="1700" dirty="0"/>
              <a:t> </a:t>
            </a:r>
            <a:r>
              <a:rPr lang="en-US" sz="1700" dirty="0" err="1"/>
              <a:t>sistem</a:t>
            </a:r>
            <a:r>
              <a:rPr lang="en-US" sz="1700" dirty="0"/>
              <a:t> </a:t>
            </a:r>
            <a:r>
              <a:rPr lang="en-US" sz="1700" dirty="0" err="1"/>
              <a:t>muayenesi</a:t>
            </a:r>
            <a:endParaRPr lang="en-US" sz="1700" dirty="0"/>
          </a:p>
          <a:p>
            <a:pPr marL="914400" lvl="1" indent="-228600">
              <a:lnSpc>
                <a:spcPct val="90000"/>
              </a:lnSpc>
              <a:spcAft>
                <a:spcPts val="600"/>
              </a:spcAft>
              <a:buFont typeface="Arial" panose="020B0604020202020204" pitchFamily="34" charset="0"/>
              <a:buChar char="•"/>
            </a:pPr>
            <a:r>
              <a:rPr lang="en-US" sz="1700" dirty="0" err="1"/>
              <a:t>İnspeksiyon</a:t>
            </a:r>
            <a:endParaRPr lang="en-US" sz="1700" dirty="0"/>
          </a:p>
          <a:p>
            <a:pPr marL="914400" lvl="1" indent="-228600">
              <a:lnSpc>
                <a:spcPct val="90000"/>
              </a:lnSpc>
              <a:spcAft>
                <a:spcPts val="600"/>
              </a:spcAft>
              <a:buFont typeface="Arial" panose="020B0604020202020204" pitchFamily="34" charset="0"/>
              <a:buChar char="•"/>
            </a:pPr>
            <a:r>
              <a:rPr lang="en-US" sz="1700" dirty="0" err="1"/>
              <a:t>Servikal</a:t>
            </a:r>
            <a:r>
              <a:rPr lang="en-US" sz="1700" dirty="0"/>
              <a:t> </a:t>
            </a:r>
            <a:r>
              <a:rPr lang="en-US" sz="1700" dirty="0" err="1"/>
              <a:t>omurga</a:t>
            </a:r>
            <a:r>
              <a:rPr lang="en-US" sz="1700" dirty="0"/>
              <a:t> </a:t>
            </a:r>
            <a:r>
              <a:rPr lang="en-US" sz="1700" dirty="0" err="1"/>
              <a:t>kabiliyeti</a:t>
            </a:r>
            <a:endParaRPr lang="en-US" sz="1700" dirty="0"/>
          </a:p>
          <a:p>
            <a:pPr marL="914400" lvl="1" indent="-228600">
              <a:lnSpc>
                <a:spcPct val="90000"/>
              </a:lnSpc>
              <a:spcAft>
                <a:spcPts val="600"/>
              </a:spcAft>
              <a:buFont typeface="Arial" panose="020B0604020202020204" pitchFamily="34" charset="0"/>
              <a:buChar char="•"/>
            </a:pPr>
            <a:r>
              <a:rPr lang="en-US" sz="1700" dirty="0"/>
              <a:t>Trapezius </a:t>
            </a:r>
            <a:r>
              <a:rPr lang="en-US" sz="1700" dirty="0" err="1"/>
              <a:t>gücü,deltoid</a:t>
            </a:r>
            <a:r>
              <a:rPr lang="en-US" sz="1700" dirty="0"/>
              <a:t> </a:t>
            </a:r>
            <a:r>
              <a:rPr lang="en-US" sz="1700" dirty="0" err="1"/>
              <a:t>gücü</a:t>
            </a:r>
            <a:endParaRPr lang="en-US" sz="1700" dirty="0"/>
          </a:p>
          <a:p>
            <a:pPr marL="914400" lvl="1" indent="-228600">
              <a:lnSpc>
                <a:spcPct val="90000"/>
              </a:lnSpc>
              <a:spcAft>
                <a:spcPts val="600"/>
              </a:spcAft>
              <a:buFont typeface="Arial" panose="020B0604020202020204" pitchFamily="34" charset="0"/>
              <a:buChar char="•"/>
            </a:pPr>
            <a:r>
              <a:rPr lang="en-US" sz="1700" dirty="0" err="1"/>
              <a:t>Glenohumaral</a:t>
            </a:r>
            <a:r>
              <a:rPr lang="en-US" sz="1700" dirty="0"/>
              <a:t> </a:t>
            </a:r>
            <a:r>
              <a:rPr lang="en-US" sz="1700" dirty="0" err="1"/>
              <a:t>eklem</a:t>
            </a:r>
            <a:r>
              <a:rPr lang="en-US" sz="1700" dirty="0"/>
              <a:t> </a:t>
            </a:r>
            <a:r>
              <a:rPr lang="en-US" sz="1700" dirty="0" err="1"/>
              <a:t>kabiliyeti</a:t>
            </a:r>
            <a:endParaRPr lang="en-US" sz="1700" dirty="0"/>
          </a:p>
          <a:p>
            <a:pPr marL="914400" lvl="1" indent="-228600">
              <a:lnSpc>
                <a:spcPct val="90000"/>
              </a:lnSpc>
              <a:spcAft>
                <a:spcPts val="600"/>
              </a:spcAft>
              <a:buFont typeface="Arial" panose="020B0604020202020204" pitchFamily="34" charset="0"/>
              <a:buChar char="•"/>
            </a:pPr>
            <a:r>
              <a:rPr lang="en-US" sz="1700" dirty="0" err="1"/>
              <a:t>Dirseklerin</a:t>
            </a:r>
            <a:r>
              <a:rPr lang="en-US" sz="1700" dirty="0"/>
              <a:t> </a:t>
            </a:r>
            <a:r>
              <a:rPr lang="en-US" sz="1700" dirty="0" err="1"/>
              <a:t>hareket</a:t>
            </a:r>
            <a:r>
              <a:rPr lang="en-US" sz="1700" dirty="0"/>
              <a:t> </a:t>
            </a:r>
            <a:r>
              <a:rPr lang="en-US" sz="1700" dirty="0" err="1"/>
              <a:t>kabiliyeti</a:t>
            </a:r>
            <a:endParaRPr lang="en-US" sz="1700" dirty="0"/>
          </a:p>
          <a:p>
            <a:pPr marL="914400" lvl="1" indent="-228600">
              <a:lnSpc>
                <a:spcPct val="90000"/>
              </a:lnSpc>
              <a:spcAft>
                <a:spcPts val="600"/>
              </a:spcAft>
              <a:buFont typeface="Arial" panose="020B0604020202020204" pitchFamily="34" charset="0"/>
              <a:buChar char="•"/>
            </a:pPr>
            <a:r>
              <a:rPr lang="en-US" sz="1700" dirty="0" err="1"/>
              <a:t>Dirseklerin</a:t>
            </a:r>
            <a:r>
              <a:rPr lang="en-US" sz="1700" dirty="0"/>
              <a:t> </a:t>
            </a:r>
            <a:r>
              <a:rPr lang="en-US" sz="1700" dirty="0" err="1"/>
              <a:t>ve</a:t>
            </a:r>
            <a:r>
              <a:rPr lang="en-US" sz="1700" dirty="0"/>
              <a:t> </a:t>
            </a:r>
            <a:r>
              <a:rPr lang="en-US" sz="1700" dirty="0" err="1"/>
              <a:t>bileklerin</a:t>
            </a:r>
            <a:r>
              <a:rPr lang="en-US" sz="1700" dirty="0"/>
              <a:t> </a:t>
            </a:r>
            <a:r>
              <a:rPr lang="en-US" sz="1700" dirty="0" err="1"/>
              <a:t>hareket</a:t>
            </a:r>
            <a:r>
              <a:rPr lang="en-US" sz="1700" dirty="0"/>
              <a:t> k.</a:t>
            </a:r>
          </a:p>
          <a:p>
            <a:pPr marL="914400" lvl="1" indent="-228600">
              <a:lnSpc>
                <a:spcPct val="90000"/>
              </a:lnSpc>
              <a:spcAft>
                <a:spcPts val="600"/>
              </a:spcAft>
              <a:buFont typeface="Arial" panose="020B0604020202020204" pitchFamily="34" charset="0"/>
              <a:buChar char="•"/>
            </a:pPr>
            <a:r>
              <a:rPr lang="en-US" sz="1700" dirty="0"/>
              <a:t>El </a:t>
            </a:r>
            <a:r>
              <a:rPr lang="en-US" sz="1700" dirty="0" err="1"/>
              <a:t>ve</a:t>
            </a:r>
            <a:r>
              <a:rPr lang="en-US" sz="1700" dirty="0"/>
              <a:t> </a:t>
            </a:r>
            <a:r>
              <a:rPr lang="en-US" sz="1700" dirty="0" err="1"/>
              <a:t>parmakların</a:t>
            </a:r>
            <a:r>
              <a:rPr lang="en-US" sz="1700" dirty="0"/>
              <a:t> </a:t>
            </a:r>
            <a:r>
              <a:rPr lang="en-US" sz="1700" dirty="0" err="1"/>
              <a:t>hareketi</a:t>
            </a:r>
            <a:r>
              <a:rPr lang="en-US" sz="1700" dirty="0"/>
              <a:t> k.</a:t>
            </a:r>
          </a:p>
          <a:p>
            <a:pPr marL="914400" lvl="1" indent="-228600">
              <a:lnSpc>
                <a:spcPct val="90000"/>
              </a:lnSpc>
              <a:spcAft>
                <a:spcPts val="600"/>
              </a:spcAft>
              <a:buFont typeface="Arial" panose="020B0604020202020204" pitchFamily="34" charset="0"/>
              <a:buChar char="•"/>
            </a:pPr>
            <a:r>
              <a:rPr lang="en-US" sz="1700" dirty="0" err="1"/>
              <a:t>Kalça</a:t>
            </a:r>
            <a:r>
              <a:rPr lang="en-US" sz="1700" dirty="0"/>
              <a:t> </a:t>
            </a:r>
            <a:r>
              <a:rPr lang="en-US" sz="1700" dirty="0" err="1"/>
              <a:t>ve</a:t>
            </a:r>
            <a:r>
              <a:rPr lang="en-US" sz="1700" dirty="0"/>
              <a:t> </a:t>
            </a:r>
            <a:r>
              <a:rPr lang="en-US" sz="1700" dirty="0" err="1"/>
              <a:t>dizlerin</a:t>
            </a:r>
            <a:r>
              <a:rPr lang="en-US" sz="1700" dirty="0"/>
              <a:t> </a:t>
            </a:r>
            <a:r>
              <a:rPr lang="en-US" sz="1700" dirty="0" err="1"/>
              <a:t>hareketi,güç,denge</a:t>
            </a:r>
            <a:endParaRPr lang="en-US" sz="1700" dirty="0"/>
          </a:p>
          <a:p>
            <a:pPr marL="914400" lvl="1" indent="-228600">
              <a:lnSpc>
                <a:spcPct val="90000"/>
              </a:lnSpc>
              <a:spcAft>
                <a:spcPts val="600"/>
              </a:spcAft>
              <a:buFont typeface="Arial" panose="020B0604020202020204" pitchFamily="34" charset="0"/>
              <a:buChar char="•"/>
            </a:pPr>
            <a:r>
              <a:rPr lang="en-US" sz="1700" dirty="0" err="1"/>
              <a:t>Dizler</a:t>
            </a:r>
            <a:r>
              <a:rPr lang="en-US" sz="1700" dirty="0"/>
              <a:t> </a:t>
            </a:r>
            <a:r>
              <a:rPr lang="en-US" sz="1700" dirty="0" err="1"/>
              <a:t>düz</a:t>
            </a:r>
            <a:r>
              <a:rPr lang="en-US" sz="1700" dirty="0"/>
              <a:t> </a:t>
            </a:r>
            <a:r>
              <a:rPr lang="en-US" sz="1700" dirty="0" err="1"/>
              <a:t>halde</a:t>
            </a:r>
            <a:r>
              <a:rPr lang="en-US" sz="1700" dirty="0"/>
              <a:t> </a:t>
            </a:r>
            <a:r>
              <a:rPr lang="en-US" sz="1700" dirty="0" err="1"/>
              <a:t>geriye</a:t>
            </a:r>
            <a:r>
              <a:rPr lang="en-US" sz="1700" dirty="0"/>
              <a:t> </a:t>
            </a:r>
            <a:r>
              <a:rPr lang="en-US" sz="1700" dirty="0" err="1"/>
              <a:t>bükülmesi</a:t>
            </a:r>
            <a:endParaRPr lang="en-US" sz="1700" dirty="0"/>
          </a:p>
          <a:p>
            <a:pPr marL="914400" lvl="1" indent="-228600">
              <a:lnSpc>
                <a:spcPct val="90000"/>
              </a:lnSpc>
              <a:spcAft>
                <a:spcPts val="600"/>
              </a:spcAft>
              <a:buFont typeface="Arial" panose="020B0604020202020204" pitchFamily="34" charset="0"/>
              <a:buChar char="•"/>
            </a:pPr>
            <a:r>
              <a:rPr lang="en-US" sz="1700" dirty="0" err="1"/>
              <a:t>Torasik</a:t>
            </a:r>
            <a:r>
              <a:rPr lang="en-US" sz="1700" dirty="0"/>
              <a:t> </a:t>
            </a:r>
            <a:r>
              <a:rPr lang="en-US" sz="1700" dirty="0" err="1"/>
              <a:t>ve</a:t>
            </a:r>
            <a:r>
              <a:rPr lang="en-US" sz="1700" dirty="0"/>
              <a:t> </a:t>
            </a:r>
            <a:r>
              <a:rPr lang="en-US" sz="1700" dirty="0" err="1"/>
              <a:t>lumbosakral</a:t>
            </a:r>
            <a:r>
              <a:rPr lang="en-US" sz="1700" dirty="0"/>
              <a:t> </a:t>
            </a:r>
            <a:r>
              <a:rPr lang="en-US" sz="1700" dirty="0" err="1"/>
              <a:t>omurga</a:t>
            </a:r>
            <a:r>
              <a:rPr lang="en-US" sz="1700" dirty="0"/>
              <a:t> </a:t>
            </a:r>
            <a:r>
              <a:rPr lang="en-US" sz="1700" dirty="0" err="1"/>
              <a:t>hareket</a:t>
            </a:r>
            <a:r>
              <a:rPr lang="en-US" sz="1700" dirty="0"/>
              <a:t> k.,</a:t>
            </a:r>
            <a:r>
              <a:rPr lang="en-US" sz="1700" dirty="0" err="1"/>
              <a:t>omurga</a:t>
            </a:r>
            <a:r>
              <a:rPr lang="en-US" sz="1700" dirty="0"/>
              <a:t> </a:t>
            </a:r>
            <a:r>
              <a:rPr lang="en-US" sz="1700" dirty="0" err="1"/>
              <a:t>açısı</a:t>
            </a:r>
            <a:r>
              <a:rPr lang="en-US" sz="1700" dirty="0"/>
              <a:t> </a:t>
            </a:r>
            <a:r>
              <a:rPr lang="en-US" sz="1700" dirty="0" err="1"/>
              <a:t>ve</a:t>
            </a:r>
            <a:r>
              <a:rPr lang="en-US" sz="1700" dirty="0"/>
              <a:t> hamstring </a:t>
            </a:r>
            <a:r>
              <a:rPr lang="en-US" sz="1700" dirty="0" err="1"/>
              <a:t>kuvveti</a:t>
            </a:r>
            <a:endParaRPr lang="en-US" sz="1700" dirty="0"/>
          </a:p>
          <a:p>
            <a:pPr marL="914400" lvl="1" indent="-228600">
              <a:lnSpc>
                <a:spcPct val="90000"/>
              </a:lnSpc>
              <a:spcAft>
                <a:spcPts val="600"/>
              </a:spcAft>
              <a:buFont typeface="Arial" panose="020B0604020202020204" pitchFamily="34" charset="0"/>
              <a:buChar char="•"/>
            </a:pPr>
            <a:r>
              <a:rPr lang="en-US" sz="1700" dirty="0" err="1"/>
              <a:t>Hizalanma</a:t>
            </a:r>
            <a:r>
              <a:rPr lang="en-US" sz="1700" dirty="0"/>
              <a:t> ,</a:t>
            </a:r>
            <a:r>
              <a:rPr lang="en-US" sz="1700" dirty="0" err="1"/>
              <a:t>simetri</a:t>
            </a:r>
            <a:endParaRPr lang="en-US" sz="1700" dirty="0"/>
          </a:p>
          <a:p>
            <a:pPr marL="914400" lvl="1" indent="-228600">
              <a:lnSpc>
                <a:spcPct val="90000"/>
              </a:lnSpc>
              <a:spcAft>
                <a:spcPts val="600"/>
              </a:spcAft>
              <a:buFont typeface="Arial" panose="020B0604020202020204" pitchFamily="34" charset="0"/>
              <a:buChar char="•"/>
            </a:pPr>
            <a:r>
              <a:rPr lang="en-US" sz="1700" dirty="0" err="1"/>
              <a:t>Baldır</a:t>
            </a:r>
            <a:r>
              <a:rPr lang="en-US" sz="1700" dirty="0"/>
              <a:t> </a:t>
            </a:r>
            <a:r>
              <a:rPr lang="en-US" sz="1700" dirty="0" err="1"/>
              <a:t>kaslarının</a:t>
            </a:r>
            <a:r>
              <a:rPr lang="en-US" sz="1700" dirty="0"/>
              <a:t> </a:t>
            </a:r>
            <a:r>
              <a:rPr lang="en-US" sz="1700" dirty="0" err="1"/>
              <a:t>simetrisi,gücü</a:t>
            </a:r>
            <a:r>
              <a:rPr lang="en-US" sz="1700" dirty="0"/>
              <a:t> </a:t>
            </a:r>
            <a:r>
              <a:rPr lang="en-US" sz="1700" dirty="0" err="1"/>
              <a:t>ve</a:t>
            </a:r>
            <a:r>
              <a:rPr lang="en-US" sz="1700" dirty="0"/>
              <a:t> </a:t>
            </a:r>
            <a:r>
              <a:rPr lang="en-US" sz="1700" dirty="0" err="1"/>
              <a:t>denge</a:t>
            </a:r>
            <a:endParaRPr lang="en-US" sz="1700" dirty="0"/>
          </a:p>
          <a:p>
            <a:pPr marL="914400" lvl="1"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marL="457200"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
        <p:nvSpPr>
          <p:cNvPr id="19"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çerik Yer Tutucusu 3">
            <a:extLst>
              <a:ext uri="{FF2B5EF4-FFF2-40B4-BE49-F238E27FC236}">
                <a16:creationId xmlns:a16="http://schemas.microsoft.com/office/drawing/2014/main" id="{4CEDA895-5451-4D9F-8114-2411E83A12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1652" y="1053300"/>
            <a:ext cx="5132999" cy="5431745"/>
          </a:xfrm>
          <a:prstGeom prst="rect">
            <a:avLst/>
          </a:prstGeom>
        </p:spPr>
      </p:pic>
      <p:grpSp>
        <p:nvGrpSpPr>
          <p:cNvPr id="16" name="Group 15">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7" name="Isosceles Triangle 16">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22604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7F13A3CD-081C-40C6-A57E-C36F10EA3792}"/>
              </a:ext>
            </a:extLst>
          </p:cNvPr>
          <p:cNvSpPr>
            <a:spLocks noGrp="1"/>
          </p:cNvSpPr>
          <p:nvPr>
            <p:ph type="title"/>
          </p:nvPr>
        </p:nvSpPr>
        <p:spPr>
          <a:xfrm>
            <a:off x="643467" y="1698171"/>
            <a:ext cx="3962061" cy="4516360"/>
          </a:xfrm>
        </p:spPr>
        <p:txBody>
          <a:bodyPr anchor="t">
            <a:normAutofit/>
          </a:bodyPr>
          <a:lstStyle/>
          <a:p>
            <a:r>
              <a:rPr lang="tr-TR" sz="3600"/>
              <a:t>10-21 YAŞ ARASI ERGEN /GENÇ İZLEMLERİ</a:t>
            </a:r>
          </a:p>
        </p:txBody>
      </p:sp>
      <p:sp>
        <p:nvSpPr>
          <p:cNvPr id="10" name="Rectangle 9">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İçerik Yer Tutucusu 2">
            <a:extLst>
              <a:ext uri="{FF2B5EF4-FFF2-40B4-BE49-F238E27FC236}">
                <a16:creationId xmlns:a16="http://schemas.microsoft.com/office/drawing/2014/main" id="{76D613D6-80A0-45BF-B897-BBC35F42B340}"/>
              </a:ext>
            </a:extLst>
          </p:cNvPr>
          <p:cNvSpPr>
            <a:spLocks noGrp="1"/>
          </p:cNvSpPr>
          <p:nvPr>
            <p:ph idx="1"/>
          </p:nvPr>
        </p:nvSpPr>
        <p:spPr>
          <a:xfrm>
            <a:off x="5070020" y="1698170"/>
            <a:ext cx="6478513" cy="4516361"/>
          </a:xfrm>
        </p:spPr>
        <p:txBody>
          <a:bodyPr>
            <a:normAutofit/>
          </a:bodyPr>
          <a:lstStyle/>
          <a:p>
            <a:pPr marL="0" indent="0">
              <a:buNone/>
            </a:pPr>
            <a:endParaRPr lang="tr-TR" sz="2000"/>
          </a:p>
          <a:p>
            <a:r>
              <a:rPr lang="tr-TR" sz="2000"/>
              <a:t>10-21 yaş aralığında her yıl izlem yapılmalı</a:t>
            </a:r>
          </a:p>
          <a:p>
            <a:pPr lvl="1"/>
            <a:r>
              <a:rPr lang="tr-TR" sz="2000"/>
              <a:t>10-14 yaş erken ergenlik dönemi </a:t>
            </a:r>
            <a:r>
              <a:rPr lang="tr-TR" sz="2000">
                <a:sym typeface="Wingdings" panose="05000000000000000000" pitchFamily="2" charset="2"/>
              </a:rPr>
              <a:t>1 kez hb/htc ölçümü </a:t>
            </a:r>
            <a:endParaRPr lang="tr-TR" sz="2000"/>
          </a:p>
          <a:p>
            <a:pPr lvl="1"/>
            <a:r>
              <a:rPr lang="tr-TR" sz="2000"/>
              <a:t>15-18 yaş orta ergenlik dönemi </a:t>
            </a:r>
            <a:r>
              <a:rPr lang="tr-TR" sz="2000">
                <a:sym typeface="Wingdings" panose="05000000000000000000" pitchFamily="2" charset="2"/>
              </a:rPr>
              <a:t> 1 kez hb/htc ölçümü </a:t>
            </a:r>
            <a:endParaRPr lang="tr-TR" sz="2000"/>
          </a:p>
          <a:p>
            <a:pPr lvl="1"/>
            <a:r>
              <a:rPr lang="tr-TR" sz="2000"/>
              <a:t>19-21 yaş ise geç ergenlik dönemi </a:t>
            </a:r>
            <a:r>
              <a:rPr lang="tr-TR" sz="2000">
                <a:sym typeface="Wingdings" panose="05000000000000000000" pitchFamily="2" charset="2"/>
              </a:rPr>
              <a:t> 1 kez hb/htc ölçümü </a:t>
            </a:r>
          </a:p>
          <a:p>
            <a:r>
              <a:rPr lang="tr-TR" sz="2000">
                <a:cs typeface="Times New Roman" panose="02020603050405020304" pitchFamily="18" charset="0"/>
              </a:rPr>
              <a:t>Risk durumunda veya sevk edilmesi gereken bir durum tespitinde izlem sıklığı ve niteliği artırılmalı</a:t>
            </a:r>
          </a:p>
          <a:p>
            <a:pPr lvl="1"/>
            <a:endParaRPr lang="tr-TR" sz="2000"/>
          </a:p>
        </p:txBody>
      </p:sp>
      <p:sp>
        <p:nvSpPr>
          <p:cNvPr id="18" name="Isosceles Triangle 17">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73454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A3BF9B4C-B3A6-4F0E-A30B-0CD011DB81BD}"/>
              </a:ext>
            </a:extLst>
          </p:cNvPr>
          <p:cNvSpPr>
            <a:spLocks noGrp="1"/>
          </p:cNvSpPr>
          <p:nvPr>
            <p:ph type="title"/>
          </p:nvPr>
        </p:nvSpPr>
        <p:spPr>
          <a:xfrm>
            <a:off x="643467" y="321734"/>
            <a:ext cx="10905066" cy="1135737"/>
          </a:xfrm>
        </p:spPr>
        <p:txBody>
          <a:bodyPr>
            <a:normAutofit/>
          </a:bodyPr>
          <a:lstStyle/>
          <a:p>
            <a:r>
              <a:rPr lang="tr-TR" sz="3600"/>
              <a:t>10-21 YAŞ ARASI ERGEN /GENÇ İZLEMLERİ</a:t>
            </a:r>
          </a:p>
        </p:txBody>
      </p:sp>
      <p:sp>
        <p:nvSpPr>
          <p:cNvPr id="3" name="İçerik Yer Tutucusu 2">
            <a:extLst>
              <a:ext uri="{FF2B5EF4-FFF2-40B4-BE49-F238E27FC236}">
                <a16:creationId xmlns:a16="http://schemas.microsoft.com/office/drawing/2014/main" id="{FE8F2A8D-91F9-4264-8F61-5CEF26D39A8F}"/>
              </a:ext>
            </a:extLst>
          </p:cNvPr>
          <p:cNvSpPr>
            <a:spLocks noGrp="1"/>
          </p:cNvSpPr>
          <p:nvPr>
            <p:ph idx="1"/>
          </p:nvPr>
        </p:nvSpPr>
        <p:spPr>
          <a:xfrm>
            <a:off x="643467" y="1782981"/>
            <a:ext cx="10905066" cy="4393982"/>
          </a:xfrm>
        </p:spPr>
        <p:txBody>
          <a:bodyPr>
            <a:normAutofit fontScale="85000" lnSpcReduction="20000"/>
          </a:bodyPr>
          <a:lstStyle/>
          <a:p>
            <a:r>
              <a:rPr lang="tr-TR" sz="2000" dirty="0"/>
              <a:t>Gencin yakınması olup olmadığı sorgulanır</a:t>
            </a:r>
          </a:p>
          <a:p>
            <a:r>
              <a:rPr lang="tr-TR" sz="2000" dirty="0"/>
              <a:t>Aşı </a:t>
            </a:r>
            <a:r>
              <a:rPr lang="tr-TR" sz="2000" dirty="0" err="1"/>
              <a:t>durumu,eksik</a:t>
            </a:r>
            <a:r>
              <a:rPr lang="tr-TR" sz="2000" dirty="0"/>
              <a:t> aşılar tamamlanır</a:t>
            </a:r>
          </a:p>
          <a:p>
            <a:r>
              <a:rPr lang="tr-TR" sz="2000" dirty="0" err="1"/>
              <a:t>Psikososyal</a:t>
            </a:r>
            <a:r>
              <a:rPr lang="tr-TR" sz="2000" dirty="0"/>
              <a:t> durumun belirlenmesi için HEEADSSS formu</a:t>
            </a:r>
          </a:p>
          <a:p>
            <a:pPr marL="0" indent="0">
              <a:buNone/>
            </a:pPr>
            <a:endParaRPr lang="tr-TR" sz="2000" dirty="0">
              <a:cs typeface="Times New Roman" panose="02020603050405020304" pitchFamily="18" charset="0"/>
            </a:endParaRPr>
          </a:p>
          <a:p>
            <a:pPr marL="0" indent="0">
              <a:buNone/>
            </a:pPr>
            <a:endParaRPr lang="tr-TR" sz="2000" dirty="0">
              <a:cs typeface="Times New Roman" panose="02020603050405020304" pitchFamily="18" charset="0"/>
            </a:endParaRPr>
          </a:p>
          <a:p>
            <a:pPr marL="0" indent="0">
              <a:buNone/>
            </a:pPr>
            <a:r>
              <a:rPr lang="tr-TR" sz="2000" dirty="0">
                <a:cs typeface="Times New Roman" panose="02020603050405020304" pitchFamily="18" charset="0"/>
              </a:rPr>
              <a:t>HEEADSSS:</a:t>
            </a:r>
          </a:p>
          <a:p>
            <a:r>
              <a:rPr lang="en-US" sz="2000" b="1" dirty="0">
                <a:cs typeface="Times New Roman" panose="02020603050405020304" pitchFamily="18" charset="0"/>
              </a:rPr>
              <a:t>H</a:t>
            </a:r>
            <a:r>
              <a:rPr lang="en-US" sz="2000" dirty="0">
                <a:cs typeface="Times New Roman" panose="02020603050405020304" pitchFamily="18" charset="0"/>
              </a:rPr>
              <a:t>ome (</a:t>
            </a:r>
            <a:r>
              <a:rPr lang="tr-TR" sz="2000" dirty="0">
                <a:cs typeface="Times New Roman" panose="02020603050405020304" pitchFamily="18" charset="0"/>
              </a:rPr>
              <a:t>Ev</a:t>
            </a:r>
            <a:r>
              <a:rPr lang="en-US" sz="2000" dirty="0">
                <a:cs typeface="Times New Roman" panose="02020603050405020304" pitchFamily="18" charset="0"/>
              </a:rPr>
              <a:t>)</a:t>
            </a:r>
          </a:p>
          <a:p>
            <a:r>
              <a:rPr lang="en-US" sz="2000" b="1" dirty="0">
                <a:cs typeface="Times New Roman" panose="02020603050405020304" pitchFamily="18" charset="0"/>
              </a:rPr>
              <a:t>E</a:t>
            </a:r>
            <a:r>
              <a:rPr lang="en-US" sz="2000" dirty="0">
                <a:cs typeface="Times New Roman" panose="02020603050405020304" pitchFamily="18" charset="0"/>
              </a:rPr>
              <a:t>ducation/</a:t>
            </a:r>
            <a:r>
              <a:rPr lang="en-US" sz="2000" dirty="0" err="1">
                <a:cs typeface="Times New Roman" panose="02020603050405020304" pitchFamily="18" charset="0"/>
              </a:rPr>
              <a:t>Employement</a:t>
            </a:r>
            <a:r>
              <a:rPr lang="tr-TR" sz="2000" dirty="0">
                <a:cs typeface="Times New Roman" panose="02020603050405020304" pitchFamily="18" charset="0"/>
              </a:rPr>
              <a:t> </a:t>
            </a:r>
            <a:r>
              <a:rPr lang="en-US" sz="2000" dirty="0">
                <a:cs typeface="Times New Roman" panose="02020603050405020304" pitchFamily="18" charset="0"/>
              </a:rPr>
              <a:t>(</a:t>
            </a:r>
            <a:r>
              <a:rPr lang="en-US" sz="2000" dirty="0" err="1">
                <a:cs typeface="Times New Roman" panose="02020603050405020304" pitchFamily="18" charset="0"/>
              </a:rPr>
              <a:t>Eğitim</a:t>
            </a:r>
            <a:r>
              <a:rPr lang="en-US" sz="2000" dirty="0">
                <a:cs typeface="Times New Roman" panose="02020603050405020304" pitchFamily="18" charset="0"/>
              </a:rPr>
              <a:t>/</a:t>
            </a:r>
            <a:r>
              <a:rPr lang="en-US" sz="2000" dirty="0" err="1">
                <a:cs typeface="Times New Roman" panose="02020603050405020304" pitchFamily="18" charset="0"/>
              </a:rPr>
              <a:t>İş</a:t>
            </a:r>
            <a:r>
              <a:rPr lang="en-US" sz="2000" dirty="0">
                <a:cs typeface="Times New Roman" panose="02020603050405020304" pitchFamily="18" charset="0"/>
              </a:rPr>
              <a:t>)</a:t>
            </a:r>
          </a:p>
          <a:p>
            <a:r>
              <a:rPr lang="en-US" sz="2000" b="1" dirty="0">
                <a:cs typeface="Times New Roman" panose="02020603050405020304" pitchFamily="18" charset="0"/>
              </a:rPr>
              <a:t>E</a:t>
            </a:r>
            <a:r>
              <a:rPr lang="en-US" sz="2000" dirty="0">
                <a:cs typeface="Times New Roman" panose="02020603050405020304" pitchFamily="18" charset="0"/>
              </a:rPr>
              <a:t>ating (</a:t>
            </a:r>
            <a:r>
              <a:rPr lang="en-US" sz="2000" dirty="0" err="1">
                <a:cs typeface="Times New Roman" panose="02020603050405020304" pitchFamily="18" charset="0"/>
              </a:rPr>
              <a:t>Yeme</a:t>
            </a:r>
            <a:r>
              <a:rPr lang="en-US" sz="2000" dirty="0">
                <a:cs typeface="Times New Roman" panose="02020603050405020304" pitchFamily="18" charset="0"/>
              </a:rPr>
              <a:t> </a:t>
            </a:r>
            <a:r>
              <a:rPr lang="en-US" sz="2000" dirty="0" err="1">
                <a:cs typeface="Times New Roman" panose="02020603050405020304" pitchFamily="18" charset="0"/>
              </a:rPr>
              <a:t>tutumu</a:t>
            </a:r>
            <a:r>
              <a:rPr lang="en-US" sz="2000" dirty="0">
                <a:cs typeface="Times New Roman" panose="02020603050405020304" pitchFamily="18" charset="0"/>
              </a:rPr>
              <a:t>)</a:t>
            </a:r>
          </a:p>
          <a:p>
            <a:r>
              <a:rPr lang="en-US" sz="2000" b="1" dirty="0">
                <a:cs typeface="Times New Roman" panose="02020603050405020304" pitchFamily="18" charset="0"/>
              </a:rPr>
              <a:t>A</a:t>
            </a:r>
            <a:r>
              <a:rPr lang="en-US" sz="2000" dirty="0">
                <a:cs typeface="Times New Roman" panose="02020603050405020304" pitchFamily="18" charset="0"/>
              </a:rPr>
              <a:t>ctivities (</a:t>
            </a:r>
            <a:r>
              <a:rPr lang="tr-TR" sz="2000" dirty="0">
                <a:cs typeface="Times New Roman" panose="02020603050405020304" pitchFamily="18" charset="0"/>
              </a:rPr>
              <a:t>A</a:t>
            </a:r>
            <a:r>
              <a:rPr lang="en-US" sz="2000" dirty="0" err="1">
                <a:cs typeface="Times New Roman" panose="02020603050405020304" pitchFamily="18" charset="0"/>
              </a:rPr>
              <a:t>kranlarla</a:t>
            </a:r>
            <a:r>
              <a:rPr lang="en-US" sz="2000" dirty="0">
                <a:cs typeface="Times New Roman" panose="02020603050405020304" pitchFamily="18" charset="0"/>
              </a:rPr>
              <a:t> </a:t>
            </a:r>
            <a:r>
              <a:rPr lang="en-US" sz="2000" dirty="0" err="1">
                <a:cs typeface="Times New Roman" panose="02020603050405020304" pitchFamily="18" charset="0"/>
              </a:rPr>
              <a:t>aktivite</a:t>
            </a:r>
            <a:r>
              <a:rPr lang="en-US" sz="2000" dirty="0">
                <a:cs typeface="Times New Roman" panose="02020603050405020304" pitchFamily="18" charset="0"/>
              </a:rPr>
              <a:t>)</a:t>
            </a:r>
          </a:p>
          <a:p>
            <a:r>
              <a:rPr lang="en-US" sz="2000" b="1" dirty="0">
                <a:cs typeface="Times New Roman" panose="02020603050405020304" pitchFamily="18" charset="0"/>
              </a:rPr>
              <a:t>D</a:t>
            </a:r>
            <a:r>
              <a:rPr lang="en-US" sz="2000" dirty="0">
                <a:cs typeface="Times New Roman" panose="02020603050405020304" pitchFamily="18" charset="0"/>
              </a:rPr>
              <a:t>rugs (</a:t>
            </a:r>
            <a:r>
              <a:rPr lang="en-US" sz="2000" dirty="0" err="1">
                <a:cs typeface="Times New Roman" panose="02020603050405020304" pitchFamily="18" charset="0"/>
              </a:rPr>
              <a:t>Madde</a:t>
            </a:r>
            <a:r>
              <a:rPr lang="en-US" sz="2000" dirty="0">
                <a:cs typeface="Times New Roman" panose="02020603050405020304" pitchFamily="18" charset="0"/>
              </a:rPr>
              <a:t> </a:t>
            </a:r>
            <a:r>
              <a:rPr lang="en-US" sz="2000" dirty="0" err="1">
                <a:cs typeface="Times New Roman" panose="02020603050405020304" pitchFamily="18" charset="0"/>
              </a:rPr>
              <a:t>kullanımı</a:t>
            </a:r>
            <a:r>
              <a:rPr lang="en-US" sz="2000" dirty="0">
                <a:cs typeface="Times New Roman" panose="02020603050405020304" pitchFamily="18" charset="0"/>
              </a:rPr>
              <a:t>)</a:t>
            </a:r>
          </a:p>
          <a:p>
            <a:r>
              <a:rPr lang="en-US" sz="2000" b="1" dirty="0">
                <a:cs typeface="Times New Roman" panose="02020603050405020304" pitchFamily="18" charset="0"/>
              </a:rPr>
              <a:t>S</a:t>
            </a:r>
            <a:r>
              <a:rPr lang="en-US" sz="2000" dirty="0">
                <a:cs typeface="Times New Roman" panose="02020603050405020304" pitchFamily="18" charset="0"/>
              </a:rPr>
              <a:t>exuality (</a:t>
            </a:r>
            <a:r>
              <a:rPr lang="en-US" sz="2000" dirty="0" err="1">
                <a:cs typeface="Times New Roman" panose="02020603050405020304" pitchFamily="18" charset="0"/>
              </a:rPr>
              <a:t>Cinsellik</a:t>
            </a:r>
            <a:r>
              <a:rPr lang="en-US" sz="2000" dirty="0">
                <a:cs typeface="Times New Roman" panose="02020603050405020304" pitchFamily="18" charset="0"/>
              </a:rPr>
              <a:t>)</a:t>
            </a:r>
          </a:p>
          <a:p>
            <a:r>
              <a:rPr lang="en-US" sz="2000" b="1" dirty="0">
                <a:cs typeface="Times New Roman" panose="02020603050405020304" pitchFamily="18" charset="0"/>
              </a:rPr>
              <a:t>S</a:t>
            </a:r>
            <a:r>
              <a:rPr lang="en-US" sz="2000" dirty="0">
                <a:cs typeface="Times New Roman" panose="02020603050405020304" pitchFamily="18" charset="0"/>
              </a:rPr>
              <a:t>uicide/depression (</a:t>
            </a:r>
            <a:r>
              <a:rPr lang="en-US" sz="2000" dirty="0" err="1">
                <a:cs typeface="Times New Roman" panose="02020603050405020304" pitchFamily="18" charset="0"/>
              </a:rPr>
              <a:t>İntihar</a:t>
            </a:r>
            <a:r>
              <a:rPr lang="en-US" sz="2000" dirty="0">
                <a:cs typeface="Times New Roman" panose="02020603050405020304" pitchFamily="18" charset="0"/>
              </a:rPr>
              <a:t> </a:t>
            </a:r>
            <a:r>
              <a:rPr lang="en-US" sz="2000" dirty="0" err="1">
                <a:cs typeface="Times New Roman" panose="02020603050405020304" pitchFamily="18" charset="0"/>
              </a:rPr>
              <a:t>ve</a:t>
            </a:r>
            <a:r>
              <a:rPr lang="en-US" sz="2000" dirty="0">
                <a:cs typeface="Times New Roman" panose="02020603050405020304" pitchFamily="18" charset="0"/>
              </a:rPr>
              <a:t> </a:t>
            </a:r>
            <a:r>
              <a:rPr lang="en-US" sz="2000" dirty="0" err="1">
                <a:cs typeface="Times New Roman" panose="02020603050405020304" pitchFamily="18" charset="0"/>
              </a:rPr>
              <a:t>depresyon</a:t>
            </a:r>
            <a:r>
              <a:rPr lang="en-US" sz="2000" dirty="0">
                <a:cs typeface="Times New Roman" panose="02020603050405020304" pitchFamily="18" charset="0"/>
              </a:rPr>
              <a:t>) </a:t>
            </a:r>
          </a:p>
          <a:p>
            <a:r>
              <a:rPr lang="en-US" sz="2000" b="1" dirty="0">
                <a:cs typeface="Times New Roman" panose="02020603050405020304" pitchFamily="18" charset="0"/>
              </a:rPr>
              <a:t>S</a:t>
            </a:r>
            <a:r>
              <a:rPr lang="en-US" sz="2000" dirty="0">
                <a:cs typeface="Times New Roman" panose="02020603050405020304" pitchFamily="18" charset="0"/>
              </a:rPr>
              <a:t>afety</a:t>
            </a:r>
            <a:r>
              <a:rPr lang="tr-TR" sz="2000" dirty="0">
                <a:cs typeface="Times New Roman" panose="02020603050405020304" pitchFamily="18" charset="0"/>
              </a:rPr>
              <a:t> </a:t>
            </a:r>
            <a:r>
              <a:rPr lang="en-US" sz="2000" dirty="0">
                <a:cs typeface="Times New Roman" panose="02020603050405020304" pitchFamily="18" charset="0"/>
              </a:rPr>
              <a:t>(</a:t>
            </a:r>
            <a:r>
              <a:rPr lang="tr-TR" sz="2000" dirty="0">
                <a:cs typeface="Times New Roman" panose="02020603050405020304" pitchFamily="18" charset="0"/>
              </a:rPr>
              <a:t>Güvenli</a:t>
            </a:r>
            <a:r>
              <a:rPr lang="en-US" sz="2000" dirty="0">
                <a:cs typeface="Times New Roman" panose="02020603050405020304" pitchFamily="18" charset="0"/>
              </a:rPr>
              <a:t>k)</a:t>
            </a:r>
          </a:p>
          <a:p>
            <a:endParaRPr lang="tr-TR"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Resim 8">
            <a:extLst>
              <a:ext uri="{FF2B5EF4-FFF2-40B4-BE49-F238E27FC236}">
                <a16:creationId xmlns:a16="http://schemas.microsoft.com/office/drawing/2014/main" id="{0A67AFF6-0BC7-4463-92BF-368FFBE24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50483"/>
            <a:ext cx="4921556" cy="5100058"/>
          </a:xfrm>
          <a:prstGeom prst="rect">
            <a:avLst/>
          </a:prstGeom>
        </p:spPr>
      </p:pic>
    </p:spTree>
    <p:extLst>
      <p:ext uri="{BB962C8B-B14F-4D97-AF65-F5344CB8AC3E}">
        <p14:creationId xmlns:p14="http://schemas.microsoft.com/office/powerpoint/2010/main" val="3248708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121032A9-29FC-419B-8402-D5F3074CD5D0}"/>
              </a:ext>
            </a:extLst>
          </p:cNvPr>
          <p:cNvSpPr>
            <a:spLocks noGrp="1"/>
          </p:cNvSpPr>
          <p:nvPr>
            <p:ph type="title"/>
          </p:nvPr>
        </p:nvSpPr>
        <p:spPr>
          <a:xfrm>
            <a:off x="643467" y="321734"/>
            <a:ext cx="10905066" cy="1135737"/>
          </a:xfrm>
        </p:spPr>
        <p:txBody>
          <a:bodyPr>
            <a:normAutofit/>
          </a:bodyPr>
          <a:lstStyle/>
          <a:p>
            <a:r>
              <a:rPr lang="tr-TR" sz="3600"/>
              <a:t>10-21 YAŞ ARASI ERGEN /GENÇ İZLEMLERİ</a:t>
            </a:r>
          </a:p>
        </p:txBody>
      </p:sp>
      <p:sp>
        <p:nvSpPr>
          <p:cNvPr id="3" name="İçerik Yer Tutucusu 2">
            <a:extLst>
              <a:ext uri="{FF2B5EF4-FFF2-40B4-BE49-F238E27FC236}">
                <a16:creationId xmlns:a16="http://schemas.microsoft.com/office/drawing/2014/main" id="{F160F138-C1EE-41EB-9339-91E776D94DED}"/>
              </a:ext>
            </a:extLst>
          </p:cNvPr>
          <p:cNvSpPr>
            <a:spLocks noGrp="1"/>
          </p:cNvSpPr>
          <p:nvPr>
            <p:ph idx="1"/>
          </p:nvPr>
        </p:nvSpPr>
        <p:spPr>
          <a:xfrm>
            <a:off x="643467" y="1782981"/>
            <a:ext cx="10905066" cy="4393982"/>
          </a:xfrm>
        </p:spPr>
        <p:txBody>
          <a:bodyPr>
            <a:normAutofit/>
          </a:bodyPr>
          <a:lstStyle/>
          <a:p>
            <a:r>
              <a:rPr lang="tr-TR" sz="2000"/>
              <a:t>Fizik muayene</a:t>
            </a:r>
          </a:p>
          <a:p>
            <a:pPr lvl="1"/>
            <a:r>
              <a:rPr lang="tr-TR" sz="2000"/>
              <a:t>Tartı,boy,bmı ölçümü,ideal ağırlık yüzdesi hesaplanmalı</a:t>
            </a:r>
          </a:p>
          <a:p>
            <a:pPr lvl="1"/>
            <a:r>
              <a:rPr lang="tr-TR" sz="2000"/>
              <a:t>Solunumu,kalp,arteriyal femoral nabız</a:t>
            </a:r>
          </a:p>
          <a:p>
            <a:pPr lvl="1"/>
            <a:r>
              <a:rPr lang="tr-TR" sz="2000"/>
              <a:t>Kan basıncı ölçümü</a:t>
            </a:r>
          </a:p>
          <a:p>
            <a:pPr lvl="1"/>
            <a:r>
              <a:rPr lang="tr-TR" sz="2000"/>
              <a:t>Hiperlipidemi riski</a:t>
            </a:r>
          </a:p>
          <a:p>
            <a:pPr lvl="1"/>
            <a:r>
              <a:rPr lang="tr-TR" sz="2000"/>
              <a:t>Genitoüriner sistem muayenesi</a:t>
            </a:r>
          </a:p>
          <a:p>
            <a:pPr lvl="1"/>
            <a:r>
              <a:rPr lang="tr-TR" sz="2000"/>
              <a:t>Kas-iskelet sistem muayenesi</a:t>
            </a:r>
          </a:p>
          <a:p>
            <a:r>
              <a:rPr lang="tr-TR" sz="2000"/>
              <a:t>Her aşamada gence yaptığınız işlem ve bulgunuzla ilgili bilgi verin</a:t>
            </a:r>
          </a:p>
          <a:p>
            <a:r>
              <a:rPr lang="tr-TR" sz="2000"/>
              <a:t>En az 3 ana izleme döneminde birer kez tam kan sayımı ile değerlendirme yapılmalı</a:t>
            </a:r>
          </a:p>
          <a:p>
            <a:endParaRPr lang="tr-TR"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618623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BCA133A-62D6-49BC-9A7F-7A86AA3FF246}"/>
              </a:ext>
            </a:extLst>
          </p:cNvPr>
          <p:cNvSpPr>
            <a:spLocks noGrp="1"/>
          </p:cNvSpPr>
          <p:nvPr>
            <p:ph type="title"/>
          </p:nvPr>
        </p:nvSpPr>
        <p:spPr>
          <a:xfrm>
            <a:off x="643467" y="321734"/>
            <a:ext cx="10905066" cy="1135737"/>
          </a:xfrm>
        </p:spPr>
        <p:txBody>
          <a:bodyPr>
            <a:normAutofit/>
          </a:bodyPr>
          <a:lstStyle/>
          <a:p>
            <a:endParaRPr lang="tr-TR" sz="3600"/>
          </a:p>
        </p:txBody>
      </p:sp>
      <p:sp>
        <p:nvSpPr>
          <p:cNvPr id="8" name="Content Placeholder 7">
            <a:extLst>
              <a:ext uri="{FF2B5EF4-FFF2-40B4-BE49-F238E27FC236}">
                <a16:creationId xmlns:a16="http://schemas.microsoft.com/office/drawing/2014/main" id="{7A307EAD-7918-4DE3-AD9E-9E2D38FB1325}"/>
              </a:ext>
            </a:extLst>
          </p:cNvPr>
          <p:cNvSpPr>
            <a:spLocks noGrp="1"/>
          </p:cNvSpPr>
          <p:nvPr>
            <p:ph idx="1"/>
          </p:nvPr>
        </p:nvSpPr>
        <p:spPr>
          <a:xfrm>
            <a:off x="643469" y="1782981"/>
            <a:ext cx="4008384" cy="4393982"/>
          </a:xfrm>
        </p:spPr>
        <p:txBody>
          <a:bodyPr>
            <a:normAutofit/>
          </a:bodyPr>
          <a:lstStyle/>
          <a:p>
            <a:endParaRPr lang="en-US" sz="200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İçerik Yer Tutucusu 3">
            <a:extLst>
              <a:ext uri="{FF2B5EF4-FFF2-40B4-BE49-F238E27FC236}">
                <a16:creationId xmlns:a16="http://schemas.microsoft.com/office/drawing/2014/main" id="{8E7D8F3E-8185-45F2-AC51-C4DBC03DD456}"/>
              </a:ext>
            </a:extLst>
          </p:cNvPr>
          <p:cNvPicPr>
            <a:picLocks noChangeAspect="1"/>
          </p:cNvPicPr>
          <p:nvPr/>
        </p:nvPicPr>
        <p:blipFill>
          <a:blip r:embed="rId2"/>
          <a:stretch>
            <a:fillRect/>
          </a:stretch>
        </p:blipFill>
        <p:spPr>
          <a:xfrm>
            <a:off x="44656" y="1052365"/>
            <a:ext cx="5884022" cy="4413019"/>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İçerik Yer Tutucusu 4">
            <a:extLst>
              <a:ext uri="{FF2B5EF4-FFF2-40B4-BE49-F238E27FC236}">
                <a16:creationId xmlns:a16="http://schemas.microsoft.com/office/drawing/2014/main" id="{3EECF9C9-0AD8-41F3-B349-2506CE7D3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53657" y="152883"/>
            <a:ext cx="4162030" cy="6211985"/>
          </a:xfrm>
          <a:prstGeom prst="rect">
            <a:avLst/>
          </a:prstGeom>
        </p:spPr>
      </p:pic>
    </p:spTree>
    <p:extLst>
      <p:ext uri="{BB962C8B-B14F-4D97-AF65-F5344CB8AC3E}">
        <p14:creationId xmlns:p14="http://schemas.microsoft.com/office/powerpoint/2010/main" val="29097185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8521A333-575B-4B13-8179-B715F2E27746}"/>
              </a:ext>
            </a:extLst>
          </p:cNvPr>
          <p:cNvSpPr>
            <a:spLocks noGrp="1"/>
          </p:cNvSpPr>
          <p:nvPr>
            <p:ph type="title"/>
          </p:nvPr>
        </p:nvSpPr>
        <p:spPr>
          <a:xfrm>
            <a:off x="643467" y="321734"/>
            <a:ext cx="10905066" cy="1135737"/>
          </a:xfrm>
        </p:spPr>
        <p:txBody>
          <a:bodyPr>
            <a:normAutofit/>
          </a:bodyPr>
          <a:lstStyle/>
          <a:p>
            <a:endParaRPr lang="tr-TR" sz="3600"/>
          </a:p>
        </p:txBody>
      </p:sp>
      <p:sp>
        <p:nvSpPr>
          <p:cNvPr id="3" name="İçerik Yer Tutucusu 2">
            <a:extLst>
              <a:ext uri="{FF2B5EF4-FFF2-40B4-BE49-F238E27FC236}">
                <a16:creationId xmlns:a16="http://schemas.microsoft.com/office/drawing/2014/main" id="{171C07F6-90CF-48C3-AF0E-15FED354E66E}"/>
              </a:ext>
            </a:extLst>
          </p:cNvPr>
          <p:cNvSpPr>
            <a:spLocks noGrp="1"/>
          </p:cNvSpPr>
          <p:nvPr>
            <p:ph idx="1"/>
          </p:nvPr>
        </p:nvSpPr>
        <p:spPr>
          <a:xfrm>
            <a:off x="643467" y="1782981"/>
            <a:ext cx="10905066" cy="4393982"/>
          </a:xfrm>
        </p:spPr>
        <p:txBody>
          <a:bodyPr>
            <a:normAutofit/>
          </a:bodyPr>
          <a:lstStyle/>
          <a:p>
            <a:r>
              <a:rPr lang="tr-TR" sz="2000">
                <a:cs typeface="Times New Roman" panose="02020603050405020304" pitchFamily="18" charset="0"/>
              </a:rPr>
              <a:t>Gence aşağıdaki konularda danışmanlık verilebilir;</a:t>
            </a:r>
          </a:p>
          <a:p>
            <a:pPr lvl="1"/>
            <a:r>
              <a:rPr lang="en-US" sz="2000">
                <a:cs typeface="Times New Roman" panose="02020603050405020304" pitchFamily="18" charset="0"/>
              </a:rPr>
              <a:t>Fiziksel büyüme ve gelişme, </a:t>
            </a:r>
          </a:p>
          <a:p>
            <a:pPr lvl="1"/>
            <a:r>
              <a:rPr lang="en-US" sz="2000">
                <a:cs typeface="Times New Roman" panose="02020603050405020304" pitchFamily="18" charset="0"/>
              </a:rPr>
              <a:t>Psikolojik gelişme, </a:t>
            </a:r>
          </a:p>
          <a:p>
            <a:pPr lvl="1"/>
            <a:r>
              <a:rPr lang="en-US" sz="2000">
                <a:cs typeface="Times New Roman" panose="02020603050405020304" pitchFamily="18" charset="0"/>
              </a:rPr>
              <a:t>Sosyal gelişme, </a:t>
            </a:r>
          </a:p>
          <a:p>
            <a:pPr lvl="1"/>
            <a:r>
              <a:rPr lang="en-US" sz="2000">
                <a:cs typeface="Times New Roman" panose="02020603050405020304" pitchFamily="18" charset="0"/>
              </a:rPr>
              <a:t>Kişisel </a:t>
            </a:r>
            <a:r>
              <a:rPr lang="tr-TR" sz="2000">
                <a:cs typeface="Times New Roman" panose="02020603050405020304" pitchFamily="18" charset="0"/>
              </a:rPr>
              <a:t>temizlik</a:t>
            </a:r>
            <a:r>
              <a:rPr lang="en-US" sz="2000">
                <a:cs typeface="Times New Roman" panose="02020603050405020304" pitchFamily="18" charset="0"/>
              </a:rPr>
              <a:t>, </a:t>
            </a:r>
          </a:p>
          <a:p>
            <a:pPr lvl="1"/>
            <a:r>
              <a:rPr lang="en-US" sz="2000">
                <a:cs typeface="Times New Roman" panose="02020603050405020304" pitchFamily="18" charset="0"/>
              </a:rPr>
              <a:t>Beslenme, </a:t>
            </a:r>
          </a:p>
          <a:p>
            <a:pPr lvl="1"/>
            <a:r>
              <a:rPr lang="en-US" sz="2000">
                <a:cs typeface="Times New Roman" panose="02020603050405020304" pitchFamily="18" charset="0"/>
              </a:rPr>
              <a:t>Fizik</a:t>
            </a:r>
            <a:r>
              <a:rPr lang="tr-TR" sz="2000">
                <a:cs typeface="Times New Roman" panose="02020603050405020304" pitchFamily="18" charset="0"/>
              </a:rPr>
              <a:t>sel</a:t>
            </a:r>
            <a:r>
              <a:rPr lang="en-US" sz="2000">
                <a:cs typeface="Times New Roman" panose="02020603050405020304" pitchFamily="18" charset="0"/>
              </a:rPr>
              <a:t> aktivite, </a:t>
            </a:r>
          </a:p>
          <a:p>
            <a:pPr lvl="1"/>
            <a:r>
              <a:rPr lang="en-US" sz="2000">
                <a:cs typeface="Times New Roman" panose="02020603050405020304" pitchFamily="18" charset="0"/>
              </a:rPr>
              <a:t>Üreme sağlığı, </a:t>
            </a:r>
          </a:p>
          <a:p>
            <a:pPr lvl="1"/>
            <a:r>
              <a:rPr lang="en-US" sz="2000">
                <a:cs typeface="Times New Roman" panose="02020603050405020304" pitchFamily="18" charset="0"/>
              </a:rPr>
              <a:t>Sigara, alkol, madde kullanımı, </a:t>
            </a:r>
          </a:p>
          <a:p>
            <a:pPr lvl="1"/>
            <a:r>
              <a:rPr lang="en-US" sz="2000">
                <a:cs typeface="Times New Roman" panose="02020603050405020304" pitchFamily="18" charset="0"/>
              </a:rPr>
              <a:t>Kaza ve yaralanma, </a:t>
            </a:r>
          </a:p>
          <a:p>
            <a:pPr lvl="1"/>
            <a:r>
              <a:rPr lang="en-US" sz="2000">
                <a:cs typeface="Times New Roman" panose="02020603050405020304" pitchFamily="18" charset="0"/>
              </a:rPr>
              <a:t>Şiddet davranışları konularında</a:t>
            </a:r>
            <a:r>
              <a:rPr lang="tr-TR" sz="2000">
                <a:cs typeface="Times New Roman" panose="02020603050405020304" pitchFamily="18" charset="0"/>
              </a:rPr>
              <a:t> </a:t>
            </a:r>
            <a:r>
              <a:rPr lang="en-US" sz="2000">
                <a:cs typeface="Times New Roman" panose="02020603050405020304" pitchFamily="18" charset="0"/>
              </a:rPr>
              <a:t>danışmanlık verilmeli</a:t>
            </a:r>
          </a:p>
          <a:p>
            <a:endParaRPr lang="tr-TR"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777771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784ECE-0D9F-4EDC-B323-655DF7D9A9F2}"/>
              </a:ext>
            </a:extLst>
          </p:cNvPr>
          <p:cNvSpPr>
            <a:spLocks noGrp="1"/>
          </p:cNvSpPr>
          <p:nvPr>
            <p:ph type="title"/>
          </p:nvPr>
        </p:nvSpPr>
        <p:spPr/>
        <p:txBody>
          <a:bodyPr/>
          <a:lstStyle/>
          <a:p>
            <a:endParaRPr lang="tr-TR"/>
          </a:p>
        </p:txBody>
      </p:sp>
      <p:pic>
        <p:nvPicPr>
          <p:cNvPr id="4" name="Picture 2">
            <a:extLst>
              <a:ext uri="{FF2B5EF4-FFF2-40B4-BE49-F238E27FC236}">
                <a16:creationId xmlns:a16="http://schemas.microsoft.com/office/drawing/2014/main" id="{79CFC5BE-C4AA-460B-B4D5-160709E15121}"/>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43100" y="0"/>
            <a:ext cx="8343899" cy="682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045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CB9A6681-834B-4559-8C2B-4E36066BBDC0}"/>
              </a:ext>
            </a:extLst>
          </p:cNvPr>
          <p:cNvSpPr>
            <a:spLocks noGrp="1"/>
          </p:cNvSpPr>
          <p:nvPr>
            <p:ph type="title"/>
          </p:nvPr>
        </p:nvSpPr>
        <p:spPr>
          <a:xfrm>
            <a:off x="643467" y="321734"/>
            <a:ext cx="10905066" cy="1135737"/>
          </a:xfrm>
        </p:spPr>
        <p:txBody>
          <a:bodyPr>
            <a:normAutofit/>
          </a:bodyPr>
          <a:lstStyle/>
          <a:p>
            <a:r>
              <a:rPr lang="tr-TR" sz="3600"/>
              <a:t>Kaynaklar </a:t>
            </a:r>
          </a:p>
        </p:txBody>
      </p:sp>
      <p:sp>
        <p:nvSpPr>
          <p:cNvPr id="3" name="İçerik Yer Tutucusu 2">
            <a:extLst>
              <a:ext uri="{FF2B5EF4-FFF2-40B4-BE49-F238E27FC236}">
                <a16:creationId xmlns:a16="http://schemas.microsoft.com/office/drawing/2014/main" id="{C23FCEC7-47E4-4403-84A4-2DC74FC064E8}"/>
              </a:ext>
            </a:extLst>
          </p:cNvPr>
          <p:cNvSpPr>
            <a:spLocks noGrp="1"/>
          </p:cNvSpPr>
          <p:nvPr>
            <p:ph idx="1"/>
          </p:nvPr>
        </p:nvSpPr>
        <p:spPr>
          <a:xfrm>
            <a:off x="643467" y="1782981"/>
            <a:ext cx="10905066" cy="4393982"/>
          </a:xfrm>
        </p:spPr>
        <p:txBody>
          <a:bodyPr>
            <a:normAutofit/>
          </a:bodyPr>
          <a:lstStyle/>
          <a:p>
            <a:r>
              <a:rPr lang="tr-TR" sz="2000" dirty="0">
                <a:cs typeface="Times New Roman" panose="02020603050405020304" pitchFamily="18" charset="0"/>
              </a:rPr>
              <a:t>Bebek Çocuk ve Ergen İzlem Protokolleri, T.C. Sağlık Bakanlığı, Halk Sağlığı Müdürlüğü, Ankara, 2018</a:t>
            </a:r>
            <a:endParaRPr lang="tr-TR" sz="2000" dirty="0"/>
          </a:p>
          <a:p>
            <a:r>
              <a:rPr lang="tr-TR" sz="2000" dirty="0" err="1"/>
              <a:t>Yenidoğan</a:t>
            </a:r>
            <a:r>
              <a:rPr lang="tr-TR" sz="2000" dirty="0"/>
              <a:t> sarılıklarında yaklaşım, izlem ve tedavi rehberi, 2014-Türk </a:t>
            </a:r>
            <a:r>
              <a:rPr lang="tr-TR" sz="2000" dirty="0" err="1"/>
              <a:t>Neonatoloji</a:t>
            </a:r>
            <a:r>
              <a:rPr lang="tr-TR" sz="2000" dirty="0"/>
              <a:t> Derneği</a:t>
            </a:r>
          </a:p>
          <a:p>
            <a:r>
              <a:rPr lang="tr-TR" sz="2000" dirty="0">
                <a:hlinkClick r:id="rId2"/>
              </a:rPr>
              <a:t>https://hsgm.saglik.gov.tr/depo/birimler/cocuk_ergen_db/dokumanlar/ces_/saglik_personeli_egitim/Goz_Muayenesi_2._Ders.pdfmateryal</a:t>
            </a:r>
            <a:endParaRPr lang="tr-TR" sz="2000" dirty="0"/>
          </a:p>
          <a:p>
            <a:r>
              <a:rPr lang="en-US" sz="2000" dirty="0" err="1">
                <a:cs typeface="Times New Roman" panose="02020603050405020304" pitchFamily="18" charset="0"/>
              </a:rPr>
              <a:t>Aile</a:t>
            </a:r>
            <a:r>
              <a:rPr lang="en-US" sz="2000" dirty="0">
                <a:cs typeface="Times New Roman" panose="02020603050405020304" pitchFamily="18" charset="0"/>
              </a:rPr>
              <a:t> </a:t>
            </a:r>
            <a:r>
              <a:rPr lang="en-US" sz="2000" dirty="0" err="1">
                <a:cs typeface="Times New Roman" panose="02020603050405020304" pitchFamily="18" charset="0"/>
              </a:rPr>
              <a:t>Hekimliği</a:t>
            </a:r>
            <a:r>
              <a:rPr lang="en-US" sz="2000" dirty="0">
                <a:cs typeface="Times New Roman" panose="02020603050405020304" pitchFamily="18" charset="0"/>
              </a:rPr>
              <a:t> </a:t>
            </a:r>
            <a:r>
              <a:rPr lang="en-US" sz="2000" dirty="0" err="1">
                <a:cs typeface="Times New Roman" panose="02020603050405020304" pitchFamily="18" charset="0"/>
              </a:rPr>
              <a:t>Uygulamasında</a:t>
            </a:r>
            <a:r>
              <a:rPr lang="en-US" sz="2000" dirty="0">
                <a:cs typeface="Times New Roman" panose="02020603050405020304" pitchFamily="18" charset="0"/>
              </a:rPr>
              <a:t> </a:t>
            </a:r>
            <a:r>
              <a:rPr lang="en-US" sz="2000" dirty="0" err="1">
                <a:cs typeface="Times New Roman" panose="02020603050405020304" pitchFamily="18" charset="0"/>
              </a:rPr>
              <a:t>Önerilen</a:t>
            </a:r>
            <a:r>
              <a:rPr lang="en-US" sz="2000" dirty="0">
                <a:cs typeface="Times New Roman" panose="02020603050405020304" pitchFamily="18" charset="0"/>
              </a:rPr>
              <a:t> </a:t>
            </a:r>
            <a:r>
              <a:rPr lang="en-US" sz="2000" dirty="0" err="1">
                <a:cs typeface="Times New Roman" panose="02020603050405020304" pitchFamily="18" charset="0"/>
              </a:rPr>
              <a:t>Periyodik</a:t>
            </a:r>
            <a:r>
              <a:rPr lang="en-US" sz="2000" dirty="0">
                <a:cs typeface="Times New Roman" panose="02020603050405020304" pitchFamily="18" charset="0"/>
              </a:rPr>
              <a:t> </a:t>
            </a:r>
            <a:r>
              <a:rPr lang="en-US" sz="2000" dirty="0" err="1">
                <a:cs typeface="Times New Roman" panose="02020603050405020304" pitchFamily="18" charset="0"/>
              </a:rPr>
              <a:t>Sağlık</a:t>
            </a:r>
            <a:r>
              <a:rPr lang="en-US" sz="2000" dirty="0">
                <a:cs typeface="Times New Roman" panose="02020603050405020304" pitchFamily="18" charset="0"/>
              </a:rPr>
              <a:t> </a:t>
            </a:r>
            <a:r>
              <a:rPr lang="en-US" sz="2000" dirty="0" err="1">
                <a:cs typeface="Times New Roman" panose="02020603050405020304" pitchFamily="18" charset="0"/>
              </a:rPr>
              <a:t>Muayeneleri</a:t>
            </a:r>
            <a:r>
              <a:rPr lang="en-US" sz="2000" dirty="0">
                <a:cs typeface="Times New Roman" panose="02020603050405020304" pitchFamily="18" charset="0"/>
              </a:rPr>
              <a:t> </a:t>
            </a:r>
            <a:r>
              <a:rPr lang="en-US" sz="2000" dirty="0" err="1">
                <a:cs typeface="Times New Roman" panose="02020603050405020304" pitchFamily="18" charset="0"/>
              </a:rPr>
              <a:t>ve</a:t>
            </a:r>
            <a:r>
              <a:rPr lang="en-US" sz="2000" dirty="0">
                <a:cs typeface="Times New Roman" panose="02020603050405020304" pitchFamily="18" charset="0"/>
              </a:rPr>
              <a:t> </a:t>
            </a:r>
            <a:r>
              <a:rPr lang="en-US" sz="2000" dirty="0" err="1">
                <a:cs typeface="Times New Roman" panose="02020603050405020304" pitchFamily="18" charset="0"/>
              </a:rPr>
              <a:t>Tarama</a:t>
            </a:r>
            <a:r>
              <a:rPr lang="en-US" sz="2000" dirty="0">
                <a:cs typeface="Times New Roman" panose="02020603050405020304" pitchFamily="18" charset="0"/>
              </a:rPr>
              <a:t> </a:t>
            </a:r>
            <a:r>
              <a:rPr lang="en-US" sz="2000" dirty="0" err="1">
                <a:cs typeface="Times New Roman" panose="02020603050405020304" pitchFamily="18" charset="0"/>
              </a:rPr>
              <a:t>Testleri</a:t>
            </a:r>
            <a:r>
              <a:rPr lang="en-US" sz="2000" dirty="0">
                <a:cs typeface="Times New Roman" panose="02020603050405020304" pitchFamily="18" charset="0"/>
              </a:rPr>
              <a:t>, T.C. </a:t>
            </a:r>
            <a:r>
              <a:rPr lang="en-US" sz="2000" dirty="0" err="1">
                <a:cs typeface="Times New Roman" panose="02020603050405020304" pitchFamily="18" charset="0"/>
              </a:rPr>
              <a:t>Sağlık</a:t>
            </a:r>
            <a:r>
              <a:rPr lang="en-US" sz="2000" dirty="0">
                <a:cs typeface="Times New Roman" panose="02020603050405020304" pitchFamily="18" charset="0"/>
              </a:rPr>
              <a:t> </a:t>
            </a:r>
            <a:r>
              <a:rPr lang="en-US" sz="2000" dirty="0" err="1">
                <a:cs typeface="Times New Roman" panose="02020603050405020304" pitchFamily="18" charset="0"/>
              </a:rPr>
              <a:t>Bakanlığı</a:t>
            </a:r>
            <a:r>
              <a:rPr lang="en-US" sz="2000" dirty="0">
                <a:cs typeface="Times New Roman" panose="02020603050405020304" pitchFamily="18" charset="0"/>
              </a:rPr>
              <a:t>, </a:t>
            </a:r>
            <a:r>
              <a:rPr lang="en-US" sz="2000" dirty="0" err="1">
                <a:cs typeface="Times New Roman" panose="02020603050405020304" pitchFamily="18" charset="0"/>
              </a:rPr>
              <a:t>Türkiye</a:t>
            </a:r>
            <a:r>
              <a:rPr lang="en-US" sz="2000" dirty="0">
                <a:cs typeface="Times New Roman" panose="02020603050405020304" pitchFamily="18" charset="0"/>
              </a:rPr>
              <a:t> </a:t>
            </a:r>
            <a:r>
              <a:rPr lang="en-US" sz="2000" dirty="0" err="1">
                <a:cs typeface="Times New Roman" panose="02020603050405020304" pitchFamily="18" charset="0"/>
              </a:rPr>
              <a:t>Halk</a:t>
            </a:r>
            <a:r>
              <a:rPr lang="en-US" sz="2000" dirty="0">
                <a:cs typeface="Times New Roman" panose="02020603050405020304" pitchFamily="18" charset="0"/>
              </a:rPr>
              <a:t> </a:t>
            </a:r>
            <a:r>
              <a:rPr lang="en-US" sz="2000" dirty="0" err="1">
                <a:cs typeface="Times New Roman" panose="02020603050405020304" pitchFamily="18" charset="0"/>
              </a:rPr>
              <a:t>Sağlığı</a:t>
            </a:r>
            <a:r>
              <a:rPr lang="en-US" sz="2000" dirty="0">
                <a:cs typeface="Times New Roman" panose="02020603050405020304" pitchFamily="18" charset="0"/>
              </a:rPr>
              <a:t> </a:t>
            </a:r>
            <a:r>
              <a:rPr lang="en-US" sz="2000" dirty="0" err="1">
                <a:cs typeface="Times New Roman" panose="02020603050405020304" pitchFamily="18" charset="0"/>
              </a:rPr>
              <a:t>Kurumu</a:t>
            </a:r>
            <a:r>
              <a:rPr lang="en-US" sz="2000" dirty="0">
                <a:cs typeface="Times New Roman" panose="02020603050405020304" pitchFamily="18" charset="0"/>
              </a:rPr>
              <a:t>, Ankara</a:t>
            </a:r>
            <a:r>
              <a:rPr lang="tr-TR" sz="2000" dirty="0">
                <a:cs typeface="Times New Roman" panose="02020603050405020304" pitchFamily="18" charset="0"/>
              </a:rPr>
              <a:t>,</a:t>
            </a:r>
            <a:r>
              <a:rPr lang="en-US" sz="2000" dirty="0">
                <a:cs typeface="Times New Roman" panose="02020603050405020304" pitchFamily="18" charset="0"/>
              </a:rPr>
              <a:t>2015</a:t>
            </a:r>
            <a:endParaRPr lang="tr-TR" sz="2000" dirty="0">
              <a:cs typeface="Times New Roman" panose="02020603050405020304" pitchFamily="18" charset="0"/>
            </a:endParaRPr>
          </a:p>
          <a:p>
            <a:endParaRPr lang="tr-TR" sz="2000" dirty="0"/>
          </a:p>
          <a:p>
            <a:endParaRPr lang="tr-TR" sz="2000" dirty="0"/>
          </a:p>
          <a:p>
            <a:endParaRPr lang="tr-TR"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421969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2F308B98-F5E6-492F-9FA1-0F362D95FAA7}"/>
              </a:ext>
            </a:extLst>
          </p:cNvPr>
          <p:cNvSpPr>
            <a:spLocks noGrp="1"/>
          </p:cNvSpPr>
          <p:nvPr>
            <p:ph type="title"/>
          </p:nvPr>
        </p:nvSpPr>
        <p:spPr>
          <a:xfrm>
            <a:off x="643467" y="321734"/>
            <a:ext cx="10905066" cy="1135737"/>
          </a:xfrm>
        </p:spPr>
        <p:txBody>
          <a:bodyPr>
            <a:normAutofit/>
          </a:bodyPr>
          <a:lstStyle/>
          <a:p>
            <a:endParaRPr lang="tr-TR" sz="3600"/>
          </a:p>
        </p:txBody>
      </p:sp>
      <p:sp>
        <p:nvSpPr>
          <p:cNvPr id="3" name="İçerik Yer Tutucusu 2">
            <a:extLst>
              <a:ext uri="{FF2B5EF4-FFF2-40B4-BE49-F238E27FC236}">
                <a16:creationId xmlns:a16="http://schemas.microsoft.com/office/drawing/2014/main" id="{0FAC8BBE-9888-41C8-98CA-E11CE134F8AD}"/>
              </a:ext>
            </a:extLst>
          </p:cNvPr>
          <p:cNvSpPr>
            <a:spLocks noGrp="1"/>
          </p:cNvSpPr>
          <p:nvPr>
            <p:ph idx="1"/>
          </p:nvPr>
        </p:nvSpPr>
        <p:spPr>
          <a:xfrm>
            <a:off x="643467" y="1782981"/>
            <a:ext cx="10905066" cy="4393982"/>
          </a:xfrm>
        </p:spPr>
        <p:txBody>
          <a:bodyPr>
            <a:normAutofit/>
          </a:bodyPr>
          <a:lstStyle/>
          <a:p>
            <a:r>
              <a:rPr lang="tr-TR" sz="4000" dirty="0"/>
              <a:t>Dinlediğiniz için teşekkürler..</a:t>
            </a:r>
          </a:p>
        </p:txBody>
      </p:sp>
      <p:sp>
        <p:nvSpPr>
          <p:cNvPr id="31"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Resim 4" descr="şapka, başlık içeren bir resim&#10;&#10;Açıklama otomatik olarak oluşturuldu">
            <a:extLst>
              <a:ext uri="{FF2B5EF4-FFF2-40B4-BE49-F238E27FC236}">
                <a16:creationId xmlns:a16="http://schemas.microsoft.com/office/drawing/2014/main" id="{81495A4D-A47D-4F45-AE99-4E8FD3162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877" y="2467323"/>
            <a:ext cx="7692246" cy="4307658"/>
          </a:xfrm>
          <a:prstGeom prst="rect">
            <a:avLst/>
          </a:prstGeom>
        </p:spPr>
      </p:pic>
    </p:spTree>
    <p:extLst>
      <p:ext uri="{BB962C8B-B14F-4D97-AF65-F5344CB8AC3E}">
        <p14:creationId xmlns:p14="http://schemas.microsoft.com/office/powerpoint/2010/main" val="903477421"/>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4736</TotalTime>
  <Words>8240</Words>
  <Application>Microsoft Office PowerPoint</Application>
  <PresentationFormat>Geniş ekran</PresentationFormat>
  <Paragraphs>792</Paragraphs>
  <Slides>99</Slides>
  <Notes>47</Notes>
  <HiddenSlides>0</HiddenSlides>
  <MMClips>0</MMClips>
  <ScaleCrop>false</ScaleCrop>
  <HeadingPairs>
    <vt:vector size="6" baseType="variant">
      <vt:variant>
        <vt:lpstr>Kullanılan Yazı Tipleri</vt:lpstr>
      </vt:variant>
      <vt:variant>
        <vt:i4>15</vt:i4>
      </vt:variant>
      <vt:variant>
        <vt:lpstr>Tema</vt:lpstr>
      </vt:variant>
      <vt:variant>
        <vt:i4>1</vt:i4>
      </vt:variant>
      <vt:variant>
        <vt:lpstr>Slayt Başlıkları</vt:lpstr>
      </vt:variant>
      <vt:variant>
        <vt:i4>99</vt:i4>
      </vt:variant>
    </vt:vector>
  </HeadingPairs>
  <TitlesOfParts>
    <vt:vector size="115" baseType="lpstr">
      <vt:lpstr>Arial</vt:lpstr>
      <vt:lpstr>BCGKFC+Calibri</vt:lpstr>
      <vt:lpstr>BCGKGD+Calibri</vt:lpstr>
      <vt:lpstr>BCGKHF+Calibri,Bold</vt:lpstr>
      <vt:lpstr>BCGKHG+Calibri,Bold</vt:lpstr>
      <vt:lpstr>BCGLHG+Calibri,BoldItalic</vt:lpstr>
      <vt:lpstr>Calibri</vt:lpstr>
      <vt:lpstr>Calibri Light</vt:lpstr>
      <vt:lpstr>Minion Pro</vt:lpstr>
      <vt:lpstr>NexusSans</vt:lpstr>
      <vt:lpstr>NexusSerif</vt:lpstr>
      <vt:lpstr>PNPFIB+Calibri</vt:lpstr>
      <vt:lpstr>Rajdhani</vt:lpstr>
      <vt:lpstr>Times New Roman</vt:lpstr>
      <vt:lpstr>Work Sans</vt:lpstr>
      <vt:lpstr>Office Teması</vt:lpstr>
      <vt:lpstr>SAĞLAM ÇOCUK İZLEMİ</vt:lpstr>
      <vt:lpstr>SUNUM PLANI</vt:lpstr>
      <vt:lpstr>AMAÇ</vt:lpstr>
      <vt:lpstr>HEDEFLER</vt:lpstr>
      <vt:lpstr>SAĞLIKLI ÇOCUK NEDEN İZLENMELİDİR? </vt:lpstr>
      <vt:lpstr>İZLEMLERİ YAPARKEN NELERE DİKKAT ETMELİYİZ?</vt:lpstr>
      <vt:lpstr>ÇOCUK SAĞLIĞI İZLEM SIKLIĞI</vt:lpstr>
      <vt:lpstr>YENİDOĞMUŞ BEBEĞİN DEĞERLENDİRİLMESİ</vt:lpstr>
      <vt:lpstr>Bebeğin göbek ve göz bakımı </vt:lpstr>
      <vt:lpstr>Bebeğin göbek ve göz bakımı </vt:lpstr>
      <vt:lpstr>Baş çevresi, tartı ve boy ölçümü </vt:lpstr>
      <vt:lpstr>Doğum travması-doğuştan anomaliler </vt:lpstr>
      <vt:lpstr>PowerPoint Sunusu</vt:lpstr>
      <vt:lpstr>Doğum travması-doğuştan anomaliler</vt:lpstr>
      <vt:lpstr>PowerPoint Sunusu</vt:lpstr>
      <vt:lpstr>Solunum,cilt,hareket,tonus değerlendirme  </vt:lpstr>
      <vt:lpstr>Yenidoğan refleksleri değerlendirme</vt:lpstr>
      <vt:lpstr>Bebek hipoglisemi,sepsis ve sarılık açısından  değerlendirilmesi </vt:lpstr>
      <vt:lpstr>Bebeğin sarılık taraması ve risk durumuna göre sonraki izlem planı</vt:lpstr>
      <vt:lpstr>Bebeğin sarılık taraması ve risk durumuna göre sonraki izlem planı</vt:lpstr>
      <vt:lpstr>Bebeğin sarılık taraması ve risk durumuna göre sonraki izlem planı </vt:lpstr>
      <vt:lpstr>Bebeğin sarılık taraması ve risk durumuna göre sonraki izlem planı</vt:lpstr>
      <vt:lpstr>Bebeğin sarılık taraması ve risk durumuna göre sonraki izlem planı</vt:lpstr>
      <vt:lpstr>Bebeğin sarılık taraması ve risk durumuna göre sonraki izlem planı</vt:lpstr>
      <vt:lpstr>Bebeğin sarılık taraması ve risk durumuna göre sonraki izlem planı</vt:lpstr>
      <vt:lpstr>Sarılığın önlenmesinde birincil koruma</vt:lpstr>
      <vt:lpstr>Taburculuk öncesi</vt:lpstr>
      <vt:lpstr>Taburculuk öncesi</vt:lpstr>
      <vt:lpstr>Taburculuk öncesi</vt:lpstr>
      <vt:lpstr>Yenidoğan taramaları</vt:lpstr>
      <vt:lpstr>Yenidoğan - 3 ay bebeğin görme değerlendirilmesi</vt:lpstr>
      <vt:lpstr>Yenidoğan - 3 ay bebeğin görme değerlendirilmesi</vt:lpstr>
      <vt:lpstr>Yenidoğan - 3 ay bebeğin görme değerlendirilmesi</vt:lpstr>
      <vt:lpstr>Yenidoğan - 3 ay bebeğin görme değerlendirilmesi</vt:lpstr>
      <vt:lpstr>Yenidoğan - 3 ay bebeğin görme değerlendirilmesi</vt:lpstr>
      <vt:lpstr>Yenidoğan işitme değerlendirilmesi</vt:lpstr>
      <vt:lpstr>DOĞUMDAN SONRAKİ İLK HAFTA İÇİNDE YENİDOĞAN İZLEMİ</vt:lpstr>
      <vt:lpstr>DOĞUMDAN SONRAKİ İLK HAFTA İÇİNDE YENİDOĞAN İZLEMİ</vt:lpstr>
      <vt:lpstr>Büyüme değerlendirmesi için persentil eğrileri </vt:lpstr>
      <vt:lpstr>Baş çevresi persentil değerleri</vt:lpstr>
      <vt:lpstr>Üreme organ muayenesi </vt:lpstr>
      <vt:lpstr>Üreme organ muayenesi</vt:lpstr>
      <vt:lpstr>Baş boyun muayenesi</vt:lpstr>
      <vt:lpstr>DOĞUMDAN SONRAKİ İLK HAFTA İÇİNDE YENİDOĞAN İZLEMİ</vt:lpstr>
      <vt:lpstr>Lohusa izlemi </vt:lpstr>
      <vt:lpstr>D  vitamini desteği</vt:lpstr>
      <vt:lpstr>PowerPoint Sunusu</vt:lpstr>
      <vt:lpstr>15. - 41. GÜN VE 2. AY İZLEMLERİ</vt:lpstr>
      <vt:lpstr>15. - 41. GÜN VE 2. AY İZLEMLERİ</vt:lpstr>
      <vt:lpstr>15. - 41. GÜN VE 2. AY İZLEMLERİ</vt:lpstr>
      <vt:lpstr>Gelişimsel Kalça Displazisi Tarama</vt:lpstr>
      <vt:lpstr>Gelişimsel Kalça Displazisi Tarama</vt:lpstr>
      <vt:lpstr>Gelişimsel Kalça Displazisi Tarama</vt:lpstr>
      <vt:lpstr>PowerPoint Sunusu</vt:lpstr>
      <vt:lpstr>Gelişimsel Kalça Displazisi Tarama</vt:lpstr>
      <vt:lpstr>Fe desteği</vt:lpstr>
      <vt:lpstr>PowerPoint Sunusu</vt:lpstr>
      <vt:lpstr>3. VE 4. AY İZLEMLERİ</vt:lpstr>
      <vt:lpstr>3. VE 4. AY İZLEMLERİ</vt:lpstr>
      <vt:lpstr>3. VE 4. AY İZLEMLERİ</vt:lpstr>
      <vt:lpstr>PowerPoint Sunusu</vt:lpstr>
      <vt:lpstr>Diş sağlığı danışmanlığı</vt:lpstr>
      <vt:lpstr>PowerPoint Sunusu</vt:lpstr>
      <vt:lpstr>6.,9. ve 12. AY İZLEMLERİ</vt:lpstr>
      <vt:lpstr>6.,9. ve 12. AY İZLEMLERİ</vt:lpstr>
      <vt:lpstr>6.,9. ve 12. AY İZLEMLERİ</vt:lpstr>
      <vt:lpstr>PowerPoint Sunusu</vt:lpstr>
      <vt:lpstr>Diş sağlığı danışmanlığı</vt:lpstr>
      <vt:lpstr>13- 36 AY ARASI ÇOCUK İZLEMLERİ</vt:lpstr>
      <vt:lpstr>13- 36 AY ARASI ÇOCUK İZLEMLERİ</vt:lpstr>
      <vt:lpstr>13- 36 AY ARASI ÇOCUK İZLEMLERİ</vt:lpstr>
      <vt:lpstr>PowerPoint Sunusu</vt:lpstr>
      <vt:lpstr>PowerPoint Sunusu</vt:lpstr>
      <vt:lpstr>PowerPoint Sunusu</vt:lpstr>
      <vt:lpstr>Otizm spektrum bozukluğu taraması</vt:lpstr>
      <vt:lpstr>Otizm spektrum bozukluğu taraması</vt:lpstr>
      <vt:lpstr>Kan basıncı ölçümü</vt:lpstr>
      <vt:lpstr>PowerPoint Sunusu</vt:lpstr>
      <vt:lpstr>PowerPoint Sunusu</vt:lpstr>
      <vt:lpstr>Hiperlipidemi taraması</vt:lpstr>
      <vt:lpstr>Hiperlipidemi taraması</vt:lpstr>
      <vt:lpstr>Hiperlipidemi taraması</vt:lpstr>
      <vt:lpstr>Görme değerlendirmesi</vt:lpstr>
      <vt:lpstr>PowerPoint Sunusu</vt:lpstr>
      <vt:lpstr>Tuvalet eğitimi</vt:lpstr>
      <vt:lpstr>4- 6 YAŞ ARASI ÇOCUK İZLEMLERİ</vt:lpstr>
      <vt:lpstr>4-6 YAŞ ARASI ÇOCUK İZLEMLERİ</vt:lpstr>
      <vt:lpstr>PowerPoint Sunusu</vt:lpstr>
      <vt:lpstr>7-9 YAŞ ARASI ÇOCUK İZLEMLERİ</vt:lpstr>
      <vt:lpstr>7-9 YAŞ ARASI ÇOCUK İZLEMLERİ</vt:lpstr>
      <vt:lpstr>7-9 YAŞ ARASI ÇOCUK İZLEMLERİ</vt:lpstr>
      <vt:lpstr>10-21 YAŞ ARASI ERGEN /GENÇ İZLEMLERİ</vt:lpstr>
      <vt:lpstr>10-21 YAŞ ARASI ERGEN /GENÇ İZLEMLERİ</vt:lpstr>
      <vt:lpstr>10-21 YAŞ ARASI ERGEN /GENÇ İZLEMLERİ</vt:lpstr>
      <vt:lpstr>PowerPoint Sunusu</vt:lpstr>
      <vt:lpstr>PowerPoint Sunusu</vt:lpstr>
      <vt:lpstr>PowerPoint Sunusu</vt:lpstr>
      <vt:lpstr>Kaynaklar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SAĞLAM ÇOCUK İZLEMİ</dc:title>
  <dc:creator>çilenay burucuoğlu</dc:creator>
  <cp:lastModifiedBy>çilenay burucuoğlu</cp:lastModifiedBy>
  <cp:revision>7</cp:revision>
  <dcterms:created xsi:type="dcterms:W3CDTF">2021-10-03T09:51:06Z</dcterms:created>
  <dcterms:modified xsi:type="dcterms:W3CDTF">2021-10-12T08:14:22Z</dcterms:modified>
</cp:coreProperties>
</file>