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84" r:id="rId17"/>
    <p:sldId id="285" r:id="rId18"/>
    <p:sldId id="286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80" r:id="rId28"/>
    <p:sldId id="281" r:id="rId29"/>
    <p:sldId id="282" r:id="rId30"/>
    <p:sldId id="283" r:id="rId3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0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4628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44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1965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88946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36486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708400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51593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2331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95678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705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4543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A2FE43-CD83-4580-B0B6-B0373E91F644}" type="datetimeFigureOut">
              <a:rPr lang="tr-TR" smtClean="0"/>
              <a:t>31.05.2017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CA560D-48A0-43B4-B76A-4CA91721D2E5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7340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17581" y="548680"/>
            <a:ext cx="7175351" cy="4376777"/>
          </a:xfrm>
        </p:spPr>
        <p:txBody>
          <a:bodyPr/>
          <a:lstStyle/>
          <a:p>
            <a:r>
              <a:rPr lang="tr-TR" dirty="0"/>
              <a:t/>
            </a:r>
            <a:br>
              <a:rPr lang="tr-TR" dirty="0"/>
            </a:br>
            <a:endParaRPr lang="tr-TR" sz="2800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55776" y="5013176"/>
            <a:ext cx="6400800" cy="1752600"/>
          </a:xfrm>
        </p:spPr>
        <p:txBody>
          <a:bodyPr>
            <a:normAutofit/>
          </a:bodyPr>
          <a:lstStyle/>
          <a:p>
            <a:pPr algn="r"/>
            <a:r>
              <a:rPr lang="tr-TR" sz="2400" dirty="0" smtClean="0"/>
              <a:t>ARŞ.GÖR.DR. M.NURDAN ÖZKAYA</a:t>
            </a:r>
          </a:p>
          <a:p>
            <a:pPr algn="r"/>
            <a:r>
              <a:rPr lang="tr-TR" sz="2400" dirty="0" smtClean="0"/>
              <a:t>30.05.2017</a:t>
            </a:r>
            <a:endParaRPr lang="tr-T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58520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4948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Popülasyon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tr-TR" sz="2000" dirty="0" smtClean="0"/>
              <a:t>Hastalar </a:t>
            </a:r>
            <a:r>
              <a:rPr lang="tr-TR" sz="2000" dirty="0"/>
              <a:t>Eylül ayı </a:t>
            </a:r>
            <a:r>
              <a:rPr lang="tr-TR" sz="2000" dirty="0" err="1"/>
              <a:t>laboratuar</a:t>
            </a:r>
            <a:r>
              <a:rPr lang="tr-TR" sz="2000" dirty="0"/>
              <a:t> verilerine göre </a:t>
            </a:r>
            <a:r>
              <a:rPr lang="tr-TR" sz="2000" dirty="0" smtClean="0"/>
              <a:t>seçildi.</a:t>
            </a:r>
          </a:p>
          <a:p>
            <a:pPr lvl="1"/>
            <a:r>
              <a:rPr lang="tr-TR" sz="2000" dirty="0" smtClean="0"/>
              <a:t>Eylül 2008'den </a:t>
            </a:r>
            <a:r>
              <a:rPr lang="tr-TR" sz="2000" dirty="0"/>
              <a:t>Mart 2012'ye </a:t>
            </a:r>
            <a:r>
              <a:rPr lang="tr-TR" sz="2000" dirty="0" smtClean="0"/>
              <a:t>kadar</a:t>
            </a:r>
          </a:p>
          <a:p>
            <a:pPr lvl="1"/>
            <a:r>
              <a:rPr lang="tr-TR" sz="1600" dirty="0" err="1" smtClean="0"/>
              <a:t>Hospital</a:t>
            </a:r>
            <a:r>
              <a:rPr lang="tr-TR" sz="1600" dirty="0" smtClean="0"/>
              <a:t> </a:t>
            </a:r>
            <a:r>
              <a:rPr lang="tr-TR" sz="1600" dirty="0"/>
              <a:t>de </a:t>
            </a:r>
            <a:r>
              <a:rPr lang="tr-TR" sz="1600" dirty="0" err="1"/>
              <a:t>Clinical</a:t>
            </a:r>
            <a:r>
              <a:rPr lang="tr-TR" sz="1600" dirty="0"/>
              <a:t> </a:t>
            </a:r>
            <a:r>
              <a:rPr lang="tr-TR" sz="1600" dirty="0" err="1"/>
              <a:t>Pathology</a:t>
            </a:r>
            <a:r>
              <a:rPr lang="tr-TR" sz="1600" dirty="0"/>
              <a:t> </a:t>
            </a:r>
            <a:r>
              <a:rPr lang="tr-TR" sz="1600" dirty="0" err="1"/>
              <a:t>Service'de</a:t>
            </a:r>
            <a:r>
              <a:rPr lang="tr-TR" sz="1600" dirty="0"/>
              <a:t> Porto </a:t>
            </a:r>
            <a:r>
              <a:rPr lang="tr-TR" sz="1600" dirty="0" err="1"/>
              <a:t>Alegre</a:t>
            </a:r>
            <a:r>
              <a:rPr lang="tr-TR" sz="1600" dirty="0"/>
              <a:t> </a:t>
            </a:r>
            <a:r>
              <a:rPr lang="tr-TR" sz="1600" dirty="0" smtClean="0"/>
              <a:t>Klinikleri</a:t>
            </a:r>
          </a:p>
          <a:p>
            <a:r>
              <a:rPr lang="tr-TR" sz="2000" dirty="0" smtClean="0"/>
              <a:t>İki gruba bölündüler.</a:t>
            </a:r>
          </a:p>
          <a:p>
            <a:r>
              <a:rPr lang="tr-TR" sz="2000" dirty="0" smtClean="0"/>
              <a:t>1.grup:  Demir eksikliği anemisi olan (IDA)</a:t>
            </a:r>
          </a:p>
          <a:p>
            <a:pPr lvl="1"/>
            <a:r>
              <a:rPr lang="tr-TR" sz="1600" dirty="0" smtClean="0"/>
              <a:t>F</a:t>
            </a:r>
            <a:r>
              <a:rPr lang="en-US" sz="1600" dirty="0" err="1" smtClean="0"/>
              <a:t>erritin</a:t>
            </a:r>
            <a:r>
              <a:rPr lang="tr-TR" sz="1600" dirty="0" smtClean="0"/>
              <a:t>&lt;</a:t>
            </a:r>
            <a:r>
              <a:rPr lang="en-US" sz="1600" dirty="0" smtClean="0"/>
              <a:t> 15 </a:t>
            </a:r>
            <a:r>
              <a:rPr lang="en-US" sz="1600" dirty="0" err="1" smtClean="0"/>
              <a:t>μg</a:t>
            </a:r>
            <a:r>
              <a:rPr lang="en-US" sz="1600" dirty="0" smtClean="0"/>
              <a:t>/mL, </a:t>
            </a:r>
            <a:endParaRPr lang="tr-TR" sz="1600" dirty="0" smtClean="0"/>
          </a:p>
          <a:p>
            <a:pPr lvl="1"/>
            <a:r>
              <a:rPr lang="tr-TR" sz="1600" dirty="0"/>
              <a:t>H</a:t>
            </a:r>
            <a:r>
              <a:rPr lang="en-US" sz="1600" dirty="0" err="1" smtClean="0"/>
              <a:t>emoglobin</a:t>
            </a:r>
            <a:r>
              <a:rPr lang="en-US" sz="1600" dirty="0" smtClean="0"/>
              <a:t> (</a:t>
            </a:r>
            <a:r>
              <a:rPr lang="en-US" sz="1600" dirty="0" err="1" smtClean="0"/>
              <a:t>Hb</a:t>
            </a:r>
            <a:r>
              <a:rPr lang="en-US" sz="1600" dirty="0" smtClean="0"/>
              <a:t>)</a:t>
            </a:r>
            <a:r>
              <a:rPr lang="tr-TR" sz="1600" dirty="0" smtClean="0"/>
              <a:t>&lt;</a:t>
            </a:r>
            <a:r>
              <a:rPr lang="en-US" sz="1600" dirty="0" smtClean="0"/>
              <a:t>13 g/</a:t>
            </a:r>
            <a:r>
              <a:rPr lang="en-US" sz="1600" dirty="0" err="1" smtClean="0"/>
              <a:t>dL</a:t>
            </a:r>
            <a:r>
              <a:rPr lang="en-US" sz="1600" dirty="0" smtClean="0"/>
              <a:t> (</a:t>
            </a:r>
            <a:r>
              <a:rPr lang="tr-TR" sz="1600" dirty="0" smtClean="0"/>
              <a:t>erkeklerde</a:t>
            </a:r>
            <a:r>
              <a:rPr lang="en-US" sz="1600" dirty="0" smtClean="0"/>
              <a:t>) </a:t>
            </a:r>
            <a:r>
              <a:rPr lang="tr-TR" sz="1600" dirty="0" smtClean="0"/>
              <a:t>veya </a:t>
            </a:r>
            <a:r>
              <a:rPr lang="en-US" sz="1600" dirty="0" smtClean="0"/>
              <a:t> </a:t>
            </a:r>
            <a:r>
              <a:rPr lang="tr-TR" sz="1600" dirty="0" err="1" smtClean="0"/>
              <a:t>Hb</a:t>
            </a:r>
            <a:r>
              <a:rPr lang="tr-TR" sz="1600" dirty="0" smtClean="0"/>
              <a:t>  &lt; 1</a:t>
            </a:r>
            <a:r>
              <a:rPr lang="en-US" sz="1600" dirty="0" smtClean="0"/>
              <a:t>2 g/</a:t>
            </a:r>
            <a:r>
              <a:rPr lang="en-US" sz="1600" dirty="0" err="1" smtClean="0"/>
              <a:t>dL</a:t>
            </a:r>
            <a:r>
              <a:rPr lang="en-US" sz="1600" dirty="0" smtClean="0"/>
              <a:t> (</a:t>
            </a:r>
            <a:r>
              <a:rPr lang="tr-TR" sz="1600" dirty="0" smtClean="0"/>
              <a:t>kadınlarda)</a:t>
            </a:r>
          </a:p>
          <a:p>
            <a:pPr lvl="1"/>
            <a:r>
              <a:rPr lang="tr-TR" sz="1600" dirty="0" smtClean="0"/>
              <a:t>MCV &lt; 80 </a:t>
            </a:r>
            <a:r>
              <a:rPr lang="tr-TR" sz="1600" dirty="0" err="1" smtClean="0"/>
              <a:t>fL</a:t>
            </a:r>
            <a:r>
              <a:rPr lang="tr-TR" sz="1600" dirty="0" smtClean="0"/>
              <a:t> </a:t>
            </a:r>
          </a:p>
          <a:p>
            <a:r>
              <a:rPr lang="tr-TR" sz="2400" dirty="0" smtClean="0"/>
              <a:t>2.grup: Anemisi olmayan</a:t>
            </a:r>
          </a:p>
          <a:p>
            <a:pPr lvl="1"/>
            <a:r>
              <a:rPr lang="tr-TR" sz="1600" dirty="0"/>
              <a:t>S</a:t>
            </a:r>
            <a:r>
              <a:rPr lang="en-US" sz="1600" dirty="0" err="1" smtClean="0"/>
              <a:t>erum</a:t>
            </a:r>
            <a:r>
              <a:rPr lang="en-US" sz="1600" dirty="0" smtClean="0"/>
              <a:t> ferritin</a:t>
            </a:r>
            <a:r>
              <a:rPr lang="tr-TR" sz="1600" dirty="0" smtClean="0"/>
              <a:t>i </a:t>
            </a:r>
            <a:r>
              <a:rPr lang="en-US" sz="1600" dirty="0" smtClean="0"/>
              <a:t>15 </a:t>
            </a:r>
            <a:r>
              <a:rPr lang="tr-TR" sz="1600" dirty="0" smtClean="0"/>
              <a:t>-1</a:t>
            </a:r>
            <a:r>
              <a:rPr lang="en-US" sz="1600" dirty="0" smtClean="0"/>
              <a:t>50 </a:t>
            </a:r>
            <a:r>
              <a:rPr lang="en-US" sz="1600" dirty="0" err="1" smtClean="0"/>
              <a:t>μg</a:t>
            </a:r>
            <a:r>
              <a:rPr lang="en-US" sz="1600" dirty="0" smtClean="0"/>
              <a:t>/mL (</a:t>
            </a:r>
            <a:r>
              <a:rPr lang="tr-TR" sz="1600" dirty="0" smtClean="0"/>
              <a:t>kadınlarda</a:t>
            </a:r>
            <a:r>
              <a:rPr lang="en-US" sz="1600" dirty="0" smtClean="0"/>
              <a:t>) </a:t>
            </a:r>
            <a:r>
              <a:rPr lang="tr-TR" sz="1600" dirty="0" smtClean="0"/>
              <a:t>veya</a:t>
            </a:r>
            <a:r>
              <a:rPr lang="tr-TR" sz="1600" dirty="0"/>
              <a:t> </a:t>
            </a:r>
            <a:r>
              <a:rPr lang="tr-TR" sz="1600" dirty="0" smtClean="0"/>
              <a:t>15-2</a:t>
            </a:r>
            <a:r>
              <a:rPr lang="en-US" sz="1600" dirty="0" smtClean="0"/>
              <a:t>00 </a:t>
            </a:r>
            <a:r>
              <a:rPr lang="en-US" sz="1600" dirty="0" err="1" smtClean="0"/>
              <a:t>μg</a:t>
            </a:r>
            <a:r>
              <a:rPr lang="en-US" sz="1600" dirty="0" smtClean="0"/>
              <a:t>/mL </a:t>
            </a:r>
            <a:r>
              <a:rPr lang="tr-TR" sz="1600" dirty="0" smtClean="0"/>
              <a:t>(erkeklerde</a:t>
            </a:r>
            <a:r>
              <a:rPr lang="en-US" sz="1600" dirty="0" smtClean="0"/>
              <a:t>), </a:t>
            </a:r>
            <a:r>
              <a:rPr lang="tr-TR" sz="1600" dirty="0" smtClean="0"/>
              <a:t>ve ilave olarak referans değerler içinde tam bir kan sayımı  ölçüldü.</a:t>
            </a:r>
          </a:p>
        </p:txBody>
      </p:sp>
    </p:spTree>
    <p:extLst>
      <p:ext uri="{BB962C8B-B14F-4D97-AF65-F5344CB8AC3E}">
        <p14:creationId xmlns:p14="http://schemas.microsoft.com/office/powerpoint/2010/main" val="2798350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</a:t>
            </a:r>
            <a:r>
              <a:rPr lang="tr-TR" dirty="0" err="1"/>
              <a:t>M</a:t>
            </a:r>
            <a:r>
              <a:rPr lang="tr-TR" dirty="0" err="1" smtClean="0"/>
              <a:t>etod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Gruplar cinsiyete ve yaşa göre eşleştirildi.</a:t>
            </a:r>
          </a:p>
          <a:p>
            <a:r>
              <a:rPr lang="tr-TR" sz="2400" dirty="0" err="1" smtClean="0"/>
              <a:t>DM'yi</a:t>
            </a:r>
            <a:r>
              <a:rPr lang="tr-TR" sz="2400" dirty="0" smtClean="0"/>
              <a:t> dışlamak için hastaların hiç DM öyküsü olmaması,</a:t>
            </a:r>
          </a:p>
          <a:p>
            <a:r>
              <a:rPr lang="tr-TR" sz="2400" dirty="0" smtClean="0"/>
              <a:t>İki açlık plazma </a:t>
            </a:r>
            <a:r>
              <a:rPr lang="tr-TR" sz="2400" dirty="0" err="1" smtClean="0"/>
              <a:t>glukozu</a:t>
            </a:r>
            <a:r>
              <a:rPr lang="tr-TR" sz="2400" dirty="0" smtClean="0"/>
              <a:t> ≤ 126 mg / </a:t>
            </a:r>
            <a:r>
              <a:rPr lang="tr-TR" sz="2400" dirty="0" err="1" smtClean="0"/>
              <a:t>dL</a:t>
            </a:r>
            <a:r>
              <a:rPr lang="tr-TR" sz="2400" dirty="0" smtClean="0"/>
              <a:t> (kan sayım tarihine yakın)</a:t>
            </a:r>
          </a:p>
          <a:p>
            <a:r>
              <a:rPr lang="tr-TR" sz="2400" dirty="0" smtClean="0"/>
              <a:t>HbA1c &lt;% 6.5 (48 </a:t>
            </a:r>
            <a:r>
              <a:rPr lang="tr-TR" sz="2400" dirty="0" err="1" smtClean="0"/>
              <a:t>mmol</a:t>
            </a:r>
            <a:r>
              <a:rPr lang="tr-TR" sz="2400" dirty="0" smtClean="0"/>
              <a:t> / </a:t>
            </a:r>
            <a:r>
              <a:rPr lang="tr-TR" sz="2400" dirty="0" err="1" smtClean="0"/>
              <a:t>mol</a:t>
            </a:r>
            <a:r>
              <a:rPr lang="tr-TR" sz="2400" dirty="0" smtClean="0"/>
              <a:t>) şartı arandı.</a:t>
            </a:r>
          </a:p>
          <a:p>
            <a:endParaRPr lang="tr-TR" sz="2400" dirty="0" smtClean="0"/>
          </a:p>
          <a:p>
            <a:r>
              <a:rPr lang="tr-TR" sz="2400" dirty="0" smtClean="0"/>
              <a:t>Etkileşen </a:t>
            </a:r>
            <a:r>
              <a:rPr lang="tr-TR" sz="2400" dirty="0"/>
              <a:t>veya HbA1c sonuçlarının yanlış yorumlanmasına yol açtığı bilinen diğer koşullar hariç tutuldu. </a:t>
            </a:r>
            <a:endParaRPr lang="tr-TR" sz="2400" dirty="0" smtClean="0"/>
          </a:p>
          <a:p>
            <a:r>
              <a:rPr lang="tr-TR" sz="2400" dirty="0" smtClean="0"/>
              <a:t>Protokol</a:t>
            </a:r>
            <a:r>
              <a:rPr lang="tr-TR" sz="2400" dirty="0"/>
              <a:t>, Porto </a:t>
            </a:r>
            <a:r>
              <a:rPr lang="tr-TR" sz="2400" dirty="0" err="1"/>
              <a:t>Alegre</a:t>
            </a:r>
            <a:r>
              <a:rPr lang="tr-TR" sz="2400" dirty="0"/>
              <a:t> </a:t>
            </a:r>
            <a:r>
              <a:rPr lang="tr-TR" sz="2400" dirty="0" err="1"/>
              <a:t>Hospital</a:t>
            </a:r>
            <a:r>
              <a:rPr lang="tr-TR" sz="2400" dirty="0"/>
              <a:t> de </a:t>
            </a:r>
            <a:r>
              <a:rPr lang="tr-TR" sz="2400" dirty="0" err="1"/>
              <a:t>Clinicas</a:t>
            </a:r>
            <a:r>
              <a:rPr lang="tr-TR" sz="2400" dirty="0"/>
              <a:t> Etik Komitesi tarafından onaylandı (GPPG06511)</a:t>
            </a:r>
          </a:p>
        </p:txBody>
      </p:sp>
    </p:spTree>
    <p:extLst>
      <p:ext uri="{BB962C8B-B14F-4D97-AF65-F5344CB8AC3E}">
        <p14:creationId xmlns:p14="http://schemas.microsoft.com/office/powerpoint/2010/main" val="22222468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b="1" i="1" dirty="0" smtClean="0"/>
              <a:t>Tam </a:t>
            </a:r>
            <a:r>
              <a:rPr lang="tr-TR" sz="2000" b="1" i="1" dirty="0"/>
              <a:t>kan numuneleri </a:t>
            </a:r>
            <a:r>
              <a:rPr lang="tr-TR" sz="2000" dirty="0"/>
              <a:t>vakumla, HbA1c için EDTA içeren tüplere, tam kan sayımı ve </a:t>
            </a:r>
            <a:r>
              <a:rPr lang="tr-TR" sz="2000" dirty="0" err="1"/>
              <a:t>retikülosit</a:t>
            </a:r>
            <a:r>
              <a:rPr lang="tr-TR" sz="2000" dirty="0"/>
              <a:t> analizleri için toplandı</a:t>
            </a:r>
            <a:r>
              <a:rPr lang="tr-TR" sz="2000" dirty="0" smtClean="0"/>
              <a:t>.</a:t>
            </a:r>
          </a:p>
          <a:p>
            <a:endParaRPr lang="tr-TR" sz="1600" dirty="0" smtClean="0"/>
          </a:p>
          <a:p>
            <a:r>
              <a:rPr lang="tr-TR" sz="1600" b="1" i="1" dirty="0" smtClean="0"/>
              <a:t>HbA1c, </a:t>
            </a:r>
            <a:r>
              <a:rPr lang="tr-TR" sz="1600" dirty="0" smtClean="0"/>
              <a:t>iki yöntemle ölçüldü: iyon değişim HPLC Ayrımı II Turbo (</a:t>
            </a:r>
            <a:r>
              <a:rPr lang="tr-TR" sz="1600" dirty="0" err="1" smtClean="0"/>
              <a:t>Bio-Rad</a:t>
            </a:r>
            <a:r>
              <a:rPr lang="tr-TR" sz="1600" dirty="0" smtClean="0"/>
              <a:t> </a:t>
            </a:r>
            <a:r>
              <a:rPr lang="tr-TR" sz="1600" dirty="0" err="1" smtClean="0"/>
              <a:t>Laboratories</a:t>
            </a:r>
            <a:r>
              <a:rPr lang="tr-TR" sz="1600" dirty="0" smtClean="0"/>
              <a:t>, </a:t>
            </a:r>
            <a:r>
              <a:rPr lang="tr-TR" sz="1600" dirty="0" err="1" smtClean="0"/>
              <a:t>Hercules</a:t>
            </a:r>
            <a:r>
              <a:rPr lang="tr-TR" sz="1600" dirty="0" smtClean="0"/>
              <a:t>, CA) ve </a:t>
            </a:r>
            <a:r>
              <a:rPr lang="tr-TR" sz="1600" dirty="0" err="1" smtClean="0"/>
              <a:t>immünoturbidimetri</a:t>
            </a:r>
            <a:r>
              <a:rPr lang="tr-TR" sz="1600" dirty="0" smtClean="0"/>
              <a:t>, </a:t>
            </a:r>
            <a:r>
              <a:rPr lang="tr-TR" sz="1600" dirty="0" err="1" smtClean="0"/>
              <a:t>Tina</a:t>
            </a:r>
            <a:r>
              <a:rPr lang="tr-TR" sz="1600" dirty="0" smtClean="0"/>
              <a:t> </a:t>
            </a:r>
            <a:r>
              <a:rPr lang="tr-TR" sz="1600" dirty="0" err="1" smtClean="0"/>
              <a:t>Quant</a:t>
            </a:r>
            <a:r>
              <a:rPr lang="tr-TR" sz="1600" dirty="0" smtClean="0"/>
              <a:t> II kiti ile Modüler P analizöründe (</a:t>
            </a:r>
            <a:r>
              <a:rPr lang="tr-TR" sz="1600" dirty="0" err="1" smtClean="0"/>
              <a:t>Roche</a:t>
            </a:r>
            <a:r>
              <a:rPr lang="tr-TR" sz="1600" dirty="0" smtClean="0"/>
              <a:t> </a:t>
            </a:r>
            <a:r>
              <a:rPr lang="tr-TR" sz="1600" dirty="0" err="1" smtClean="0"/>
              <a:t>Diagnostics</a:t>
            </a:r>
            <a:r>
              <a:rPr lang="tr-TR" sz="1600" dirty="0" smtClean="0"/>
              <a:t>, Almanya). </a:t>
            </a:r>
          </a:p>
          <a:p>
            <a:r>
              <a:rPr lang="tr-TR" sz="1600" dirty="0" smtClean="0"/>
              <a:t>Her iki yöntem de Ulusal </a:t>
            </a:r>
            <a:r>
              <a:rPr lang="tr-TR" sz="1600" dirty="0" err="1" smtClean="0"/>
              <a:t>Glikohemoglobin</a:t>
            </a:r>
            <a:r>
              <a:rPr lang="tr-TR" sz="1600" dirty="0" smtClean="0"/>
              <a:t> Standardizasyon Programı (NGSP), Uluslararası Klinik Kimya Federasyonu (IFFC) tarafından kalibre edildi ve standartlaştırıldı, </a:t>
            </a:r>
            <a:r>
              <a:rPr lang="tr-TR" sz="1600" dirty="0" err="1" smtClean="0"/>
              <a:t>DCCT'ye</a:t>
            </a:r>
            <a:r>
              <a:rPr lang="tr-TR" sz="1600" dirty="0" smtClean="0"/>
              <a:t> hizalandı ve değiştirilebilirlerdi.</a:t>
            </a:r>
          </a:p>
          <a:p>
            <a:r>
              <a:rPr lang="tr-TR" sz="1600" dirty="0" smtClean="0"/>
              <a:t>Modüler </a:t>
            </a:r>
            <a:r>
              <a:rPr lang="tr-TR" sz="1600" dirty="0"/>
              <a:t>P analizöründe (</a:t>
            </a:r>
            <a:r>
              <a:rPr lang="tr-TR" sz="1600" dirty="0" err="1"/>
              <a:t>Roche</a:t>
            </a:r>
            <a:r>
              <a:rPr lang="tr-TR" sz="1600" dirty="0"/>
              <a:t> </a:t>
            </a:r>
            <a:r>
              <a:rPr lang="tr-TR" sz="1600" dirty="0" err="1"/>
              <a:t>Diagnostics</a:t>
            </a:r>
            <a:r>
              <a:rPr lang="tr-TR" sz="1600" dirty="0"/>
              <a:t>, Almanya) </a:t>
            </a:r>
            <a:r>
              <a:rPr lang="tr-TR" sz="2000" b="1" i="1" dirty="0" err="1"/>
              <a:t>kolorimetrik</a:t>
            </a:r>
            <a:r>
              <a:rPr lang="tr-TR" sz="2000" b="1" i="1" dirty="0"/>
              <a:t> </a:t>
            </a:r>
            <a:r>
              <a:rPr lang="tr-TR" sz="2000" b="1" i="1" dirty="0" err="1"/>
              <a:t>enzimatik</a:t>
            </a:r>
            <a:r>
              <a:rPr lang="tr-TR" sz="2000" b="1" i="1" dirty="0"/>
              <a:t> yöntemlerle </a:t>
            </a:r>
            <a:r>
              <a:rPr lang="tr-TR" sz="2000" b="1" i="1" dirty="0" err="1"/>
              <a:t>trigliseritleri</a:t>
            </a:r>
            <a:r>
              <a:rPr lang="tr-TR" sz="2000" b="1" i="1" dirty="0"/>
              <a:t>, glikozu ve üreyi analiz etmek için </a:t>
            </a:r>
            <a:r>
              <a:rPr lang="tr-TR" sz="2000" b="1" i="1" dirty="0" err="1"/>
              <a:t>antikoagülansız</a:t>
            </a:r>
            <a:r>
              <a:rPr lang="tr-TR" sz="2000" b="1" i="1" dirty="0"/>
              <a:t> tüplerde ve ayırıcı jel vakum ile toplanan serum örnekleri kullanıldı. </a:t>
            </a:r>
            <a:r>
              <a:rPr lang="tr-TR" sz="1600" dirty="0"/>
              <a:t>Serum </a:t>
            </a:r>
            <a:r>
              <a:rPr lang="tr-TR" sz="1600" dirty="0" err="1"/>
              <a:t>ferritin</a:t>
            </a:r>
            <a:r>
              <a:rPr lang="tr-TR" sz="1600" dirty="0"/>
              <a:t> Modüler (ECLIA) </a:t>
            </a:r>
            <a:r>
              <a:rPr lang="tr-TR" sz="1600" dirty="0" err="1"/>
              <a:t>elektrokemilüminesans</a:t>
            </a:r>
            <a:r>
              <a:rPr lang="tr-TR" sz="1600" dirty="0"/>
              <a:t> </a:t>
            </a:r>
            <a:r>
              <a:rPr lang="tr-TR" sz="1600" dirty="0" err="1"/>
              <a:t>immünoassay</a:t>
            </a:r>
            <a:r>
              <a:rPr lang="tr-TR" sz="1600" dirty="0"/>
              <a:t> (ECLIA) ile belirlendi. E-170 cihazı (</a:t>
            </a:r>
            <a:r>
              <a:rPr lang="tr-TR" sz="1600" dirty="0" err="1"/>
              <a:t>Roche</a:t>
            </a:r>
            <a:r>
              <a:rPr lang="tr-TR" sz="1600" dirty="0"/>
              <a:t> </a:t>
            </a:r>
            <a:r>
              <a:rPr lang="tr-TR" sz="1600" dirty="0" err="1"/>
              <a:t>Diagnostics</a:t>
            </a:r>
            <a:r>
              <a:rPr lang="tr-TR" sz="1600" dirty="0"/>
              <a:t>, Almanya).</a:t>
            </a:r>
          </a:p>
        </p:txBody>
      </p:sp>
    </p:spTree>
    <p:extLst>
      <p:ext uri="{BB962C8B-B14F-4D97-AF65-F5344CB8AC3E}">
        <p14:creationId xmlns:p14="http://schemas.microsoft.com/office/powerpoint/2010/main" val="27134651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İstatistiksel 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400600"/>
          </a:xfrm>
        </p:spPr>
        <p:txBody>
          <a:bodyPr>
            <a:normAutofit/>
          </a:bodyPr>
          <a:lstStyle/>
          <a:p>
            <a:r>
              <a:rPr lang="tr-TR" sz="2000" dirty="0" smtClean="0"/>
              <a:t>Karşılaştırma </a:t>
            </a:r>
            <a:r>
              <a:rPr lang="tr-TR" sz="2000" dirty="0"/>
              <a:t>için, </a:t>
            </a:r>
            <a:r>
              <a:rPr lang="tr-TR" sz="2000" dirty="0" smtClean="0"/>
              <a:t>başlangıçta HbA1c </a:t>
            </a:r>
            <a:r>
              <a:rPr lang="tr-TR" sz="2000" dirty="0"/>
              <a:t>düzeyleri </a:t>
            </a:r>
            <a:r>
              <a:rPr lang="tr-TR" sz="2000" dirty="0" smtClean="0"/>
              <a:t>anemisi olan </a:t>
            </a:r>
            <a:r>
              <a:rPr lang="tr-TR" sz="2000" dirty="0"/>
              <a:t>ve olmayan hastalarda </a:t>
            </a:r>
            <a:r>
              <a:rPr lang="tr-TR" sz="2000" dirty="0" smtClean="0"/>
              <a:t>karşılaştırıldı.</a:t>
            </a:r>
          </a:p>
          <a:p>
            <a:endParaRPr lang="tr-TR" sz="2000" dirty="0" smtClean="0"/>
          </a:p>
          <a:p>
            <a:r>
              <a:rPr lang="tr-TR" sz="2000" dirty="0" smtClean="0"/>
              <a:t>Daha </a:t>
            </a:r>
            <a:r>
              <a:rPr lang="tr-TR" sz="2000" dirty="0"/>
              <a:t>sonra, </a:t>
            </a:r>
            <a:r>
              <a:rPr lang="tr-TR" sz="2000" dirty="0" smtClean="0"/>
              <a:t>anemisi </a:t>
            </a:r>
            <a:r>
              <a:rPr lang="tr-TR" sz="2000" dirty="0"/>
              <a:t>bulunan hastalar </a:t>
            </a:r>
            <a:r>
              <a:rPr lang="tr-TR" sz="2000" dirty="0" smtClean="0"/>
              <a:t>Hemoglobinlerine göre toplam </a:t>
            </a:r>
            <a:r>
              <a:rPr lang="tr-TR" sz="2000" dirty="0"/>
              <a:t>3 gruba ayrıldı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en-US" sz="2000" dirty="0" smtClean="0"/>
              <a:t>1) </a:t>
            </a:r>
            <a:r>
              <a:rPr lang="tr-TR" sz="2000" dirty="0" smtClean="0"/>
              <a:t>Hafif anemi: kadınlarda</a:t>
            </a:r>
            <a:r>
              <a:rPr lang="en-US" sz="2000" dirty="0" smtClean="0"/>
              <a:t> </a:t>
            </a:r>
            <a:r>
              <a:rPr lang="en-US" sz="2000" dirty="0" err="1" smtClean="0"/>
              <a:t>Hb</a:t>
            </a:r>
            <a:r>
              <a:rPr lang="en-US" sz="2000" dirty="0" smtClean="0"/>
              <a:t> ≥</a:t>
            </a:r>
            <a:r>
              <a:rPr lang="tr-TR" sz="2000" dirty="0" smtClean="0"/>
              <a:t>11 ve </a:t>
            </a:r>
            <a:r>
              <a:rPr lang="tr-TR" sz="2000" dirty="0" err="1" smtClean="0"/>
              <a:t>Hb</a:t>
            </a:r>
            <a:r>
              <a:rPr lang="tr-TR" sz="2000" dirty="0" smtClean="0"/>
              <a:t> &lt;</a:t>
            </a:r>
            <a:r>
              <a:rPr lang="en-US" sz="2000" dirty="0" smtClean="0"/>
              <a:t>12 g/</a:t>
            </a:r>
            <a:r>
              <a:rPr lang="en-US" sz="2000" dirty="0" err="1" smtClean="0"/>
              <a:t>dL</a:t>
            </a:r>
            <a:r>
              <a:rPr lang="en-US" sz="2000" dirty="0" smtClean="0"/>
              <a:t> </a:t>
            </a:r>
            <a:r>
              <a:rPr lang="tr-TR" sz="2000" dirty="0" smtClean="0"/>
              <a:t> </a:t>
            </a:r>
            <a:endParaRPr lang="tr-TR" sz="2000" dirty="0"/>
          </a:p>
          <a:p>
            <a:pPr marL="0" indent="0">
              <a:buNone/>
            </a:pPr>
            <a:r>
              <a:rPr lang="tr-TR" sz="2000" dirty="0" smtClean="0"/>
              <a:t>                                  erkeklerde</a:t>
            </a:r>
            <a:r>
              <a:rPr lang="en-US" sz="2000" dirty="0" smtClean="0"/>
              <a:t> </a:t>
            </a:r>
            <a:r>
              <a:rPr lang="en-US" sz="2000" dirty="0" err="1" smtClean="0"/>
              <a:t>Hb</a:t>
            </a:r>
            <a:r>
              <a:rPr lang="en-US" sz="2000" dirty="0" smtClean="0"/>
              <a:t> ≥11</a:t>
            </a:r>
            <a:r>
              <a:rPr lang="tr-TR" sz="2000" dirty="0"/>
              <a:t> </a:t>
            </a:r>
            <a:r>
              <a:rPr lang="tr-TR" sz="2000" dirty="0" smtClean="0"/>
              <a:t>ve </a:t>
            </a:r>
            <a:r>
              <a:rPr lang="tr-TR" sz="2000" dirty="0" err="1" smtClean="0"/>
              <a:t>Hb</a:t>
            </a:r>
            <a:r>
              <a:rPr lang="tr-TR" sz="2000" dirty="0"/>
              <a:t> </a:t>
            </a:r>
            <a:r>
              <a:rPr lang="tr-TR" sz="2000" dirty="0" smtClean="0"/>
              <a:t>&lt;13</a:t>
            </a:r>
            <a:r>
              <a:rPr lang="en-US" sz="2000" dirty="0" smtClean="0"/>
              <a:t> g/</a:t>
            </a:r>
            <a:r>
              <a:rPr lang="en-US" sz="2000" dirty="0" err="1" smtClean="0"/>
              <a:t>dL</a:t>
            </a:r>
            <a:endParaRPr lang="tr-TR" sz="2000" dirty="0" smtClean="0"/>
          </a:p>
          <a:p>
            <a:pPr marL="0" indent="0">
              <a:buNone/>
            </a:pPr>
            <a:endParaRPr lang="tr-TR" sz="2000" dirty="0"/>
          </a:p>
          <a:p>
            <a:r>
              <a:rPr lang="tr-TR" sz="2000" dirty="0" smtClean="0"/>
              <a:t>2) Orta dereceli anemi: her iki cinsiyette de</a:t>
            </a:r>
            <a:r>
              <a:rPr lang="en-US" sz="2000" dirty="0" smtClean="0"/>
              <a:t> </a:t>
            </a:r>
            <a:r>
              <a:rPr lang="en-US" sz="2000" dirty="0" err="1" smtClean="0"/>
              <a:t>Hb</a:t>
            </a:r>
            <a:r>
              <a:rPr lang="en-US" sz="2000" dirty="0" smtClean="0"/>
              <a:t> ≥</a:t>
            </a:r>
            <a:r>
              <a:rPr lang="tr-TR" sz="2000" dirty="0"/>
              <a:t>8</a:t>
            </a:r>
            <a:r>
              <a:rPr lang="tr-TR" sz="2000" dirty="0" smtClean="0"/>
              <a:t> g/</a:t>
            </a:r>
            <a:r>
              <a:rPr lang="tr-TR" sz="2000" dirty="0" err="1" smtClean="0"/>
              <a:t>dL</a:t>
            </a:r>
            <a:r>
              <a:rPr lang="tr-TR" sz="2000" dirty="0" smtClean="0"/>
              <a:t> ve </a:t>
            </a:r>
            <a:r>
              <a:rPr lang="tr-TR" sz="2000" dirty="0" err="1" smtClean="0"/>
              <a:t>Hb</a:t>
            </a:r>
            <a:r>
              <a:rPr lang="tr-TR" sz="2000" dirty="0" smtClean="0"/>
              <a:t> &lt;</a:t>
            </a:r>
            <a:r>
              <a:rPr lang="tr-TR" sz="2000" dirty="0"/>
              <a:t> </a:t>
            </a:r>
            <a:r>
              <a:rPr lang="tr-TR" sz="2000" dirty="0" smtClean="0"/>
              <a:t>11 </a:t>
            </a:r>
            <a:r>
              <a:rPr lang="en-US" sz="2000" dirty="0" smtClean="0"/>
              <a:t>g/</a:t>
            </a:r>
            <a:r>
              <a:rPr lang="en-US" sz="2000" dirty="0" err="1" smtClean="0"/>
              <a:t>dL</a:t>
            </a:r>
            <a:r>
              <a:rPr lang="en-US" sz="2000" dirty="0" smtClean="0"/>
              <a:t> 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smtClean="0"/>
              <a:t>3)Ciddi anemi: : her iki cinsiyette de</a:t>
            </a:r>
            <a:r>
              <a:rPr lang="en-US" sz="2000" dirty="0" smtClean="0"/>
              <a:t> </a:t>
            </a:r>
            <a:r>
              <a:rPr lang="en-US" sz="2000" dirty="0" err="1" smtClean="0"/>
              <a:t>Hb</a:t>
            </a:r>
            <a:r>
              <a:rPr lang="tr-TR" sz="2000" dirty="0"/>
              <a:t> </a:t>
            </a:r>
            <a:r>
              <a:rPr lang="tr-TR" sz="2000" dirty="0" smtClean="0"/>
              <a:t>&lt;8 g/</a:t>
            </a:r>
            <a:r>
              <a:rPr lang="tr-TR" sz="2000" dirty="0" err="1" smtClean="0"/>
              <a:t>dL</a:t>
            </a:r>
            <a:r>
              <a:rPr lang="tr-TR" sz="2000" dirty="0" smtClean="0"/>
              <a:t> </a:t>
            </a:r>
          </a:p>
          <a:p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39476781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İstatistiksel analiz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Her grupta (iki yöntemle) ölçülen HbA1c sonuçları, anemi olmayan gruptaki HbA1c sonuçları ile karşılaştırıldı.</a:t>
            </a:r>
          </a:p>
          <a:p>
            <a:endParaRPr lang="tr-TR" sz="2400" dirty="0" smtClean="0"/>
          </a:p>
          <a:p>
            <a:r>
              <a:rPr lang="tr-TR" sz="2400" dirty="0" smtClean="0"/>
              <a:t>Korelasyon analizi için hastalar tümüyle değerlendirildi. </a:t>
            </a:r>
          </a:p>
          <a:p>
            <a:endParaRPr lang="tr-TR" sz="2400" dirty="0" smtClean="0"/>
          </a:p>
          <a:p>
            <a:r>
              <a:rPr lang="tr-TR" sz="2400" dirty="0" smtClean="0"/>
              <a:t>Veri analizi için SPSS 19.0 programı kullanılmıştır. </a:t>
            </a:r>
          </a:p>
          <a:p>
            <a:endParaRPr lang="tr-TR" sz="2400" dirty="0" smtClean="0"/>
          </a:p>
          <a:p>
            <a:r>
              <a:rPr lang="tr-TR" sz="2400" dirty="0" smtClean="0"/>
              <a:t>Anlamlılık % 5 olarak kabul edilmiştir.</a:t>
            </a:r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905559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Bu </a:t>
            </a:r>
            <a:r>
              <a:rPr lang="tr-TR" sz="2400" dirty="0"/>
              <a:t>çalışmaya yaşları 18 ile 77 arasında değişen toplam 122 hasta alındı. </a:t>
            </a:r>
            <a:endParaRPr lang="tr-TR" sz="2400" dirty="0" smtClean="0"/>
          </a:p>
          <a:p>
            <a:r>
              <a:rPr lang="tr-TR" sz="2400" dirty="0" smtClean="0"/>
              <a:t>61 kişi </a:t>
            </a:r>
            <a:r>
              <a:rPr lang="tr-TR" sz="2400" dirty="0"/>
              <a:t>IDA (Olgular) ve </a:t>
            </a:r>
            <a:r>
              <a:rPr lang="tr-TR" sz="2400" dirty="0" smtClean="0"/>
              <a:t>61 kişi anemisi olmayan (Kontroller) olarak </a:t>
            </a:r>
            <a:r>
              <a:rPr lang="tr-TR" sz="2400" dirty="0"/>
              <a:t>sınıflandırıldı</a:t>
            </a:r>
            <a:r>
              <a:rPr lang="tr-TR" sz="2400" dirty="0" smtClean="0"/>
              <a:t>.</a:t>
            </a:r>
          </a:p>
          <a:p>
            <a:r>
              <a:rPr lang="tr-TR" sz="2400" dirty="0" smtClean="0"/>
              <a:t>Her grupta 43 kadın (% 78) vardı.</a:t>
            </a:r>
          </a:p>
          <a:p>
            <a:r>
              <a:rPr lang="tr-TR" sz="2400" dirty="0" smtClean="0"/>
              <a:t>Bu </a:t>
            </a:r>
            <a:r>
              <a:rPr lang="tr-TR" sz="2400" dirty="0"/>
              <a:t>hastaların laboratuvar özellikleri Tablo </a:t>
            </a:r>
            <a:r>
              <a:rPr lang="tr-TR" sz="2400" dirty="0" smtClean="0"/>
              <a:t>1'de gösterilmektedir.</a:t>
            </a:r>
          </a:p>
        </p:txBody>
      </p:sp>
    </p:spTree>
    <p:extLst>
      <p:ext uri="{BB962C8B-B14F-4D97-AF65-F5344CB8AC3E}">
        <p14:creationId xmlns:p14="http://schemas.microsoft.com/office/powerpoint/2010/main" val="3228745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Tablo 1</a:t>
            </a:r>
            <a:endParaRPr lang="tr-TR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40768"/>
            <a:ext cx="7920880" cy="5144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611881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36712"/>
            <a:ext cx="8718728" cy="56166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276099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628800"/>
            <a:ext cx="8784976" cy="48965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41467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/>
          </a:bodyPr>
          <a:lstStyle/>
          <a:p>
            <a:endParaRPr lang="tr-TR" sz="2000" dirty="0" smtClean="0"/>
          </a:p>
          <a:p>
            <a:r>
              <a:rPr lang="tr-TR" sz="2000" dirty="0" smtClean="0"/>
              <a:t>Her iki grup arasında açlık </a:t>
            </a:r>
            <a:r>
              <a:rPr lang="tr-TR" sz="2000" dirty="0" err="1" smtClean="0"/>
              <a:t>glukozu</a:t>
            </a:r>
            <a:r>
              <a:rPr lang="tr-TR" sz="2000" dirty="0" smtClean="0"/>
              <a:t>, </a:t>
            </a:r>
            <a:r>
              <a:rPr lang="tr-TR" sz="2000" dirty="0" err="1" smtClean="0"/>
              <a:t>trigliserit</a:t>
            </a:r>
            <a:r>
              <a:rPr lang="tr-TR" sz="2000" dirty="0" smtClean="0"/>
              <a:t> ve üre düzeylerinde fark yoktu. </a:t>
            </a:r>
          </a:p>
          <a:p>
            <a:endParaRPr lang="tr-TR" sz="2000" dirty="0" smtClean="0"/>
          </a:p>
          <a:p>
            <a:r>
              <a:rPr lang="tr-TR" sz="2000" dirty="0" smtClean="0"/>
              <a:t>Aynı grupta iki farklı yöntemle HbA1c sonuçları arasında anlamlı bir fark bulunamadı (P = 0.192)</a:t>
            </a:r>
          </a:p>
          <a:p>
            <a:endParaRPr lang="tr-TR" sz="2000" dirty="0" smtClean="0"/>
          </a:p>
          <a:p>
            <a:r>
              <a:rPr lang="tr-TR" sz="2000" dirty="0" smtClean="0"/>
              <a:t>Beklendiği </a:t>
            </a:r>
            <a:r>
              <a:rPr lang="tr-TR" sz="2000" dirty="0"/>
              <a:t>gibi, IDA ile ilgili hematolojik parametrelerin seviyelerinde önemli farklılıklar vardı. </a:t>
            </a:r>
            <a:r>
              <a:rPr lang="tr-TR" sz="2000" dirty="0" smtClean="0"/>
              <a:t>Total Hemoglobin</a:t>
            </a:r>
            <a:r>
              <a:rPr lang="tr-TR" sz="2000" dirty="0"/>
              <a:t>, </a:t>
            </a:r>
            <a:r>
              <a:rPr lang="tr-TR" sz="2000" dirty="0" err="1"/>
              <a:t>hematokrit</a:t>
            </a:r>
            <a:r>
              <a:rPr lang="tr-TR" sz="2000" dirty="0"/>
              <a:t>, MCV ve </a:t>
            </a:r>
            <a:r>
              <a:rPr lang="tr-TR" sz="2000" dirty="0" err="1"/>
              <a:t>ferritin</a:t>
            </a:r>
            <a:r>
              <a:rPr lang="tr-TR" sz="2000" dirty="0"/>
              <a:t>, anemili hastalarda daha düşüktü (P &lt;0.001). </a:t>
            </a:r>
            <a:endParaRPr lang="tr-TR" sz="2000" dirty="0" smtClean="0"/>
          </a:p>
          <a:p>
            <a:endParaRPr lang="tr-TR" sz="2000" dirty="0" smtClean="0"/>
          </a:p>
          <a:p>
            <a:r>
              <a:rPr lang="tr-TR" sz="2000" dirty="0" smtClean="0"/>
              <a:t>Gruplar </a:t>
            </a:r>
            <a:r>
              <a:rPr lang="tr-TR" sz="2000" dirty="0"/>
              <a:t>arasında </a:t>
            </a:r>
            <a:r>
              <a:rPr lang="tr-TR" sz="2000" dirty="0" err="1" smtClean="0"/>
              <a:t>retikülosit</a:t>
            </a:r>
            <a:r>
              <a:rPr lang="tr-TR" sz="2000" dirty="0" smtClean="0"/>
              <a:t> sayısı açısından anlamlı fark </a:t>
            </a:r>
            <a:r>
              <a:rPr lang="tr-TR" sz="2000" dirty="0"/>
              <a:t>yoktu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42828521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Başlık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Çalışmanın amacı</a:t>
            </a:r>
            <a:endParaRPr lang="tr-TR" dirty="0"/>
          </a:p>
        </p:txBody>
      </p:sp>
      <p:sp>
        <p:nvSpPr>
          <p:cNvPr id="7" name="İçerik Yer Tutucusu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smtClean="0"/>
              <a:t>Yapılan </a:t>
            </a:r>
            <a:r>
              <a:rPr lang="tr-TR" sz="2400" dirty="0"/>
              <a:t>ç</a:t>
            </a:r>
            <a:r>
              <a:rPr lang="tr-TR" sz="2400" dirty="0" smtClean="0"/>
              <a:t>alışmalar demir eksikliği anemisinin (IDA) yüksek HbA1c seviyeleri ile ilişkili olduğunu ileri sürmektedir. </a:t>
            </a:r>
          </a:p>
          <a:p>
            <a:endParaRPr lang="tr-TR" sz="2400" dirty="0" smtClean="0"/>
          </a:p>
          <a:p>
            <a:r>
              <a:rPr lang="tr-TR" sz="2400" dirty="0" smtClean="0"/>
              <a:t>IDA'nın HbA1c düzeyleri üzerindeki etkisini ortaya çıkarabilmek için, </a:t>
            </a:r>
          </a:p>
          <a:p>
            <a:pPr lvl="1"/>
            <a:r>
              <a:rPr lang="tr-TR" sz="2000" dirty="0" err="1" smtClean="0"/>
              <a:t>non</a:t>
            </a:r>
            <a:r>
              <a:rPr lang="tr-TR" sz="2000" dirty="0" smtClean="0"/>
              <a:t>-diyabetik bireylerde,</a:t>
            </a:r>
          </a:p>
          <a:p>
            <a:pPr lvl="1"/>
            <a:r>
              <a:rPr lang="tr-TR" sz="2000" dirty="0" smtClean="0"/>
              <a:t>yaygın olarak kullanılan iki metodu ölçü alan </a:t>
            </a:r>
          </a:p>
          <a:p>
            <a:pPr lvl="1"/>
            <a:r>
              <a:rPr lang="tr-TR" sz="2000" dirty="0" smtClean="0"/>
              <a:t>bir vaka- kontrol </a:t>
            </a:r>
            <a:r>
              <a:rPr lang="tr-TR" sz="2000" dirty="0" smtClean="0"/>
              <a:t>çalışması </a:t>
            </a:r>
            <a:r>
              <a:rPr lang="tr-TR" sz="2000" dirty="0" smtClean="0"/>
              <a:t>yapıldı.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721476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400" b="1" i="1" dirty="0" smtClean="0"/>
              <a:t>Fakat anemisi olmayan grup ile anemisi olan gruplar arasındaki HbA1c değerlerinde istatistiksel olarak anlamlı fark saptandı.</a:t>
            </a:r>
          </a:p>
          <a:p>
            <a:endParaRPr lang="tr-TR" sz="2400" dirty="0" smtClean="0"/>
          </a:p>
          <a:p>
            <a:r>
              <a:rPr lang="tr-TR" sz="2400" dirty="0" smtClean="0"/>
              <a:t>HPLC ile ölçüldüğünde </a:t>
            </a:r>
            <a:r>
              <a:rPr lang="en-US" sz="2400" dirty="0" smtClean="0"/>
              <a:t>[5.3 ± 0.4% (34 ± 4.4 </a:t>
            </a:r>
            <a:r>
              <a:rPr lang="en-US" sz="2400" dirty="0" err="1" smtClean="0"/>
              <a:t>mmol</a:t>
            </a:r>
            <a:r>
              <a:rPr lang="en-US" sz="2400" dirty="0" smtClean="0"/>
              <a:t>/</a:t>
            </a:r>
            <a:r>
              <a:rPr lang="en-US" sz="2400" dirty="0" err="1" smtClean="0"/>
              <a:t>mol</a:t>
            </a:r>
            <a:r>
              <a:rPr lang="en-US" sz="2400" dirty="0" smtClean="0"/>
              <a:t>) </a:t>
            </a:r>
            <a:r>
              <a:rPr lang="tr-TR" sz="2400" dirty="0" smtClean="0"/>
              <a:t>ve </a:t>
            </a:r>
            <a:r>
              <a:rPr lang="en-US" sz="2400" dirty="0" smtClean="0"/>
              <a:t>5.6 ± 0.4% (38 ± 4.4 </a:t>
            </a:r>
            <a:r>
              <a:rPr lang="en-US" sz="2400" dirty="0" err="1" smtClean="0"/>
              <a:t>mmol</a:t>
            </a:r>
            <a:r>
              <a:rPr lang="en-US" sz="2400" dirty="0" smtClean="0"/>
              <a:t>/</a:t>
            </a:r>
            <a:r>
              <a:rPr lang="en-US" sz="2400" dirty="0" err="1" smtClean="0"/>
              <a:t>mol</a:t>
            </a:r>
            <a:r>
              <a:rPr lang="en-US" sz="2400" dirty="0" smtClean="0"/>
              <a:t>), P </a:t>
            </a:r>
            <a:r>
              <a:rPr lang="tr-TR" sz="2400" dirty="0" smtClean="0"/>
              <a:t>&lt;</a:t>
            </a:r>
            <a:r>
              <a:rPr lang="en-US" sz="2400" dirty="0" smtClean="0"/>
              <a:t>0.001,</a:t>
            </a:r>
            <a:r>
              <a:rPr lang="tr-TR" sz="2400" dirty="0" smtClean="0"/>
              <a:t> sırasıyla</a:t>
            </a:r>
          </a:p>
          <a:p>
            <a:endParaRPr lang="tr-TR" sz="2400" dirty="0" smtClean="0"/>
          </a:p>
          <a:p>
            <a:r>
              <a:rPr lang="tr-TR" sz="2400" dirty="0" smtClean="0"/>
              <a:t>IT ile ölçüldüğünde </a:t>
            </a:r>
            <a:r>
              <a:rPr lang="en-US" sz="2400" dirty="0" smtClean="0"/>
              <a:t>[5.3 ± 0.3% (34 ± 3.3 </a:t>
            </a:r>
            <a:r>
              <a:rPr lang="en-US" sz="2400" dirty="0" err="1" smtClean="0"/>
              <a:t>mmol</a:t>
            </a:r>
            <a:r>
              <a:rPr lang="en-US" sz="2400" dirty="0" smtClean="0"/>
              <a:t>/</a:t>
            </a:r>
            <a:r>
              <a:rPr lang="en-US" sz="2400" dirty="0" err="1" smtClean="0"/>
              <a:t>mol</a:t>
            </a:r>
            <a:r>
              <a:rPr lang="en-US" sz="2400" dirty="0" smtClean="0"/>
              <a:t>) </a:t>
            </a:r>
            <a:r>
              <a:rPr lang="tr-TR" sz="2400" dirty="0" smtClean="0"/>
              <a:t>ve</a:t>
            </a:r>
            <a:r>
              <a:rPr lang="en-US" sz="2400" dirty="0" smtClean="0"/>
              <a:t> 5.7 ± 0.4% (39 ± 4.4 </a:t>
            </a:r>
            <a:r>
              <a:rPr lang="en-US" sz="2400" dirty="0" err="1" smtClean="0"/>
              <a:t>mmol</a:t>
            </a:r>
            <a:r>
              <a:rPr lang="en-US" sz="2400" dirty="0" smtClean="0"/>
              <a:t>/</a:t>
            </a:r>
            <a:r>
              <a:rPr lang="en-US" sz="2400" dirty="0" err="1" smtClean="0"/>
              <a:t>mol</a:t>
            </a:r>
            <a:r>
              <a:rPr lang="en-US" sz="2400" dirty="0" smtClean="0"/>
              <a:t>), P</a:t>
            </a:r>
            <a:r>
              <a:rPr lang="tr-TR" sz="2400" dirty="0" smtClean="0"/>
              <a:t>&lt;</a:t>
            </a:r>
            <a:r>
              <a:rPr lang="en-US" sz="2400" dirty="0" smtClean="0"/>
              <a:t> 0.001,</a:t>
            </a:r>
            <a:r>
              <a:rPr lang="tr-TR" sz="2400" dirty="0" smtClean="0"/>
              <a:t> sırasıyla</a:t>
            </a:r>
          </a:p>
          <a:p>
            <a:endParaRPr lang="tr-TR" sz="2400" dirty="0"/>
          </a:p>
          <a:p>
            <a:r>
              <a:rPr lang="tr-TR" sz="2400" dirty="0" smtClean="0"/>
              <a:t>HbA1c </a:t>
            </a:r>
            <a:r>
              <a:rPr lang="tr-TR" sz="2400" dirty="0"/>
              <a:t>için sırasıyla HPLC ve IT ile ölçülen ortalama farklar (HbA1c'nin mutlak değeri) </a:t>
            </a:r>
            <a:r>
              <a:rPr lang="tr-TR" sz="2400" dirty="0" smtClean="0"/>
              <a:t>sırasıyla % </a:t>
            </a:r>
            <a:r>
              <a:rPr lang="tr-TR" sz="2400" dirty="0"/>
              <a:t>0.3 (3.3 </a:t>
            </a:r>
            <a:r>
              <a:rPr lang="tr-TR" sz="2400" dirty="0" err="1"/>
              <a:t>mmol</a:t>
            </a:r>
            <a:r>
              <a:rPr lang="tr-TR" sz="2400" dirty="0"/>
              <a:t> / </a:t>
            </a:r>
            <a:r>
              <a:rPr lang="tr-TR" sz="2400" dirty="0" err="1"/>
              <a:t>mol</a:t>
            </a:r>
            <a:r>
              <a:rPr lang="tr-TR" sz="2400" dirty="0"/>
              <a:t>) </a:t>
            </a:r>
            <a:r>
              <a:rPr lang="tr-TR" sz="2400" dirty="0" smtClean="0"/>
              <a:t>ve % </a:t>
            </a:r>
            <a:r>
              <a:rPr lang="tr-TR" sz="2400" dirty="0"/>
              <a:t>0.4 (4.4 </a:t>
            </a:r>
            <a:r>
              <a:rPr lang="tr-TR" sz="2400" dirty="0" err="1"/>
              <a:t>mmol</a:t>
            </a:r>
            <a:r>
              <a:rPr lang="tr-TR" sz="2400" dirty="0"/>
              <a:t> / </a:t>
            </a:r>
            <a:r>
              <a:rPr lang="tr-TR" sz="2400" dirty="0" err="1"/>
              <a:t>mol</a:t>
            </a:r>
            <a:r>
              <a:rPr lang="tr-TR" sz="2400" dirty="0"/>
              <a:t>) idi (Tablo 1).</a:t>
            </a:r>
            <a:endParaRPr lang="tr-TR" sz="2400" dirty="0" smtClean="0"/>
          </a:p>
          <a:p>
            <a:endParaRPr lang="tr-TR" sz="2400" dirty="0" smtClean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1427313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sz="2400" dirty="0" smtClean="0"/>
              <a:t>Buna </a:t>
            </a:r>
            <a:r>
              <a:rPr lang="tr-TR" sz="2400" dirty="0"/>
              <a:t>ek olarak, hastalar anemi derecesine göre sınıflandırıldığında, </a:t>
            </a:r>
            <a:endParaRPr lang="tr-TR" sz="2400" dirty="0" smtClean="0"/>
          </a:p>
          <a:p>
            <a:pPr lvl="1"/>
            <a:r>
              <a:rPr lang="tr-TR" sz="2000" dirty="0" smtClean="0"/>
              <a:t>19 </a:t>
            </a:r>
            <a:r>
              <a:rPr lang="tr-TR" sz="2000" dirty="0"/>
              <a:t>hastada hafif dereceli anemi, </a:t>
            </a:r>
            <a:endParaRPr lang="tr-TR" sz="2000" dirty="0" smtClean="0"/>
          </a:p>
          <a:p>
            <a:pPr lvl="1"/>
            <a:r>
              <a:rPr lang="tr-TR" sz="2000" dirty="0" smtClean="0"/>
              <a:t>26 </a:t>
            </a:r>
            <a:r>
              <a:rPr lang="tr-TR" sz="2000" dirty="0"/>
              <a:t>hastada orta dereceli anemi ve </a:t>
            </a:r>
            <a:endParaRPr lang="tr-TR" sz="2000" dirty="0" smtClean="0"/>
          </a:p>
          <a:p>
            <a:pPr lvl="1"/>
            <a:r>
              <a:rPr lang="tr-TR" sz="2000" dirty="0" smtClean="0"/>
              <a:t>16 </a:t>
            </a:r>
            <a:r>
              <a:rPr lang="tr-TR" sz="2000" dirty="0"/>
              <a:t>hastada ciddi anemi izlendi</a:t>
            </a:r>
            <a:r>
              <a:rPr lang="tr-TR" sz="2000" dirty="0" smtClean="0"/>
              <a:t>.</a:t>
            </a:r>
          </a:p>
          <a:p>
            <a:pPr lvl="1"/>
            <a:endParaRPr lang="tr-TR" sz="2000" dirty="0"/>
          </a:p>
          <a:p>
            <a:r>
              <a:rPr lang="tr-TR" sz="2400" b="1" i="1" dirty="0" smtClean="0"/>
              <a:t>HbA1c sonuçları, toplam </a:t>
            </a:r>
            <a:r>
              <a:rPr lang="tr-TR" sz="2400" b="1" i="1" dirty="0" err="1" smtClean="0"/>
              <a:t>Hb'nin</a:t>
            </a:r>
            <a:r>
              <a:rPr lang="tr-TR" sz="2400" b="1" i="1" dirty="0" smtClean="0"/>
              <a:t> azalması ile daha yüksek saptandı </a:t>
            </a:r>
            <a:r>
              <a:rPr lang="tr-TR" sz="2400" dirty="0" smtClean="0"/>
              <a:t>(P&lt; 0.01, Tablo 2). </a:t>
            </a:r>
          </a:p>
          <a:p>
            <a:r>
              <a:rPr lang="tr-TR" sz="2400" dirty="0" smtClean="0"/>
              <a:t>Bu </a:t>
            </a:r>
            <a:r>
              <a:rPr lang="tr-TR" sz="2400" dirty="0"/>
              <a:t>etki</a:t>
            </a:r>
            <a:r>
              <a:rPr lang="tr-TR" sz="2400" dirty="0" smtClean="0"/>
              <a:t>, şiddetli </a:t>
            </a:r>
            <a:r>
              <a:rPr lang="tr-TR" sz="2400" dirty="0"/>
              <a:t>anemi bulunan grupta </a:t>
            </a:r>
            <a:r>
              <a:rPr lang="tr-TR" sz="2400" dirty="0" smtClean="0"/>
              <a:t> anemisi olmayan grupla kıyaslandığında daha belirgindi.</a:t>
            </a:r>
          </a:p>
          <a:p>
            <a:pPr lvl="1"/>
            <a:r>
              <a:rPr lang="tr-TR" sz="2000" dirty="0" smtClean="0"/>
              <a:t>HPLC ve IT ile ölçülen HbA1c düzeyleri arasındaki fark sırasıyla % 0.4 (4.4 </a:t>
            </a:r>
            <a:r>
              <a:rPr lang="tr-TR" sz="2000" dirty="0" err="1" smtClean="0"/>
              <a:t>mmol</a:t>
            </a:r>
            <a:r>
              <a:rPr lang="tr-TR" sz="2000" dirty="0" smtClean="0"/>
              <a:t> / </a:t>
            </a:r>
            <a:r>
              <a:rPr lang="tr-TR" sz="2000" dirty="0" err="1" smtClean="0"/>
              <a:t>mol</a:t>
            </a:r>
            <a:r>
              <a:rPr lang="tr-TR" sz="2000" dirty="0" smtClean="0"/>
              <a:t>) ve % 0.6 (6.6 </a:t>
            </a:r>
            <a:r>
              <a:rPr lang="tr-TR" sz="2000" dirty="0" err="1" smtClean="0"/>
              <a:t>mmol</a:t>
            </a:r>
            <a:r>
              <a:rPr lang="tr-TR" sz="2000" dirty="0" smtClean="0"/>
              <a:t> / </a:t>
            </a:r>
            <a:r>
              <a:rPr lang="tr-TR" sz="2000" dirty="0" err="1" smtClean="0"/>
              <a:t>mol</a:t>
            </a:r>
            <a:r>
              <a:rPr lang="tr-TR" sz="2000" dirty="0" smtClean="0"/>
              <a:t>) idi.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8295002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Orta ve şiddetli anemili hastalar anemi bulunmayan hastalarla karşılaştırıldığında HbA1c düzeylerinde anlamlı farklılıklar vardı.</a:t>
            </a:r>
          </a:p>
          <a:p>
            <a:r>
              <a:rPr lang="tr-TR" sz="2000" dirty="0" smtClean="0"/>
              <a:t>Bununla birlikte, İki yöntemle ölçülen HbA1c değerleri arasında, </a:t>
            </a:r>
          </a:p>
          <a:p>
            <a:pPr lvl="1"/>
            <a:r>
              <a:rPr lang="tr-TR" sz="1800" b="1" i="1" dirty="0" smtClean="0"/>
              <a:t>anemisi olmayan hastalarla hafif anemili hastalar arasında önemli bir fark yoktu </a:t>
            </a:r>
            <a:r>
              <a:rPr lang="tr-TR" sz="1600" dirty="0" smtClean="0"/>
              <a:t>[mutlak farklılıklar % 0.2 (2.2 </a:t>
            </a:r>
            <a:r>
              <a:rPr lang="tr-TR" sz="1600" dirty="0" err="1" smtClean="0"/>
              <a:t>mmol</a:t>
            </a:r>
            <a:r>
              <a:rPr lang="tr-TR" sz="1600" dirty="0" smtClean="0"/>
              <a:t> / </a:t>
            </a:r>
            <a:r>
              <a:rPr lang="tr-TR" sz="1600" dirty="0" err="1" smtClean="0"/>
              <a:t>mol</a:t>
            </a:r>
            <a:r>
              <a:rPr lang="tr-TR" sz="1600" dirty="0" smtClean="0"/>
              <a:t>)] (Şekil 1).</a:t>
            </a:r>
          </a:p>
          <a:p>
            <a:endParaRPr lang="tr-TR" sz="2000" dirty="0" smtClean="0"/>
          </a:p>
          <a:p>
            <a:r>
              <a:rPr lang="tr-TR" sz="2000" dirty="0" smtClean="0"/>
              <a:t>IT </a:t>
            </a:r>
            <a:r>
              <a:rPr lang="tr-TR" sz="2000" dirty="0"/>
              <a:t>ile ölçülen HbA1c değerleri ile </a:t>
            </a:r>
            <a:r>
              <a:rPr lang="tr-TR" sz="2000" dirty="0" err="1"/>
              <a:t>Hb</a:t>
            </a:r>
            <a:r>
              <a:rPr lang="tr-TR" sz="2000" dirty="0"/>
              <a:t>, </a:t>
            </a:r>
            <a:r>
              <a:rPr lang="tr-TR" sz="2000" dirty="0" err="1"/>
              <a:t>hematokrit</a:t>
            </a:r>
            <a:r>
              <a:rPr lang="tr-TR" sz="2000" dirty="0"/>
              <a:t>, MCV ve </a:t>
            </a:r>
            <a:r>
              <a:rPr lang="tr-TR" sz="2000" dirty="0" err="1"/>
              <a:t>ferritin</a:t>
            </a:r>
            <a:r>
              <a:rPr lang="tr-TR" sz="2000" dirty="0"/>
              <a:t> arasında düzenli negatif korelasyonlar </a:t>
            </a:r>
            <a:r>
              <a:rPr lang="tr-TR" sz="2000" dirty="0" smtClean="0"/>
              <a:t>saptandı.</a:t>
            </a:r>
          </a:p>
          <a:p>
            <a:r>
              <a:rPr lang="tr-TR" sz="2000" dirty="0" smtClean="0"/>
              <a:t>Fakat, </a:t>
            </a:r>
            <a:r>
              <a:rPr lang="tr-TR" sz="2000" dirty="0"/>
              <a:t>HPLC ile ölçülen HbA1c, </a:t>
            </a:r>
            <a:r>
              <a:rPr lang="tr-TR" sz="2000" dirty="0" err="1"/>
              <a:t>Hb</a:t>
            </a:r>
            <a:r>
              <a:rPr lang="tr-TR" sz="2000" dirty="0"/>
              <a:t>, </a:t>
            </a:r>
            <a:r>
              <a:rPr lang="tr-TR" sz="2000" dirty="0" err="1"/>
              <a:t>hematokrit</a:t>
            </a:r>
            <a:r>
              <a:rPr lang="tr-TR" sz="2000" dirty="0"/>
              <a:t>, MCV ve </a:t>
            </a:r>
            <a:r>
              <a:rPr lang="tr-TR" sz="2000" dirty="0" err="1"/>
              <a:t>ferritin</a:t>
            </a:r>
            <a:r>
              <a:rPr lang="tr-TR" sz="2000" dirty="0"/>
              <a:t> ile zayıf korelasyon gösterdi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Her </a:t>
            </a:r>
            <a:r>
              <a:rPr lang="tr-TR" sz="2000" dirty="0"/>
              <a:t>iki yöntemle ölçülen </a:t>
            </a:r>
            <a:r>
              <a:rPr lang="tr-TR" sz="2000" dirty="0" err="1"/>
              <a:t>retikülosit</a:t>
            </a:r>
            <a:r>
              <a:rPr lang="tr-TR" sz="2000" dirty="0"/>
              <a:t> sayıları ile HbA1c değerleri arasında korelasyon yoktu.</a:t>
            </a:r>
          </a:p>
        </p:txBody>
      </p:sp>
    </p:spTree>
    <p:extLst>
      <p:ext uri="{BB962C8B-B14F-4D97-AF65-F5344CB8AC3E}">
        <p14:creationId xmlns:p14="http://schemas.microsoft.com/office/powerpoint/2010/main" val="293751079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Tartışma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Bu </a:t>
            </a:r>
            <a:r>
              <a:rPr lang="tr-TR" sz="2000" dirty="0"/>
              <a:t>çalışmada </a:t>
            </a:r>
            <a:r>
              <a:rPr lang="tr-TR" sz="2000" dirty="0" err="1"/>
              <a:t>DM'in</a:t>
            </a:r>
            <a:r>
              <a:rPr lang="tr-TR" sz="2000" dirty="0"/>
              <a:t> yokluğunda IDA'nın HbA1c düzeylerine </a:t>
            </a:r>
            <a:r>
              <a:rPr lang="tr-TR" sz="2000" dirty="0" smtClean="0"/>
              <a:t>etkisi araştırıldı.</a:t>
            </a:r>
          </a:p>
          <a:p>
            <a:r>
              <a:rPr lang="tr-TR" sz="2000" dirty="0" smtClean="0"/>
              <a:t>Bulgularımız</a:t>
            </a:r>
            <a:r>
              <a:rPr lang="tr-TR" sz="2000" dirty="0"/>
              <a:t>, </a:t>
            </a:r>
            <a:r>
              <a:rPr lang="tr-TR" sz="2000" dirty="0" err="1"/>
              <a:t>IDA'lı</a:t>
            </a:r>
            <a:r>
              <a:rPr lang="tr-TR" sz="2000" dirty="0"/>
              <a:t> hastaların, anemi olmayan hastalarla karşılaştırıldığında daha yüksek HbA1c düzeyleri </a:t>
            </a:r>
            <a:r>
              <a:rPr lang="tr-TR" sz="2000" dirty="0" smtClean="0"/>
              <a:t>sunduklarını </a:t>
            </a:r>
            <a:r>
              <a:rPr lang="tr-TR" sz="2000" dirty="0"/>
              <a:t>ortaya koydu</a:t>
            </a:r>
            <a:r>
              <a:rPr lang="tr-TR" sz="2000" dirty="0" smtClean="0"/>
              <a:t>.</a:t>
            </a:r>
          </a:p>
          <a:p>
            <a:r>
              <a:rPr lang="tr-TR" sz="2000" b="1" i="1" dirty="0" smtClean="0"/>
              <a:t>Bu </a:t>
            </a:r>
            <a:r>
              <a:rPr lang="tr-TR" sz="2000" b="1" i="1" dirty="0"/>
              <a:t>fark, toplam </a:t>
            </a:r>
            <a:r>
              <a:rPr lang="tr-TR" sz="2000" b="1" i="1" dirty="0" err="1"/>
              <a:t>Hb</a:t>
            </a:r>
            <a:r>
              <a:rPr lang="tr-TR" sz="2000" b="1" i="1" dirty="0"/>
              <a:t> düştükçe artar. </a:t>
            </a:r>
            <a:endParaRPr lang="tr-TR" sz="2000" b="1" i="1" dirty="0" smtClean="0"/>
          </a:p>
          <a:p>
            <a:r>
              <a:rPr lang="tr-TR" sz="2000" dirty="0" smtClean="0"/>
              <a:t>Hematolojik </a:t>
            </a:r>
            <a:r>
              <a:rPr lang="tr-TR" sz="2000" dirty="0"/>
              <a:t>indeksler ile HbA1c arasında düzenli negatif korelasyonlar vardı, bunlar HbA1c </a:t>
            </a:r>
            <a:r>
              <a:rPr lang="tr-TR" sz="2000" dirty="0" err="1"/>
              <a:t>immünoturbidimetri</a:t>
            </a:r>
            <a:r>
              <a:rPr lang="tr-TR" sz="2000" dirty="0"/>
              <a:t> ile ölçüldüğünde daha güçlü idi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Bununla </a:t>
            </a:r>
            <a:r>
              <a:rPr lang="tr-TR" sz="2000" dirty="0"/>
              <a:t>birlikte, anemi derecesi düşünüldüğünde, hafif </a:t>
            </a:r>
            <a:r>
              <a:rPr lang="tr-TR" sz="2000" dirty="0" smtClean="0"/>
              <a:t>anemisi </a:t>
            </a:r>
            <a:r>
              <a:rPr lang="tr-TR" sz="2000" dirty="0"/>
              <a:t>olan hastalarda (kadınlarda </a:t>
            </a:r>
            <a:r>
              <a:rPr lang="tr-TR" sz="2000" dirty="0" err="1"/>
              <a:t>Hb</a:t>
            </a:r>
            <a:r>
              <a:rPr lang="tr-TR" sz="2000" dirty="0"/>
              <a:t> ≥ 11 g / </a:t>
            </a:r>
            <a:r>
              <a:rPr lang="tr-TR" sz="2000" dirty="0" err="1" smtClean="0"/>
              <a:t>dL</a:t>
            </a:r>
            <a:r>
              <a:rPr lang="tr-TR" sz="2000" dirty="0" smtClean="0"/>
              <a:t>, &lt;12 g </a:t>
            </a:r>
            <a:r>
              <a:rPr lang="tr-TR" sz="2000" dirty="0"/>
              <a:t>/ </a:t>
            </a:r>
            <a:r>
              <a:rPr lang="tr-TR" sz="2000" dirty="0" err="1"/>
              <a:t>dL</a:t>
            </a:r>
            <a:r>
              <a:rPr lang="tr-TR" sz="2000" dirty="0"/>
              <a:t> veya </a:t>
            </a:r>
            <a:r>
              <a:rPr lang="tr-TR" sz="2000" dirty="0" smtClean="0"/>
              <a:t>erkeklerde &lt;13 </a:t>
            </a:r>
            <a:r>
              <a:rPr lang="tr-TR" sz="2000" dirty="0"/>
              <a:t>g / </a:t>
            </a:r>
            <a:r>
              <a:rPr lang="tr-TR" sz="2000" dirty="0" err="1"/>
              <a:t>dL</a:t>
            </a:r>
            <a:r>
              <a:rPr lang="tr-TR" sz="2000" dirty="0"/>
              <a:t>) HbA1c düzeyleri </a:t>
            </a:r>
            <a:r>
              <a:rPr lang="tr-TR" sz="2000" dirty="0" smtClean="0"/>
              <a:t>anemisi olmayan hastalardan istatistiksel </a:t>
            </a:r>
            <a:r>
              <a:rPr lang="tr-TR" sz="2000" dirty="0"/>
              <a:t>olarak anlamlı </a:t>
            </a:r>
            <a:r>
              <a:rPr lang="tr-TR" sz="2000" dirty="0" smtClean="0"/>
              <a:t>değildi.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9396201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sz="2000" dirty="0" smtClean="0"/>
              <a:t>Sonuçlarımız</a:t>
            </a:r>
            <a:r>
              <a:rPr lang="tr-TR" sz="2000" dirty="0"/>
              <a:t>, IDA varlığında HbA1c seviyelerinde görülen artış ile ilgili önceki çalışmalarla uyumludur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smtClean="0"/>
              <a:t>Bu raporlarda, </a:t>
            </a:r>
            <a:r>
              <a:rPr lang="tr-TR" sz="2000" dirty="0"/>
              <a:t>IDA'nın HbA1c sonuçlarına olumlu </a:t>
            </a:r>
            <a:r>
              <a:rPr lang="tr-TR" sz="2000" dirty="0" smtClean="0"/>
              <a:t>etki </a:t>
            </a:r>
            <a:r>
              <a:rPr lang="tr-TR" sz="2000" dirty="0"/>
              <a:t>göstermesine rağmen sadece </a:t>
            </a:r>
            <a:r>
              <a:rPr lang="tr-TR" sz="2000" dirty="0" smtClean="0"/>
              <a:t>birkaçında </a:t>
            </a:r>
            <a:r>
              <a:rPr lang="tr-TR" sz="2000" dirty="0"/>
              <a:t>klinik olarak anlamlı bir etki ortaya </a:t>
            </a:r>
            <a:r>
              <a:rPr lang="tr-TR" sz="2000" dirty="0" smtClean="0"/>
              <a:t>konmuştur.</a:t>
            </a:r>
          </a:p>
          <a:p>
            <a:endParaRPr lang="tr-TR" sz="2000" dirty="0" smtClean="0"/>
          </a:p>
          <a:p>
            <a:r>
              <a:rPr lang="tr-TR" sz="2000" dirty="0" smtClean="0"/>
              <a:t>2000'li </a:t>
            </a:r>
            <a:r>
              <a:rPr lang="tr-TR" sz="2000" dirty="0"/>
              <a:t>yılların başında yayınlanan bu konuda yapılan bir çalışmada, IDA </a:t>
            </a:r>
            <a:r>
              <a:rPr lang="tr-TR" sz="2000" dirty="0" smtClean="0"/>
              <a:t>bulunan ve bulunmayan </a:t>
            </a:r>
            <a:r>
              <a:rPr lang="tr-TR" sz="2000" dirty="0" err="1" smtClean="0"/>
              <a:t>non</a:t>
            </a:r>
            <a:r>
              <a:rPr lang="tr-TR" sz="2000" dirty="0" smtClean="0"/>
              <a:t>-diyabetik hastalarda </a:t>
            </a:r>
            <a:r>
              <a:rPr lang="tr-TR" sz="2000" dirty="0"/>
              <a:t>HbA1c düzeyleri arasında [HbA1c'de mutlak fark% 2.2 (24 </a:t>
            </a:r>
            <a:r>
              <a:rPr lang="tr-TR" sz="2000" dirty="0" err="1"/>
              <a:t>mmol</a:t>
            </a:r>
            <a:r>
              <a:rPr lang="tr-TR" sz="2000" dirty="0"/>
              <a:t> / </a:t>
            </a:r>
            <a:r>
              <a:rPr lang="tr-TR" sz="2000" dirty="0" err="1"/>
              <a:t>mol</a:t>
            </a:r>
            <a:r>
              <a:rPr lang="tr-TR" sz="2000" dirty="0"/>
              <a:t>) </a:t>
            </a:r>
            <a:r>
              <a:rPr lang="tr-TR" sz="2000" dirty="0" smtClean="0"/>
              <a:t> </a:t>
            </a:r>
            <a:r>
              <a:rPr lang="tr-TR" sz="2000" dirty="0"/>
              <a:t>çok büyük bir fark </a:t>
            </a:r>
            <a:r>
              <a:rPr lang="tr-TR" sz="2000" dirty="0" smtClean="0"/>
              <a:t>vardı.</a:t>
            </a:r>
          </a:p>
          <a:p>
            <a:endParaRPr lang="tr-TR" sz="2000" dirty="0" smtClean="0"/>
          </a:p>
          <a:p>
            <a:r>
              <a:rPr lang="tr-TR" sz="2000" dirty="0" smtClean="0"/>
              <a:t>Bununla birlikte, bu çalışmada başlangıçtaki HbA1c düzeyleri anemik grupta çok yüksekti ve bunlar genellikle diyabetik hastalarda bulunanlarla uyumluydu. </a:t>
            </a:r>
          </a:p>
          <a:p>
            <a:pPr lvl="1"/>
            <a:r>
              <a:rPr lang="tr-TR" sz="1600" dirty="0" smtClean="0"/>
              <a:t>Bu artış, anemi ötesinde başka faktörler tarafından maskelenmiş olabilir.</a:t>
            </a:r>
            <a:endParaRPr lang="tr-TR" sz="1600" dirty="0"/>
          </a:p>
        </p:txBody>
      </p:sp>
    </p:spTree>
    <p:extLst>
      <p:ext uri="{BB962C8B-B14F-4D97-AF65-F5344CB8AC3E}">
        <p14:creationId xmlns:p14="http://schemas.microsoft.com/office/powerpoint/2010/main" val="426470866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Sonuçlar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2000" dirty="0" smtClean="0"/>
              <a:t>Tip 1 DM hastalarla </a:t>
            </a:r>
            <a:r>
              <a:rPr lang="tr-TR" sz="2000" dirty="0"/>
              <a:t>yapılan başka bir çalışmada, yazarlar göreceli </a:t>
            </a:r>
            <a:r>
              <a:rPr lang="tr-TR" sz="2000" dirty="0" smtClean="0"/>
              <a:t>artışların % </a:t>
            </a:r>
            <a:r>
              <a:rPr lang="tr-TR" sz="2000" dirty="0"/>
              <a:t>17'ye kadar </a:t>
            </a:r>
            <a:r>
              <a:rPr lang="tr-TR" sz="2000" dirty="0" smtClean="0"/>
              <a:t>çıktığını belirtmişler.</a:t>
            </a:r>
          </a:p>
          <a:p>
            <a:endParaRPr lang="tr-TR" sz="2000" dirty="0" smtClean="0"/>
          </a:p>
          <a:p>
            <a:r>
              <a:rPr lang="tr-TR" sz="2000" dirty="0" smtClean="0"/>
              <a:t>Bu </a:t>
            </a:r>
            <a:r>
              <a:rPr lang="tr-TR" sz="2000" dirty="0"/>
              <a:t>iki çalışmanın yanı sıra, </a:t>
            </a:r>
            <a:r>
              <a:rPr lang="tr-TR" sz="2000" dirty="0" smtClean="0"/>
              <a:t>diğer çalışmalarda </a:t>
            </a:r>
            <a:r>
              <a:rPr lang="tr-TR" sz="2000" dirty="0"/>
              <a:t>IDA varlığında HbA1c düzeylerinde büyük artışlar </a:t>
            </a:r>
            <a:r>
              <a:rPr lang="tr-TR" sz="2000" dirty="0" smtClean="0"/>
              <a:t>gösterilmedi </a:t>
            </a:r>
          </a:p>
          <a:p>
            <a:pPr lvl="1"/>
            <a:r>
              <a:rPr lang="tr-TR" sz="1600" b="1" i="1" dirty="0" smtClean="0"/>
              <a:t>ve </a:t>
            </a:r>
            <a:r>
              <a:rPr lang="tr-TR" sz="1600" b="1" i="1" dirty="0"/>
              <a:t>bir çalışma DM bulunmayan anemi hastalarının, anemi olmayan hastalardan daha düşük HbA1c sonuçlarına sahip olduklarını ortaya koydu</a:t>
            </a:r>
            <a:r>
              <a:rPr lang="tr-TR" sz="1600" b="1" i="1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smtClean="0"/>
              <a:t>Ulusal </a:t>
            </a:r>
            <a:r>
              <a:rPr lang="tr-TR" sz="2000" dirty="0"/>
              <a:t>Sağlık ve Beslenme İnceleme Anketi (NHANES) 1999-2006 verilerine göre, demir eksikliği kadınlar arasında yaygın olarak görülmektedir ve </a:t>
            </a:r>
            <a:r>
              <a:rPr lang="tr-TR" sz="2000" dirty="0" smtClean="0"/>
              <a:t>anemisi </a:t>
            </a:r>
            <a:r>
              <a:rPr lang="tr-TR" sz="2000" dirty="0" err="1" smtClean="0"/>
              <a:t>olannveya</a:t>
            </a:r>
            <a:r>
              <a:rPr lang="tr-TR" sz="2000" dirty="0" smtClean="0"/>
              <a:t> </a:t>
            </a:r>
            <a:r>
              <a:rPr lang="tr-TR" sz="2000" dirty="0"/>
              <a:t>olmayan </a:t>
            </a:r>
            <a:r>
              <a:rPr lang="tr-TR" sz="2000" b="1" i="1" dirty="0"/>
              <a:t>demir eksikliği HbA1c </a:t>
            </a:r>
            <a:r>
              <a:rPr lang="tr-TR" sz="2000" b="1" i="1" dirty="0" smtClean="0"/>
              <a:t>dağılımında glikoz seviyelerinden bağımsız olarak yaklaşık %5 </a:t>
            </a:r>
            <a:r>
              <a:rPr lang="tr-TR" sz="2000" b="1" i="1" dirty="0"/>
              <a:t>kayma ile ilişkilidir ( 37 </a:t>
            </a:r>
            <a:r>
              <a:rPr lang="tr-TR" sz="2000" b="1" i="1" dirty="0" err="1"/>
              <a:t>mmol</a:t>
            </a:r>
            <a:r>
              <a:rPr lang="tr-TR" sz="2000" b="1" i="1" dirty="0"/>
              <a:t> / </a:t>
            </a:r>
            <a:r>
              <a:rPr lang="tr-TR" sz="2000" b="1" i="1" dirty="0" err="1"/>
              <a:t>mol</a:t>
            </a:r>
            <a:r>
              <a:rPr lang="tr-TR" sz="2000" b="1" i="1" dirty="0" smtClean="0"/>
              <a:t>).</a:t>
            </a:r>
            <a:endParaRPr lang="tr-TR" sz="2000" b="1" i="1" dirty="0"/>
          </a:p>
          <a:p>
            <a:endParaRPr lang="tr-TR" sz="2000" dirty="0" smtClean="0"/>
          </a:p>
          <a:p>
            <a:r>
              <a:rPr lang="tr-TR" sz="2000" dirty="0"/>
              <a:t>B</a:t>
            </a:r>
            <a:r>
              <a:rPr lang="tr-TR" sz="2000" dirty="0" smtClean="0"/>
              <a:t>enzer bir başka analiz </a:t>
            </a:r>
            <a:r>
              <a:rPr lang="tr-TR" sz="2200" dirty="0" smtClean="0"/>
              <a:t>yaş, cinsiyet ve ırk veya etnik köken açısından düzeltme yapıldıktan sonra </a:t>
            </a:r>
            <a:r>
              <a:rPr lang="tr-TR" sz="2000" dirty="0" smtClean="0"/>
              <a:t>demir eksikliği olan ve olmayan bireyler arasında HbA1c düzeylerinde anlamlı bir fark olmadığını gösterdi.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90367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tr-TR" sz="2000" dirty="0" smtClean="0"/>
              <a:t>Pratikte</a:t>
            </a:r>
            <a:r>
              <a:rPr lang="tr-TR" sz="2000" dirty="0"/>
              <a:t>, HbA1c değerlerinde ≥% 0,5 (5.5 </a:t>
            </a:r>
            <a:r>
              <a:rPr lang="tr-TR" sz="2000" dirty="0" err="1"/>
              <a:t>mmol</a:t>
            </a:r>
            <a:r>
              <a:rPr lang="tr-TR" sz="2000" dirty="0"/>
              <a:t> / </a:t>
            </a:r>
            <a:r>
              <a:rPr lang="tr-TR" sz="2000" dirty="0" err="1"/>
              <a:t>mol</a:t>
            </a:r>
            <a:r>
              <a:rPr lang="tr-TR" sz="2000" dirty="0"/>
              <a:t>) değişiklikler klinik olarak anlamlı kabul edilir ve </a:t>
            </a:r>
            <a:r>
              <a:rPr lang="tr-TR" sz="2000" dirty="0" err="1"/>
              <a:t>DM'li</a:t>
            </a:r>
            <a:r>
              <a:rPr lang="tr-TR" sz="2000" dirty="0"/>
              <a:t> hastalar için yönetim stratejilerinin yeniden değerlendirilmesi </a:t>
            </a:r>
            <a:r>
              <a:rPr lang="tr-TR" sz="2000" dirty="0" smtClean="0"/>
              <a:t>önerilir.</a:t>
            </a:r>
          </a:p>
          <a:p>
            <a:endParaRPr lang="tr-TR" sz="2000" dirty="0"/>
          </a:p>
          <a:p>
            <a:r>
              <a:rPr lang="tr-TR" sz="2000" dirty="0" err="1" smtClean="0"/>
              <a:t>Normoglisemik</a:t>
            </a:r>
            <a:r>
              <a:rPr lang="tr-TR" sz="2000" dirty="0" smtClean="0"/>
              <a:t> </a:t>
            </a:r>
            <a:r>
              <a:rPr lang="tr-TR" sz="2000" dirty="0"/>
              <a:t>bireylerde beklenen HbA1c bireysel </a:t>
            </a:r>
            <a:r>
              <a:rPr lang="tr-TR" sz="2000" dirty="0" smtClean="0"/>
              <a:t>varyasyon ~% </a:t>
            </a:r>
            <a:r>
              <a:rPr lang="tr-TR" sz="2000" dirty="0"/>
              <a:t>0.4 (4.4 </a:t>
            </a:r>
            <a:r>
              <a:rPr lang="tr-TR" sz="2000" dirty="0" err="1"/>
              <a:t>mmol</a:t>
            </a:r>
            <a:r>
              <a:rPr lang="tr-TR" sz="2000" dirty="0"/>
              <a:t> / </a:t>
            </a:r>
            <a:r>
              <a:rPr lang="tr-TR" sz="2000" dirty="0" err="1"/>
              <a:t>mol</a:t>
            </a:r>
            <a:r>
              <a:rPr lang="tr-TR" sz="2000" dirty="0"/>
              <a:t>) olduğundan, HbA1c düzeylerinde ≥% 0.5 (5.5 </a:t>
            </a:r>
            <a:r>
              <a:rPr lang="tr-TR" sz="2000" dirty="0" err="1"/>
              <a:t>mmol</a:t>
            </a:r>
            <a:r>
              <a:rPr lang="tr-TR" sz="2000" dirty="0"/>
              <a:t> / </a:t>
            </a:r>
            <a:r>
              <a:rPr lang="tr-TR" sz="2000" dirty="0" err="1"/>
              <a:t>mol</a:t>
            </a:r>
            <a:r>
              <a:rPr lang="tr-TR" sz="2000" dirty="0"/>
              <a:t>) değişiklik olması, yöntem ve birey dışında faktörlerden </a:t>
            </a:r>
            <a:r>
              <a:rPr lang="tr-TR" sz="2000" dirty="0" smtClean="0"/>
              <a:t>kaynaklanıyordur.</a:t>
            </a:r>
          </a:p>
          <a:p>
            <a:endParaRPr lang="tr-TR" sz="2000" dirty="0" smtClean="0"/>
          </a:p>
          <a:p>
            <a:r>
              <a:rPr lang="tr-TR" sz="2000" dirty="0" smtClean="0"/>
              <a:t>Klinik </a:t>
            </a:r>
            <a:r>
              <a:rPr lang="tr-TR" sz="2000" dirty="0"/>
              <a:t>gerekliliklere ve HbA1c'nin analitik ve biyolojik varyasyonuna dayanan uluslararası kılavuzlar, bu </a:t>
            </a:r>
            <a:r>
              <a:rPr lang="tr-TR" sz="2000" dirty="0" err="1"/>
              <a:t>analit</a:t>
            </a:r>
            <a:r>
              <a:rPr lang="tr-TR" sz="2000" dirty="0"/>
              <a:t> için izin verilen toplam hata (TEA) </a:t>
            </a:r>
            <a:r>
              <a:rPr lang="tr-TR" sz="2000" dirty="0" smtClean="0"/>
              <a:t>değerini % </a:t>
            </a:r>
            <a:r>
              <a:rPr lang="tr-TR" sz="2000" dirty="0"/>
              <a:t>6 </a:t>
            </a:r>
            <a:r>
              <a:rPr lang="tr-TR" sz="2000" dirty="0" smtClean="0"/>
              <a:t>olarak </a:t>
            </a:r>
            <a:r>
              <a:rPr lang="tr-TR" sz="2000" dirty="0"/>
              <a:t> </a:t>
            </a:r>
            <a:r>
              <a:rPr lang="tr-TR" sz="2000" dirty="0" smtClean="0"/>
              <a:t>tanımlamıştır.</a:t>
            </a:r>
          </a:p>
          <a:p>
            <a:endParaRPr lang="tr-TR" sz="2000" dirty="0" smtClean="0"/>
          </a:p>
          <a:p>
            <a:r>
              <a:rPr lang="tr-TR" sz="2000" dirty="0" smtClean="0"/>
              <a:t>Sonuçlarımıza </a:t>
            </a:r>
            <a:r>
              <a:rPr lang="tr-TR" sz="2000" dirty="0"/>
              <a:t>benzer şekilde, bu konuyla ilgili yapılan birçok çalışma, IDA varlığında HbA1c sonuçlarında küçük artışlar olduğunu göstermektedir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Bu </a:t>
            </a:r>
            <a:r>
              <a:rPr lang="tr-TR" sz="2000" dirty="0"/>
              <a:t>artışların büyüklüğü hem analitik hem de klinik HbA1c testi için izin verilen değişkenlik içindedir.</a:t>
            </a:r>
          </a:p>
        </p:txBody>
      </p:sp>
    </p:spTree>
    <p:extLst>
      <p:ext uri="{BB962C8B-B14F-4D97-AF65-F5344CB8AC3E}">
        <p14:creationId xmlns:p14="http://schemas.microsoft.com/office/powerpoint/2010/main" val="221960487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Çalışmanın güçlü yönleri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Bu </a:t>
            </a:r>
            <a:r>
              <a:rPr lang="tr-TR" sz="2000" dirty="0"/>
              <a:t>çalışmanın bazı güçlü yönleri vardır</a:t>
            </a:r>
            <a:r>
              <a:rPr lang="tr-TR" sz="2000" dirty="0" smtClean="0"/>
              <a:t>.</a:t>
            </a:r>
          </a:p>
          <a:p>
            <a:r>
              <a:rPr lang="tr-TR" sz="2000" dirty="0" smtClean="0"/>
              <a:t>İlk </a:t>
            </a:r>
            <a:r>
              <a:rPr lang="tr-TR" sz="2000" dirty="0"/>
              <a:t>olarak, HbA1c sonuçlarını maskeleyebilecek faktörleri olabildiğince azaltmak üzere </a:t>
            </a:r>
            <a:r>
              <a:rPr lang="tr-TR" sz="2000" dirty="0" smtClean="0"/>
              <a:t>tasarlandı.</a:t>
            </a:r>
          </a:p>
          <a:p>
            <a:endParaRPr lang="tr-TR" sz="2000" dirty="0" smtClean="0"/>
          </a:p>
          <a:p>
            <a:r>
              <a:rPr lang="tr-TR" sz="2000" dirty="0" smtClean="0"/>
              <a:t>HbA1c </a:t>
            </a:r>
            <a:r>
              <a:rPr lang="tr-TR" sz="2000" dirty="0"/>
              <a:t>değişkenliğinin sadece analizdeki engelleyici faktörden kaynaklandığını garanti etmek için yalnızca DM içermeyen kişiler dahil edildi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smtClean="0"/>
              <a:t>HbA1c </a:t>
            </a:r>
            <a:r>
              <a:rPr lang="tr-TR" sz="2000" dirty="0"/>
              <a:t>sonuçlarını farklı anemi derecelerinde analiz </a:t>
            </a:r>
            <a:r>
              <a:rPr lang="tr-TR" sz="2000" dirty="0" smtClean="0"/>
              <a:t>edildi.</a:t>
            </a:r>
          </a:p>
          <a:p>
            <a:r>
              <a:rPr lang="tr-TR" sz="2000" dirty="0" smtClean="0"/>
              <a:t>Son </a:t>
            </a:r>
            <a:r>
              <a:rPr lang="tr-TR" sz="2000" dirty="0"/>
              <a:t>olarak, HbA1c, standartlaştırılmış ve IFCC ve </a:t>
            </a:r>
            <a:r>
              <a:rPr lang="tr-TR" sz="2000" dirty="0" err="1"/>
              <a:t>NGSP'ye</a:t>
            </a:r>
            <a:r>
              <a:rPr lang="tr-TR" sz="2000" dirty="0"/>
              <a:t> izlenebilir olan, yaygın olarak kullanılan iki yöntemle ölçülmüştür.</a:t>
            </a:r>
            <a:endParaRPr lang="tr-TR" sz="2000" dirty="0" smtClean="0"/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4478025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Kısıtlılıklar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Bu </a:t>
            </a:r>
            <a:r>
              <a:rPr lang="tr-TR" sz="2000" dirty="0"/>
              <a:t>çalışma aynı zamanda bazı sınırlamaları da beraberinde getirmektedir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err="1" smtClean="0"/>
              <a:t>Kesitsel</a:t>
            </a:r>
            <a:r>
              <a:rPr lang="tr-TR" sz="2000" dirty="0" smtClean="0"/>
              <a:t> </a:t>
            </a:r>
            <a:r>
              <a:rPr lang="tr-TR" sz="2000" dirty="0"/>
              <a:t>bir </a:t>
            </a:r>
            <a:r>
              <a:rPr lang="tr-TR" sz="2000" dirty="0" smtClean="0"/>
              <a:t>çalışmadır </a:t>
            </a:r>
            <a:r>
              <a:rPr lang="tr-TR" sz="2000" dirty="0"/>
              <a:t>ve </a:t>
            </a:r>
            <a:r>
              <a:rPr lang="tr-TR" sz="2000" dirty="0" smtClean="0"/>
              <a:t>aneminin </a:t>
            </a:r>
            <a:r>
              <a:rPr lang="tr-TR" sz="2000" dirty="0"/>
              <a:t>HbA1c'yi etkileyen </a:t>
            </a:r>
            <a:r>
              <a:rPr lang="tr-TR" sz="2000" dirty="0" smtClean="0"/>
              <a:t>mekanizması değerlendirilmemiştir.</a:t>
            </a:r>
          </a:p>
          <a:p>
            <a:endParaRPr lang="tr-TR" sz="2000" dirty="0" smtClean="0"/>
          </a:p>
          <a:p>
            <a:r>
              <a:rPr lang="tr-TR" sz="2000" dirty="0" smtClean="0"/>
              <a:t>Şunu da belirtmek gerekir ki, bu çalışma diyabeti olmayan bireyler üzerinde yapılmıştır.</a:t>
            </a:r>
          </a:p>
          <a:p>
            <a:endParaRPr lang="tr-TR" sz="2000" dirty="0" smtClean="0"/>
          </a:p>
          <a:p>
            <a:r>
              <a:rPr lang="tr-TR" sz="2000" dirty="0" smtClean="0"/>
              <a:t>Anemi derecesinin HbA1c düzeyine etkisi zayıf </a:t>
            </a:r>
            <a:r>
              <a:rPr lang="tr-TR" sz="2000" dirty="0" err="1" smtClean="0"/>
              <a:t>metabolik</a:t>
            </a:r>
            <a:r>
              <a:rPr lang="tr-TR" sz="2000" dirty="0" smtClean="0"/>
              <a:t> kontrollü diyabetik popülasyonlarda daha büyük ve klinik olarak daha anlamlı çıkabilir.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35069733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Sonuç </a:t>
            </a:r>
            <a:r>
              <a:rPr lang="tr-TR" sz="2000" dirty="0"/>
              <a:t>olarak, IDA, HbA1c düzeylerini etkiler ve sonuçlarında </a:t>
            </a:r>
            <a:r>
              <a:rPr lang="tr-TR" sz="2000" dirty="0" smtClean="0"/>
              <a:t>yalancı </a:t>
            </a:r>
            <a:r>
              <a:rPr lang="tr-TR" sz="2000" dirty="0"/>
              <a:t>artışa neden olur. </a:t>
            </a:r>
            <a:endParaRPr lang="tr-TR" sz="2000" dirty="0" smtClean="0"/>
          </a:p>
          <a:p>
            <a:r>
              <a:rPr lang="tr-TR" sz="2000" dirty="0" smtClean="0"/>
              <a:t>HbA1c </a:t>
            </a:r>
            <a:r>
              <a:rPr lang="tr-TR" sz="2000" dirty="0"/>
              <a:t>değerlerindeki bu yukarı doğru değişiklikler istatistiksel olarak anlamlı olmasına rağmen, HbA1c testinin genel değişkenliği dikkate alındığında </a:t>
            </a:r>
            <a:r>
              <a:rPr lang="tr-TR" sz="2000" b="1" i="1" dirty="0"/>
              <a:t>klinik olarak anlamlı olmayabilirler</a:t>
            </a:r>
            <a:r>
              <a:rPr lang="tr-TR" sz="2000" b="1" i="1" dirty="0" smtClean="0"/>
              <a:t>.</a:t>
            </a:r>
          </a:p>
          <a:p>
            <a:r>
              <a:rPr lang="tr-TR" sz="2000" dirty="0" smtClean="0"/>
              <a:t>Bu </a:t>
            </a:r>
            <a:r>
              <a:rPr lang="tr-TR" sz="2000" dirty="0"/>
              <a:t>etki anemi derecesine bağlıdır ve hafif </a:t>
            </a:r>
            <a:r>
              <a:rPr lang="tr-TR" sz="2000" dirty="0" smtClean="0"/>
              <a:t>aneminin </a:t>
            </a:r>
            <a:r>
              <a:rPr lang="tr-TR" sz="2000" dirty="0"/>
              <a:t>varlığının HbA1c düzeyleri üzerinde çok az etkisi vardır. </a:t>
            </a:r>
            <a:endParaRPr lang="tr-TR" sz="2000" dirty="0" smtClean="0"/>
          </a:p>
          <a:p>
            <a:r>
              <a:rPr lang="tr-TR" sz="2000" b="1" i="1" dirty="0"/>
              <a:t>Bu bulgular, hafif </a:t>
            </a:r>
            <a:r>
              <a:rPr lang="tr-TR" sz="2000" b="1" i="1" dirty="0" smtClean="0"/>
              <a:t>anemisi </a:t>
            </a:r>
            <a:r>
              <a:rPr lang="tr-TR" sz="2000" b="1" i="1" dirty="0"/>
              <a:t>olan hastalarda </a:t>
            </a:r>
            <a:r>
              <a:rPr lang="tr-TR" sz="2000" b="1" i="1" dirty="0" err="1"/>
              <a:t>DM'yi</a:t>
            </a:r>
            <a:r>
              <a:rPr lang="tr-TR" sz="2000" b="1" i="1" dirty="0"/>
              <a:t> teşhis etmek için HbA1c kullanımını destekleyebilir</a:t>
            </a:r>
            <a:r>
              <a:rPr lang="tr-TR" sz="2000" b="1" i="1" dirty="0" smtClean="0"/>
              <a:t>.</a:t>
            </a:r>
          </a:p>
          <a:p>
            <a:r>
              <a:rPr lang="tr-TR" sz="2000" dirty="0" smtClean="0"/>
              <a:t>Bu </a:t>
            </a:r>
            <a:r>
              <a:rPr lang="tr-TR" sz="2000" dirty="0"/>
              <a:t>çalışma, Porto </a:t>
            </a:r>
            <a:r>
              <a:rPr lang="tr-TR" sz="2000" dirty="0" err="1"/>
              <a:t>Alegre</a:t>
            </a:r>
            <a:r>
              <a:rPr lang="tr-TR" sz="2000" dirty="0"/>
              <a:t> Hastanesi'nden Araştırma Teşvik Fonu (FIPE / HCPA, Hibe No GPPG06511) tarafından finanse </a:t>
            </a:r>
            <a:r>
              <a:rPr lang="tr-TR" sz="2000" dirty="0" smtClean="0"/>
              <a:t>edildi.</a:t>
            </a:r>
          </a:p>
          <a:p>
            <a:endParaRPr lang="tr-TR" sz="2000" b="1" i="1" dirty="0"/>
          </a:p>
        </p:txBody>
      </p:sp>
    </p:spTree>
    <p:extLst>
      <p:ext uri="{BB962C8B-B14F-4D97-AF65-F5344CB8AC3E}">
        <p14:creationId xmlns:p14="http://schemas.microsoft.com/office/powerpoint/2010/main" val="1030756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Materyal-</a:t>
            </a:r>
            <a:r>
              <a:rPr lang="tr-TR" dirty="0" err="1" smtClean="0"/>
              <a:t>Metod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Çalışmaya toplamda 122 hasta dahil edildi.</a:t>
            </a:r>
          </a:p>
          <a:p>
            <a:pPr lvl="1"/>
            <a:r>
              <a:rPr lang="tr-TR" dirty="0" smtClean="0"/>
              <a:t>61 IDA hastası</a:t>
            </a:r>
          </a:p>
          <a:p>
            <a:pPr lvl="1"/>
            <a:r>
              <a:rPr lang="tr-TR" dirty="0" smtClean="0"/>
              <a:t>61 demir eksikliği olmayan kontrol grubu</a:t>
            </a:r>
          </a:p>
          <a:p>
            <a:endParaRPr lang="tr-TR" sz="2000" dirty="0" smtClean="0"/>
          </a:p>
          <a:p>
            <a:r>
              <a:rPr lang="tr-TR" sz="2000" dirty="0" smtClean="0"/>
              <a:t>HbA1c, her bir numunede hem iyon değişimli HPLC </a:t>
            </a:r>
            <a:r>
              <a:rPr lang="tr-TR" sz="2000" dirty="0" err="1" smtClean="0"/>
              <a:t>Variant</a:t>
            </a:r>
            <a:r>
              <a:rPr lang="tr-TR" sz="2000" dirty="0" smtClean="0"/>
              <a:t> II Turbo </a:t>
            </a:r>
            <a:r>
              <a:rPr lang="tr-TR" sz="2000" dirty="0" err="1" smtClean="0"/>
              <a:t>BioRad</a:t>
            </a:r>
            <a:r>
              <a:rPr lang="tr-TR" sz="2000" dirty="0" smtClean="0"/>
              <a:t> hem de </a:t>
            </a:r>
            <a:r>
              <a:rPr lang="tr-TR" sz="2000" dirty="0" err="1" smtClean="0"/>
              <a:t>immünoturbidimetri</a:t>
            </a:r>
            <a:r>
              <a:rPr lang="tr-TR" sz="2000" dirty="0" smtClean="0"/>
              <a:t> (IT) </a:t>
            </a:r>
            <a:r>
              <a:rPr lang="tr-TR" sz="2000" dirty="0" err="1" smtClean="0"/>
              <a:t>Tina</a:t>
            </a:r>
            <a:r>
              <a:rPr lang="tr-TR" sz="2000" dirty="0" smtClean="0"/>
              <a:t> </a:t>
            </a:r>
            <a:r>
              <a:rPr lang="tr-TR" sz="2000" dirty="0" err="1" smtClean="0"/>
              <a:t>Quant</a:t>
            </a:r>
            <a:r>
              <a:rPr lang="tr-TR" sz="2000" dirty="0" smtClean="0"/>
              <a:t> II </a:t>
            </a:r>
            <a:r>
              <a:rPr lang="tr-TR" sz="2000" dirty="0" err="1" smtClean="0"/>
              <a:t>Roche</a:t>
            </a:r>
            <a:r>
              <a:rPr lang="tr-TR" sz="2000" dirty="0" smtClean="0"/>
              <a:t> </a:t>
            </a:r>
            <a:r>
              <a:rPr lang="tr-TR" sz="2000" dirty="0" err="1" smtClean="0"/>
              <a:t>Diagnostics</a:t>
            </a:r>
            <a:r>
              <a:rPr lang="tr-TR" sz="2000" dirty="0" smtClean="0"/>
              <a:t> ile ölçülmüştür. </a:t>
            </a:r>
          </a:p>
          <a:p>
            <a:endParaRPr lang="tr-TR" sz="2000" dirty="0" smtClean="0"/>
          </a:p>
          <a:p>
            <a:r>
              <a:rPr lang="tr-TR" sz="2000" dirty="0" smtClean="0"/>
              <a:t>HbA1c sonuçları gruplar arasında karşılaştırıldı. Korelasyon analizi için hastalar tümüyle birlikte değerlendirildi.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27391317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endParaRPr lang="tr-TR" dirty="0" smtClean="0"/>
          </a:p>
          <a:p>
            <a:endParaRPr lang="tr-TR" dirty="0"/>
          </a:p>
          <a:p>
            <a:pPr marL="0" indent="0">
              <a:buNone/>
            </a:pPr>
            <a:r>
              <a:rPr lang="tr-TR" smtClean="0"/>
              <a:t>                               TEŞEKKÜRLER..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515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Giriş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400" dirty="0" err="1" smtClean="0"/>
              <a:t>Diabetes</a:t>
            </a:r>
            <a:r>
              <a:rPr lang="tr-TR" sz="2400" dirty="0" smtClean="0"/>
              <a:t> </a:t>
            </a:r>
            <a:r>
              <a:rPr lang="tr-TR" sz="2400" dirty="0" err="1"/>
              <a:t>mellitus</a:t>
            </a:r>
            <a:r>
              <a:rPr lang="tr-TR" sz="2400" dirty="0"/>
              <a:t> (DM) hastalarında </a:t>
            </a:r>
            <a:r>
              <a:rPr lang="tr-TR" sz="2400" dirty="0" err="1"/>
              <a:t>glisemik</a:t>
            </a:r>
            <a:r>
              <a:rPr lang="tr-TR" sz="2400" dirty="0"/>
              <a:t> kontrolün uzun vadeli derecesini değerlendirmek için </a:t>
            </a:r>
            <a:r>
              <a:rPr lang="tr-TR" sz="2400" dirty="0" err="1" smtClean="0"/>
              <a:t>glikozile</a:t>
            </a:r>
            <a:r>
              <a:rPr lang="tr-TR" sz="2400" dirty="0" smtClean="0"/>
              <a:t> hemoglobin </a:t>
            </a:r>
            <a:r>
              <a:rPr lang="tr-TR" sz="2400" dirty="0"/>
              <a:t>(HbA1c) tercih edilen </a:t>
            </a:r>
            <a:r>
              <a:rPr lang="tr-TR" sz="2400" dirty="0" smtClean="0"/>
              <a:t>parametredir. </a:t>
            </a:r>
          </a:p>
          <a:p>
            <a:endParaRPr lang="tr-TR" sz="2400" dirty="0" smtClean="0"/>
          </a:p>
          <a:p>
            <a:r>
              <a:rPr lang="tr-TR" sz="2400" dirty="0" smtClean="0"/>
              <a:t>Diyabetik </a:t>
            </a:r>
            <a:r>
              <a:rPr lang="tr-TR" sz="2400" dirty="0"/>
              <a:t>komplikasyonların gelişiminde ve </a:t>
            </a:r>
            <a:r>
              <a:rPr lang="tr-TR" sz="2400" dirty="0" smtClean="0"/>
              <a:t>ilerlemesinde, </a:t>
            </a:r>
            <a:r>
              <a:rPr lang="tr-TR" sz="2400" dirty="0" err="1" smtClean="0"/>
              <a:t>glisemik</a:t>
            </a:r>
            <a:r>
              <a:rPr lang="tr-TR" sz="2400" dirty="0" smtClean="0"/>
              <a:t> </a:t>
            </a:r>
            <a:r>
              <a:rPr lang="tr-TR" sz="2400" dirty="0"/>
              <a:t>düzeyler belirleyici bir faktördür ve </a:t>
            </a:r>
            <a:endParaRPr lang="tr-TR" sz="2400" dirty="0" smtClean="0"/>
          </a:p>
          <a:p>
            <a:pPr marL="0" indent="0">
              <a:buNone/>
            </a:pPr>
            <a:r>
              <a:rPr lang="tr-TR" sz="2400" dirty="0" smtClean="0"/>
              <a:t>   </a:t>
            </a:r>
            <a:r>
              <a:rPr lang="tr-TR" sz="2400" b="1" i="1" dirty="0" smtClean="0"/>
              <a:t>HbA1c </a:t>
            </a:r>
            <a:r>
              <a:rPr lang="tr-TR" sz="2400" b="1" i="1" dirty="0"/>
              <a:t>bu kronik komplikasyonların </a:t>
            </a:r>
            <a:r>
              <a:rPr lang="tr-TR" sz="2400" b="1" i="1" dirty="0" smtClean="0"/>
              <a:t>çoğunun gelişimini öngörür</a:t>
            </a:r>
            <a:r>
              <a:rPr lang="tr-TR" sz="2400" dirty="0" smtClean="0"/>
              <a:t>.</a:t>
            </a:r>
          </a:p>
          <a:p>
            <a:endParaRPr lang="tr-TR" sz="2400" dirty="0" smtClean="0"/>
          </a:p>
          <a:p>
            <a:r>
              <a:rPr lang="tr-TR" sz="2400" dirty="0" smtClean="0"/>
              <a:t>DM tanısı </a:t>
            </a:r>
            <a:r>
              <a:rPr lang="tr-TR" sz="2400" dirty="0"/>
              <a:t>için </a:t>
            </a:r>
            <a:r>
              <a:rPr lang="tr-TR" sz="2400" dirty="0" err="1" smtClean="0"/>
              <a:t>cut-off</a:t>
            </a:r>
            <a:r>
              <a:rPr lang="tr-TR" sz="2400" dirty="0" smtClean="0"/>
              <a:t> değeri olarak HbA1c ≥</a:t>
            </a:r>
            <a:r>
              <a:rPr lang="tr-TR" sz="2400" dirty="0"/>
              <a:t>% 6.5 (48 </a:t>
            </a:r>
            <a:r>
              <a:rPr lang="tr-TR" sz="2400" dirty="0" err="1"/>
              <a:t>mmol</a:t>
            </a:r>
            <a:r>
              <a:rPr lang="tr-TR" sz="2400" dirty="0"/>
              <a:t> / </a:t>
            </a:r>
            <a:r>
              <a:rPr lang="tr-TR" sz="2400" dirty="0" err="1"/>
              <a:t>mol</a:t>
            </a:r>
            <a:r>
              <a:rPr lang="tr-TR" sz="2400" dirty="0"/>
              <a:t>) önerilir</a:t>
            </a:r>
            <a:r>
              <a:rPr lang="tr-TR" sz="2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455842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HbA1c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HbA1c, bir veya her iki </a:t>
            </a:r>
            <a:r>
              <a:rPr lang="tr-TR" sz="2000" dirty="0" err="1" smtClean="0"/>
              <a:t>HbA</a:t>
            </a:r>
            <a:r>
              <a:rPr lang="tr-TR" sz="2000" dirty="0" smtClean="0"/>
              <a:t> beta zincirinin terminal NH2 grubuna (valin kalıntısı) bağlı bir glikoz kalıntısı olan hemoglobin formudur. </a:t>
            </a:r>
          </a:p>
          <a:p>
            <a:endParaRPr lang="tr-TR" sz="2000" dirty="0" smtClean="0"/>
          </a:p>
          <a:p>
            <a:r>
              <a:rPr lang="tr-TR" sz="2000" dirty="0" smtClean="0"/>
              <a:t>Eritrositler glikoz moleküllerine serbestçe geçirgendir ve pratik olarak plazma ile hemoglobin aynı glikoz konsantrasyonlarına maruz kalır. </a:t>
            </a:r>
          </a:p>
          <a:p>
            <a:endParaRPr lang="tr-TR" sz="2000" dirty="0" smtClean="0"/>
          </a:p>
          <a:p>
            <a:r>
              <a:rPr lang="tr-TR" sz="2000" dirty="0" smtClean="0"/>
              <a:t>Bu nedenle, HbA1c seviyeleri, ölçümden önceki son 2- 3aya kadar olan </a:t>
            </a:r>
            <a:r>
              <a:rPr lang="tr-TR" sz="2000" dirty="0" err="1" smtClean="0"/>
              <a:t>glisemik</a:t>
            </a:r>
            <a:r>
              <a:rPr lang="tr-TR" sz="2000" dirty="0" smtClean="0"/>
              <a:t> kontrolü daha belirgin bir şekilde yansıtmaktadır (</a:t>
            </a:r>
            <a:r>
              <a:rPr lang="tr-TR" sz="2000" dirty="0" err="1" smtClean="0"/>
              <a:t>eritosit</a:t>
            </a:r>
            <a:r>
              <a:rPr lang="tr-TR" sz="2000" dirty="0" smtClean="0"/>
              <a:t> yarı ömrü).</a:t>
            </a:r>
          </a:p>
          <a:p>
            <a:endParaRPr lang="tr-TR" sz="2000" dirty="0" smtClean="0"/>
          </a:p>
          <a:p>
            <a:r>
              <a:rPr lang="tr-TR" sz="2000" dirty="0" smtClean="0"/>
              <a:t>Hastaların HbA1c hedeflerine ulaşıp ulaşmadığını belirlemek için HbA1c seri sonuçlarını karşılaştırarak, </a:t>
            </a:r>
            <a:r>
              <a:rPr lang="tr-TR" sz="2000" dirty="0" err="1" smtClean="0"/>
              <a:t>glisemik</a:t>
            </a:r>
            <a:r>
              <a:rPr lang="tr-TR" sz="2000" dirty="0" smtClean="0"/>
              <a:t> kontrolün ilerlemesini veya kötüleşmesini belirlemek için kullanılır.</a:t>
            </a:r>
          </a:p>
          <a:p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1505174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HbA1c</a:t>
            </a:r>
          </a:p>
          <a:p>
            <a:r>
              <a:rPr lang="tr-TR" sz="2000" dirty="0"/>
              <a:t>Y</a:t>
            </a:r>
            <a:r>
              <a:rPr lang="tr-TR" sz="2000" dirty="0" smtClean="0"/>
              <a:t>akın zamanda DM tanısında da kullanılması önerilmektedir.</a:t>
            </a:r>
          </a:p>
          <a:p>
            <a:endParaRPr lang="tr-TR" sz="2000" dirty="0" smtClean="0"/>
          </a:p>
          <a:p>
            <a:r>
              <a:rPr lang="tr-TR" sz="2000" dirty="0" smtClean="0"/>
              <a:t>HbA1c'yi </a:t>
            </a:r>
            <a:r>
              <a:rPr lang="tr-TR" sz="2000" dirty="0"/>
              <a:t>ölçmek için kullanılan metodolojiye bağlı olarak, çeşitli faktörler HbA1c sonuçlarını etkileyebilir veya müdahale edebilir. </a:t>
            </a:r>
            <a:endParaRPr lang="tr-TR" sz="2000" dirty="0" smtClean="0"/>
          </a:p>
          <a:p>
            <a:pPr lvl="1"/>
            <a:r>
              <a:rPr lang="tr-TR" sz="2000" dirty="0"/>
              <a:t>A</a:t>
            </a:r>
            <a:r>
              <a:rPr lang="tr-TR" sz="2000" dirty="0" smtClean="0"/>
              <a:t>nemi </a:t>
            </a:r>
            <a:r>
              <a:rPr lang="tr-TR" sz="2000" dirty="0"/>
              <a:t>ve </a:t>
            </a:r>
            <a:r>
              <a:rPr lang="tr-TR" sz="2000" dirty="0" err="1"/>
              <a:t>hemoglobinopati</a:t>
            </a:r>
            <a:r>
              <a:rPr lang="tr-TR" sz="2000" dirty="0"/>
              <a:t> gibi bazı hastalıklar ve patolojik durumlar, HbA1c sonuçlarını önemli derecede değiştirebilecek potansiyel faktörler olarak düşünülür</a:t>
            </a:r>
            <a:r>
              <a:rPr lang="tr-TR" sz="2000" dirty="0" smtClean="0"/>
              <a:t>.</a:t>
            </a:r>
          </a:p>
          <a:p>
            <a:endParaRPr lang="tr-TR" sz="2000" dirty="0" smtClean="0"/>
          </a:p>
          <a:p>
            <a:r>
              <a:rPr lang="tr-TR" sz="2000" dirty="0" smtClean="0"/>
              <a:t>Anemi, dünya genelini etkileyen bir halk sağlığı problemidir. Birincil nedeni demir eksikliğidir (ID). </a:t>
            </a:r>
          </a:p>
          <a:p>
            <a:pPr lvl="1"/>
            <a:r>
              <a:rPr lang="tr-TR" sz="2000" dirty="0" smtClean="0"/>
              <a:t>Anemi hastalarının yaklaşık üçte birinde demir eksikliği (İDA) var.</a:t>
            </a:r>
            <a:endParaRPr lang="tr-TR" sz="2000" dirty="0"/>
          </a:p>
          <a:p>
            <a:pPr marL="0" indent="0">
              <a:buNone/>
            </a:pPr>
            <a:endParaRPr lang="tr-TR" sz="2000" dirty="0" smtClean="0"/>
          </a:p>
        </p:txBody>
      </p:sp>
    </p:spTree>
    <p:extLst>
      <p:ext uri="{BB962C8B-B14F-4D97-AF65-F5344CB8AC3E}">
        <p14:creationId xmlns:p14="http://schemas.microsoft.com/office/powerpoint/2010/main" val="1756444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/>
              <a:t>B</a:t>
            </a:r>
            <a:r>
              <a:rPr lang="tr-TR" sz="2000" dirty="0" smtClean="0"/>
              <a:t>ir meta-analizde,</a:t>
            </a:r>
            <a:endParaRPr lang="tr-TR" sz="2000" dirty="0"/>
          </a:p>
          <a:p>
            <a:pPr lvl="1"/>
            <a:r>
              <a:rPr lang="tr-TR" sz="2000" dirty="0" smtClean="0"/>
              <a:t>DM olmayan </a:t>
            </a:r>
            <a:r>
              <a:rPr lang="tr-TR" sz="2000" dirty="0"/>
              <a:t>hastalarda IDA ve / veya </a:t>
            </a:r>
            <a:r>
              <a:rPr lang="tr-TR" sz="2000" dirty="0" smtClean="0"/>
              <a:t>Demir eksikliğinin HbA1c </a:t>
            </a:r>
            <a:r>
              <a:rPr lang="tr-TR" sz="2000" dirty="0"/>
              <a:t>düzeyleri üzerinde pozitif bir etkisi olduğunu fakat istatistiksel olarak anlamlı bir fark </a:t>
            </a:r>
            <a:r>
              <a:rPr lang="tr-TR" sz="2000" dirty="0" smtClean="0"/>
              <a:t>olmadığı görülmüş.</a:t>
            </a:r>
          </a:p>
          <a:p>
            <a:pPr lvl="1"/>
            <a:r>
              <a:rPr lang="tr-TR" sz="2000" dirty="0" smtClean="0"/>
              <a:t>Mevcut çalışmalar arasında yüksek </a:t>
            </a:r>
            <a:r>
              <a:rPr lang="tr-TR" sz="2000" dirty="0" err="1" smtClean="0"/>
              <a:t>heterojenite</a:t>
            </a:r>
            <a:r>
              <a:rPr lang="tr-TR" sz="2000" dirty="0" smtClean="0"/>
              <a:t> olması nedeniyle, IDA ve / veya demir eksikliğinin etkileri kesin değildir..</a:t>
            </a:r>
          </a:p>
          <a:p>
            <a:pPr lvl="1"/>
            <a:r>
              <a:rPr lang="tr-TR" sz="2000" dirty="0" smtClean="0"/>
              <a:t>Bazı </a:t>
            </a:r>
            <a:r>
              <a:rPr lang="tr-TR" sz="2000" dirty="0"/>
              <a:t>çalışmalar, IDA'nın diyabetik ve diyabetik olmayan hastalarda yüksek HbA1c konsantrasyonları ile ilişkili olduğunu ve demir </a:t>
            </a:r>
            <a:r>
              <a:rPr lang="tr-TR" sz="2000" dirty="0" err="1" smtClean="0"/>
              <a:t>replasman</a:t>
            </a:r>
            <a:r>
              <a:rPr lang="tr-TR" sz="2000" dirty="0" smtClean="0"/>
              <a:t> tedavisinin </a:t>
            </a:r>
            <a:r>
              <a:rPr lang="tr-TR" sz="2000" dirty="0"/>
              <a:t>HbA1c'nin azalmasına neden olduğunu ileri sürmektedir</a:t>
            </a:r>
            <a:r>
              <a:rPr lang="tr-TR" sz="2000" dirty="0" smtClean="0"/>
              <a:t>.</a:t>
            </a:r>
          </a:p>
          <a:p>
            <a:pPr lvl="1"/>
            <a:r>
              <a:rPr lang="tr-TR" sz="2000" dirty="0" smtClean="0"/>
              <a:t>Öte yandan, </a:t>
            </a:r>
            <a:r>
              <a:rPr lang="tr-TR" sz="2000" dirty="0" err="1" smtClean="0"/>
              <a:t>IDA'lı</a:t>
            </a:r>
            <a:r>
              <a:rPr lang="tr-TR" sz="2000" dirty="0" smtClean="0"/>
              <a:t> diyabetik olmayan hastalarda HbA1c konsantrasyonlarında belirgin değişiklikler bildirilmemiştir ve bazı çalışmalar bu HbA1c artış etkisini göstermekte  başarısız olmuşlardır.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7371957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2000" dirty="0" smtClean="0"/>
              <a:t>Ayrıca </a:t>
            </a:r>
            <a:r>
              <a:rPr lang="tr-TR" sz="2000" dirty="0" err="1" smtClean="0"/>
              <a:t>premenopozal</a:t>
            </a:r>
            <a:r>
              <a:rPr lang="tr-TR" sz="2000" dirty="0" smtClean="0"/>
              <a:t> kadınlarda anemik olmama durumunda bile, HbA1c seviyeleri </a:t>
            </a:r>
            <a:r>
              <a:rPr lang="tr-TR" sz="2000" dirty="0" err="1" smtClean="0"/>
              <a:t>glukoz</a:t>
            </a:r>
            <a:r>
              <a:rPr lang="tr-TR" sz="2000" dirty="0" smtClean="0"/>
              <a:t> düzeylerinden bağımsız olarak </a:t>
            </a:r>
          </a:p>
          <a:p>
            <a:pPr lvl="1"/>
            <a:r>
              <a:rPr lang="tr-TR" sz="1600" dirty="0" smtClean="0"/>
              <a:t>hemoglobin (</a:t>
            </a:r>
            <a:r>
              <a:rPr lang="tr-TR" sz="1600" dirty="0" err="1" smtClean="0"/>
              <a:t>Hb</a:t>
            </a:r>
            <a:r>
              <a:rPr lang="tr-TR" sz="1600" dirty="0" smtClean="0"/>
              <a:t>), </a:t>
            </a:r>
          </a:p>
          <a:p>
            <a:pPr lvl="1"/>
            <a:r>
              <a:rPr lang="tr-TR" sz="1600" dirty="0" smtClean="0"/>
              <a:t>MCV ve </a:t>
            </a:r>
          </a:p>
          <a:p>
            <a:pPr lvl="1"/>
            <a:r>
              <a:rPr lang="tr-TR" sz="1600" dirty="0" smtClean="0"/>
              <a:t>ortalama </a:t>
            </a:r>
            <a:r>
              <a:rPr lang="tr-TR" sz="1600" dirty="0" err="1" smtClean="0"/>
              <a:t>korpusküler</a:t>
            </a:r>
            <a:r>
              <a:rPr lang="tr-TR" sz="1600" dirty="0" smtClean="0"/>
              <a:t> hemoglobin (MCH) gibi eritrosit endeksleriyle ilişkilidir .</a:t>
            </a:r>
          </a:p>
          <a:p>
            <a:r>
              <a:rPr lang="tr-TR" sz="2000" dirty="0" smtClean="0"/>
              <a:t>Buna </a:t>
            </a:r>
            <a:r>
              <a:rPr lang="tr-TR" sz="2000" dirty="0"/>
              <a:t>ek olarak, </a:t>
            </a:r>
            <a:r>
              <a:rPr lang="tr-TR" sz="2000" dirty="0" smtClean="0"/>
              <a:t>anemisi olsun veya olmasın </a:t>
            </a:r>
            <a:r>
              <a:rPr lang="tr-TR" sz="2000" b="1" i="1" dirty="0" smtClean="0"/>
              <a:t>demir </a:t>
            </a:r>
            <a:r>
              <a:rPr lang="tr-TR" sz="2000" b="1" i="1" dirty="0"/>
              <a:t>eksikliği olan </a:t>
            </a:r>
            <a:r>
              <a:rPr lang="tr-TR" sz="2000" b="1" i="1" dirty="0" err="1"/>
              <a:t>premenapozal</a:t>
            </a:r>
            <a:r>
              <a:rPr lang="tr-TR" sz="2000" b="1" i="1" dirty="0"/>
              <a:t> </a:t>
            </a:r>
            <a:r>
              <a:rPr lang="tr-TR" sz="2000" b="1" i="1" dirty="0" smtClean="0"/>
              <a:t>kadınlarda</a:t>
            </a:r>
            <a:r>
              <a:rPr lang="tr-TR" sz="2000" dirty="0" smtClean="0"/>
              <a:t>, </a:t>
            </a:r>
            <a:r>
              <a:rPr lang="tr-TR" sz="2000" dirty="0"/>
              <a:t>demir eksikliği ve / veya anemi olmayan kadınlardan </a:t>
            </a:r>
            <a:r>
              <a:rPr lang="tr-TR" sz="2000" b="1" i="1" dirty="0"/>
              <a:t>daha yüksek HbA1c </a:t>
            </a:r>
            <a:r>
              <a:rPr lang="tr-TR" sz="2000" b="1" i="1" dirty="0" smtClean="0"/>
              <a:t>düzeylerine</a:t>
            </a:r>
            <a:r>
              <a:rPr lang="tr-TR" sz="2000" dirty="0" smtClean="0"/>
              <a:t> sahiptiler. </a:t>
            </a:r>
          </a:p>
          <a:p>
            <a:r>
              <a:rPr lang="tr-TR" sz="2000" dirty="0" smtClean="0"/>
              <a:t>Dahası</a:t>
            </a:r>
            <a:r>
              <a:rPr lang="tr-TR" sz="2000" dirty="0"/>
              <a:t>, </a:t>
            </a:r>
            <a:r>
              <a:rPr lang="tr-TR" sz="2000" b="1" i="1" dirty="0"/>
              <a:t>diyabetli kadınlarda demir eksikliği </a:t>
            </a:r>
            <a:r>
              <a:rPr lang="tr-TR" sz="2000" b="1" i="1" dirty="0" smtClean="0"/>
              <a:t>nedeniyle geç  </a:t>
            </a:r>
            <a:r>
              <a:rPr lang="tr-TR" sz="2000" b="1" i="1" dirty="0"/>
              <a:t>hamilelik </a:t>
            </a:r>
            <a:r>
              <a:rPr lang="tr-TR" sz="2000" b="1" i="1" dirty="0" smtClean="0"/>
              <a:t>döneminde HbA1c </a:t>
            </a:r>
            <a:r>
              <a:rPr lang="tr-TR" sz="2000" b="1" i="1" dirty="0"/>
              <a:t>düzeyleri </a:t>
            </a:r>
            <a:r>
              <a:rPr lang="tr-TR" sz="2000" b="1" i="1" dirty="0" smtClean="0"/>
              <a:t>yükselmiştir.</a:t>
            </a:r>
          </a:p>
          <a:p>
            <a:r>
              <a:rPr lang="tr-TR" sz="2000" dirty="0" err="1" smtClean="0"/>
              <a:t>Anemi'nin</a:t>
            </a:r>
            <a:r>
              <a:rPr lang="tr-TR" sz="2000" dirty="0" smtClean="0"/>
              <a:t> HbA1c düzeyleri üzerindeki rolü üzerine birçok çalışma yapılmasına karşın sonuçları çelişkilidir.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061649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HbA1c'nin DM teşhisi üzerindeki önemi ve dünya genelinde anemi yaygınlığı nedeniyle, bu çalışmanın amacı, </a:t>
            </a:r>
            <a:r>
              <a:rPr lang="tr-TR" b="1" i="1" dirty="0" smtClean="0"/>
              <a:t>DM olmayan hastalarda </a:t>
            </a:r>
            <a:r>
              <a:rPr lang="tr-TR" dirty="0" smtClean="0"/>
              <a:t>IDA'nın </a:t>
            </a:r>
            <a:r>
              <a:rPr lang="tr-TR" sz="1800" dirty="0" smtClean="0"/>
              <a:t>(klinik laboratuvar rutininde kullanılan iki yaygın yöntemle ölçülen) </a:t>
            </a:r>
            <a:r>
              <a:rPr lang="tr-TR" dirty="0" smtClean="0"/>
              <a:t>HbA1c düzeylerine etkisini araştırmaktır.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81009578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</TotalTime>
  <Words>2091</Words>
  <Application>Microsoft Office PowerPoint</Application>
  <PresentationFormat>Ekran Gösterisi (4:3)</PresentationFormat>
  <Paragraphs>194</Paragraphs>
  <Slides>30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30</vt:i4>
      </vt:variant>
    </vt:vector>
  </HeadingPairs>
  <TitlesOfParts>
    <vt:vector size="31" baseType="lpstr">
      <vt:lpstr>Ofis Teması</vt:lpstr>
      <vt:lpstr> </vt:lpstr>
      <vt:lpstr>Çalışmanın amacı</vt:lpstr>
      <vt:lpstr>Materyal-Metod</vt:lpstr>
      <vt:lpstr>Giriş</vt:lpstr>
      <vt:lpstr>HbA1c</vt:lpstr>
      <vt:lpstr>PowerPoint Sunusu</vt:lpstr>
      <vt:lpstr>PowerPoint Sunusu</vt:lpstr>
      <vt:lpstr>PowerPoint Sunusu</vt:lpstr>
      <vt:lpstr>PowerPoint Sunusu</vt:lpstr>
      <vt:lpstr>Popülasyon</vt:lpstr>
      <vt:lpstr>Materyal-Metod </vt:lpstr>
      <vt:lpstr>PowerPoint Sunusu</vt:lpstr>
      <vt:lpstr>İstatistiksel analiz</vt:lpstr>
      <vt:lpstr>İstatistiksel analiz</vt:lpstr>
      <vt:lpstr>Sonuçlar </vt:lpstr>
      <vt:lpstr>Tablo 1</vt:lpstr>
      <vt:lpstr>PowerPoint Sunusu</vt:lpstr>
      <vt:lpstr>PowerPoint Sunusu</vt:lpstr>
      <vt:lpstr>Sonuçlar </vt:lpstr>
      <vt:lpstr>Sonuçlar </vt:lpstr>
      <vt:lpstr>Sonuçlar </vt:lpstr>
      <vt:lpstr>Sonuçlar </vt:lpstr>
      <vt:lpstr>Tartışma </vt:lpstr>
      <vt:lpstr>PowerPoint Sunusu</vt:lpstr>
      <vt:lpstr>Sonuçlar </vt:lpstr>
      <vt:lpstr>PowerPoint Sunusu</vt:lpstr>
      <vt:lpstr>Çalışmanın güçlü yönleri</vt:lpstr>
      <vt:lpstr>Kısıtlılıklar </vt:lpstr>
      <vt:lpstr>PowerPoint Sunusu</vt:lpstr>
      <vt:lpstr>PowerPoint Sunusu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NURDAN ÖZKAYA</dc:creator>
  <cp:lastModifiedBy>Win7</cp:lastModifiedBy>
  <cp:revision>103</cp:revision>
  <dcterms:created xsi:type="dcterms:W3CDTF">2017-05-30T01:42:04Z</dcterms:created>
  <dcterms:modified xsi:type="dcterms:W3CDTF">2017-05-31T10:27:47Z</dcterms:modified>
</cp:coreProperties>
</file>