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840" r:id="rId1"/>
  </p:sldMasterIdLst>
  <p:sldIdLst>
    <p:sldId id="256" r:id="rId2"/>
    <p:sldId id="258" r:id="rId3"/>
    <p:sldId id="259" r:id="rId4"/>
    <p:sldId id="260" r:id="rId5"/>
    <p:sldId id="261" r:id="rId6"/>
    <p:sldId id="263" r:id="rId7"/>
    <p:sldId id="264" r:id="rId8"/>
    <p:sldId id="266" r:id="rId9"/>
    <p:sldId id="265" r:id="rId10"/>
    <p:sldId id="267" r:id="rId11"/>
    <p:sldId id="268" r:id="rId12"/>
    <p:sldId id="270" r:id="rId13"/>
    <p:sldId id="271" r:id="rId14"/>
    <p:sldId id="272" r:id="rId15"/>
    <p:sldId id="273" r:id="rId16"/>
    <p:sldId id="274" r:id="rId17"/>
    <p:sldId id="262" r:id="rId18"/>
  </p:sldIdLst>
  <p:sldSz cx="12192000" cy="6858000"/>
  <p:notesSz cx="6858000" cy="91440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Orta Stil 2 - Vurgu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04"/>
    <p:restoredTop sz="94665"/>
  </p:normalViewPr>
  <p:slideViewPr>
    <p:cSldViewPr snapToGrid="0" snapToObjects="1">
      <p:cViewPr varScale="1">
        <p:scale>
          <a:sx n="85" d="100"/>
          <a:sy n="85" d="100"/>
        </p:scale>
        <p:origin x="-624" y="-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/>
          <p:nvPr/>
        </p:nvSpPr>
        <p:spPr>
          <a:xfrm>
            <a:off x="920834" y="1346946"/>
            <a:ext cx="10222992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/>
                <a:ext uri="{28A0092B-C50C-407E-A947-70E740481C1C}"/>
              </a:extLst>
            </a:blip>
            <a:srcRect/>
            <a:tile tx="0" ty="-76200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" name="Rectangle 7"/>
          <p:cNvSpPr/>
          <p:nvPr/>
        </p:nvSpPr>
        <p:spPr>
          <a:xfrm>
            <a:off x="920834" y="4299696"/>
            <a:ext cx="10222992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/>
                <a:ext uri="{28A0092B-C50C-407E-A947-70E740481C1C}"/>
              </a:extLst>
            </a:blip>
            <a:srcRect/>
            <a:tile tx="0" ty="-7175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8"/>
          <p:cNvSpPr/>
          <p:nvPr/>
        </p:nvSpPr>
        <p:spPr>
          <a:xfrm>
            <a:off x="920834" y="1484779"/>
            <a:ext cx="10222992" cy="2743200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/>
                <a:ext uri="{28A0092B-C50C-407E-A947-70E740481C1C}"/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7" name="Group 9"/>
          <p:cNvGrpSpPr>
            <a:grpSpLocks/>
          </p:cNvGrpSpPr>
          <p:nvPr/>
        </p:nvGrpSpPr>
        <p:grpSpPr bwMode="auto">
          <a:xfrm>
            <a:off x="9648825" y="4068763"/>
            <a:ext cx="1081088" cy="1081087"/>
            <a:chOff x="9685338" y="4460675"/>
            <a:chExt cx="1080904" cy="1080902"/>
          </a:xfrm>
        </p:grpSpPr>
        <p:sp>
          <p:nvSpPr>
            <p:cNvPr id="8" name="Oval 10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3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/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9" name="Oval 11"/>
            <p:cNvSpPr>
              <a:spLocks noChangeArrowheads="1"/>
            </p:cNvSpPr>
            <p:nvPr/>
          </p:nvSpPr>
          <p:spPr bwMode="auto"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algn="ctr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tr-TR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51560" y="1432223"/>
            <a:ext cx="9966960" cy="3035808"/>
          </a:xfrm>
        </p:spPr>
        <p:txBody>
          <a:bodyPr>
            <a:noAutofit/>
          </a:bodyPr>
          <a:lstStyle>
            <a:lvl1pPr algn="l">
              <a:lnSpc>
                <a:spcPct val="80000"/>
              </a:lnSpc>
              <a:defRPr sz="9600" cap="all" baseline="0">
                <a:blipFill dpi="0" rotWithShape="1">
                  <a:blip r:embed="rId3"/>
                  <a:srcRect/>
                  <a:tile tx="6350" ty="-127000" sx="65000" sy="64000" flip="none" algn="tl"/>
                </a:blipFill>
              </a:defRPr>
            </a:lvl1pPr>
          </a:lstStyle>
          <a:p>
            <a:r>
              <a:rPr lang="tr-TR" smtClean="0"/>
              <a:t>Asıl başlık stili için tıklayın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69848" y="4389120"/>
            <a:ext cx="7891272" cy="1069848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1"/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tr-TR" smtClean="0"/>
              <a:t>Asıl alt başlık stilini düzenlemek için tıklayın</a:t>
            </a:r>
            <a:endParaRPr lang="en-US" dirty="0"/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B61A69-96DB-42AE-A4C3-E340DDBA0120}" type="datetimeFigureOut">
              <a:rPr lang="en-US"/>
              <a:pPr>
                <a:defRPr/>
              </a:pPr>
              <a:t>12/19/2017</a:t>
            </a:fld>
            <a:endParaRPr lang="en-US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593263" y="4289425"/>
            <a:ext cx="1193800" cy="639763"/>
          </a:xfrm>
        </p:spPr>
        <p:txBody>
          <a:bodyPr/>
          <a:lstStyle>
            <a:lvl1pPr>
              <a:defRPr sz="2800" dirty="0"/>
            </a:lvl1pPr>
          </a:lstStyle>
          <a:p>
            <a:pPr>
              <a:defRPr/>
            </a:pPr>
            <a:fld id="{2C2C0A7D-AFE1-4354-B77B-DEB20BF97B6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tıklayın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smtClean="0"/>
              <a:t>Ana metin stillerini düzenlemek için tıklayın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779516-17F6-44BF-83EF-ECA489C85120}" type="datetimeFigureOut">
              <a:rPr lang="en-US"/>
              <a:pPr>
                <a:defRPr/>
              </a:pPr>
              <a:t>12/19/2017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72E0FF-4BE5-4B7A-A233-4CF8BECCFB1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533400"/>
            <a:ext cx="2552700" cy="5638800"/>
          </a:xfrm>
        </p:spPr>
        <p:txBody>
          <a:bodyPr vert="eaVert"/>
          <a:lstStyle/>
          <a:p>
            <a:r>
              <a:rPr lang="tr-TR" smtClean="0"/>
              <a:t>Asıl başlık stili için tıklayın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66800" y="533400"/>
            <a:ext cx="7505700" cy="5638800"/>
          </a:xfrm>
        </p:spPr>
        <p:txBody>
          <a:bodyPr vert="eaVert"/>
          <a:lstStyle/>
          <a:p>
            <a:pPr lvl="0"/>
            <a:r>
              <a:rPr lang="tr-TR" smtClean="0"/>
              <a:t>Ana metin stillerini düzenlemek için tıklayın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346C24-4976-498B-91A2-56CDFAB52F7E}" type="datetimeFigureOut">
              <a:rPr lang="en-US"/>
              <a:pPr>
                <a:defRPr/>
              </a:pPr>
              <a:t>12/19/2017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D9DA36-A9FC-448D-A74B-49BC69D35F1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tıklayın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Ana metin stillerini düzenlemek için tıklayın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C3B4BF-84CD-4E8E-BF0A-3BC689612040}" type="datetimeFigureOut">
              <a:rPr lang="en-US"/>
              <a:pPr>
                <a:defRPr/>
              </a:pPr>
              <a:t>12/19/2017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E690B4-064D-4A45-8989-AAB9E6A82A7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Bölüm Üst 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/>
          <p:nvPr/>
        </p:nvSpPr>
        <p:spPr>
          <a:xfrm>
            <a:off x="0" y="4917989"/>
            <a:ext cx="12192000" cy="1940010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/>
                <a:ext uri="{28A0092B-C50C-407E-A947-70E740481C1C}"/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5" name="Group 7"/>
          <p:cNvGrpSpPr>
            <a:grpSpLocks/>
          </p:cNvGrpSpPr>
          <p:nvPr/>
        </p:nvGrpSpPr>
        <p:grpSpPr bwMode="auto">
          <a:xfrm>
            <a:off x="896938" y="2325688"/>
            <a:ext cx="1081087" cy="1081087"/>
            <a:chOff x="9685338" y="4460675"/>
            <a:chExt cx="1080904" cy="1080902"/>
          </a:xfrm>
        </p:grpSpPr>
        <p:sp>
          <p:nvSpPr>
            <p:cNvPr id="6" name="Oval 8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3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/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7" name="Oval 9"/>
            <p:cNvSpPr>
              <a:spLocks noChangeArrowheads="1"/>
            </p:cNvSpPr>
            <p:nvPr/>
          </p:nvSpPr>
          <p:spPr bwMode="auto"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algn="ctr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tr-TR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67128" y="1225296"/>
            <a:ext cx="9281160" cy="3520440"/>
          </a:xfrm>
        </p:spPr>
        <p:txBody>
          <a:bodyPr/>
          <a:lstStyle>
            <a:lvl1pPr>
              <a:lnSpc>
                <a:spcPct val="80000"/>
              </a:lnSpc>
              <a:defRPr sz="8000" b="0"/>
            </a:lvl1pPr>
          </a:lstStyle>
          <a:p>
            <a:r>
              <a:rPr lang="tr-TR" smtClean="0"/>
              <a:t>Asıl başlık stili için tıklayın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65774" y="5020056"/>
            <a:ext cx="9052560" cy="1066800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Ana metin stillerini düzenlemek için tıklayın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>
          <a:xfrm>
            <a:off x="8593138" y="6272213"/>
            <a:ext cx="2644775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FA4B6AA-5ABA-4839-8B7B-0B3B8DC3D23E}" type="datetimeFigureOut">
              <a:rPr lang="en-US"/>
              <a:pPr>
                <a:defRPr/>
              </a:pPr>
              <a:t>12/19/2017</a:t>
            </a:fld>
            <a:endParaRPr lang="en-US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182813" y="6272213"/>
            <a:ext cx="6327775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2963" y="2506663"/>
            <a:ext cx="1189037" cy="719137"/>
          </a:xfrm>
        </p:spPr>
        <p:txBody>
          <a:bodyPr/>
          <a:lstStyle>
            <a:lvl1pPr>
              <a:defRPr sz="2800" dirty="0"/>
            </a:lvl1pPr>
          </a:lstStyle>
          <a:p>
            <a:pPr>
              <a:defRPr/>
            </a:pPr>
            <a:fld id="{A2F77094-FA2D-4BAB-8544-CB221B404A6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tıklayın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9848" y="2194560"/>
            <a:ext cx="475488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Ana metin stillerini düzenlemek için tıklayın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64224" y="2194560"/>
            <a:ext cx="475488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Ana metin stillerini düzenlemek için tıklayın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D353A6-5DF8-4255-86A1-4F0152881253}" type="datetimeFigureOut">
              <a:rPr lang="en-US"/>
              <a:pPr>
                <a:defRPr/>
              </a:pPr>
              <a:t>12/19/2017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D1C557-57CB-477E-85EB-170CF478C34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tıklayın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2048256"/>
            <a:ext cx="475488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Ana metin stillerini düzenlemek için tıklayın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9848" y="2743200"/>
            <a:ext cx="475488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Ana metin stillerini düzenlemek için tıklayın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64224" y="2048256"/>
            <a:ext cx="475488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Ana metin stillerini düzenlemek için tıklayın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64224" y="2743200"/>
            <a:ext cx="475488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Ana metin stillerini düzenlemek için tıklayın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924167-FA06-4D02-BDD7-60632285F34C}" type="datetimeFigureOut">
              <a:rPr lang="en-US"/>
              <a:pPr>
                <a:defRPr/>
              </a:pPr>
              <a:t>12/19/2017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655D35-C8B8-40F5-9577-A638201BE59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tıklayın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05605A-F975-4DE4-9B82-425614B0DE24}" type="datetimeFigureOut">
              <a:rPr lang="en-US"/>
              <a:pPr>
                <a:defRPr/>
              </a:pPr>
              <a:t>12/19/2017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B9E442-324A-48F4-8B52-0320578FDB1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7BCFA9-39C2-40CD-96F7-37D7E96CAA3A}" type="datetimeFigureOut">
              <a:rPr lang="en-US"/>
              <a:pPr>
                <a:defRPr/>
              </a:pPr>
              <a:t>12/19/2017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093F16-2305-4CC8-BD44-A2BC8D10802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Açıklama Yazı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/>
          <p:cNvSpPr/>
          <p:nvPr/>
        </p:nvSpPr>
        <p:spPr>
          <a:xfrm>
            <a:off x="8303740" y="0"/>
            <a:ext cx="3888259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/>
                <a:ext uri="{28A0092B-C50C-407E-A947-70E740481C1C}"/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6" name="Group 8"/>
          <p:cNvGrpSpPr>
            <a:grpSpLocks noChangeAspect="1"/>
          </p:cNvGrpSpPr>
          <p:nvPr/>
        </p:nvGrpSpPr>
        <p:grpSpPr bwMode="auto">
          <a:xfrm>
            <a:off x="11401425" y="6229350"/>
            <a:ext cx="457200" cy="457200"/>
            <a:chOff x="11361456" y="6195813"/>
            <a:chExt cx="548640" cy="548640"/>
          </a:xfrm>
        </p:grpSpPr>
        <p:sp>
          <p:nvSpPr>
            <p:cNvPr id="7" name="Oval 9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3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/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8" name="Oval 10"/>
            <p:cNvSpPr>
              <a:spLocks noChangeArrowheads="1"/>
            </p:cNvSpPr>
            <p:nvPr/>
          </p:nvSpPr>
          <p:spPr bwMode="auto"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algn="ctr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tr-TR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49640" y="685800"/>
            <a:ext cx="3200400" cy="1737360"/>
          </a:xfrm>
        </p:spPr>
        <p:txBody>
          <a:bodyPr anchor="b"/>
          <a:lstStyle>
            <a:lvl1pPr>
              <a:defRPr sz="3200" b="1"/>
            </a:lvl1pPr>
          </a:lstStyle>
          <a:p>
            <a:r>
              <a:rPr lang="tr-TR" smtClean="0"/>
              <a:t>Asıl başlık stili için tıklayın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685800"/>
            <a:ext cx="6711696" cy="5020056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Ana metin stillerini düzenlemek için tıklayın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49640" y="2423160"/>
            <a:ext cx="32004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40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Ana metin stillerini düzenlemek için tıklayın</a:t>
            </a:r>
          </a:p>
        </p:txBody>
      </p:sp>
      <p:sp>
        <p:nvSpPr>
          <p:cNvPr id="9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9AEC45-FE30-41FB-9545-5685AA1558A9}" type="datetimeFigureOut">
              <a:rPr lang="en-US"/>
              <a:pPr>
                <a:defRPr/>
              </a:pPr>
              <a:t>12/19/2017</a:t>
            </a:fld>
            <a:endParaRPr lang="en-US"/>
          </a:p>
        </p:txBody>
      </p:sp>
      <p:sp>
        <p:nvSpPr>
          <p:cNvPr id="10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4D2AA5-62D5-4719-86FB-444EC9BFDFA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Açıklama Yazı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0"/>
          <p:cNvSpPr/>
          <p:nvPr/>
        </p:nvSpPr>
        <p:spPr>
          <a:xfrm>
            <a:off x="8303740" y="0"/>
            <a:ext cx="3888259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/>
                <a:ext uri="{28A0092B-C50C-407E-A947-70E740481C1C}"/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6" name="Group 7"/>
          <p:cNvGrpSpPr>
            <a:grpSpLocks noChangeAspect="1"/>
          </p:cNvGrpSpPr>
          <p:nvPr/>
        </p:nvGrpSpPr>
        <p:grpSpPr bwMode="auto">
          <a:xfrm>
            <a:off x="11401425" y="6229350"/>
            <a:ext cx="457200" cy="457200"/>
            <a:chOff x="11361456" y="6195813"/>
            <a:chExt cx="548640" cy="548640"/>
          </a:xfrm>
        </p:grpSpPr>
        <p:sp>
          <p:nvSpPr>
            <p:cNvPr id="7" name="Oval 8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3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/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8" name="Oval 9"/>
            <p:cNvSpPr>
              <a:spLocks noChangeArrowheads="1"/>
            </p:cNvSpPr>
            <p:nvPr/>
          </p:nvSpPr>
          <p:spPr bwMode="auto"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algn="ctr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tr-TR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49640" y="685800"/>
            <a:ext cx="3200400" cy="1737360"/>
          </a:xfrm>
        </p:spPr>
        <p:txBody>
          <a:bodyPr anchor="b"/>
          <a:lstStyle>
            <a:lvl1pPr>
              <a:defRPr sz="3200" b="1"/>
            </a:lvl1pPr>
          </a:lstStyle>
          <a:p>
            <a:r>
              <a:rPr lang="tr-TR" smtClean="0"/>
              <a:t>Asıl başlık stili için tıklayın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8303740" cy="6858000"/>
          </a:xfrm>
          <a:solidFill>
            <a:schemeClr val="tx2">
              <a:lumMod val="20000"/>
              <a:lumOff val="80000"/>
            </a:schemeClr>
          </a:solidFill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tr-TR" noProof="0" smtClean="0"/>
              <a:t>Resmi yer tutucuya sürükleyin veya eklemek için simgeye tıklayın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49640" y="2423160"/>
            <a:ext cx="32004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40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Ana metin stillerini düzenlemek için tıklayın</a:t>
            </a:r>
          </a:p>
        </p:txBody>
      </p:sp>
      <p:sp>
        <p:nvSpPr>
          <p:cNvPr id="9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AD889A-6D47-425F-B427-6B8F3E5AA2CE}" type="datetimeFigureOut">
              <a:rPr lang="en-US"/>
              <a:pPr>
                <a:defRPr/>
              </a:pPr>
              <a:t>12/19/2017</a:t>
            </a:fld>
            <a:endParaRPr lang="en-US"/>
          </a:p>
        </p:txBody>
      </p:sp>
      <p:sp>
        <p:nvSpPr>
          <p:cNvPr id="10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ED18B7-C4C5-4730-91A6-E286A7A1626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3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9975" y="484188"/>
            <a:ext cx="10058400" cy="16097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 smtClean="0"/>
              <a:t>Asıl başlık stili için tıklayın</a:t>
            </a:r>
            <a:endParaRPr lang="en-US" dirty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1069975" y="2120900"/>
            <a:ext cx="10058400" cy="4051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tr-TR" smtClean="0"/>
              <a:t>Ana metin stillerini düzenlemek için tıklayın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964488" y="6272213"/>
            <a:ext cx="32734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100" dirty="0">
                <a:solidFill>
                  <a:schemeClr val="tx2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6EA04D5B-7821-404D-97CD-B939AC12F89E}" type="datetimeFigureOut">
              <a:rPr lang="en-US"/>
              <a:pPr>
                <a:defRPr/>
              </a:pPr>
              <a:t>12/19/2017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87438" y="6272213"/>
            <a:ext cx="63277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100" dirty="0">
                <a:solidFill>
                  <a:schemeClr val="tx2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grpSp>
        <p:nvGrpSpPr>
          <p:cNvPr id="1030" name="Group 6"/>
          <p:cNvGrpSpPr>
            <a:grpSpLocks noChangeAspect="1"/>
          </p:cNvGrpSpPr>
          <p:nvPr/>
        </p:nvGrpSpPr>
        <p:grpSpPr bwMode="auto">
          <a:xfrm>
            <a:off x="11401425" y="6229350"/>
            <a:ext cx="457200" cy="457200"/>
            <a:chOff x="11361456" y="6195813"/>
            <a:chExt cx="548640" cy="548640"/>
          </a:xfrm>
        </p:grpSpPr>
        <p:sp>
          <p:nvSpPr>
            <p:cNvPr id="8" name="Oval 7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13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/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035" name="Oval 8"/>
            <p:cNvSpPr>
              <a:spLocks noChangeArrowheads="1"/>
            </p:cNvSpPr>
            <p:nvPr/>
          </p:nvSpPr>
          <p:spPr bwMode="auto"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algn="ctr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tr-TR"/>
            </a:p>
          </p:txBody>
        </p:sp>
      </p:grp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310938" y="6272213"/>
            <a:ext cx="63976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400" b="1" dirty="0">
                <a:solidFill>
                  <a:srgbClr val="FFFFFF"/>
                </a:solidFill>
                <a:latin typeface="+mj-lt"/>
                <a:cs typeface="+mn-cs"/>
              </a:defRPr>
            </a:lvl1pPr>
          </a:lstStyle>
          <a:p>
            <a:pPr>
              <a:defRPr/>
            </a:pPr>
            <a:fld id="{11DEF703-AC69-409E-AE32-7056C057274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52" r:id="rId1"/>
    <p:sldLayoutId id="2147483845" r:id="rId2"/>
    <p:sldLayoutId id="2147483853" r:id="rId3"/>
    <p:sldLayoutId id="2147483846" r:id="rId4"/>
    <p:sldLayoutId id="2147483847" r:id="rId5"/>
    <p:sldLayoutId id="2147483848" r:id="rId6"/>
    <p:sldLayoutId id="2147483849" r:id="rId7"/>
    <p:sldLayoutId id="2147483854" r:id="rId8"/>
    <p:sldLayoutId id="2147483855" r:id="rId9"/>
    <p:sldLayoutId id="2147483850" r:id="rId10"/>
    <p:sldLayoutId id="2147483851" r:id="rId11"/>
  </p:sldLayoutIdLst>
  <p:hf sldNum="0" hdr="0" ftr="0" dt="0"/>
  <p:txStyles>
    <p:titleStyle>
      <a:lvl1pPr algn="l" rtl="0" fontAlgn="base">
        <a:lnSpc>
          <a:spcPct val="90000"/>
        </a:lnSpc>
        <a:spcBef>
          <a:spcPct val="0"/>
        </a:spcBef>
        <a:spcAft>
          <a:spcPct val="0"/>
        </a:spcAft>
        <a:defRPr sz="5400" kern="1200" cap="all">
          <a:blipFill>
            <a:blip r:embed="rId14">
              <a:extLst>
                <a:ext uri="{28A0092B-C50C-407E-A947-70E740481C1C}"/>
              </a:extLst>
            </a:blip>
            <a:tile tx="6350" ty="-127000" sx="65000" sy="64000" flip="none" algn="tl"/>
          </a:blipFill>
          <a:latin typeface="+mj-lt"/>
          <a:ea typeface="+mj-ea"/>
          <a:cs typeface="+mj-cs"/>
        </a:defRPr>
      </a:lvl1pPr>
      <a:lvl2pPr algn="l" rtl="0" fontAlgn="base">
        <a:lnSpc>
          <a:spcPct val="90000"/>
        </a:lnSpc>
        <a:spcBef>
          <a:spcPct val="0"/>
        </a:spcBef>
        <a:spcAft>
          <a:spcPct val="0"/>
        </a:spcAft>
        <a:defRPr sz="5400">
          <a:solidFill>
            <a:schemeClr val="tx1"/>
          </a:solidFill>
          <a:latin typeface="Arial" charset="0"/>
        </a:defRPr>
      </a:lvl2pPr>
      <a:lvl3pPr algn="l" rtl="0" fontAlgn="base">
        <a:lnSpc>
          <a:spcPct val="90000"/>
        </a:lnSpc>
        <a:spcBef>
          <a:spcPct val="0"/>
        </a:spcBef>
        <a:spcAft>
          <a:spcPct val="0"/>
        </a:spcAft>
        <a:defRPr sz="5400">
          <a:solidFill>
            <a:schemeClr val="tx1"/>
          </a:solidFill>
          <a:latin typeface="Arial" charset="0"/>
        </a:defRPr>
      </a:lvl3pPr>
      <a:lvl4pPr algn="l" rtl="0" fontAlgn="base">
        <a:lnSpc>
          <a:spcPct val="90000"/>
        </a:lnSpc>
        <a:spcBef>
          <a:spcPct val="0"/>
        </a:spcBef>
        <a:spcAft>
          <a:spcPct val="0"/>
        </a:spcAft>
        <a:defRPr sz="5400">
          <a:solidFill>
            <a:schemeClr val="tx1"/>
          </a:solidFill>
          <a:latin typeface="Arial" charset="0"/>
        </a:defRPr>
      </a:lvl4pPr>
      <a:lvl5pPr algn="l" rtl="0" fontAlgn="base">
        <a:lnSpc>
          <a:spcPct val="90000"/>
        </a:lnSpc>
        <a:spcBef>
          <a:spcPct val="0"/>
        </a:spcBef>
        <a:spcAft>
          <a:spcPct val="0"/>
        </a:spcAft>
        <a:defRPr sz="5400">
          <a:solidFill>
            <a:schemeClr val="tx1"/>
          </a:solidFill>
          <a:latin typeface="Arial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5400">
          <a:solidFill>
            <a:schemeClr val="tx1"/>
          </a:solidFill>
          <a:latin typeface="Arial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5400">
          <a:solidFill>
            <a:schemeClr val="tx1"/>
          </a:solidFill>
          <a:latin typeface="Arial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5400">
          <a:solidFill>
            <a:schemeClr val="tx1"/>
          </a:solidFill>
          <a:latin typeface="Arial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5400">
          <a:solidFill>
            <a:schemeClr val="tx1"/>
          </a:solidFill>
          <a:latin typeface="Arial" charset="0"/>
        </a:defRPr>
      </a:lvl9pPr>
    </p:titleStyle>
    <p:bodyStyle>
      <a:lvl1pPr marL="182563" indent="-182563" algn="l" rtl="0" fontAlgn="base">
        <a:lnSpc>
          <a:spcPct val="90000"/>
        </a:lnSpc>
        <a:spcBef>
          <a:spcPts val="1200"/>
        </a:spcBef>
        <a:spcAft>
          <a:spcPct val="0"/>
        </a:spcAft>
        <a:buClr>
          <a:srgbClr val="9E3611"/>
        </a:buClr>
        <a:buSzPct val="85000"/>
        <a:buFont typeface="Wingdings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563" algn="l" rtl="0" fontAlgn="base">
        <a:lnSpc>
          <a:spcPct val="90000"/>
        </a:lnSpc>
        <a:spcBef>
          <a:spcPts val="400"/>
        </a:spcBef>
        <a:spcAft>
          <a:spcPts val="200"/>
        </a:spcAft>
        <a:buClr>
          <a:srgbClr val="9E3611"/>
        </a:buClr>
        <a:buSzPct val="85000"/>
        <a:buFont typeface="Wingdings" pitchFamily="2" charset="2"/>
        <a:buChar char="§"/>
        <a:defRPr kern="1200">
          <a:solidFill>
            <a:schemeClr val="tx1"/>
          </a:solidFill>
          <a:latin typeface="+mn-lt"/>
          <a:ea typeface="+mn-ea"/>
          <a:cs typeface="+mn-cs"/>
        </a:defRPr>
      </a:lvl2pPr>
      <a:lvl3pPr marL="730250" indent="-182563" algn="l" rtl="0" fontAlgn="base">
        <a:lnSpc>
          <a:spcPct val="90000"/>
        </a:lnSpc>
        <a:spcBef>
          <a:spcPts val="400"/>
        </a:spcBef>
        <a:spcAft>
          <a:spcPts val="200"/>
        </a:spcAft>
        <a:buClr>
          <a:srgbClr val="9E3611"/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004888" indent="-182563" algn="l" rtl="0" fontAlgn="base">
        <a:lnSpc>
          <a:spcPct val="90000"/>
        </a:lnSpc>
        <a:spcBef>
          <a:spcPts val="400"/>
        </a:spcBef>
        <a:spcAft>
          <a:spcPts val="200"/>
        </a:spcAft>
        <a:buClr>
          <a:srgbClr val="9E3611"/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279525" indent="-182563" algn="l" rtl="0" fontAlgn="base">
        <a:lnSpc>
          <a:spcPct val="90000"/>
        </a:lnSpc>
        <a:spcBef>
          <a:spcPts val="400"/>
        </a:spcBef>
        <a:spcAft>
          <a:spcPts val="200"/>
        </a:spcAft>
        <a:buClr>
          <a:srgbClr val="9E3611"/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hyperlink" Target="http://www.aafp.org/afp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tr-TR" dirty="0" smtClean="0"/>
              <a:t>Vaka sunumu</a:t>
            </a:r>
            <a:endParaRPr lang="tr-TR" dirty="0"/>
          </a:p>
        </p:txBody>
      </p:sp>
      <p:sp>
        <p:nvSpPr>
          <p:cNvPr id="13314" name="Alt Konu Başlığı 2"/>
          <p:cNvSpPr>
            <a:spLocks noGrp="1"/>
          </p:cNvSpPr>
          <p:nvPr>
            <p:ph type="subTitle" idx="1"/>
          </p:nvPr>
        </p:nvSpPr>
        <p:spPr>
          <a:xfrm>
            <a:off x="1069975" y="4389438"/>
            <a:ext cx="7891463" cy="1069975"/>
          </a:xfrm>
        </p:spPr>
        <p:txBody>
          <a:bodyPr/>
          <a:lstStyle/>
          <a:p>
            <a:pPr algn="r"/>
            <a:r>
              <a:rPr lang="tr-TR" smtClean="0"/>
              <a:t>Araş. Gör. Dr. Zehra ASLAN AYDOĞDU</a:t>
            </a:r>
          </a:p>
          <a:p>
            <a:pPr algn="r"/>
            <a:r>
              <a:rPr lang="tr-TR" smtClean="0"/>
              <a:t>19.12.2017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endParaRPr lang="tr-TR" cap="none" dirty="0"/>
          </a:p>
        </p:txBody>
      </p:sp>
      <p:sp>
        <p:nvSpPr>
          <p:cNvPr id="22530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 smtClean="0"/>
          </a:p>
          <a:p>
            <a:r>
              <a:rPr lang="tr-TR" smtClean="0"/>
              <a:t>Boğaz kültürü S. Pyogenes +</a:t>
            </a:r>
          </a:p>
          <a:p>
            <a:endParaRPr lang="tr-TR" smtClean="0"/>
          </a:p>
          <a:p>
            <a:r>
              <a:rPr lang="tr-TR" smtClean="0"/>
              <a:t>Anti- streptolizin O titresi yüksek</a:t>
            </a:r>
          </a:p>
          <a:p>
            <a:endParaRPr lang="tr-TR" smtClean="0"/>
          </a:p>
          <a:p>
            <a:r>
              <a:rPr lang="tr-TR" smtClean="0"/>
              <a:t>Raş ve artralji yüksek doz aspirin ve penisilin tedavisi ile birkaç gün içinde gerilemiş.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1069848" y="484632"/>
            <a:ext cx="10058400" cy="1609344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tr-TR" cap="none" dirty="0" err="1" smtClean="0"/>
              <a:t>Eritema</a:t>
            </a:r>
            <a:r>
              <a:rPr lang="tr-TR" cap="none" dirty="0" smtClean="0"/>
              <a:t> </a:t>
            </a:r>
            <a:r>
              <a:rPr lang="tr-TR" cap="none" dirty="0" err="1" smtClean="0"/>
              <a:t>Marjinatum</a:t>
            </a:r>
            <a:endParaRPr lang="tr-TR" cap="none" dirty="0"/>
          </a:p>
        </p:txBody>
      </p:sp>
      <p:sp>
        <p:nvSpPr>
          <p:cNvPr id="23554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smtClean="0"/>
              <a:t>Tipik olarak kaşıntılı olmayan, gövde ve ekstremitelerde ortaya çıkan ve yüzü etkilemeyen raş ile karakterizedir.</a:t>
            </a:r>
          </a:p>
          <a:p>
            <a:endParaRPr lang="tr-TR" smtClean="0"/>
          </a:p>
          <a:p>
            <a:r>
              <a:rPr lang="tr-TR" smtClean="0"/>
              <a:t>Romatizmal ateşli hastalarda meydana gelir ve romatizmal ateşin tanısı için gerekli olan Jones kriterlerinin major kriterini oluşturur.</a:t>
            </a:r>
          </a:p>
          <a:p>
            <a:endParaRPr lang="tr-TR" smtClean="0"/>
          </a:p>
          <a:p>
            <a:r>
              <a:rPr lang="tr-TR" smtClean="0"/>
              <a:t>Romatizmal ateş, romatizmal kalp hastalıklarına sebep olduğundan hızlı tanı ve tedavi gerektirir.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1069848" y="484632"/>
            <a:ext cx="10058400" cy="1609344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tr-TR" cap="none" dirty="0" err="1" smtClean="0"/>
              <a:t>Tinea</a:t>
            </a:r>
            <a:r>
              <a:rPr lang="tr-TR" cap="none" dirty="0" smtClean="0"/>
              <a:t> </a:t>
            </a:r>
            <a:r>
              <a:rPr lang="tr-TR" cap="none" dirty="0" err="1" smtClean="0"/>
              <a:t>Corporis</a:t>
            </a:r>
            <a:endParaRPr lang="tr-TR" cap="none" dirty="0"/>
          </a:p>
        </p:txBody>
      </p:sp>
      <p:sp>
        <p:nvSpPr>
          <p:cNvPr id="24578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smtClean="0"/>
              <a:t>Sistemik bir enfeksiyon bulgusu değildir.</a:t>
            </a:r>
          </a:p>
          <a:p>
            <a:endParaRPr lang="tr-TR" smtClean="0"/>
          </a:p>
          <a:p>
            <a:r>
              <a:rPr lang="tr-TR" smtClean="0"/>
              <a:t>Raş tipik olarak iyi sınırlıdır ve alopesiye sebep olabilir.</a:t>
            </a:r>
          </a:p>
          <a:p>
            <a:endParaRPr lang="tr-TR" smtClean="0"/>
          </a:p>
          <a:p>
            <a:r>
              <a:rPr lang="tr-TR" smtClean="0"/>
              <a:t>Lezyonların santral kısmı daha açık renkli, çevresi hafif kabarıktır.</a:t>
            </a:r>
          </a:p>
          <a:p>
            <a:endParaRPr lang="tr-TR" smtClean="0"/>
          </a:p>
          <a:p>
            <a:r>
              <a:rPr lang="tr-TR" smtClean="0"/>
              <a:t>Lezyonlar sıklıkla kaşıntılıdır.</a:t>
            </a:r>
          </a:p>
        </p:txBody>
      </p:sp>
      <p:pic>
        <p:nvPicPr>
          <p:cNvPr id="24579" name="Resim 4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115300" y="0"/>
            <a:ext cx="4076700" cy="3314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1069848" y="484632"/>
            <a:ext cx="10058400" cy="1609344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tr-TR" cap="none" dirty="0" err="1" smtClean="0"/>
              <a:t>Eritema</a:t>
            </a:r>
            <a:r>
              <a:rPr lang="tr-TR" cap="none" dirty="0" smtClean="0"/>
              <a:t> </a:t>
            </a:r>
            <a:r>
              <a:rPr lang="tr-TR" cap="none" dirty="0" err="1" smtClean="0"/>
              <a:t>Migrans</a:t>
            </a:r>
            <a:endParaRPr lang="tr-TR" cap="none" dirty="0"/>
          </a:p>
        </p:txBody>
      </p:sp>
      <p:sp>
        <p:nvSpPr>
          <p:cNvPr id="25602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smtClean="0"/>
              <a:t>Öküz gözü görüntüsü mevcuttur ve lyme hastalığının belirtisidir.</a:t>
            </a:r>
          </a:p>
          <a:p>
            <a:endParaRPr lang="tr-TR" smtClean="0"/>
          </a:p>
          <a:p>
            <a:r>
              <a:rPr lang="tr-TR" smtClean="0"/>
              <a:t>Merkezi açık renklidir.</a:t>
            </a:r>
          </a:p>
          <a:p>
            <a:endParaRPr lang="tr-TR" smtClean="0"/>
          </a:p>
          <a:p>
            <a:r>
              <a:rPr lang="tr-TR" smtClean="0"/>
              <a:t>Lezyonlarda tipik olarak santral eritem ve nekroz bulunur.</a:t>
            </a:r>
          </a:p>
        </p:txBody>
      </p:sp>
      <p:pic>
        <p:nvPicPr>
          <p:cNvPr id="25603" name="Resim 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734425" y="3003550"/>
            <a:ext cx="3457575" cy="2797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4" name="Resim 4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734425" y="484188"/>
            <a:ext cx="3457575" cy="2586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1069848" y="484632"/>
            <a:ext cx="10058400" cy="1609344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tr-TR" cap="none" dirty="0" err="1" smtClean="0"/>
              <a:t>Eritema</a:t>
            </a:r>
            <a:r>
              <a:rPr lang="tr-TR" cap="none" dirty="0" smtClean="0"/>
              <a:t> </a:t>
            </a:r>
            <a:r>
              <a:rPr lang="tr-TR" cap="none" dirty="0" err="1" smtClean="0"/>
              <a:t>Multiforme</a:t>
            </a:r>
            <a:endParaRPr lang="tr-TR" cap="none" dirty="0"/>
          </a:p>
        </p:txBody>
      </p:sp>
      <p:sp>
        <p:nvSpPr>
          <p:cNvPr id="26626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smtClean="0"/>
              <a:t>Generalize yayılımına rağmen genellikle avuç içi ve ayaklarda lokalize makulopapüler raş</a:t>
            </a:r>
          </a:p>
          <a:p>
            <a:endParaRPr lang="tr-TR" smtClean="0"/>
          </a:p>
          <a:p>
            <a:r>
              <a:rPr lang="tr-TR" smtClean="0"/>
              <a:t>İlaç reaksiyonundan (örneğin, sülfa, fenitoin, penisilinler), viral ve bakteriyel enfeksiyonlardan kaynaklanabilir. </a:t>
            </a:r>
          </a:p>
          <a:p>
            <a:endParaRPr lang="tr-TR" smtClean="0"/>
          </a:p>
          <a:p>
            <a:r>
              <a:rPr lang="tr-TR" smtClean="0"/>
              <a:t>Öküz gözü görünümü vardır, genellikle kaşıntılıdır ve yavaşça solarak kaybolur. </a:t>
            </a:r>
          </a:p>
          <a:p>
            <a:endParaRPr lang="tr-TR" smtClean="0"/>
          </a:p>
        </p:txBody>
      </p:sp>
      <p:pic>
        <p:nvPicPr>
          <p:cNvPr id="26627" name="Resim 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007475" y="4784725"/>
            <a:ext cx="3184525" cy="2073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1069848" y="484632"/>
            <a:ext cx="10058400" cy="1609344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tr-TR" cap="none" dirty="0" err="1" smtClean="0"/>
              <a:t>Eritema</a:t>
            </a:r>
            <a:r>
              <a:rPr lang="tr-TR" cap="none" dirty="0" smtClean="0"/>
              <a:t> </a:t>
            </a:r>
            <a:r>
              <a:rPr lang="tr-TR" cap="none" dirty="0" err="1" smtClean="0"/>
              <a:t>Nodosum</a:t>
            </a:r>
            <a:r>
              <a:rPr lang="tr-TR" cap="none" dirty="0" smtClean="0"/>
              <a:t> </a:t>
            </a:r>
            <a:endParaRPr lang="tr-TR" cap="none" dirty="0"/>
          </a:p>
        </p:txBody>
      </p:sp>
      <p:sp>
        <p:nvSpPr>
          <p:cNvPr id="27650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smtClean="0"/>
              <a:t>Sıklıkla ağrılı eritematöz makül</a:t>
            </a:r>
          </a:p>
          <a:p>
            <a:endParaRPr lang="tr-TR" smtClean="0"/>
          </a:p>
          <a:p>
            <a:r>
              <a:rPr lang="tr-TR" smtClean="0"/>
              <a:t>Genellikle bacaklarda görülür</a:t>
            </a:r>
          </a:p>
          <a:p>
            <a:endParaRPr lang="tr-TR" smtClean="0"/>
          </a:p>
          <a:p>
            <a:r>
              <a:rPr lang="tr-TR" smtClean="0"/>
              <a:t>Genellikle santral beyazlık yoktur.</a:t>
            </a:r>
          </a:p>
        </p:txBody>
      </p:sp>
      <p:pic>
        <p:nvPicPr>
          <p:cNvPr id="27651" name="Resim 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908800" y="4146550"/>
            <a:ext cx="5283200" cy="2628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endParaRPr lang="tr-TR"/>
          </a:p>
        </p:txBody>
      </p:sp>
      <p:graphicFrame>
        <p:nvGraphicFramePr>
          <p:cNvPr id="4" name="İçerik Yer Tutucusu 3"/>
          <p:cNvGraphicFramePr>
            <a:graphicFrameLocks noGrp="1"/>
          </p:cNvGraphicFramePr>
          <p:nvPr>
            <p:ph idx="1"/>
          </p:nvPr>
        </p:nvGraphicFramePr>
        <p:xfrm>
          <a:off x="1069975" y="1293813"/>
          <a:ext cx="10058400" cy="448468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029200"/>
                <a:gridCol w="5029200"/>
              </a:tblGrid>
              <a:tr h="370840">
                <a:tc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tr-TR" dirty="0" err="1">
                          <a:effectLst/>
                          <a:latin typeface="Helvetica" charset="0"/>
                        </a:rPr>
                        <a:t>Tinea</a:t>
                      </a:r>
                      <a:r>
                        <a:rPr lang="tr-TR" dirty="0">
                          <a:effectLst/>
                          <a:latin typeface="Helvetica" charset="0"/>
                        </a:rPr>
                        <a:t> </a:t>
                      </a:r>
                      <a:r>
                        <a:rPr lang="tr-TR" dirty="0" err="1">
                          <a:effectLst/>
                          <a:latin typeface="Helvetica" charset="0"/>
                        </a:rPr>
                        <a:t>corporis</a:t>
                      </a:r>
                      <a:endParaRPr lang="tr-TR" dirty="0">
                        <a:effectLst/>
                        <a:latin typeface="Helvetica" charset="0"/>
                      </a:endParaRPr>
                    </a:p>
                  </a:txBody>
                  <a:tcPr marL="63500" marR="63500" marT="0" marB="0"/>
                </a:tc>
                <a:tc>
                  <a:txBody>
                    <a:bodyPr/>
                    <a:lstStyle/>
                    <a:p>
                      <a:r>
                        <a:rPr lang="tr-TR" dirty="0" smtClean="0">
                          <a:effectLst/>
                          <a:latin typeface="Helvetica" charset="0"/>
                        </a:rPr>
                        <a:t>Lezyonların</a:t>
                      </a:r>
                      <a:r>
                        <a:rPr lang="tr-TR" baseline="0" dirty="0" smtClean="0">
                          <a:effectLst/>
                          <a:latin typeface="Helvetica" charset="0"/>
                        </a:rPr>
                        <a:t> m</a:t>
                      </a:r>
                      <a:r>
                        <a:rPr lang="tr-TR" dirty="0" smtClean="0">
                          <a:effectLst/>
                          <a:latin typeface="Helvetica" charset="0"/>
                        </a:rPr>
                        <a:t>erkezi soluk</a:t>
                      </a:r>
                      <a:r>
                        <a:rPr lang="tr-TR" baseline="0" dirty="0" smtClean="0">
                          <a:effectLst/>
                          <a:latin typeface="Helvetica" charset="0"/>
                        </a:rPr>
                        <a:t> </a:t>
                      </a:r>
                      <a:r>
                        <a:rPr lang="tr-TR" dirty="0" smtClean="0">
                          <a:effectLst/>
                          <a:latin typeface="Helvetica" charset="0"/>
                        </a:rPr>
                        <a:t>ve kenarları hafif yüksek; sıklıkla kaşıntılıdır.</a:t>
                      </a:r>
                    </a:p>
                    <a:p>
                      <a:endParaRPr lang="tr-TR" dirty="0">
                        <a:effectLst/>
                        <a:latin typeface="Helvetica" charset="0"/>
                      </a:endParaRPr>
                    </a:p>
                  </a:txBody>
                  <a:tcPr marL="63500" marR="63500" marT="0" marB="0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tr-TR" dirty="0" err="1" smtClean="0">
                          <a:effectLst/>
                          <a:latin typeface="Helvetica" charset="0"/>
                        </a:rPr>
                        <a:t>Eritema</a:t>
                      </a:r>
                      <a:r>
                        <a:rPr lang="tr-TR" dirty="0" smtClean="0">
                          <a:effectLst/>
                          <a:latin typeface="Helvetica" charset="0"/>
                        </a:rPr>
                        <a:t> </a:t>
                      </a:r>
                      <a:r>
                        <a:rPr lang="tr-TR" dirty="0" err="1">
                          <a:effectLst/>
                          <a:latin typeface="Helvetica" charset="0"/>
                        </a:rPr>
                        <a:t>marginatum</a:t>
                      </a:r>
                      <a:endParaRPr lang="tr-TR" dirty="0">
                        <a:effectLst/>
                        <a:latin typeface="Helvetica" charset="0"/>
                      </a:endParaRPr>
                    </a:p>
                  </a:txBody>
                  <a:tcPr marL="63500" marR="63500" marT="0" marB="0"/>
                </a:tc>
                <a:tc>
                  <a:txBody>
                    <a:bodyPr/>
                    <a:lstStyle/>
                    <a:p>
                      <a:r>
                        <a:rPr lang="tr-TR" dirty="0" smtClean="0">
                          <a:effectLst/>
                          <a:latin typeface="Helvetica" charset="0"/>
                        </a:rPr>
                        <a:t>Genellikle gövde ve </a:t>
                      </a:r>
                      <a:r>
                        <a:rPr lang="tr-TR" dirty="0" err="1" smtClean="0">
                          <a:effectLst/>
                          <a:latin typeface="Helvetica" charset="0"/>
                        </a:rPr>
                        <a:t>ekstremitelerde</a:t>
                      </a:r>
                      <a:r>
                        <a:rPr lang="tr-TR" dirty="0" smtClean="0">
                          <a:effectLst/>
                          <a:latin typeface="Helvetica" charset="0"/>
                        </a:rPr>
                        <a:t> kaşıntılı</a:t>
                      </a:r>
                      <a:r>
                        <a:rPr lang="tr-TR" baseline="0" dirty="0" smtClean="0">
                          <a:effectLst/>
                          <a:latin typeface="Helvetica" charset="0"/>
                        </a:rPr>
                        <a:t> olmayan geçici </a:t>
                      </a:r>
                      <a:r>
                        <a:rPr lang="tr-TR" dirty="0" smtClean="0">
                          <a:effectLst/>
                          <a:latin typeface="Helvetica" charset="0"/>
                        </a:rPr>
                        <a:t>döküntü; </a:t>
                      </a:r>
                      <a:r>
                        <a:rPr lang="tr-TR" dirty="0" err="1" smtClean="0">
                          <a:effectLst/>
                          <a:latin typeface="Helvetica" charset="0"/>
                        </a:rPr>
                        <a:t>romatizmal</a:t>
                      </a:r>
                      <a:r>
                        <a:rPr lang="tr-TR" dirty="0" smtClean="0">
                          <a:effectLst/>
                          <a:latin typeface="Helvetica" charset="0"/>
                        </a:rPr>
                        <a:t> ateş ile ortaya çıkar.</a:t>
                      </a:r>
                    </a:p>
                    <a:p>
                      <a:endParaRPr lang="tr-TR" dirty="0">
                        <a:effectLst/>
                        <a:latin typeface="Helvetica" charset="0"/>
                      </a:endParaRPr>
                    </a:p>
                  </a:txBody>
                  <a:tcPr marL="63500" marR="63500" marT="0" marB="0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tr-TR" dirty="0" err="1" smtClean="0">
                          <a:effectLst/>
                          <a:latin typeface="Helvetica" charset="0"/>
                        </a:rPr>
                        <a:t>Eritema</a:t>
                      </a:r>
                      <a:r>
                        <a:rPr lang="tr-TR" dirty="0" smtClean="0">
                          <a:effectLst/>
                          <a:latin typeface="Helvetica" charset="0"/>
                        </a:rPr>
                        <a:t> </a:t>
                      </a:r>
                      <a:r>
                        <a:rPr lang="tr-TR" dirty="0" err="1">
                          <a:effectLst/>
                          <a:latin typeface="Helvetica" charset="0"/>
                        </a:rPr>
                        <a:t>migrans</a:t>
                      </a:r>
                      <a:endParaRPr lang="tr-TR" dirty="0">
                        <a:effectLst/>
                        <a:latin typeface="Helvetica" charset="0"/>
                      </a:endParaRPr>
                    </a:p>
                  </a:txBody>
                  <a:tcPr marL="63500" marR="63500" marT="0" marB="0"/>
                </a:tc>
                <a:tc>
                  <a:txBody>
                    <a:bodyPr/>
                    <a:lstStyle/>
                    <a:p>
                      <a:r>
                        <a:rPr lang="tr-TR" dirty="0" smtClean="0">
                          <a:effectLst/>
                          <a:latin typeface="Helvetica" charset="0"/>
                        </a:rPr>
                        <a:t>Öküz gözü</a:t>
                      </a:r>
                      <a:r>
                        <a:rPr lang="tr-TR" baseline="0" dirty="0" smtClean="0">
                          <a:effectLst/>
                          <a:latin typeface="Helvetica" charset="0"/>
                        </a:rPr>
                        <a:t> görünümü, santral </a:t>
                      </a:r>
                      <a:r>
                        <a:rPr lang="tr-TR" baseline="0" dirty="0" err="1" smtClean="0">
                          <a:effectLst/>
                          <a:latin typeface="Helvetica" charset="0"/>
                        </a:rPr>
                        <a:t>eritem</a:t>
                      </a:r>
                      <a:r>
                        <a:rPr lang="tr-TR" baseline="0" dirty="0" smtClean="0">
                          <a:effectLst/>
                          <a:latin typeface="Helvetica" charset="0"/>
                        </a:rPr>
                        <a:t> ve nekroz, </a:t>
                      </a:r>
                      <a:r>
                        <a:rPr lang="tr-TR" dirty="0" smtClean="0">
                          <a:effectLst/>
                          <a:latin typeface="Helvetica" charset="0"/>
                        </a:rPr>
                        <a:t>genişleme gösterebilir</a:t>
                      </a:r>
                    </a:p>
                    <a:p>
                      <a:endParaRPr lang="tr-TR" dirty="0">
                        <a:effectLst/>
                        <a:latin typeface="Helvetica" charset="0"/>
                      </a:endParaRPr>
                    </a:p>
                  </a:txBody>
                  <a:tcPr marL="63500" marR="63500" marT="0" marB="0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tr-TR" dirty="0" err="1" smtClean="0">
                          <a:effectLst/>
                          <a:latin typeface="Helvetica" charset="0"/>
                        </a:rPr>
                        <a:t>Eritema</a:t>
                      </a:r>
                      <a:r>
                        <a:rPr lang="tr-TR" dirty="0" smtClean="0">
                          <a:effectLst/>
                          <a:latin typeface="Helvetica" charset="0"/>
                        </a:rPr>
                        <a:t> </a:t>
                      </a:r>
                      <a:r>
                        <a:rPr lang="tr-TR" dirty="0" err="1" smtClean="0">
                          <a:effectLst/>
                          <a:latin typeface="Helvetica" charset="0"/>
                        </a:rPr>
                        <a:t>multiforme</a:t>
                      </a:r>
                      <a:endParaRPr lang="tr-TR" dirty="0">
                        <a:effectLst/>
                        <a:latin typeface="Helvetica" charset="0"/>
                      </a:endParaRPr>
                    </a:p>
                  </a:txBody>
                  <a:tcPr marL="63500" marR="63500" marT="0" marB="0"/>
                </a:tc>
                <a:tc>
                  <a:txBody>
                    <a:bodyPr/>
                    <a:lstStyle/>
                    <a:p>
                      <a:r>
                        <a:rPr lang="tr-TR" dirty="0" smtClean="0">
                          <a:effectLst/>
                          <a:latin typeface="Helvetica" charset="0"/>
                        </a:rPr>
                        <a:t>Genellikle el ve ayakta </a:t>
                      </a:r>
                      <a:r>
                        <a:rPr lang="tr-TR" dirty="0" err="1" smtClean="0">
                          <a:effectLst/>
                          <a:latin typeface="Helvetica" charset="0"/>
                        </a:rPr>
                        <a:t>makulopapuler</a:t>
                      </a:r>
                      <a:r>
                        <a:rPr lang="tr-TR" dirty="0" smtClean="0">
                          <a:effectLst/>
                          <a:latin typeface="Helvetica" charset="0"/>
                        </a:rPr>
                        <a:t> </a:t>
                      </a:r>
                      <a:r>
                        <a:rPr lang="tr-TR" dirty="0" err="1" smtClean="0">
                          <a:effectLst/>
                          <a:latin typeface="Helvetica" charset="0"/>
                        </a:rPr>
                        <a:t>raş</a:t>
                      </a:r>
                      <a:r>
                        <a:rPr lang="tr-TR" dirty="0" smtClean="0">
                          <a:effectLst/>
                          <a:latin typeface="Helvetica" charset="0"/>
                        </a:rPr>
                        <a:t>, genellikle kaşıntılı ve yavaşça solarak kaybolur.</a:t>
                      </a:r>
                    </a:p>
                    <a:p>
                      <a:endParaRPr lang="tr-TR" dirty="0">
                        <a:effectLst/>
                        <a:latin typeface="Helvetica" charset="0"/>
                      </a:endParaRPr>
                    </a:p>
                  </a:txBody>
                  <a:tcPr marL="63500" marR="63500" marT="0" marB="0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tr-TR" dirty="0" err="1" smtClean="0">
                          <a:effectLst/>
                          <a:latin typeface="Helvetica" charset="0"/>
                        </a:rPr>
                        <a:t>Eritema</a:t>
                      </a:r>
                      <a:r>
                        <a:rPr lang="tr-TR" dirty="0" smtClean="0">
                          <a:effectLst/>
                          <a:latin typeface="Helvetica" charset="0"/>
                        </a:rPr>
                        <a:t> </a:t>
                      </a:r>
                      <a:r>
                        <a:rPr lang="tr-TR" dirty="0" err="1" smtClean="0">
                          <a:effectLst/>
                          <a:latin typeface="Helvetica" charset="0"/>
                        </a:rPr>
                        <a:t>nodosum</a:t>
                      </a:r>
                      <a:endParaRPr lang="tr-TR" dirty="0">
                        <a:effectLst/>
                        <a:latin typeface="Helvetica" charset="0"/>
                      </a:endParaRPr>
                    </a:p>
                  </a:txBody>
                  <a:tcPr marL="63500" marR="63500" marT="0" marB="0"/>
                </a:tc>
                <a:tc>
                  <a:txBody>
                    <a:bodyPr/>
                    <a:lstStyle/>
                    <a:p>
                      <a:r>
                        <a:rPr lang="tr-TR" dirty="0" smtClean="0">
                          <a:effectLst/>
                          <a:latin typeface="Helvetica" charset="0"/>
                        </a:rPr>
                        <a:t>Genellikle bacaklarda olan </a:t>
                      </a:r>
                      <a:r>
                        <a:rPr lang="tr-TR" dirty="0" err="1" smtClean="0">
                          <a:effectLst/>
                          <a:latin typeface="Helvetica" charset="0"/>
                        </a:rPr>
                        <a:t>eritematöz</a:t>
                      </a:r>
                      <a:r>
                        <a:rPr lang="tr-TR" baseline="0" dirty="0" smtClean="0">
                          <a:effectLst/>
                          <a:latin typeface="Helvetica" charset="0"/>
                        </a:rPr>
                        <a:t> </a:t>
                      </a:r>
                      <a:r>
                        <a:rPr lang="tr-TR" baseline="0" dirty="0" err="1" smtClean="0">
                          <a:effectLst/>
                          <a:latin typeface="Helvetica" charset="0"/>
                        </a:rPr>
                        <a:t>makül</a:t>
                      </a:r>
                      <a:r>
                        <a:rPr lang="tr-TR" baseline="0" dirty="0" smtClean="0">
                          <a:effectLst/>
                          <a:latin typeface="Helvetica" charset="0"/>
                        </a:rPr>
                        <a:t>, santral solukluk yoktur ve sıklıkla ağrılıdır.  </a:t>
                      </a:r>
                      <a:endParaRPr lang="tr-TR" dirty="0">
                        <a:effectLst/>
                        <a:latin typeface="Helvetica" charset="0"/>
                      </a:endParaRPr>
                    </a:p>
                  </a:txBody>
                  <a:tcPr marL="63500" marR="63500" marT="0" marB="0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1069848" y="484632"/>
            <a:ext cx="10058400" cy="1609344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tr-TR" dirty="0" smtClean="0"/>
              <a:t>Kaynak	</a:t>
            </a:r>
            <a:endParaRPr lang="tr-TR" dirty="0"/>
          </a:p>
        </p:txBody>
      </p:sp>
      <p:sp>
        <p:nvSpPr>
          <p:cNvPr id="29698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r>
              <a:rPr lang="tr-TR" sz="1800" i="1" u="sng" smtClean="0"/>
              <a:t>Rash and Fever in a College Student</a:t>
            </a:r>
            <a:r>
              <a:rPr lang="tr-TR" sz="1800" smtClean="0"/>
              <a:t>, Igor Melnychuk, MD, and Wendy Busby, MD, Fracp, </a:t>
            </a:r>
            <a:r>
              <a:rPr lang="tr-TR" sz="1800" i="1" smtClean="0"/>
              <a:t>University of Otago, Dunedin School of Medicine, Dunedin, New Zealand.</a:t>
            </a:r>
            <a:r>
              <a:rPr lang="tr-TR" sz="1800" smtClean="0"/>
              <a:t> Downloaded from the American Family Physician Web site at </a:t>
            </a:r>
            <a:r>
              <a:rPr lang="tr-TR" sz="1800" smtClean="0">
                <a:hlinkClick r:id="rId2"/>
              </a:rPr>
              <a:t>www.aafp.org/afp</a:t>
            </a:r>
            <a:endParaRPr lang="tr-TR" sz="180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tr-TR" sz="4800" dirty="0" smtClean="0"/>
              <a:t>Üniversite ÖĞRENCİSİNDE DÖKÜNTÜ VE ATEŞ</a:t>
            </a:r>
            <a:endParaRPr lang="tr-TR" sz="4800" dirty="0"/>
          </a:p>
        </p:txBody>
      </p:sp>
      <p:sp>
        <p:nvSpPr>
          <p:cNvPr id="14338" name="Metin Yer Tutucusu 3"/>
          <p:cNvSpPr>
            <a:spLocks noGrp="1"/>
          </p:cNvSpPr>
          <p:nvPr>
            <p:ph type="body" idx="1"/>
          </p:nvPr>
        </p:nvSpPr>
        <p:spPr>
          <a:xfrm>
            <a:off x="2165350" y="5019675"/>
            <a:ext cx="9053513" cy="1066800"/>
          </a:xfrm>
        </p:spPr>
        <p:txBody>
          <a:bodyPr/>
          <a:lstStyle/>
          <a:p>
            <a:endParaRPr lang="tr-TR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Başlık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endParaRPr lang="tr-TR" dirty="0"/>
          </a:p>
        </p:txBody>
      </p:sp>
      <p:sp>
        <p:nvSpPr>
          <p:cNvPr id="15362" name="İçerik Yer Tutucusu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tr-TR" smtClean="0"/>
              <a:t>21 yaşında kadın hasta</a:t>
            </a:r>
          </a:p>
          <a:p>
            <a:pPr>
              <a:lnSpc>
                <a:spcPct val="100000"/>
              </a:lnSpc>
            </a:pPr>
            <a:endParaRPr lang="tr-TR" smtClean="0"/>
          </a:p>
          <a:p>
            <a:pPr>
              <a:lnSpc>
                <a:spcPct val="100000"/>
              </a:lnSpc>
            </a:pPr>
            <a:r>
              <a:rPr lang="tr-TR" smtClean="0"/>
              <a:t>Vücudunda raş ve yüksek ateş şikayeti ile hastaneye başvurmuş.</a:t>
            </a:r>
          </a:p>
          <a:p>
            <a:pPr>
              <a:lnSpc>
                <a:spcPct val="100000"/>
              </a:lnSpc>
            </a:pPr>
            <a:endParaRPr lang="tr-TR" smtClean="0"/>
          </a:p>
          <a:p>
            <a:pPr>
              <a:lnSpc>
                <a:spcPct val="100000"/>
              </a:lnSpc>
            </a:pPr>
            <a:r>
              <a:rPr lang="tr-TR" smtClean="0"/>
              <a:t>Farenjit geliştikten kısa bir süre sonra alt ekstremitelerinde şiddetli artralji ve kaşıntılı olmayan döküntü ortaya çıkmış.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endParaRPr lang="tr-TR"/>
          </a:p>
        </p:txBody>
      </p:sp>
      <p:sp>
        <p:nvSpPr>
          <p:cNvPr id="16386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 smtClean="0"/>
          </a:p>
        </p:txBody>
      </p:sp>
      <p:pic>
        <p:nvPicPr>
          <p:cNvPr id="16387" name="Resim 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175" y="-103188"/>
            <a:ext cx="12192000" cy="6961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endParaRPr lang="tr-TR"/>
          </a:p>
        </p:txBody>
      </p:sp>
      <p:sp>
        <p:nvSpPr>
          <p:cNvPr id="17410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smtClean="0"/>
              <a:t>Birkaç gün sonra raşlar göğüs bölgesine ve başına doğru göç etti.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endParaRPr lang="tr-TR"/>
          </a:p>
        </p:txBody>
      </p:sp>
      <p:sp>
        <p:nvSpPr>
          <p:cNvPr id="18434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 smtClean="0"/>
          </a:p>
        </p:txBody>
      </p:sp>
      <p:pic>
        <p:nvPicPr>
          <p:cNvPr id="18435" name="Resim 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0038" y="0"/>
            <a:ext cx="11618912" cy="6886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1069848" y="484632"/>
            <a:ext cx="10058400" cy="1609344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tr-TR" sz="3200" cap="none" dirty="0"/>
              <a:t>H</a:t>
            </a:r>
            <a:r>
              <a:rPr lang="tr-TR" sz="3200" cap="none" dirty="0" smtClean="0"/>
              <a:t>astanın hikayesi ve fizik muayenesine göre tanı için ne düşünürsünüz?</a:t>
            </a:r>
            <a:endParaRPr lang="tr-TR" sz="3200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smtClean="0"/>
              <a:t>A. Dissemine tinea corporis</a:t>
            </a:r>
          </a:p>
          <a:p>
            <a:endParaRPr lang="tr-TR" smtClean="0"/>
          </a:p>
          <a:p>
            <a:r>
              <a:rPr lang="tr-TR" smtClean="0"/>
              <a:t>B. Eritema marginatum</a:t>
            </a:r>
          </a:p>
          <a:p>
            <a:endParaRPr lang="tr-TR" smtClean="0"/>
          </a:p>
          <a:p>
            <a:r>
              <a:rPr lang="tr-TR" smtClean="0"/>
              <a:t>C. Eritema migrans</a:t>
            </a:r>
          </a:p>
          <a:p>
            <a:endParaRPr lang="tr-TR" smtClean="0"/>
          </a:p>
          <a:p>
            <a:r>
              <a:rPr lang="tr-TR" smtClean="0"/>
              <a:t>D. Eritema multiforme</a:t>
            </a:r>
          </a:p>
          <a:p>
            <a:endParaRPr lang="tr-TR" smtClean="0"/>
          </a:p>
          <a:p>
            <a:r>
              <a:rPr lang="tr-TR" smtClean="0"/>
              <a:t>E. Eritema nodosum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endParaRPr lang="tr-TR"/>
          </a:p>
        </p:txBody>
      </p:sp>
      <p:sp>
        <p:nvSpPr>
          <p:cNvPr id="20482" name="İçerik Yer Tutucusu 2"/>
          <p:cNvSpPr>
            <a:spLocks noGrp="1"/>
          </p:cNvSpPr>
          <p:nvPr>
            <p:ph idx="1"/>
          </p:nvPr>
        </p:nvSpPr>
        <p:spPr>
          <a:xfrm>
            <a:off x="1069975" y="1289050"/>
            <a:ext cx="10058400" cy="4051300"/>
          </a:xfrm>
        </p:spPr>
        <p:txBody>
          <a:bodyPr/>
          <a:lstStyle/>
          <a:p>
            <a:pPr marL="0" indent="0" algn="ctr">
              <a:buFont typeface="Wingdings" pitchFamily="2" charset="2"/>
              <a:buNone/>
            </a:pPr>
            <a:endParaRPr lang="tr-TR" sz="9600" smtClean="0"/>
          </a:p>
          <a:p>
            <a:pPr marL="0" indent="0" algn="ctr">
              <a:buFont typeface="Wingdings" pitchFamily="2" charset="2"/>
              <a:buNone/>
            </a:pPr>
            <a:r>
              <a:rPr lang="tr-TR" sz="9600" smtClean="0">
                <a:solidFill>
                  <a:srgbClr val="C00000"/>
                </a:solidFill>
              </a:rPr>
              <a:t>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endParaRPr lang="tr-TR"/>
          </a:p>
        </p:txBody>
      </p:sp>
      <p:sp>
        <p:nvSpPr>
          <p:cNvPr id="21506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smtClean="0"/>
              <a:t>A. Dissemine tinea corporis</a:t>
            </a:r>
          </a:p>
          <a:p>
            <a:endParaRPr lang="tr-TR" smtClean="0"/>
          </a:p>
          <a:p>
            <a:r>
              <a:rPr lang="tr-TR" smtClean="0">
                <a:solidFill>
                  <a:srgbClr val="FF0000"/>
                </a:solidFill>
              </a:rPr>
              <a:t>B. Eritema marginatum</a:t>
            </a:r>
          </a:p>
          <a:p>
            <a:endParaRPr lang="tr-TR" smtClean="0"/>
          </a:p>
          <a:p>
            <a:r>
              <a:rPr lang="tr-TR" smtClean="0"/>
              <a:t>C. Eritema migrans</a:t>
            </a:r>
          </a:p>
          <a:p>
            <a:endParaRPr lang="tr-TR" smtClean="0"/>
          </a:p>
          <a:p>
            <a:r>
              <a:rPr lang="tr-TR" smtClean="0"/>
              <a:t>D. Eritema multiforme</a:t>
            </a:r>
          </a:p>
          <a:p>
            <a:endParaRPr lang="tr-TR" smtClean="0"/>
          </a:p>
          <a:p>
            <a:r>
              <a:rPr lang="tr-TR" smtClean="0"/>
              <a:t>E. Eritema nodosum</a:t>
            </a:r>
          </a:p>
          <a:p>
            <a:endParaRPr lang="tr-TR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ğaç Türü">
  <a:themeElements>
    <a:clrScheme name="Wood Type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Arial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Wood Type">
      <a: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70000"/>
                <a:shade val="63000"/>
              </a:schemeClr>
              <a:schemeClr val="phClr">
                <a:tint val="10000"/>
                <a:satMod val="150000"/>
              </a:schemeClr>
            </a:duotone>
          </a:blip>
          <a:tile tx="0" ty="0" sx="60000" sy="59000" flip="none" algn="tl"/>
        </a:blipFill>
        <a:blipFill rotWithShape="1">
          <a:blip xmlns:r="http://schemas.openxmlformats.org/officeDocument/2006/relationships" r:embed="rId1">
            <a:duotone>
              <a:schemeClr val="phClr">
                <a:shade val="36000"/>
                <a:satMod val="120000"/>
              </a:schemeClr>
              <a:schemeClr val="phClr">
                <a:tint val="40000"/>
              </a:schemeClr>
            </a:duotone>
          </a:blip>
          <a:tile tx="0" ty="0" sx="60000" sy="59000" flip="none" algn="tl"/>
        </a:blip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softEdge rad="12700"/>
          </a:effectLst>
        </a:effectStyle>
        <a:effectStyle>
          <a:effectLst>
            <a:outerShdw blurRad="50800" dist="19050" dir="5400000" algn="tl" rotWithShape="0">
              <a:srgbClr val="000000">
                <a:alpha val="60000"/>
              </a:srgbClr>
            </a:outerShdw>
            <a:softEdge rad="12700"/>
          </a:effectLst>
        </a:effectStyle>
      </a:effectStyleLst>
      <a:bgFillStyleLst>
        <a:solidFill>
          <a:schemeClr val="phClr"/>
        </a:solidFill>
        <a:solidFill>
          <a:schemeClr val="phClr">
            <a:shade val="97000"/>
            <a:satMod val="15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75000"/>
                <a:shade val="58000"/>
                <a:satMod val="120000"/>
              </a:schemeClr>
              <a:schemeClr val="phClr">
                <a:tint val="50000"/>
                <a:shade val="96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Wood Type" id="{7ACABC62-BF99-48CF-A9DC-4DB89C7B13DC}" vid="{142A1326-48AB-42A9-8428-CB14AA30176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Tahta Yazı</Template>
  <TotalTime>211</TotalTime>
  <Words>333</Words>
  <Application>Microsoft Macintosh PowerPoint</Application>
  <PresentationFormat>Custom</PresentationFormat>
  <Paragraphs>72</Paragraphs>
  <Slides>17</Slides>
  <Notes>0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4</vt:i4>
      </vt:variant>
      <vt:variant>
        <vt:lpstr>Tasarım Şablonu</vt:lpstr>
      </vt:variant>
      <vt:variant>
        <vt:i4>5</vt:i4>
      </vt:variant>
      <vt:variant>
        <vt:lpstr>Slayt Başlıkları</vt:lpstr>
      </vt:variant>
      <vt:variant>
        <vt:i4>17</vt:i4>
      </vt:variant>
    </vt:vector>
  </HeadingPairs>
  <TitlesOfParts>
    <vt:vector size="26" baseType="lpstr">
      <vt:lpstr>Arial</vt:lpstr>
      <vt:lpstr>Wingdings</vt:lpstr>
      <vt:lpstr>Calibri</vt:lpstr>
      <vt:lpstr>Helvetica</vt:lpstr>
      <vt:lpstr>Ağaç Türü</vt:lpstr>
      <vt:lpstr>Ağaç Türü</vt:lpstr>
      <vt:lpstr>Ağaç Türü</vt:lpstr>
      <vt:lpstr>Ağaç Türü</vt:lpstr>
      <vt:lpstr>Ağaç Türü</vt:lpstr>
      <vt:lpstr>Slayt 1</vt:lpstr>
      <vt:lpstr>Slayt 2</vt:lpstr>
      <vt:lpstr>Slayt 3</vt:lpstr>
      <vt:lpstr>Slayt 4</vt:lpstr>
      <vt:lpstr>Slayt 5</vt:lpstr>
      <vt:lpstr>Slayt 6</vt:lpstr>
      <vt:lpstr>Slayt 7</vt:lpstr>
      <vt:lpstr>Slayt 8</vt:lpstr>
      <vt:lpstr>Slayt 9</vt:lpstr>
      <vt:lpstr>Slayt 10</vt:lpstr>
      <vt:lpstr>Slayt 11</vt:lpstr>
      <vt:lpstr>Slayt 12</vt:lpstr>
      <vt:lpstr>Slayt 13</vt:lpstr>
      <vt:lpstr>Slayt 14</vt:lpstr>
      <vt:lpstr>Slayt 15</vt:lpstr>
      <vt:lpstr>Slayt 16</vt:lpstr>
      <vt:lpstr>Slayt 17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Vaka sunumu</dc:title>
  <dc:creator>Zehra Aslan Aydoğdu</dc:creator>
  <cp:lastModifiedBy>DX6120MT</cp:lastModifiedBy>
  <cp:revision>19</cp:revision>
  <dcterms:created xsi:type="dcterms:W3CDTF">2017-12-14T12:09:58Z</dcterms:created>
  <dcterms:modified xsi:type="dcterms:W3CDTF">2017-12-19T12:54:55Z</dcterms:modified>
</cp:coreProperties>
</file>