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0" r:id="rId2"/>
    <p:sldId id="257" r:id="rId3"/>
    <p:sldId id="258" r:id="rId4"/>
    <p:sldId id="259" r:id="rId5"/>
    <p:sldId id="260" r:id="rId6"/>
    <p:sldId id="285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7" r:id="rId21"/>
    <p:sldId id="274" r:id="rId22"/>
    <p:sldId id="276" r:id="rId23"/>
    <p:sldId id="279" r:id="rId24"/>
    <p:sldId id="280" r:id="rId25"/>
    <p:sldId id="281" r:id="rId26"/>
    <p:sldId id="282" r:id="rId27"/>
    <p:sldId id="284" r:id="rId28"/>
    <p:sldId id="283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CFDB9FA5-F6A8-488B-A4E1-607F54F543BF}" type="datetimeFigureOut">
              <a:rPr lang="tr-TR" smtClean="0"/>
              <a:pPr/>
              <a:t>05.07.2019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7D729C-D4B7-43EB-A99B-8D40F2874B9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9FA5-F6A8-488B-A4E1-607F54F543BF}" type="datetimeFigureOut">
              <a:rPr lang="tr-TR" smtClean="0"/>
              <a:pPr/>
              <a:t>05.07.2019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729C-D4B7-43EB-A99B-8D40F2874B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9FA5-F6A8-488B-A4E1-607F54F543BF}" type="datetimeFigureOut">
              <a:rPr lang="tr-TR" smtClean="0"/>
              <a:pPr/>
              <a:t>05.07.2019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729C-D4B7-43EB-A99B-8D40F2874B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9FA5-F6A8-488B-A4E1-607F54F543BF}" type="datetimeFigureOut">
              <a:rPr lang="tr-TR" smtClean="0"/>
              <a:pPr/>
              <a:t>05.07.2019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729C-D4B7-43EB-A99B-8D40F2874B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CFDB9FA5-F6A8-488B-A4E1-607F54F543BF}" type="datetimeFigureOut">
              <a:rPr lang="tr-TR" smtClean="0"/>
              <a:pPr/>
              <a:t>05.07.2019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7D729C-D4B7-43EB-A99B-8D40F2874B9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9FA5-F6A8-488B-A4E1-607F54F543BF}" type="datetimeFigureOut">
              <a:rPr lang="tr-TR" smtClean="0"/>
              <a:pPr/>
              <a:t>05.07.2019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727D729C-D4B7-43EB-A99B-8D40F2874B9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9FA5-F6A8-488B-A4E1-607F54F543BF}" type="datetimeFigureOut">
              <a:rPr lang="tr-TR" smtClean="0"/>
              <a:pPr/>
              <a:t>05.07.2019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727D729C-D4B7-43EB-A99B-8D40F2874B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9FA5-F6A8-488B-A4E1-607F54F543BF}" type="datetimeFigureOut">
              <a:rPr lang="tr-TR" smtClean="0"/>
              <a:pPr/>
              <a:t>05.07.2019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729C-D4B7-43EB-A99B-8D40F2874B9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B9FA5-F6A8-488B-A4E1-607F54F543BF}" type="datetimeFigureOut">
              <a:rPr lang="tr-TR" smtClean="0"/>
              <a:pPr/>
              <a:t>05.07.2019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D729C-D4B7-43EB-A99B-8D40F2874B9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CFDB9FA5-F6A8-488B-A4E1-607F54F543BF}" type="datetimeFigureOut">
              <a:rPr lang="tr-TR" smtClean="0"/>
              <a:pPr/>
              <a:t>05.07.2019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7D729C-D4B7-43EB-A99B-8D40F2874B9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CFDB9FA5-F6A8-488B-A4E1-607F54F543BF}" type="datetimeFigureOut">
              <a:rPr lang="tr-TR" smtClean="0"/>
              <a:pPr/>
              <a:t>05.07.2019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7D729C-D4B7-43EB-A99B-8D40F2874B9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FDB9FA5-F6A8-488B-A4E1-607F54F543BF}" type="datetimeFigureOut">
              <a:rPr lang="tr-TR" smtClean="0"/>
              <a:pPr/>
              <a:t>05.07.2019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7D729C-D4B7-43EB-A99B-8D40F2874B9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urnalagent.com/travma/pdfs/UTD_7_4_250_253.pdf" TargetMode="External"/><Relationship Id="rId2" Type="http://schemas.openxmlformats.org/officeDocument/2006/relationships/hyperlink" Target="http://cms.galenos.com.tr/FileIssue/3/344/article/136-139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krcd.org.tr/KRveAnalBolgeHastaliklari/333-350.pdf" TargetMode="External"/><Relationship Id="rId5" Type="http://schemas.openxmlformats.org/officeDocument/2006/relationships/hyperlink" Target="http://www.ctf.edu.tr/stek/pdfs/19/1909fs.pdf" TargetMode="External"/><Relationship Id="rId4" Type="http://schemas.openxmlformats.org/officeDocument/2006/relationships/hyperlink" Target="http://causapedia.com/public/pdf/2012-1-215-travmatik-izole-pankreas-yaralanmasi.pdf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>
            <a:normAutofit/>
          </a:bodyPr>
          <a:lstStyle/>
          <a:p>
            <a:r>
              <a:rPr lang="tr-TR" sz="4000" dirty="0">
                <a:solidFill>
                  <a:schemeClr val="tx2">
                    <a:lumMod val="75000"/>
                  </a:schemeClr>
                </a:solidFill>
              </a:rPr>
              <a:t>KARIN İÇİ ORGAN YARALANMALARI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14282" y="3571876"/>
            <a:ext cx="7772400" cy="2305396"/>
          </a:xfrm>
        </p:spPr>
        <p:txBody>
          <a:bodyPr>
            <a:normAutofit lnSpcReduction="10000"/>
          </a:bodyPr>
          <a:lstStyle/>
          <a:p>
            <a:pPr algn="l"/>
            <a:r>
              <a:rPr lang="tr-TR" dirty="0">
                <a:solidFill>
                  <a:srgbClr val="FF0000"/>
                </a:solidFill>
              </a:rPr>
              <a:t>Hazırlayan: </a:t>
            </a:r>
            <a:r>
              <a:rPr lang="tr-TR" dirty="0" err="1"/>
              <a:t>İ</a:t>
            </a:r>
            <a:r>
              <a:rPr lang="tr-TR" dirty="0" err="1" smtClean="0">
                <a:solidFill>
                  <a:schemeClr val="tx1"/>
                </a:solidFill>
              </a:rPr>
              <a:t>nt</a:t>
            </a:r>
            <a:r>
              <a:rPr lang="tr-TR" dirty="0" smtClean="0">
                <a:solidFill>
                  <a:schemeClr val="tx1"/>
                </a:solidFill>
              </a:rPr>
              <a:t>. Dr</a:t>
            </a:r>
            <a:r>
              <a:rPr lang="tr-TR" dirty="0">
                <a:solidFill>
                  <a:schemeClr val="tx1"/>
                </a:solidFill>
              </a:rPr>
              <a:t>. SELÇUK </a:t>
            </a:r>
            <a:r>
              <a:rPr lang="tr-TR" dirty="0" smtClean="0">
                <a:solidFill>
                  <a:schemeClr val="tx1"/>
                </a:solidFill>
              </a:rPr>
              <a:t>CİNCOROP</a:t>
            </a:r>
          </a:p>
          <a:p>
            <a:pPr algn="l"/>
            <a:endParaRPr lang="tr-TR" dirty="0" smtClean="0">
              <a:solidFill>
                <a:schemeClr val="tx1"/>
              </a:solidFill>
            </a:endParaRPr>
          </a:p>
          <a:p>
            <a:pPr algn="ctr"/>
            <a:r>
              <a:rPr lang="tr-TR" dirty="0" smtClean="0"/>
              <a:t>KTÜ Tıp Fakültesi Aile Hekimliği Anabilim Dalı</a:t>
            </a:r>
          </a:p>
          <a:p>
            <a:pPr algn="ctr"/>
            <a:r>
              <a:rPr lang="tr-TR" dirty="0" smtClean="0"/>
              <a:t>05.07.2019</a:t>
            </a:r>
          </a:p>
          <a:p>
            <a:pPr algn="l"/>
            <a:endParaRPr lang="tr-TR" dirty="0">
              <a:solidFill>
                <a:schemeClr val="tx1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%80 i </a:t>
            </a:r>
            <a:r>
              <a:rPr lang="tr-TR" dirty="0" err="1"/>
              <a:t>nonoperatif</a:t>
            </a:r>
            <a:r>
              <a:rPr lang="tr-TR" dirty="0"/>
              <a:t> yöntemlerle tedavi edilebilir.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Major</a:t>
            </a:r>
            <a:r>
              <a:rPr lang="tr-TR" dirty="0"/>
              <a:t> karaciğer travmalarında, </a:t>
            </a:r>
            <a:r>
              <a:rPr lang="tr-TR" dirty="0" err="1"/>
              <a:t>sütür</a:t>
            </a:r>
            <a:r>
              <a:rPr lang="tr-TR" dirty="0"/>
              <a:t> ile onarım, </a:t>
            </a:r>
            <a:r>
              <a:rPr lang="tr-TR" dirty="0" err="1"/>
              <a:t>perihepatik</a:t>
            </a:r>
            <a:r>
              <a:rPr lang="tr-TR" dirty="0"/>
              <a:t> </a:t>
            </a:r>
            <a:r>
              <a:rPr lang="tr-TR" dirty="0" err="1"/>
              <a:t>packing</a:t>
            </a:r>
            <a:r>
              <a:rPr lang="tr-TR" dirty="0"/>
              <a:t> ve </a:t>
            </a:r>
            <a:r>
              <a:rPr lang="tr-TR" dirty="0" err="1"/>
              <a:t>rezeksiyonel</a:t>
            </a:r>
            <a:r>
              <a:rPr lang="tr-TR" dirty="0"/>
              <a:t> </a:t>
            </a:r>
            <a:r>
              <a:rPr lang="tr-TR" dirty="0" err="1"/>
              <a:t>debridman</a:t>
            </a:r>
            <a:r>
              <a:rPr lang="tr-TR" dirty="0"/>
              <a:t> en sık tercih edilen yöntemlerdir. </a:t>
            </a:r>
            <a:endParaRPr lang="tr-TR" dirty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>
                <a:solidFill>
                  <a:srgbClr val="FF0000"/>
                </a:solidFill>
              </a:rPr>
              <a:t>      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Komplikasyonlar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 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Kanama tekrarı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Hemobilia</a:t>
            </a: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İntraabdominal</a:t>
            </a:r>
            <a:r>
              <a:rPr lang="tr-TR" dirty="0"/>
              <a:t> </a:t>
            </a:r>
            <a:r>
              <a:rPr lang="tr-TR" dirty="0" err="1"/>
              <a:t>abse</a:t>
            </a: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Bilier</a:t>
            </a:r>
            <a:r>
              <a:rPr lang="tr-TR" dirty="0"/>
              <a:t> fistül</a:t>
            </a:r>
          </a:p>
          <a:p>
            <a:pPr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DALAK YARALANMALARI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Dalak, </a:t>
            </a:r>
            <a:r>
              <a:rPr lang="tr-TR" dirty="0" err="1"/>
              <a:t>abdominal</a:t>
            </a:r>
            <a:r>
              <a:rPr lang="tr-TR" dirty="0"/>
              <a:t> travmada en sık yaralanan organ olup atlanmış dalak yaralanması ise travmalı hastalar içinde en sık önlenebilir ölüm nedenidir.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Semptom ve bulgular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>
                <a:solidFill>
                  <a:srgbClr val="FF0000"/>
                </a:solidFill>
              </a:rPr>
              <a:t> </a:t>
            </a:r>
          </a:p>
          <a:p>
            <a:r>
              <a:rPr lang="tr-TR" dirty="0">
                <a:solidFill>
                  <a:srgbClr val="FF0000"/>
                </a:solidFill>
              </a:rPr>
              <a:t>  </a:t>
            </a:r>
            <a:r>
              <a:rPr lang="tr-TR" dirty="0"/>
              <a:t>Sol 9-10. </a:t>
            </a:r>
            <a:r>
              <a:rPr lang="tr-TR" dirty="0" err="1"/>
              <a:t>kosta</a:t>
            </a:r>
            <a:r>
              <a:rPr lang="tr-TR" dirty="0"/>
              <a:t> kırığı, sol üst kadranda hassasiyet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 </a:t>
            </a:r>
            <a:r>
              <a:rPr lang="tr-TR" dirty="0" err="1"/>
              <a:t>Kehr</a:t>
            </a:r>
            <a:r>
              <a:rPr lang="tr-TR" dirty="0"/>
              <a:t> </a:t>
            </a:r>
            <a:r>
              <a:rPr lang="tr-TR" dirty="0" err="1"/>
              <a:t>belirtsi</a:t>
            </a:r>
            <a:r>
              <a:rPr lang="tr-TR" dirty="0"/>
              <a:t>(Sol omuz bölgesine yansıyan ağrı)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Stabil hastada BT çekilmeli ve hasta en az 24 saat gözleme alınmalıdır.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Unstabil</a:t>
            </a:r>
            <a:r>
              <a:rPr lang="tr-TR" dirty="0"/>
              <a:t> hastalar USG yapılıp </a:t>
            </a:r>
            <a:r>
              <a:rPr lang="tr-TR" dirty="0" err="1"/>
              <a:t>laparotomiye</a:t>
            </a:r>
            <a:r>
              <a:rPr lang="tr-TR" dirty="0"/>
              <a:t> alınmalıdır.</a:t>
            </a:r>
            <a:endParaRPr lang="tr-TR" dirty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DALAK TRAVMALARINDA EVRELEME</a:t>
            </a:r>
          </a:p>
        </p:txBody>
      </p:sp>
      <p:pic>
        <p:nvPicPr>
          <p:cNvPr id="6" name="5 İçerik Yer Tutucusu" descr="dala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500174"/>
            <a:ext cx="6779206" cy="5084405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 </a:t>
            </a:r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Günümüzde dalak yaralanmalarının büyük çoğunluğu konservatif yöntemlerle tedavi edilebilmektedir. 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Konservatif tedavi;  </a:t>
            </a:r>
            <a:r>
              <a:rPr lang="tr-TR" dirty="0" err="1"/>
              <a:t>hemodinamik</a:t>
            </a:r>
            <a:r>
              <a:rPr lang="tr-TR" dirty="0"/>
              <a:t> </a:t>
            </a:r>
            <a:r>
              <a:rPr lang="tr-TR" dirty="0" err="1"/>
              <a:t>stabilitesi</a:t>
            </a:r>
            <a:r>
              <a:rPr lang="tr-TR" dirty="0"/>
              <a:t> olan, düşük </a:t>
            </a:r>
            <a:r>
              <a:rPr lang="tr-TR" dirty="0" err="1"/>
              <a:t>grade</a:t>
            </a:r>
            <a:r>
              <a:rPr lang="tr-TR" dirty="0"/>
              <a:t> (1-3) dalak yaralanması olan, başka nedenle cerrahi </a:t>
            </a:r>
            <a:r>
              <a:rPr lang="tr-TR" dirty="0" err="1"/>
              <a:t>endikasyonu</a:t>
            </a:r>
            <a:r>
              <a:rPr lang="tr-TR" dirty="0"/>
              <a:t> olmayan hastalarda uygun tedavi yöntemidir.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Cerrahi </a:t>
            </a:r>
            <a:r>
              <a:rPr lang="tr-TR" dirty="0" err="1"/>
              <a:t>endikasyonu</a:t>
            </a:r>
            <a:r>
              <a:rPr lang="tr-TR" dirty="0"/>
              <a:t> olan hastalarda  ise </a:t>
            </a:r>
            <a:r>
              <a:rPr lang="tr-TR" dirty="0" err="1"/>
              <a:t>splenektomi</a:t>
            </a:r>
            <a:r>
              <a:rPr lang="tr-TR" dirty="0"/>
              <a:t> yapılır.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Splenektomi</a:t>
            </a:r>
            <a:r>
              <a:rPr lang="tr-TR" dirty="0"/>
              <a:t> yapılan hastalar bazı patojenlere(S.</a:t>
            </a:r>
            <a:r>
              <a:rPr lang="tr-TR" dirty="0" err="1"/>
              <a:t>pnömoniae</a:t>
            </a:r>
            <a:r>
              <a:rPr lang="tr-TR" dirty="0"/>
              <a:t>, H.</a:t>
            </a:r>
            <a:r>
              <a:rPr lang="tr-TR" dirty="0" err="1"/>
              <a:t>influenza</a:t>
            </a:r>
            <a:r>
              <a:rPr lang="tr-TR" dirty="0"/>
              <a:t>,N.</a:t>
            </a:r>
            <a:r>
              <a:rPr lang="tr-TR" dirty="0" err="1"/>
              <a:t>meningitidis</a:t>
            </a:r>
            <a:r>
              <a:rPr lang="tr-TR" dirty="0"/>
              <a:t>) </a:t>
            </a:r>
            <a:r>
              <a:rPr lang="tr-TR"/>
              <a:t>karşı aşılanmalıdırlar.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PANKREAS YARALANMALARI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Pankreasın </a:t>
            </a:r>
            <a:r>
              <a:rPr lang="tr-TR" dirty="0" err="1"/>
              <a:t>künt</a:t>
            </a:r>
            <a:r>
              <a:rPr lang="tr-TR" dirty="0"/>
              <a:t> travma ile yaralanması nadir olup tüm karın yaralanmalarının %2’sinden azını oluşturmaktadır. Tanının erken konması ve pankreas yaralanmasının derecelendirilmesi gelişebilecek komplikasyonlar ve </a:t>
            </a:r>
            <a:r>
              <a:rPr lang="tr-TR" dirty="0" err="1"/>
              <a:t>mortalite</a:t>
            </a:r>
            <a:r>
              <a:rPr lang="tr-TR" dirty="0"/>
              <a:t> açısından önemlidir.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Pankreas yaralanmalarına sıklıkla karaciğer, dalak, mide, </a:t>
            </a:r>
            <a:r>
              <a:rPr lang="tr-TR" dirty="0" err="1"/>
              <a:t>duodenum</a:t>
            </a:r>
            <a:r>
              <a:rPr lang="tr-TR" dirty="0"/>
              <a:t> ve kolon gibi organların yaralanmaları da eşlik edebilir ve </a:t>
            </a:r>
            <a:r>
              <a:rPr lang="tr-TR" dirty="0" err="1"/>
              <a:t>mortalite</a:t>
            </a:r>
            <a:r>
              <a:rPr lang="tr-TR" dirty="0"/>
              <a:t> oranı da diğer organ yaralanmalarından daha yüksektir.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KARACİĞER YARALANMALARI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Abdominal</a:t>
            </a:r>
            <a:r>
              <a:rPr lang="tr-TR" dirty="0"/>
              <a:t> travmada en sık yaralanan organ dalaktan sonra karaciğerdir. Hatta  </a:t>
            </a:r>
            <a:r>
              <a:rPr lang="tr-TR" dirty="0" err="1"/>
              <a:t>BT’nin</a:t>
            </a:r>
            <a:r>
              <a:rPr lang="tr-TR" dirty="0"/>
              <a:t> yaygın olarak kullanılmaya başlanmasından sonra yaralanma sıklığının dalaktan fazla olduğunu gösteren çalışmalar yapılmıştır.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Pankreas yaralanmalarına sıklıkla </a:t>
            </a:r>
            <a:r>
              <a:rPr lang="tr-TR" dirty="0" err="1"/>
              <a:t>duedonum</a:t>
            </a:r>
            <a:r>
              <a:rPr lang="tr-TR" dirty="0"/>
              <a:t> ve safra yolu yaralanmaları eşlik eder.</a:t>
            </a:r>
          </a:p>
          <a:p>
            <a:pPr>
              <a:buNone/>
            </a:pPr>
            <a:r>
              <a:rPr lang="tr-TR" dirty="0">
                <a:solidFill>
                  <a:srgbClr val="FF0000"/>
                </a:solidFill>
              </a:rPr>
              <a:t> 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Pankreas yaralanmalarında hastalar en sık eşlik eden </a:t>
            </a:r>
            <a:r>
              <a:rPr lang="tr-TR" dirty="0" err="1"/>
              <a:t>vasküler</a:t>
            </a:r>
            <a:r>
              <a:rPr lang="tr-TR" dirty="0"/>
              <a:t> yaralanma nedeniyle kaybedilirler.</a:t>
            </a:r>
            <a:r>
              <a:rPr lang="tr-TR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Semptom ve bulgular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Pankreasın </a:t>
            </a:r>
            <a:r>
              <a:rPr lang="tr-TR" dirty="0" err="1"/>
              <a:t>künt</a:t>
            </a:r>
            <a:r>
              <a:rPr lang="tr-TR" dirty="0"/>
              <a:t> travması klinik olarak sessiz kalabilir, ilk değerlendirmede erken dönemde, hatta cerrahi </a:t>
            </a:r>
            <a:r>
              <a:rPr lang="tr-TR" dirty="0" err="1"/>
              <a:t>eksplorasyon</a:t>
            </a:r>
            <a:r>
              <a:rPr lang="tr-TR" dirty="0"/>
              <a:t> sırasında bile fark edilmeyebilir.</a:t>
            </a:r>
            <a:r>
              <a:rPr lang="tr-TR" dirty="0">
                <a:solidFill>
                  <a:srgbClr val="FF0000"/>
                </a:solidFill>
              </a:rPr>
              <a:t> 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Pankreas yaralanmasına özgü spesifik muayene bulgusu yoktur. Sağ üst kadranda yada </a:t>
            </a:r>
            <a:r>
              <a:rPr lang="tr-TR" dirty="0" err="1"/>
              <a:t>epigastriumda</a:t>
            </a:r>
            <a:r>
              <a:rPr lang="tr-TR" dirty="0"/>
              <a:t> fark edilen en ufak hassasiyet pankreas yaralanması şüphesi açısından değerlendirilmelidir.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Tanı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Hipovolemi</a:t>
            </a:r>
            <a:r>
              <a:rPr lang="tr-TR" dirty="0"/>
              <a:t> bulguları gözden geçirilir.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Tanıda en değerli görüntüleme yöntemi BT </a:t>
            </a:r>
            <a:r>
              <a:rPr lang="tr-TR" dirty="0" err="1"/>
              <a:t>dir</a:t>
            </a:r>
            <a:r>
              <a:rPr lang="tr-TR" dirty="0"/>
              <a:t>.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Duktal</a:t>
            </a:r>
            <a:r>
              <a:rPr lang="tr-TR" dirty="0"/>
              <a:t> yaralanmalarda tanı için ERCP kullanılır.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Sınıflandırma</a:t>
            </a:r>
            <a:endParaRPr lang="tr-TR" dirty="0"/>
          </a:p>
        </p:txBody>
      </p:sp>
      <p:pic>
        <p:nvPicPr>
          <p:cNvPr id="6" name="5 İçerik Yer Tutucusu" descr="pankreas sınıflam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414" y="1571612"/>
            <a:ext cx="6579700" cy="4934775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Tedavi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Mortalitenin</a:t>
            </a:r>
            <a:r>
              <a:rPr lang="tr-TR" dirty="0"/>
              <a:t> nedeni </a:t>
            </a:r>
            <a:r>
              <a:rPr lang="tr-TR" dirty="0" err="1"/>
              <a:t>genelikle</a:t>
            </a:r>
            <a:r>
              <a:rPr lang="tr-TR" dirty="0"/>
              <a:t> organı besleyen damarların kanamasına bağlı </a:t>
            </a:r>
            <a:r>
              <a:rPr lang="tr-TR" dirty="0" err="1"/>
              <a:t>hipovolenik</a:t>
            </a:r>
            <a:r>
              <a:rPr lang="tr-TR" dirty="0"/>
              <a:t> şoktur. Bu nedenle de pankreas yaralanması şüphelenilen hastalar en az iki damar yolu açılarak izlenmelidir.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Pankreas yaralanması tedavisinde en çok başvurulan yöntem cerrahidir. Pankreas travmasında medikal tedavinin yeri yoktur.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Ana kanal yaralanması yok ise </a:t>
            </a:r>
            <a:r>
              <a:rPr lang="tr-TR" dirty="0" err="1"/>
              <a:t>external</a:t>
            </a:r>
            <a:r>
              <a:rPr lang="tr-TR" dirty="0"/>
              <a:t> drenaj ile tedavi edilir.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Distal</a:t>
            </a:r>
            <a:r>
              <a:rPr lang="tr-TR" dirty="0"/>
              <a:t> yaralanmalarda </a:t>
            </a:r>
            <a:r>
              <a:rPr lang="tr-TR" dirty="0" err="1"/>
              <a:t>distal</a:t>
            </a:r>
            <a:r>
              <a:rPr lang="tr-TR" dirty="0"/>
              <a:t> </a:t>
            </a:r>
            <a:r>
              <a:rPr lang="tr-TR" dirty="0" err="1"/>
              <a:t>pankreatektomi</a:t>
            </a:r>
            <a:r>
              <a:rPr lang="tr-TR" dirty="0"/>
              <a:t> yapılır.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Pankreas başı yaralanmalarında  %40 fistül gelişir bu nedenle drenaj yada </a:t>
            </a:r>
            <a:r>
              <a:rPr lang="tr-TR" dirty="0" err="1"/>
              <a:t>whipple</a:t>
            </a:r>
            <a:r>
              <a:rPr lang="tr-TR" dirty="0"/>
              <a:t> ameliyatı yapılır.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MİDE YARALANMALARI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Midenin çeşitli karın içi organlar tarafından korunması, mobil olması, duvarının kalın olması ve </a:t>
            </a:r>
            <a:r>
              <a:rPr lang="tr-TR" dirty="0" err="1"/>
              <a:t>vasküler</a:t>
            </a:r>
            <a:r>
              <a:rPr lang="tr-TR" dirty="0"/>
              <a:t> yapısının zengin olması travmalarda midenin diğer içi boş organlara göre daha az etkilenmesini sağlamaktadır.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Tanı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PA Akciğer </a:t>
            </a:r>
            <a:r>
              <a:rPr lang="tr-TR" dirty="0" err="1"/>
              <a:t>grafisinde</a:t>
            </a:r>
            <a:r>
              <a:rPr lang="tr-TR" dirty="0"/>
              <a:t> veya ayakta direkt batın </a:t>
            </a:r>
            <a:r>
              <a:rPr lang="tr-TR" dirty="0" err="1"/>
              <a:t>grafisinde</a:t>
            </a:r>
            <a:r>
              <a:rPr lang="tr-TR" dirty="0"/>
              <a:t> diyafram altı serbest hava görülebilir.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Endoskopik incelemeler yapılabilir.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Tedavi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Midenin kanlanması oldukça iyi olduğundan </a:t>
            </a:r>
            <a:r>
              <a:rPr lang="tr-TR" dirty="0" err="1"/>
              <a:t>pekçok</a:t>
            </a:r>
            <a:r>
              <a:rPr lang="tr-TR" dirty="0"/>
              <a:t> basit </a:t>
            </a:r>
            <a:r>
              <a:rPr lang="tr-TR" dirty="0" err="1"/>
              <a:t>laserasyon</a:t>
            </a:r>
            <a:r>
              <a:rPr lang="tr-TR" dirty="0"/>
              <a:t> veya </a:t>
            </a:r>
            <a:r>
              <a:rPr lang="tr-TR" dirty="0" err="1"/>
              <a:t>penetre</a:t>
            </a:r>
            <a:r>
              <a:rPr lang="tr-TR" dirty="0"/>
              <a:t> yaralar </a:t>
            </a:r>
            <a:r>
              <a:rPr lang="tr-TR" dirty="0" err="1"/>
              <a:t>kontamine</a:t>
            </a:r>
            <a:r>
              <a:rPr lang="tr-TR" dirty="0"/>
              <a:t> ve </a:t>
            </a:r>
            <a:r>
              <a:rPr lang="tr-TR" dirty="0" err="1"/>
              <a:t>devitalize</a:t>
            </a:r>
            <a:r>
              <a:rPr lang="tr-TR" dirty="0"/>
              <a:t> dokuların </a:t>
            </a:r>
            <a:r>
              <a:rPr lang="tr-TR" dirty="0" err="1"/>
              <a:t>debridmanını</a:t>
            </a:r>
            <a:r>
              <a:rPr lang="tr-TR" dirty="0"/>
              <a:t> takiben </a:t>
            </a:r>
            <a:r>
              <a:rPr lang="tr-TR" dirty="0" err="1"/>
              <a:t>primer</a:t>
            </a:r>
            <a:r>
              <a:rPr lang="tr-TR" dirty="0"/>
              <a:t> olarak iki tabaka halinde kapatılabilir.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Ameliyat  sonrası olarak mide içeriği </a:t>
            </a:r>
            <a:r>
              <a:rPr lang="tr-TR" dirty="0" err="1"/>
              <a:t>nazogastrik</a:t>
            </a:r>
            <a:r>
              <a:rPr lang="tr-TR" dirty="0"/>
              <a:t> sonda  yolu ile boşaltılmalı ve </a:t>
            </a:r>
            <a:r>
              <a:rPr lang="tr-TR" dirty="0" err="1"/>
              <a:t>dekomprese</a:t>
            </a:r>
            <a:r>
              <a:rPr lang="tr-TR" dirty="0"/>
              <a:t> edilmelidir.</a:t>
            </a:r>
            <a:r>
              <a:rPr lang="tr-TR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DUODENUM YARALANMALARI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Duodenal</a:t>
            </a:r>
            <a:r>
              <a:rPr lang="tr-TR" dirty="0"/>
              <a:t> travmalar seyrek olmalarına rağmen genellikle </a:t>
            </a:r>
            <a:r>
              <a:rPr lang="tr-TR" dirty="0" err="1"/>
              <a:t>künt</a:t>
            </a:r>
            <a:r>
              <a:rPr lang="tr-TR" dirty="0"/>
              <a:t> travmada tanı ve tedavideki gecikmeye bağlı olarak yüksek bir </a:t>
            </a:r>
            <a:r>
              <a:rPr lang="tr-TR" dirty="0" err="1"/>
              <a:t>morbidite</a:t>
            </a:r>
            <a:r>
              <a:rPr lang="tr-TR" dirty="0"/>
              <a:t> ve </a:t>
            </a:r>
            <a:r>
              <a:rPr lang="tr-TR" dirty="0" err="1"/>
              <a:t>mortalite</a:t>
            </a:r>
            <a:r>
              <a:rPr lang="tr-TR" dirty="0"/>
              <a:t> ile birlikte gider.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Karın içinde en büyük </a:t>
            </a:r>
            <a:r>
              <a:rPr lang="tr-TR" dirty="0" err="1"/>
              <a:t>solid</a:t>
            </a:r>
            <a:r>
              <a:rPr lang="tr-TR" dirty="0"/>
              <a:t> organ oluşu, ince kapsülü, göreceli olarak sağ üst kadranda kaburgalar ve </a:t>
            </a:r>
            <a:r>
              <a:rPr lang="tr-TR" dirty="0" err="1"/>
              <a:t>vertebra</a:t>
            </a:r>
            <a:r>
              <a:rPr lang="tr-TR" dirty="0"/>
              <a:t> arasındaki sabit pozisyonda olması, karaciğeri travmalar sonrası yaralanmaya eğilimli hale getirir.</a:t>
            </a:r>
          </a:p>
          <a:p>
            <a:endParaRPr lang="tr-TR" dirty="0"/>
          </a:p>
          <a:p>
            <a:r>
              <a:rPr lang="tr-TR" dirty="0"/>
              <a:t>Ayrıca karaciğer sağ lobunun daha büyük ve kaburgalar ile tamamen çevrili olması nedeniyle hasar genellikle sağ lobdadır.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Semptomlar ve bulgular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Duodenum</a:t>
            </a:r>
            <a:r>
              <a:rPr lang="tr-TR" dirty="0"/>
              <a:t> çok büyük oranda </a:t>
            </a:r>
            <a:r>
              <a:rPr lang="tr-TR" dirty="0" err="1"/>
              <a:t>retroperitoneal</a:t>
            </a:r>
            <a:r>
              <a:rPr lang="tr-TR" dirty="0"/>
              <a:t> olduğundan semptomlar ve fizik muayene bulguları genellikle silik seyreder. </a:t>
            </a:r>
            <a:r>
              <a:rPr lang="tr-TR" dirty="0" err="1"/>
              <a:t>Duodenum</a:t>
            </a:r>
            <a:r>
              <a:rPr lang="tr-TR" dirty="0"/>
              <a:t> yaralanmalarının karın, bel yada sırtta ağrı hissedilebilir ve genellikle hafiftir.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Hemorajinin</a:t>
            </a:r>
            <a:r>
              <a:rPr lang="tr-TR" dirty="0"/>
              <a:t>, </a:t>
            </a:r>
            <a:r>
              <a:rPr lang="tr-TR" dirty="0" err="1"/>
              <a:t>intestinal</a:t>
            </a:r>
            <a:r>
              <a:rPr lang="tr-TR" dirty="0"/>
              <a:t> içeriğin ya da enzimlerin </a:t>
            </a:r>
            <a:r>
              <a:rPr lang="tr-TR" dirty="0" err="1"/>
              <a:t>peritoneal</a:t>
            </a:r>
            <a:r>
              <a:rPr lang="tr-TR" dirty="0"/>
              <a:t> boşluğa sızması peritonit bulgularına neden olacaktır ancak bu aşamaya kadar tanıda gecikilmesi, </a:t>
            </a:r>
            <a:r>
              <a:rPr lang="tr-TR" dirty="0" err="1"/>
              <a:t>mortalite</a:t>
            </a:r>
            <a:r>
              <a:rPr lang="tr-TR" dirty="0"/>
              <a:t> ve </a:t>
            </a:r>
            <a:r>
              <a:rPr lang="tr-TR" dirty="0" err="1"/>
              <a:t>morbiditenin</a:t>
            </a:r>
            <a:r>
              <a:rPr lang="tr-TR" dirty="0"/>
              <a:t> ciddi şekilde yükselmesine neden olacaktır.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Tanı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Grafide</a:t>
            </a:r>
            <a:r>
              <a:rPr lang="tr-TR" dirty="0"/>
              <a:t> </a:t>
            </a:r>
            <a:r>
              <a:rPr lang="tr-TR" dirty="0" err="1"/>
              <a:t>retroperitoneal</a:t>
            </a:r>
            <a:r>
              <a:rPr lang="tr-TR" dirty="0"/>
              <a:t> hava bulunması veya serum amilaz seviyesinin yüksek gelmesi </a:t>
            </a:r>
            <a:r>
              <a:rPr lang="tr-TR" dirty="0" err="1"/>
              <a:t>duodenum</a:t>
            </a:r>
            <a:r>
              <a:rPr lang="tr-TR" dirty="0"/>
              <a:t> yaralanmasının önemli ipuçlarıdır.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Kesin tanı kontrastlı </a:t>
            </a:r>
            <a:r>
              <a:rPr lang="tr-TR" dirty="0" err="1"/>
              <a:t>grafilerde</a:t>
            </a:r>
            <a:r>
              <a:rPr lang="tr-TR" dirty="0"/>
              <a:t> kaçağın ortaya konması ile olur. 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Tedavi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Duodenal</a:t>
            </a:r>
            <a:r>
              <a:rPr lang="tr-TR" dirty="0"/>
              <a:t> </a:t>
            </a:r>
            <a:r>
              <a:rPr lang="tr-TR" dirty="0" err="1"/>
              <a:t>rüptür</a:t>
            </a:r>
            <a:r>
              <a:rPr lang="tr-TR" dirty="0"/>
              <a:t> veya </a:t>
            </a:r>
            <a:r>
              <a:rPr lang="tr-TR" dirty="0" err="1"/>
              <a:t>perforasyonda</a:t>
            </a:r>
            <a:r>
              <a:rPr lang="tr-TR" dirty="0"/>
              <a:t> tedavi seçenekleri </a:t>
            </a:r>
            <a:r>
              <a:rPr lang="tr-TR" dirty="0" err="1"/>
              <a:t>kapama,diversiyon</a:t>
            </a:r>
            <a:r>
              <a:rPr lang="tr-TR" dirty="0"/>
              <a:t> ve rezeksiyondur.</a:t>
            </a:r>
          </a:p>
          <a:p>
            <a:pPr marL="0" indent="0"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Komplikasyonlar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En sık görülen komplikasyonlar </a:t>
            </a:r>
            <a:r>
              <a:rPr lang="tr-TR" dirty="0" err="1"/>
              <a:t>duodenal</a:t>
            </a:r>
            <a:r>
              <a:rPr lang="tr-TR" dirty="0"/>
              <a:t> fistül, onarımın açılması ve </a:t>
            </a:r>
            <a:r>
              <a:rPr lang="tr-TR" dirty="0" err="1"/>
              <a:t>mortalitesi</a:t>
            </a:r>
            <a:r>
              <a:rPr lang="tr-TR" dirty="0"/>
              <a:t> yüksek olan </a:t>
            </a:r>
            <a:r>
              <a:rPr lang="tr-TR" dirty="0" err="1" smtClean="0"/>
              <a:t>intraabdominal</a:t>
            </a:r>
            <a:r>
              <a:rPr lang="tr-TR" dirty="0" smtClean="0"/>
              <a:t> </a:t>
            </a:r>
            <a:r>
              <a:rPr lang="tr-TR" dirty="0" err="1"/>
              <a:t>sepsistir</a:t>
            </a:r>
            <a:r>
              <a:rPr lang="tr-TR" dirty="0"/>
              <a:t>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KOLON YARALANMALARI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Kolon yaralanmaları genellikle </a:t>
            </a:r>
            <a:r>
              <a:rPr lang="tr-TR" dirty="0" err="1"/>
              <a:t>penetran</a:t>
            </a:r>
            <a:r>
              <a:rPr lang="tr-TR" dirty="0"/>
              <a:t> travmalara bağlıdır.</a:t>
            </a:r>
            <a:r>
              <a:rPr lang="tr-TR" dirty="0">
                <a:solidFill>
                  <a:srgbClr val="FF0000"/>
                </a:solidFill>
              </a:rPr>
              <a:t> 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Yaklaşık %10 </a:t>
            </a:r>
            <a:r>
              <a:rPr lang="tr-TR" dirty="0" err="1"/>
              <a:t>mortalite</a:t>
            </a:r>
            <a:r>
              <a:rPr lang="tr-TR" dirty="0"/>
              <a:t> ile seyreder.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Semptom ve bulgular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Kanamaya bağlı şok.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Perforasyona</a:t>
            </a:r>
            <a:r>
              <a:rPr lang="tr-TR" dirty="0"/>
              <a:t> bağlı peritonit.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Rektal</a:t>
            </a:r>
            <a:r>
              <a:rPr lang="tr-TR" dirty="0"/>
              <a:t> </a:t>
            </a:r>
            <a:r>
              <a:rPr lang="tr-TR" dirty="0" err="1"/>
              <a:t>tuşede</a:t>
            </a:r>
            <a:r>
              <a:rPr lang="tr-TR" dirty="0"/>
              <a:t> kan bulgusu.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Tanı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Tanıda fizik muayene bulgularının yanında, kontrastlı görüntüleme yöntemleri kullanılabilir. Kontrast madde olarak suda eriyen maddeler tercih edilmelidir.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Kolonoskopi</a:t>
            </a:r>
            <a:r>
              <a:rPr lang="tr-TR" dirty="0"/>
              <a:t> ve </a:t>
            </a:r>
            <a:r>
              <a:rPr lang="tr-TR" dirty="0" err="1"/>
              <a:t>rektoskopide</a:t>
            </a:r>
            <a:r>
              <a:rPr lang="tr-TR" dirty="0"/>
              <a:t> kullanılabilir.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Tedavi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Hastada kolon yaralanması olduğu düşünülüyorsa vakit geçirilmeden aerobik ve anaerobik floraya etkili antibiyotik tedavisine başlanmalıdır.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Kolon yaralanmasının </a:t>
            </a:r>
            <a:r>
              <a:rPr lang="tr-TR" dirty="0" err="1"/>
              <a:t>primer</a:t>
            </a:r>
            <a:r>
              <a:rPr lang="tr-TR" dirty="0"/>
              <a:t> kapatılması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/>
              <a:t> </a:t>
            </a:r>
            <a:r>
              <a:rPr lang="tr-TR" dirty="0" err="1">
                <a:solidFill>
                  <a:schemeClr val="tx2"/>
                </a:solidFill>
              </a:rPr>
              <a:t>Primer</a:t>
            </a:r>
            <a:r>
              <a:rPr lang="tr-TR" dirty="0">
                <a:solidFill>
                  <a:schemeClr val="tx2"/>
                </a:solidFill>
              </a:rPr>
              <a:t> kapama </a:t>
            </a:r>
            <a:r>
              <a:rPr lang="tr-TR" dirty="0" err="1">
                <a:solidFill>
                  <a:schemeClr val="tx2"/>
                </a:solidFill>
              </a:rPr>
              <a:t>endikasyonları</a:t>
            </a:r>
            <a:r>
              <a:rPr lang="tr-TR" dirty="0">
                <a:solidFill>
                  <a:schemeClr val="tx2"/>
                </a:solidFill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/>
              <a:t>Kanamanın üzerinden 6 saatten az bir süre geçmesi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/>
              <a:t>Hipotansiyon ve şok olmaması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/>
              <a:t>Peritonda </a:t>
            </a:r>
            <a:r>
              <a:rPr lang="tr-TR" dirty="0" err="1"/>
              <a:t>gayta</a:t>
            </a:r>
            <a:r>
              <a:rPr lang="tr-TR" dirty="0"/>
              <a:t> </a:t>
            </a:r>
            <a:r>
              <a:rPr lang="tr-TR" dirty="0" err="1"/>
              <a:t>kontaminasyonu</a:t>
            </a:r>
            <a:r>
              <a:rPr lang="tr-TR" dirty="0"/>
              <a:t> olmaması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/>
              <a:t>Kolonda birden fazla yaralanma olmaması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/>
              <a:t>Ciddi ek organ yaralanmasının olmaması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tr-TR" dirty="0"/>
              <a:t>Kolon duvarının %50’sinden azının tutulmuş olması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Primer</a:t>
            </a:r>
            <a:r>
              <a:rPr lang="tr-TR" dirty="0"/>
              <a:t> kapama şartları mevcut değilse </a:t>
            </a:r>
            <a:r>
              <a:rPr lang="tr-TR" dirty="0" err="1"/>
              <a:t>proksimal</a:t>
            </a:r>
            <a:r>
              <a:rPr lang="tr-TR" dirty="0"/>
              <a:t> </a:t>
            </a:r>
            <a:r>
              <a:rPr lang="tr-TR" dirty="0" err="1"/>
              <a:t>kolostomi</a:t>
            </a:r>
            <a:r>
              <a:rPr lang="tr-TR" dirty="0"/>
              <a:t> açılır.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Primer</a:t>
            </a:r>
            <a:r>
              <a:rPr lang="tr-TR" dirty="0"/>
              <a:t> kapama </a:t>
            </a:r>
            <a:r>
              <a:rPr lang="tr-TR" dirty="0" err="1"/>
              <a:t>endikasyonlarını</a:t>
            </a:r>
            <a:r>
              <a:rPr lang="tr-TR" dirty="0"/>
              <a:t> sağlamayan olgularda </a:t>
            </a:r>
            <a:r>
              <a:rPr lang="tr-TR" dirty="0" err="1"/>
              <a:t>proksimal</a:t>
            </a:r>
            <a:r>
              <a:rPr lang="tr-TR" dirty="0"/>
              <a:t> </a:t>
            </a:r>
            <a:r>
              <a:rPr lang="tr-TR" dirty="0" err="1"/>
              <a:t>kolostomi</a:t>
            </a:r>
            <a:r>
              <a:rPr lang="tr-TR" dirty="0"/>
              <a:t> açılır.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Semptomlar ve bulgular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Kan kaybı ve </a:t>
            </a:r>
            <a:r>
              <a:rPr lang="tr-TR" dirty="0" err="1"/>
              <a:t>peritoneal</a:t>
            </a:r>
            <a:r>
              <a:rPr lang="tr-TR" dirty="0"/>
              <a:t> </a:t>
            </a:r>
            <a:r>
              <a:rPr lang="tr-TR" dirty="0" err="1"/>
              <a:t>irritasyona</a:t>
            </a:r>
            <a:r>
              <a:rPr lang="tr-TR" dirty="0"/>
              <a:t> bağlı çeşitli semptomlar görülür. Sağ üst kadranda hassasiyet ve defans bulguları pozitiftir.</a:t>
            </a:r>
          </a:p>
          <a:p>
            <a:pPr>
              <a:buNone/>
            </a:pPr>
            <a:endParaRPr lang="tr-TR" dirty="0">
              <a:solidFill>
                <a:srgbClr val="FF0000"/>
              </a:solidFill>
            </a:endParaRPr>
          </a:p>
          <a:p>
            <a:r>
              <a:rPr lang="tr-TR" dirty="0"/>
              <a:t>Genellikle kan kaybı(</a:t>
            </a:r>
            <a:r>
              <a:rPr lang="tr-TR" dirty="0" err="1"/>
              <a:t>hipovolemi</a:t>
            </a:r>
            <a:r>
              <a:rPr lang="tr-TR" dirty="0"/>
              <a:t>) tabloya hakimdir.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REKTUM YARALANMALARI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Sıklıkla </a:t>
            </a:r>
            <a:r>
              <a:rPr lang="tr-TR" dirty="0" err="1"/>
              <a:t>penetran</a:t>
            </a:r>
            <a:r>
              <a:rPr lang="tr-TR" dirty="0"/>
              <a:t> travmalarla ilişkilidir</a:t>
            </a:r>
          </a:p>
          <a:p>
            <a:r>
              <a:rPr lang="tr-TR" dirty="0">
                <a:solidFill>
                  <a:srgbClr val="FF0000"/>
                </a:solidFill>
              </a:rPr>
              <a:t> Tanıda; </a:t>
            </a:r>
            <a:r>
              <a:rPr lang="tr-TR" dirty="0" err="1"/>
              <a:t>rektoskopiden</a:t>
            </a:r>
            <a:r>
              <a:rPr lang="tr-TR" dirty="0"/>
              <a:t> yararlanılabilir.</a:t>
            </a:r>
          </a:p>
          <a:p>
            <a:r>
              <a:rPr lang="tr-TR" dirty="0">
                <a:solidFill>
                  <a:srgbClr val="FF0000"/>
                </a:solidFill>
              </a:rPr>
              <a:t> Tedavide; </a:t>
            </a:r>
            <a:r>
              <a:rPr lang="tr-TR" dirty="0"/>
              <a:t>tüm </a:t>
            </a:r>
            <a:r>
              <a:rPr lang="tr-TR" dirty="0" err="1"/>
              <a:t>rektal</a:t>
            </a:r>
            <a:r>
              <a:rPr lang="tr-TR" dirty="0"/>
              <a:t> yaralanmaları  </a:t>
            </a:r>
            <a:r>
              <a:rPr lang="tr-TR" dirty="0" err="1"/>
              <a:t>fekal</a:t>
            </a:r>
            <a:r>
              <a:rPr lang="tr-TR" dirty="0"/>
              <a:t> akımın </a:t>
            </a:r>
            <a:r>
              <a:rPr lang="tr-TR" dirty="0" err="1"/>
              <a:t>diversiyonu</a:t>
            </a:r>
            <a:r>
              <a:rPr lang="tr-TR" dirty="0"/>
              <a:t>, yaralanmanın onarımı,</a:t>
            </a:r>
            <a:r>
              <a:rPr lang="tr-TR" dirty="0" err="1"/>
              <a:t>presakral</a:t>
            </a:r>
            <a:r>
              <a:rPr lang="tr-TR" dirty="0"/>
              <a:t> bölgenin drenajı ve tüm </a:t>
            </a:r>
            <a:r>
              <a:rPr lang="tr-TR" dirty="0" err="1"/>
              <a:t>fekal</a:t>
            </a:r>
            <a:r>
              <a:rPr lang="tr-TR" dirty="0"/>
              <a:t> materyalin temizlenmesi için </a:t>
            </a:r>
            <a:r>
              <a:rPr lang="tr-TR" dirty="0" err="1"/>
              <a:t>distal</a:t>
            </a:r>
            <a:r>
              <a:rPr lang="tr-TR" dirty="0"/>
              <a:t> barsak </a:t>
            </a:r>
            <a:r>
              <a:rPr lang="tr-TR" dirty="0" err="1"/>
              <a:t>segmentinin</a:t>
            </a:r>
            <a:r>
              <a:rPr lang="tr-TR" dirty="0"/>
              <a:t> </a:t>
            </a:r>
            <a:r>
              <a:rPr lang="tr-TR" dirty="0" err="1"/>
              <a:t>irrigasyonu</a:t>
            </a:r>
            <a:r>
              <a:rPr lang="tr-TR" dirty="0"/>
              <a:t> ile tedavi edilmelidir.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KAYNAKÇA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tr-TR" sz="1700" u="sng" dirty="0">
                <a:hlinkClick r:id="rId2"/>
              </a:rPr>
              <a:t>http://cms.galenos.com.tr/FileIssue/3/344/article/136-139.pdf</a:t>
            </a:r>
            <a:endParaRPr lang="tr-TR" sz="1700" dirty="0"/>
          </a:p>
          <a:p>
            <a:pPr marL="514350" lvl="0" indent="-514350">
              <a:buFont typeface="+mj-lt"/>
              <a:buAutoNum type="arabicPeriod"/>
            </a:pPr>
            <a:r>
              <a:rPr lang="tr-TR" sz="1700" u="sng" dirty="0">
                <a:hlinkClick r:id="rId3"/>
              </a:rPr>
              <a:t>http://www.</a:t>
            </a:r>
            <a:r>
              <a:rPr lang="tr-TR" sz="1700" u="sng" dirty="0" err="1">
                <a:hlinkClick r:id="rId3"/>
              </a:rPr>
              <a:t>journalagent</a:t>
            </a:r>
            <a:r>
              <a:rPr lang="tr-TR" sz="1700" u="sng" dirty="0">
                <a:hlinkClick r:id="rId3"/>
              </a:rPr>
              <a:t>.com/travma/</a:t>
            </a:r>
            <a:r>
              <a:rPr lang="tr-TR" sz="1700" u="sng" dirty="0" err="1">
                <a:hlinkClick r:id="rId3"/>
              </a:rPr>
              <a:t>pdfs</a:t>
            </a:r>
            <a:r>
              <a:rPr lang="tr-TR" sz="1700" u="sng" dirty="0">
                <a:hlinkClick r:id="rId3"/>
              </a:rPr>
              <a:t>/UTD_7_4_250_253.</a:t>
            </a:r>
            <a:r>
              <a:rPr lang="tr-TR" sz="1700" u="sng" dirty="0" err="1">
                <a:hlinkClick r:id="rId3"/>
              </a:rPr>
              <a:t>pdf</a:t>
            </a:r>
            <a:endParaRPr lang="tr-TR" sz="1700" dirty="0"/>
          </a:p>
          <a:p>
            <a:pPr marL="514350" lvl="0" indent="-514350">
              <a:buFont typeface="+mj-lt"/>
              <a:buAutoNum type="arabicPeriod"/>
            </a:pPr>
            <a:r>
              <a:rPr lang="tr-TR" sz="1700" u="sng" dirty="0">
                <a:hlinkClick r:id="rId4"/>
              </a:rPr>
              <a:t>http://causapedia.com/public/pdf/2012-1-215-travmatik-izole-pankreas-yaralanmasi.pdf</a:t>
            </a:r>
            <a:endParaRPr lang="tr-TR" sz="1700" dirty="0"/>
          </a:p>
          <a:p>
            <a:pPr marL="514350" lvl="0" indent="-514350">
              <a:buFont typeface="+mj-lt"/>
              <a:buAutoNum type="arabicPeriod"/>
            </a:pPr>
            <a:r>
              <a:rPr lang="tr-TR" sz="1700" u="sng" dirty="0">
                <a:hlinkClick r:id="rId5"/>
              </a:rPr>
              <a:t>http://www.</a:t>
            </a:r>
            <a:r>
              <a:rPr lang="tr-TR" sz="1700" u="sng" dirty="0" err="1">
                <a:hlinkClick r:id="rId5"/>
              </a:rPr>
              <a:t>ctf</a:t>
            </a:r>
            <a:r>
              <a:rPr lang="tr-TR" sz="1700" u="sng" dirty="0">
                <a:hlinkClick r:id="rId5"/>
              </a:rPr>
              <a:t>.edu.tr/</a:t>
            </a:r>
            <a:r>
              <a:rPr lang="tr-TR" sz="1700" u="sng" dirty="0" err="1">
                <a:hlinkClick r:id="rId5"/>
              </a:rPr>
              <a:t>stek</a:t>
            </a:r>
            <a:r>
              <a:rPr lang="tr-TR" sz="1700" u="sng" dirty="0">
                <a:hlinkClick r:id="rId5"/>
              </a:rPr>
              <a:t>/</a:t>
            </a:r>
            <a:r>
              <a:rPr lang="tr-TR" sz="1700" u="sng" dirty="0" err="1">
                <a:hlinkClick r:id="rId5"/>
              </a:rPr>
              <a:t>pdfs</a:t>
            </a:r>
            <a:r>
              <a:rPr lang="tr-TR" sz="1700" u="sng" dirty="0">
                <a:hlinkClick r:id="rId5"/>
              </a:rPr>
              <a:t>/19/1909fs.</a:t>
            </a:r>
            <a:r>
              <a:rPr lang="tr-TR" sz="1700" u="sng" dirty="0" err="1">
                <a:hlinkClick r:id="rId5"/>
              </a:rPr>
              <a:t>pdf</a:t>
            </a:r>
            <a:endParaRPr lang="tr-TR" sz="1700" dirty="0"/>
          </a:p>
          <a:p>
            <a:pPr marL="514350" lvl="0" indent="-514350">
              <a:buFont typeface="+mj-lt"/>
              <a:buAutoNum type="arabicPeriod"/>
            </a:pPr>
            <a:r>
              <a:rPr lang="tr-TR" sz="1700" u="sng" dirty="0">
                <a:hlinkClick r:id="rId6"/>
              </a:rPr>
              <a:t>http://www.</a:t>
            </a:r>
            <a:r>
              <a:rPr lang="tr-TR" sz="1700" u="sng" dirty="0" err="1">
                <a:hlinkClick r:id="rId6"/>
              </a:rPr>
              <a:t>tkrcd</a:t>
            </a:r>
            <a:r>
              <a:rPr lang="tr-TR" sz="1700" u="sng" dirty="0">
                <a:hlinkClick r:id="rId6"/>
              </a:rPr>
              <a:t>.</a:t>
            </a:r>
            <a:r>
              <a:rPr lang="tr-TR" sz="1700" u="sng" dirty="0" err="1">
                <a:hlinkClick r:id="rId6"/>
              </a:rPr>
              <a:t>org.tr</a:t>
            </a:r>
            <a:r>
              <a:rPr lang="tr-TR" sz="1700" u="sng" dirty="0">
                <a:hlinkClick r:id="rId6"/>
              </a:rPr>
              <a:t>/</a:t>
            </a:r>
            <a:r>
              <a:rPr lang="tr-TR" sz="1700" u="sng" dirty="0" err="1">
                <a:hlinkClick r:id="rId6"/>
              </a:rPr>
              <a:t>KRveAnalBolgeHastaliklari</a:t>
            </a:r>
            <a:r>
              <a:rPr lang="tr-TR" sz="1700" u="sng" dirty="0">
                <a:hlinkClick r:id="rId6"/>
              </a:rPr>
              <a:t>/333-350.</a:t>
            </a:r>
            <a:r>
              <a:rPr lang="tr-TR" sz="1700" u="sng" dirty="0" err="1">
                <a:hlinkClick r:id="rId6"/>
              </a:rPr>
              <a:t>pdf</a:t>
            </a:r>
            <a:endParaRPr lang="tr-TR" sz="1700" dirty="0"/>
          </a:p>
          <a:p>
            <a:pPr marL="514350" indent="-514350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 rot="20354758">
            <a:off x="1034929" y="2025619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3600" dirty="0">
                <a:solidFill>
                  <a:srgbClr val="FF0000"/>
                </a:solidFill>
              </a:rPr>
              <a:t>                     </a:t>
            </a:r>
            <a:r>
              <a:rPr lang="tr-TR" sz="7200" dirty="0">
                <a:solidFill>
                  <a:srgbClr val="FF0000"/>
                </a:solidFill>
              </a:rPr>
              <a:t>TEŞEKKÜRLER…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Şiddetli, solunum hareketleri ile artan ve genellikle sağ </a:t>
            </a:r>
            <a:r>
              <a:rPr lang="tr-TR" dirty="0" err="1"/>
              <a:t>hipokondriyuma</a:t>
            </a:r>
            <a:r>
              <a:rPr lang="tr-TR" dirty="0"/>
              <a:t> lokalize karın ağrısı mevcuttur. 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Periton içi kanamaya bağlı olarak karında hassasiyet, </a:t>
            </a:r>
            <a:r>
              <a:rPr lang="tr-TR" dirty="0" err="1"/>
              <a:t>musküler</a:t>
            </a:r>
            <a:r>
              <a:rPr lang="tr-TR" dirty="0"/>
              <a:t> defans gözlenir.</a:t>
            </a:r>
            <a:endParaRPr lang="tr-TR" dirty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Geniş </a:t>
            </a:r>
            <a:r>
              <a:rPr lang="tr-TR" dirty="0" err="1"/>
              <a:t>subkapsüler</a:t>
            </a:r>
            <a:r>
              <a:rPr lang="tr-TR" dirty="0"/>
              <a:t> </a:t>
            </a:r>
            <a:r>
              <a:rPr lang="tr-TR" dirty="0" err="1"/>
              <a:t>hematomlarda</a:t>
            </a:r>
            <a:r>
              <a:rPr lang="tr-TR" dirty="0"/>
              <a:t> karaciğer </a:t>
            </a:r>
            <a:r>
              <a:rPr lang="tr-TR" dirty="0" err="1"/>
              <a:t>matitesi</a:t>
            </a:r>
            <a:r>
              <a:rPr lang="tr-TR" dirty="0"/>
              <a:t> genişler ve ele ağrılı bir kitle gelebilir.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Hematemez</a:t>
            </a:r>
            <a:r>
              <a:rPr lang="tr-TR" dirty="0"/>
              <a:t> görülebilir.</a:t>
            </a:r>
          </a:p>
          <a:p>
            <a:endParaRPr lang="tr-TR" dirty="0">
              <a:solidFill>
                <a:srgbClr val="FF0000"/>
              </a:solidFill>
            </a:endParaRP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Mide sıvısı karın boşluğuna dökülürse </a:t>
            </a:r>
            <a:r>
              <a:rPr lang="tr-TR" dirty="0" err="1"/>
              <a:t>peritoneal</a:t>
            </a:r>
            <a:r>
              <a:rPr lang="tr-TR" dirty="0"/>
              <a:t> </a:t>
            </a:r>
            <a:r>
              <a:rPr lang="tr-TR" dirty="0" err="1"/>
              <a:t>irritasyona</a:t>
            </a:r>
            <a:r>
              <a:rPr lang="tr-TR" dirty="0"/>
              <a:t> bağlı semptom ve bulgular görülebilir.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 </a:t>
            </a:r>
            <a:r>
              <a:rPr lang="tr-TR" dirty="0" err="1"/>
              <a:t>Anamnez</a:t>
            </a:r>
            <a:r>
              <a:rPr lang="tr-TR" dirty="0"/>
              <a:t> ve fizik muayene sonrasında görüntüleme yöntemleri ile kesinleştirilir. BT tanıda altın standart  görüntüleme yöntemidir. USG de tanıda kullanılan diğer yöntemlerden biridir.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Karaciğer Travmalarında </a:t>
            </a:r>
            <a:r>
              <a:rPr lang="tr-TR" dirty="0" err="1">
                <a:solidFill>
                  <a:srgbClr val="FF0000"/>
                </a:solidFill>
              </a:rPr>
              <a:t>Evreleme</a:t>
            </a: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6" name="5 İçerik Yer Tutucusu" descr="karaciğüer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410877"/>
            <a:ext cx="6786610" cy="508995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Tedavi Amaçları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/>
              <a:t>Kanamanın kontrolü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Devitelize</a:t>
            </a:r>
            <a:r>
              <a:rPr lang="tr-TR" dirty="0"/>
              <a:t> dokuların çıkarılması</a:t>
            </a:r>
          </a:p>
          <a:p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/>
              <a:t>Prehepatik</a:t>
            </a:r>
            <a:r>
              <a:rPr lang="tr-TR" dirty="0"/>
              <a:t> drenajın sağlanması</a:t>
            </a:r>
            <a:endParaRPr lang="tr-T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601</TotalTime>
  <Words>1104</Words>
  <Application>Microsoft Office PowerPoint</Application>
  <PresentationFormat>Ekran Gösterisi (4:3)</PresentationFormat>
  <Paragraphs>137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3" baseType="lpstr">
      <vt:lpstr>Döküm</vt:lpstr>
      <vt:lpstr>KARIN İÇİ ORGAN YARALANMALARI</vt:lpstr>
      <vt:lpstr>KARACİĞER YARALANMALARI</vt:lpstr>
      <vt:lpstr>PowerPoint Sunusu</vt:lpstr>
      <vt:lpstr>Semptomlar ve bulgular</vt:lpstr>
      <vt:lpstr>PowerPoint Sunusu</vt:lpstr>
      <vt:lpstr>PowerPoint Sunusu</vt:lpstr>
      <vt:lpstr>Tanı</vt:lpstr>
      <vt:lpstr>Karaciğer Travmalarında Evreleme</vt:lpstr>
      <vt:lpstr>Tedavi Amaçları</vt:lpstr>
      <vt:lpstr>Tedavi</vt:lpstr>
      <vt:lpstr>Komplikasyonlar</vt:lpstr>
      <vt:lpstr>DALAK YARALANMALARI</vt:lpstr>
      <vt:lpstr>Semptom ve bulgular</vt:lpstr>
      <vt:lpstr>Tanı</vt:lpstr>
      <vt:lpstr>DALAK TRAVMALARINDA EVRELEME</vt:lpstr>
      <vt:lpstr>Tedavi</vt:lpstr>
      <vt:lpstr>PowerPoint Sunusu</vt:lpstr>
      <vt:lpstr>PANKREAS YARALANMALARI</vt:lpstr>
      <vt:lpstr>PowerPoint Sunusu</vt:lpstr>
      <vt:lpstr>PowerPoint Sunusu</vt:lpstr>
      <vt:lpstr>Semptom ve bulgular </vt:lpstr>
      <vt:lpstr>Tanı</vt:lpstr>
      <vt:lpstr>Sınıflandırma</vt:lpstr>
      <vt:lpstr>Tedavi</vt:lpstr>
      <vt:lpstr>PowerPoint Sunusu</vt:lpstr>
      <vt:lpstr>MİDE YARALANMALARI</vt:lpstr>
      <vt:lpstr>Tanı</vt:lpstr>
      <vt:lpstr>Tedavi</vt:lpstr>
      <vt:lpstr>DUODENUM YARALANMALARI</vt:lpstr>
      <vt:lpstr>Semptomlar ve bulgular</vt:lpstr>
      <vt:lpstr>Tanı</vt:lpstr>
      <vt:lpstr>Tedavi</vt:lpstr>
      <vt:lpstr>Komplikasyonlar</vt:lpstr>
      <vt:lpstr>KOLON YARALANMALARI</vt:lpstr>
      <vt:lpstr>Semptom ve bulgular</vt:lpstr>
      <vt:lpstr>Tanı</vt:lpstr>
      <vt:lpstr>Tedavi</vt:lpstr>
      <vt:lpstr>PowerPoint Sunusu</vt:lpstr>
      <vt:lpstr>PowerPoint Sunusu</vt:lpstr>
      <vt:lpstr>REKTUM YARALANMALARI</vt:lpstr>
      <vt:lpstr>KAYNAKÇA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KARACİĞER TRAVMALARI</dc:title>
  <dc:creator>CİNCOROP</dc:creator>
  <cp:lastModifiedBy>Win7</cp:lastModifiedBy>
  <cp:revision>84</cp:revision>
  <dcterms:created xsi:type="dcterms:W3CDTF">2016-02-24T18:30:24Z</dcterms:created>
  <dcterms:modified xsi:type="dcterms:W3CDTF">2019-07-05T12:14:32Z</dcterms:modified>
</cp:coreProperties>
</file>