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58" r:id="rId5"/>
    <p:sldId id="285" r:id="rId6"/>
    <p:sldId id="264" r:id="rId7"/>
    <p:sldId id="287" r:id="rId8"/>
    <p:sldId id="266" r:id="rId9"/>
    <p:sldId id="292" r:id="rId10"/>
    <p:sldId id="267" r:id="rId11"/>
    <p:sldId id="268" r:id="rId12"/>
    <p:sldId id="288" r:id="rId13"/>
    <p:sldId id="269" r:id="rId14"/>
    <p:sldId id="270" r:id="rId15"/>
    <p:sldId id="289" r:id="rId16"/>
    <p:sldId id="290" r:id="rId17"/>
    <p:sldId id="271" r:id="rId18"/>
    <p:sldId id="291" r:id="rId19"/>
    <p:sldId id="272" r:id="rId20"/>
    <p:sldId id="293" r:id="rId21"/>
    <p:sldId id="273" r:id="rId22"/>
    <p:sldId id="296" r:id="rId23"/>
    <p:sldId id="274" r:id="rId24"/>
    <p:sldId id="294" r:id="rId25"/>
    <p:sldId id="297" r:id="rId26"/>
    <p:sldId id="263" r:id="rId27"/>
    <p:sldId id="275" r:id="rId28"/>
    <p:sldId id="259" r:id="rId29"/>
    <p:sldId id="276" r:id="rId30"/>
    <p:sldId id="277" r:id="rId31"/>
    <p:sldId id="302" r:id="rId32"/>
    <p:sldId id="278" r:id="rId33"/>
    <p:sldId id="298" r:id="rId34"/>
    <p:sldId id="260" r:id="rId35"/>
    <p:sldId id="299" r:id="rId36"/>
    <p:sldId id="295" r:id="rId37"/>
    <p:sldId id="279" r:id="rId38"/>
    <p:sldId id="300" r:id="rId39"/>
    <p:sldId id="261" r:id="rId40"/>
    <p:sldId id="280" r:id="rId41"/>
    <p:sldId id="282" r:id="rId42"/>
    <p:sldId id="281" r:id="rId43"/>
    <p:sldId id="262" r:id="rId44"/>
    <p:sldId id="286" r:id="rId45"/>
    <p:sldId id="301" r:id="rId4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CC"/>
    <a:srgbClr val="3333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171" autoAdjust="0"/>
    <p:restoredTop sz="94660"/>
  </p:normalViewPr>
  <p:slideViewPr>
    <p:cSldViewPr>
      <p:cViewPr>
        <p:scale>
          <a:sx n="75" d="100"/>
          <a:sy n="75" d="100"/>
        </p:scale>
        <p:origin x="-66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DCC0-AA20-41C7-A125-D3BD4B98BD60}" type="datetimeFigureOut">
              <a:rPr lang="tr-TR"/>
              <a:pPr>
                <a:defRPr/>
              </a:pPr>
              <a:t>16.01.2017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0AF6-5942-48D4-B15D-37D698FE34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7379-9DB0-45F6-AA3C-8E56B8919C6B}" type="datetimeFigureOut">
              <a:rPr lang="tr-TR"/>
              <a:pPr>
                <a:defRPr/>
              </a:pPr>
              <a:t>16.01.2017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0B6B-23EE-47F1-946C-EC5510C08C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B074-7C7A-48D5-8F5B-952FC33383B4}" type="datetimeFigureOut">
              <a:rPr lang="tr-TR"/>
              <a:pPr>
                <a:defRPr/>
              </a:pPr>
              <a:t>16.01.2017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FEB6E-4AE0-44CD-9C14-C10DBA22BB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0599F-53FF-4350-B754-68169BC9EF65}" type="datetimeFigureOut">
              <a:rPr lang="tr-TR"/>
              <a:pPr>
                <a:defRPr/>
              </a:pPr>
              <a:t>16.01.2017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2A8C-64AB-4B41-9B38-2716167491E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D54D-E975-4D61-AF9C-DA71B2CFB51B}" type="datetimeFigureOut">
              <a:rPr lang="tr-TR"/>
              <a:pPr>
                <a:defRPr/>
              </a:pPr>
              <a:t>16.01.2017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3143-9C19-4E7F-9384-94302E20390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05E9-1879-4BD6-8C4B-AABAF1F2FFC5}" type="datetimeFigureOut">
              <a:rPr lang="tr-TR"/>
              <a:pPr>
                <a:defRPr/>
              </a:pPr>
              <a:t>16.01.2017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12BE9-A7F2-4F76-9CFC-8BECA450C4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C33F-BF95-41CF-B348-B47EEA117939}" type="datetimeFigureOut">
              <a:rPr lang="tr-TR"/>
              <a:pPr>
                <a:defRPr/>
              </a:pPr>
              <a:t>16.01.2017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80FF-C5FA-4F3E-B4FC-73F19CE5DA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51D5-51C3-4A87-9D07-1C034832060F}" type="datetimeFigureOut">
              <a:rPr lang="tr-TR"/>
              <a:pPr>
                <a:defRPr/>
              </a:pPr>
              <a:t>16.01.2017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0B50A-C835-4359-B170-AC56A62418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6386-9095-4A4D-B47E-57F371099016}" type="datetimeFigureOut">
              <a:rPr lang="tr-TR"/>
              <a:pPr>
                <a:defRPr/>
              </a:pPr>
              <a:t>16.01.2017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1754-DF61-4D04-B4BF-5C64BD989C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019D9-F742-4C08-BAA9-18460FB061ED}" type="datetimeFigureOut">
              <a:rPr lang="tr-TR"/>
              <a:pPr>
                <a:defRPr/>
              </a:pPr>
              <a:t>16.01.2017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E049-7249-4786-AFA4-35300775EB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67FAC-D91E-4F09-9B3E-026B4A35C23F}" type="datetimeFigureOut">
              <a:rPr lang="tr-TR"/>
              <a:pPr>
                <a:defRPr/>
              </a:pPr>
              <a:t>16.01.2017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85050-DDB5-45FD-940C-BC7922A1FC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E672EC-3C53-47A1-B554-A1D35EE62443}" type="datetimeFigureOut">
              <a:rPr lang="tr-TR"/>
              <a:pPr>
                <a:defRPr/>
              </a:pPr>
              <a:t>16.01.2017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9D1720-8041-4B5F-A98B-1AA7CD0FB1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.tr/url?sa=t&amp;rct=j&amp;q=&amp;esrc=s&amp;source=web&amp;cd=2&amp;cad=rja&amp;uact=8&amp;ved=0ahUKEwjH1Om1pcfRAhWDQZoKHXlxASEQFggiMAE&amp;url=http://www.istanbulhalksagligi.gov.tr/data/content/cekush_dosyalar/8-%20temel_yenidogan_bakimi.pdf&amp;usg=AFQjCNHrfV-u-_lAPsZvf5Or47UdeqP4aA&amp;sig2=4yzrLydn5FQ5_TuyDb9s3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Başlık 1"/>
          <p:cNvSpPr>
            <a:spLocks noGrp="1"/>
          </p:cNvSpPr>
          <p:nvPr>
            <p:ph type="ctrTitle"/>
          </p:nvPr>
        </p:nvSpPr>
        <p:spPr>
          <a:xfrm>
            <a:off x="611188" y="981075"/>
            <a:ext cx="7772400" cy="1470025"/>
          </a:xfrm>
        </p:spPr>
        <p:txBody>
          <a:bodyPr/>
          <a:lstStyle/>
          <a:p>
            <a:pPr eaLnBrk="1" hangingPunct="1"/>
            <a:r>
              <a:rPr lang="tr-TR" sz="5400" smtClean="0">
                <a:solidFill>
                  <a:schemeClr val="accent2"/>
                </a:solidFill>
                <a:latin typeface="Arial Black" pitchFamily="34" charset="0"/>
              </a:rPr>
              <a:t>YENİDOĞAN BAKIMI</a:t>
            </a:r>
            <a:r>
              <a:rPr lang="tr-TR" sz="5400" smtClean="0"/>
              <a:t/>
            </a:r>
            <a:br>
              <a:rPr lang="tr-TR" sz="5400" smtClean="0"/>
            </a:br>
            <a:endParaRPr lang="tr-TR" sz="5400" smtClean="0"/>
          </a:p>
        </p:txBody>
      </p:sp>
      <p:sp>
        <p:nvSpPr>
          <p:cNvPr id="13314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tr-TR" sz="1800" b="1" smtClean="0">
                <a:solidFill>
                  <a:schemeClr val="tx1"/>
                </a:solidFill>
                <a:latin typeface="Arial" charset="0"/>
              </a:rPr>
              <a:t>			</a:t>
            </a:r>
          </a:p>
          <a:p>
            <a:pPr eaLnBrk="1" hangingPunct="1"/>
            <a:r>
              <a:rPr lang="tr-TR" sz="1800" b="1" smtClean="0">
                <a:solidFill>
                  <a:schemeClr val="tx1"/>
                </a:solidFill>
                <a:latin typeface="Arial" charset="0"/>
              </a:rPr>
              <a:t>			</a:t>
            </a:r>
            <a:r>
              <a:rPr lang="tr-TR" sz="1800" b="1" smtClean="0">
                <a:solidFill>
                  <a:schemeClr val="tx1"/>
                </a:solidFill>
              </a:rPr>
              <a:t>DR A. KAAN KURT</a:t>
            </a:r>
          </a:p>
          <a:p>
            <a:pPr eaLnBrk="1" hangingPunct="1"/>
            <a:r>
              <a:rPr lang="tr-TR" sz="1800" b="1" smtClean="0">
                <a:solidFill>
                  <a:schemeClr val="tx1"/>
                </a:solidFill>
                <a:latin typeface="Arial" charset="0"/>
              </a:rPr>
              <a:t>			</a:t>
            </a:r>
            <a:r>
              <a:rPr lang="tr-TR" sz="1800" b="1" smtClean="0">
                <a:solidFill>
                  <a:schemeClr val="tx1"/>
                </a:solidFill>
              </a:rPr>
              <a:t>17/01/2017</a:t>
            </a:r>
            <a:endParaRPr lang="tr-TR" sz="1800" b="1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tr-TR" sz="1800" smtClean="0">
                <a:solidFill>
                  <a:schemeClr val="tx1"/>
                </a:solidFill>
                <a:latin typeface="Arial" charset="0"/>
              </a:rPr>
              <a:t>			KTÜ TIP FAKÜLTESİ</a:t>
            </a:r>
          </a:p>
          <a:p>
            <a:pPr eaLnBrk="1" hangingPunct="1"/>
            <a:r>
              <a:rPr lang="tr-TR" sz="1800" smtClean="0">
                <a:solidFill>
                  <a:schemeClr val="tx1"/>
                </a:solidFill>
                <a:latin typeface="Arial" charset="0"/>
              </a:rPr>
              <a:t>             			AİLE HEKİMLİĞİ ANABİLİMDALI</a:t>
            </a:r>
            <a:endParaRPr lang="tr-TR" sz="1800" b="1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tr-TR" sz="1800" b="1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tr-TR" sz="18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tr-TR" sz="3000" b="1" i="1" smtClean="0">
                <a:solidFill>
                  <a:srgbClr val="FF0000"/>
                </a:solidFill>
              </a:rPr>
              <a:t>Yenidoğanda K Vitamini Uygulaması</a:t>
            </a:r>
            <a:endParaRPr lang="tr-TR" sz="3000" b="1" i="1" smtClean="0">
              <a:solidFill>
                <a:srgbClr val="FF0000"/>
              </a:solidFill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2000" smtClean="0"/>
              <a:t>     </a:t>
            </a:r>
          </a:p>
          <a:p>
            <a:pPr marL="0" indent="0" eaLnBrk="1" hangingPunct="1"/>
            <a:r>
              <a:rPr lang="tr-TR" sz="2000" b="1" smtClean="0"/>
              <a:t>TÜM BEBEKLERE doğumdan hemen sonra 1 miligram K vitamini intramusküler (İM)</a:t>
            </a:r>
            <a:r>
              <a:rPr lang="tr-TR" sz="2000" b="1" smtClean="0">
                <a:solidFill>
                  <a:srgbClr val="0033CC"/>
                </a:solidFill>
              </a:rPr>
              <a:t> </a:t>
            </a:r>
          </a:p>
          <a:p>
            <a:pPr lvl="1" eaLnBrk="1" hangingPunct="1"/>
            <a:r>
              <a:rPr lang="tr-TR" sz="1600" smtClean="0"/>
              <a:t>Yenidoğanın hemorajik hastalığının önlenmesi </a:t>
            </a:r>
          </a:p>
          <a:p>
            <a:pPr marL="0" indent="0" eaLnBrk="1" hangingPunct="1">
              <a:buFont typeface="Arial" charset="0"/>
              <a:buNone/>
            </a:pPr>
            <a:r>
              <a:rPr lang="tr-TR" sz="2000" smtClean="0"/>
              <a:t>      </a:t>
            </a:r>
          </a:p>
          <a:p>
            <a:pPr marL="0" indent="0" eaLnBrk="1" hangingPunct="1">
              <a:buFont typeface="Arial" charset="0"/>
              <a:buNone/>
            </a:pPr>
            <a:endParaRPr lang="tr-TR" sz="2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68313" y="404813"/>
            <a:ext cx="8229600" cy="57213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tr-TR" sz="3000" b="1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3000" b="1" smtClean="0">
                <a:solidFill>
                  <a:srgbClr val="FF0000"/>
                </a:solidFill>
              </a:rPr>
              <a:t>Yenidoğanın Fizyolojik Özellikleri</a:t>
            </a:r>
            <a:endParaRPr lang="tr-TR" sz="3000" b="1" smtClean="0">
              <a:solidFill>
                <a:srgbClr val="FF0000"/>
              </a:solidFill>
              <a:latin typeface="Arial" charset="0"/>
            </a:endParaRPr>
          </a:p>
          <a:p>
            <a:pPr marL="0" indent="0" eaLnBrk="1" hangingPunct="1"/>
            <a:endParaRPr lang="tr-TR" sz="30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2000" smtClean="0">
                <a:latin typeface="Arial" charset="0"/>
              </a:rPr>
              <a:t>Yenidoğanın vücut oranları, süt çocuğu, büyük çocuk ve erişkinden farklıdır. </a:t>
            </a:r>
          </a:p>
          <a:p>
            <a:pPr lvl="1" eaLnBrk="1" hangingPunct="1"/>
            <a:r>
              <a:rPr lang="tr-TR" sz="1800" smtClean="0">
                <a:latin typeface="Arial" charset="0"/>
              </a:rPr>
              <a:t>Kafatası, vücuduna oranla daha büyük, yüzü yuvarlak ve mandibulası küçüktür.</a:t>
            </a:r>
          </a:p>
          <a:p>
            <a:pPr lvl="1" eaLnBrk="1" hangingPunct="1"/>
            <a:r>
              <a:rPr lang="tr-TR" sz="1800" smtClean="0">
                <a:latin typeface="Arial" charset="0"/>
              </a:rPr>
              <a:t>Göğüs, antero-posterior olarak basık değil, yuvarlaktır.</a:t>
            </a:r>
          </a:p>
          <a:p>
            <a:pPr lvl="1" eaLnBrk="1" hangingPunct="1"/>
            <a:r>
              <a:rPr lang="tr-TR" sz="1800" smtClean="0">
                <a:latin typeface="Arial" charset="0"/>
              </a:rPr>
              <a:t>Karın göreceli olarak şişkin, ekstremiteler kısadır.</a:t>
            </a:r>
          </a:p>
          <a:p>
            <a:pPr lvl="1" eaLnBrk="1" hangingPunct="1"/>
            <a:r>
              <a:rPr lang="tr-TR" sz="1800" smtClean="0">
                <a:latin typeface="Arial" charset="0"/>
              </a:rPr>
              <a:t>Yenidoğanda vücudun orta noktası göbeğin biraz üstünde, erişkinde ise “simfizis pubis”tedir</a:t>
            </a:r>
            <a:r>
              <a:rPr lang="tr-TR" sz="1800" smtClean="0"/>
              <a:t> </a:t>
            </a:r>
            <a:endParaRPr lang="tr-TR" sz="1800" smtClean="0">
              <a:latin typeface="Arial" charset="0"/>
            </a:endParaRPr>
          </a:p>
          <a:p>
            <a:pPr marL="0" indent="0" eaLnBrk="1" hangingPunct="1"/>
            <a:endParaRPr lang="tr-T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4578" name="2 İçerik Yer Tutucusu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tr-TR" sz="2000" b="1" smtClean="0">
                <a:solidFill>
                  <a:srgbClr val="3333CC"/>
                </a:solidFill>
              </a:rPr>
              <a:t>Ağırlık: </a:t>
            </a:r>
            <a:r>
              <a:rPr lang="tr-TR" sz="2000" smtClean="0">
                <a:latin typeface="Arial" charset="0"/>
              </a:rPr>
              <a:t>Normal yenidoğan vücut ağırlığı </a:t>
            </a:r>
            <a:r>
              <a:rPr lang="tr-TR" sz="2000" b="1" smtClean="0">
                <a:solidFill>
                  <a:srgbClr val="FF0066"/>
                </a:solidFill>
                <a:latin typeface="Arial" charset="0"/>
              </a:rPr>
              <a:t>2500-4000 gr</a:t>
            </a:r>
            <a:r>
              <a:rPr lang="tr-TR" sz="2000" b="1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tr-TR" sz="2000" smtClean="0">
                <a:latin typeface="Arial" charset="0"/>
              </a:rPr>
              <a:t>arasındadır. </a:t>
            </a:r>
            <a:r>
              <a:rPr lang="tr-TR" sz="2000" b="1" smtClean="0">
                <a:solidFill>
                  <a:srgbClr val="FF0066"/>
                </a:solidFill>
                <a:latin typeface="Arial" charset="0"/>
              </a:rPr>
              <a:t>İlk 3-5 gün içinde %5-10 ağırlık kaybı normaldir.</a:t>
            </a:r>
            <a:r>
              <a:rPr lang="tr-TR" sz="2000" smtClean="0">
                <a:latin typeface="Arial" charset="0"/>
              </a:rPr>
              <a:t> Bu kayıp 7-10. günün sonunda tekrar geri kazanılır. Bundan sonra normal yenidoğan günde ortalama 20-30 gr ağırlık alır.</a:t>
            </a:r>
          </a:p>
          <a:p>
            <a:pPr marL="0" indent="0" eaLnBrk="1" hangingPunct="1">
              <a:buFont typeface="Arial" charset="0"/>
              <a:buNone/>
            </a:pPr>
            <a:r>
              <a:rPr lang="tr-TR" sz="2000" b="1" smtClean="0">
                <a:solidFill>
                  <a:srgbClr val="3333CC"/>
                </a:solidFill>
              </a:rPr>
              <a:t>Boy:</a:t>
            </a:r>
            <a:r>
              <a:rPr lang="tr-TR" sz="2000" smtClean="0">
                <a:latin typeface="Arial" charset="0"/>
              </a:rPr>
              <a:t> Normal yenidoğan boyu ortalama </a:t>
            </a:r>
            <a:r>
              <a:rPr lang="tr-TR" sz="2000" b="1" smtClean="0">
                <a:solidFill>
                  <a:srgbClr val="FF0066"/>
                </a:solidFill>
                <a:latin typeface="Arial" charset="0"/>
              </a:rPr>
              <a:t>48-52cm</a:t>
            </a:r>
            <a:r>
              <a:rPr lang="tr-TR" sz="2000" smtClean="0">
                <a:latin typeface="Arial" charset="0"/>
              </a:rPr>
              <a:t>’dir. İlk ayda yaklaşık 2.5-3.5 cm artış olur. </a:t>
            </a:r>
          </a:p>
          <a:p>
            <a:pPr marL="0" indent="0" eaLnBrk="1" hangingPunct="1"/>
            <a:endParaRPr lang="tr-TR" smtClean="0"/>
          </a:p>
        </p:txBody>
      </p:sp>
      <p:pic>
        <p:nvPicPr>
          <p:cNvPr id="24579" name="Picture 2" descr="http://www.saglikocagim.net/wp-content/uploads/2015/10/yenidogan-sepsi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857625"/>
            <a:ext cx="29368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www.sanayimalzemeleri.com/images/seca210a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714750"/>
            <a:ext cx="55086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457200" y="142875"/>
            <a:ext cx="8229600" cy="59832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tr-TR" sz="2400" b="1" smtClean="0">
                <a:solidFill>
                  <a:srgbClr val="3333CC"/>
                </a:solidFill>
              </a:rPr>
              <a:t>Vücut ısısı:</a:t>
            </a:r>
            <a:r>
              <a:rPr lang="tr-TR" sz="1800" smtClean="0">
                <a:latin typeface="Arial" charset="0"/>
              </a:rPr>
              <a:t> Yenidoğan bebeğin ortalama aksiller vücut ısısı 36.5-37,5°C arasındadır. Vücut ısısı doğumdan sonra geçici hafif bir düşme gösterir, 48 saatte normale döner</a:t>
            </a:r>
          </a:p>
          <a:p>
            <a:pPr marL="0" indent="0" eaLnBrk="1" hangingPunct="1">
              <a:buFont typeface="Arial" charset="0"/>
              <a:buNone/>
            </a:pPr>
            <a:r>
              <a:rPr lang="tr-TR" sz="2400" b="1" smtClean="0">
                <a:solidFill>
                  <a:srgbClr val="3333CC"/>
                </a:solidFill>
              </a:rPr>
              <a:t>Uyku: </a:t>
            </a:r>
            <a:r>
              <a:rPr lang="tr-TR" sz="1800" b="1" smtClean="0">
                <a:solidFill>
                  <a:srgbClr val="FF0066"/>
                </a:solidFill>
                <a:latin typeface="Arial" charset="0"/>
              </a:rPr>
              <a:t>Normal yenidoğan 12-18 saat uyur</a:t>
            </a:r>
            <a:r>
              <a:rPr lang="tr-TR" sz="1800" smtClean="0">
                <a:latin typeface="Arial" charset="0"/>
              </a:rPr>
              <a:t>, uyku paterni değişkenlik gösterir</a:t>
            </a:r>
            <a:r>
              <a:rPr lang="tr-TR" sz="1800" smtClean="0"/>
              <a:t> </a:t>
            </a:r>
            <a:endParaRPr lang="tr-TR" sz="18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2400" b="1" smtClean="0">
                <a:solidFill>
                  <a:srgbClr val="3333CC"/>
                </a:solidFill>
              </a:rPr>
              <a:t>Beslenme:</a:t>
            </a:r>
            <a:r>
              <a:rPr lang="tr-TR" sz="1800" smtClean="0">
                <a:latin typeface="Arial" charset="0"/>
              </a:rPr>
              <a:t> Anne sütüyle beslenen bebekler 24 saatte ortalama 8-12 kez emzirilir. Yenidoğan her istediğinde emzirilmelidir. </a:t>
            </a:r>
            <a:r>
              <a:rPr lang="tr-TR" sz="2000" b="1" smtClean="0">
                <a:solidFill>
                  <a:srgbClr val="FF0066"/>
                </a:solidFill>
                <a:latin typeface="Arial" charset="0"/>
              </a:rPr>
              <a:t>Yenidoğan 3 saatten fazla emmediğinde uyandırılıp beslenmesi gerekir.</a:t>
            </a:r>
            <a:r>
              <a:rPr lang="tr-TR" sz="1800" smtClean="0"/>
              <a:t> </a:t>
            </a:r>
            <a:endParaRPr lang="tr-TR" sz="18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2400" b="1" smtClean="0">
                <a:solidFill>
                  <a:srgbClr val="3333CC"/>
                </a:solidFill>
              </a:rPr>
              <a:t>İdrar çıkarma: </a:t>
            </a:r>
            <a:r>
              <a:rPr lang="tr-TR" sz="1800" smtClean="0">
                <a:latin typeface="Arial" charset="0"/>
              </a:rPr>
              <a:t>Yenidoğanın </a:t>
            </a:r>
            <a:r>
              <a:rPr lang="tr-TR" sz="1800" b="1" smtClean="0">
                <a:solidFill>
                  <a:srgbClr val="FF0066"/>
                </a:solidFill>
                <a:latin typeface="Arial" charset="0"/>
              </a:rPr>
              <a:t>ilk idrar çıkışı 12-24 saat içinde olmalıdır.</a:t>
            </a:r>
            <a:r>
              <a:rPr lang="tr-TR" sz="1800" b="1" smtClean="0">
                <a:solidFill>
                  <a:srgbClr val="FF0000"/>
                </a:solidFill>
              </a:rPr>
              <a:t> </a:t>
            </a:r>
            <a:endParaRPr lang="tr-TR" sz="1800" b="1" smtClean="0">
              <a:solidFill>
                <a:srgbClr val="FF0000"/>
              </a:solidFill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2400" b="1" smtClean="0">
                <a:solidFill>
                  <a:srgbClr val="3333CC"/>
                </a:solidFill>
              </a:rPr>
              <a:t>Mekonyum:</a:t>
            </a:r>
            <a:r>
              <a:rPr lang="tr-TR" sz="1800" smtClean="0">
                <a:latin typeface="Arial" charset="0"/>
              </a:rPr>
              <a:t> Yenidoğan </a:t>
            </a:r>
            <a:r>
              <a:rPr lang="tr-TR" sz="1800" b="1" smtClean="0">
                <a:solidFill>
                  <a:srgbClr val="FF0066"/>
                </a:solidFill>
                <a:latin typeface="Arial" charset="0"/>
              </a:rPr>
              <a:t>ilk dışkılamasını doğumdan sonraki 48 saat içinde</a:t>
            </a:r>
            <a:r>
              <a:rPr lang="tr-TR" sz="1800" b="1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1800" smtClean="0">
                <a:latin typeface="Arial" charset="0"/>
              </a:rPr>
              <a:t>çıkarmalıdır. Rengi koyu yeşil, siyah ve yapışkandır.</a:t>
            </a:r>
            <a:r>
              <a:rPr lang="tr-TR" sz="1800" smtClean="0"/>
              <a:t> </a:t>
            </a:r>
          </a:p>
        </p:txBody>
      </p:sp>
      <p:pic>
        <p:nvPicPr>
          <p:cNvPr id="25603" name="Picture 2" descr="http://www.piramithaber.com/images/haberler/yeni_dogan_bebeklere_bakanliktan_hosgeldin_paketi_h36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3900" y="4643438"/>
            <a:ext cx="334010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www.internetdict.com/wp-content/uploads/related_images/2016/01/20/what-is-meconium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4786313"/>
            <a:ext cx="228600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http://www.adiyamanbasin.com/files/news/default/yeni-bir-virus-bebekleri-tehdit-ediyor0f87c45daac4a760e2a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714875"/>
            <a:ext cx="2714625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tr-TR" sz="2400" b="1" smtClean="0">
                <a:latin typeface="Arial" charset="0"/>
              </a:rPr>
              <a:t>Yenidoğanın Normal ve Patolojik Özellikleri</a:t>
            </a:r>
            <a:r>
              <a:rPr lang="tr-TR" sz="2400" b="1" smtClean="0">
                <a:solidFill>
                  <a:srgbClr val="FF0000"/>
                </a:solidFill>
              </a:rPr>
              <a:t> </a:t>
            </a:r>
            <a:endParaRPr lang="tr-TR" sz="2400" b="1" smtClean="0">
              <a:solidFill>
                <a:srgbClr val="FF0000"/>
              </a:solidFill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tr-TR" sz="2400" smtClean="0">
              <a:solidFill>
                <a:srgbClr val="FF0066"/>
              </a:solidFill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r>
              <a:rPr lang="tr-TR" sz="1800" i="1" smtClean="0">
                <a:solidFill>
                  <a:srgbClr val="3333CC"/>
                </a:solidFill>
                <a:latin typeface="Arial" charset="0"/>
              </a:rPr>
              <a:t>Baş çevresi: </a:t>
            </a:r>
            <a:r>
              <a:rPr lang="tr-TR" sz="1600" smtClean="0">
                <a:latin typeface="Arial" charset="0"/>
              </a:rPr>
              <a:t>Bebeğin başının arkasındaki en çıkıntılı nokta ile alın çıkıntısından ge- çecek şekilde mezura ile ölçülür. </a:t>
            </a:r>
            <a:r>
              <a:rPr lang="tr-TR" sz="1600" b="1" smtClean="0">
                <a:solidFill>
                  <a:srgbClr val="FF0066"/>
                </a:solidFill>
                <a:latin typeface="Arial" charset="0"/>
              </a:rPr>
              <a:t>Normal yenidoğanın baş çevresi 33-37 cm’dir.</a:t>
            </a:r>
            <a:r>
              <a:rPr lang="tr-TR" sz="1600" b="1" smtClean="0">
                <a:solidFill>
                  <a:srgbClr val="3333CC"/>
                </a:solidFill>
              </a:rPr>
              <a:t> </a:t>
            </a:r>
            <a:endParaRPr lang="tr-TR" sz="1600" b="1" smtClean="0">
              <a:solidFill>
                <a:srgbClr val="3333CC"/>
              </a:solidFill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tr-TR" sz="1600" smtClean="0">
              <a:latin typeface="Arial" charset="0"/>
            </a:endParaRP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tr-TR" sz="1600" i="1" smtClean="0">
                <a:solidFill>
                  <a:srgbClr val="3333CC"/>
                </a:solidFill>
                <a:latin typeface="Arial" charset="0"/>
              </a:rPr>
              <a:t>Ön fontanel</a:t>
            </a:r>
            <a:r>
              <a:rPr lang="tr-TR" sz="1600" smtClean="0">
                <a:latin typeface="Arial" charset="0"/>
              </a:rPr>
              <a:t> </a:t>
            </a:r>
            <a:r>
              <a:rPr lang="tr-TR" sz="1400" smtClean="0">
                <a:latin typeface="Arial" charset="0"/>
              </a:rPr>
              <a:t>(bıngıldak) bebek sakinken değerlendirilmelidir. Normalde düz ve 2-3cm genişlikte, 3-4cm uzunluktadır, </a:t>
            </a:r>
            <a:r>
              <a:rPr lang="tr-TR" sz="1600" b="1" i="1" smtClean="0">
                <a:solidFill>
                  <a:srgbClr val="FF0066"/>
                </a:solidFill>
                <a:latin typeface="Arial" charset="0"/>
              </a:rPr>
              <a:t>9-24 ayda (ortalama 1 yaş) kapanır</a:t>
            </a:r>
            <a:r>
              <a:rPr lang="tr-TR" sz="1400" smtClean="0">
                <a:solidFill>
                  <a:srgbClr val="FF0066"/>
                </a:solidFill>
                <a:latin typeface="Arial" charset="0"/>
              </a:rPr>
              <a:t>. </a:t>
            </a:r>
            <a:r>
              <a:rPr lang="tr-TR" sz="1400" b="1" smtClean="0">
                <a:solidFill>
                  <a:srgbClr val="FF0066"/>
                </a:solidFill>
                <a:latin typeface="Arial" charset="0"/>
              </a:rPr>
              <a:t>Üç aydan önce kapanması patolojiktir</a:t>
            </a:r>
            <a:r>
              <a:rPr lang="tr-TR" sz="1400" b="1" smtClean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tr-TR" sz="1400" smtClean="0">
                <a:latin typeface="Arial" charset="0"/>
              </a:rPr>
              <a:t>Kabarık olması artmış kafa içi basıncı , basık olması dehidratasyon göstergesi olabilir. Aileye bu konularda bilgi verilmelidir.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tr-TR" sz="1600" i="1" smtClean="0">
                <a:solidFill>
                  <a:srgbClr val="3333CC"/>
                </a:solidFill>
                <a:latin typeface="Arial" charset="0"/>
              </a:rPr>
              <a:t>Arka fontanel </a:t>
            </a:r>
            <a:r>
              <a:rPr lang="tr-TR" sz="1400" smtClean="0">
                <a:latin typeface="Arial" charset="0"/>
              </a:rPr>
              <a:t>1-2 cm kadardır, </a:t>
            </a:r>
            <a:r>
              <a:rPr lang="tr-TR" sz="1400" b="1" i="1" smtClean="0">
                <a:solidFill>
                  <a:srgbClr val="FF0066"/>
                </a:solidFill>
                <a:latin typeface="Arial" charset="0"/>
              </a:rPr>
              <a:t>doğumda kapalı olabilir veya 6-8 haftada kapanır.</a:t>
            </a:r>
            <a:r>
              <a:rPr lang="tr-TR" sz="1400" b="1" i="1" smtClean="0">
                <a:solidFill>
                  <a:srgbClr val="FF0066"/>
                </a:solidFill>
              </a:rPr>
              <a:t> </a:t>
            </a:r>
            <a:endParaRPr lang="tr-TR" sz="1400" b="1" i="1" smtClean="0">
              <a:solidFill>
                <a:srgbClr val="FF0066"/>
              </a:solidFill>
              <a:latin typeface="Arial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endParaRPr lang="tr-TR" sz="1600" smtClean="0">
              <a:solidFill>
                <a:srgbClr val="FF0066"/>
              </a:solidFill>
              <a:latin typeface="Arial" charset="0"/>
            </a:endParaRPr>
          </a:p>
        </p:txBody>
      </p:sp>
      <p:pic>
        <p:nvPicPr>
          <p:cNvPr id="26627" name="Picture 2" descr="http://www.upa.org.tr/wp-content/uploads/2012/09/microcepha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4143375"/>
            <a:ext cx="272256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file2.answcdn.com/answ-cld/image/upload/w_760,c_fill,g_faces:center,q_60/v1401424011/kiosfgud1zgepqakvgh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4071938"/>
            <a:ext cx="178593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7650" name="2 İçerik Yer Tutucusu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tr-TR" sz="1800" b="1" smtClean="0">
              <a:solidFill>
                <a:srgbClr val="00B050"/>
              </a:solidFill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1800" b="1" smtClean="0">
              <a:solidFill>
                <a:srgbClr val="00B050"/>
              </a:solidFill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1800" smtClean="0">
                <a:solidFill>
                  <a:srgbClr val="3333CC"/>
                </a:solidFill>
                <a:latin typeface="Arial" charset="0"/>
              </a:rPr>
              <a:t>Gözler:</a:t>
            </a:r>
          </a:p>
          <a:p>
            <a:pPr marL="0" indent="0" eaLnBrk="1" hangingPunct="1">
              <a:buFont typeface="Arial" charset="0"/>
              <a:buNone/>
            </a:pPr>
            <a:r>
              <a:rPr lang="tr-TR" sz="1800" smtClean="0">
                <a:latin typeface="Arial" charset="0"/>
              </a:rPr>
              <a:t>Hafif şiş göz kapakları yenidoğanda normaldir. Konjonktiva ve sklerada küçük kanamalara sık rastlanır. Kendiliğinden düzelir.</a:t>
            </a:r>
            <a:r>
              <a:rPr lang="tr-TR" sz="1800" smtClean="0"/>
              <a:t> </a:t>
            </a:r>
            <a:endParaRPr lang="tr-TR" sz="1800" b="1" smtClean="0">
              <a:solidFill>
                <a:srgbClr val="00B050"/>
              </a:solidFill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1800" b="1" smtClean="0">
              <a:solidFill>
                <a:srgbClr val="3333CC"/>
              </a:solidFill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1800" smtClean="0">
                <a:solidFill>
                  <a:srgbClr val="3333CC"/>
                </a:solidFill>
                <a:latin typeface="Arial" charset="0"/>
              </a:rPr>
              <a:t>Burun:</a:t>
            </a:r>
          </a:p>
          <a:p>
            <a:pPr marL="0" indent="0" eaLnBrk="1" hangingPunct="1">
              <a:buFont typeface="Arial" charset="0"/>
              <a:buNone/>
            </a:pPr>
            <a:r>
              <a:rPr lang="tr-TR" sz="1800" smtClean="0">
                <a:latin typeface="Arial" charset="0"/>
              </a:rPr>
              <a:t>Yenidoğanlar burundan nefes almaya yatkındır.</a:t>
            </a:r>
            <a:r>
              <a:rPr lang="tr-TR" sz="1800" smtClean="0"/>
              <a:t> </a:t>
            </a:r>
            <a:r>
              <a:rPr lang="tr-TR" sz="1800" smtClean="0">
                <a:latin typeface="Arial" charset="0"/>
              </a:rPr>
              <a:t>Yenidoğan bebekte hapşırma sık görülür, burun deliklerini temizlemeye yönelik normal bir reflekstir.</a:t>
            </a:r>
            <a:r>
              <a:rPr lang="tr-TR" sz="1800" smtClean="0"/>
              <a:t>  </a:t>
            </a:r>
            <a:endParaRPr lang="tr-TR" sz="18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1800" b="1" smtClean="0">
              <a:solidFill>
                <a:srgbClr val="00B050"/>
              </a:solidFill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1800" smtClean="0">
                <a:solidFill>
                  <a:srgbClr val="3333CC"/>
                </a:solidFill>
                <a:latin typeface="Arial" charset="0"/>
              </a:rPr>
              <a:t>Kulaklar:</a:t>
            </a:r>
          </a:p>
          <a:p>
            <a:pPr marL="0" indent="0" eaLnBrk="1" hangingPunct="1">
              <a:buFont typeface="Arial" charset="0"/>
              <a:buNone/>
            </a:pPr>
            <a:r>
              <a:rPr lang="tr-TR" sz="1800" smtClean="0">
                <a:latin typeface="Arial" charset="0"/>
              </a:rPr>
              <a:t>Yenidoğan bebekte kulak kıkırdak dokusu tam gelişmediğinden doğumdan hemen sonra kulaklarda anne karnındaki duruşa bağlı olarak hafif şekil bozukluğu olabilir.</a:t>
            </a:r>
            <a:r>
              <a:rPr lang="tr-TR" sz="1800" smtClean="0"/>
              <a:t> </a:t>
            </a:r>
          </a:p>
          <a:p>
            <a:pPr marL="0" indent="0" eaLnBrk="1" hangingPunct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tr-TR" sz="2000" b="1" smtClean="0">
                <a:solidFill>
                  <a:srgbClr val="3333CC"/>
                </a:solidFill>
              </a:rPr>
              <a:t>Ağız:</a:t>
            </a:r>
            <a:endParaRPr lang="tr-TR" sz="2000" b="1" smtClean="0">
              <a:solidFill>
                <a:srgbClr val="3333CC"/>
              </a:solidFill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2000" smtClean="0"/>
              <a:t>Emzirmeye bağlı bebeğin üst dudağında ufak bir baloncuk meydana gelebilir.  Bu tamamen normal bir durumdur  Ağız tavanının beyazımsı görünmesi normaldir. </a:t>
            </a:r>
          </a:p>
          <a:p>
            <a:pPr marL="0" indent="0" eaLnBrk="1" hangingPunct="1">
              <a:buFont typeface="Arial" charset="0"/>
              <a:buNone/>
            </a:pPr>
            <a:r>
              <a:rPr lang="tr-TR" sz="2000" b="1" smtClean="0">
                <a:solidFill>
                  <a:srgbClr val="3333CC"/>
                </a:solidFill>
              </a:rPr>
              <a:t>Boyun:</a:t>
            </a:r>
            <a:r>
              <a:rPr lang="tr-TR" sz="2000" smtClean="0"/>
              <a:t> </a:t>
            </a:r>
            <a:endParaRPr lang="tr-TR" sz="20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2000" smtClean="0"/>
              <a:t>Yenidoğanda yanaklar ve ensedeki cilt kıvrımları nedeniyle boyun kısa görülebilir. </a:t>
            </a:r>
          </a:p>
          <a:p>
            <a:pPr marL="0" indent="0" eaLnBrk="1" hangingPunct="1"/>
            <a:endParaRPr lang="tr-TR" smtClean="0"/>
          </a:p>
        </p:txBody>
      </p:sp>
      <p:pic>
        <p:nvPicPr>
          <p:cNvPr id="28675" name="Picture 2" descr="https://im2-tub-tr.yandex.net/i?id=69f9edfe763196f2e7f2bc309c55b48d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860800"/>
            <a:ext cx="3076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tr-TR" sz="2000" b="1" smtClean="0">
              <a:solidFill>
                <a:srgbClr val="00B05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2000" b="1" smtClean="0">
                <a:solidFill>
                  <a:srgbClr val="3333CC"/>
                </a:solidFill>
              </a:rPr>
              <a:t>Göğüs:</a:t>
            </a:r>
            <a:r>
              <a:rPr lang="tr-TR" sz="2000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tr-TR" sz="2000" smtClean="0"/>
              <a:t>Yenidoğanın göğüs duvarı ince olduğundan kalp atışı kolayca fark edilebilir. Bu durum normaldir. </a:t>
            </a:r>
          </a:p>
          <a:p>
            <a:pPr marL="0" indent="0" eaLnBrk="1" hangingPunct="1">
              <a:buFont typeface="Arial" charset="0"/>
              <a:buNone/>
            </a:pPr>
            <a:endParaRPr lang="tr-TR" sz="2000" b="1" smtClean="0">
              <a:solidFill>
                <a:srgbClr val="00B05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2000" b="1" smtClean="0">
                <a:solidFill>
                  <a:srgbClr val="3333CC"/>
                </a:solidFill>
              </a:rPr>
              <a:t>Solunum Sistemi:</a:t>
            </a:r>
          </a:p>
          <a:p>
            <a:pPr marL="0" indent="0" eaLnBrk="1" hangingPunct="1">
              <a:buFont typeface="Arial" charset="0"/>
              <a:buNone/>
            </a:pPr>
            <a:r>
              <a:rPr lang="tr-TR" sz="2000" smtClean="0"/>
              <a:t>Yenidoğanlarda normal solunum sayısı </a:t>
            </a:r>
            <a:r>
              <a:rPr lang="tr-TR" sz="2000" b="1" smtClean="0">
                <a:solidFill>
                  <a:srgbClr val="FF0000"/>
                </a:solidFill>
              </a:rPr>
              <a:t>40-60/dk</a:t>
            </a:r>
            <a:r>
              <a:rPr lang="tr-TR" sz="2000" smtClean="0"/>
              <a:t> arasındadır. Yenidoğanlar nefes alırken daha çok karın kaslarını kullanır. Daha çok uyku sırasında olan, 5-10 saniye süren nefes tutma ve tekrar kendiliğinden nefes almaya başlama görülür. Buna periyodik solunum denir ve normal bir durumdur. </a:t>
            </a:r>
          </a:p>
          <a:p>
            <a:pPr marL="0" indent="0" eaLnBrk="1" hangingPunct="1">
              <a:buFont typeface="Arial" charset="0"/>
              <a:buNone/>
            </a:pPr>
            <a:endParaRPr lang="tr-TR" sz="2000" b="1" smtClean="0">
              <a:solidFill>
                <a:srgbClr val="00B05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2000" b="1" smtClean="0">
                <a:solidFill>
                  <a:srgbClr val="3333CC"/>
                </a:solidFill>
              </a:rPr>
              <a:t>Kardiyovasküler Sistem:</a:t>
            </a:r>
          </a:p>
          <a:p>
            <a:pPr marL="0" indent="0" eaLnBrk="1" hangingPunct="1">
              <a:buFont typeface="Arial" charset="0"/>
              <a:buNone/>
            </a:pPr>
            <a:r>
              <a:rPr lang="tr-TR" sz="2000" smtClean="0"/>
              <a:t>Yenidoğanda kalp atımı </a:t>
            </a:r>
            <a:r>
              <a:rPr lang="tr-TR" sz="2000" b="1" smtClean="0">
                <a:solidFill>
                  <a:srgbClr val="FF0000"/>
                </a:solidFill>
              </a:rPr>
              <a:t>120-160/dk</a:t>
            </a:r>
            <a:r>
              <a:rPr lang="tr-TR" sz="2000" smtClean="0"/>
              <a:t> arasındadır. Bazı bebeklerde uyku sırasında 85-90/dk olabilir.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072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2400" b="1" smtClean="0">
                <a:solidFill>
                  <a:srgbClr val="00B050"/>
                </a:solidFill>
              </a:rPr>
              <a:t>     </a:t>
            </a:r>
            <a:r>
              <a:rPr lang="tr-TR" sz="2400" smtClean="0">
                <a:solidFill>
                  <a:srgbClr val="3333CC"/>
                </a:solidFill>
              </a:rPr>
              <a:t>Kol ve Bacaklar:</a:t>
            </a:r>
            <a:r>
              <a:rPr lang="tr-TR" sz="2400" b="1" smtClean="0">
                <a:solidFill>
                  <a:srgbClr val="00B050"/>
                </a:solidFill>
              </a:rPr>
              <a:t> </a:t>
            </a:r>
            <a:r>
              <a:rPr lang="tr-TR" sz="2400" smtClean="0"/>
              <a:t>Normalde yenidoğan kol ve bacaklarını, anne karnındaki pozisyonuna benzer şekilde, </a:t>
            </a:r>
            <a:r>
              <a:rPr lang="tr-TR" sz="2400" smtClean="0">
                <a:solidFill>
                  <a:srgbClr val="FF0066"/>
                </a:solidFill>
              </a:rPr>
              <a:t>hafif fleksiyonda</a:t>
            </a:r>
            <a:r>
              <a:rPr lang="tr-TR" sz="2400" smtClean="0">
                <a:solidFill>
                  <a:srgbClr val="00B050"/>
                </a:solidFill>
              </a:rPr>
              <a:t> </a:t>
            </a:r>
            <a:r>
              <a:rPr lang="tr-TR" sz="2400" smtClean="0"/>
              <a:t>(kıvrılmış) ve göğüse yakın tutar. </a:t>
            </a:r>
          </a:p>
          <a:p>
            <a:pPr eaLnBrk="1" hangingPunct="1"/>
            <a:endParaRPr lang="tr-TR" smtClean="0"/>
          </a:p>
        </p:txBody>
      </p:sp>
      <p:pic>
        <p:nvPicPr>
          <p:cNvPr id="30723" name="Picture 2" descr="http://www.jattdisite.com/wp-content/uploads/2015/08/New-Born-Bab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286125"/>
            <a:ext cx="44291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tr-TR" sz="2000" b="1" smtClean="0">
              <a:solidFill>
                <a:srgbClr val="00B05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tr-TR" sz="2000" b="1" smtClean="0">
              <a:solidFill>
                <a:srgbClr val="00B05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2000" b="1" smtClean="0">
                <a:solidFill>
                  <a:srgbClr val="3333CC"/>
                </a:solidFill>
              </a:rPr>
              <a:t>Karın</a:t>
            </a:r>
            <a:r>
              <a:rPr lang="tr-TR" sz="2000" b="1" smtClean="0">
                <a:solidFill>
                  <a:srgbClr val="3333CC"/>
                </a:solidFill>
                <a:latin typeface="Arial" charset="0"/>
              </a:rPr>
              <a:t>:</a:t>
            </a:r>
            <a:r>
              <a:rPr lang="tr-TR" sz="2000" smtClean="0">
                <a:solidFill>
                  <a:srgbClr val="00B050"/>
                </a:solidFill>
              </a:rPr>
              <a:t> </a:t>
            </a:r>
            <a:endParaRPr lang="tr-TR" sz="2000" smtClean="0">
              <a:solidFill>
                <a:srgbClr val="00B050"/>
              </a:solidFill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2000" smtClean="0">
                <a:solidFill>
                  <a:srgbClr val="00B050"/>
                </a:solidFill>
                <a:latin typeface="Arial" charset="0"/>
              </a:rPr>
              <a:t>	</a:t>
            </a:r>
            <a:r>
              <a:rPr lang="tr-TR" sz="2000" smtClean="0"/>
              <a:t>Yenidoğan bebeğin karın bölgesinin yuvarlak ve dolu gibi görünmesi normaldir. </a:t>
            </a:r>
          </a:p>
          <a:p>
            <a:pPr marL="0" indent="0" eaLnBrk="1" hangingPunct="1">
              <a:buFont typeface="Arial" charset="0"/>
              <a:buNone/>
            </a:pPr>
            <a:r>
              <a:rPr lang="tr-TR" sz="2000" b="1" smtClean="0">
                <a:solidFill>
                  <a:srgbClr val="3333CC"/>
                </a:solidFill>
              </a:rPr>
              <a:t>Göbek kordonu:</a:t>
            </a:r>
          </a:p>
          <a:p>
            <a:pPr marL="0" indent="0" eaLnBrk="1" hangingPunct="1">
              <a:buFont typeface="Arial" charset="0"/>
              <a:buNone/>
            </a:pPr>
            <a:r>
              <a:rPr lang="tr-TR" sz="2000" smtClean="0">
                <a:latin typeface="Arial" charset="0"/>
              </a:rPr>
              <a:t>	</a:t>
            </a:r>
            <a:r>
              <a:rPr lang="tr-TR" sz="2000" smtClean="0"/>
              <a:t>Göbek bağı </a:t>
            </a:r>
            <a:r>
              <a:rPr lang="tr-TR" sz="2000" b="1" smtClean="0">
                <a:solidFill>
                  <a:srgbClr val="FF0066"/>
                </a:solidFill>
              </a:rPr>
              <a:t>genellikle 7-14 günde</a:t>
            </a:r>
            <a:r>
              <a:rPr lang="tr-TR" sz="2000" b="1" i="1" smtClean="0">
                <a:solidFill>
                  <a:srgbClr val="0033CC"/>
                </a:solidFill>
              </a:rPr>
              <a:t> </a:t>
            </a:r>
            <a:r>
              <a:rPr lang="tr-TR" sz="2000" b="1" smtClean="0">
                <a:solidFill>
                  <a:srgbClr val="FF0066"/>
                </a:solidFill>
              </a:rPr>
              <a:t>düşer</a:t>
            </a:r>
            <a:r>
              <a:rPr lang="tr-TR" sz="2000" smtClean="0"/>
              <a:t>.Göbek etrafında kızarıklık, kötü kokulu akıntı enfeksiyon belirtisidir. Göbek bağının kuru ve temiz kalması için </a:t>
            </a:r>
            <a:r>
              <a:rPr lang="tr-TR" sz="2000" b="1" smtClean="0">
                <a:solidFill>
                  <a:srgbClr val="FF0066"/>
                </a:solidFill>
              </a:rPr>
              <a:t>bezin göbek altında kalmasına</a:t>
            </a:r>
            <a:r>
              <a:rPr lang="tr-TR" sz="2000" i="1" smtClean="0">
                <a:solidFill>
                  <a:srgbClr val="0033CC"/>
                </a:solidFill>
              </a:rPr>
              <a:t> </a:t>
            </a:r>
            <a:r>
              <a:rPr lang="tr-TR" sz="2000" smtClean="0"/>
              <a:t>ve bezin göbeği tahriş etmemesine dikkat edilmelidir. . </a:t>
            </a:r>
          </a:p>
          <a:p>
            <a:pPr marL="0" indent="0" eaLnBrk="1" hangingPunct="1">
              <a:buFont typeface="Arial" charset="0"/>
              <a:buNone/>
            </a:pPr>
            <a:endParaRPr lang="tr-TR" sz="2000" b="1" smtClean="0">
              <a:solidFill>
                <a:srgbClr val="00B050"/>
              </a:solidFill>
            </a:endParaRPr>
          </a:p>
        </p:txBody>
      </p:sp>
      <p:pic>
        <p:nvPicPr>
          <p:cNvPr id="31747" name="Picture 2" descr="http://www.kralicekadin.com/wp-content/uploads/2016/02/gobek-bagi-1024x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714750"/>
            <a:ext cx="424497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Başlık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FF0000"/>
                </a:solidFill>
                <a:latin typeface="Arial Black" pitchFamily="34" charset="0"/>
              </a:rPr>
              <a:t>AMAÇ</a:t>
            </a:r>
            <a:endParaRPr lang="tr-TR" smtClean="0"/>
          </a:p>
        </p:txBody>
      </p:sp>
      <p:sp>
        <p:nvSpPr>
          <p:cNvPr id="14338" name="İçerik Yer Tutucusu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tr-TR" b="1" smtClean="0"/>
              <a:t>Temel Yenidoğan Bakımı </a:t>
            </a:r>
            <a:r>
              <a:rPr lang="tr-TR" smtClean="0"/>
              <a:t>hakkında bilgi vermek</a:t>
            </a:r>
          </a:p>
          <a:p>
            <a:pPr marL="0" indent="0" eaLnBrk="1" hangingPunct="1">
              <a:buFont typeface="Arial" charset="0"/>
              <a:buNone/>
            </a:pPr>
            <a:endParaRPr lang="tr-TR" smtClean="0"/>
          </a:p>
        </p:txBody>
      </p:sp>
      <p:pic>
        <p:nvPicPr>
          <p:cNvPr id="14339" name="Picture 2" descr="http://www.avrupabulteni.com/d/news/109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3071813"/>
            <a:ext cx="3714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2770" name="2 İçerik Yer Tutucusu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tr-TR" sz="2400" b="1" smtClean="0">
                <a:solidFill>
                  <a:srgbClr val="3333CC"/>
                </a:solidFill>
              </a:rPr>
              <a:t>Genital Organlar </a:t>
            </a:r>
            <a:r>
              <a:rPr lang="tr-TR" sz="2400" b="1" smtClean="0">
                <a:solidFill>
                  <a:srgbClr val="3333CC"/>
                </a:solidFill>
                <a:latin typeface="Arial" charset="0"/>
              </a:rPr>
              <a:t>:</a:t>
            </a:r>
          </a:p>
          <a:p>
            <a:pPr marL="0" indent="0" eaLnBrk="1" hangingPunct="1">
              <a:buFont typeface="Arial" charset="0"/>
              <a:buNone/>
            </a:pPr>
            <a:endParaRPr lang="tr-TR" sz="2400" smtClean="0">
              <a:solidFill>
                <a:srgbClr val="FF0066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tr-TR" sz="20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2000" smtClean="0"/>
              <a:t>Erkek bebeklerde</a:t>
            </a:r>
            <a:r>
              <a:rPr lang="tr-TR" sz="2000" smtClean="0">
                <a:latin typeface="Arial" charset="0"/>
              </a:rPr>
              <a:t> </a:t>
            </a:r>
            <a:r>
              <a:rPr lang="tr-TR" sz="1800" smtClean="0">
                <a:latin typeface="Arial" charset="0"/>
              </a:rPr>
              <a:t>skrotumlar inmemiş testis açısından kontrol edilmelidir</a:t>
            </a:r>
            <a:r>
              <a:rPr lang="tr-TR" sz="2000" smtClean="0">
                <a:latin typeface="Arial" charset="0"/>
              </a:rPr>
              <a:t>.</a:t>
            </a:r>
            <a:r>
              <a:rPr lang="tr-TR" sz="2000" smtClean="0"/>
              <a:t> Anneden geçen hormonlar nedeniyle genital organlar hafif şiş görülebilir, birkaç günde düzelir. </a:t>
            </a:r>
          </a:p>
          <a:p>
            <a:pPr marL="0" indent="0" eaLnBrk="1" hangingPunct="1">
              <a:buFont typeface="Arial" charset="0"/>
              <a:buNone/>
            </a:pPr>
            <a:endParaRPr lang="tr-TR" sz="2000" smtClean="0"/>
          </a:p>
          <a:p>
            <a:pPr marL="0" indent="0" eaLnBrk="1" hangingPunct="1">
              <a:buFont typeface="Arial" charset="0"/>
              <a:buNone/>
            </a:pPr>
            <a:endParaRPr lang="tr-TR" sz="20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2000" smtClean="0"/>
              <a:t>Kız bebeklerde anneden geçen östrojenlerin çekilmesine bağlı ilk birkaç günde beyaz ve bazen hafif kanlı akıntı olabilir. Normal fizyolojik bir durumdur, araştırmaya ve tedaviye gerek yoktur</a:t>
            </a:r>
            <a:r>
              <a:rPr lang="tr-TR" sz="2400" smtClean="0"/>
              <a:t>. </a:t>
            </a:r>
          </a:p>
          <a:p>
            <a:pPr marL="0" indent="0" eaLnBrk="1" hangingPunct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323850" y="260350"/>
            <a:ext cx="8229600" cy="6121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tr-TR" sz="3000" b="1" smtClean="0">
                <a:solidFill>
                  <a:srgbClr val="FF0000"/>
                </a:solidFill>
              </a:rPr>
              <a:t>Yenidoğan Duyuları</a:t>
            </a:r>
          </a:p>
          <a:p>
            <a:pPr marL="0" indent="0" eaLnBrk="1" hangingPunct="1">
              <a:buFont typeface="Arial" charset="0"/>
              <a:buNone/>
            </a:pPr>
            <a:endParaRPr lang="tr-TR" sz="12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2000" b="1" smtClean="0">
              <a:solidFill>
                <a:srgbClr val="0033CC"/>
              </a:solidFill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2000" b="1" smtClean="0">
              <a:solidFill>
                <a:srgbClr val="0033CC"/>
              </a:solidFill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2000" b="1" smtClean="0">
                <a:solidFill>
                  <a:srgbClr val="0033CC"/>
                </a:solidFill>
              </a:rPr>
              <a:t>Dokunma: </a:t>
            </a:r>
            <a:r>
              <a:rPr lang="tr-TR" sz="2000" smtClean="0"/>
              <a:t>Yenidoğanla iletişim kurmanın en iyi yolu dokunmadır. Bebek daha anne karnında iken annenin hareketlerini hissetmeye başlar. </a:t>
            </a:r>
          </a:p>
          <a:p>
            <a:pPr marL="0" indent="0" eaLnBrk="1" hangingPunct="1">
              <a:buFont typeface="Arial" charset="0"/>
              <a:buNone/>
            </a:pPr>
            <a:endParaRPr lang="tr-TR" sz="2000" b="1" smtClean="0">
              <a:solidFill>
                <a:srgbClr val="0033CC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tr-TR" sz="2000" b="1" smtClean="0">
              <a:solidFill>
                <a:srgbClr val="0033CC"/>
              </a:solidFill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2000" b="1" smtClean="0">
                <a:solidFill>
                  <a:srgbClr val="0033CC"/>
                </a:solidFill>
              </a:rPr>
              <a:t>Tat ve Koku alma: </a:t>
            </a:r>
            <a:r>
              <a:rPr lang="tr-TR" sz="2000" smtClean="0"/>
              <a:t>Yenidoğan bebek doğumdan itibaren kokuları ayırdedebilir. Annenin kokusunu fark etmeyi çok kısa zamanda öğrenir. Tat alma duyusu tam olarak gelişmemiş olsa da daha çok tatlıyı tercih ederler. </a:t>
            </a:r>
          </a:p>
          <a:p>
            <a:pPr marL="0" indent="0" eaLnBrk="1" hangingPunct="1">
              <a:buFont typeface="Arial" charset="0"/>
              <a:buNone/>
            </a:pPr>
            <a:endParaRPr lang="tr-TR" sz="2000" b="1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tr-TR" sz="2000" b="1" smtClean="0">
                <a:solidFill>
                  <a:srgbClr val="0033CC"/>
                </a:solidFill>
              </a:rPr>
              <a:t>İşitme:</a:t>
            </a:r>
            <a:r>
              <a:rPr lang="tr-TR" sz="2000" smtClean="0"/>
              <a:t> Hamileliğin son dönemlerinde, bebek annenin sesini, kalp sesini, nefesini ve sindirim siteminden gelen sesleri duyar. Sesin geldiği yeri lokalize etmesi zamanla gelişir. Gürültülü seslere karşı hareketle cevap verirler.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tr-TR" sz="2000" b="1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tr-TR" sz="2000" b="1" smtClean="0">
              <a:solidFill>
                <a:srgbClr val="0033CC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tr-TR" sz="2000" b="1" smtClean="0">
                <a:solidFill>
                  <a:srgbClr val="0033CC"/>
                </a:solidFill>
              </a:rPr>
              <a:t>Görme:</a:t>
            </a:r>
            <a:r>
              <a:rPr lang="tr-TR" sz="2000" smtClean="0"/>
              <a:t> Yenidoğan parlak ışığa karşı gözlerini kırparak refleks cevap verir. Görme yeteneği tam olarak gelişmemişse de yaklaşık 20-30 cm uzağı görebilir. Yenidoğan bebekler insan yüzüne, geometrik desenlere ve siyah, beyaz renklere daha çok tepki verirler. Yenidoğanın göz kasları tam gelişmemiş olduğundan bazen gözlerde kayma görülebilir, genellikle birkaç ayda düzelir.  </a:t>
            </a:r>
          </a:p>
          <a:p>
            <a:pPr>
              <a:lnSpc>
                <a:spcPct val="90000"/>
              </a:lnSpc>
            </a:pPr>
            <a:endParaRPr lang="tr-T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468313" y="785813"/>
            <a:ext cx="8229600" cy="40005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tr-TR" sz="3000" b="1" smtClean="0">
                <a:solidFill>
                  <a:srgbClr val="FF0066"/>
                </a:solidFill>
              </a:rPr>
              <a:t>Yeni Doğan Bebekte Refleksler</a:t>
            </a:r>
            <a:r>
              <a:rPr lang="tr-TR" sz="3000" b="1" smtClean="0">
                <a:solidFill>
                  <a:srgbClr val="0033CC"/>
                </a:solidFill>
              </a:rPr>
              <a:t> </a:t>
            </a:r>
            <a:endParaRPr lang="tr-TR" sz="3000" b="1" smtClean="0">
              <a:solidFill>
                <a:srgbClr val="0033CC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tr-TR" sz="2000" b="1" smtClean="0">
              <a:solidFill>
                <a:srgbClr val="0033CC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tr-TR" sz="2000" b="1" smtClean="0">
                <a:solidFill>
                  <a:srgbClr val="0033CC"/>
                </a:solidFill>
              </a:rPr>
              <a:t>Moro refleksi: </a:t>
            </a:r>
            <a:r>
              <a:rPr lang="tr-TR" sz="2000" smtClean="0"/>
              <a:t>Bebek sırt üstü yatırılır. Baş kısmı muayene edenin eli ile desteklenir. Bu destek birden bire çekilerek başın 10-15˚geriye düşmesi sağlanır. Bebek refleks olarak gövdesini öne ve kollarını her iki yana açar. Sonra da kapatır. Tek ya da iki taraflı alınamaması patolojiktir.</a:t>
            </a:r>
          </a:p>
          <a:p>
            <a:pPr marL="0" indent="0" eaLnBrk="1" hangingPunct="1">
              <a:lnSpc>
                <a:spcPct val="90000"/>
              </a:lnSpc>
            </a:pPr>
            <a:endParaRPr lang="tr-TR" sz="2000" b="1" smtClean="0">
              <a:solidFill>
                <a:srgbClr val="0033CC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tr-TR" sz="2000" b="1" smtClean="0">
                <a:solidFill>
                  <a:srgbClr val="0033CC"/>
                </a:solidFill>
              </a:rPr>
              <a:t>Adım atma: </a:t>
            </a:r>
            <a:r>
              <a:rPr lang="tr-TR" sz="2000" smtClean="0"/>
              <a:t>Yenidoğan dik tutulurken hafifçe öne eğilip ayaklarının tabanı düz yüzeye değdirilirken yapılan ilerleme hareketidir. </a:t>
            </a:r>
          </a:p>
          <a:p>
            <a:pPr marL="0" indent="0" eaLnBrk="1" hangingPunct="1">
              <a:lnSpc>
                <a:spcPct val="90000"/>
              </a:lnSpc>
            </a:pPr>
            <a:endParaRPr lang="tr-TR" sz="2000" b="1" smtClean="0">
              <a:solidFill>
                <a:srgbClr val="0033CC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tr-TR" sz="2000" b="1" smtClean="0">
                <a:solidFill>
                  <a:srgbClr val="0033CC"/>
                </a:solidFill>
              </a:rPr>
              <a:t>Asimetrik tonik boyun refleksi: </a:t>
            </a:r>
            <a:r>
              <a:rPr lang="tr-TR" sz="2000" smtClean="0"/>
              <a:t>Sırt üstü durumda çocuğun başı bir tarafa çevrildiğinde o taraftaki kol ve bacakta açılma, gerilme diğer tarafta çekilme olur.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6866" name="2 İçerik Yer Tutucusu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tr-TR" sz="2400" b="1" smtClean="0">
              <a:solidFill>
                <a:srgbClr val="0033CC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tr-TR" sz="2400" b="1" smtClean="0">
              <a:solidFill>
                <a:srgbClr val="0033CC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tr-TR" sz="2400" b="1" smtClean="0">
              <a:solidFill>
                <a:srgbClr val="0033CC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tr-TR" sz="2000" b="1" smtClean="0">
                <a:solidFill>
                  <a:srgbClr val="0033CC"/>
                </a:solidFill>
              </a:rPr>
              <a:t>Emme refleksi: </a:t>
            </a:r>
            <a:r>
              <a:rPr lang="tr-TR" sz="2000" smtClean="0"/>
              <a:t>Dudaklarına hafifçe dokunulduğunda emme hareketi oluşur. Postnatal 2-3 aylıktan sonra refleks değil, bilinçli bir çabaya dönüşür. </a:t>
            </a:r>
            <a:endParaRPr lang="tr-TR" sz="2000" b="1" smtClean="0">
              <a:solidFill>
                <a:srgbClr val="0033CC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tr-TR" sz="2000" b="1" smtClean="0">
              <a:solidFill>
                <a:srgbClr val="0033CC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tr-TR" sz="2000" b="1" smtClean="0">
              <a:solidFill>
                <a:srgbClr val="0033CC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tr-TR" sz="2000" b="1" smtClean="0">
              <a:solidFill>
                <a:srgbClr val="0033CC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tr-TR" sz="2000" b="1" smtClean="0">
                <a:solidFill>
                  <a:srgbClr val="0033CC"/>
                </a:solidFill>
              </a:rPr>
              <a:t>Arama refleksi: </a:t>
            </a:r>
            <a:r>
              <a:rPr lang="tr-TR" sz="2000" smtClean="0"/>
              <a:t>Yanağa dokunur dokunmaz ağzın uyarı tarafına çevrilmesi şeklinde bir reflekstir </a:t>
            </a:r>
          </a:p>
          <a:p>
            <a:pPr marL="0" indent="0" eaLnBrk="1" hangingPunct="1">
              <a:buFont typeface="Arial" charset="0"/>
              <a:buNone/>
            </a:pPr>
            <a:endParaRPr lang="tr-TR" sz="2000" b="1" smtClean="0">
              <a:solidFill>
                <a:srgbClr val="0033CC"/>
              </a:solidFill>
            </a:endParaRPr>
          </a:p>
          <a:p>
            <a:pPr marL="0" indent="0" eaLnBrk="1" hangingPunct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2000" b="1" smtClean="0">
                <a:solidFill>
                  <a:srgbClr val="0033CC"/>
                </a:solidFill>
              </a:rPr>
              <a:t>Yakalama: </a:t>
            </a:r>
            <a:r>
              <a:rPr lang="tr-TR" sz="2000" smtClean="0"/>
              <a:t>Avuç içi ve ayak tabanı sıvazlandığında parmaklarını içe büküp tutma hareketi yapar. Ellerde 2. aya kadar ayaklarda ise daha uzun sürer. Genelde 6-10 ay kadar devam eder </a:t>
            </a:r>
          </a:p>
          <a:p>
            <a:pPr eaLnBrk="1" hangingPunct="1">
              <a:buFont typeface="Arial" charset="0"/>
              <a:buNone/>
            </a:pPr>
            <a:endParaRPr lang="tr-TR" sz="2000" b="1" smtClean="0">
              <a:solidFill>
                <a:srgbClr val="0033CC"/>
              </a:solidFill>
            </a:endParaRPr>
          </a:p>
          <a:p>
            <a:pPr eaLnBrk="1" hangingPunct="1">
              <a:buFont typeface="Arial" charset="0"/>
              <a:buNone/>
            </a:pPr>
            <a:endParaRPr lang="tr-TR" sz="2000" b="1" smtClean="0">
              <a:solidFill>
                <a:srgbClr val="0033CC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tr-TR" sz="2000" b="1" smtClean="0">
              <a:solidFill>
                <a:srgbClr val="0033CC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tr-TR" sz="2000" b="1" smtClean="0">
                <a:solidFill>
                  <a:srgbClr val="0033CC"/>
                </a:solidFill>
              </a:rPr>
              <a:t>Babinski refleksi: </a:t>
            </a:r>
            <a:r>
              <a:rPr lang="tr-TR" sz="2000" smtClean="0"/>
              <a:t>Bebeğin ayak tabanına dokunulduğunda bacağını kasar ve başparmağını yana doğru açar. İki yaşına kadar sürebilir. </a:t>
            </a:r>
          </a:p>
          <a:p>
            <a:endParaRPr lang="tr-T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chemeClr val="hlink"/>
                </a:solidFill>
              </a:rPr>
              <a:t>Anne Sütünün Önemi ve Emzirme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tr-TR" sz="3600" b="1" i="1" smtClean="0">
                <a:solidFill>
                  <a:srgbClr val="FF0000"/>
                </a:solidFill>
              </a:rPr>
              <a:t>Başarılı Emzirme İçin </a:t>
            </a:r>
          </a:p>
          <a:p>
            <a:pPr lvl="1" eaLnBrk="1" hangingPunct="1"/>
            <a:r>
              <a:rPr lang="tr-TR" sz="2000" smtClean="0"/>
              <a:t>Tüm hamile kadınlara emzirmenin </a:t>
            </a:r>
            <a:r>
              <a:rPr lang="tr-TR" sz="2000" smtClean="0">
                <a:latin typeface="Times New Roman" pitchFamily="18" charset="0"/>
              </a:rPr>
              <a:t>yararları</a:t>
            </a:r>
            <a:r>
              <a:rPr lang="tr-TR" sz="2000" smtClean="0"/>
              <a:t> ve yöntemleri hakkında bilgi verilmeli</a:t>
            </a:r>
            <a:endParaRPr lang="tr-TR" sz="2000" smtClean="0">
              <a:latin typeface="Arial" charset="0"/>
            </a:endParaRPr>
          </a:p>
          <a:p>
            <a:pPr lvl="1" eaLnBrk="1" hangingPunct="1"/>
            <a:r>
              <a:rPr lang="tr-TR" sz="2000" smtClean="0"/>
              <a:t>Annelere nasıl emzireceklerini göstermek ve bebeklerinden ayrı kalsalar dahi emzirmeyi nasıl sürdüreceklerini anlatılmalı </a:t>
            </a:r>
          </a:p>
          <a:p>
            <a:pPr lvl="1" eaLnBrk="1" hangingPunct="1"/>
            <a:r>
              <a:rPr lang="tr-TR" sz="2000" smtClean="0"/>
              <a:t>Tıbbi bir gerekçe olmadıkça yenidoğana anne sütü dışında herhangi bir yiyecek ya da içecek verilmemeli </a:t>
            </a:r>
          </a:p>
          <a:p>
            <a:pPr lvl="1" eaLnBrk="1" hangingPunct="1"/>
            <a:r>
              <a:rPr lang="tr-TR" sz="2000" smtClean="0"/>
              <a:t>Anne ve bebeğin 24 saat aynı odada kalması sağlanmalı </a:t>
            </a:r>
          </a:p>
          <a:p>
            <a:pPr lvl="1" eaLnBrk="1" hangingPunct="1"/>
            <a:r>
              <a:rPr lang="tr-TR" sz="2000" smtClean="0"/>
              <a:t>İsteğe bağlı emzirmenin özendirilmesi ve bebek her istediğinde emzirilmesini sağlanmalı </a:t>
            </a:r>
          </a:p>
          <a:p>
            <a:pPr lvl="1" eaLnBrk="1" hangingPunct="1"/>
            <a:r>
              <a:rPr lang="tr-TR" sz="2000" smtClean="0"/>
              <a:t>Anne sütü ile beslenen bebeklere biberon ya da yalancı emzik verilmemeli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395288" y="26035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tr-TR" sz="4800" smtClean="0">
                <a:solidFill>
                  <a:srgbClr val="3333CC"/>
                </a:solidFill>
                <a:latin typeface="Arial" charset="0"/>
              </a:rPr>
              <a:t>Emzirme Süresi ve Sıklığı</a:t>
            </a:r>
            <a:r>
              <a:rPr lang="tr-TR" sz="4800" smtClean="0">
                <a:solidFill>
                  <a:srgbClr val="3333CC"/>
                </a:solidFill>
              </a:rPr>
              <a:t> </a:t>
            </a:r>
            <a:endParaRPr lang="tr-TR" sz="4800" smtClean="0">
              <a:solidFill>
                <a:srgbClr val="3333CC"/>
              </a:solidFill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14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1400" smtClean="0">
                <a:latin typeface="Arial" charset="0"/>
              </a:rPr>
              <a:t>           Bebeğin emzirmenin başlangıcında gelen ön sütten ve emzirmenin sonlarına doğru gelen lipitten zengin son sütten yararlanabilmesi için </a:t>
            </a:r>
            <a:r>
              <a:rPr lang="tr-TR" sz="1400" b="1" smtClean="0">
                <a:solidFill>
                  <a:srgbClr val="FF0000"/>
                </a:solidFill>
                <a:latin typeface="Times New Roman" pitchFamily="18" charset="0"/>
              </a:rPr>
              <a:t>emzirme süresinin en az 15 dakika olması gerekir.</a:t>
            </a:r>
          </a:p>
          <a:p>
            <a:pPr marL="0" indent="0" eaLnBrk="1" hangingPunct="1">
              <a:buFont typeface="Arial" charset="0"/>
              <a:buNone/>
            </a:pPr>
            <a:endParaRPr lang="tr-TR" sz="1400" smtClean="0">
              <a:latin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1400" smtClean="0">
                <a:latin typeface="Arial" charset="0"/>
              </a:rPr>
              <a:t>           İlk haftalarda bebek günde 8-12 kez emzirilmelidir</a:t>
            </a:r>
            <a:r>
              <a:rPr lang="tr-TR" sz="1400" smtClean="0"/>
              <a:t>.</a:t>
            </a:r>
            <a:endParaRPr lang="tr-TR" sz="14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14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1400" smtClean="0">
                <a:latin typeface="Arial" charset="0"/>
              </a:rPr>
              <a:t>           Bebek her açlık belirtisi gösterdiğinde emzirilmelidir. </a:t>
            </a:r>
            <a:r>
              <a:rPr lang="tr-TR" sz="1400" b="1" smtClean="0">
                <a:solidFill>
                  <a:srgbClr val="FF0000"/>
                </a:solidFill>
                <a:latin typeface="Arial" charset="0"/>
              </a:rPr>
              <a:t>Bebek 3 saatten fazla emmediğinde; açlık belirtileri olmaksızın emzirilmelidir</a:t>
            </a:r>
            <a:r>
              <a:rPr lang="tr-TR" sz="1400" b="1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9939" name="Picture 2" descr="https://im2-tub-tr.yandex.net/i?id=e4d83d4e2b30a95306f5e0014d47fd8c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4143375"/>
            <a:ext cx="3076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smtClean="0">
                <a:solidFill>
                  <a:schemeClr val="hlink"/>
                </a:solidFill>
              </a:rPr>
              <a:t>Yenidoğanın Göz, Göbek ve Ağız Bakımı</a:t>
            </a:r>
          </a:p>
        </p:txBody>
      </p:sp>
      <p:sp>
        <p:nvSpPr>
          <p:cNvPr id="40962" name="İçerik Yer Tutucusu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tr-TR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2000" smtClean="0"/>
              <a:t>	Yenidoğan bebeklerde </a:t>
            </a:r>
            <a:r>
              <a:rPr lang="tr-TR" sz="2000" b="1" smtClean="0">
                <a:solidFill>
                  <a:srgbClr val="FF0000"/>
                </a:solidFill>
              </a:rPr>
              <a:t>profilaksi için</a:t>
            </a:r>
            <a:r>
              <a:rPr lang="tr-TR" sz="2000" smtClean="0"/>
              <a:t> Türkiye Oftalmoloji Derneği </a:t>
            </a:r>
            <a:r>
              <a:rPr lang="tr-TR" sz="2000" b="1" smtClean="0">
                <a:solidFill>
                  <a:srgbClr val="FF0000"/>
                </a:solidFill>
              </a:rPr>
              <a:t>eritromisin %0.5 veya %2.5 luk povidone iodine veya azitromycin göz damlası </a:t>
            </a:r>
            <a:r>
              <a:rPr lang="tr-TR" sz="2000" smtClean="0"/>
              <a:t>önermektedir.</a:t>
            </a:r>
          </a:p>
          <a:p>
            <a:pPr marL="0" indent="0" eaLnBrk="1" hangingPunct="1">
              <a:buFont typeface="Arial" charset="0"/>
              <a:buNone/>
            </a:pPr>
            <a:endParaRPr lang="tr-TR" sz="2000" smtClean="0"/>
          </a:p>
          <a:p>
            <a:pPr marL="0" indent="0" eaLnBrk="1" hangingPunct="1">
              <a:buFont typeface="Arial" charset="0"/>
              <a:buNone/>
            </a:pPr>
            <a:r>
              <a:rPr lang="tr-TR" sz="2000" smtClean="0"/>
              <a:t>	Bebek doğduktan sonra, vakit kaybetmeden, göz çevresi ve göz kapakları </a:t>
            </a:r>
            <a:r>
              <a:rPr lang="tr-TR" sz="2000" b="1" smtClean="0">
                <a:solidFill>
                  <a:srgbClr val="FF0000"/>
                </a:solidFill>
                <a:latin typeface="Times New Roman" pitchFamily="18" charset="0"/>
              </a:rPr>
              <a:t>steril (distile) su veya SF ile ıslatılmış pamukla</a:t>
            </a:r>
            <a:r>
              <a:rPr lang="tr-TR" sz="2000" i="1" smtClean="0">
                <a:solidFill>
                  <a:srgbClr val="FF0000"/>
                </a:solidFill>
              </a:rPr>
              <a:t> </a:t>
            </a:r>
            <a:r>
              <a:rPr lang="tr-TR" sz="2000" smtClean="0"/>
              <a:t>dıştan içe doğru silinir. Göz kapakları hafifçe açılır ve konjuktivaya göz damlası uygulanır. </a:t>
            </a:r>
          </a:p>
          <a:p>
            <a:pPr marL="0" indent="0" eaLnBrk="1" hangingPunct="1"/>
            <a:endParaRPr lang="tr-TR" sz="2000" smtClean="0"/>
          </a:p>
          <a:p>
            <a:pPr marL="0" indent="0" eaLnBrk="1" hangingPunct="1">
              <a:buFont typeface="Arial" charset="0"/>
              <a:buNone/>
            </a:pPr>
            <a:r>
              <a:rPr lang="tr-TR" sz="2000" smtClean="0"/>
              <a:t>	Yenidoğanlarda doğumdaki göz bakımından sonra, izlemi sırasında gözlerde çapaklanma yoksa özel göz bakımı gerekmez!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tr-TR" dirty="0" err="1" smtClean="0">
                <a:latin typeface="Arial" charset="0"/>
              </a:rPr>
              <a:t>Yenidoğanın</a:t>
            </a:r>
            <a:r>
              <a:rPr lang="tr-TR" dirty="0" smtClean="0">
                <a:latin typeface="Arial" charset="0"/>
              </a:rPr>
              <a:t> Ağız Bakımı</a:t>
            </a:r>
            <a:r>
              <a:rPr lang="tr-TR" dirty="0" smtClean="0"/>
              <a:t> </a:t>
            </a:r>
            <a:endParaRPr lang="tr-TR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tr-TR" dirty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tr-TR" sz="2400" dirty="0" smtClean="0">
                <a:latin typeface="+mj-lt"/>
              </a:rPr>
              <a:t>Ağızdan beslenebilen, dil ve ağız mukozası temiz görünen bebeklerde ayrıca ağız bakımı yapılmasına gerek yoktur 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203517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smtClean="0">
                <a:solidFill>
                  <a:srgbClr val="FF0000"/>
                </a:solidFill>
              </a:rPr>
              <a:t>ÖĞRENİM HEDEFLERİ</a:t>
            </a:r>
            <a:endParaRPr lang="tr-TR" smtClean="0"/>
          </a:p>
        </p:txBody>
      </p:sp>
      <p:sp>
        <p:nvSpPr>
          <p:cNvPr id="15362" name="İçerik Yer Tutucusu 2"/>
          <p:cNvSpPr>
            <a:spLocks noGrp="1"/>
          </p:cNvSpPr>
          <p:nvPr>
            <p:ph idx="1"/>
          </p:nvPr>
        </p:nvSpPr>
        <p:spPr>
          <a:xfrm>
            <a:off x="611188" y="1739900"/>
            <a:ext cx="8086725" cy="40655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tr-TR" sz="2000" b="1" smtClean="0"/>
              <a:t>Yenidoğanla ilgili temel kavramları</a:t>
            </a:r>
            <a:r>
              <a:rPr lang="tr-TR" sz="2000" b="1" i="1" smtClean="0"/>
              <a:t> </a:t>
            </a:r>
            <a:r>
              <a:rPr lang="tr-TR" sz="2000" smtClean="0"/>
              <a:t>sayabilmek</a:t>
            </a:r>
          </a:p>
          <a:p>
            <a:pPr eaLnBrk="1" hangingPunct="1">
              <a:lnSpc>
                <a:spcPct val="150000"/>
              </a:lnSpc>
            </a:pPr>
            <a:r>
              <a:rPr lang="tr-TR" sz="2000" smtClean="0"/>
              <a:t>Yenidoğanın fizyolojik özelliklerini</a:t>
            </a:r>
            <a:r>
              <a:rPr lang="tr-TR" sz="2000" b="1" i="1" smtClean="0"/>
              <a:t> </a:t>
            </a:r>
            <a:r>
              <a:rPr lang="tr-TR" sz="2000" smtClean="0"/>
              <a:t>sayabilmek</a:t>
            </a:r>
          </a:p>
          <a:p>
            <a:pPr eaLnBrk="1" hangingPunct="1">
              <a:lnSpc>
                <a:spcPct val="150000"/>
              </a:lnSpc>
            </a:pPr>
            <a:r>
              <a:rPr lang="tr-TR" sz="2000" smtClean="0"/>
              <a:t>Yenidoğanın </a:t>
            </a:r>
            <a:r>
              <a:rPr lang="tr-TR" sz="2000" b="1" smtClean="0"/>
              <a:t>normal muayene bulgularını</a:t>
            </a:r>
            <a:r>
              <a:rPr lang="tr-TR" sz="2000" b="1" i="1" smtClean="0"/>
              <a:t> </a:t>
            </a:r>
            <a:r>
              <a:rPr lang="tr-TR" sz="2000" smtClean="0"/>
              <a:t>sayabilmek</a:t>
            </a:r>
          </a:p>
          <a:p>
            <a:pPr eaLnBrk="1" hangingPunct="1">
              <a:lnSpc>
                <a:spcPct val="150000"/>
              </a:lnSpc>
            </a:pPr>
            <a:r>
              <a:rPr lang="tr-TR" sz="2000" smtClean="0"/>
              <a:t>Yenidoğanın </a:t>
            </a:r>
            <a:r>
              <a:rPr lang="tr-TR" sz="2000" b="1" smtClean="0"/>
              <a:t>göz, göbek ve ağız bakımını</a:t>
            </a:r>
            <a:r>
              <a:rPr lang="tr-TR" sz="2000" b="1" i="1" smtClean="0"/>
              <a:t> </a:t>
            </a:r>
            <a:r>
              <a:rPr lang="tr-TR" sz="2000" smtClean="0"/>
              <a:t>açıklayabilmek</a:t>
            </a:r>
          </a:p>
          <a:p>
            <a:pPr eaLnBrk="1" hangingPunct="1">
              <a:lnSpc>
                <a:spcPct val="150000"/>
              </a:lnSpc>
            </a:pPr>
            <a:r>
              <a:rPr lang="tr-TR" sz="2000" smtClean="0"/>
              <a:t>Yenidoğan </a:t>
            </a:r>
            <a:r>
              <a:rPr lang="tr-TR" sz="2000" b="1" smtClean="0"/>
              <a:t>cilt bakımı ve banyosu</a:t>
            </a:r>
            <a:r>
              <a:rPr lang="tr-TR" sz="2000" b="1" i="1" smtClean="0"/>
              <a:t> </a:t>
            </a:r>
            <a:r>
              <a:rPr lang="tr-TR" sz="2000" smtClean="0"/>
              <a:t>hakkında danışmanlık verebilmek</a:t>
            </a:r>
          </a:p>
          <a:p>
            <a:pPr eaLnBrk="1" hangingPunct="1">
              <a:lnSpc>
                <a:spcPct val="150000"/>
              </a:lnSpc>
            </a:pPr>
            <a:r>
              <a:rPr lang="tr-TR" sz="2000" b="1" smtClean="0"/>
              <a:t>Yenidoğan sarılığı</a:t>
            </a:r>
            <a:r>
              <a:rPr lang="tr-TR" sz="2000" b="1" i="1" smtClean="0"/>
              <a:t> </a:t>
            </a:r>
            <a:r>
              <a:rPr lang="tr-TR" sz="2000" smtClean="0"/>
              <a:t>açısından dikkatli olunması gereken durumları sayabilmek.</a:t>
            </a:r>
          </a:p>
          <a:p>
            <a:pPr eaLnBrk="1" hangingPunct="1">
              <a:lnSpc>
                <a:spcPct val="150000"/>
              </a:lnSpc>
            </a:pPr>
            <a:r>
              <a:rPr lang="tr-TR" sz="2000" smtClean="0"/>
              <a:t>Ülkemizde </a:t>
            </a:r>
            <a:r>
              <a:rPr lang="tr-TR" sz="2000" b="1" smtClean="0"/>
              <a:t>zorunlu yenidoğan taramalarını</a:t>
            </a:r>
            <a:r>
              <a:rPr lang="tr-TR" sz="2000" smtClean="0"/>
              <a:t> sayabilmek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xfrm>
            <a:off x="395288" y="3333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tr-TR" sz="2800" b="1" smtClean="0">
                <a:latin typeface="Arial" charset="0"/>
              </a:rPr>
              <a:t>Yenidoğanda Göbek ve Göbek Kordonu Bakımı</a:t>
            </a:r>
            <a:r>
              <a:rPr lang="tr-TR" smtClean="0"/>
              <a:t> </a:t>
            </a:r>
            <a:endParaRPr lang="tr-TR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2000" smtClean="0"/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tr-TR" sz="2000" smtClean="0"/>
              <a:t>Göbek bakımında amaç </a:t>
            </a:r>
            <a:r>
              <a:rPr lang="tr-TR" sz="2000" b="1" smtClean="0">
                <a:solidFill>
                  <a:srgbClr val="FF0066"/>
                </a:solidFill>
              </a:rPr>
              <a:t>kordonun kuruması ve enfeksiyona zemin hazırlamayacak şekilde nemsiz tutulması</a:t>
            </a:r>
            <a:r>
              <a:rPr lang="tr-TR" sz="2000" smtClean="0">
                <a:solidFill>
                  <a:srgbClr val="FF0066"/>
                </a:solidFill>
              </a:rPr>
              <a:t>dır.</a:t>
            </a:r>
            <a:r>
              <a:rPr lang="tr-TR" sz="2000" smtClean="0"/>
              <a:t> Sağlıklı bebeklerde göbek düşene kadar herhangi bir şeyle silinmeden kuru tutulması önerilir. Göbek bağı normalde </a:t>
            </a:r>
            <a:r>
              <a:rPr lang="tr-TR" sz="2400" b="1" smtClean="0">
                <a:solidFill>
                  <a:srgbClr val="FF0066"/>
                </a:solidFill>
              </a:rPr>
              <a:t>7-14 günde</a:t>
            </a:r>
            <a:r>
              <a:rPr lang="tr-TR" sz="2400" b="1" smtClean="0">
                <a:solidFill>
                  <a:srgbClr val="FF0000"/>
                </a:solidFill>
              </a:rPr>
              <a:t> </a:t>
            </a:r>
            <a:r>
              <a:rPr lang="tr-TR" sz="2000" smtClean="0"/>
              <a:t>düşer. </a:t>
            </a:r>
            <a:endParaRPr lang="tr-TR" sz="20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20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20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20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20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400" smtClean="0"/>
              <a:t>Antimikrobiyal spektrumu en geniş ve etkili antiseptiklerden biri </a:t>
            </a:r>
            <a:r>
              <a:rPr lang="tr-TR" sz="2400" smtClean="0">
                <a:solidFill>
                  <a:srgbClr val="FF0066"/>
                </a:solidFill>
              </a:rPr>
              <a:t>Povidin İyot</a:t>
            </a:r>
            <a:r>
              <a:rPr lang="tr-TR" sz="2400" smtClean="0"/>
              <a:t>’dur. Ancak yenidoğanda perkutan emilimi, iyot yüklenmesi ile geçici ve ciddi hipotiroidiye neden olur.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24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tr-TR" sz="2400" smtClean="0"/>
          </a:p>
          <a:p>
            <a:pPr>
              <a:lnSpc>
                <a:spcPct val="80000"/>
              </a:lnSpc>
            </a:pPr>
            <a:endParaRPr lang="tr-TR" sz="2400" smtClean="0"/>
          </a:p>
          <a:p>
            <a:pPr>
              <a:lnSpc>
                <a:spcPct val="80000"/>
              </a:lnSpc>
            </a:pPr>
            <a:r>
              <a:rPr lang="tr-TR" sz="2400" smtClean="0"/>
              <a:t>Povidon iyot ile temas gerçekleşmiş ise özellikle preterm bebeklerde  Povidon iyot steril su ile silinmeli ve bebeğin tiroid hormonu düzeyleri takip edilmelidir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>
          <a:xfrm>
            <a:off x="468313" y="260350"/>
            <a:ext cx="8229600" cy="6337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tr-TR" sz="40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b="1" smtClean="0">
                <a:latin typeface="Arial" charset="0"/>
              </a:rPr>
              <a:t>Yenidoğanın Cilt Bakımı ve Banyosu</a:t>
            </a:r>
          </a:p>
          <a:p>
            <a:pPr marL="0" indent="0" eaLnBrk="1" hangingPunct="1">
              <a:buFont typeface="Arial" charset="0"/>
              <a:buNone/>
            </a:pPr>
            <a:endParaRPr lang="tr-TR" sz="2800" smtClean="0"/>
          </a:p>
          <a:p>
            <a:pPr marL="0" indent="0" eaLnBrk="1" hangingPunct="1">
              <a:buFont typeface="Arial" charset="0"/>
              <a:buNone/>
            </a:pPr>
            <a:r>
              <a:rPr lang="tr-TR" sz="2800" smtClean="0"/>
              <a:t>	Bebekler gereğinden fazla giydirilmemeli, bulundukları ortam ısısı giyinik olduklarında 22-24 0 C’yi geçmemelidir. </a:t>
            </a:r>
          </a:p>
          <a:p>
            <a:pPr marL="0" indent="0" eaLnBrk="1" hangingPunct="1">
              <a:buFont typeface="Arial" charset="0"/>
              <a:buNone/>
            </a:pPr>
            <a:endParaRPr lang="tr-TR" sz="2800" smtClean="0"/>
          </a:p>
          <a:p>
            <a:pPr marL="0" indent="0" eaLnBrk="1" hangingPunct="1">
              <a:buFont typeface="Arial" charset="0"/>
              <a:buNone/>
            </a:pPr>
            <a:r>
              <a:rPr lang="tr-TR" sz="2800" smtClean="0"/>
              <a:t>  	</a:t>
            </a:r>
          </a:p>
          <a:p>
            <a:pPr marL="0" indent="0" eaLnBrk="1" hangingPunct="1">
              <a:buFont typeface="Arial" charset="0"/>
              <a:buNone/>
            </a:pPr>
            <a:endParaRPr lang="tr-TR" sz="2800" smtClean="0"/>
          </a:p>
          <a:p>
            <a:pPr marL="0" indent="0" eaLnBrk="1" hangingPunct="1">
              <a:buFont typeface="Arial" charset="0"/>
              <a:buNone/>
            </a:pPr>
            <a:r>
              <a:rPr lang="tr-TR" sz="2800" smtClean="0"/>
              <a:t>	Yenidoğan bebeklerin ciltlerindeki kan vb artık maddeler, </a:t>
            </a:r>
            <a:r>
              <a:rPr lang="tr-TR" sz="2800" b="1" smtClean="0">
                <a:solidFill>
                  <a:srgbClr val="FF0000"/>
                </a:solidFill>
                <a:latin typeface="Times New Roman" pitchFamily="18" charset="0"/>
              </a:rPr>
              <a:t>mikrobik kolonizasyona</a:t>
            </a:r>
            <a:r>
              <a:rPr lang="tr-TR" sz="2800" smtClean="0"/>
              <a:t> neden olmaması için doğumdan hemen sonra temizlenmelidir. </a:t>
            </a:r>
          </a:p>
          <a:p>
            <a:pPr marL="0" indent="0" eaLnBrk="1" hangingPunct="1">
              <a:buFont typeface="Arial" charset="0"/>
              <a:buNone/>
            </a:pPr>
            <a:endParaRPr lang="tr-TR" sz="2800" smtClean="0"/>
          </a:p>
          <a:p>
            <a:pPr marL="0" indent="0" eaLnBrk="1" hangingPunct="1">
              <a:buFont typeface="Arial" charset="0"/>
              <a:buNone/>
            </a:pPr>
            <a:endParaRPr lang="tr-T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tr-TR" sz="2000" smtClean="0"/>
              <a:t>Evde yapılması gereken bebeğin cildini temiz ve nemli tutmaktır.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tr-TR" sz="20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tr-TR" sz="20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tr-TR" sz="2000" smtClean="0"/>
              <a:t>Göbek kordonunun ıslanması göbeğin düşmesini geciktirip, göbekenfeksiyonu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tr-TR" sz="2000" smtClean="0"/>
              <a:t>(omfalit) gelişmesini kolaylaştıracağı için </a:t>
            </a:r>
            <a:r>
              <a:rPr lang="tr-TR" sz="2000" smtClean="0">
                <a:solidFill>
                  <a:srgbClr val="FF0066"/>
                </a:solidFill>
              </a:rPr>
              <a:t>evdeki ilk banyo göbek kordonu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tr-TR" sz="2000" smtClean="0">
                <a:solidFill>
                  <a:srgbClr val="FF0066"/>
                </a:solidFill>
              </a:rPr>
              <a:t>kuruyup düştükten bir gün sonra yapılmalıdır.</a:t>
            </a:r>
            <a:r>
              <a:rPr lang="tr-TR" sz="2000" b="1" i="1" smtClean="0">
                <a:solidFill>
                  <a:srgbClr val="3333CC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tr-TR" sz="2000" b="1" i="1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tr-TR" sz="2000" smtClean="0"/>
              <a:t>Göbek  düşene kadar, cilt temizliğini sağlamak için, bebek her gün ılık su ve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tr-TR" sz="2000" smtClean="0"/>
              <a:t>pamuklu yumuşak bez veya havlu ile göbeği korunarak silinebilir.</a:t>
            </a:r>
          </a:p>
          <a:p>
            <a:pPr>
              <a:lnSpc>
                <a:spcPct val="90000"/>
              </a:lnSpc>
            </a:pPr>
            <a:endParaRPr lang="tr-T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0033CC"/>
                </a:solidFill>
              </a:rPr>
              <a:t>Yenidoğan Sarılığı</a:t>
            </a:r>
          </a:p>
        </p:txBody>
      </p:sp>
      <p:sp>
        <p:nvSpPr>
          <p:cNvPr id="47106" name="İçerik Yer Tutucusu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tr-TR" sz="2000" smtClean="0"/>
              <a:t>	</a:t>
            </a:r>
          </a:p>
          <a:p>
            <a:pPr marL="0" indent="0" eaLnBrk="1" hangingPunct="1">
              <a:buFont typeface="Arial" charset="0"/>
              <a:buNone/>
            </a:pPr>
            <a:endParaRPr lang="tr-TR" sz="2000" smtClean="0"/>
          </a:p>
          <a:p>
            <a:pPr marL="0" indent="0" eaLnBrk="1" hangingPunct="1">
              <a:buFont typeface="Arial" charset="0"/>
              <a:buNone/>
            </a:pPr>
            <a:r>
              <a:rPr lang="tr-TR" sz="2000" smtClean="0"/>
              <a:t>	</a:t>
            </a:r>
          </a:p>
          <a:p>
            <a:pPr marL="0" indent="0" eaLnBrk="1" hangingPunct="1">
              <a:buFont typeface="Arial" charset="0"/>
              <a:buNone/>
            </a:pPr>
            <a:endParaRPr lang="tr-TR" sz="2000" smtClean="0"/>
          </a:p>
          <a:p>
            <a:pPr marL="0" indent="0" eaLnBrk="1" hangingPunct="1">
              <a:buFont typeface="Arial" charset="0"/>
              <a:buNone/>
            </a:pPr>
            <a:r>
              <a:rPr lang="tr-TR" sz="2000" smtClean="0"/>
              <a:t> 	Sağlıklı, zamanında doğmuş bebeklerin % 60’ında, erken doğan bebeklerin % 80’inde sarılık görülür. Yenidoğan bebeklerde görülen sarılıkların </a:t>
            </a:r>
            <a:r>
              <a:rPr lang="tr-TR" sz="2000" b="1" smtClean="0">
                <a:solidFill>
                  <a:srgbClr val="FF0000"/>
                </a:solidFill>
              </a:rPr>
              <a:t>çoğu fizyolojik sarılık</a:t>
            </a:r>
            <a:r>
              <a:rPr lang="tr-TR" sz="2000" smtClean="0"/>
              <a:t>tır; yani belli bir tehlike sınırını aşmaz ve bir iki haftada kendiliğinden geçer.    </a:t>
            </a:r>
          </a:p>
          <a:p>
            <a:pPr marL="0" indent="0" eaLnBrk="1" hangingPunct="1">
              <a:buFont typeface="Arial" charset="0"/>
              <a:buNone/>
            </a:pPr>
            <a:endParaRPr lang="tr-T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2000" b="1" smtClean="0">
                <a:solidFill>
                  <a:srgbClr val="FF0000"/>
                </a:solidFill>
              </a:rPr>
              <a:t>Hangi bebekler sarılık açısından daha dikkatli takip edilmelidir?</a:t>
            </a:r>
            <a:r>
              <a:rPr lang="tr-TR" sz="2000" b="1" i="1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tr-TR" sz="2000" smtClean="0"/>
              <a:t> • Anne-bebek arasında kan grubu uygunsuzluğu olan bebekler </a:t>
            </a:r>
          </a:p>
          <a:p>
            <a:pPr eaLnBrk="1" hangingPunct="1">
              <a:buFont typeface="Arial" charset="0"/>
              <a:buNone/>
            </a:pPr>
            <a:r>
              <a:rPr lang="tr-TR" sz="2000" smtClean="0"/>
              <a:t> • Erken doğmuş bebekler, </a:t>
            </a:r>
          </a:p>
          <a:p>
            <a:pPr eaLnBrk="1" hangingPunct="1">
              <a:buFont typeface="Arial" charset="0"/>
              <a:buNone/>
            </a:pPr>
            <a:r>
              <a:rPr lang="tr-TR" sz="2000" smtClean="0"/>
              <a:t> • Doğum esnasında kafa derisi altında kanama meydana gelmiş olanlar</a:t>
            </a:r>
          </a:p>
          <a:p>
            <a:pPr eaLnBrk="1" hangingPunct="1">
              <a:buFont typeface="Arial" charset="0"/>
              <a:buNone/>
            </a:pPr>
            <a:r>
              <a:rPr lang="tr-TR" sz="2000" smtClean="0"/>
              <a:t> • İlk 24 saatte sarılığı belirlenenler, </a:t>
            </a:r>
          </a:p>
          <a:p>
            <a:pPr eaLnBrk="1" hangingPunct="1">
              <a:buFont typeface="Arial" charset="0"/>
              <a:buNone/>
            </a:pPr>
            <a:r>
              <a:rPr lang="tr-TR" sz="2000" smtClean="0"/>
              <a:t> • Emme sorunu olup buna bağlı olarak iyi beslenemeyen bebekler, </a:t>
            </a:r>
          </a:p>
          <a:p>
            <a:pPr eaLnBrk="1" hangingPunct="1">
              <a:buFont typeface="Arial" charset="0"/>
              <a:buNone/>
            </a:pPr>
            <a:r>
              <a:rPr lang="tr-TR" sz="2000" smtClean="0"/>
              <a:t> • Sarılığı iki haftadan uzun süren bebekler, </a:t>
            </a:r>
          </a:p>
          <a:p>
            <a:pPr eaLnBrk="1" hangingPunct="1">
              <a:buFont typeface="Arial" charset="0"/>
              <a:buNone/>
            </a:pPr>
            <a:r>
              <a:rPr lang="tr-TR" sz="2000" smtClean="0"/>
              <a:t> • Büyük kardeşlerinin bebeklik dönemlerinde ışık tedavisi gerektirecek kadar sarılık tespit edilmiş olanlar.</a:t>
            </a:r>
          </a:p>
          <a:p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915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49155" name="Picture 2" descr="http://book-med.info/img/708/jaundice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071688"/>
            <a:ext cx="335756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http://www.kymedicalmalpractice.com/wp-content/uploads/2015/02/kernicter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785938"/>
            <a:ext cx="4722813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50178" name="İçerik Yer Tutucusu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tr-TR" b="1" smtClean="0">
                <a:solidFill>
                  <a:srgbClr val="0033CC"/>
                </a:solidFill>
              </a:rPr>
              <a:t>Yenidoğan Sarılığının En Sık Görülen Sebepleri</a:t>
            </a:r>
          </a:p>
          <a:p>
            <a:pPr marL="609600" indent="-609600" eaLnBrk="1" hangingPunct="1"/>
            <a:endParaRPr lang="tr-TR" smtClean="0"/>
          </a:p>
          <a:p>
            <a:pPr marL="609600" indent="-609600" eaLnBrk="1" hangingPunct="1"/>
            <a:r>
              <a:rPr lang="tr-TR" smtClean="0"/>
              <a:t> Fizyolojik (normal) sarılık</a:t>
            </a:r>
          </a:p>
          <a:p>
            <a:pPr marL="609600" indent="-609600" eaLnBrk="1" hangingPunct="1"/>
            <a:r>
              <a:rPr lang="tr-TR" smtClean="0"/>
              <a:t> Yetersiz anne sütü alımına bağlı sarılık</a:t>
            </a:r>
          </a:p>
          <a:p>
            <a:pPr marL="609600" indent="-609600" eaLnBrk="1" hangingPunct="1"/>
            <a:r>
              <a:rPr lang="tr-TR" smtClean="0"/>
              <a:t> Anne sütüne bağlı sarılık</a:t>
            </a:r>
          </a:p>
          <a:p>
            <a:pPr marL="609600" indent="-609600" eaLnBrk="1" hangingPunct="1"/>
            <a:r>
              <a:rPr lang="tr-TR" smtClean="0"/>
              <a:t> Kan grubu uyuşmazlığı</a:t>
            </a:r>
          </a:p>
          <a:p>
            <a:pPr marL="609600" indent="-609600" eaLnBrk="1" hangingPunct="1">
              <a:buFont typeface="Arial" charset="0"/>
              <a:buNone/>
            </a:pPr>
            <a:endParaRPr lang="tr-TR" smtClean="0"/>
          </a:p>
          <a:p>
            <a:pPr marL="609600" indent="-609600" eaLnBrk="1" hangingPunct="1">
              <a:buFont typeface="Arial" charset="0"/>
              <a:buNone/>
            </a:pPr>
            <a:r>
              <a:rPr lang="tr-TR" sz="2000" smtClean="0">
                <a:solidFill>
                  <a:srgbClr val="0033CC"/>
                </a:solidFill>
              </a:rPr>
              <a:t>     </a:t>
            </a:r>
            <a:endParaRPr lang="tr-T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2000" smtClean="0">
                <a:solidFill>
                  <a:srgbClr val="FF0066"/>
                </a:solidFill>
              </a:rPr>
              <a:t>	</a:t>
            </a:r>
            <a:r>
              <a:rPr lang="tr-TR" sz="2400" smtClean="0">
                <a:solidFill>
                  <a:srgbClr val="FF0066"/>
                </a:solidFill>
              </a:rPr>
              <a:t>!!!Postnatal ilk 24 saat içinde görülen sarılık her zaman patolojiktir.</a:t>
            </a:r>
            <a:r>
              <a:rPr lang="tr-TR" sz="2000" smtClean="0">
                <a:solidFill>
                  <a:srgbClr val="0033CC"/>
                </a:solidFill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tr-TR" sz="2000" smtClean="0">
              <a:solidFill>
                <a:srgbClr val="0033CC"/>
              </a:solidFill>
            </a:endParaRPr>
          </a:p>
          <a:p>
            <a:pPr eaLnBrk="1" hangingPunct="1">
              <a:buFont typeface="Arial" charset="0"/>
              <a:buNone/>
            </a:pPr>
            <a:endParaRPr lang="tr-TR" sz="2400" smtClean="0">
              <a:solidFill>
                <a:srgbClr val="0033CC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tr-TR" sz="2000" smtClean="0">
                <a:solidFill>
                  <a:srgbClr val="0033CC"/>
                </a:solidFill>
              </a:rPr>
              <a:t>		</a:t>
            </a:r>
            <a:r>
              <a:rPr lang="tr-TR" sz="2400" smtClean="0"/>
              <a:t>Sarılıklı bebekte letarji, emmede bozulma, vücut ısının düzensizliği eşlik eden enfeksiyonu akla getirir. Mümkünse bilirubin değeri ölçülmeli veya bir üst basamağa sevk edilmelidir.</a:t>
            </a:r>
          </a:p>
          <a:p>
            <a:endParaRPr lang="tr-T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0070C0"/>
                </a:solidFill>
              </a:rPr>
              <a:t>Yenidoğan Taramaları</a:t>
            </a:r>
          </a:p>
        </p:txBody>
      </p:sp>
      <p:sp>
        <p:nvSpPr>
          <p:cNvPr id="5222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Konjenital Hipotiroidi</a:t>
            </a:r>
          </a:p>
          <a:p>
            <a:pPr eaLnBrk="1" hangingPunct="1"/>
            <a:r>
              <a:rPr lang="tr-TR" smtClean="0"/>
              <a:t>Fenilketonüri (FKU)</a:t>
            </a:r>
          </a:p>
          <a:p>
            <a:pPr eaLnBrk="1" hangingPunct="1"/>
            <a:r>
              <a:rPr lang="tr-TR" smtClean="0"/>
              <a:t>Biotinidaz Eksikliği</a:t>
            </a:r>
          </a:p>
          <a:p>
            <a:pPr eaLnBrk="1" hangingPunct="1"/>
            <a:r>
              <a:rPr lang="tr-TR" smtClean="0"/>
              <a:t>Kistik Fibrozis</a:t>
            </a:r>
          </a:p>
        </p:txBody>
      </p:sp>
      <p:pic>
        <p:nvPicPr>
          <p:cNvPr id="52227" name="Picture 2" descr="http://karabuk.hsm.saglik.gov.tr/images/duyururesim/hamile_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500188"/>
            <a:ext cx="27146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b="1" smtClean="0">
                <a:solidFill>
                  <a:srgbClr val="0033CC"/>
                </a:solidFill>
                <a:latin typeface="Arial" charset="0"/>
              </a:rPr>
              <a:t>TANIMLAR</a:t>
            </a:r>
          </a:p>
        </p:txBody>
      </p:sp>
      <p:sp>
        <p:nvSpPr>
          <p:cNvPr id="16386" name="İçerik Yer Tutucusu 2"/>
          <p:cNvSpPr>
            <a:spLocks noGrp="1"/>
          </p:cNvSpPr>
          <p:nvPr>
            <p:ph idx="1"/>
          </p:nvPr>
        </p:nvSpPr>
        <p:spPr>
          <a:xfrm>
            <a:off x="684213" y="1196975"/>
            <a:ext cx="8013700" cy="475297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endParaRPr lang="tr-TR" sz="1600" b="1" smtClean="0">
              <a:latin typeface="Arial" charset="0"/>
            </a:endParaRP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1600" b="1" smtClean="0">
                <a:latin typeface="Arial" charset="0"/>
              </a:rPr>
              <a:t>Yenidoğan dönemi</a:t>
            </a:r>
            <a:r>
              <a:rPr lang="tr-TR" sz="1600" smtClean="0">
                <a:latin typeface="Arial" charset="0"/>
              </a:rPr>
              <a:t> </a:t>
            </a:r>
            <a:r>
              <a:rPr lang="tr-TR" sz="1600" b="1" smtClean="0">
                <a:solidFill>
                  <a:srgbClr val="FF0000"/>
                </a:solidFill>
                <a:latin typeface="Arial" charset="0"/>
              </a:rPr>
              <a:t>DOĞUMDAN İTİBAREN İLK 28 GÜNLÜK DÖNEMİ </a:t>
            </a:r>
            <a:r>
              <a:rPr lang="tr-TR" sz="1600" smtClean="0">
                <a:latin typeface="Arial" charset="0"/>
              </a:rPr>
              <a:t>kapsar.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tr-TR" sz="1600" smtClean="0">
              <a:latin typeface="Arial" charset="0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1600" b="1" smtClean="0">
                <a:solidFill>
                  <a:srgbClr val="FF0000"/>
                </a:solidFill>
                <a:latin typeface="Arial" charset="0"/>
              </a:rPr>
              <a:t>Miad (term): </a:t>
            </a:r>
            <a:r>
              <a:rPr lang="tr-TR" sz="1200" smtClean="0">
                <a:latin typeface="Arial" charset="0"/>
              </a:rPr>
              <a:t>Uterusta 37-42 hafta kalarak zamanında doğan bebek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1600" b="1" smtClean="0">
                <a:solidFill>
                  <a:srgbClr val="FF0000"/>
                </a:solidFill>
                <a:latin typeface="Arial" charset="0"/>
              </a:rPr>
              <a:t>Prematüre:</a:t>
            </a:r>
            <a:r>
              <a:rPr lang="tr-TR" sz="1200" smtClean="0">
                <a:latin typeface="Arial" charset="0"/>
              </a:rPr>
              <a:t> Gebeliğin 37 haftası tamamlanmadan önce doğan bebekler</a:t>
            </a:r>
            <a:r>
              <a:rPr lang="tr-TR" sz="1200" smtClean="0"/>
              <a:t> </a:t>
            </a:r>
            <a:endParaRPr lang="tr-TR" sz="1200" smtClean="0">
              <a:latin typeface="Arial" charset="0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1600" b="1" smtClean="0">
                <a:solidFill>
                  <a:srgbClr val="FF0000"/>
                </a:solidFill>
                <a:latin typeface="Arial" charset="0"/>
              </a:rPr>
              <a:t>Postmatür (sürmatür) </a:t>
            </a:r>
            <a:r>
              <a:rPr lang="tr-TR" sz="1200" smtClean="0">
                <a:latin typeface="Arial" charset="0"/>
              </a:rPr>
              <a:t>bebek: Gebeliğin 42. haftası tamamlandıktan sonra doğan bebek 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endParaRPr lang="tr-TR" sz="16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53250" name="İçerik Yer Tutucusu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5865813"/>
          </a:xfrm>
        </p:spPr>
        <p:txBody>
          <a:bodyPr/>
          <a:lstStyle/>
          <a:p>
            <a:pPr eaLnBrk="1" hangingPunct="1"/>
            <a:r>
              <a:rPr lang="tr-TR" smtClean="0"/>
              <a:t> </a:t>
            </a:r>
            <a:r>
              <a:rPr lang="tr-TR" sz="2400" smtClean="0"/>
              <a:t>Tarama programı kapsamında doğan her bebekten </a:t>
            </a:r>
            <a:r>
              <a:rPr lang="tr-TR" sz="2400" smtClean="0">
                <a:solidFill>
                  <a:srgbClr val="FF0000"/>
                </a:solidFill>
              </a:rPr>
              <a:t>doğumu takiben 48 saat sonra</a:t>
            </a:r>
            <a:r>
              <a:rPr lang="tr-TR" sz="2400" i="1" smtClean="0">
                <a:solidFill>
                  <a:srgbClr val="FF0000"/>
                </a:solidFill>
              </a:rPr>
              <a:t> </a:t>
            </a:r>
            <a:r>
              <a:rPr lang="tr-TR" sz="2400" smtClean="0"/>
              <a:t>(oral beslenmenin ardından) topuk kanı örneği alınmalıdır.</a:t>
            </a:r>
          </a:p>
          <a:p>
            <a:pPr eaLnBrk="1" hangingPunct="1"/>
            <a:endParaRPr lang="tr-TR" sz="2400" i="1" smtClean="0">
              <a:solidFill>
                <a:srgbClr val="FF0000"/>
              </a:solidFill>
            </a:endParaRPr>
          </a:p>
          <a:p>
            <a:pPr eaLnBrk="1" hangingPunct="1"/>
            <a:endParaRPr lang="tr-TR" sz="2400" i="1" smtClean="0">
              <a:solidFill>
                <a:srgbClr val="FF0000"/>
              </a:solidFill>
            </a:endParaRPr>
          </a:p>
          <a:p>
            <a:pPr eaLnBrk="1" hangingPunct="1"/>
            <a:r>
              <a:rPr lang="tr-TR" sz="2400" smtClean="0"/>
              <a:t>Eğer bu örnek bebek yeterince oral beslenmeden alınmışsa hastanın ilk hafta içinde aile hekimine başvurarak yeni topuk kanı örneği aldırması gerekir.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54274" name="İçerik Yer Tutucusu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5792787"/>
          </a:xfrm>
        </p:spPr>
        <p:txBody>
          <a:bodyPr/>
          <a:lstStyle/>
          <a:p>
            <a:pPr eaLnBrk="1" hangingPunct="1"/>
            <a:r>
              <a:rPr lang="tr-TR" sz="2400" b="1" smtClean="0"/>
              <a:t>İşitme Tarama Testi :</a:t>
            </a:r>
            <a:r>
              <a:rPr lang="tr-TR" sz="2400" b="1" i="1" smtClean="0">
                <a:solidFill>
                  <a:srgbClr val="0033CC"/>
                </a:solidFill>
              </a:rPr>
              <a:t> </a:t>
            </a:r>
            <a:r>
              <a:rPr lang="tr-TR" sz="2400" smtClean="0"/>
              <a:t>En geç 1 ay içinde yaptırmaları önerilmelidir. 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b="1" smtClean="0"/>
              <a:t>Gelişimsel Kalça Displazisi (GKD) Taraması:</a:t>
            </a:r>
            <a:r>
              <a:rPr lang="tr-TR" sz="2400" b="1" i="1" smtClean="0">
                <a:solidFill>
                  <a:srgbClr val="0033CC"/>
                </a:solidFill>
              </a:rPr>
              <a:t> </a:t>
            </a:r>
            <a:r>
              <a:rPr lang="tr-TR" sz="2400" smtClean="0"/>
              <a:t>Bebek 1 aylık olunca aile hekimleri tarafından fizik muayene yapılmalı</a:t>
            </a:r>
            <a:r>
              <a:rPr lang="tr-TR" sz="1400" smtClean="0"/>
              <a:t>. </a:t>
            </a:r>
          </a:p>
        </p:txBody>
      </p:sp>
      <p:pic>
        <p:nvPicPr>
          <p:cNvPr id="54275" name="Picture 2" descr="http://konusmaveodyoloji.com/wp-content/uploads/2016/06/u_26-06-2015-011041isitme-ta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4429125"/>
            <a:ext cx="3143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http://ideales.ru/wp-content/uploads/2016/09/displaziya-tazobedrennyih-sustavov-u-grudnichka-priznaki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143375"/>
            <a:ext cx="321468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55298" name="İçerik Yer Tutucusu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39608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tr-TR" b="1" smtClean="0">
                <a:solidFill>
                  <a:srgbClr val="0033CC"/>
                </a:solidFill>
              </a:rPr>
              <a:t>AŞILAR</a:t>
            </a:r>
          </a:p>
          <a:p>
            <a:pPr marL="0" indent="0" eaLnBrk="1" hangingPunct="1">
              <a:buFont typeface="Arial" charset="0"/>
              <a:buNone/>
            </a:pPr>
            <a:r>
              <a:rPr lang="tr-TR" sz="1400" smtClean="0"/>
              <a:t>   </a:t>
            </a:r>
          </a:p>
          <a:p>
            <a:pPr marL="0" indent="0" eaLnBrk="1" hangingPunct="1">
              <a:buFont typeface="Arial" charset="0"/>
              <a:buNone/>
            </a:pPr>
            <a:endParaRPr lang="tr-TR" sz="2000" smtClean="0">
              <a:solidFill>
                <a:srgbClr val="00B050"/>
              </a:solidFill>
            </a:endParaRPr>
          </a:p>
          <a:p>
            <a:pPr marL="0" indent="0" eaLnBrk="1" hangingPunct="1"/>
            <a:r>
              <a:rPr lang="tr-TR" sz="2000" smtClean="0"/>
              <a:t>2000 gr’ın üzerinde doğan tüm bebeklere doğumda Hepatit B aşısının ilk dozu yapılmaktadır.</a:t>
            </a:r>
            <a:r>
              <a:rPr lang="tr-TR" sz="2000" smtClean="0">
                <a:solidFill>
                  <a:srgbClr val="00B050"/>
                </a:solidFill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tr-TR" sz="1400" smtClean="0"/>
          </a:p>
          <a:p>
            <a:pPr marL="0" indent="0" eaLnBrk="1" hangingPunct="1"/>
            <a:r>
              <a:rPr lang="tr-TR" sz="2000" smtClean="0"/>
              <a:t>Prematüre bebeklerde de aşılara normal yenidoğanda olduğu gibi başlanır. Ancak hepatit B aşısı bebek 2000 gr’ın, BCG (verem) aşısı bebek 3000 gr’ın üzerine çıktıktan sonra yapılır.</a:t>
            </a:r>
          </a:p>
          <a:p>
            <a:pPr marL="0" indent="0" eaLnBrk="1" hangingPunct="1"/>
            <a:endParaRPr lang="tr-TR" sz="2000" smtClean="0"/>
          </a:p>
          <a:p>
            <a:pPr marL="0" indent="0" eaLnBrk="1" hangingPunct="1"/>
            <a:endParaRPr lang="tr-TR" smtClean="0"/>
          </a:p>
          <a:p>
            <a:pPr marL="0" indent="0" eaLnBrk="1" hangingPunct="1"/>
            <a:endParaRPr lang="tr-TR" smtClean="0"/>
          </a:p>
          <a:p>
            <a:pPr marL="0" indent="0" eaLnBrk="1" hangingPunct="1">
              <a:buFont typeface="Arial" charset="0"/>
              <a:buNone/>
            </a:pPr>
            <a:r>
              <a:rPr lang="tr-TR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b="1" smtClean="0">
                <a:solidFill>
                  <a:srgbClr val="0070C0"/>
                </a:solidFill>
              </a:rPr>
              <a:t>Ailenin Bilgilendirilmesi</a:t>
            </a:r>
          </a:p>
        </p:txBody>
      </p:sp>
      <p:sp>
        <p:nvSpPr>
          <p:cNvPr id="56322" name="İçerik Yer Tutucusu 2"/>
          <p:cNvSpPr>
            <a:spLocks noGrp="1"/>
          </p:cNvSpPr>
          <p:nvPr>
            <p:ph idx="1"/>
          </p:nvPr>
        </p:nvSpPr>
        <p:spPr>
          <a:xfrm>
            <a:off x="971550" y="1412875"/>
            <a:ext cx="7715250" cy="4713288"/>
          </a:xfrm>
        </p:spPr>
        <p:txBody>
          <a:bodyPr/>
          <a:lstStyle/>
          <a:p>
            <a:pPr marL="990600" lvl="1" indent="-533400" eaLnBrk="1" hangingPunct="1"/>
            <a:r>
              <a:rPr lang="tr-TR" sz="1400" smtClean="0"/>
              <a:t> </a:t>
            </a:r>
            <a:r>
              <a:rPr lang="tr-TR" sz="1800" b="1" smtClean="0"/>
              <a:t>Bebek 6-7 saat uyanmazsa </a:t>
            </a:r>
          </a:p>
          <a:p>
            <a:pPr marL="990600" lvl="1" indent="-533400" eaLnBrk="1" hangingPunct="1"/>
            <a:r>
              <a:rPr lang="tr-TR" sz="1800" b="1" smtClean="0"/>
              <a:t> Hareketlerinde azalma varsa </a:t>
            </a:r>
          </a:p>
          <a:p>
            <a:pPr marL="990600" lvl="1" indent="-533400" eaLnBrk="1" hangingPunct="1"/>
            <a:r>
              <a:rPr lang="tr-TR" sz="1800" b="1" smtClean="0"/>
              <a:t> Emzirme güçlüğü çekiliyorsa, morarırsa</a:t>
            </a:r>
          </a:p>
          <a:p>
            <a:pPr marL="990600" lvl="1" indent="-533400" eaLnBrk="1" hangingPunct="1"/>
            <a:r>
              <a:rPr lang="tr-TR" sz="1800" b="1" smtClean="0"/>
              <a:t> Kasık bölgesinde ağrılı şişlik olursa, </a:t>
            </a:r>
          </a:p>
          <a:p>
            <a:pPr marL="990600" lvl="1" indent="-533400" eaLnBrk="1" hangingPunct="1"/>
            <a:r>
              <a:rPr lang="tr-TR" sz="1800" b="1" smtClean="0"/>
              <a:t> Vücuda yayılmış sarılığı varsa, </a:t>
            </a:r>
          </a:p>
          <a:p>
            <a:pPr marL="990600" lvl="1" indent="-533400" eaLnBrk="1" hangingPunct="1"/>
            <a:r>
              <a:rPr lang="tr-TR" sz="1800" b="1" smtClean="0"/>
              <a:t> Sarılığı üçüncü haftada halen devam ediyorsa, </a:t>
            </a:r>
          </a:p>
          <a:p>
            <a:pPr marL="990600" lvl="1" indent="-533400" eaLnBrk="1" hangingPunct="1"/>
            <a:r>
              <a:rPr lang="tr-TR" sz="1800" b="1" smtClean="0"/>
              <a:t> Bezinin dışına kadar taşan sıvı tarzında dışkılama (günde 3-4 defa)</a:t>
            </a:r>
          </a:p>
          <a:p>
            <a:pPr marL="990600" lvl="1" indent="-533400" eaLnBrk="1" hangingPunct="1">
              <a:buFont typeface="Arial" charset="0"/>
              <a:buNone/>
            </a:pPr>
            <a:r>
              <a:rPr lang="tr-TR" sz="1800" b="1" smtClean="0"/>
              <a:t>	oluyorsa,</a:t>
            </a:r>
          </a:p>
          <a:p>
            <a:pPr marL="990600" lvl="1" indent="-533400" eaLnBrk="1" hangingPunct="1"/>
            <a:r>
              <a:rPr lang="tr-TR" sz="1800" b="1" smtClean="0"/>
              <a:t> Üst üste fışkırır tarzda kusuyorsa, </a:t>
            </a:r>
          </a:p>
          <a:p>
            <a:pPr marL="990600" lvl="1" indent="-533400" eaLnBrk="1" hangingPunct="1"/>
            <a:r>
              <a:rPr lang="tr-TR" sz="1800" b="1" smtClean="0"/>
              <a:t> Göbeğinde akıntı veya kanama oluyorsa,</a:t>
            </a:r>
          </a:p>
          <a:p>
            <a:pPr marL="990600" lvl="1" indent="-533400" eaLnBrk="1" hangingPunct="1"/>
            <a:r>
              <a:rPr lang="tr-TR" sz="1800" b="1" smtClean="0"/>
              <a:t> Göbek bağı 15 günü geçmesine rağmen halen düşmediyse,</a:t>
            </a:r>
          </a:p>
          <a:p>
            <a:pPr marL="609600" indent="-609600" eaLnBrk="1" hangingPunct="1">
              <a:buFont typeface="Arial" charset="0"/>
              <a:buNone/>
            </a:pPr>
            <a:endParaRPr lang="tr-TR" sz="2000" b="1" smtClean="0"/>
          </a:p>
          <a:p>
            <a:pPr marL="609600" indent="-609600" eaLnBrk="1" hangingPunct="1">
              <a:buFont typeface="Arial" charset="0"/>
              <a:buNone/>
            </a:pPr>
            <a:r>
              <a:rPr lang="tr-TR" sz="2000" b="1" smtClean="0"/>
              <a:t>  Ailenin sağlık kuruluşuna başvurması gerekir</a:t>
            </a:r>
          </a:p>
          <a:p>
            <a:pPr marL="609600" indent="-609600" eaLnBrk="1" hangingPunct="1">
              <a:buFont typeface="Arial" charset="0"/>
              <a:buNone/>
            </a:pPr>
            <a:endParaRPr lang="tr-TR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Özet</a:t>
            </a:r>
          </a:p>
        </p:txBody>
      </p:sp>
      <p:sp>
        <p:nvSpPr>
          <p:cNvPr id="5734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Düşük doğum ağırlıklı bebek?</a:t>
            </a:r>
          </a:p>
          <a:p>
            <a:pPr eaLnBrk="1" hangingPunct="1"/>
            <a:r>
              <a:rPr lang="tr-TR" smtClean="0"/>
              <a:t>YD sarılığı açısından dikkat edilmesi gereken durumlar nelerdir?</a:t>
            </a:r>
          </a:p>
          <a:p>
            <a:pPr eaLnBrk="1" hangingPunct="1"/>
            <a:r>
              <a:rPr lang="tr-TR" smtClean="0"/>
              <a:t>Zorunlu yenidoğan taramaları nelerdir?</a:t>
            </a:r>
          </a:p>
          <a:p>
            <a:pPr eaLnBrk="1" hangingPunct="1"/>
            <a:r>
              <a:rPr lang="tr-TR" smtClean="0"/>
              <a:t>Yenidoğan emzirme süresi ve sıklığı nedir?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mtClean="0"/>
              <a:t>Kaynaklar </a:t>
            </a:r>
          </a:p>
        </p:txBody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tr-TR" sz="2000" smtClean="0">
                <a:hlinkClick r:id="rId2"/>
              </a:rPr>
              <a:t>Temel Yenidoğan Bakımı - İstanbul Halk Sağlığı Müdürlüğü</a:t>
            </a:r>
            <a:endParaRPr lang="tr-TR" sz="20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tr-TR" sz="1400" smtClean="0"/>
          </a:p>
          <a:p>
            <a:pPr>
              <a:lnSpc>
                <a:spcPct val="90000"/>
              </a:lnSpc>
            </a:pPr>
            <a:r>
              <a:rPr lang="tr-TR" sz="1400" smtClean="0"/>
              <a:t>Bebek ve Çocuk İzlem Protokolü. Sağlık Bakanlığı Ana Çocuk Sağlığı ve Aile Planlaması Genel Müdürlüğü; 2008 </a:t>
            </a:r>
          </a:p>
          <a:p>
            <a:pPr>
              <a:lnSpc>
                <a:spcPct val="90000"/>
              </a:lnSpc>
            </a:pPr>
            <a:r>
              <a:rPr lang="tr-TR" sz="1400" smtClean="0"/>
              <a:t>Aslan Y. Genel bakım. Yurdakök M, Erdem G. (eds). Neonatoloji. Ankara: Türk Neonatoloji Derneği; 2004: 151-1165. </a:t>
            </a:r>
          </a:p>
          <a:p>
            <a:pPr>
              <a:lnSpc>
                <a:spcPct val="90000"/>
              </a:lnSpc>
            </a:pPr>
            <a:r>
              <a:rPr lang="tr-TR" sz="1400" smtClean="0"/>
              <a:t>Samancı N. Yenidoğanın Genel Bakım Prensipleri. Dağoğlu T, Ovalı F (eds). Neonatoloji. Kitabevi. 2007:</a:t>
            </a:r>
          </a:p>
          <a:p>
            <a:pPr>
              <a:lnSpc>
                <a:spcPct val="90000"/>
              </a:lnSpc>
            </a:pPr>
            <a:r>
              <a:rPr lang="tr-TR" sz="1400" smtClean="0"/>
              <a:t>T.C. Sağlık Bakanlığı Ana Çocuk Sağlığı ve Aile Planlaması Genel Müdürlüğü Unicef Emzirme Danışmanlığı El Kitabı; sayfa: 5-114 </a:t>
            </a:r>
          </a:p>
          <a:p>
            <a:pPr>
              <a:lnSpc>
                <a:spcPct val="90000"/>
              </a:lnSpc>
            </a:pPr>
            <a:r>
              <a:rPr lang="tr-TR" sz="1400" smtClean="0"/>
              <a:t>Özek E, Akman İ. Yenidoğanın cilt bakımı. Dağoğlu T, Ovalı F (eds). Neonatoloji. İstanbul: Nobel Tıp Kitabevi, 2007: 167-174. </a:t>
            </a:r>
          </a:p>
          <a:p>
            <a:pPr>
              <a:lnSpc>
                <a:spcPct val="90000"/>
              </a:lnSpc>
            </a:pPr>
            <a:r>
              <a:rPr lang="tr-TR" sz="1400" smtClean="0"/>
              <a:t>T.C Sağlık Bakanlığı Neonatal Tarama Programı Genelgesi 2014/7 http://thsk.saglik.gov.tr/mevzuat-5/genelgeler/1134-yenido%C4%9Fan-tarama-program%C4%B1. html</a:t>
            </a:r>
          </a:p>
          <a:p>
            <a:pPr>
              <a:lnSpc>
                <a:spcPct val="90000"/>
              </a:lnSpc>
            </a:pPr>
            <a:r>
              <a:rPr lang="tr-TR" sz="1400" smtClean="0"/>
              <a:t>Karabulut, A. A. (2011). Yenidoğanda deri fizyolojisi ve topikal ilaç kullanımı. Türkderm, 45(2): 60-67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tr-TR" sz="1400" smtClean="0"/>
              <a:t>							</a:t>
            </a:r>
            <a:r>
              <a:rPr lang="tr-TR" sz="2400" smtClean="0"/>
              <a:t>TEŞEKKÜRLER</a:t>
            </a:r>
            <a:r>
              <a:rPr lang="tr-TR" sz="1400" smtClean="0"/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b="1" smtClean="0">
                <a:solidFill>
                  <a:srgbClr val="0033CC"/>
                </a:solidFill>
                <a:latin typeface="Arial" charset="0"/>
              </a:rPr>
              <a:t>TANIMLAR</a:t>
            </a:r>
          </a:p>
        </p:txBody>
      </p:sp>
      <p:sp>
        <p:nvSpPr>
          <p:cNvPr id="17410" name="İçerik Yer Tutucusu 2"/>
          <p:cNvSpPr>
            <a:spLocks noGrp="1"/>
          </p:cNvSpPr>
          <p:nvPr>
            <p:ph idx="1"/>
          </p:nvPr>
        </p:nvSpPr>
        <p:spPr>
          <a:xfrm>
            <a:off x="1116013" y="1557338"/>
            <a:ext cx="7581900" cy="44640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tr-TR" sz="1600" b="1" smtClean="0">
                <a:latin typeface="Arial" charset="0"/>
              </a:rPr>
              <a:t>Düşük doğum ağırlıklı </a:t>
            </a:r>
            <a:r>
              <a:rPr lang="tr-TR" sz="1600" smtClean="0">
                <a:latin typeface="Arial" charset="0"/>
              </a:rPr>
              <a:t>bebek (LBW-DDA): </a:t>
            </a:r>
          </a:p>
          <a:p>
            <a:pPr lvl="1" eaLnBrk="1" hangingPunct="1">
              <a:lnSpc>
                <a:spcPct val="150000"/>
              </a:lnSpc>
            </a:pPr>
            <a:r>
              <a:rPr lang="tr-TR" sz="1600" b="1" smtClean="0">
                <a:solidFill>
                  <a:srgbClr val="FF0066"/>
                </a:solidFill>
                <a:latin typeface="Arial" charset="0"/>
              </a:rPr>
              <a:t>2500</a:t>
            </a:r>
            <a:r>
              <a:rPr lang="tr-TR" sz="1600" b="1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tr-TR" sz="1600" b="1" smtClean="0">
                <a:solidFill>
                  <a:srgbClr val="FF0066"/>
                </a:solidFill>
                <a:latin typeface="Arial" charset="0"/>
              </a:rPr>
              <a:t>gr</a:t>
            </a:r>
            <a:r>
              <a:rPr lang="tr-TR" sz="1200" smtClean="0">
                <a:latin typeface="Arial" charset="0"/>
              </a:rPr>
              <a:t>’dan düşük doğum ağırlıklı bebek</a:t>
            </a:r>
          </a:p>
          <a:p>
            <a:pPr lvl="1" eaLnBrk="1" hangingPunct="1">
              <a:lnSpc>
                <a:spcPct val="150000"/>
              </a:lnSpc>
            </a:pPr>
            <a:endParaRPr lang="tr-TR" sz="120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tr-TR" sz="1600" b="1" smtClean="0">
                <a:latin typeface="Arial" charset="0"/>
              </a:rPr>
              <a:t>Çok düşük doğum ağırlıklı </a:t>
            </a:r>
            <a:r>
              <a:rPr lang="tr-TR" sz="1600" smtClean="0">
                <a:latin typeface="Arial" charset="0"/>
              </a:rPr>
              <a:t>bebek (VLBW-ÇDDA): </a:t>
            </a:r>
          </a:p>
          <a:p>
            <a:pPr lvl="1" eaLnBrk="1" hangingPunct="1">
              <a:lnSpc>
                <a:spcPct val="150000"/>
              </a:lnSpc>
            </a:pPr>
            <a:r>
              <a:rPr lang="tr-TR" sz="1600" b="1" smtClean="0">
                <a:solidFill>
                  <a:srgbClr val="FF0066"/>
                </a:solidFill>
                <a:latin typeface="Arial" charset="0"/>
              </a:rPr>
              <a:t>1500</a:t>
            </a:r>
            <a:r>
              <a:rPr lang="tr-TR" sz="1600" b="1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tr-TR" sz="1600" b="1" smtClean="0">
                <a:solidFill>
                  <a:srgbClr val="FF0066"/>
                </a:solidFill>
                <a:latin typeface="Arial" charset="0"/>
              </a:rPr>
              <a:t>gr</a:t>
            </a:r>
            <a:r>
              <a:rPr lang="tr-TR" sz="1200" smtClean="0">
                <a:latin typeface="Arial" charset="0"/>
              </a:rPr>
              <a:t>’dan düşük doğan bebek</a:t>
            </a:r>
          </a:p>
          <a:p>
            <a:pPr lvl="1" eaLnBrk="1" hangingPunct="1">
              <a:lnSpc>
                <a:spcPct val="150000"/>
              </a:lnSpc>
            </a:pPr>
            <a:endParaRPr lang="tr-TR" sz="120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tr-TR" sz="1600" b="1" smtClean="0">
                <a:latin typeface="Arial" charset="0"/>
              </a:rPr>
              <a:t>Oldukça düşük doğum ağırlıklı </a:t>
            </a:r>
            <a:r>
              <a:rPr lang="tr-TR" sz="1600" smtClean="0">
                <a:latin typeface="Arial" charset="0"/>
              </a:rPr>
              <a:t>bebek (ELBW-ADDA): </a:t>
            </a:r>
          </a:p>
          <a:p>
            <a:pPr lvl="1" eaLnBrk="1" hangingPunct="1">
              <a:lnSpc>
                <a:spcPct val="150000"/>
              </a:lnSpc>
            </a:pPr>
            <a:r>
              <a:rPr lang="tr-TR" sz="1600" b="1" smtClean="0">
                <a:solidFill>
                  <a:srgbClr val="FF0066"/>
                </a:solidFill>
                <a:latin typeface="Arial" charset="0"/>
              </a:rPr>
              <a:t>1000</a:t>
            </a:r>
            <a:r>
              <a:rPr lang="tr-TR" sz="1600" b="1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tr-TR" sz="1600" b="1" smtClean="0">
                <a:solidFill>
                  <a:srgbClr val="FF0066"/>
                </a:solidFill>
                <a:latin typeface="Arial" charset="0"/>
              </a:rPr>
              <a:t>gr</a:t>
            </a:r>
            <a:r>
              <a:rPr lang="tr-TR" sz="1200" smtClean="0">
                <a:latin typeface="Arial" charset="0"/>
              </a:rPr>
              <a:t>’dan düşük doğan bebek </a:t>
            </a:r>
          </a:p>
          <a:p>
            <a:pPr eaLnBrk="1" hangingPunct="1">
              <a:lnSpc>
                <a:spcPct val="150000"/>
              </a:lnSpc>
            </a:pPr>
            <a:endParaRPr lang="tr-TR" sz="160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tr-TR" sz="16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300" smtClean="0"/>
              <a:t>Doğum Odasında Yenidoğan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tr-TR" sz="1600" smtClean="0">
                <a:latin typeface="Arial" charset="0"/>
              </a:rPr>
              <a:t>Bebek doğar doğmaz hemen </a:t>
            </a:r>
            <a:r>
              <a:rPr lang="tr-TR" sz="1600" b="1" smtClean="0">
                <a:solidFill>
                  <a:srgbClr val="FF0066"/>
                </a:solidFill>
                <a:latin typeface="Arial" charset="0"/>
              </a:rPr>
              <a:t>radyant ısıtıcı altına alınıp kurulanmalıdır</a:t>
            </a:r>
            <a:r>
              <a:rPr lang="tr-TR" sz="1800" b="1" smtClean="0">
                <a:solidFill>
                  <a:srgbClr val="FF0066"/>
                </a:solidFill>
                <a:latin typeface="Arial" charset="0"/>
              </a:rPr>
              <a:t>.</a:t>
            </a:r>
            <a:r>
              <a:rPr lang="tr-TR" sz="1800" b="1" smtClean="0">
                <a:solidFill>
                  <a:srgbClr val="FF0066"/>
                </a:solidFill>
              </a:rPr>
              <a:t> </a:t>
            </a:r>
            <a:endParaRPr lang="tr-TR" sz="1800" b="1" smtClean="0">
              <a:solidFill>
                <a:srgbClr val="FF0066"/>
              </a:solidFill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16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16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16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1600" smtClean="0">
                <a:latin typeface="Arial" charset="0"/>
              </a:rPr>
              <a:t>Kurulama sonrasında bebek </a:t>
            </a:r>
            <a:r>
              <a:rPr lang="tr-TR" sz="1600" smtClean="0">
                <a:solidFill>
                  <a:srgbClr val="FF0066"/>
                </a:solidFill>
                <a:latin typeface="Arial" charset="0"/>
              </a:rPr>
              <a:t>canlandırma gereksinimi olup olmadığına </a:t>
            </a:r>
            <a:r>
              <a:rPr lang="tr-TR" sz="1600" smtClean="0">
                <a:latin typeface="Arial" charset="0"/>
              </a:rPr>
              <a:t>karar vermek için değerlendirilir. Bu değerlendirmede üç belirtiye bakılır.</a:t>
            </a:r>
          </a:p>
          <a:p>
            <a:pPr lvl="1" eaLnBrk="1" hangingPunct="1"/>
            <a:endParaRPr lang="tr-TR" sz="1600" b="1" i="1" smtClean="0">
              <a:solidFill>
                <a:srgbClr val="3333CC"/>
              </a:solidFill>
              <a:latin typeface="Arial" charset="0"/>
            </a:endParaRPr>
          </a:p>
          <a:p>
            <a:pPr lvl="1" eaLnBrk="1" hangingPunct="1"/>
            <a:endParaRPr lang="tr-TR" sz="1600" b="1" i="1" smtClean="0">
              <a:solidFill>
                <a:srgbClr val="3333CC"/>
              </a:solidFill>
              <a:latin typeface="Arial" charset="0"/>
            </a:endParaRPr>
          </a:p>
          <a:p>
            <a:pPr lvl="1" eaLnBrk="1" hangingPunct="1"/>
            <a:endParaRPr lang="tr-TR" sz="1800" b="1" i="1" smtClean="0">
              <a:solidFill>
                <a:srgbClr val="3333CC"/>
              </a:solidFill>
              <a:latin typeface="Arial" charset="0"/>
            </a:endParaRPr>
          </a:p>
          <a:p>
            <a:pPr lvl="2" eaLnBrk="1" hangingPunct="1"/>
            <a:r>
              <a:rPr lang="tr-TR" sz="1600" b="1" i="1" smtClean="0">
                <a:solidFill>
                  <a:srgbClr val="3333CC"/>
                </a:solidFill>
                <a:latin typeface="Arial" charset="0"/>
              </a:rPr>
              <a:t>Solunumu (Hava yolu açık mı? Soluyor mu?) </a:t>
            </a:r>
          </a:p>
          <a:p>
            <a:pPr lvl="2" eaLnBrk="1" hangingPunct="1"/>
            <a:r>
              <a:rPr lang="tr-TR" sz="1600" b="1" i="1" smtClean="0">
                <a:solidFill>
                  <a:srgbClr val="3333CC"/>
                </a:solidFill>
                <a:latin typeface="Arial" charset="0"/>
              </a:rPr>
              <a:t>Dolaşımı (Kalp atım hızı 100 atım/dakika ve üzerinde mi?)</a:t>
            </a:r>
          </a:p>
          <a:p>
            <a:pPr lvl="2" eaLnBrk="1" hangingPunct="1"/>
            <a:r>
              <a:rPr lang="tr-TR" sz="1600" b="1" i="1" smtClean="0">
                <a:solidFill>
                  <a:srgbClr val="3333CC"/>
                </a:solidFill>
                <a:latin typeface="Arial" charset="0"/>
              </a:rPr>
              <a:t>Oksijenizasyonu (Siyanoz var mı?, nabız oksimetrede okunan değer? )</a:t>
            </a:r>
            <a:r>
              <a:rPr lang="tr-TR" sz="1600" b="1" i="1" smtClean="0">
                <a:solidFill>
                  <a:srgbClr val="3333CC"/>
                </a:solidFill>
              </a:rPr>
              <a:t> </a:t>
            </a:r>
            <a:endParaRPr lang="tr-TR" sz="1600" b="1" i="1" smtClean="0">
              <a:solidFill>
                <a:srgbClr val="3333CC"/>
              </a:solidFill>
              <a:latin typeface="Arial" charset="0"/>
            </a:endParaRPr>
          </a:p>
          <a:p>
            <a:pPr lvl="1" eaLnBrk="1" hangingPunct="1">
              <a:buFont typeface="Arial" charset="0"/>
              <a:buNone/>
            </a:pPr>
            <a:endParaRPr lang="tr-TR" sz="1800" b="1" i="1" smtClean="0">
              <a:solidFill>
                <a:srgbClr val="3333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9458" name="2 İçerik Yer Tutucusu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2000" smtClean="0">
                <a:latin typeface="Arial" charset="0"/>
              </a:rPr>
              <a:t>     Canlandırma gereksinimi olmayan bebekler </a:t>
            </a:r>
            <a:r>
              <a:rPr lang="tr-TR" sz="2000" b="1" i="1" smtClean="0">
                <a:solidFill>
                  <a:srgbClr val="FF0066"/>
                </a:solidFill>
                <a:latin typeface="Arial" charset="0"/>
              </a:rPr>
              <a:t>bir an önce emzirmenin </a:t>
            </a:r>
            <a:r>
              <a:rPr lang="tr-TR" sz="2000" smtClean="0">
                <a:latin typeface="Arial" charset="0"/>
              </a:rPr>
              <a:t>başlanması için anne göğsüne yatırılır. </a:t>
            </a:r>
          </a:p>
          <a:p>
            <a:pPr eaLnBrk="1" hangingPunct="1">
              <a:buFont typeface="Arial" charset="0"/>
              <a:buNone/>
            </a:pPr>
            <a:r>
              <a:rPr lang="tr-TR" sz="2000" smtClean="0">
                <a:latin typeface="Arial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tr-TR" sz="2000" smtClean="0">
                <a:latin typeface="Arial" charset="0"/>
              </a:rPr>
              <a:t>	Doğum sonrasında anne ve bebeğin aynı odada kalmasının sağlanması anne ile bebeği arasında duygusal bağın oluşması ve anne sütünün artması açısından çok önemlidir.</a:t>
            </a:r>
            <a:r>
              <a:rPr lang="tr-TR" sz="2000" smtClean="0"/>
              <a:t> </a:t>
            </a:r>
          </a:p>
        </p:txBody>
      </p:sp>
      <p:pic>
        <p:nvPicPr>
          <p:cNvPr id="19459" name="Picture 2" descr="http://hastane.omu.edu.tr/bebekdostuhastane/anne-bebek-hems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3000375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6562725" cy="274638"/>
          </a:xfrm>
        </p:spPr>
        <p:txBody>
          <a:bodyPr/>
          <a:lstStyle/>
          <a:p>
            <a:pPr eaLnBrk="1" hangingPunct="1"/>
            <a:endParaRPr lang="tr-TR" sz="4000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tr-TR" sz="2800" b="1" smtClean="0">
              <a:solidFill>
                <a:srgbClr val="0033CC"/>
              </a:solidFill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12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18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18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18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18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tr-TR" sz="1800" smtClean="0">
                <a:latin typeface="Arial" charset="0"/>
              </a:rPr>
              <a:t>Canlandırma gereksinimi olmayan bebekler bakım işlemleri yapıldıktan sonra genel bir muayeneden geçirilmeli,</a:t>
            </a:r>
            <a:r>
              <a:rPr lang="tr-TR" sz="1800" b="1" smtClean="0">
                <a:solidFill>
                  <a:srgbClr val="FF0000"/>
                </a:solidFill>
                <a:latin typeface="Arial" charset="0"/>
              </a:rPr>
              <a:t>major bir doğumsal sorunun olup olmadığı </a:t>
            </a:r>
            <a:r>
              <a:rPr lang="tr-TR" sz="1800" smtClean="0">
                <a:latin typeface="Arial" charset="0"/>
              </a:rPr>
              <a:t>(club foot-yumru ayak-, meningomiyelosel, yarık dudak-damak, genital anomaliler vb) kontrol edilmelidir</a:t>
            </a:r>
            <a:r>
              <a:rPr lang="tr-TR" sz="1800" smtClean="0"/>
              <a:t> </a:t>
            </a:r>
            <a:endParaRPr lang="tr-TR" sz="18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18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18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sz="1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1506" name="2 İçerik Yer Tutucusu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2400" b="1" smtClean="0">
                <a:solidFill>
                  <a:srgbClr val="FF0066"/>
                </a:solidFill>
                <a:latin typeface="Arial" charset="0"/>
              </a:rPr>
              <a:t>    </a:t>
            </a:r>
            <a:r>
              <a:rPr lang="tr-TR" sz="2400" b="1" smtClean="0">
                <a:latin typeface="Arial" charset="0"/>
              </a:rPr>
              <a:t>Yenidoğanlarda ısının korunması ilk saatlerde mümkün olmadığı için doğumdan hemen sonra bebekler yıkanmamalıdır.</a:t>
            </a:r>
            <a:r>
              <a:rPr lang="tr-TR" sz="2400" b="1" smtClean="0">
                <a:solidFill>
                  <a:srgbClr val="FF0066"/>
                </a:solidFill>
                <a:latin typeface="Arial" charset="0"/>
              </a:rPr>
              <a:t> </a:t>
            </a:r>
          </a:p>
          <a:p>
            <a:pPr eaLnBrk="1" hangingPunct="1"/>
            <a:endParaRPr lang="tr-TR" smtClean="0"/>
          </a:p>
        </p:txBody>
      </p:sp>
      <p:pic>
        <p:nvPicPr>
          <p:cNvPr id="21507" name="Picture 2" descr="http://info-mir.com.ua/wp-content/uploads/2015/01/spababy-tub-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2857500"/>
            <a:ext cx="2613025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1940</Words>
  <Application>Microsoft Office PowerPoint</Application>
  <PresentationFormat>On-screen Show (4:3)</PresentationFormat>
  <Paragraphs>282</Paragraphs>
  <Slides>45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Tasarım Şablonu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1" baseType="lpstr">
      <vt:lpstr>Arial</vt:lpstr>
      <vt:lpstr>Calibri</vt:lpstr>
      <vt:lpstr>Arial Black</vt:lpstr>
      <vt:lpstr>Wingdings</vt:lpstr>
      <vt:lpstr>Times New Roman</vt:lpstr>
      <vt:lpstr>Ofis Teması</vt:lpstr>
      <vt:lpstr>YENİDOĞAN BAKIMI </vt:lpstr>
      <vt:lpstr>AMAÇ</vt:lpstr>
      <vt:lpstr>ÖĞRENİM HEDEFLERİ</vt:lpstr>
      <vt:lpstr>TANIMLAR</vt:lpstr>
      <vt:lpstr>TANIMLAR</vt:lpstr>
      <vt:lpstr>Doğum Odasında Yenidoğan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Anne Sütünün Önemi ve Emzirme</vt:lpstr>
      <vt:lpstr>Slayt 27</vt:lpstr>
      <vt:lpstr>Yenidoğanın Göz, Göbek ve Ağız Bakımı</vt:lpstr>
      <vt:lpstr>Slayt 29</vt:lpstr>
      <vt:lpstr>Slayt 30</vt:lpstr>
      <vt:lpstr>Slayt 31</vt:lpstr>
      <vt:lpstr>Slayt 32</vt:lpstr>
      <vt:lpstr>Slayt 33</vt:lpstr>
      <vt:lpstr>Yenidoğan Sarılığı</vt:lpstr>
      <vt:lpstr>Slayt 35</vt:lpstr>
      <vt:lpstr>Slayt 36</vt:lpstr>
      <vt:lpstr>Slayt 37</vt:lpstr>
      <vt:lpstr>Slayt 38</vt:lpstr>
      <vt:lpstr>Yenidoğan Taramaları</vt:lpstr>
      <vt:lpstr>Slayt 40</vt:lpstr>
      <vt:lpstr>Slayt 41</vt:lpstr>
      <vt:lpstr>Slayt 42</vt:lpstr>
      <vt:lpstr>Ailenin Bilgilendirilmesi</vt:lpstr>
      <vt:lpstr>Özet</vt:lpstr>
      <vt:lpstr>Kaynaklar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YENİDOĞAN BAKIMI</dc:title>
  <dc:creator>WIN7</dc:creator>
  <cp:lastModifiedBy>DX6120MT</cp:lastModifiedBy>
  <cp:revision>75</cp:revision>
  <dcterms:created xsi:type="dcterms:W3CDTF">2017-01-12T05:12:46Z</dcterms:created>
  <dcterms:modified xsi:type="dcterms:W3CDTF">2017-01-16T21:13:17Z</dcterms:modified>
</cp:coreProperties>
</file>