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9" r:id="rId4"/>
    <p:sldId id="260" r:id="rId5"/>
    <p:sldId id="262" r:id="rId6"/>
    <p:sldId id="263" r:id="rId7"/>
    <p:sldId id="265" r:id="rId8"/>
    <p:sldId id="269" r:id="rId9"/>
    <p:sldId id="268" r:id="rId10"/>
    <p:sldId id="270" r:id="rId11"/>
    <p:sldId id="272" r:id="rId12"/>
    <p:sldId id="273" r:id="rId13"/>
    <p:sldId id="274" r:id="rId14"/>
    <p:sldId id="275" r:id="rId15"/>
    <p:sldId id="276" r:id="rId16"/>
    <p:sldId id="279" r:id="rId17"/>
    <p:sldId id="280" r:id="rId18"/>
    <p:sldId id="281" r:id="rId19"/>
    <p:sldId id="282" r:id="rId20"/>
    <p:sldId id="283" r:id="rId21"/>
    <p:sldId id="278" r:id="rId22"/>
    <p:sldId id="284" r:id="rId23"/>
    <p:sldId id="287" r:id="rId24"/>
    <p:sldId id="288" r:id="rId25"/>
    <p:sldId id="289" r:id="rId26"/>
    <p:sldId id="290" r:id="rId27"/>
    <p:sldId id="291" r:id="rId28"/>
    <p:sldId id="292" r:id="rId29"/>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4" autoAdjust="0"/>
    <p:restoredTop sz="94660"/>
  </p:normalViewPr>
  <p:slideViewPr>
    <p:cSldViewPr snapToGrid="0">
      <p:cViewPr varScale="1">
        <p:scale>
          <a:sx n="85" d="100"/>
          <a:sy n="85" d="100"/>
        </p:scale>
        <p:origin x="-660" y="-9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4"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10"/>
          <p:cNvSpPr/>
          <p:nvPr/>
        </p:nvSpPr>
        <p:spPr>
          <a:xfrm>
            <a:off x="11293475" y="0"/>
            <a:ext cx="9144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261872" y="758952"/>
            <a:ext cx="9418320" cy="4041648"/>
          </a:xfrm>
        </p:spPr>
        <p:txBody>
          <a:bodyPr/>
          <a:lstStyle>
            <a:lvl1pPr algn="l">
              <a:lnSpc>
                <a:spcPct val="85000"/>
              </a:lnSpc>
              <a:defRPr sz="7200" b="0" baseline="0">
                <a:solidFill>
                  <a:schemeClr val="tx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261872" y="4800600"/>
            <a:ext cx="9418320" cy="1691640"/>
          </a:xfrm>
        </p:spPr>
        <p:txBody>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6" name="Date Placeholder 7"/>
          <p:cNvSpPr>
            <a:spLocks noGrp="1"/>
          </p:cNvSpPr>
          <p:nvPr>
            <p:ph type="dt" sz="half" idx="10"/>
          </p:nvPr>
        </p:nvSpPr>
        <p:spPr/>
        <p:txBody>
          <a:bodyPr/>
          <a:lstStyle>
            <a:lvl1pPr>
              <a:defRPr/>
            </a:lvl1pPr>
          </a:lstStyle>
          <a:p>
            <a:pPr>
              <a:defRPr/>
            </a:pPr>
            <a:fld id="{7446CA0E-0BD2-464E-B86D-E08557744ECB}" type="datetimeFigureOut">
              <a:rPr lang="tr-TR"/>
              <a:pPr>
                <a:defRPr/>
              </a:pPr>
              <a:t>1/30/2018</a:t>
            </a:fld>
            <a:endParaRPr lang="tr-TR"/>
          </a:p>
        </p:txBody>
      </p:sp>
      <p:sp>
        <p:nvSpPr>
          <p:cNvPr id="7" name="Footer Placeholder 8"/>
          <p:cNvSpPr>
            <a:spLocks noGrp="1"/>
          </p:cNvSpPr>
          <p:nvPr>
            <p:ph type="ftr" sz="quarter" idx="11"/>
          </p:nvPr>
        </p:nvSpPr>
        <p:spPr/>
        <p:txBody>
          <a:bodyPr/>
          <a:lstStyle>
            <a:lvl1pPr>
              <a:defRPr/>
            </a:lvl1pPr>
          </a:lstStyle>
          <a:p>
            <a:pPr>
              <a:defRPr/>
            </a:pPr>
            <a:endParaRPr lang="tr-TR"/>
          </a:p>
        </p:txBody>
      </p:sp>
      <p:sp>
        <p:nvSpPr>
          <p:cNvPr id="8" name="Slide Number Placeholder 9"/>
          <p:cNvSpPr>
            <a:spLocks noGrp="1"/>
          </p:cNvSpPr>
          <p:nvPr>
            <p:ph type="sldNum" sz="quarter" idx="12"/>
          </p:nvPr>
        </p:nvSpPr>
        <p:spPr/>
        <p:txBody>
          <a:bodyPr/>
          <a:lstStyle>
            <a:lvl1pPr>
              <a:defRPr/>
            </a:lvl1pPr>
          </a:lstStyle>
          <a:p>
            <a:pPr>
              <a:defRPr/>
            </a:pPr>
            <a:fld id="{C45A7FB6-396F-475F-B2BC-9E39C68FB201}"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E71FD3DA-0C80-4D1D-B40F-3C8447FCD512}" type="datetimeFigureOut">
              <a:rPr lang="tr-TR"/>
              <a:pPr>
                <a:defRPr/>
              </a:pPr>
              <a:t>1/30/2018</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70CF6040-2475-4C62-91D7-6B6A40FAD146}"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DA951D1A-DA75-4DE1-BA31-687533E35CB0}" type="datetimeFigureOut">
              <a:rPr lang="tr-TR"/>
              <a:pPr>
                <a:defRPr/>
              </a:pPr>
              <a:t>1/30/2018</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E6165882-E4C0-4523-8F8D-CA5249E9189D}"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9145F6C0-9AC9-443F-AE6D-7460C832CD7E}" type="datetimeFigureOut">
              <a:rPr lang="tr-TR"/>
              <a:pPr>
                <a:defRPr/>
              </a:pPr>
              <a:t>1/30/2018</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64141E54-A4B4-4FCA-B620-648395A83736}"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4" name="Rectangle 7"/>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61872" y="758952"/>
            <a:ext cx="9418320" cy="4041648"/>
          </a:xfrm>
        </p:spPr>
        <p:txBody>
          <a:bodyPr/>
          <a:lstStyle>
            <a:lvl1pPr>
              <a:lnSpc>
                <a:spcPct val="85000"/>
              </a:lnSpc>
              <a:defRPr sz="72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261872" y="4800600"/>
            <a:ext cx="9418320" cy="1691640"/>
          </a:xfrm>
        </p:spPr>
        <p:txBody>
          <a:bodyPr anchor="t"/>
          <a:lstStyle>
            <a:lvl1pPr marL="0" indent="0">
              <a:buNone/>
              <a:defRPr sz="2200" spc="30" baseline="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5" name="Date Placeholder 3"/>
          <p:cNvSpPr>
            <a:spLocks noGrp="1"/>
          </p:cNvSpPr>
          <p:nvPr>
            <p:ph type="dt" sz="half" idx="10"/>
          </p:nvPr>
        </p:nvSpPr>
        <p:spPr/>
        <p:txBody>
          <a:bodyPr/>
          <a:lstStyle>
            <a:lvl1pPr>
              <a:defRPr/>
            </a:lvl1pPr>
          </a:lstStyle>
          <a:p>
            <a:pPr>
              <a:defRPr/>
            </a:pPr>
            <a:fld id="{2900D659-6767-4747-A5F8-A5F49000FD02}" type="datetimeFigureOut">
              <a:rPr lang="tr-TR"/>
              <a:pPr>
                <a:defRPr/>
              </a:pPr>
              <a:t>1/30/2018</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610FEA29-0E2D-4361-9E83-EDE01E3AC2D9}"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80F3E8E5-A46E-4AAD-9A2D-BC30CB660B4A}" type="datetimeFigureOut">
              <a:rPr lang="tr-TR"/>
              <a:pPr>
                <a:defRPr/>
              </a:pPr>
              <a:t>1/30/2018</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1711CDE9-A96C-470A-AA38-14A560ADD059}"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61872" y="1721606"/>
            <a:ext cx="4480560" cy="731520"/>
          </a:xfrm>
        </p:spPr>
        <p:txBody>
          <a:bodyPr anchor="b"/>
          <a:lstStyle>
            <a:lvl1pPr marL="0" indent="0">
              <a:spcBef>
                <a:spcPts val="0"/>
              </a:spcBef>
              <a:buNone/>
              <a:defRPr sz="2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1" name="Text Placeholder 4"/>
          <p:cNvSpPr>
            <a:spLocks noGrp="1"/>
          </p:cNvSpPr>
          <p:nvPr>
            <p:ph type="body" sz="quarter" idx="3"/>
          </p:nvPr>
        </p:nvSpPr>
        <p:spPr>
          <a:xfrm>
            <a:off x="6126480" y="1721606"/>
            <a:ext cx="4480560" cy="731520"/>
          </a:xfrm>
        </p:spPr>
        <p:txBody>
          <a:bodyPr anchor="b"/>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7073BCD9-B08F-4B99-AAB6-DDC12C024DB0}" type="datetimeFigureOut">
              <a:rPr lang="tr-TR"/>
              <a:pPr>
                <a:defRPr/>
              </a:pPr>
              <a:t>1/30/2018</a:t>
            </a:fld>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0CB74822-1777-40A9-897D-290064A7D5CF}"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3"/>
          <p:cNvSpPr>
            <a:spLocks noGrp="1"/>
          </p:cNvSpPr>
          <p:nvPr>
            <p:ph type="dt" sz="half" idx="10"/>
          </p:nvPr>
        </p:nvSpPr>
        <p:spPr/>
        <p:txBody>
          <a:bodyPr/>
          <a:lstStyle>
            <a:lvl1pPr>
              <a:defRPr/>
            </a:lvl1pPr>
          </a:lstStyle>
          <a:p>
            <a:pPr>
              <a:defRPr/>
            </a:pPr>
            <a:fld id="{AC095452-18A2-40A7-B5C7-D5D7661C57F5}" type="datetimeFigureOut">
              <a:rPr lang="tr-TR"/>
              <a:pPr>
                <a:defRPr/>
              </a:pPr>
              <a:t>1/30/2018</a:t>
            </a:fld>
            <a:endParaRPr lang="tr-TR"/>
          </a:p>
        </p:txBody>
      </p:sp>
      <p:sp>
        <p:nvSpPr>
          <p:cNvPr id="4" name="Footer Placeholder 4"/>
          <p:cNvSpPr>
            <a:spLocks noGrp="1"/>
          </p:cNvSpPr>
          <p:nvPr>
            <p:ph type="ftr" sz="quarter" idx="11"/>
          </p:nvPr>
        </p:nvSpPr>
        <p:spPr/>
        <p:txBody>
          <a:bodyPr/>
          <a:lstStyle>
            <a:lvl1pPr>
              <a:defRPr/>
            </a:lvl1pPr>
          </a:lstStyle>
          <a:p>
            <a:pPr>
              <a:defRPr/>
            </a:pPr>
            <a:endParaRPr lang="tr-TR"/>
          </a:p>
        </p:txBody>
      </p:sp>
      <p:sp>
        <p:nvSpPr>
          <p:cNvPr id="5" name="Slide Number Placeholder 5"/>
          <p:cNvSpPr>
            <a:spLocks noGrp="1"/>
          </p:cNvSpPr>
          <p:nvPr>
            <p:ph type="sldNum" sz="quarter" idx="12"/>
          </p:nvPr>
        </p:nvSpPr>
        <p:spPr/>
        <p:txBody>
          <a:bodyPr/>
          <a:lstStyle>
            <a:lvl1pPr>
              <a:defRPr/>
            </a:lvl1pPr>
          </a:lstStyle>
          <a:p>
            <a:pPr>
              <a:defRPr/>
            </a:pPr>
            <a:fld id="{D5F37B8D-7567-43C3-88BC-247976E73BE9}"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6B195C8-EA54-4359-8726-FE1D2F1D9C95}" type="datetimeFigureOut">
              <a:rPr lang="tr-TR"/>
              <a:pPr>
                <a:defRPr/>
              </a:pPr>
              <a:t>1/30/2018</a:t>
            </a:fld>
            <a:endParaRPr lang="tr-TR"/>
          </a:p>
        </p:txBody>
      </p:sp>
      <p:sp>
        <p:nvSpPr>
          <p:cNvPr id="3" name="Footer Placeholder 4"/>
          <p:cNvSpPr>
            <a:spLocks noGrp="1"/>
          </p:cNvSpPr>
          <p:nvPr>
            <p:ph type="ftr" sz="quarter" idx="11"/>
          </p:nvPr>
        </p:nvSpPr>
        <p:spPr/>
        <p:txBody>
          <a:bodyPr/>
          <a:lstStyle>
            <a:lvl1pPr>
              <a:defRPr/>
            </a:lvl1pPr>
          </a:lstStyle>
          <a:p>
            <a:pPr>
              <a:defRPr/>
            </a:pPr>
            <a:endParaRPr lang="tr-TR"/>
          </a:p>
        </p:txBody>
      </p:sp>
      <p:sp>
        <p:nvSpPr>
          <p:cNvPr id="4" name="Slide Number Placeholder 5"/>
          <p:cNvSpPr>
            <a:spLocks noGrp="1"/>
          </p:cNvSpPr>
          <p:nvPr>
            <p:ph type="sldNum" sz="quarter" idx="12"/>
          </p:nvPr>
        </p:nvSpPr>
        <p:spPr/>
        <p:txBody>
          <a:bodyPr/>
          <a:lstStyle>
            <a:lvl1pPr>
              <a:defRPr/>
            </a:lvl1pPr>
          </a:lstStyle>
          <a:p>
            <a:pPr>
              <a:defRPr/>
            </a:pPr>
            <a:fld id="{1C882A31-FA4E-4906-93E0-7A4E9186A6B5}"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lstStyle>
            <a:lvl1pPr>
              <a:defRPr sz="3200" b="1" baseline="0"/>
            </a:lvl1pPr>
          </a:lstStyle>
          <a:p>
            <a:r>
              <a:rPr lang="tr-TR"/>
              <a:t>Asıl başlık stilini düzenlemek için tıklayın</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41248" y="2099734"/>
            <a:ext cx="3200400" cy="3810001"/>
          </a:xfrm>
        </p:spPr>
        <p:txBody>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3"/>
          <p:cNvSpPr>
            <a:spLocks noGrp="1"/>
          </p:cNvSpPr>
          <p:nvPr>
            <p:ph type="dt" sz="half" idx="10"/>
          </p:nvPr>
        </p:nvSpPr>
        <p:spPr/>
        <p:txBody>
          <a:bodyPr/>
          <a:lstStyle>
            <a:lvl1pPr>
              <a:defRPr/>
            </a:lvl1pPr>
          </a:lstStyle>
          <a:p>
            <a:pPr>
              <a:defRPr/>
            </a:pPr>
            <a:fld id="{57EB0FF3-24EF-43EC-9D72-13C590CF6B8F}" type="datetimeFigureOut">
              <a:rPr lang="tr-TR"/>
              <a:pPr>
                <a:defRPr/>
              </a:pPr>
              <a:t>1/30/2018</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7A579AC7-2047-4F16-B308-8E8000CD960E}"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5" name="Rectangle 7"/>
          <p:cNvSpPr/>
          <p:nvPr/>
        </p:nvSpPr>
        <p:spPr>
          <a:xfrm>
            <a:off x="0" y="5105400"/>
            <a:ext cx="11293475" cy="1752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lstStyle>
            <a:lvl1pPr>
              <a:defRPr sz="2800" b="1">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a:t>Resim eklemek için simgeye tıklayın</a:t>
            </a:r>
            <a:endParaRPr lang="en-US" noProof="0" dirty="0"/>
          </a:p>
        </p:txBody>
      </p:sp>
      <p:sp>
        <p:nvSpPr>
          <p:cNvPr id="4" name="Text Placeholder 3"/>
          <p:cNvSpPr>
            <a:spLocks noGrp="1"/>
          </p:cNvSpPr>
          <p:nvPr>
            <p:ph type="body" sz="half" idx="2"/>
          </p:nvPr>
        </p:nvSpPr>
        <p:spPr>
          <a:xfrm>
            <a:off x="914400" y="6108589"/>
            <a:ext cx="9982200" cy="597011"/>
          </a:xfrm>
        </p:spPr>
        <p:txBody>
          <a:bodyPr/>
          <a:lstStyle>
            <a:lvl1pPr marL="0" indent="0">
              <a:lnSpc>
                <a:spcPct val="100000"/>
              </a:lnSpc>
              <a:spcBef>
                <a:spcPts val="800"/>
              </a:spcBef>
              <a:buNone/>
              <a:defRPr sz="1400">
                <a:solidFill>
                  <a:schemeClr val="accent1">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Date Placeholder 4"/>
          <p:cNvSpPr>
            <a:spLocks noGrp="1"/>
          </p:cNvSpPr>
          <p:nvPr>
            <p:ph type="dt" sz="half" idx="10"/>
          </p:nvPr>
        </p:nvSpPr>
        <p:spPr/>
        <p:txBody>
          <a:bodyPr/>
          <a:lstStyle>
            <a:lvl1pPr>
              <a:defRPr/>
            </a:lvl1pPr>
          </a:lstStyle>
          <a:p>
            <a:pPr>
              <a:defRPr/>
            </a:pPr>
            <a:fld id="{C8EC58C1-7ADE-4705-8CE5-1B730B431245}" type="datetimeFigureOut">
              <a:rPr lang="tr-TR"/>
              <a:pPr>
                <a:defRPr/>
              </a:pPr>
              <a:t>1/30/2018</a:t>
            </a:fld>
            <a:endParaRPr lang="tr-TR"/>
          </a:p>
        </p:txBody>
      </p:sp>
      <p:sp>
        <p:nvSpPr>
          <p:cNvPr id="7" name="Footer Placeholder 5"/>
          <p:cNvSpPr>
            <a:spLocks noGrp="1"/>
          </p:cNvSpPr>
          <p:nvPr>
            <p:ph type="ftr" sz="quarter" idx="11"/>
          </p:nvPr>
        </p:nvSpPr>
        <p:spPr/>
        <p:txBody>
          <a:bodyPr/>
          <a:lstStyle>
            <a:lvl1pPr>
              <a:defRPr/>
            </a:lvl1pPr>
          </a:lstStyle>
          <a:p>
            <a:pPr>
              <a:defRPr/>
            </a:pPr>
            <a:endParaRPr lang="tr-TR"/>
          </a:p>
        </p:txBody>
      </p:sp>
      <p:sp>
        <p:nvSpPr>
          <p:cNvPr id="8" name="Slide Number Placeholder 6"/>
          <p:cNvSpPr>
            <a:spLocks noGrp="1"/>
          </p:cNvSpPr>
          <p:nvPr>
            <p:ph type="sldNum" sz="quarter" idx="12"/>
          </p:nvPr>
        </p:nvSpPr>
        <p:spPr/>
        <p:txBody>
          <a:bodyPr/>
          <a:lstStyle>
            <a:lvl1pPr>
              <a:defRPr/>
            </a:lvl1pPr>
          </a:lstStyle>
          <a:p>
            <a:pPr>
              <a:defRPr/>
            </a:pPr>
            <a:fld id="{8BA7300D-D203-431A-9463-7039F9308A03}"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3475"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2063" y="261938"/>
            <a:ext cx="9691687" cy="1428750"/>
          </a:xfrm>
          <a:prstGeom prst="rect">
            <a:avLst/>
          </a:prstGeom>
        </p:spPr>
        <p:txBody>
          <a:bodyPr vert="horz" lIns="91440" tIns="27432"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62063" y="1828800"/>
            <a:ext cx="8594725"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16200000">
            <a:off x="10798176" y="998537"/>
            <a:ext cx="1905000" cy="365125"/>
          </a:xfrm>
          <a:prstGeom prst="rect">
            <a:avLst/>
          </a:prstGeom>
        </p:spPr>
        <p:txBody>
          <a:bodyPr vert="horz" lIns="91440" tIns="45720" rIns="91440" bIns="45720" rtlCol="0" anchor="ctr"/>
          <a:lstStyle>
            <a:lvl1pPr algn="r" fontAlgn="auto">
              <a:spcBef>
                <a:spcPts val="0"/>
              </a:spcBef>
              <a:spcAft>
                <a:spcPts val="0"/>
              </a:spcAft>
              <a:defRPr sz="1100" b="0">
                <a:solidFill>
                  <a:schemeClr val="tx2">
                    <a:lumMod val="40000"/>
                    <a:lumOff val="60000"/>
                  </a:schemeClr>
                </a:solidFill>
                <a:latin typeface="+mn-lt"/>
                <a:cs typeface="+mn-cs"/>
              </a:defRPr>
            </a:lvl1pPr>
          </a:lstStyle>
          <a:p>
            <a:pPr>
              <a:defRPr/>
            </a:pPr>
            <a:fld id="{4C674E95-8B87-4CBE-AD4E-D0FF20B1A9C0}" type="datetimeFigureOut">
              <a:rPr lang="tr-TR"/>
              <a:pPr>
                <a:defRPr/>
              </a:pPr>
              <a:t>1/30/2018</a:t>
            </a:fld>
            <a:endParaRPr lang="tr-TR"/>
          </a:p>
        </p:txBody>
      </p:sp>
      <p:sp>
        <p:nvSpPr>
          <p:cNvPr id="5" name="Footer Placeholder 4"/>
          <p:cNvSpPr>
            <a:spLocks noGrp="1"/>
          </p:cNvSpPr>
          <p:nvPr>
            <p:ph type="ftr" sz="quarter" idx="3"/>
          </p:nvPr>
        </p:nvSpPr>
        <p:spPr>
          <a:xfrm rot="16200000">
            <a:off x="9959976" y="4046537"/>
            <a:ext cx="3581400" cy="365125"/>
          </a:xfrm>
          <a:prstGeom prst="rect">
            <a:avLst/>
          </a:prstGeom>
        </p:spPr>
        <p:txBody>
          <a:bodyPr vert="horz" lIns="91440" tIns="45720" rIns="91440" bIns="45720" rtlCol="0" anchor="ctr"/>
          <a:lstStyle>
            <a:lvl1pPr algn="l" fontAlgn="auto">
              <a:spcBef>
                <a:spcPts val="0"/>
              </a:spcBef>
              <a:spcAft>
                <a:spcPts val="0"/>
              </a:spcAft>
              <a:defRPr sz="1100">
                <a:solidFill>
                  <a:schemeClr val="tx2">
                    <a:lumMod val="40000"/>
                    <a:lumOff val="60000"/>
                  </a:schemeClr>
                </a:solidFill>
                <a:latin typeface="+mn-lt"/>
                <a:cs typeface="+mn-cs"/>
              </a:defRPr>
            </a:lvl1pPr>
          </a:lstStyle>
          <a:p>
            <a:pPr>
              <a:defRPr/>
            </a:pPr>
            <a:endParaRPr lang="tr-TR"/>
          </a:p>
        </p:txBody>
      </p:sp>
      <p:sp>
        <p:nvSpPr>
          <p:cNvPr id="6" name="Slide Number Placeholder 5"/>
          <p:cNvSpPr>
            <a:spLocks noGrp="1"/>
          </p:cNvSpPr>
          <p:nvPr>
            <p:ph type="sldNum" sz="quarter" idx="4"/>
          </p:nvPr>
        </p:nvSpPr>
        <p:spPr>
          <a:xfrm>
            <a:off x="11293475" y="6172200"/>
            <a:ext cx="914400" cy="593725"/>
          </a:xfrm>
          <a:prstGeom prst="rect">
            <a:avLst/>
          </a:prstGeom>
        </p:spPr>
        <p:txBody>
          <a:bodyPr vert="horz" lIns="45720" tIns="45720" rIns="45720" bIns="45720" rtlCol="0" anchor="ctr">
            <a:normAutofit/>
          </a:bodyPr>
          <a:lstStyle>
            <a:lvl1pPr algn="ctr" fontAlgn="auto">
              <a:spcBef>
                <a:spcPts val="0"/>
              </a:spcBef>
              <a:spcAft>
                <a:spcPts val="0"/>
              </a:spcAft>
              <a:defRPr sz="3600">
                <a:solidFill>
                  <a:schemeClr val="tx2">
                    <a:lumMod val="60000"/>
                    <a:lumOff val="40000"/>
                  </a:schemeClr>
                </a:solidFill>
                <a:latin typeface="+mj-lt"/>
                <a:cs typeface="+mn-cs"/>
              </a:defRPr>
            </a:lvl1pPr>
          </a:lstStyle>
          <a:p>
            <a:pPr>
              <a:defRPr/>
            </a:pPr>
            <a:fld id="{CCEB90D8-07A2-48D5-9118-1BB406F3AEC1}"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44" r:id="rId1"/>
    <p:sldLayoutId id="2147483743" r:id="rId2"/>
    <p:sldLayoutId id="2147483745" r:id="rId3"/>
    <p:sldLayoutId id="2147483742" r:id="rId4"/>
    <p:sldLayoutId id="2147483741" r:id="rId5"/>
    <p:sldLayoutId id="2147483740" r:id="rId6"/>
    <p:sldLayoutId id="2147483739" r:id="rId7"/>
    <p:sldLayoutId id="2147483738" r:id="rId8"/>
    <p:sldLayoutId id="2147483746" r:id="rId9"/>
    <p:sldLayoutId id="2147483737" r:id="rId10"/>
    <p:sldLayoutId id="2147483736" r:id="rId11"/>
  </p:sldLayoutIdLst>
  <p:txStyles>
    <p:titleStyle>
      <a:lvl1pPr algn="l" rtl="0" eaLnBrk="0" fontAlgn="base" hangingPunct="0">
        <a:lnSpc>
          <a:spcPct val="90000"/>
        </a:lnSpc>
        <a:spcBef>
          <a:spcPct val="0"/>
        </a:spcBef>
        <a:spcAft>
          <a:spcPct val="0"/>
        </a:spcAft>
        <a:defRPr sz="4400" b="1" kern="1200" spc="-50">
          <a:solidFill>
            <a:schemeClr val="accent1"/>
          </a:solidFill>
          <a:latin typeface="+mj-lt"/>
          <a:ea typeface="+mj-ea"/>
          <a:cs typeface="+mj-cs"/>
        </a:defRPr>
      </a:lvl1pPr>
      <a:lvl2pPr algn="l" rtl="0" eaLnBrk="0" fontAlgn="base" hangingPunct="0">
        <a:lnSpc>
          <a:spcPct val="90000"/>
        </a:lnSpc>
        <a:spcBef>
          <a:spcPct val="0"/>
        </a:spcBef>
        <a:spcAft>
          <a:spcPct val="0"/>
        </a:spcAft>
        <a:defRPr sz="4400" b="1">
          <a:solidFill>
            <a:schemeClr val="accent1"/>
          </a:solidFill>
          <a:latin typeface="Century Schoolbook"/>
        </a:defRPr>
      </a:lvl2pPr>
      <a:lvl3pPr algn="l" rtl="0" eaLnBrk="0" fontAlgn="base" hangingPunct="0">
        <a:lnSpc>
          <a:spcPct val="90000"/>
        </a:lnSpc>
        <a:spcBef>
          <a:spcPct val="0"/>
        </a:spcBef>
        <a:spcAft>
          <a:spcPct val="0"/>
        </a:spcAft>
        <a:defRPr sz="4400" b="1">
          <a:solidFill>
            <a:schemeClr val="accent1"/>
          </a:solidFill>
          <a:latin typeface="Century Schoolbook"/>
        </a:defRPr>
      </a:lvl3pPr>
      <a:lvl4pPr algn="l" rtl="0" eaLnBrk="0" fontAlgn="base" hangingPunct="0">
        <a:lnSpc>
          <a:spcPct val="90000"/>
        </a:lnSpc>
        <a:spcBef>
          <a:spcPct val="0"/>
        </a:spcBef>
        <a:spcAft>
          <a:spcPct val="0"/>
        </a:spcAft>
        <a:defRPr sz="4400" b="1">
          <a:solidFill>
            <a:schemeClr val="accent1"/>
          </a:solidFill>
          <a:latin typeface="Century Schoolbook"/>
        </a:defRPr>
      </a:lvl4pPr>
      <a:lvl5pPr algn="l" rtl="0" eaLnBrk="0" fontAlgn="base" hangingPunct="0">
        <a:lnSpc>
          <a:spcPct val="90000"/>
        </a:lnSpc>
        <a:spcBef>
          <a:spcPct val="0"/>
        </a:spcBef>
        <a:spcAft>
          <a:spcPct val="0"/>
        </a:spcAft>
        <a:defRPr sz="4400" b="1">
          <a:solidFill>
            <a:schemeClr val="accent1"/>
          </a:solidFill>
          <a:latin typeface="Century Schoolbook"/>
        </a:defRPr>
      </a:lvl5pPr>
      <a:lvl6pPr marL="457200" algn="l" rtl="0" fontAlgn="base">
        <a:lnSpc>
          <a:spcPct val="90000"/>
        </a:lnSpc>
        <a:spcBef>
          <a:spcPct val="0"/>
        </a:spcBef>
        <a:spcAft>
          <a:spcPct val="0"/>
        </a:spcAft>
        <a:defRPr sz="4400" b="1">
          <a:solidFill>
            <a:schemeClr val="accent1"/>
          </a:solidFill>
          <a:latin typeface="Century Schoolbook"/>
        </a:defRPr>
      </a:lvl6pPr>
      <a:lvl7pPr marL="914400" algn="l" rtl="0" fontAlgn="base">
        <a:lnSpc>
          <a:spcPct val="90000"/>
        </a:lnSpc>
        <a:spcBef>
          <a:spcPct val="0"/>
        </a:spcBef>
        <a:spcAft>
          <a:spcPct val="0"/>
        </a:spcAft>
        <a:defRPr sz="4400" b="1">
          <a:solidFill>
            <a:schemeClr val="accent1"/>
          </a:solidFill>
          <a:latin typeface="Century Schoolbook"/>
        </a:defRPr>
      </a:lvl7pPr>
      <a:lvl8pPr marL="1371600" algn="l" rtl="0" fontAlgn="base">
        <a:lnSpc>
          <a:spcPct val="90000"/>
        </a:lnSpc>
        <a:spcBef>
          <a:spcPct val="0"/>
        </a:spcBef>
        <a:spcAft>
          <a:spcPct val="0"/>
        </a:spcAft>
        <a:defRPr sz="4400" b="1">
          <a:solidFill>
            <a:schemeClr val="accent1"/>
          </a:solidFill>
          <a:latin typeface="Century Schoolbook"/>
        </a:defRPr>
      </a:lvl8pPr>
      <a:lvl9pPr marL="1828800" algn="l" rtl="0" fontAlgn="base">
        <a:lnSpc>
          <a:spcPct val="90000"/>
        </a:lnSpc>
        <a:spcBef>
          <a:spcPct val="0"/>
        </a:spcBef>
        <a:spcAft>
          <a:spcPct val="0"/>
        </a:spcAft>
        <a:defRPr sz="4400" b="1">
          <a:solidFill>
            <a:schemeClr val="accent1"/>
          </a:solidFill>
          <a:latin typeface="Century Schoolbook"/>
        </a:defRPr>
      </a:lvl9pPr>
    </p:titleStyle>
    <p:bodyStyle>
      <a:lvl1pPr marL="182563" indent="-182563" algn="l" rtl="0" eaLnBrk="0" fontAlgn="base" hangingPunct="0">
        <a:lnSpc>
          <a:spcPct val="95000"/>
        </a:lnSpc>
        <a:spcBef>
          <a:spcPts val="1400"/>
        </a:spcBef>
        <a:spcAft>
          <a:spcPts val="200"/>
        </a:spcAft>
        <a:buClr>
          <a:schemeClr val="accent1"/>
        </a:buClr>
        <a:buSzPct val="80000"/>
        <a:buFont typeface="Arial" charset="0"/>
        <a:buChar char="•"/>
        <a:defRPr sz="2000" kern="1200" spc="10">
          <a:solidFill>
            <a:srgbClr val="595959"/>
          </a:solidFill>
          <a:latin typeface="+mn-lt"/>
          <a:ea typeface="+mn-ea"/>
          <a:cs typeface="+mn-cs"/>
        </a:defRPr>
      </a:lvl1pPr>
      <a:lvl2pPr marL="457200" indent="-182563" algn="l" rtl="0" eaLnBrk="0" fontAlgn="base" hangingPunct="0">
        <a:lnSpc>
          <a:spcPct val="90000"/>
        </a:lnSpc>
        <a:spcBef>
          <a:spcPts val="300"/>
        </a:spcBef>
        <a:spcAft>
          <a:spcPts val="300"/>
        </a:spcAft>
        <a:buClr>
          <a:schemeClr val="accent1"/>
        </a:buClr>
        <a:buFont typeface="Wingdings 2" pitchFamily="18" charset="2"/>
        <a:buChar char=""/>
        <a:defRPr kern="1200">
          <a:solidFill>
            <a:srgbClr val="595959"/>
          </a:solidFill>
          <a:latin typeface="+mn-lt"/>
          <a:ea typeface="+mn-ea"/>
          <a:cs typeface="+mn-cs"/>
        </a:defRPr>
      </a:lvl2pPr>
      <a:lvl3pPr marL="730250" indent="-182563" algn="l" rtl="0" eaLnBrk="0" fontAlgn="base" hangingPunct="0">
        <a:lnSpc>
          <a:spcPct val="90000"/>
        </a:lnSpc>
        <a:spcBef>
          <a:spcPts val="300"/>
        </a:spcBef>
        <a:spcAft>
          <a:spcPts val="300"/>
        </a:spcAft>
        <a:buClr>
          <a:schemeClr val="accent1"/>
        </a:buClr>
        <a:buFont typeface="Wingdings 2" pitchFamily="18" charset="2"/>
        <a:buChar char=""/>
        <a:defRPr sz="1600" kern="1200">
          <a:solidFill>
            <a:srgbClr val="595959"/>
          </a:solidFill>
          <a:latin typeface="+mn-lt"/>
          <a:ea typeface="+mn-ea"/>
          <a:cs typeface="+mn-cs"/>
        </a:defRPr>
      </a:lvl3pPr>
      <a:lvl4pPr marL="1004888" indent="-182563" algn="l" rtl="0" eaLnBrk="0" fontAlgn="base" hangingPunct="0">
        <a:lnSpc>
          <a:spcPct val="90000"/>
        </a:lnSpc>
        <a:spcBef>
          <a:spcPts val="300"/>
        </a:spcBef>
        <a:spcAft>
          <a:spcPts val="300"/>
        </a:spcAft>
        <a:buClr>
          <a:schemeClr val="accent1"/>
        </a:buClr>
        <a:buFont typeface="Wingdings 2" pitchFamily="18" charset="2"/>
        <a:buChar char=""/>
        <a:defRPr sz="1400" kern="1200">
          <a:solidFill>
            <a:srgbClr val="595959"/>
          </a:solidFill>
          <a:latin typeface="+mn-lt"/>
          <a:ea typeface="+mn-ea"/>
          <a:cs typeface="+mn-cs"/>
        </a:defRPr>
      </a:lvl4pPr>
      <a:lvl5pPr marL="1279525" indent="-182563" algn="l" rtl="0" eaLnBrk="0" fontAlgn="base" hangingPunct="0">
        <a:lnSpc>
          <a:spcPct val="90000"/>
        </a:lnSpc>
        <a:spcBef>
          <a:spcPts val="300"/>
        </a:spcBef>
        <a:spcAft>
          <a:spcPts val="300"/>
        </a:spcAft>
        <a:buClr>
          <a:schemeClr val="accent1"/>
        </a:buClr>
        <a:buFont typeface="Wingdings 2" pitchFamily="18" charset="2"/>
        <a:buChar char=""/>
        <a:defRPr sz="1400" kern="1200">
          <a:solidFill>
            <a:srgbClr val="595959"/>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bwMode="auto">
          <a:xfrm>
            <a:off x="9752013" y="3879850"/>
            <a:ext cx="928687" cy="920750"/>
          </a:xfrm>
        </p:spPr>
        <p:txBody>
          <a:bodyPr wrap="square" numCol="1" anchorCtr="0" compatLnSpc="1">
            <a:prstTxWarp prst="textNoShape">
              <a:avLst/>
            </a:prstTxWarp>
          </a:bodyPr>
          <a:lstStyle/>
          <a:p>
            <a:pPr eaLnBrk="1" hangingPunct="1"/>
            <a:endParaRPr lang="tr-TR" sz="1800" smtClean="0">
              <a:solidFill>
                <a:srgbClr val="FFFFFF"/>
              </a:solidFill>
            </a:endParaRPr>
          </a:p>
        </p:txBody>
      </p:sp>
      <p:sp>
        <p:nvSpPr>
          <p:cNvPr id="3" name="Alt Başlık 2">
            <a:extLst/>
          </p:cNvPr>
          <p:cNvSpPr>
            <a:spLocks noGrp="1"/>
          </p:cNvSpPr>
          <p:nvPr>
            <p:ph type="subTitle" idx="1"/>
          </p:nvPr>
        </p:nvSpPr>
        <p:spPr>
          <a:xfrm>
            <a:off x="5883275" y="5197475"/>
            <a:ext cx="5265738" cy="1390650"/>
          </a:xfrm>
        </p:spPr>
        <p:txBody>
          <a:bodyPr/>
          <a:lstStyle/>
          <a:p>
            <a:pPr algn="r" eaLnBrk="1" fontAlgn="auto" hangingPunct="1">
              <a:buFont typeface="Arial" pitchFamily="34" charset="0"/>
              <a:buNone/>
              <a:defRPr/>
            </a:pPr>
            <a:r>
              <a:rPr lang="tr-TR" sz="1800" dirty="0">
                <a:solidFill>
                  <a:schemeClr val="tx1"/>
                </a:solidFill>
              </a:rPr>
              <a:t>Arş. Gör. Dr. </a:t>
            </a:r>
            <a:r>
              <a:rPr lang="tr-TR" sz="1800" dirty="0" err="1">
                <a:solidFill>
                  <a:schemeClr val="tx1"/>
                </a:solidFill>
              </a:rPr>
              <a:t>Esranur</a:t>
            </a:r>
            <a:r>
              <a:rPr lang="tr-TR" sz="1800" dirty="0">
                <a:solidFill>
                  <a:schemeClr val="tx1"/>
                </a:solidFill>
              </a:rPr>
              <a:t> AKBULUT</a:t>
            </a:r>
          </a:p>
          <a:p>
            <a:pPr algn="r" eaLnBrk="1" fontAlgn="auto" hangingPunct="1">
              <a:buFont typeface="Arial" pitchFamily="34" charset="0"/>
              <a:buNone/>
              <a:defRPr/>
            </a:pPr>
            <a:r>
              <a:rPr lang="tr-TR" sz="1800" dirty="0">
                <a:solidFill>
                  <a:schemeClr val="tx1"/>
                </a:solidFill>
              </a:rPr>
              <a:t>KTÜ Tıp Fakültesi Aile Hekimliği AD</a:t>
            </a:r>
          </a:p>
          <a:p>
            <a:pPr algn="r" eaLnBrk="1" fontAlgn="auto" hangingPunct="1">
              <a:buFont typeface="Arial" pitchFamily="34" charset="0"/>
              <a:buNone/>
              <a:defRPr/>
            </a:pPr>
            <a:r>
              <a:rPr lang="tr-TR" sz="1800" dirty="0">
                <a:solidFill>
                  <a:schemeClr val="tx1"/>
                </a:solidFill>
              </a:rPr>
              <a:t>30.01.2018</a:t>
            </a:r>
          </a:p>
        </p:txBody>
      </p:sp>
      <p:sp>
        <p:nvSpPr>
          <p:cNvPr id="13317" name="Metin kutusu 5"/>
          <p:cNvSpPr txBox="1">
            <a:spLocks noChangeArrowheads="1"/>
          </p:cNvSpPr>
          <p:nvPr/>
        </p:nvSpPr>
        <p:spPr bwMode="auto">
          <a:xfrm>
            <a:off x="1682750" y="3271838"/>
            <a:ext cx="7513638" cy="366712"/>
          </a:xfrm>
          <a:prstGeom prst="rect">
            <a:avLst/>
          </a:prstGeom>
          <a:noFill/>
          <a:ln w="9525">
            <a:noFill/>
            <a:miter lim="800000"/>
            <a:headEnd/>
            <a:tailEnd/>
          </a:ln>
        </p:spPr>
        <p:txBody>
          <a:bodyPr>
            <a:spAutoFit/>
          </a:bodyPr>
          <a:lstStyle/>
          <a:p>
            <a:endParaRPr lang="tr-TR"/>
          </a:p>
        </p:txBody>
      </p:sp>
      <p:pic>
        <p:nvPicPr>
          <p:cNvPr id="13318" name="Picture 6"/>
          <p:cNvPicPr>
            <a:picLocks noChangeAspect="1" noChangeArrowheads="1"/>
          </p:cNvPicPr>
          <p:nvPr/>
        </p:nvPicPr>
        <p:blipFill>
          <a:blip r:embed="rId2"/>
          <a:srcRect/>
          <a:stretch>
            <a:fillRect/>
          </a:stretch>
        </p:blipFill>
        <p:spPr bwMode="auto">
          <a:xfrm>
            <a:off x="2876550" y="325438"/>
            <a:ext cx="5991225" cy="4581525"/>
          </a:xfrm>
          <a:prstGeom prst="rect">
            <a:avLst/>
          </a:prstGeo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p:cNvPr>
          <p:cNvSpPr>
            <a:spLocks noGrp="1"/>
          </p:cNvSpPr>
          <p:nvPr>
            <p:ph type="title"/>
          </p:nvPr>
        </p:nvSpPr>
        <p:spPr/>
        <p:txBody>
          <a:bodyPr/>
          <a:lstStyle/>
          <a:p>
            <a:pPr eaLnBrk="1" fontAlgn="auto" hangingPunct="1">
              <a:spcAft>
                <a:spcPts val="0"/>
              </a:spcAft>
              <a:defRPr/>
            </a:pPr>
            <a:endParaRPr lang="tr-TR"/>
          </a:p>
        </p:txBody>
      </p:sp>
      <p:sp>
        <p:nvSpPr>
          <p:cNvPr id="3" name="İçerik Yer Tutucusu 2">
            <a:extLst/>
          </p:cNvPr>
          <p:cNvSpPr>
            <a:spLocks noGrp="1"/>
          </p:cNvSpPr>
          <p:nvPr>
            <p:ph idx="1"/>
          </p:nvPr>
        </p:nvSpPr>
        <p:spPr/>
        <p:txBody>
          <a:bodyPr wrap="square" numCol="1" anchor="t" anchorCtr="0" compatLnSpc="1">
            <a:prstTxWarp prst="textNoShape">
              <a:avLst/>
            </a:prstTxWarp>
          </a:bodyPr>
          <a:lstStyle/>
          <a:p>
            <a:pPr eaLnBrk="1" hangingPunct="1"/>
            <a:r>
              <a:rPr lang="tr-TR" smtClean="0">
                <a:solidFill>
                  <a:schemeClr val="accent2"/>
                </a:solidFill>
              </a:rPr>
              <a:t>3- Klinikteki bir hasta, dünyadaki bir birey</a:t>
            </a:r>
          </a:p>
          <a:p>
            <a:pPr eaLnBrk="1" hangingPunct="1"/>
            <a:r>
              <a:rPr lang="tr-TR" smtClean="0"/>
              <a:t>SDM'nin tıbbi görüşme odaklı olması, eksikliklere sahiptir. Örneğin bu görüş bir hastanın karar vermede faydalandığı bilgi ortamını ihmal eder.</a:t>
            </a:r>
          </a:p>
          <a:p>
            <a:pPr eaLnBrk="1" hangingPunct="1"/>
            <a:r>
              <a:rPr lang="tr-TR" smtClean="0"/>
              <a:t>Doktorlar hala en güvenilir sağlık bilgisi kaynağı olmasına rağmen, hastalar (bazen aranılan ve bazen tesadüfen)  sayısız sağlık bilgisi kaynağına ulaşabilir.</a:t>
            </a:r>
          </a:p>
          <a:p>
            <a:pPr eaLnBrk="1" hangingPunct="1"/>
            <a:endParaRPr lang="tr-TR"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p:cNvPr>
          <p:cNvSpPr>
            <a:spLocks noGrp="1"/>
          </p:cNvSpPr>
          <p:nvPr>
            <p:ph type="title"/>
          </p:nvPr>
        </p:nvSpPr>
        <p:spPr/>
        <p:txBody>
          <a:bodyPr/>
          <a:lstStyle/>
          <a:p>
            <a:pPr eaLnBrk="1" fontAlgn="auto" hangingPunct="1">
              <a:spcAft>
                <a:spcPts val="0"/>
              </a:spcAft>
              <a:defRPr/>
            </a:pPr>
            <a:endParaRPr lang="tr-TR"/>
          </a:p>
        </p:txBody>
      </p:sp>
      <p:sp>
        <p:nvSpPr>
          <p:cNvPr id="3" name="İçerik Yer Tutucusu 2">
            <a:extLst/>
          </p:cNvPr>
          <p:cNvSpPr>
            <a:spLocks noGrp="1"/>
          </p:cNvSpPr>
          <p:nvPr>
            <p:ph idx="1"/>
          </p:nvPr>
        </p:nvSpPr>
        <p:spPr/>
        <p:txBody>
          <a:bodyPr wrap="square" numCol="1" anchor="t" anchorCtr="0" compatLnSpc="1">
            <a:prstTxWarp prst="textNoShape">
              <a:avLst/>
            </a:prstTxWarp>
          </a:bodyPr>
          <a:lstStyle/>
          <a:p>
            <a:pPr eaLnBrk="1" hangingPunct="1">
              <a:defRPr/>
            </a:pPr>
            <a:r>
              <a:rPr lang="tr-TR" smtClean="0">
                <a:solidFill>
                  <a:schemeClr val="accent2"/>
                </a:solidFill>
              </a:rPr>
              <a:t>3- Klinikteki bir hasta, dünyadaki bir birey</a:t>
            </a:r>
            <a:endParaRPr lang="tr-TR" smtClean="0"/>
          </a:p>
          <a:p>
            <a:pPr eaLnBrk="1" hangingPunct="1">
              <a:defRPr/>
            </a:pPr>
            <a:r>
              <a:rPr lang="tr-TR" smtClean="0"/>
              <a:t>Örneğin bir sağlık hizmetleri araştırmacısı ve arkadaşı; hastaların implante edilebilir bir kardiyoverter defibrilatörünü kabul etmeye karar verirken faydalandığı web siteleri, hasta sohbet ortamı ve YouTube videoları hazırlamışlar.</a:t>
            </a:r>
          </a:p>
          <a:p>
            <a:pPr eaLnBrk="1" hangingPunct="1">
              <a:defRPr/>
            </a:pPr>
            <a:r>
              <a:rPr lang="tr-TR" smtClean="0"/>
              <a:t>Özellikle önem taşıyan husus, hastalar ve aileler, hekim ile görüştükten  sonra danışacak bilgi kaynaklarına sahiptirler ancak bu şekilde hastalıkları ile ilgili diyaloglara devam etme fırsatlarına sahip değillerdir.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p:cNvPr>
          <p:cNvSpPr>
            <a:spLocks noGrp="1"/>
          </p:cNvSpPr>
          <p:nvPr>
            <p:ph type="title"/>
          </p:nvPr>
        </p:nvSpPr>
        <p:spPr/>
        <p:txBody>
          <a:bodyPr/>
          <a:lstStyle/>
          <a:p>
            <a:pPr eaLnBrk="1" fontAlgn="auto" hangingPunct="1">
              <a:spcAft>
                <a:spcPts val="0"/>
              </a:spcAft>
              <a:defRPr/>
            </a:pPr>
            <a:endParaRPr lang="tr-TR"/>
          </a:p>
        </p:txBody>
      </p:sp>
      <p:sp>
        <p:nvSpPr>
          <p:cNvPr id="3" name="İçerik Yer Tutucusu 2">
            <a:extLst/>
          </p:cNvPr>
          <p:cNvSpPr>
            <a:spLocks noGrp="1"/>
          </p:cNvSpPr>
          <p:nvPr>
            <p:ph idx="1"/>
          </p:nvPr>
        </p:nvSpPr>
        <p:spPr/>
        <p:txBody>
          <a:bodyPr wrap="square" numCol="1" anchor="t" anchorCtr="0" compatLnSpc="1">
            <a:prstTxWarp prst="textNoShape">
              <a:avLst/>
            </a:prstTxWarp>
          </a:bodyPr>
          <a:lstStyle/>
          <a:p>
            <a:pPr eaLnBrk="1" hangingPunct="1">
              <a:defRPr/>
            </a:pPr>
            <a:r>
              <a:rPr lang="tr-TR" smtClean="0">
                <a:solidFill>
                  <a:schemeClr val="accent2"/>
                </a:solidFill>
              </a:rPr>
              <a:t>4-Tıbbi görüşme hastalığın anlatımında sadece bir bölümdür</a:t>
            </a:r>
          </a:p>
          <a:p>
            <a:pPr eaLnBrk="1" hangingPunct="1">
              <a:defRPr/>
            </a:pPr>
            <a:r>
              <a:rPr lang="tr-TR" smtClean="0"/>
              <a:t>Son olarak, SDM bireylere yaklaşırken sadece hastalığa yönelik değerlendirme değil, hastaların kişisel özelliklerine göre yaklaşımı önermektedir. </a:t>
            </a:r>
          </a:p>
          <a:p>
            <a:pPr eaLnBrk="1" hangingPunct="1">
              <a:defRPr/>
            </a:pPr>
            <a:r>
              <a:rPr lang="tr-TR" smtClean="0"/>
              <a:t>Örneğin diyabeti ve kalp rahatsızlığı olan yaşlı bir adam hastalıklarının birbiriyle ilişkili olması ve ortak karar alınması gerekliliği nedeniyle kardiyolog, endokrinolog ve birinci basamak sağlık hizmetlerine düzenli kontrollere gitmelidir.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p:cNvPr>
          <p:cNvSpPr>
            <a:spLocks noGrp="1"/>
          </p:cNvSpPr>
          <p:nvPr>
            <p:ph type="title"/>
          </p:nvPr>
        </p:nvSpPr>
        <p:spPr/>
        <p:txBody>
          <a:bodyPr/>
          <a:lstStyle/>
          <a:p>
            <a:pPr eaLnBrk="1" fontAlgn="auto" hangingPunct="1">
              <a:spcAft>
                <a:spcPts val="0"/>
              </a:spcAft>
              <a:defRPr/>
            </a:pPr>
            <a:endParaRPr lang="tr-TR"/>
          </a:p>
        </p:txBody>
      </p:sp>
      <p:sp>
        <p:nvSpPr>
          <p:cNvPr id="3" name="İçerik Yer Tutucusu 2">
            <a:extLst/>
          </p:cNvPr>
          <p:cNvSpPr>
            <a:spLocks noGrp="1"/>
          </p:cNvSpPr>
          <p:nvPr>
            <p:ph idx="1"/>
          </p:nvPr>
        </p:nvSpPr>
        <p:spPr/>
        <p:txBody>
          <a:bodyPr/>
          <a:lstStyle/>
          <a:p>
            <a:pPr marL="182880" indent="-182880" eaLnBrk="1" fontAlgn="auto" hangingPunct="1">
              <a:buFont typeface="Arial" pitchFamily="34" charset="0"/>
              <a:buChar char="•"/>
              <a:defRPr/>
            </a:pPr>
            <a:r>
              <a:rPr lang="tr-TR" dirty="0">
                <a:solidFill>
                  <a:schemeClr val="accent2"/>
                </a:solidFill>
              </a:rPr>
              <a:t>4-Tıbbi </a:t>
            </a:r>
            <a:r>
              <a:rPr lang="tr-TR" dirty="0" smtClean="0">
                <a:solidFill>
                  <a:schemeClr val="accent2"/>
                </a:solidFill>
              </a:rPr>
              <a:t>görüşme </a:t>
            </a:r>
            <a:r>
              <a:rPr lang="tr-TR" dirty="0">
                <a:solidFill>
                  <a:schemeClr val="accent2"/>
                </a:solidFill>
              </a:rPr>
              <a:t>hastalığın anlatımında sadece bir </a:t>
            </a:r>
            <a:r>
              <a:rPr lang="tr-TR" dirty="0" smtClean="0">
                <a:solidFill>
                  <a:schemeClr val="accent2"/>
                </a:solidFill>
              </a:rPr>
              <a:t>bölümdür</a:t>
            </a:r>
            <a:endParaRPr lang="tr-TR" dirty="0" smtClean="0">
              <a:solidFill>
                <a:schemeClr val="tx1">
                  <a:lumMod val="65000"/>
                  <a:lumOff val="35000"/>
                </a:schemeClr>
              </a:solidFill>
            </a:endParaRPr>
          </a:p>
          <a:p>
            <a:pPr marL="182880" indent="-182880" eaLnBrk="1" fontAlgn="auto" hangingPunct="1">
              <a:buFont typeface="Arial" pitchFamily="34" charset="0"/>
              <a:buChar char="•"/>
              <a:defRPr/>
            </a:pPr>
            <a:r>
              <a:rPr lang="tr-TR" dirty="0" smtClean="0">
                <a:solidFill>
                  <a:schemeClr val="tx1">
                    <a:lumMod val="65000"/>
                    <a:lumOff val="35000"/>
                  </a:schemeClr>
                </a:solidFill>
              </a:rPr>
              <a:t>Genellikle</a:t>
            </a:r>
            <a:r>
              <a:rPr lang="tr-TR" dirty="0">
                <a:solidFill>
                  <a:schemeClr val="tx1">
                    <a:lumMod val="65000"/>
                    <a:lumOff val="35000"/>
                  </a:schemeClr>
                </a:solidFill>
              </a:rPr>
              <a:t>, öykünün hem insan hem hasta deneyimi için önemli olduğuna dikkat çekilmiştir.</a:t>
            </a:r>
          </a:p>
          <a:p>
            <a:pPr marL="182880" indent="-182880" eaLnBrk="1" fontAlgn="auto" hangingPunct="1">
              <a:buFont typeface="Arial" pitchFamily="34" charset="0"/>
              <a:buChar char="•"/>
              <a:defRPr/>
            </a:pPr>
            <a:r>
              <a:rPr lang="tr-TR" dirty="0" err="1">
                <a:solidFill>
                  <a:schemeClr val="tx1">
                    <a:lumMod val="65000"/>
                    <a:lumOff val="35000"/>
                  </a:schemeClr>
                </a:solidFill>
              </a:rPr>
              <a:t>SDM'nin</a:t>
            </a:r>
            <a:r>
              <a:rPr lang="tr-TR" dirty="0">
                <a:solidFill>
                  <a:schemeClr val="tx1">
                    <a:lumMod val="65000"/>
                    <a:lumOff val="35000"/>
                  </a:schemeClr>
                </a:solidFill>
              </a:rPr>
              <a:t> kişi merkezli modeli hasta için  yerinde bir karardır.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p:cNvPr>
          <p:cNvSpPr>
            <a:spLocks noGrp="1"/>
          </p:cNvSpPr>
          <p:nvPr>
            <p:ph type="title"/>
          </p:nvPr>
        </p:nvSpPr>
        <p:spPr/>
        <p:txBody>
          <a:bodyPr/>
          <a:lstStyle/>
          <a:p>
            <a:pPr eaLnBrk="1" fontAlgn="auto" hangingPunct="1">
              <a:spcAft>
                <a:spcPts val="0"/>
              </a:spcAft>
              <a:defRPr/>
            </a:pPr>
            <a:endParaRPr lang="tr-TR"/>
          </a:p>
        </p:txBody>
      </p:sp>
      <p:sp>
        <p:nvSpPr>
          <p:cNvPr id="3" name="İçerik Yer Tutucusu 2">
            <a:extLst/>
          </p:cNvPr>
          <p:cNvSpPr>
            <a:spLocks noGrp="1"/>
          </p:cNvSpPr>
          <p:nvPr>
            <p:ph idx="1"/>
          </p:nvPr>
        </p:nvSpPr>
        <p:spPr/>
        <p:txBody>
          <a:bodyPr wrap="square" numCol="1" anchor="t" anchorCtr="0" compatLnSpc="1">
            <a:prstTxWarp prst="textNoShape">
              <a:avLst/>
            </a:prstTxWarp>
          </a:bodyPr>
          <a:lstStyle/>
          <a:p>
            <a:pPr eaLnBrk="1" hangingPunct="1"/>
            <a:r>
              <a:rPr lang="tr-TR" smtClean="0">
                <a:solidFill>
                  <a:schemeClr val="accent2"/>
                </a:solidFill>
              </a:rPr>
              <a:t>4-Tıbbi görüşme hastalığın anlatımında sadece bir bölümdür</a:t>
            </a:r>
            <a:endParaRPr lang="tr-TR" smtClean="0"/>
          </a:p>
          <a:p>
            <a:pPr eaLnBrk="1" hangingPunct="1"/>
            <a:r>
              <a:rPr lang="tr-TR" smtClean="0"/>
              <a:t>Hastanın bireysel özelliklerine sınırlı bir şekilde odaklanma başarısızlığa neden olur.</a:t>
            </a:r>
          </a:p>
          <a:p>
            <a:pPr eaLnBrk="1" hangingPunct="1"/>
            <a:r>
              <a:rPr lang="tr-TR" smtClean="0"/>
              <a:t> 1) Karar vermede aile üyelerinin rolleri, eylemleri ve etkilerinin dışlanması</a:t>
            </a:r>
          </a:p>
          <a:p>
            <a:pPr eaLnBrk="1" hangingPunct="1"/>
            <a:r>
              <a:rPr lang="tr-TR" smtClean="0"/>
              <a:t> 2) Sadece tıbbi görüşmeye odaklanmak</a:t>
            </a:r>
          </a:p>
          <a:p>
            <a:pPr eaLnBrk="1" hangingPunct="1"/>
            <a:r>
              <a:rPr lang="tr-TR" smtClean="0"/>
              <a:t> 3) Hastaların erişebileceği bilgilendirme ortamını görmezden gelmek</a:t>
            </a:r>
          </a:p>
          <a:p>
            <a:pPr eaLnBrk="1" hangingPunct="1"/>
            <a:r>
              <a:rPr lang="tr-TR" smtClean="0"/>
              <a:t> 4) Her karşılaşmayı diğerlerinden bağımsız olarak değerlendirmek</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p:cNvPr>
          <p:cNvSpPr>
            <a:spLocks noGrp="1"/>
          </p:cNvSpPr>
          <p:nvPr>
            <p:ph type="title"/>
          </p:nvPr>
        </p:nvSpPr>
        <p:spPr/>
        <p:txBody>
          <a:bodyPr wrap="square" numCol="1" anchorCtr="0" compatLnSpc="1">
            <a:prstTxWarp prst="textNoShape">
              <a:avLst/>
            </a:prstTxWarp>
          </a:bodyPr>
          <a:lstStyle/>
          <a:p>
            <a:pPr eaLnBrk="1" hangingPunct="1">
              <a:defRPr/>
            </a:pPr>
            <a:r>
              <a:rPr lang="tr-TR" sz="2800" smtClean="0"/>
              <a:t>SDM’nin kişi merkezli modeli</a:t>
            </a:r>
          </a:p>
        </p:txBody>
      </p:sp>
      <p:sp>
        <p:nvSpPr>
          <p:cNvPr id="3" name="İçerik Yer Tutucusu 2">
            <a:extLst/>
          </p:cNvPr>
          <p:cNvSpPr>
            <a:spLocks noGrp="1"/>
          </p:cNvSpPr>
          <p:nvPr>
            <p:ph idx="1"/>
          </p:nvPr>
        </p:nvSpPr>
        <p:spPr/>
        <p:txBody>
          <a:bodyPr wrap="square" numCol="1" anchor="t" anchorCtr="0" compatLnSpc="1">
            <a:prstTxWarp prst="textNoShape">
              <a:avLst/>
            </a:prstTxWarp>
          </a:bodyPr>
          <a:lstStyle/>
          <a:p>
            <a:pPr eaLnBrk="1" hangingPunct="1">
              <a:defRPr/>
            </a:pPr>
            <a:r>
              <a:rPr lang="tr-TR" smtClean="0"/>
              <a:t>SDM'nin tüm kısıtlılıkları düşünülerek, sağlık hizmetlerinde kişi merkezli model geliştirilmiştir.</a:t>
            </a:r>
          </a:p>
          <a:p>
            <a:pPr eaLnBrk="1" hangingPunct="1">
              <a:defRPr/>
            </a:pPr>
            <a:r>
              <a:rPr lang="tr-TR" smtClean="0"/>
              <a:t>Bu modelde, kararlar hasta ve ailenin deneyimleri göz önünde bulundurularak verilmelidir.</a:t>
            </a:r>
          </a:p>
          <a:p>
            <a:pPr eaLnBrk="1" hangingPunct="1">
              <a:defRPr/>
            </a:pPr>
            <a:r>
              <a:rPr lang="tr-TR" smtClean="0"/>
              <a:t>Morris ve arkadaşları iletişim engelli hastalarla yaptığı çalışmalarda, medikal ziyaretten önce “karşılaşma ve karar hazırlığı“;  ziyaretten sonra "karar verme ve karar etkisi“ şeklinde ek aşamalar tanımlamıştır.</a:t>
            </a:r>
          </a:p>
          <a:p>
            <a:pPr eaLnBrk="1" hangingPunct="1">
              <a:defRPr/>
            </a:pPr>
            <a:endParaRPr lang="tr-TR"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bwMode="auto"/>
        <p:txBody>
          <a:bodyPr wrap="square" numCol="1" anchorCtr="0" compatLnSpc="1">
            <a:prstTxWarp prst="textNoShape">
              <a:avLst/>
            </a:prstTxWarp>
          </a:bodyPr>
          <a:lstStyle/>
          <a:p>
            <a:pPr eaLnBrk="1" hangingPunct="1">
              <a:defRPr/>
            </a:pPr>
            <a:r>
              <a:rPr lang="tr-TR" sz="2800" smtClean="0"/>
              <a:t>SDM’nin kişi merkezli modeli</a:t>
            </a:r>
          </a:p>
        </p:txBody>
      </p:sp>
      <p:sp>
        <p:nvSpPr>
          <p:cNvPr id="3" name="İçerik Yer Tutucusu 2">
            <a:extLst>
              <a:ext uri="{FF2B5EF4-FFF2-40B4-BE49-F238E27FC236}"/>
            </a:extLst>
          </p:cNvPr>
          <p:cNvSpPr>
            <a:spLocks noGrp="1"/>
          </p:cNvSpPr>
          <p:nvPr>
            <p:ph idx="1"/>
          </p:nvPr>
        </p:nvSpPr>
        <p:spPr/>
        <p:txBody>
          <a:bodyPr wrap="square" numCol="1" anchor="t" anchorCtr="0" compatLnSpc="1">
            <a:prstTxWarp prst="textNoShape">
              <a:avLst/>
            </a:prstTxWarp>
          </a:bodyPr>
          <a:lstStyle/>
          <a:p>
            <a:pPr eaLnBrk="1" hangingPunct="1">
              <a:defRPr/>
            </a:pPr>
            <a:r>
              <a:rPr lang="tr-TR" smtClean="0"/>
              <a:t>Hastayla ilgili planların yürütülmesinde hasta kararlarına katkıda bulunanların istek ve yetenekleri dikkate alınmalı.</a:t>
            </a:r>
          </a:p>
          <a:p>
            <a:pPr eaLnBrk="1" hangingPunct="1">
              <a:defRPr/>
            </a:pPr>
            <a:r>
              <a:rPr lang="tr-TR" smtClean="0"/>
              <a:t>Wenzel ve arkadaşları, klinik araştırmalara katılım konusunda karar vermede aile ve arkadaşların etkisini kapsayacak şekilde "karar ortaklığı" terimini sunmaktadır.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bwMode="auto"/>
        <p:txBody>
          <a:bodyPr wrap="square" numCol="1" anchorCtr="0" compatLnSpc="1">
            <a:prstTxWarp prst="textNoShape">
              <a:avLst/>
            </a:prstTxWarp>
          </a:bodyPr>
          <a:lstStyle/>
          <a:p>
            <a:pPr eaLnBrk="1" hangingPunct="1">
              <a:defRPr/>
            </a:pPr>
            <a:r>
              <a:rPr lang="tr-TR" sz="2800" smtClean="0"/>
              <a:t>SDM’nin kişi merkezli modeli</a:t>
            </a:r>
          </a:p>
        </p:txBody>
      </p:sp>
      <p:sp>
        <p:nvSpPr>
          <p:cNvPr id="3" name="İçerik Yer Tutucusu 2">
            <a:extLst>
              <a:ext uri="{FF2B5EF4-FFF2-40B4-BE49-F238E27FC236}"/>
            </a:extLst>
          </p:cNvPr>
          <p:cNvSpPr>
            <a:spLocks noGrp="1"/>
          </p:cNvSpPr>
          <p:nvPr>
            <p:ph idx="1"/>
          </p:nvPr>
        </p:nvSpPr>
        <p:spPr/>
        <p:txBody>
          <a:bodyPr/>
          <a:lstStyle/>
          <a:p>
            <a:pPr eaLnBrk="1" hangingPunct="1">
              <a:defRPr/>
            </a:pPr>
            <a:r>
              <a:rPr lang="tr-TR" dirty="0"/>
              <a:t>"Başarılı" bir tıbbi ziyaret gerçekleştirmek için "karşılaşma hazırlığı" ile başlamak önemlidir.</a:t>
            </a:r>
          </a:p>
          <a:p>
            <a:pPr eaLnBrk="1" hangingPunct="1">
              <a:defRPr/>
            </a:pPr>
            <a:r>
              <a:rPr lang="tr-TR" dirty="0"/>
              <a:t>İletişim engelli kişiler için çoğunlukla bir aile üyesinin tıbbi görüşmeye katılması, iletişim kurmayı kolaylaştıracaktır.</a:t>
            </a:r>
          </a:p>
          <a:p>
            <a:pPr eaLnBrk="1" hangingPunct="1">
              <a:defRPr/>
            </a:pPr>
            <a:r>
              <a:rPr lang="tr-TR" dirty="0"/>
              <a:t>Semptomlarla ilgili bilgi edinmenin ve duygusal hazırlığın belirli bir kararın verilmesinden önce tespit edilmesi gerekir.</a:t>
            </a:r>
          </a:p>
          <a:p>
            <a:pPr eaLnBrk="1" hangingPunct="1">
              <a:defRPr/>
            </a:pP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bwMode="auto"/>
        <p:txBody>
          <a:bodyPr wrap="square" numCol="1" anchorCtr="0" compatLnSpc="1">
            <a:prstTxWarp prst="textNoShape">
              <a:avLst/>
            </a:prstTxWarp>
          </a:bodyPr>
          <a:lstStyle/>
          <a:p>
            <a:pPr eaLnBrk="1" hangingPunct="1">
              <a:defRPr/>
            </a:pPr>
            <a:r>
              <a:rPr lang="tr-TR" sz="2800" smtClean="0"/>
              <a:t>SDM’nin kişi merkezli modeli</a:t>
            </a:r>
          </a:p>
        </p:txBody>
      </p:sp>
      <p:sp>
        <p:nvSpPr>
          <p:cNvPr id="3" name="İçerik Yer Tutucusu 2">
            <a:extLst>
              <a:ext uri="{FF2B5EF4-FFF2-40B4-BE49-F238E27FC236}"/>
            </a:extLst>
          </p:cNvPr>
          <p:cNvSpPr>
            <a:spLocks noGrp="1"/>
          </p:cNvSpPr>
          <p:nvPr>
            <p:ph idx="1"/>
          </p:nvPr>
        </p:nvSpPr>
        <p:spPr/>
        <p:txBody>
          <a:bodyPr wrap="square" numCol="1" anchor="t" anchorCtr="0" compatLnSpc="1">
            <a:prstTxWarp prst="textNoShape">
              <a:avLst/>
            </a:prstTxWarp>
          </a:bodyPr>
          <a:lstStyle/>
          <a:p>
            <a:pPr eaLnBrk="1" hangingPunct="1">
              <a:defRPr/>
            </a:pPr>
            <a:r>
              <a:rPr lang="tr-TR" smtClean="0"/>
              <a:t>Tıbbi görüşme dönemi, görüşme hazırlığı evresinin yansıması olarak değerlendirilebilir.</a:t>
            </a:r>
          </a:p>
          <a:p>
            <a:pPr eaLnBrk="1" hangingPunct="1">
              <a:defRPr/>
            </a:pPr>
            <a:r>
              <a:rPr lang="tr-TR" smtClean="0"/>
              <a:t>Hasta karar ortaklarıyla görüşebilir, internetten araştırabilir. Her seçeneğin potansiyel riskleri ve yararları açısından tercihte bulunur. Hekim (ve gözlemci-araştırmacı) bakış açısından karar, tıbbi görüşme sonunda onaylanır ve sonuçlanır.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bwMode="auto"/>
        <p:txBody>
          <a:bodyPr wrap="square" numCol="1" anchorCtr="0" compatLnSpc="1">
            <a:prstTxWarp prst="textNoShape">
              <a:avLst/>
            </a:prstTxWarp>
          </a:bodyPr>
          <a:lstStyle/>
          <a:p>
            <a:pPr eaLnBrk="1" hangingPunct="1">
              <a:defRPr/>
            </a:pPr>
            <a:r>
              <a:rPr lang="tr-TR" sz="2800" smtClean="0"/>
              <a:t>SDM’nin kişi merkezli modeli</a:t>
            </a:r>
          </a:p>
        </p:txBody>
      </p:sp>
      <p:sp>
        <p:nvSpPr>
          <p:cNvPr id="3" name="İçerik Yer Tutucusu 2">
            <a:extLst>
              <a:ext uri="{FF2B5EF4-FFF2-40B4-BE49-F238E27FC236}"/>
            </a:extLst>
          </p:cNvPr>
          <p:cNvSpPr>
            <a:spLocks noGrp="1"/>
          </p:cNvSpPr>
          <p:nvPr>
            <p:ph idx="1"/>
          </p:nvPr>
        </p:nvSpPr>
        <p:spPr/>
        <p:txBody>
          <a:bodyPr/>
          <a:lstStyle/>
          <a:p>
            <a:pPr eaLnBrk="1" hangingPunct="1">
              <a:defRPr/>
            </a:pPr>
            <a:r>
              <a:rPr lang="tr-TR" dirty="0" smtClean="0"/>
              <a:t>Takip </a:t>
            </a:r>
            <a:r>
              <a:rPr lang="tr-TR" dirty="0"/>
              <a:t>eden süreçte olası birkaç sonuç mevcuttur. Kişi ve karar ortakları, görüşmede önerilen plana uymayı seçebilir. Bununla birlikte, </a:t>
            </a:r>
            <a:r>
              <a:rPr lang="tr-TR" dirty="0" err="1"/>
              <a:t>klinisyenle</a:t>
            </a:r>
            <a:r>
              <a:rPr lang="tr-TR" dirty="0"/>
              <a:t> daha ileri görüşmelerin yapılması gerekebilir.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p:cNvPr>
          <p:cNvSpPr>
            <a:spLocks noGrp="1"/>
          </p:cNvSpPr>
          <p:nvPr>
            <p:ph type="title"/>
          </p:nvPr>
        </p:nvSpPr>
        <p:spPr/>
        <p:txBody>
          <a:bodyPr wrap="square" numCol="1" anchorCtr="0" compatLnSpc="1">
            <a:prstTxWarp prst="textNoShape">
              <a:avLst/>
            </a:prstTxWarp>
          </a:bodyPr>
          <a:lstStyle/>
          <a:p>
            <a:pPr eaLnBrk="1" hangingPunct="1"/>
            <a:r>
              <a:rPr lang="tr-TR" sz="4000" b="0" smtClean="0">
                <a:solidFill>
                  <a:schemeClr val="tx1"/>
                </a:solidFill>
              </a:rPr>
              <a:t/>
            </a:r>
            <a:br>
              <a:rPr lang="tr-TR" sz="4000" b="0" smtClean="0">
                <a:solidFill>
                  <a:schemeClr val="tx1"/>
                </a:solidFill>
              </a:rPr>
            </a:br>
            <a:r>
              <a:rPr lang="tr-TR" sz="4000" b="0" smtClean="0">
                <a:solidFill>
                  <a:schemeClr val="tx1"/>
                </a:solidFill>
              </a:rPr>
              <a:t/>
            </a:r>
            <a:br>
              <a:rPr lang="tr-TR" sz="4000" b="0" smtClean="0">
                <a:solidFill>
                  <a:schemeClr val="tx1"/>
                </a:solidFill>
              </a:rPr>
            </a:br>
            <a:r>
              <a:rPr lang="tr-TR" sz="2400" b="0" smtClean="0"/>
              <a:t>Klinikte bir hasta; dünyada bir birey. Ortak karar vermede neden tıbbi görüşmeden ziyade kişi merkezli olmaya ihtiyaç duyulur?</a:t>
            </a:r>
            <a:br>
              <a:rPr lang="tr-TR" sz="2400" b="0" smtClean="0"/>
            </a:br>
            <a:endParaRPr lang="tr-TR" sz="2400" b="0" smtClean="0"/>
          </a:p>
        </p:txBody>
      </p:sp>
      <p:sp>
        <p:nvSpPr>
          <p:cNvPr id="3" name="İçerik Yer Tutucusu 2">
            <a:extLst/>
          </p:cNvPr>
          <p:cNvSpPr>
            <a:spLocks noGrp="1"/>
          </p:cNvSpPr>
          <p:nvPr>
            <p:ph idx="1"/>
          </p:nvPr>
        </p:nvSpPr>
        <p:spPr/>
        <p:txBody>
          <a:bodyPr wrap="square" numCol="1" anchor="t" anchorCtr="0" compatLnSpc="1">
            <a:prstTxWarp prst="textNoShape">
              <a:avLst/>
            </a:prstTxWarp>
          </a:bodyPr>
          <a:lstStyle/>
          <a:p>
            <a:pPr eaLnBrk="1" hangingPunct="1">
              <a:buFont typeface="Arial" charset="0"/>
              <a:buNone/>
            </a:pPr>
            <a:r>
              <a:rPr lang="tr-TR" smtClean="0"/>
              <a:t>  </a:t>
            </a:r>
            <a:r>
              <a:rPr lang="tr-TR" sz="2400" smtClean="0">
                <a:solidFill>
                  <a:schemeClr val="accent1"/>
                </a:solidFill>
              </a:rPr>
              <a:t>GİRİŞ</a:t>
            </a:r>
          </a:p>
          <a:p>
            <a:pPr eaLnBrk="1" hangingPunct="1"/>
            <a:r>
              <a:rPr lang="tr-TR" smtClean="0"/>
              <a:t>Ortak karar mekanizması (SDM), hasta ve aile merkezli bakımın bir parçası olarak etik bir zorunluluk ve kanıta dayalı kılavuz ilkeleri doğrultusunda bireysel hasta ihtiyaçlarına göre şekillenmektedir.</a:t>
            </a:r>
          </a:p>
          <a:p>
            <a:pPr eaLnBrk="1" hangingPunct="1"/>
            <a:r>
              <a:rPr lang="tr-TR" smtClean="0"/>
              <a:t>SDM, hastanın ihtiyaçlarını karşılayan bir karara varmak için en az iki kişinin birlikte karar vererek hasta tercihlerini açıklamasını gerektirir.</a:t>
            </a:r>
          </a:p>
          <a:p>
            <a:pPr eaLnBrk="1" hangingPunct="1"/>
            <a:endParaRPr lang="tr-TR"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bwMode="auto"/>
        <p:txBody>
          <a:bodyPr wrap="square" numCol="1" anchorCtr="0" compatLnSpc="1">
            <a:prstTxWarp prst="textNoShape">
              <a:avLst/>
            </a:prstTxWarp>
          </a:bodyPr>
          <a:lstStyle/>
          <a:p>
            <a:pPr eaLnBrk="1" hangingPunct="1">
              <a:defRPr/>
            </a:pPr>
            <a:r>
              <a:rPr lang="tr-TR" sz="2800" smtClean="0"/>
              <a:t>SDM’nin kişi merkezli modeli</a:t>
            </a:r>
          </a:p>
        </p:txBody>
      </p:sp>
      <p:sp>
        <p:nvSpPr>
          <p:cNvPr id="3" name="İçerik Yer Tutucusu 2">
            <a:extLst>
              <a:ext uri="{FF2B5EF4-FFF2-40B4-BE49-F238E27FC236}"/>
            </a:extLst>
          </p:cNvPr>
          <p:cNvSpPr>
            <a:spLocks noGrp="1"/>
          </p:cNvSpPr>
          <p:nvPr>
            <p:ph idx="1"/>
          </p:nvPr>
        </p:nvSpPr>
        <p:spPr/>
        <p:txBody>
          <a:bodyPr wrap="square" numCol="1" anchor="t" anchorCtr="0" compatLnSpc="1">
            <a:prstTxWarp prst="textNoShape">
              <a:avLst/>
            </a:prstTxWarp>
          </a:bodyPr>
          <a:lstStyle/>
          <a:p>
            <a:pPr eaLnBrk="1" hangingPunct="1">
              <a:defRPr/>
            </a:pPr>
            <a:r>
              <a:rPr lang="tr-TR" smtClean="0"/>
              <a:t>İdeal olarak, hekime geribildirim, tekrar klinik görüşme  ihtiyacının belirteci olacaktır. </a:t>
            </a:r>
          </a:p>
          <a:p>
            <a:pPr eaLnBrk="1" hangingPunct="1">
              <a:defRPr/>
            </a:pPr>
            <a:r>
              <a:rPr lang="tr-TR" smtClean="0"/>
              <a:t>Telefon görüşmeleri, e-postalar aracılığıyla önerilen planın revizyonu veya onaylanması sağlanabilir.</a:t>
            </a:r>
          </a:p>
          <a:p>
            <a:pPr eaLnBrk="1" hangingPunct="1">
              <a:defRPr/>
            </a:pPr>
            <a:r>
              <a:rPr lang="tr-TR" smtClean="0"/>
              <a:t>Daha fazla görüşme veya tartışma gerekiyorsa, döngü devam eder. Bu modelin döngüsel yapısı, koşulların zamanla değişmesi nedeniyle kronik hastalıkta karar vermeye de yön verebilir.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3794" name="Resim 4" descr="Ekran Kırpma"/>
          <p:cNvPicPr>
            <a:picLocks noChangeAspect="1"/>
          </p:cNvPicPr>
          <p:nvPr/>
        </p:nvPicPr>
        <p:blipFill>
          <a:blip r:embed="rId2"/>
          <a:srcRect/>
          <a:stretch>
            <a:fillRect/>
          </a:stretch>
        </p:blipFill>
        <p:spPr bwMode="auto">
          <a:xfrm>
            <a:off x="679450" y="639763"/>
            <a:ext cx="6835775" cy="5588000"/>
          </a:xfrm>
          <a:prstGeom prst="rect">
            <a:avLst/>
          </a:prstGeom>
          <a:noFill/>
          <a:ln w="9525">
            <a:noFill/>
            <a:miter lim="800000"/>
            <a:headEnd/>
            <a:tailEnd/>
          </a:ln>
        </p:spPr>
      </p:pic>
      <p:sp>
        <p:nvSpPr>
          <p:cNvPr id="2" name="Unvan 1">
            <a:extLst>
              <a:ext uri="{FF2B5EF4-FFF2-40B4-BE49-F238E27FC236}"/>
            </a:extLst>
          </p:cNvPr>
          <p:cNvSpPr>
            <a:spLocks noGrp="1"/>
          </p:cNvSpPr>
          <p:nvPr>
            <p:ph type="title"/>
          </p:nvPr>
        </p:nvSpPr>
        <p:spPr>
          <a:xfrm>
            <a:off x="7878763" y="639763"/>
            <a:ext cx="3074987" cy="1325562"/>
          </a:xfrm>
        </p:spPr>
        <p:txBody>
          <a:bodyPr/>
          <a:lstStyle/>
          <a:p>
            <a:pPr eaLnBrk="1" hangingPunct="1">
              <a:defRPr/>
            </a:pPr>
            <a:endParaRPr lang="tr-TR" sz="3200"/>
          </a:p>
        </p:txBody>
      </p:sp>
      <p:sp>
        <p:nvSpPr>
          <p:cNvPr id="3" name="İçerik Yer Tutucusu 2">
            <a:extLst>
              <a:ext uri="{FF2B5EF4-FFF2-40B4-BE49-F238E27FC236}"/>
            </a:extLst>
          </p:cNvPr>
          <p:cNvSpPr>
            <a:spLocks noGrp="1"/>
          </p:cNvSpPr>
          <p:nvPr>
            <p:ph idx="1"/>
          </p:nvPr>
        </p:nvSpPr>
        <p:spPr>
          <a:xfrm>
            <a:off x="7878763" y="1936750"/>
            <a:ext cx="3074987" cy="4243388"/>
          </a:xfrm>
        </p:spPr>
        <p:txBody>
          <a:bodyPr/>
          <a:lstStyle/>
          <a:p>
            <a:pPr eaLnBrk="1" hangingPunct="1">
              <a:defRPr/>
            </a:pPr>
            <a:r>
              <a:rPr lang="tr-TR" sz="1600" dirty="0"/>
              <a:t>Şekil 1, kişilerin, ailelerinin ve </a:t>
            </a:r>
            <a:r>
              <a:rPr lang="tr-TR" sz="1600" dirty="0" err="1"/>
              <a:t>klinisyenlerinin</a:t>
            </a:r>
            <a:r>
              <a:rPr lang="tr-TR" sz="1600" dirty="0"/>
              <a:t> aldığı kararları tanımlamaktadır. Daha önceki aşamalarda tekrarlayıcı ve kararların onaylanması üzerinde etkisi olan süreçleri tanımlar.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extLst>
          </p:cNvPr>
          <p:cNvSpPr>
            <a:spLocks noGrp="1"/>
          </p:cNvSpPr>
          <p:nvPr>
            <p:ph type="title"/>
          </p:nvPr>
        </p:nvSpPr>
        <p:spPr/>
        <p:txBody>
          <a:bodyPr/>
          <a:lstStyle/>
          <a:p>
            <a:pPr eaLnBrk="1" hangingPunct="1">
              <a:defRPr/>
            </a:pPr>
            <a:endParaRPr lang="tr-TR"/>
          </a:p>
        </p:txBody>
      </p:sp>
      <p:sp>
        <p:nvSpPr>
          <p:cNvPr id="3" name="İçerik Yer Tutucusu 2">
            <a:extLst>
              <a:ext uri="{FF2B5EF4-FFF2-40B4-BE49-F238E27FC236}"/>
            </a:extLst>
          </p:cNvPr>
          <p:cNvSpPr>
            <a:spLocks noGrp="1"/>
          </p:cNvSpPr>
          <p:nvPr>
            <p:ph idx="1"/>
          </p:nvPr>
        </p:nvSpPr>
        <p:spPr/>
        <p:txBody>
          <a:bodyPr/>
          <a:lstStyle/>
          <a:p>
            <a:pPr eaLnBrk="1" hangingPunct="1">
              <a:defRPr/>
            </a:pPr>
            <a:r>
              <a:rPr lang="tr-TR" dirty="0">
                <a:solidFill>
                  <a:schemeClr val="accent2"/>
                </a:solidFill>
              </a:rPr>
              <a:t>4- Kişi merkezli karar modelinin etkileri</a:t>
            </a:r>
          </a:p>
          <a:p>
            <a:pPr eaLnBrk="1" hangingPunct="1">
              <a:defRPr/>
            </a:pPr>
            <a:r>
              <a:rPr lang="tr-TR" dirty="0">
                <a:solidFill>
                  <a:schemeClr val="tx1">
                    <a:lumMod val="65000"/>
                    <a:lumOff val="35000"/>
                  </a:schemeClr>
                </a:solidFill>
              </a:rPr>
              <a:t>Klinik görüşme kararları yerine kişi merkezli kararlara geçişte hastaların tutumları ve geri bildirimleri etkili olmaktadır.</a:t>
            </a:r>
          </a:p>
          <a:p>
            <a:pPr eaLnBrk="1" hangingPunct="1">
              <a:defRPr/>
            </a:pPr>
            <a:r>
              <a:rPr lang="tr-TR" dirty="0">
                <a:solidFill>
                  <a:schemeClr val="tx1">
                    <a:lumMod val="65000"/>
                    <a:lumOff val="35000"/>
                  </a:schemeClr>
                </a:solidFill>
              </a:rPr>
              <a:t>Bu </a:t>
            </a:r>
            <a:r>
              <a:rPr lang="tr-TR" dirty="0" smtClean="0">
                <a:solidFill>
                  <a:schemeClr val="tx1">
                    <a:lumMod val="65000"/>
                    <a:lumOff val="35000"/>
                  </a:schemeClr>
                </a:solidFill>
              </a:rPr>
              <a:t>model de</a:t>
            </a:r>
            <a:r>
              <a:rPr lang="tr-TR" dirty="0">
                <a:solidFill>
                  <a:schemeClr val="tx1">
                    <a:lumMod val="65000"/>
                    <a:lumOff val="35000"/>
                  </a:schemeClr>
                </a:solidFill>
              </a:rPr>
              <a:t>, karar sürecinin yalnızca bir </a:t>
            </a:r>
            <a:r>
              <a:rPr lang="tr-TR" dirty="0" smtClean="0">
                <a:solidFill>
                  <a:schemeClr val="tx1">
                    <a:lumMod val="65000"/>
                    <a:lumOff val="35000"/>
                  </a:schemeClr>
                </a:solidFill>
              </a:rPr>
              <a:t>ölçüsüdür. Bu </a:t>
            </a:r>
            <a:r>
              <a:rPr lang="tr-TR" dirty="0">
                <a:solidFill>
                  <a:schemeClr val="tx1">
                    <a:lumMod val="65000"/>
                    <a:lumOff val="35000"/>
                  </a:schemeClr>
                </a:solidFill>
              </a:rPr>
              <a:t>süreç hastayı "doğru" şeyi yapmaya ikna etmek değil, hastayla işbirliği içinde plan yapmayı içerir.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extLst>
          </p:cNvPr>
          <p:cNvSpPr>
            <a:spLocks noGrp="1"/>
          </p:cNvSpPr>
          <p:nvPr>
            <p:ph type="title"/>
          </p:nvPr>
        </p:nvSpPr>
        <p:spPr/>
        <p:txBody>
          <a:bodyPr/>
          <a:lstStyle/>
          <a:p>
            <a:pPr eaLnBrk="1" hangingPunct="1">
              <a:defRPr/>
            </a:pPr>
            <a:endParaRPr lang="tr-TR"/>
          </a:p>
        </p:txBody>
      </p:sp>
      <p:sp>
        <p:nvSpPr>
          <p:cNvPr id="3" name="İçerik Yer Tutucusu 2">
            <a:extLst>
              <a:ext uri="{FF2B5EF4-FFF2-40B4-BE49-F238E27FC236}"/>
            </a:extLst>
          </p:cNvPr>
          <p:cNvSpPr>
            <a:spLocks noGrp="1"/>
          </p:cNvSpPr>
          <p:nvPr>
            <p:ph idx="1"/>
          </p:nvPr>
        </p:nvSpPr>
        <p:spPr/>
        <p:txBody>
          <a:bodyPr wrap="square" numCol="1" anchor="t" anchorCtr="0" compatLnSpc="1">
            <a:prstTxWarp prst="textNoShape">
              <a:avLst/>
            </a:prstTxWarp>
          </a:bodyPr>
          <a:lstStyle/>
          <a:p>
            <a:pPr eaLnBrk="1" hangingPunct="1">
              <a:buFont typeface="Wingdings" pitchFamily="2" charset="2"/>
              <a:buChar char="Ø"/>
              <a:defRPr/>
            </a:pPr>
            <a:r>
              <a:rPr lang="tr-TR" smtClean="0">
                <a:solidFill>
                  <a:schemeClr val="accent1"/>
                </a:solidFill>
              </a:rPr>
              <a:t>4.1-Gereksiz ziyaretleri azaltma ve planların tamamlanmasını sağlamaya yönelik potansiyel</a:t>
            </a:r>
          </a:p>
          <a:p>
            <a:pPr eaLnBrk="1" hangingPunct="1">
              <a:defRPr/>
            </a:pPr>
            <a:r>
              <a:rPr lang="tr-TR" smtClean="0"/>
              <a:t>Hastaların davranış potansiyelini, geri bildirimlerini, kararlarını ve  sonuçlarını tanımlayan bir sistem oluşturulmuştur.</a:t>
            </a:r>
          </a:p>
          <a:p>
            <a:pPr eaLnBrk="1" hangingPunct="1">
              <a:defRPr/>
            </a:pPr>
            <a:r>
              <a:rPr lang="tr-TR" smtClean="0"/>
              <a:t>Örneğin bir hasta bir ilacın yan etkilerine maruz kalabilir ve ilacı bırakmaya karar verebilir. Bunun nedenini belirlemek ve yeni bir plan oluşturmak için hekimi ile görüşmesi gerekir. Bu "ekstra" iş gibi görünse de, bazı sorunlar bir telefon görüşmesiyle düzeltilebilir.</a:t>
            </a:r>
            <a:endParaRPr lang="tr-TR" smtClean="0">
              <a:solidFill>
                <a:schemeClr val="accent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extLst>
          </p:cNvPr>
          <p:cNvSpPr>
            <a:spLocks noGrp="1"/>
          </p:cNvSpPr>
          <p:nvPr>
            <p:ph type="title"/>
          </p:nvPr>
        </p:nvSpPr>
        <p:spPr/>
        <p:txBody>
          <a:bodyPr/>
          <a:lstStyle/>
          <a:p>
            <a:pPr eaLnBrk="1" hangingPunct="1">
              <a:defRPr/>
            </a:pPr>
            <a:endParaRPr lang="tr-TR"/>
          </a:p>
        </p:txBody>
      </p:sp>
      <p:sp>
        <p:nvSpPr>
          <p:cNvPr id="3" name="İçerik Yer Tutucusu 2">
            <a:extLst>
              <a:ext uri="{FF2B5EF4-FFF2-40B4-BE49-F238E27FC236}"/>
            </a:extLst>
          </p:cNvPr>
          <p:cNvSpPr>
            <a:spLocks noGrp="1"/>
          </p:cNvSpPr>
          <p:nvPr>
            <p:ph idx="1"/>
          </p:nvPr>
        </p:nvSpPr>
        <p:spPr/>
        <p:txBody>
          <a:bodyPr/>
          <a:lstStyle/>
          <a:p>
            <a:pPr eaLnBrk="1" hangingPunct="1">
              <a:defRPr/>
            </a:pPr>
            <a:r>
              <a:rPr lang="tr-TR" dirty="0"/>
              <a:t>Burada anlattığımız sürecin, karar vermenin her aşamasında hastayı ve aile üyelerini içerdiği unutulmamalıdır. </a:t>
            </a:r>
            <a:endParaRPr lang="tr-TR" dirty="0" smtClean="0"/>
          </a:p>
          <a:p>
            <a:pPr eaLnBrk="1" hangingPunct="1">
              <a:defRPr/>
            </a:pPr>
            <a:r>
              <a:rPr lang="tr-TR" dirty="0" smtClean="0"/>
              <a:t>Bununla </a:t>
            </a:r>
            <a:r>
              <a:rPr lang="tr-TR" dirty="0"/>
              <a:t>birlikte, </a:t>
            </a:r>
            <a:r>
              <a:rPr lang="tr-TR" dirty="0" err="1"/>
              <a:t>klinisyenin</a:t>
            </a:r>
            <a:r>
              <a:rPr lang="tr-TR" dirty="0"/>
              <a:t> eğitim ve tecrübeye dayalı olarak her ziyaretten önce </a:t>
            </a:r>
            <a:r>
              <a:rPr lang="tr-TR" dirty="0" smtClean="0"/>
              <a:t>yaptığı </a:t>
            </a:r>
            <a:r>
              <a:rPr lang="tr-TR" dirty="0"/>
              <a:t>karşılaşma </a:t>
            </a:r>
            <a:r>
              <a:rPr lang="tr-TR" dirty="0" smtClean="0"/>
              <a:t>hazırlığı; </a:t>
            </a:r>
            <a:r>
              <a:rPr lang="tr-TR" dirty="0"/>
              <a:t>planlar, gerekli değişiklikler ya da ihtiyaç duyulan destekler konusunda farkındalık sağlayacaktır.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extLst>
          </p:cNvPr>
          <p:cNvSpPr>
            <a:spLocks noGrp="1"/>
          </p:cNvSpPr>
          <p:nvPr>
            <p:ph type="title"/>
          </p:nvPr>
        </p:nvSpPr>
        <p:spPr/>
        <p:txBody>
          <a:bodyPr/>
          <a:lstStyle/>
          <a:p>
            <a:pPr eaLnBrk="1" hangingPunct="1">
              <a:defRPr/>
            </a:pPr>
            <a:endParaRPr lang="tr-TR"/>
          </a:p>
        </p:txBody>
      </p:sp>
      <p:sp>
        <p:nvSpPr>
          <p:cNvPr id="3" name="İçerik Yer Tutucusu 2">
            <a:extLst>
              <a:ext uri="{FF2B5EF4-FFF2-40B4-BE49-F238E27FC236}"/>
            </a:extLst>
          </p:cNvPr>
          <p:cNvSpPr>
            <a:spLocks noGrp="1"/>
          </p:cNvSpPr>
          <p:nvPr>
            <p:ph idx="1"/>
          </p:nvPr>
        </p:nvSpPr>
        <p:spPr/>
        <p:txBody>
          <a:bodyPr wrap="square" numCol="1" anchor="t" anchorCtr="0" compatLnSpc="1">
            <a:prstTxWarp prst="textNoShape">
              <a:avLst/>
            </a:prstTxWarp>
          </a:bodyPr>
          <a:lstStyle/>
          <a:p>
            <a:pPr eaLnBrk="1" hangingPunct="1">
              <a:buFont typeface="Wingdings" pitchFamily="2" charset="2"/>
              <a:buChar char="Ø"/>
              <a:defRPr/>
            </a:pPr>
            <a:r>
              <a:rPr lang="tr-TR" smtClean="0">
                <a:solidFill>
                  <a:schemeClr val="accent1"/>
                </a:solidFill>
              </a:rPr>
              <a:t>4.2-Sağlık hizmetleri maliyetinde SDM'nin rolünü incelemek için daha iyi veriler</a:t>
            </a:r>
          </a:p>
          <a:p>
            <a:pPr eaLnBrk="1" hangingPunct="1">
              <a:defRPr/>
            </a:pPr>
            <a:r>
              <a:rPr lang="tr-TR" smtClean="0"/>
              <a:t>Araştırmacılar ve klinisyenler, karar verme sürecine aile üyelerini dahil etmeyerek hastaların neden tedavi ve takiplerine uymadığı gibi önemli bilgilerden yoksun kalırlar.</a:t>
            </a:r>
          </a:p>
          <a:p>
            <a:pPr eaLnBrk="1" hangingPunct="1">
              <a:defRPr/>
            </a:pPr>
            <a:r>
              <a:rPr lang="tr-TR" smtClean="0"/>
              <a:t>Hastalar daha az yoğun tedavi seçebileceğinden SDM'nin sağlık maliyetinin daha az olacağı ve koruyucu planlara uyumun daha yüksek olacağı öngörülmektedir.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extLst>
          </p:cNvPr>
          <p:cNvSpPr>
            <a:spLocks noGrp="1"/>
          </p:cNvSpPr>
          <p:nvPr>
            <p:ph type="title"/>
          </p:nvPr>
        </p:nvSpPr>
        <p:spPr/>
        <p:txBody>
          <a:bodyPr/>
          <a:lstStyle/>
          <a:p>
            <a:pPr eaLnBrk="1" hangingPunct="1">
              <a:defRPr/>
            </a:pPr>
            <a:endParaRPr lang="tr-TR"/>
          </a:p>
        </p:txBody>
      </p:sp>
      <p:sp>
        <p:nvSpPr>
          <p:cNvPr id="3" name="İçerik Yer Tutucusu 2">
            <a:extLst>
              <a:ext uri="{FF2B5EF4-FFF2-40B4-BE49-F238E27FC236}"/>
            </a:extLst>
          </p:cNvPr>
          <p:cNvSpPr>
            <a:spLocks noGrp="1"/>
          </p:cNvSpPr>
          <p:nvPr>
            <p:ph idx="1"/>
          </p:nvPr>
        </p:nvSpPr>
        <p:spPr/>
        <p:txBody>
          <a:bodyPr wrap="square" numCol="1" anchor="t" anchorCtr="0" compatLnSpc="1">
            <a:prstTxWarp prst="textNoShape">
              <a:avLst/>
            </a:prstTxWarp>
          </a:bodyPr>
          <a:lstStyle/>
          <a:p>
            <a:pPr eaLnBrk="1" hangingPunct="1">
              <a:defRPr/>
            </a:pPr>
            <a:r>
              <a:rPr lang="tr-TR" smtClean="0"/>
              <a:t>Bununla birlikte kesitsel araştırmalar, telefon görüşmeleri veya kaçınılması muhtemel ziyaretleri hesaba katmaz. </a:t>
            </a:r>
          </a:p>
          <a:p>
            <a:pPr eaLnBrk="1" hangingPunct="1">
              <a:defRPr/>
            </a:pPr>
            <a:r>
              <a:rPr lang="tr-TR" smtClean="0"/>
              <a:t>Kesitsel araştırmaya yoğunlaşırken, SDM'nin sağlık masrafları ve kullanımı üzerindeki etkilerini inceleme fırsatları ele alınmamaktadır.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extLst>
          </p:cNvPr>
          <p:cNvSpPr>
            <a:spLocks noGrp="1"/>
          </p:cNvSpPr>
          <p:nvPr>
            <p:ph type="title"/>
          </p:nvPr>
        </p:nvSpPr>
        <p:spPr/>
        <p:txBody>
          <a:bodyPr/>
          <a:lstStyle/>
          <a:p>
            <a:pPr eaLnBrk="1" hangingPunct="1">
              <a:defRPr/>
            </a:pPr>
            <a:r>
              <a:rPr lang="tr-TR" dirty="0"/>
              <a:t>Sonuçlar </a:t>
            </a:r>
          </a:p>
        </p:txBody>
      </p:sp>
      <p:sp>
        <p:nvSpPr>
          <p:cNvPr id="3" name="İçerik Yer Tutucusu 2">
            <a:extLst>
              <a:ext uri="{FF2B5EF4-FFF2-40B4-BE49-F238E27FC236}"/>
            </a:extLst>
          </p:cNvPr>
          <p:cNvSpPr>
            <a:spLocks noGrp="1"/>
          </p:cNvSpPr>
          <p:nvPr>
            <p:ph idx="1"/>
          </p:nvPr>
        </p:nvSpPr>
        <p:spPr/>
        <p:txBody>
          <a:bodyPr wrap="square" numCol="1" anchor="t" anchorCtr="0" compatLnSpc="1">
            <a:prstTxWarp prst="textNoShape">
              <a:avLst/>
            </a:prstTxWarp>
          </a:bodyPr>
          <a:lstStyle/>
          <a:p>
            <a:pPr eaLnBrk="1" hangingPunct="1">
              <a:defRPr/>
            </a:pPr>
            <a:r>
              <a:rPr lang="tr-TR" smtClean="0"/>
              <a:t>Tüm klinik kararların eşit önemde olmadığı açıktır ve bir zamanlar üzerinden harekete geçilen bazı kararlar geri alınamaz.</a:t>
            </a:r>
          </a:p>
          <a:p>
            <a:pPr eaLnBrk="1" hangingPunct="1">
              <a:defRPr/>
            </a:pPr>
            <a:r>
              <a:rPr lang="tr-TR" smtClean="0"/>
              <a:t> Ancak hastalar ve aileler, bireysel veya toplu olarak alınan kararların sonuçlarıyla yaşayan kişilerdir.</a:t>
            </a:r>
          </a:p>
          <a:p>
            <a:pPr eaLnBrk="1" hangingPunct="1">
              <a:defRPr/>
            </a:pPr>
            <a:r>
              <a:rPr lang="tr-TR" smtClean="0"/>
              <a:t>Karar süreçlerinin tümünün değerlendirilmesi; tıbbi ziyaretler ve klinik ilişkiler içerisinde ortaya çıkan karar verme bileşenlerini iyileştirmek ve en iyi bakım ve sonuçları tüm bireylere uygulayabilmek için gereklidir.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extLst>
          </p:cNvPr>
          <p:cNvSpPr>
            <a:spLocks noGrp="1"/>
          </p:cNvSpPr>
          <p:nvPr>
            <p:ph type="title"/>
          </p:nvPr>
        </p:nvSpPr>
        <p:spPr/>
        <p:txBody>
          <a:bodyPr/>
          <a:lstStyle/>
          <a:p>
            <a:pPr eaLnBrk="1" hangingPunct="1">
              <a:defRPr/>
            </a:pPr>
            <a:endParaRPr lang="tr-TR"/>
          </a:p>
        </p:txBody>
      </p:sp>
      <p:sp>
        <p:nvSpPr>
          <p:cNvPr id="3" name="İçerik Yer Tutucusu 2">
            <a:extLst>
              <a:ext uri="{FF2B5EF4-FFF2-40B4-BE49-F238E27FC236}"/>
            </a:extLst>
          </p:cNvPr>
          <p:cNvSpPr>
            <a:spLocks noGrp="1"/>
          </p:cNvSpPr>
          <p:nvPr>
            <p:ph idx="1"/>
          </p:nvPr>
        </p:nvSpPr>
        <p:spPr/>
        <p:txBody>
          <a:bodyPr/>
          <a:lstStyle/>
          <a:p>
            <a:pPr eaLnBrk="1" hangingPunct="1">
              <a:defRPr/>
            </a:pPr>
            <a:r>
              <a:rPr lang="tr-TR" dirty="0"/>
              <a:t>Bu model, tıbbi görüşme değil, kişiye </a:t>
            </a:r>
            <a:r>
              <a:rPr lang="tr-TR" dirty="0" smtClean="0"/>
              <a:t>odaklanmaktadır. Özellikle </a:t>
            </a:r>
            <a:r>
              <a:rPr lang="tr-TR" dirty="0"/>
              <a:t>yaygın olarak kullanılan diğer terimlerle (ör. yoldaş, aile arkadaşı, bakım verenin) </a:t>
            </a:r>
            <a:r>
              <a:rPr lang="tr-TR" dirty="0" smtClean="0"/>
              <a:t>ilişki </a:t>
            </a:r>
            <a:r>
              <a:rPr lang="tr-TR" dirty="0"/>
              <a:t>içinde karar ortağının görevini ve rolünü açıklar. </a:t>
            </a:r>
            <a:endParaRPr lang="tr-TR" dirty="0" smtClean="0"/>
          </a:p>
          <a:p>
            <a:pPr eaLnBrk="1" hangingPunct="1">
              <a:defRPr/>
            </a:pPr>
            <a:r>
              <a:rPr lang="tr-TR" dirty="0" smtClean="0"/>
              <a:t>Kararları </a:t>
            </a:r>
            <a:r>
              <a:rPr lang="tr-TR" dirty="0"/>
              <a:t>ve sonuçları değerlendirmek için bir yapı sağlar ve kişinin karar verme sürecinde tüm potansiyel katılımcıları göz önünde bulundurur</a:t>
            </a:r>
            <a:r>
              <a:rPr lang="tr-TR" dirty="0" smtClean="0"/>
              <a:t>.</a:t>
            </a:r>
          </a:p>
          <a:p>
            <a:pPr eaLnBrk="1" hangingPunct="1">
              <a:defRPr/>
            </a:pPr>
            <a:r>
              <a:rPr lang="tr-TR" dirty="0"/>
              <a:t>Kişi merkezli karar verme kültürü, hastaların ve ailelerin hastalık deneyiminin </a:t>
            </a:r>
            <a:r>
              <a:rPr lang="tr-TR" dirty="0" smtClean="0"/>
              <a:t>değişmesine katkı sağlamaktadır.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p:cNvPr>
          <p:cNvSpPr>
            <a:spLocks noGrp="1"/>
          </p:cNvSpPr>
          <p:nvPr>
            <p:ph type="title"/>
          </p:nvPr>
        </p:nvSpPr>
        <p:spPr/>
        <p:txBody>
          <a:bodyPr/>
          <a:lstStyle/>
          <a:p>
            <a:pPr eaLnBrk="1" fontAlgn="auto" hangingPunct="1">
              <a:spcAft>
                <a:spcPts val="0"/>
              </a:spcAft>
              <a:defRPr/>
            </a:pPr>
            <a:endParaRPr lang="tr-TR"/>
          </a:p>
        </p:txBody>
      </p:sp>
      <p:sp>
        <p:nvSpPr>
          <p:cNvPr id="3" name="İçerik Yer Tutucusu 2">
            <a:extLst/>
          </p:cNvPr>
          <p:cNvSpPr>
            <a:spLocks noGrp="1"/>
          </p:cNvSpPr>
          <p:nvPr>
            <p:ph idx="1"/>
          </p:nvPr>
        </p:nvSpPr>
        <p:spPr/>
        <p:txBody>
          <a:bodyPr/>
          <a:lstStyle/>
          <a:p>
            <a:pPr marL="182880" indent="-182880" eaLnBrk="1" fontAlgn="auto" hangingPunct="1">
              <a:buFont typeface="Arial" pitchFamily="34" charset="0"/>
              <a:buChar char="•"/>
              <a:defRPr/>
            </a:pPr>
            <a:r>
              <a:rPr lang="tr-TR" dirty="0">
                <a:solidFill>
                  <a:schemeClr val="tx1">
                    <a:lumMod val="65000"/>
                    <a:lumOff val="35000"/>
                  </a:schemeClr>
                </a:solidFill>
              </a:rPr>
              <a:t>‘Hasta’ kavramında geçici veya kalıcı hastalık ya da hastalık riskini artıran faktörler ele alınırken; ‘birey’ kavramında cinsiyet ayrımı yapmaksızın yaşamı, ilişkileri geniş kapsamlı olarak ele alınmaktadır.</a:t>
            </a:r>
          </a:p>
          <a:p>
            <a:pPr marL="182880" indent="-182880" eaLnBrk="1" fontAlgn="auto" hangingPunct="1">
              <a:buFont typeface="Arial" pitchFamily="34" charset="0"/>
              <a:buChar char="•"/>
              <a:defRPr/>
            </a:pPr>
            <a:r>
              <a:rPr lang="tr-TR" dirty="0">
                <a:solidFill>
                  <a:schemeClr val="tx1">
                    <a:lumMod val="65000"/>
                    <a:lumOff val="35000"/>
                  </a:schemeClr>
                </a:solidFill>
              </a:rPr>
              <a:t>Bu nedenle bu kavramların yerinin değiştirilmesinin, bireyin kendi kaderini tayin ve özerklik algısı üzerinde daha etkili olacağı düşünülmektedir.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p:cNvPr>
          <p:cNvSpPr>
            <a:spLocks noGrp="1"/>
          </p:cNvSpPr>
          <p:nvPr>
            <p:ph type="title"/>
          </p:nvPr>
        </p:nvSpPr>
        <p:spPr/>
        <p:txBody>
          <a:bodyPr/>
          <a:lstStyle/>
          <a:p>
            <a:pPr eaLnBrk="1" fontAlgn="auto" hangingPunct="1">
              <a:spcAft>
                <a:spcPts val="0"/>
              </a:spcAft>
              <a:defRPr/>
            </a:pPr>
            <a:endParaRPr lang="tr-TR"/>
          </a:p>
        </p:txBody>
      </p:sp>
      <p:sp>
        <p:nvSpPr>
          <p:cNvPr id="3" name="İçerik Yer Tutucusu 2">
            <a:extLst/>
          </p:cNvPr>
          <p:cNvSpPr>
            <a:spLocks noGrp="1"/>
          </p:cNvSpPr>
          <p:nvPr>
            <p:ph idx="1"/>
          </p:nvPr>
        </p:nvSpPr>
        <p:spPr/>
        <p:txBody>
          <a:bodyPr wrap="square" numCol="1" anchor="t" anchorCtr="0" compatLnSpc="1">
            <a:prstTxWarp prst="textNoShape">
              <a:avLst/>
            </a:prstTxWarp>
          </a:bodyPr>
          <a:lstStyle/>
          <a:p>
            <a:pPr eaLnBrk="1" hangingPunct="1">
              <a:defRPr/>
            </a:pPr>
            <a:r>
              <a:rPr lang="tr-TR" smtClean="0"/>
              <a:t>Hasta merkezli yaklaşımda, hasta bakımının  bir bileşeni olan yaşadığı ortam da göz önünde bulundurulmalı ve</a:t>
            </a:r>
            <a:r>
              <a:rPr lang="tr-TR" altLang="tr-TR" smtClean="0"/>
              <a:t> hasta bir bütün olarak değerlendirilmelidir.</a:t>
            </a:r>
            <a:endParaRPr lang="tr-TR"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p:cNvPr>
          <p:cNvSpPr>
            <a:spLocks noGrp="1" noChangeArrowheads="1"/>
          </p:cNvSpPr>
          <p:nvPr>
            <p:ph type="title"/>
          </p:nvPr>
        </p:nvSpPr>
        <p:spPr/>
        <p:txBody>
          <a:bodyPr/>
          <a:lstStyle/>
          <a:p>
            <a:pPr eaLnBrk="1" fontAlgn="auto" hangingPunct="1">
              <a:spcAft>
                <a:spcPts val="0"/>
              </a:spcAft>
              <a:defRPr/>
            </a:pPr>
            <a:r>
              <a:rPr lang="tr-TR" altLang="tr-TR" sz="4000"/>
              <a:t>SDM ile ilgili son çalışmaların eksiklikleri</a:t>
            </a:r>
          </a:p>
        </p:txBody>
      </p:sp>
      <p:sp>
        <p:nvSpPr>
          <p:cNvPr id="7171" name="Rectangle 3">
            <a:extLst/>
          </p:cNvPr>
          <p:cNvSpPr>
            <a:spLocks noGrp="1" noChangeArrowheads="1"/>
          </p:cNvSpPr>
          <p:nvPr>
            <p:ph idx="1"/>
          </p:nvPr>
        </p:nvSpPr>
        <p:spPr/>
        <p:txBody>
          <a:bodyPr wrap="square" numCol="1" anchor="t" anchorCtr="0" compatLnSpc="1">
            <a:prstTxWarp prst="textNoShape">
              <a:avLst/>
            </a:prstTxWarp>
          </a:bodyPr>
          <a:lstStyle/>
          <a:p>
            <a:pPr eaLnBrk="1" hangingPunct="1"/>
            <a:r>
              <a:rPr lang="tr-TR" altLang="tr-TR" smtClean="0">
                <a:solidFill>
                  <a:schemeClr val="accent2"/>
                </a:solidFill>
              </a:rPr>
              <a:t>1- İlişkisel değil, bireysel özerkliğe odaklanma</a:t>
            </a:r>
          </a:p>
          <a:p>
            <a:pPr eaLnBrk="1" hangingPunct="1"/>
            <a:r>
              <a:rPr lang="tr-TR" altLang="tr-TR" smtClean="0"/>
              <a:t>SDM hastanın öyküsü ve özgeçmişi doğrultusunda, karar verme safhasında bireysel özerklik ilkesi üzerine kurulmuştur. Böylece SDM karar vermeye özel bir yaklaşım getirmektedir.</a:t>
            </a:r>
          </a:p>
          <a:p>
            <a:pPr eaLnBrk="1" hangingPunct="1"/>
            <a:r>
              <a:rPr lang="tr-TR" altLang="tr-TR" smtClean="0"/>
              <a:t>Hastanın bir birey olarak değerlendirilip biyopsikososyal yaklaşımla karar verilmesi gerektiği vurgulanmaktadır.</a:t>
            </a:r>
          </a:p>
          <a:p>
            <a:pPr eaLnBrk="1" hangingPunct="1"/>
            <a:endParaRPr lang="tr-TR" altLang="tr-T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p:cNvPr>
          <p:cNvSpPr>
            <a:spLocks noGrp="1" noChangeArrowheads="1"/>
          </p:cNvSpPr>
          <p:nvPr>
            <p:ph type="title"/>
          </p:nvPr>
        </p:nvSpPr>
        <p:spPr/>
        <p:txBody>
          <a:bodyPr/>
          <a:lstStyle/>
          <a:p>
            <a:pPr eaLnBrk="1" fontAlgn="auto" hangingPunct="1">
              <a:spcAft>
                <a:spcPts val="0"/>
              </a:spcAft>
              <a:defRPr/>
            </a:pPr>
            <a:endParaRPr lang="tr-TR" altLang="tr-TR"/>
          </a:p>
        </p:txBody>
      </p:sp>
      <p:sp>
        <p:nvSpPr>
          <p:cNvPr id="8195" name="Rectangle 3">
            <a:extLst/>
          </p:cNvPr>
          <p:cNvSpPr>
            <a:spLocks noGrp="1" noChangeArrowheads="1"/>
          </p:cNvSpPr>
          <p:nvPr>
            <p:ph idx="1"/>
          </p:nvPr>
        </p:nvSpPr>
        <p:spPr/>
        <p:txBody>
          <a:bodyPr wrap="square" numCol="1" anchor="t" anchorCtr="0" compatLnSpc="1">
            <a:prstTxWarp prst="textNoShape">
              <a:avLst/>
            </a:prstTxWarp>
          </a:bodyPr>
          <a:lstStyle/>
          <a:p>
            <a:pPr eaLnBrk="1" hangingPunct="1">
              <a:defRPr/>
            </a:pPr>
            <a:r>
              <a:rPr lang="tr-TR" altLang="tr-TR" smtClean="0">
                <a:solidFill>
                  <a:schemeClr val="accent2"/>
                </a:solidFill>
              </a:rPr>
              <a:t>1- İlişkisel değil, bireysel özerkliğe odaklanma</a:t>
            </a:r>
            <a:endParaRPr lang="tr-TR" altLang="tr-TR" smtClean="0"/>
          </a:p>
          <a:p>
            <a:pPr eaLnBrk="1" hangingPunct="1">
              <a:defRPr/>
            </a:pPr>
            <a:r>
              <a:rPr lang="tr-TR" altLang="tr-TR" smtClean="0"/>
              <a:t>Engel'in biyopsikososyal yaklaşım modeli, toplumsal ve kültürel faktörleri ortaya koyarak hastanın sosyal durumunun tanınmasını ve karar vermede ısrarcı olmamayı gerektiren bir görüşle sonuçlanmıştır.</a:t>
            </a:r>
          </a:p>
          <a:p>
            <a:pPr eaLnBrk="1" hangingPunct="1">
              <a:defRPr/>
            </a:pPr>
            <a:r>
              <a:rPr lang="tr-TR" altLang="tr-TR" smtClean="0"/>
              <a:t>Hastayla biyolojik, yasal ve duygusal olarak ilişkili olan aile üyelerinin karar alınırken dahil edilmemesi en belirgin ihmaldir.</a:t>
            </a:r>
          </a:p>
          <a:p>
            <a:pPr eaLnBrk="1" hangingPunct="1">
              <a:defRPr/>
            </a:pPr>
            <a:endParaRPr lang="tr-TR" altLang="tr-TR" smtClean="0"/>
          </a:p>
          <a:p>
            <a:pPr eaLnBrk="1" hangingPunct="1">
              <a:defRPr/>
            </a:pPr>
            <a:endParaRPr lang="tr-TR" altLang="tr-TR" smtClean="0"/>
          </a:p>
          <a:p>
            <a:pPr eaLnBrk="1" hangingPunct="1">
              <a:buFontTx/>
              <a:buNone/>
              <a:defRPr/>
            </a:pPr>
            <a:endParaRPr lang="tr-TR" altLang="tr-TR"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p:cNvPr>
          <p:cNvSpPr>
            <a:spLocks noGrp="1" noChangeArrowheads="1"/>
          </p:cNvSpPr>
          <p:nvPr>
            <p:ph type="title"/>
          </p:nvPr>
        </p:nvSpPr>
        <p:spPr/>
        <p:txBody>
          <a:bodyPr/>
          <a:lstStyle/>
          <a:p>
            <a:pPr eaLnBrk="1" fontAlgn="auto" hangingPunct="1">
              <a:spcAft>
                <a:spcPts val="0"/>
              </a:spcAft>
              <a:defRPr/>
            </a:pPr>
            <a:endParaRPr lang="tr-TR" altLang="tr-TR"/>
          </a:p>
        </p:txBody>
      </p:sp>
      <p:sp>
        <p:nvSpPr>
          <p:cNvPr id="10243" name="Rectangle 3">
            <a:extLst/>
          </p:cNvPr>
          <p:cNvSpPr>
            <a:spLocks noGrp="1" noChangeArrowheads="1"/>
          </p:cNvSpPr>
          <p:nvPr>
            <p:ph idx="1"/>
          </p:nvPr>
        </p:nvSpPr>
        <p:spPr/>
        <p:txBody>
          <a:bodyPr wrap="square" numCol="1" anchor="t" anchorCtr="0" compatLnSpc="1">
            <a:prstTxWarp prst="textNoShape">
              <a:avLst/>
            </a:prstTxWarp>
          </a:bodyPr>
          <a:lstStyle/>
          <a:p>
            <a:pPr eaLnBrk="1" hangingPunct="1"/>
            <a:r>
              <a:rPr lang="tr-TR" altLang="tr-TR" smtClean="0">
                <a:solidFill>
                  <a:schemeClr val="accent2"/>
                </a:solidFill>
              </a:rPr>
              <a:t>1- İlişkisel değil, bireysel özerkliğe odaklanma</a:t>
            </a:r>
            <a:endParaRPr lang="tr-TR" altLang="tr-TR" smtClean="0"/>
          </a:p>
          <a:p>
            <a:pPr eaLnBrk="1" hangingPunct="1"/>
            <a:r>
              <a:rPr lang="tr-TR" altLang="tr-TR" smtClean="0"/>
              <a:t>Daha ciddi hastalığı olanlara ve daha çok yardıma ihtiyacı olan hastalara tıbbi görüşmede aile üyelerinin eşlik etme olasılığı daha yüksektir.</a:t>
            </a:r>
          </a:p>
          <a:p>
            <a:pPr eaLnBrk="1" hangingPunct="1"/>
            <a:r>
              <a:rPr lang="tr-TR" altLang="tr-TR" smtClean="0"/>
              <a:t>Bireysel hastaların fayda ve risk değerlendirmesi yapılırken, ailevi ve toplumsal özellikleri de göz önünde bulundurulmalıdır.</a:t>
            </a:r>
          </a:p>
          <a:p>
            <a:pPr eaLnBrk="1" hangingPunct="1"/>
            <a:r>
              <a:rPr lang="tr-TR" smtClean="0"/>
              <a:t>Ailenin de ihtiyaçları göz önüne alınmalı ve aile üyelerinin düşünceleri, duyguları ve eylemleri önemsenmelidir.</a:t>
            </a:r>
          </a:p>
          <a:p>
            <a:pPr eaLnBrk="1" hangingPunct="1"/>
            <a:endParaRPr lang="tr-TR" altLang="tr-TR"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p:cNvPr>
          <p:cNvSpPr>
            <a:spLocks noGrp="1"/>
          </p:cNvSpPr>
          <p:nvPr>
            <p:ph type="title"/>
          </p:nvPr>
        </p:nvSpPr>
        <p:spPr/>
        <p:txBody>
          <a:bodyPr/>
          <a:lstStyle/>
          <a:p>
            <a:pPr eaLnBrk="1" fontAlgn="auto" hangingPunct="1">
              <a:spcAft>
                <a:spcPts val="0"/>
              </a:spcAft>
              <a:defRPr/>
            </a:pPr>
            <a:endParaRPr lang="tr-TR"/>
          </a:p>
        </p:txBody>
      </p:sp>
      <p:sp>
        <p:nvSpPr>
          <p:cNvPr id="3" name="İçerik Yer Tutucusu 2">
            <a:extLst/>
          </p:cNvPr>
          <p:cNvSpPr>
            <a:spLocks noGrp="1"/>
          </p:cNvSpPr>
          <p:nvPr>
            <p:ph idx="1"/>
          </p:nvPr>
        </p:nvSpPr>
        <p:spPr/>
        <p:txBody>
          <a:bodyPr wrap="square" numCol="1" anchor="t" anchorCtr="0" compatLnSpc="1">
            <a:prstTxWarp prst="textNoShape">
              <a:avLst/>
            </a:prstTxWarp>
          </a:bodyPr>
          <a:lstStyle/>
          <a:p>
            <a:pPr eaLnBrk="1" hangingPunct="1">
              <a:defRPr/>
            </a:pPr>
            <a:r>
              <a:rPr lang="tr-TR" smtClean="0">
                <a:solidFill>
                  <a:schemeClr val="accent2"/>
                </a:solidFill>
              </a:rPr>
              <a:t>2- Medikal görüşmede yalnız hastayla karar verme</a:t>
            </a:r>
            <a:endParaRPr lang="tr-TR" smtClean="0"/>
          </a:p>
          <a:p>
            <a:pPr eaLnBrk="1" hangingPunct="1">
              <a:defRPr/>
            </a:pPr>
            <a:r>
              <a:rPr lang="tr-TR" smtClean="0"/>
              <a:t>Son çalışmalarda tıbbi karar tartışmalarında "seçenek", "tercih" ve "karar" gibi konular değerlendirilmekte ve "bilgi paylaşımı", "karar verme süreci" ve "kararın kesinleşmesi" gibi aşamalar bulunmaktadır.</a:t>
            </a:r>
          </a:p>
          <a:p>
            <a:pPr eaLnBrk="1" hangingPunct="1">
              <a:defRPr/>
            </a:pPr>
            <a:r>
              <a:rPr lang="tr-TR" smtClean="0"/>
              <a:t>Karar verme sürecinde bu aşamalar takip edilmelidir.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p:cNvPr>
          <p:cNvSpPr>
            <a:spLocks noGrp="1"/>
          </p:cNvSpPr>
          <p:nvPr>
            <p:ph type="title"/>
          </p:nvPr>
        </p:nvSpPr>
        <p:spPr/>
        <p:txBody>
          <a:bodyPr/>
          <a:lstStyle/>
          <a:p>
            <a:pPr eaLnBrk="1" fontAlgn="auto" hangingPunct="1">
              <a:spcAft>
                <a:spcPts val="0"/>
              </a:spcAft>
              <a:defRPr/>
            </a:pPr>
            <a:endParaRPr lang="tr-TR"/>
          </a:p>
        </p:txBody>
      </p:sp>
      <p:sp>
        <p:nvSpPr>
          <p:cNvPr id="3" name="İçerik Yer Tutucusu 2">
            <a:extLst/>
          </p:cNvPr>
          <p:cNvSpPr>
            <a:spLocks noGrp="1"/>
          </p:cNvSpPr>
          <p:nvPr>
            <p:ph idx="1"/>
          </p:nvPr>
        </p:nvSpPr>
        <p:spPr/>
        <p:txBody>
          <a:bodyPr wrap="square" numCol="1" anchor="t" anchorCtr="0" compatLnSpc="1">
            <a:prstTxWarp prst="textNoShape">
              <a:avLst/>
            </a:prstTxWarp>
          </a:bodyPr>
          <a:lstStyle/>
          <a:p>
            <a:pPr eaLnBrk="1" hangingPunct="1">
              <a:defRPr/>
            </a:pPr>
            <a:r>
              <a:rPr lang="tr-TR" smtClean="0">
                <a:solidFill>
                  <a:schemeClr val="accent2"/>
                </a:solidFill>
              </a:rPr>
              <a:t>2- Medikal görüşmede yalnız hastayla karar verme</a:t>
            </a:r>
            <a:endParaRPr lang="tr-TR" smtClean="0"/>
          </a:p>
          <a:p>
            <a:pPr eaLnBrk="1" hangingPunct="1">
              <a:defRPr/>
            </a:pPr>
            <a:r>
              <a:rPr lang="tr-TR" smtClean="0"/>
              <a:t>Hastaların tekrarlayan vizitlerinde kararlarını rutin olarak gözden geçirmek, SDM için gelecekte umut vericidir.</a:t>
            </a:r>
          </a:p>
          <a:p>
            <a:pPr eaLnBrk="1" hangingPunct="1">
              <a:defRPr/>
            </a:pPr>
            <a:r>
              <a:rPr lang="tr-TR" smtClean="0"/>
              <a:t>Klinik görüşmenin tamamının dikkate alınması gerekmektedir. Birçok karar mekanizmasının tıbbi ziyaret dışındaki hasta kullanımı için tasarlandığı belirtilmektedir.</a:t>
            </a:r>
          </a:p>
          <a:p>
            <a:pPr eaLnBrk="1" hangingPunct="1">
              <a:defRPr/>
            </a:pPr>
            <a:endParaRPr lang="tr-TR" smtClean="0"/>
          </a:p>
        </p:txBody>
      </p:sp>
    </p:spTree>
  </p:cSld>
  <p:clrMapOvr>
    <a:masterClrMapping/>
  </p:clrMapOvr>
</p:sld>
</file>

<file path=ppt/theme/theme1.xml><?xml version="1.0" encoding="utf-8"?>
<a:theme xmlns:a="http://schemas.openxmlformats.org/drawingml/2006/main" name="View">
  <a:themeElements>
    <a:clrScheme name="Mor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View">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 xmlns:thm15="http://schemas.microsoft.com/office/thememl/2012/main" name="View" id="{BA0EB5A6-F2D4-4F82-977B-64ADEE4A2A69}" vid="{23C5FE65-18CC-4A65-9EBC-B05E331504EC}"/>
    </a:ext>
  </a:extLst>
</a:theme>
</file>

<file path=ppt/theme/themeOverride1.xml><?xml version="1.0" encoding="utf-8"?>
<a:themeOverride xmlns:a="http://schemas.openxmlformats.org/drawingml/2006/main">
  <a:clrScheme name="Mor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themeOverride>
</file>

<file path=docProps/app.xml><?xml version="1.0" encoding="utf-8"?>
<Properties xmlns="http://schemas.openxmlformats.org/officeDocument/2006/extended-properties" xmlns:vt="http://schemas.openxmlformats.org/officeDocument/2006/docPropsVTypes">
  <Template>Manzara</Template>
  <TotalTime>717</TotalTime>
  <Words>1198</Words>
  <Application>Microsoft Office PowerPoint</Application>
  <PresentationFormat>Custom</PresentationFormat>
  <Paragraphs>87</Paragraphs>
  <Slides>28</Slides>
  <Notes>0</Notes>
  <HiddenSlides>0</HiddenSlides>
  <MMClips>0</MMClips>
  <ScaleCrop>false</ScaleCrop>
  <HeadingPairs>
    <vt:vector size="6" baseType="variant">
      <vt:variant>
        <vt:lpstr>Kullanılan Yazı Tipleri</vt:lpstr>
      </vt:variant>
      <vt:variant>
        <vt:i4>5</vt:i4>
      </vt:variant>
      <vt:variant>
        <vt:lpstr>Tasarım Şablonu</vt:lpstr>
      </vt:variant>
      <vt:variant>
        <vt:i4>4</vt:i4>
      </vt:variant>
      <vt:variant>
        <vt:lpstr>Slayt Başlıkları</vt:lpstr>
      </vt:variant>
      <vt:variant>
        <vt:i4>28</vt:i4>
      </vt:variant>
    </vt:vector>
  </HeadingPairs>
  <TitlesOfParts>
    <vt:vector size="37" baseType="lpstr">
      <vt:lpstr>Arial</vt:lpstr>
      <vt:lpstr>Century Schoolbook</vt:lpstr>
      <vt:lpstr>Wingdings 2</vt:lpstr>
      <vt:lpstr>Calibri</vt:lpstr>
      <vt:lpstr>Wingdings</vt:lpstr>
      <vt:lpstr>View</vt:lpstr>
      <vt:lpstr>View</vt:lpstr>
      <vt:lpstr>View</vt:lpstr>
      <vt:lpstr>View</vt:lpstr>
      <vt:lpstr>Slayt 1</vt:lpstr>
      <vt:lpstr>  Klinikte bir hasta; dünyada bir birey. Ortak karar vermede neden tıbbi görüşmeden ziyade kişi merkezli olmaya ihtiyaç duyulur? </vt:lpstr>
      <vt:lpstr>Slayt 3</vt:lpstr>
      <vt:lpstr>Slayt 4</vt:lpstr>
      <vt:lpstr>SDM ile ilgili son çalışmaların eksiklikleri</vt:lpstr>
      <vt:lpstr>Slayt 6</vt:lpstr>
      <vt:lpstr>Slayt 7</vt:lpstr>
      <vt:lpstr>Slayt 8</vt:lpstr>
      <vt:lpstr>Slayt 9</vt:lpstr>
      <vt:lpstr>Slayt 10</vt:lpstr>
      <vt:lpstr>Slayt 11</vt:lpstr>
      <vt:lpstr>Slayt 12</vt:lpstr>
      <vt:lpstr>Slayt 13</vt:lpstr>
      <vt:lpstr>Slayt 14</vt:lpstr>
      <vt:lpstr>SDM’nin kişi merkezli modeli</vt:lpstr>
      <vt:lpstr>SDM’nin kişi merkezli modeli</vt:lpstr>
      <vt:lpstr>SDM’nin kişi merkezli modeli</vt:lpstr>
      <vt:lpstr>SDM’nin kişi merkezli modeli</vt:lpstr>
      <vt:lpstr>SDM’nin kişi merkezli modeli</vt:lpstr>
      <vt:lpstr>SDM’nin kişi merkezli modeli</vt:lpstr>
      <vt:lpstr>Slayt 21</vt:lpstr>
      <vt:lpstr>Slayt 22</vt:lpstr>
      <vt:lpstr>Slayt 23</vt:lpstr>
      <vt:lpstr>Slayt 24</vt:lpstr>
      <vt:lpstr>Slayt 25</vt:lpstr>
      <vt:lpstr>Slayt 26</vt:lpstr>
      <vt:lpstr>Sonuçlar </vt:lpstr>
      <vt:lpstr>Slayt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esranur0609@gmail.com</dc:creator>
  <cp:lastModifiedBy>DX6120MT</cp:lastModifiedBy>
  <cp:revision>102</cp:revision>
  <dcterms:created xsi:type="dcterms:W3CDTF">2018-01-09T19:02:35Z</dcterms:created>
  <dcterms:modified xsi:type="dcterms:W3CDTF">2018-01-30T12:54:25Z</dcterms:modified>
</cp:coreProperties>
</file>