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0" r:id="rId16"/>
    <p:sldId id="273" r:id="rId17"/>
    <p:sldId id="274" r:id="rId18"/>
    <p:sldId id="279" r:id="rId19"/>
    <p:sldId id="281" r:id="rId20"/>
    <p:sldId id="282" r:id="rId21"/>
    <p:sldId id="283" r:id="rId22"/>
    <p:sldId id="284" r:id="rId23"/>
    <p:sldId id="285" r:id="rId24"/>
    <p:sldId id="288" r:id="rId25"/>
    <p:sldId id="286" r:id="rId26"/>
    <p:sldId id="295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14" r:id="rId47"/>
    <p:sldId id="308" r:id="rId48"/>
    <p:sldId id="311" r:id="rId49"/>
    <p:sldId id="309" r:id="rId50"/>
    <p:sldId id="310" r:id="rId51"/>
    <p:sldId id="312" r:id="rId52"/>
    <p:sldId id="313" r:id="rId5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678" autoAdjust="0"/>
  </p:normalViewPr>
  <p:slideViewPr>
    <p:cSldViewPr snapToGrid="0">
      <p:cViewPr varScale="1">
        <p:scale>
          <a:sx n="72" d="100"/>
          <a:sy n="72" d="100"/>
        </p:scale>
        <p:origin x="110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B3F39-A7AB-48F8-BB03-03C4C0463AD1}" type="datetimeFigureOut">
              <a:rPr lang="tr-TR" smtClean="0"/>
              <a:t>24.01.2022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DDC1F-369C-4879-B36E-563764FA46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62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70,8 milyon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bu şimdiye kadar kaydedilen en büyük sayı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DC1F-369C-4879-B36E-563764FA469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93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Mycobacterium</a:t>
            </a:r>
            <a:r>
              <a:rPr lang="tr-TR" dirty="0" smtClean="0"/>
              <a:t> </a:t>
            </a:r>
            <a:r>
              <a:rPr lang="tr-TR" dirty="0" err="1" smtClean="0"/>
              <a:t>tuberculosis</a:t>
            </a:r>
            <a:r>
              <a:rPr lang="tr-TR" dirty="0" smtClean="0"/>
              <a:t>, küresel popülasyonun %23'ünü </a:t>
            </a:r>
            <a:r>
              <a:rPr lang="tr-TR" dirty="0" err="1" smtClean="0"/>
              <a:t>enfekte</a:t>
            </a:r>
            <a:r>
              <a:rPr lang="tr-TR" dirty="0" smtClean="0"/>
              <a:t> eder ve </a:t>
            </a:r>
            <a:r>
              <a:rPr lang="tr-TR" dirty="0" err="1" smtClean="0"/>
              <a:t>latent</a:t>
            </a:r>
            <a:r>
              <a:rPr lang="tr-TR" dirty="0" smtClean="0"/>
              <a:t> M. </a:t>
            </a:r>
            <a:r>
              <a:rPr lang="tr-TR" dirty="0" err="1" smtClean="0"/>
              <a:t>tuberculosis</a:t>
            </a:r>
            <a:r>
              <a:rPr lang="tr-TR" dirty="0" smtClean="0"/>
              <a:t> enfeksiyonu (LTBI) tedavisinin yokluğunda, bu bireylerin %5 ila %10'u, çoğu enfeksiyondan sonraki 2 yıl içinde aktif tüberküloz geliştirebilir. Göçmenler arasında </a:t>
            </a:r>
            <a:r>
              <a:rPr lang="tr-TR" dirty="0" err="1" smtClean="0"/>
              <a:t>LTBI'den</a:t>
            </a:r>
            <a:r>
              <a:rPr lang="tr-TR" dirty="0" smtClean="0"/>
              <a:t> aktif hastalığa ilerleme riski yolculukları boyunca daha yüksektir ve ev sahibi ülkelere vardıktan sonra daha uzun sürebilir. </a:t>
            </a:r>
            <a:r>
              <a:rPr lang="tr-TR" dirty="0" err="1" smtClean="0"/>
              <a:t>LTBI'nin</a:t>
            </a:r>
            <a:r>
              <a:rPr lang="tr-TR" dirty="0" smtClean="0"/>
              <a:t> etkin tedavisi, aktif tüberküloza ilerleme riskini %90'a kadar azaltabilir ve şimdi, Tüberküloza Son Stratejisi tarafından önerildiği gibi, 2050 yılına kadar hastalığı ortadan kaldırmak için önemli bir eylem olarak kabul edilmektedir.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DC1F-369C-4879-B36E-563764FA469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424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Altmış yedi çalışma bu derlemeye dahil edildi. Diğer 103 çalışmanın hariç tutulma nedenleri Şekil 1'de gösterilmektedir.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DC1F-369C-4879-B36E-563764FA469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492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170 </a:t>
            </a:r>
            <a:r>
              <a:rPr lang="tr-TR" dirty="0" err="1" smtClean="0"/>
              <a:t>full</a:t>
            </a:r>
            <a:r>
              <a:rPr lang="tr-TR" dirty="0" smtClean="0"/>
              <a:t> </a:t>
            </a:r>
            <a:r>
              <a:rPr lang="tr-TR" dirty="0" err="1" smtClean="0"/>
              <a:t>text</a:t>
            </a:r>
            <a:r>
              <a:rPr lang="tr-TR" baseline="0" dirty="0" smtClean="0"/>
              <a:t> çalışma uygunluk için değerlendirildi</a:t>
            </a:r>
          </a:p>
          <a:p>
            <a:r>
              <a:rPr lang="tr-TR" baseline="0" dirty="0" smtClean="0"/>
              <a:t>40 çalışma--- </a:t>
            </a:r>
            <a:r>
              <a:rPr lang="tr-TR" baseline="0" dirty="0" err="1" smtClean="0"/>
              <a:t>prevelans</a:t>
            </a:r>
            <a:r>
              <a:rPr lang="tr-TR" baseline="0" dirty="0" smtClean="0"/>
              <a:t> hesaplaması olmadığı için</a:t>
            </a:r>
          </a:p>
          <a:p>
            <a:r>
              <a:rPr lang="tr-TR" baseline="0" dirty="0" smtClean="0"/>
              <a:t>25 çalışma--- çalışma tipi uymadığından</a:t>
            </a:r>
          </a:p>
          <a:p>
            <a:r>
              <a:rPr lang="tr-TR" baseline="0" dirty="0" smtClean="0"/>
              <a:t>2 çalışma--- </a:t>
            </a:r>
            <a:r>
              <a:rPr lang="tr-TR" baseline="0" dirty="0" err="1" smtClean="0"/>
              <a:t>full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texte</a:t>
            </a:r>
            <a:r>
              <a:rPr lang="tr-TR" baseline="0" dirty="0" smtClean="0"/>
              <a:t> ulaşılamadığından</a:t>
            </a:r>
          </a:p>
          <a:p>
            <a:r>
              <a:rPr lang="tr-TR" baseline="0" dirty="0" smtClean="0"/>
              <a:t>22 çalışma--- popülasyon mülteci olmadığından</a:t>
            </a:r>
          </a:p>
          <a:p>
            <a:r>
              <a:rPr lang="tr-TR" baseline="0" dirty="0" smtClean="0"/>
              <a:t>12 çalışma--- </a:t>
            </a:r>
            <a:r>
              <a:rPr lang="tr-TR" baseline="0" dirty="0" err="1" smtClean="0"/>
              <a:t>tbc</a:t>
            </a:r>
            <a:r>
              <a:rPr lang="tr-TR" baseline="0" dirty="0" smtClean="0"/>
              <a:t> verisi olmadığından</a:t>
            </a:r>
          </a:p>
          <a:p>
            <a:r>
              <a:rPr lang="tr-TR" baseline="0" dirty="0" smtClean="0"/>
              <a:t>1 çalışma--- 30dan az birey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DC1F-369C-4879-B36E-563764FA469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34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Çalışmaların %67’si eş zamanlı olarak kendi popülasyonlarında LTBI varlığını değerlendirdi.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DC1F-369C-4879-B36E-563764FA469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283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Forest</a:t>
            </a:r>
            <a:r>
              <a:rPr lang="tr-TR" baseline="0" dirty="0" smtClean="0"/>
              <a:t> grafiği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DDC1F-369C-4879-B36E-563764FA469A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69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18F-9296-4A28-9CE3-B799DF45416A}" type="datetimeFigureOut">
              <a:rPr lang="tr-TR" smtClean="0"/>
              <a:t>24.01.2022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6AF5-439A-45D2-966A-FC4822F9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67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18F-9296-4A28-9CE3-B799DF45416A}" type="datetimeFigureOut">
              <a:rPr lang="tr-TR" smtClean="0"/>
              <a:t>24.01.2022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6AF5-439A-45D2-966A-FC4822F9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05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18F-9296-4A28-9CE3-B799DF45416A}" type="datetimeFigureOut">
              <a:rPr lang="tr-TR" smtClean="0"/>
              <a:t>24.01.2022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6AF5-439A-45D2-966A-FC4822F9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10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18F-9296-4A28-9CE3-B799DF45416A}" type="datetimeFigureOut">
              <a:rPr lang="tr-TR" smtClean="0"/>
              <a:t>24.01.2022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6AF5-439A-45D2-966A-FC4822F9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76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18F-9296-4A28-9CE3-B799DF45416A}" type="datetimeFigureOut">
              <a:rPr lang="tr-TR" smtClean="0"/>
              <a:t>24.01.2022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6AF5-439A-45D2-966A-FC4822F9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823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18F-9296-4A28-9CE3-B799DF45416A}" type="datetimeFigureOut">
              <a:rPr lang="tr-TR" smtClean="0"/>
              <a:t>24.01.2022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6AF5-439A-45D2-966A-FC4822F9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05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18F-9296-4A28-9CE3-B799DF45416A}" type="datetimeFigureOut">
              <a:rPr lang="tr-TR" smtClean="0"/>
              <a:t>24.01.2022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6AF5-439A-45D2-966A-FC4822F9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26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18F-9296-4A28-9CE3-B799DF45416A}" type="datetimeFigureOut">
              <a:rPr lang="tr-TR" smtClean="0"/>
              <a:t>24.01.2022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6AF5-439A-45D2-966A-FC4822F9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288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18F-9296-4A28-9CE3-B799DF45416A}" type="datetimeFigureOut">
              <a:rPr lang="tr-TR" smtClean="0"/>
              <a:t>24.01.2022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6AF5-439A-45D2-966A-FC4822F9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16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18F-9296-4A28-9CE3-B799DF45416A}" type="datetimeFigureOut">
              <a:rPr lang="tr-TR" smtClean="0"/>
              <a:t>24.01.2022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6AF5-439A-45D2-966A-FC4822F9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6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818F-9296-4A28-9CE3-B799DF45416A}" type="datetimeFigureOut">
              <a:rPr lang="tr-TR" smtClean="0"/>
              <a:t>24.01.2022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6AF5-439A-45D2-966A-FC4822F9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982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818F-9296-4A28-9CE3-B799DF45416A}" type="datetimeFigureOut">
              <a:rPr lang="tr-TR" smtClean="0"/>
              <a:t>24.01.2022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6AF5-439A-45D2-966A-FC4822F94A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48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019" t="25274" r="29511" b="30979"/>
          <a:stretch/>
        </p:blipFill>
        <p:spPr>
          <a:xfrm>
            <a:off x="1682961" y="458731"/>
            <a:ext cx="9222932" cy="369211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6627" y="43617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Mülteciler Ve Sığınmacılarda Aktif Ve </a:t>
            </a:r>
            <a:r>
              <a:rPr lang="tr-TR" sz="3200" b="1" dirty="0" err="1" smtClean="0"/>
              <a:t>Latent</a:t>
            </a:r>
            <a:r>
              <a:rPr lang="tr-TR" sz="3200" b="1" dirty="0" smtClean="0"/>
              <a:t> Tüberküloz: Sistematik Bir İnceleme Ve </a:t>
            </a:r>
            <a:r>
              <a:rPr lang="tr-TR" sz="3200" b="1" dirty="0" err="1" smtClean="0"/>
              <a:t>Metaanaliz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42895" y="5761965"/>
            <a:ext cx="7036837" cy="909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000" dirty="0" smtClean="0"/>
              <a:t>Arş. Gör. Dr. Sevgi PEKŞEN</a:t>
            </a:r>
          </a:p>
          <a:p>
            <a:pPr marL="0" indent="0" algn="ctr">
              <a:buNone/>
            </a:pPr>
            <a:r>
              <a:rPr lang="tr-TR" sz="2000" dirty="0" smtClean="0"/>
              <a:t>KTÜ Aile Hekimliği ABD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950215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dirty="0" smtClean="0"/>
              <a:t>Gereç ve Yöntem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1344" y="1275908"/>
            <a:ext cx="10829530" cy="54545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b="1" i="1" dirty="0" smtClean="0"/>
              <a:t>Çalışma seçimi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err="1" smtClean="0"/>
              <a:t>Tbc</a:t>
            </a:r>
            <a:r>
              <a:rPr lang="tr-TR" dirty="0" smtClean="0"/>
              <a:t> </a:t>
            </a:r>
            <a:r>
              <a:rPr lang="tr-TR" dirty="0"/>
              <a:t>klinik özellikleri (</a:t>
            </a:r>
            <a:r>
              <a:rPr lang="tr-TR" dirty="0" err="1"/>
              <a:t>pulmoner</a:t>
            </a:r>
            <a:r>
              <a:rPr lang="tr-TR" dirty="0"/>
              <a:t> veya </a:t>
            </a:r>
            <a:r>
              <a:rPr lang="tr-TR" dirty="0" err="1"/>
              <a:t>ekstrapulmoner</a:t>
            </a:r>
            <a:r>
              <a:rPr lang="tr-TR" dirty="0"/>
              <a:t>, ilaca duyarlı veya dirençli) veya çalışma popülasyonu (cinsiyet, yaş veya menşe ülke ve ev sahibi kıtaya göre) üzerinde herhangi bir kısıtlama </a:t>
            </a:r>
            <a:r>
              <a:rPr lang="tr-TR" dirty="0" smtClean="0"/>
              <a:t>yoktu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err="1" smtClean="0"/>
              <a:t>Kesitsel</a:t>
            </a:r>
            <a:r>
              <a:rPr lang="tr-TR" dirty="0"/>
              <a:t>, </a:t>
            </a:r>
            <a:r>
              <a:rPr lang="tr-TR" dirty="0" err="1"/>
              <a:t>kohort</a:t>
            </a:r>
            <a:r>
              <a:rPr lang="tr-TR" dirty="0"/>
              <a:t> çalışmaları ve klinik araştırmalar </a:t>
            </a:r>
            <a:endParaRPr lang="tr-TR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Seçimi </a:t>
            </a:r>
            <a:r>
              <a:rPr lang="tr-TR" dirty="0"/>
              <a:t>en az 30 kişiyle yapılan çalışmalarla </a:t>
            </a:r>
            <a:r>
              <a:rPr lang="tr-TR" dirty="0" smtClean="0"/>
              <a:t>sınırladık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Aktif </a:t>
            </a:r>
            <a:r>
              <a:rPr lang="tr-TR" dirty="0" err="1" smtClean="0"/>
              <a:t>tbc</a:t>
            </a:r>
            <a:r>
              <a:rPr lang="tr-TR" dirty="0" smtClean="0"/>
              <a:t> tanısı için </a:t>
            </a:r>
            <a:r>
              <a:rPr lang="tr-TR" dirty="0" err="1" smtClean="0">
                <a:solidFill>
                  <a:srgbClr val="FF0000"/>
                </a:solidFill>
              </a:rPr>
              <a:t>smear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mikroskopisi</a:t>
            </a:r>
            <a:r>
              <a:rPr lang="tr-TR" dirty="0" smtClean="0">
                <a:solidFill>
                  <a:srgbClr val="FF0000"/>
                </a:solidFill>
              </a:rPr>
              <a:t>, kültür veya moleküler testler (</a:t>
            </a:r>
            <a:r>
              <a:rPr lang="tr-TR" dirty="0" err="1" smtClean="0">
                <a:solidFill>
                  <a:srgbClr val="FF0000"/>
                </a:solidFill>
              </a:rPr>
              <a:t>Xpert</a:t>
            </a:r>
            <a:r>
              <a:rPr lang="tr-TR" dirty="0" smtClean="0">
                <a:solidFill>
                  <a:srgbClr val="FF0000"/>
                </a:solidFill>
              </a:rPr>
              <a:t>® MTB/RIF ve diğerleri) ile klinik ve radyolojik </a:t>
            </a:r>
            <a:r>
              <a:rPr lang="tr-TR" dirty="0" smtClean="0">
                <a:solidFill>
                  <a:srgbClr val="FF0000"/>
                </a:solidFill>
              </a:rPr>
              <a:t>kriterler</a:t>
            </a:r>
            <a:endParaRPr lang="tr-TR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LTBI tanısı için </a:t>
            </a:r>
            <a:r>
              <a:rPr lang="tr-TR" dirty="0" smtClean="0">
                <a:solidFill>
                  <a:srgbClr val="FF0000"/>
                </a:solidFill>
              </a:rPr>
              <a:t>tüberkülin cilt testi (TST) veya interferon-gama </a:t>
            </a:r>
            <a:r>
              <a:rPr lang="tr-TR" dirty="0" smtClean="0">
                <a:solidFill>
                  <a:srgbClr val="FF0000"/>
                </a:solidFill>
              </a:rPr>
              <a:t>salınım </a:t>
            </a:r>
            <a:r>
              <a:rPr lang="tr-TR" dirty="0" smtClean="0">
                <a:solidFill>
                  <a:srgbClr val="FF0000"/>
                </a:solidFill>
              </a:rPr>
              <a:t>testleri </a:t>
            </a:r>
            <a:r>
              <a:rPr lang="tr-TR" dirty="0" smtClean="0"/>
              <a:t>(</a:t>
            </a:r>
            <a:r>
              <a:rPr lang="tr-TR" dirty="0" smtClean="0"/>
              <a:t>IGRA), iki </a:t>
            </a:r>
            <a:r>
              <a:rPr lang="tr-TR" dirty="0" smtClean="0"/>
              <a:t>testten herhangi birinin pozitif çıkması durumunda LTBI varlığı kabul edildi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Çalışma yazarları tarafından kullanılan LTBI tanımı için TST kesme noktalarını takip ettik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791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Gereç ve Yöntem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b="1" i="1" dirty="0" smtClean="0"/>
              <a:t>Veri toplama süreci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Veri çıkarma, </a:t>
            </a:r>
            <a:r>
              <a:rPr lang="tr-TR" dirty="0" err="1" smtClean="0"/>
              <a:t>EpiData</a:t>
            </a:r>
            <a:r>
              <a:rPr lang="tr-TR" dirty="0" smtClean="0"/>
              <a:t> 3.1 yazılımı üzerine kurulu bir elektronik form kullanılarak yapıldı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Mümkün olduğunda, alt grup analizlerini gerçekleştirmek için birey sayısı, ilgi olayları ve yaygınlık oranları hakkında bilgi menşe ülke ve ev sahibi kıta tarafından </a:t>
            </a:r>
            <a:r>
              <a:rPr lang="tr-TR" dirty="0" smtClean="0"/>
              <a:t>toplandı</a:t>
            </a:r>
            <a:endParaRPr lang="tr-TR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Yatan hastalarla yapılan çalışmalar “hastanede yatan popülasyonlar” olarak </a:t>
            </a:r>
            <a:r>
              <a:rPr lang="tr-TR" dirty="0" smtClean="0"/>
              <a:t>sınıflandırıldı</a:t>
            </a:r>
            <a:endParaRPr lang="tr-TR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Çalışma ayakta tedavi gören bir hastanede yapıldıysa, katılımcılar hastanede yatan olarak </a:t>
            </a:r>
            <a:r>
              <a:rPr lang="tr-TR" dirty="0" smtClean="0"/>
              <a:t>sınıflandırılmadı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4724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Gereç ve yöntem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35395"/>
            <a:ext cx="10515600" cy="474156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tr-TR" b="1" i="1" dirty="0" smtClean="0"/>
              <a:t>Çalışmaların metodolojik kalitesi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Çalışmaların kalite değerlendirmesi, “Epidemiyolojide Gözlemsel Çalışmaların Raporlanmasının Güçlendirilmesi” (STROBE) belgesine dayalı olarak iki bağımsız gözden geçiren (RP ve FMS) tarafından yapıldı</a:t>
            </a:r>
          </a:p>
          <a:p>
            <a:pPr lvl="1">
              <a:lnSpc>
                <a:spcPct val="160000"/>
              </a:lnSpc>
            </a:pPr>
            <a:r>
              <a:rPr lang="tr-TR" dirty="0" smtClean="0"/>
              <a:t>Yüksek </a:t>
            </a:r>
            <a:r>
              <a:rPr lang="tr-TR" dirty="0" smtClean="0"/>
              <a:t>kalite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STROBE </a:t>
            </a:r>
            <a:r>
              <a:rPr lang="tr-TR" dirty="0" smtClean="0"/>
              <a:t>kriterlerinin en az %80'inin karşılanması</a:t>
            </a:r>
          </a:p>
          <a:p>
            <a:pPr lvl="1">
              <a:lnSpc>
                <a:spcPct val="160000"/>
              </a:lnSpc>
            </a:pPr>
            <a:r>
              <a:rPr lang="tr-TR" dirty="0" smtClean="0"/>
              <a:t>Ortalama </a:t>
            </a:r>
            <a:r>
              <a:rPr lang="tr-TR" dirty="0" smtClean="0"/>
              <a:t>kalite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kriterlerin </a:t>
            </a:r>
            <a:r>
              <a:rPr lang="tr-TR" dirty="0" smtClean="0"/>
              <a:t>%50-79'unun karşılanması </a:t>
            </a:r>
          </a:p>
          <a:p>
            <a:pPr lvl="1">
              <a:lnSpc>
                <a:spcPct val="160000"/>
              </a:lnSpc>
            </a:pPr>
            <a:r>
              <a:rPr lang="tr-TR" dirty="0"/>
              <a:t>D</a:t>
            </a:r>
            <a:r>
              <a:rPr lang="tr-TR" dirty="0" smtClean="0"/>
              <a:t>üşük </a:t>
            </a:r>
            <a:r>
              <a:rPr lang="tr-TR" dirty="0" smtClean="0"/>
              <a:t>kaliten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kriterlerin </a:t>
            </a:r>
            <a:r>
              <a:rPr lang="tr-TR" dirty="0" smtClean="0"/>
              <a:t>%50'sinden azının karşılanması olarak tanımlandı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Ek olarak, bakteriyolojik olarak doğrulanmamış </a:t>
            </a:r>
            <a:r>
              <a:rPr lang="tr-TR" dirty="0" err="1" smtClean="0"/>
              <a:t>tbc</a:t>
            </a:r>
            <a:r>
              <a:rPr lang="tr-TR" dirty="0" smtClean="0"/>
              <a:t> tanısının bilgi yanlılığı riskini artırdığı ve rutin olmayan taramanın seçim yanlılığı riskini artırdığı </a:t>
            </a:r>
            <a:r>
              <a:rPr lang="tr-TR" dirty="0" smtClean="0"/>
              <a:t>düşünülmüştür </a:t>
            </a:r>
            <a:endParaRPr lang="tr-TR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Gerekli bilgileri bildiren tüm çalışmalar (yani, menşe ülke veya ev sahibi kıta), kalitesine bakılmaksızın meta analizlere dahil </a:t>
            </a:r>
            <a:r>
              <a:rPr lang="tr-TR" dirty="0" smtClean="0"/>
              <a:t>edildi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851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Gereç ve yöntem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tr-TR" b="1" i="1" dirty="0" smtClean="0"/>
              <a:t>Veri analizi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Çalışma özellikleri, nüfus profili, ortam ve metodolojik yönler, sıklık tabloları kullanılarak </a:t>
            </a:r>
            <a:r>
              <a:rPr lang="tr-TR" dirty="0" smtClean="0"/>
              <a:t>açıklanmıştır</a:t>
            </a:r>
            <a:endParaRPr lang="tr-TR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Mülteciler ve sığınmacılar, yalnızca bireysel kültürel ve sosyoekonomik özelliklere değil, aynı zamanda ülkelerinden kaçma nedenlerine ve ev sahibi ülkedeki yasal statülerine de bağlı olarak oldukça heterojen bir insan grubunu oluşturmakta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Menşe ve varış yerinin aktif </a:t>
            </a:r>
            <a:r>
              <a:rPr lang="tr-TR" dirty="0" err="1" smtClean="0"/>
              <a:t>tbc</a:t>
            </a:r>
            <a:r>
              <a:rPr lang="tr-TR" dirty="0" smtClean="0"/>
              <a:t> ve LTBI </a:t>
            </a:r>
            <a:r>
              <a:rPr lang="tr-TR" dirty="0" err="1" smtClean="0"/>
              <a:t>prevalansını</a:t>
            </a:r>
            <a:r>
              <a:rPr lang="tr-TR" dirty="0" smtClean="0"/>
              <a:t> </a:t>
            </a:r>
            <a:r>
              <a:rPr lang="tr-TR" dirty="0" smtClean="0"/>
              <a:t>etkileyebileceği varsayıldı </a:t>
            </a:r>
            <a:r>
              <a:rPr lang="tr-TR" dirty="0" smtClean="0"/>
              <a:t>ve bu nedenle menşe ülkeye göre bir </a:t>
            </a:r>
            <a:r>
              <a:rPr lang="tr-TR" dirty="0" err="1" smtClean="0"/>
              <a:t>metaanaliz</a:t>
            </a:r>
            <a:r>
              <a:rPr lang="tr-TR" dirty="0" smtClean="0"/>
              <a:t> ve varış kıtasına göre bir alt grup analizi yapıldı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Bu analizler için bu bilgileri içeren çalışmalar kullanıldı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6575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Gereç ve yöntem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73619"/>
            <a:ext cx="10515600" cy="460334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tr-TR" b="1" i="1" dirty="0" smtClean="0"/>
              <a:t>Veri analizi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Ortalama yaygınlık oranları ve bunların %95 güven aralıkları (CI), bir rastgele etki modeli kullanılarak tahmin edildi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err="1" smtClean="0"/>
              <a:t>Varyans</a:t>
            </a:r>
            <a:r>
              <a:rPr lang="tr-TR" dirty="0" smtClean="0"/>
              <a:t> ölçümlerini stabilize etmek için </a:t>
            </a:r>
            <a:r>
              <a:rPr lang="tr-TR" dirty="0" err="1" smtClean="0"/>
              <a:t>Freeman-Tukey</a:t>
            </a:r>
            <a:r>
              <a:rPr lang="tr-TR" dirty="0" smtClean="0"/>
              <a:t> dönüşümü kullanıldı </a:t>
            </a:r>
            <a:endParaRPr lang="tr-TR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err="1" smtClean="0"/>
              <a:t>Heterojenlik</a:t>
            </a:r>
            <a:r>
              <a:rPr lang="tr-TR" dirty="0" smtClean="0"/>
              <a:t> </a:t>
            </a:r>
            <a:r>
              <a:rPr lang="tr-TR" dirty="0" smtClean="0"/>
              <a:t>analizi, </a:t>
            </a:r>
            <a:r>
              <a:rPr lang="tr-TR" dirty="0" err="1" smtClean="0"/>
              <a:t>heterojenlik</a:t>
            </a:r>
            <a:r>
              <a:rPr lang="tr-TR" dirty="0" smtClean="0"/>
              <a:t> (I2) istatistiklerine ve ki-kare testine atfedilebilen tahmindeki varyasyon kullanılarak </a:t>
            </a:r>
            <a:r>
              <a:rPr lang="tr-TR" dirty="0" smtClean="0"/>
              <a:t>yapıldı </a:t>
            </a:r>
            <a:endParaRPr lang="tr-TR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/>
              <a:t>Tüm istatistiksel analizler ve </a:t>
            </a:r>
            <a:r>
              <a:rPr lang="tr-TR" dirty="0" err="1"/>
              <a:t>Forest</a:t>
            </a:r>
            <a:r>
              <a:rPr lang="tr-TR" dirty="0"/>
              <a:t> çizimleri, STATA 13 yazılımı (modül </a:t>
            </a:r>
            <a:r>
              <a:rPr lang="tr-TR" dirty="0" err="1"/>
              <a:t>metaprop</a:t>
            </a:r>
            <a:r>
              <a:rPr lang="tr-TR" dirty="0"/>
              <a:t>) (</a:t>
            </a:r>
            <a:r>
              <a:rPr lang="tr-TR" dirty="0" err="1"/>
              <a:t>StataCorp</a:t>
            </a:r>
            <a:r>
              <a:rPr lang="tr-TR" dirty="0"/>
              <a:t> LP, </a:t>
            </a:r>
            <a:r>
              <a:rPr lang="tr-TR" dirty="0" err="1"/>
              <a:t>College</a:t>
            </a:r>
            <a:r>
              <a:rPr lang="tr-TR" dirty="0"/>
              <a:t> Station, ABD) </a:t>
            </a:r>
            <a:r>
              <a:rPr lang="tr-TR" dirty="0" smtClean="0"/>
              <a:t>kullanılarak </a:t>
            </a:r>
            <a:r>
              <a:rPr lang="tr-TR" dirty="0" smtClean="0"/>
              <a:t>yapıldı</a:t>
            </a:r>
            <a:endParaRPr lang="tr-TR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Sistematik </a:t>
            </a:r>
            <a:r>
              <a:rPr lang="tr-TR" dirty="0" smtClean="0"/>
              <a:t>İncelemeler ve Meta Analizler için Tercih Edilen Raporlama Öğeleri (PRISMA) </a:t>
            </a:r>
            <a:r>
              <a:rPr lang="tr-TR" dirty="0" smtClean="0"/>
              <a:t>kullanıldı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003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7084" y="1386348"/>
            <a:ext cx="10596716" cy="48276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Belirlenen 767 çalışmadan 67’si dahil edildi (şekil 1)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Menşe ülkeler ve ev sahibi kıta hakkında bilgi, meta-analizlere dahil edilen 16 çalışmada mevcuttu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66 çalışma İngilizce ve bir tanesi Fransızca idi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15 çalışmada aktif </a:t>
            </a:r>
            <a:r>
              <a:rPr lang="tr-TR" dirty="0" err="1" smtClean="0"/>
              <a:t>tbc</a:t>
            </a:r>
            <a:r>
              <a:rPr lang="tr-TR" dirty="0" smtClean="0"/>
              <a:t> </a:t>
            </a:r>
            <a:r>
              <a:rPr lang="tr-TR" dirty="0" err="1" smtClean="0"/>
              <a:t>prevalansı</a:t>
            </a:r>
            <a:r>
              <a:rPr lang="tr-TR" dirty="0" smtClean="0"/>
              <a:t>, 21</a:t>
            </a:r>
            <a:r>
              <a:rPr lang="tr-TR" dirty="0"/>
              <a:t> </a:t>
            </a:r>
            <a:r>
              <a:rPr lang="tr-TR" dirty="0" smtClean="0"/>
              <a:t>çalışmada LTBI </a:t>
            </a:r>
            <a:r>
              <a:rPr lang="tr-TR" dirty="0" err="1" smtClean="0"/>
              <a:t>prevalansı</a:t>
            </a:r>
            <a:r>
              <a:rPr lang="tr-TR" dirty="0" smtClean="0"/>
              <a:t> ve 31</a:t>
            </a:r>
            <a:r>
              <a:rPr lang="tr-TR" dirty="0"/>
              <a:t> </a:t>
            </a:r>
            <a:r>
              <a:rPr lang="tr-TR" dirty="0" smtClean="0"/>
              <a:t>çalışmada her ikisi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Toplam taranan nüfus 599.072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747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4873" y="328180"/>
            <a:ext cx="10458412" cy="715530"/>
          </a:xfrm>
        </p:spPr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150" t="23256" r="17729" b="19119"/>
          <a:stretch/>
        </p:blipFill>
        <p:spPr>
          <a:xfrm>
            <a:off x="1823415" y="1043710"/>
            <a:ext cx="7661328" cy="53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1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/>
              <a:t>Aktif tüberküloz </a:t>
            </a:r>
            <a:r>
              <a:rPr lang="tr-TR" b="1" dirty="0" err="1" smtClean="0"/>
              <a:t>prevalansı</a:t>
            </a:r>
            <a:r>
              <a:rPr lang="tr-TR" b="1" dirty="0" smtClean="0"/>
              <a:t> </a:t>
            </a:r>
          </a:p>
          <a:p>
            <a:pPr marL="0" indent="0">
              <a:buNone/>
            </a:pPr>
            <a:r>
              <a:rPr lang="tr-TR" b="1" dirty="0" smtClean="0"/>
              <a:t>Çalışma özellikleri ve </a:t>
            </a:r>
            <a:r>
              <a:rPr lang="tr-TR" b="1" dirty="0" smtClean="0"/>
              <a:t>popülasyon</a:t>
            </a:r>
          </a:p>
          <a:p>
            <a:pPr marL="0" indent="0">
              <a:buNone/>
            </a:pPr>
            <a:endParaRPr lang="tr-TR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Aktif tüberküloz </a:t>
            </a:r>
            <a:r>
              <a:rPr lang="tr-TR" dirty="0" err="1" smtClean="0"/>
              <a:t>prevalansını</a:t>
            </a:r>
            <a:r>
              <a:rPr lang="tr-TR" dirty="0" smtClean="0"/>
              <a:t> bildiren 46 çalışmanın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 %56.5'i </a:t>
            </a:r>
            <a:r>
              <a:rPr lang="tr-TR" dirty="0" err="1" smtClean="0"/>
              <a:t>kesitseldi</a:t>
            </a:r>
            <a:r>
              <a:rPr lang="tr-TR" dirty="0" smtClean="0"/>
              <a:t>; hiçbiri klinik çalışma değildi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Bu çalışmaların üçte ikisi 2009'dan sonra yayınlandı ve bunların yarısı 2011'den önce veri toplamayı tamamladı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Çalışmaların %63’ü 500'den fazla kişiyi içeriyordu.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5763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90740" y="-1028700"/>
            <a:ext cx="685800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7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9082" y="-1226034"/>
            <a:ext cx="6877461" cy="9290606"/>
          </a:xfrm>
        </p:spPr>
      </p:pic>
    </p:spTree>
    <p:extLst>
      <p:ext uri="{BB962C8B-B14F-4D97-AF65-F5344CB8AC3E}">
        <p14:creationId xmlns:p14="http://schemas.microsoft.com/office/powerpoint/2010/main" val="381007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60971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tr-TR" dirty="0" smtClean="0"/>
              <a:t>Mülteci: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tr-TR" dirty="0" smtClean="0"/>
              <a:t>"Irkı</a:t>
            </a:r>
            <a:r>
              <a:rPr lang="tr-TR" dirty="0"/>
              <a:t>, dini, milliyeti, belli bir sosyal gruba mensubiyeti veya siyasi düşünceleri nedeniyle zulüm göreceği konusunda haklı bir korku taşıyan ve bu yüzden ülkesinden ayrılan ve korkusu nedeniyle geri dönmeyen veya dönmek istemeyen kişi"</a:t>
            </a:r>
            <a:endParaRPr lang="tr-TR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tr-TR" dirty="0" smtClean="0"/>
              <a:t>Sığınmacı: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tr-TR" dirty="0" smtClean="0"/>
              <a:t>"Mülteci </a:t>
            </a:r>
            <a:r>
              <a:rPr lang="tr-TR" dirty="0"/>
              <a:t>olduğu iddiasıyla ülkesini terk eden ama mültecilik statüsü başvurusu sonuçlanmamış </a:t>
            </a:r>
            <a:r>
              <a:rPr lang="tr-TR" dirty="0" smtClean="0"/>
              <a:t>kişi"</a:t>
            </a:r>
          </a:p>
          <a:p>
            <a:pPr marL="0" indent="0">
              <a:lnSpc>
                <a:spcPct val="160000"/>
              </a:lnSpc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2018'de </a:t>
            </a:r>
            <a:r>
              <a:rPr lang="tr-TR" dirty="0">
                <a:solidFill>
                  <a:srgbClr val="FF0000"/>
                </a:solidFill>
              </a:rPr>
              <a:t>dünya çapında 70,8 milyon </a:t>
            </a:r>
            <a:r>
              <a:rPr lang="tr-TR" dirty="0" smtClean="0">
                <a:solidFill>
                  <a:srgbClr val="FF0000"/>
                </a:solidFill>
              </a:rPr>
              <a:t>mülteci</a:t>
            </a:r>
            <a:r>
              <a:rPr lang="tr-TR" dirty="0">
                <a:solidFill>
                  <a:srgbClr val="FF0000"/>
                </a:solidFill>
              </a:rPr>
              <a:t>, sığınmacı ve yerinden edilmiş </a:t>
            </a:r>
            <a:r>
              <a:rPr lang="tr-TR" dirty="0" smtClean="0">
                <a:solidFill>
                  <a:srgbClr val="FF0000"/>
                </a:solidFill>
              </a:rPr>
              <a:t>kişi…</a:t>
            </a:r>
            <a:endParaRPr lang="tr-T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6372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2338" y="-1653752"/>
            <a:ext cx="5446788" cy="10071196"/>
          </a:xfrm>
        </p:spPr>
      </p:pic>
    </p:spTree>
    <p:extLst>
      <p:ext uri="{BB962C8B-B14F-4D97-AF65-F5344CB8AC3E}">
        <p14:creationId xmlns:p14="http://schemas.microsoft.com/office/powerpoint/2010/main" val="709466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41721"/>
            <a:ext cx="10515600" cy="463524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Aktif tüberküloz için taranan bireylerin toplamı 537.218 olup, tek bir çalışma 232.738 kişiyi değerlendirmiştir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 Araştırmaların 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%81’i </a:t>
            </a:r>
            <a:r>
              <a:rPr lang="tr-TR" dirty="0"/>
              <a:t>(n = 437,264</a:t>
            </a:r>
            <a:r>
              <a:rPr lang="tr-TR" dirty="0" smtClean="0"/>
              <a:t>)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mültecilerde 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%18'i </a:t>
            </a:r>
            <a:r>
              <a:rPr lang="tr-TR" dirty="0"/>
              <a:t>(n = 95,283)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sığınmacılarda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%0,9’u </a:t>
            </a:r>
            <a:r>
              <a:rPr lang="tr-TR" dirty="0"/>
              <a:t>(n = 4671)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her ikisinde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Çalışmaların %33'ü tarafından bildirilen ortalama yaş 18 ila 40,7 yıl arasında </a:t>
            </a:r>
            <a:r>
              <a:rPr lang="tr-TR" dirty="0" smtClean="0"/>
              <a:t>değişmekteydi</a:t>
            </a:r>
            <a:endParaRPr lang="tr-TR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Cinsiyete göre </a:t>
            </a:r>
            <a:r>
              <a:rPr lang="tr-TR" dirty="0" err="1" smtClean="0"/>
              <a:t>prevalans</a:t>
            </a:r>
            <a:r>
              <a:rPr lang="tr-TR" dirty="0" smtClean="0"/>
              <a:t>, çalışmaların sadece %17'si tarafından rapor </a:t>
            </a:r>
            <a:r>
              <a:rPr lang="tr-TR" dirty="0" smtClean="0"/>
              <a:t>edilmişti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7807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84251"/>
            <a:ext cx="10515600" cy="45927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Mülteci </a:t>
            </a:r>
            <a:r>
              <a:rPr lang="tr-TR" dirty="0" smtClean="0"/>
              <a:t>ve sığınmacıların ev sahibi ülkeye varışlarından bu yana </a:t>
            </a:r>
            <a:r>
              <a:rPr lang="tr-TR" dirty="0" err="1" smtClean="0"/>
              <a:t>tbc</a:t>
            </a:r>
            <a:r>
              <a:rPr lang="tr-TR" dirty="0" smtClean="0"/>
              <a:t> için değerlendirme zamanına kadar geçen ortalama süre, bu bilgiyi aktaran </a:t>
            </a:r>
            <a:r>
              <a:rPr lang="tr-TR" dirty="0" smtClean="0"/>
              <a:t>çalışmalarda ort</a:t>
            </a:r>
            <a:r>
              <a:rPr lang="tr-TR" dirty="0" smtClean="0"/>
              <a:t>alama </a:t>
            </a:r>
            <a:r>
              <a:rPr lang="tr-TR" dirty="0" smtClean="0"/>
              <a:t>3,9 </a:t>
            </a:r>
            <a:r>
              <a:rPr lang="tr-TR" dirty="0" smtClean="0"/>
              <a:t>ay (0,7 ila 12,8 </a:t>
            </a:r>
            <a:r>
              <a:rPr lang="tr-TR" dirty="0" smtClean="0"/>
              <a:t>ay )</a:t>
            </a:r>
            <a:endParaRPr lang="tr-TR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Çalışmaların %67’sinde eş zamanlı olarak kendi popülasyonlarında LTBI varlığı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Bunların %57'si aktif </a:t>
            </a:r>
            <a:r>
              <a:rPr lang="tr-TR" dirty="0" err="1" smtClean="0"/>
              <a:t>tbc</a:t>
            </a:r>
            <a:r>
              <a:rPr lang="tr-TR" dirty="0" smtClean="0"/>
              <a:t> varlığını araştırmak için LTBI tanısını bir ön koşul olarak kullanmıştır.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A</a:t>
            </a:r>
            <a:r>
              <a:rPr lang="tr-TR" dirty="0" smtClean="0"/>
              <a:t>ktif </a:t>
            </a:r>
            <a:r>
              <a:rPr lang="tr-TR" dirty="0" err="1" smtClean="0"/>
              <a:t>tbc</a:t>
            </a:r>
            <a:r>
              <a:rPr lang="tr-TR" dirty="0" smtClean="0"/>
              <a:t> ekarte etmek için TST veya IGRA ile LTBI için bir tanı testi yaptılar; pozitif ise </a:t>
            </a:r>
            <a:r>
              <a:rPr lang="tr-TR" dirty="0" smtClean="0">
                <a:sym typeface="Wingdings" panose="05000000000000000000" pitchFamily="2" charset="2"/>
              </a:rPr>
              <a:t> PAAC </a:t>
            </a:r>
            <a:r>
              <a:rPr lang="tr-TR" dirty="0" err="1" smtClean="0">
                <a:sym typeface="Wingdings" panose="05000000000000000000" pitchFamily="2" charset="2"/>
              </a:rPr>
              <a:t>grafisi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smtClean="0"/>
              <a:t>ve aktif </a:t>
            </a:r>
            <a:r>
              <a:rPr lang="tr-TR" dirty="0" err="1" smtClean="0"/>
              <a:t>tbc</a:t>
            </a:r>
            <a:r>
              <a:rPr lang="tr-TR" dirty="0" smtClean="0"/>
              <a:t> için bakteriyolojik testler yapıldı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Sadece TST </a:t>
            </a:r>
            <a:r>
              <a:rPr lang="tr-TR" dirty="0" smtClean="0"/>
              <a:t>veya IGRA pozitif bireyler LTBI sahip kabul </a:t>
            </a:r>
            <a:r>
              <a:rPr lang="tr-TR" dirty="0" smtClean="0"/>
              <a:t>edildi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0762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84252"/>
            <a:ext cx="10651836" cy="49273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b="1" dirty="0" smtClean="0"/>
              <a:t>Ana bulgular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Aktif </a:t>
            </a:r>
            <a:r>
              <a:rPr lang="tr-TR" dirty="0" err="1" smtClean="0"/>
              <a:t>tbc</a:t>
            </a:r>
            <a:r>
              <a:rPr lang="tr-TR" dirty="0" smtClean="0"/>
              <a:t> </a:t>
            </a:r>
            <a:r>
              <a:rPr lang="tr-TR" dirty="0" err="1" smtClean="0"/>
              <a:t>prevalansı</a:t>
            </a:r>
            <a:r>
              <a:rPr lang="tr-TR" dirty="0" smtClean="0"/>
              <a:t> 0 ile </a:t>
            </a:r>
            <a:r>
              <a:rPr lang="tr-TR" dirty="0"/>
              <a:t>11.364/ 100 bin </a:t>
            </a:r>
            <a:r>
              <a:rPr lang="tr-TR" dirty="0" smtClean="0"/>
              <a:t>arasında değişmekteydi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Ç</a:t>
            </a:r>
            <a:r>
              <a:rPr lang="tr-TR" dirty="0" smtClean="0"/>
              <a:t>alışmaların %89'unda 5000/100 binden az değerler </a:t>
            </a:r>
            <a:r>
              <a:rPr lang="tr-TR" dirty="0" smtClean="0"/>
              <a:t>(&lt;%5)</a:t>
            </a:r>
            <a:endParaRPr lang="tr-TR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Menşe ülkeye göre </a:t>
            </a:r>
            <a:r>
              <a:rPr lang="tr-TR" dirty="0" err="1" smtClean="0"/>
              <a:t>prevalansı</a:t>
            </a:r>
            <a:r>
              <a:rPr lang="tr-TR" dirty="0" smtClean="0"/>
              <a:t> bildiren çalışmalar göz önüne alındığında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A</a:t>
            </a:r>
            <a:r>
              <a:rPr lang="tr-TR" dirty="0" smtClean="0"/>
              <a:t>ktif </a:t>
            </a:r>
            <a:r>
              <a:rPr lang="tr-TR" dirty="0" err="1" smtClean="0"/>
              <a:t>tbc</a:t>
            </a:r>
            <a:r>
              <a:rPr lang="tr-TR" dirty="0" smtClean="0"/>
              <a:t> ortalama </a:t>
            </a:r>
            <a:r>
              <a:rPr lang="tr-TR" dirty="0" err="1" smtClean="0"/>
              <a:t>prevalansı</a:t>
            </a:r>
            <a:r>
              <a:rPr lang="tr-TR" dirty="0" smtClean="0"/>
              <a:t> 1331/100 bin kişi (%95 GA, 542-2384) ve yüksek </a:t>
            </a:r>
            <a:r>
              <a:rPr lang="tr-TR" dirty="0" err="1" smtClean="0"/>
              <a:t>heterojenite</a:t>
            </a:r>
            <a:r>
              <a:rPr lang="tr-TR" dirty="0" smtClean="0"/>
              <a:t> (I2 = %98, Şekil 2). </a:t>
            </a:r>
            <a:endParaRPr lang="tr-T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Hastanede yatan 44 katılımcıyla yapılan tek bir çalışmada, Suriye'den gelen mülteciler arasında </a:t>
            </a:r>
            <a:r>
              <a:rPr lang="tr-TR" dirty="0" err="1" smtClean="0"/>
              <a:t>prevalans</a:t>
            </a:r>
            <a:r>
              <a:rPr lang="tr-TR" dirty="0" smtClean="0"/>
              <a:t> daha yüksek gözlendi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746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1" y="474578"/>
            <a:ext cx="8497456" cy="5887055"/>
          </a:xfrm>
        </p:spPr>
      </p:pic>
    </p:spTree>
    <p:extLst>
      <p:ext uri="{BB962C8B-B14F-4D97-AF65-F5344CB8AC3E}">
        <p14:creationId xmlns:p14="http://schemas.microsoft.com/office/powerpoint/2010/main" val="2767438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2353"/>
            <a:ext cx="10515600" cy="462461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Ev sahibi kıta ile ilgili olarak, Avrupa, Asya ve Amerika'ya göç eden mülteciler, 100 bin kişi başına sırasıyla </a:t>
            </a:r>
            <a:r>
              <a:rPr lang="tr-TR" dirty="0"/>
              <a:t>(Şekil 3</a:t>
            </a:r>
            <a:r>
              <a:rPr lang="tr-TR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1458 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860 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1080'lik benzer bir ortalama </a:t>
            </a:r>
            <a:r>
              <a:rPr lang="tr-TR" dirty="0" err="1" smtClean="0"/>
              <a:t>prevalans</a:t>
            </a:r>
            <a:r>
              <a:rPr lang="tr-TR" dirty="0" smtClean="0"/>
              <a:t>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Avrupa, en çeşitli milletlerden mültecileri kabul eden ve </a:t>
            </a:r>
            <a:r>
              <a:rPr lang="tr-TR" dirty="0" err="1" smtClean="0"/>
              <a:t>heterojenliğin</a:t>
            </a:r>
            <a:r>
              <a:rPr lang="tr-TR" dirty="0" smtClean="0"/>
              <a:t> değerlendirilmesine daha iyi izin veren kıtaydı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Diğer kıtalarda sayıların az olması nedeniyle bu bireysel değerlendirme mümkün </a:t>
            </a:r>
            <a:r>
              <a:rPr lang="tr-TR" dirty="0" smtClean="0"/>
              <a:t>olmamıştır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03828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91" y="110836"/>
            <a:ext cx="8001000" cy="6499528"/>
          </a:xfrm>
        </p:spPr>
      </p:pic>
      <p:sp>
        <p:nvSpPr>
          <p:cNvPr id="3" name="Yuvarlatılmış Dikdörtgen 2"/>
          <p:cNvSpPr/>
          <p:nvPr/>
        </p:nvSpPr>
        <p:spPr>
          <a:xfrm>
            <a:off x="1874982" y="517236"/>
            <a:ext cx="757382" cy="2770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1916546" y="1584036"/>
            <a:ext cx="757382" cy="2770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1898073" y="2650836"/>
            <a:ext cx="757382" cy="2770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831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1209"/>
            <a:ext cx="10515600" cy="1325563"/>
          </a:xfrm>
        </p:spPr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90619"/>
            <a:ext cx="10900144" cy="518460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tr-TR" b="1" dirty="0" smtClean="0"/>
              <a:t>LTBI </a:t>
            </a:r>
            <a:r>
              <a:rPr lang="tr-TR" b="1" dirty="0" err="1" smtClean="0"/>
              <a:t>prevelansı</a:t>
            </a:r>
            <a:endParaRPr lang="tr-TR" b="1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tr-TR" b="1" dirty="0" smtClean="0"/>
              <a:t>Çalışma özellikleri ve popülasyon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LTBI </a:t>
            </a:r>
            <a:r>
              <a:rPr lang="tr-TR" dirty="0" err="1" smtClean="0"/>
              <a:t>prevalansını</a:t>
            </a:r>
            <a:r>
              <a:rPr lang="tr-TR" dirty="0" smtClean="0"/>
              <a:t> bildiren 52 çalışmanın %54’ü </a:t>
            </a:r>
            <a:r>
              <a:rPr lang="tr-TR" dirty="0" err="1" smtClean="0"/>
              <a:t>kohort</a:t>
            </a:r>
            <a:r>
              <a:rPr lang="tr-TR" dirty="0" smtClean="0"/>
              <a:t> çalışmalarıydı; klinik çalışma yoktu (Tablo 2)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Araştırmaların %60’ı 2009'dan sonra yayınlandı ve bunların yarısı 2011'den önce veri toplamayı </a:t>
            </a:r>
            <a:r>
              <a:rPr lang="tr-TR" dirty="0" smtClean="0"/>
              <a:t>tamamladı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31 çalışma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500'den </a:t>
            </a:r>
            <a:r>
              <a:rPr lang="tr-TR" dirty="0" smtClean="0"/>
              <a:t>fazla </a:t>
            </a:r>
            <a:r>
              <a:rPr lang="tr-TR" dirty="0" smtClean="0"/>
              <a:t>katılımcı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LTBI </a:t>
            </a:r>
            <a:r>
              <a:rPr lang="tr-TR" dirty="0" smtClean="0"/>
              <a:t>için toplam 271.544 kişi </a:t>
            </a:r>
            <a:r>
              <a:rPr lang="tr-TR" dirty="0" smtClean="0"/>
              <a:t>tarandı </a:t>
            </a:r>
          </a:p>
          <a:p>
            <a:pPr lvl="1">
              <a:lnSpc>
                <a:spcPct val="160000"/>
              </a:lnSpc>
            </a:pPr>
            <a:r>
              <a:rPr lang="tr-TR" dirty="0" smtClean="0"/>
              <a:t>233.688 </a:t>
            </a:r>
            <a:r>
              <a:rPr lang="tr-TR" dirty="0" smtClean="0"/>
              <a:t>kişi mülteci </a:t>
            </a:r>
            <a:endParaRPr lang="tr-TR" dirty="0" smtClean="0"/>
          </a:p>
          <a:p>
            <a:pPr lvl="1">
              <a:lnSpc>
                <a:spcPct val="160000"/>
              </a:lnSpc>
            </a:pPr>
            <a:r>
              <a:rPr lang="tr-TR" dirty="0" smtClean="0"/>
              <a:t>27.960 </a:t>
            </a:r>
            <a:r>
              <a:rPr lang="tr-TR" dirty="0" smtClean="0"/>
              <a:t>kişi sığınmacıydı </a:t>
            </a:r>
            <a:endParaRPr lang="tr-TR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Geri </a:t>
            </a:r>
            <a:r>
              <a:rPr lang="tr-TR" dirty="0" smtClean="0"/>
              <a:t>kalanlar, her iki </a:t>
            </a:r>
            <a:r>
              <a:rPr lang="tr-TR" dirty="0" smtClean="0"/>
              <a:t>grubu da </a:t>
            </a:r>
            <a:r>
              <a:rPr lang="tr-TR" dirty="0" smtClean="0"/>
              <a:t>içeren </a:t>
            </a:r>
            <a:r>
              <a:rPr lang="tr-TR" dirty="0" smtClean="0"/>
              <a:t>çalışmalardı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321514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7399" y="-848573"/>
            <a:ext cx="6532784" cy="8610932"/>
          </a:xfrm>
        </p:spPr>
      </p:pic>
    </p:spTree>
    <p:extLst>
      <p:ext uri="{BB962C8B-B14F-4D97-AF65-F5344CB8AC3E}">
        <p14:creationId xmlns:p14="http://schemas.microsoft.com/office/powerpoint/2010/main" val="36216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4544" y="-934671"/>
            <a:ext cx="6595016" cy="85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5164" y="1607126"/>
            <a:ext cx="10758752" cy="491063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Mülteciler ve sığınmacılar, </a:t>
            </a:r>
          </a:p>
          <a:p>
            <a:pPr>
              <a:lnSpc>
                <a:spcPct val="150000"/>
              </a:lnSpc>
            </a:pPr>
            <a:r>
              <a:rPr lang="tr-TR" dirty="0"/>
              <a:t>M</a:t>
            </a:r>
            <a:r>
              <a:rPr lang="tr-TR" dirty="0" smtClean="0"/>
              <a:t>enşe ülkelerinde bu tür hastalıkların yaygınlığı 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smtClean="0"/>
              <a:t>Göç sırasında ve varış sonrasında olumsuz koşullara maruz </a:t>
            </a:r>
            <a:r>
              <a:rPr lang="tr-TR" dirty="0" smtClean="0"/>
              <a:t>kalma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Genellikle </a:t>
            </a:r>
            <a:r>
              <a:rPr lang="tr-TR" dirty="0" smtClean="0"/>
              <a:t>farklı bulaşıcı hastalıkların endemik olduğu ülkelerden gelmeleri ve ayrılmadan önce minimum tıbbi bakım almaları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Sığınaklarda, kırsal kamplarda veya kentsel gecekondularda kalabalık ve sağlıksız koşullarda yıllarca hapsedilmeleri, bulaşıcı hastalıklara karşı oldukça savunmasız hale gelmeleri sebebiyle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Ev </a:t>
            </a:r>
            <a:r>
              <a:rPr lang="tr-TR" dirty="0">
                <a:solidFill>
                  <a:srgbClr val="FF0000"/>
                </a:solidFill>
              </a:rPr>
              <a:t>sahibi ülkede tüberküloz(</a:t>
            </a:r>
            <a:r>
              <a:rPr lang="tr-TR" dirty="0" err="1">
                <a:solidFill>
                  <a:srgbClr val="FF0000"/>
                </a:solidFill>
              </a:rPr>
              <a:t>tbc</a:t>
            </a:r>
            <a:r>
              <a:rPr lang="tr-TR" dirty="0">
                <a:solidFill>
                  <a:srgbClr val="FF0000"/>
                </a:solidFill>
              </a:rPr>
              <a:t>), sıtma, </a:t>
            </a:r>
            <a:r>
              <a:rPr lang="tr-TR" dirty="0" err="1">
                <a:solidFill>
                  <a:srgbClr val="FF0000"/>
                </a:solidFill>
              </a:rPr>
              <a:t>viral</a:t>
            </a:r>
            <a:r>
              <a:rPr lang="tr-TR" dirty="0">
                <a:solidFill>
                  <a:srgbClr val="FF0000"/>
                </a:solidFill>
              </a:rPr>
              <a:t> hepatit ve </a:t>
            </a:r>
            <a:r>
              <a:rPr lang="tr-TR" dirty="0" err="1">
                <a:solidFill>
                  <a:srgbClr val="FF0000"/>
                </a:solidFill>
              </a:rPr>
              <a:t>paraziter</a:t>
            </a:r>
            <a:r>
              <a:rPr lang="tr-TR" dirty="0">
                <a:solidFill>
                  <a:srgbClr val="FF0000"/>
                </a:solidFill>
              </a:rPr>
              <a:t> enfeksiyonlar gibi bulaşıcı </a:t>
            </a:r>
            <a:r>
              <a:rPr lang="tr-TR" dirty="0" smtClean="0">
                <a:solidFill>
                  <a:srgbClr val="FF0000"/>
                </a:solidFill>
              </a:rPr>
              <a:t>hastalıklar için </a:t>
            </a:r>
            <a:r>
              <a:rPr lang="tr-TR" dirty="0">
                <a:solidFill>
                  <a:srgbClr val="FF0000"/>
                </a:solidFill>
              </a:rPr>
              <a:t>önemli bir </a:t>
            </a:r>
            <a:r>
              <a:rPr lang="tr-TR" dirty="0" smtClean="0">
                <a:solidFill>
                  <a:srgbClr val="FF0000"/>
                </a:solidFill>
              </a:rPr>
              <a:t>yük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3965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7824" y="-1795295"/>
            <a:ext cx="5092700" cy="10609793"/>
          </a:xfrm>
        </p:spPr>
      </p:pic>
    </p:spTree>
    <p:extLst>
      <p:ext uri="{BB962C8B-B14F-4D97-AF65-F5344CB8AC3E}">
        <p14:creationId xmlns:p14="http://schemas.microsoft.com/office/powerpoint/2010/main" val="3805164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687493" cy="4766561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Çalışmaların %33'ü tarafından bildirilen ortalama yaş</a:t>
            </a:r>
          </a:p>
          <a:p>
            <a:pPr lvl="1">
              <a:lnSpc>
                <a:spcPct val="160000"/>
              </a:lnSpc>
            </a:pPr>
            <a:r>
              <a:rPr lang="tr-TR" dirty="0" smtClean="0"/>
              <a:t>3.5 ile 39 yıl arasında değişmekteydi ve en düşük </a:t>
            </a:r>
            <a:r>
              <a:rPr lang="tr-TR" dirty="0" err="1" smtClean="0"/>
              <a:t>prevalans</a:t>
            </a:r>
            <a:r>
              <a:rPr lang="tr-TR" dirty="0" smtClean="0"/>
              <a:t> sadece çocukları içeren bir çalışmada (ortalama yaş 3.5 yıl)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Çalışmaların sadece %21'i cinsiyete göre </a:t>
            </a:r>
            <a:r>
              <a:rPr lang="tr-TR" dirty="0" err="1" smtClean="0"/>
              <a:t>prevalansı</a:t>
            </a:r>
            <a:r>
              <a:rPr lang="tr-TR" dirty="0" smtClean="0"/>
              <a:t> bildirmişti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LTBI için değerlendirme sırasında mültecilerin ve sığınmacıların ev sahibi ülkeye varışlarından bu yana geçen ortalama süre, bu bilgiyi bildiren </a:t>
            </a:r>
            <a:r>
              <a:rPr lang="tr-TR" dirty="0" smtClean="0"/>
              <a:t>çalışmalarda ortalama 3,8 </a:t>
            </a:r>
            <a:r>
              <a:rPr lang="tr-TR" dirty="0" smtClean="0"/>
              <a:t>ay (aralık: 0,7–12,8 ay)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733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Çalışmaların %89’unda TST yapıldı ve bunların %77'si </a:t>
            </a:r>
            <a:r>
              <a:rPr lang="tr-TR" dirty="0" err="1" smtClean="0"/>
              <a:t>LTBI'yi</a:t>
            </a:r>
            <a:r>
              <a:rPr lang="tr-TR" dirty="0" smtClean="0"/>
              <a:t> tanımlamak için kullanılan TST kesme noktası bildirdi: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lvl="1"/>
            <a:r>
              <a:rPr lang="tr-TR" dirty="0" smtClean="0"/>
              <a:t>Çalışmaların %78'inde 10 mm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Bazı çalışmalarda farklı popülasyonlar (çocuklar, insan </a:t>
            </a:r>
            <a:r>
              <a:rPr lang="tr-TR" dirty="0" err="1" smtClean="0"/>
              <a:t>immün</a:t>
            </a:r>
            <a:r>
              <a:rPr lang="tr-TR" dirty="0" smtClean="0"/>
              <a:t> yetmezlik virüsü (HIV) ile </a:t>
            </a:r>
            <a:r>
              <a:rPr lang="tr-TR" dirty="0" err="1" smtClean="0"/>
              <a:t>enfekte</a:t>
            </a:r>
            <a:r>
              <a:rPr lang="tr-TR" dirty="0" smtClean="0"/>
              <a:t> veya BCG ile aşılanmış kişiler) için farklı kesme noktaları </a:t>
            </a:r>
            <a:r>
              <a:rPr lang="tr-TR" dirty="0" smtClean="0">
                <a:sym typeface="Wingdings" panose="05000000000000000000" pitchFamily="2" charset="2"/>
              </a:rPr>
              <a:t> 5mm, 6 mm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1816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58271"/>
            <a:ext cx="10963940" cy="507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/>
              <a:t>Ana bulgular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LTBI </a:t>
            </a:r>
            <a:r>
              <a:rPr lang="tr-TR" dirty="0" err="1" smtClean="0"/>
              <a:t>prevalansı</a:t>
            </a:r>
            <a:r>
              <a:rPr lang="tr-TR" dirty="0" smtClean="0"/>
              <a:t> %0.4 ile %81,5 arasında değişmekte 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Ç</a:t>
            </a:r>
            <a:r>
              <a:rPr lang="tr-TR" dirty="0" smtClean="0"/>
              <a:t>alışmaların %61'inde </a:t>
            </a:r>
            <a:r>
              <a:rPr lang="tr-TR" dirty="0" err="1" smtClean="0"/>
              <a:t>prevelans</a:t>
            </a:r>
            <a:r>
              <a:rPr lang="tr-TR" dirty="0" smtClean="0"/>
              <a:t> &gt;%30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Menşe ülkeye göre yapılan </a:t>
            </a:r>
            <a:r>
              <a:rPr lang="tr-TR" dirty="0" err="1" smtClean="0"/>
              <a:t>metaanalizde</a:t>
            </a:r>
            <a:r>
              <a:rPr lang="tr-TR" dirty="0" smtClean="0"/>
              <a:t>, yaygınlık oranları oldukça heterojendi (I2 = %99,8) ve ortalama </a:t>
            </a:r>
            <a:r>
              <a:rPr lang="tr-TR" dirty="0" err="1" smtClean="0"/>
              <a:t>prevelans</a:t>
            </a:r>
            <a:r>
              <a:rPr lang="tr-TR" dirty="0" smtClean="0"/>
              <a:t> %37 (%95 CI, 23-52)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Güney Kore'ye geldiklerinde sistematik olarak taranan mültecilerde 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Küba ve Irak'tan gelenlerde %0,4 ve %5 ile en düşük </a:t>
            </a:r>
            <a:r>
              <a:rPr lang="tr-TR" dirty="0" err="1" smtClean="0"/>
              <a:t>prevelans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/>
              <a:t>Kuzey Kore'den </a:t>
            </a:r>
            <a:r>
              <a:rPr lang="tr-TR" dirty="0" smtClean="0"/>
              <a:t>gelenlerde </a:t>
            </a:r>
            <a:r>
              <a:rPr lang="tr-TR" dirty="0"/>
              <a:t>%</a:t>
            </a:r>
            <a:r>
              <a:rPr lang="tr-TR" dirty="0" smtClean="0"/>
              <a:t>81 ile en yüksek </a:t>
            </a:r>
            <a:r>
              <a:rPr lang="tr-TR" dirty="0" err="1" smtClean="0"/>
              <a:t>prevelans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7419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51" y="365125"/>
            <a:ext cx="8327498" cy="6111827"/>
          </a:xfrm>
        </p:spPr>
      </p:pic>
    </p:spTree>
    <p:extLst>
      <p:ext uri="{BB962C8B-B14F-4D97-AF65-F5344CB8AC3E}">
        <p14:creationId xmlns:p14="http://schemas.microsoft.com/office/powerpoint/2010/main" val="286330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41832"/>
            <a:ext cx="10836349" cy="484833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Ev sahibi kıtaya göre yapılan alt grup analizinde,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Avrupa'ya göç eden mülteciler %41,46 ile en yüksek ( %95 GA, 20-65)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Amerika'ya gidenler %28,48 (%95 GA, 18-40) </a:t>
            </a:r>
          </a:p>
          <a:p>
            <a:pPr lvl="2">
              <a:lnSpc>
                <a:spcPct val="150000"/>
              </a:lnSpc>
            </a:pPr>
            <a:r>
              <a:rPr lang="tr-TR" dirty="0" smtClean="0"/>
              <a:t>ABD'deki bir çalışma, </a:t>
            </a:r>
            <a:r>
              <a:rPr lang="tr-TR" dirty="0" err="1" smtClean="0"/>
              <a:t>immünsupresif</a:t>
            </a:r>
            <a:r>
              <a:rPr lang="tr-TR" dirty="0" smtClean="0"/>
              <a:t> koşulları olan bireyleri dışladı ve bu nedenle yüksek yanlış negatif sonuç riski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 Amerika'ya giden Somalili mülteciler (%54) Avrupa'ya gidenlerden (%38) daha yüksek bir yaygınlık oranına sahipken, Amerika'ya giden Iraklı mülteciler Asya'ya gidenlere göre daha yüksek bir yaygınlık oranına (%14) </a:t>
            </a:r>
            <a:r>
              <a:rPr lang="tr-TR" dirty="0" smtClean="0"/>
              <a:t>sahipti</a:t>
            </a:r>
            <a:endParaRPr lang="tr-TR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Genel olarak, menşe ülke ve ev sahibi kıta hakkında bilgi içeren çok az çalışma vardı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8686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82" y="0"/>
            <a:ext cx="7620000" cy="6620978"/>
          </a:xfrm>
        </p:spPr>
      </p:pic>
      <p:sp>
        <p:nvSpPr>
          <p:cNvPr id="5" name="Yuvarlatılmış Dikdörtgen 4"/>
          <p:cNvSpPr/>
          <p:nvPr/>
        </p:nvSpPr>
        <p:spPr>
          <a:xfrm>
            <a:off x="2179782" y="415636"/>
            <a:ext cx="757382" cy="2770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2179782" y="2231362"/>
            <a:ext cx="757382" cy="2770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2179782" y="3192725"/>
            <a:ext cx="757382" cy="2770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419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Bulgular 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5032" y="1477926"/>
            <a:ext cx="10428767" cy="46990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dirty="0" smtClean="0"/>
              <a:t>Çalışmaların kalitesi ve yanlılık riski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65 çalışmanın hiçbiri tüm kalite kriterlerini </a:t>
            </a:r>
            <a:r>
              <a:rPr lang="tr-TR" dirty="0" smtClean="0"/>
              <a:t>karşılamadı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33 </a:t>
            </a:r>
            <a:r>
              <a:rPr lang="tr-TR" dirty="0" err="1"/>
              <a:t>kesitsel</a:t>
            </a:r>
            <a:r>
              <a:rPr lang="tr-TR" dirty="0"/>
              <a:t> ve 32 </a:t>
            </a:r>
            <a:r>
              <a:rPr lang="tr-TR" dirty="0" err="1"/>
              <a:t>kohort</a:t>
            </a:r>
            <a:r>
              <a:rPr lang="tr-TR" dirty="0"/>
              <a:t> çalışması arasında sırasıyla 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smtClean="0"/>
              <a:t>13 </a:t>
            </a:r>
            <a:r>
              <a:rPr lang="tr-TR" dirty="0"/>
              <a:t>ve 11'i yüksek kalite olarak kabul edildi 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smtClean="0"/>
              <a:t>14 </a:t>
            </a:r>
            <a:r>
              <a:rPr lang="tr-TR" dirty="0"/>
              <a:t>ve 18 çalışma orta </a:t>
            </a:r>
            <a:r>
              <a:rPr lang="tr-TR" dirty="0" smtClean="0"/>
              <a:t>kalitedeydi</a:t>
            </a:r>
          </a:p>
          <a:p>
            <a:pPr lvl="1">
              <a:lnSpc>
                <a:spcPct val="150000"/>
              </a:lnSpc>
            </a:pPr>
            <a:r>
              <a:rPr lang="tr-TR" dirty="0"/>
              <a:t>3 </a:t>
            </a:r>
            <a:r>
              <a:rPr lang="tr-TR" dirty="0" err="1"/>
              <a:t>kesitsel</a:t>
            </a:r>
            <a:r>
              <a:rPr lang="tr-TR" dirty="0"/>
              <a:t> </a:t>
            </a:r>
            <a:r>
              <a:rPr lang="tr-TR" dirty="0" smtClean="0"/>
              <a:t>ve 6 </a:t>
            </a:r>
            <a:r>
              <a:rPr lang="tr-TR" dirty="0" err="1" smtClean="0"/>
              <a:t>kohort</a:t>
            </a:r>
            <a:r>
              <a:rPr lang="tr-TR" dirty="0" smtClean="0"/>
              <a:t> çalışma </a:t>
            </a:r>
            <a:r>
              <a:rPr lang="tr-TR" dirty="0"/>
              <a:t>düşük kaliteli </a:t>
            </a:r>
            <a:endParaRPr lang="tr-TR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İki </a:t>
            </a:r>
            <a:r>
              <a:rPr lang="tr-TR" dirty="0"/>
              <a:t>çalışma </a:t>
            </a:r>
            <a:r>
              <a:rPr lang="tr-TR" dirty="0" smtClean="0"/>
              <a:t>organizasyon </a:t>
            </a:r>
            <a:r>
              <a:rPr lang="tr-TR" dirty="0"/>
              <a:t>raporlarıydı; kalite değerlendirmesi yapmak mümkün </a:t>
            </a:r>
            <a:r>
              <a:rPr lang="tr-TR" dirty="0" smtClean="0"/>
              <a:t>değildi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6207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6930" y="1509823"/>
            <a:ext cx="10396870" cy="46671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Çalışmaların %</a:t>
            </a:r>
            <a:r>
              <a:rPr lang="tr-TR" dirty="0" smtClean="0"/>
              <a:t>85'inde </a:t>
            </a:r>
            <a:r>
              <a:rPr lang="tr-TR" dirty="0"/>
              <a:t>(n = 569.880), ev sahibi ülkeye gelen tüm bireylerin rutin </a:t>
            </a:r>
            <a:r>
              <a:rPr lang="tr-TR" dirty="0" smtClean="0"/>
              <a:t>tarama verileri </a:t>
            </a:r>
            <a:endParaRPr lang="tr-TR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Ç</a:t>
            </a:r>
            <a:r>
              <a:rPr lang="tr-TR" dirty="0" smtClean="0"/>
              <a:t>alışmaların </a:t>
            </a:r>
            <a:r>
              <a:rPr lang="tr-TR" dirty="0"/>
              <a:t>%9'unda </a:t>
            </a:r>
            <a:r>
              <a:rPr lang="tr-TR" dirty="0"/>
              <a:t>(n = </a:t>
            </a:r>
            <a:r>
              <a:rPr lang="tr-TR" dirty="0" smtClean="0"/>
              <a:t>11,234) </a:t>
            </a:r>
            <a:r>
              <a:rPr lang="tr-TR" dirty="0" smtClean="0"/>
              <a:t>semptomları </a:t>
            </a:r>
            <a:r>
              <a:rPr lang="tr-TR" dirty="0" smtClean="0"/>
              <a:t>olan, </a:t>
            </a:r>
            <a:r>
              <a:rPr lang="tr-TR" dirty="0"/>
              <a:t>sağlık hizmetine başvuran </a:t>
            </a:r>
            <a:r>
              <a:rPr lang="tr-TR" dirty="0" smtClean="0"/>
              <a:t>bireylerin verileri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Mülteci </a:t>
            </a:r>
            <a:r>
              <a:rPr lang="tr-TR" dirty="0"/>
              <a:t>kamplarında sadece bir çalışma </a:t>
            </a:r>
            <a:r>
              <a:rPr lang="tr-TR" dirty="0" smtClean="0"/>
              <a:t>yapılmıştır (n </a:t>
            </a:r>
            <a:r>
              <a:rPr lang="tr-TR" dirty="0"/>
              <a:t>= 15,455</a:t>
            </a:r>
            <a:r>
              <a:rPr lang="tr-TR" dirty="0" smtClean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Aktif </a:t>
            </a:r>
            <a:r>
              <a:rPr lang="tr-TR" dirty="0"/>
              <a:t>tüberküloz tanı yöntemini bildiren 37 çalışmanın %73'ü bakteriyolojik olarak tüberkülozu </a:t>
            </a:r>
            <a:r>
              <a:rPr lang="tr-TR" dirty="0" smtClean="0"/>
              <a:t>doğrulamıştır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0604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Araştırmaların </a:t>
            </a:r>
            <a:r>
              <a:rPr lang="tr-TR" dirty="0" smtClean="0"/>
              <a:t>%6’sı hastanede </a:t>
            </a:r>
            <a:r>
              <a:rPr lang="tr-TR" dirty="0"/>
              <a:t>yatan popülasyonları </a:t>
            </a:r>
            <a:r>
              <a:rPr lang="tr-TR" dirty="0" smtClean="0"/>
              <a:t>(n </a:t>
            </a:r>
            <a:r>
              <a:rPr lang="tr-TR" dirty="0"/>
              <a:t>= 4</a:t>
            </a:r>
            <a:r>
              <a:rPr lang="tr-TR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Bu </a:t>
            </a:r>
            <a:r>
              <a:rPr lang="tr-TR" dirty="0"/>
              <a:t>çalışmalarda, </a:t>
            </a:r>
            <a:r>
              <a:rPr lang="tr-TR" dirty="0" err="1"/>
              <a:t>prevalansın</a:t>
            </a:r>
            <a:r>
              <a:rPr lang="tr-TR" dirty="0"/>
              <a:t> olduğundan fazla tahmin edilmesi </a:t>
            </a:r>
            <a:r>
              <a:rPr lang="tr-TR" dirty="0" smtClean="0"/>
              <a:t>olası 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tr-TR" dirty="0" smtClean="0"/>
              <a:t>Üç </a:t>
            </a:r>
            <a:r>
              <a:rPr lang="tr-TR" dirty="0"/>
              <a:t>çalışmada sadece aktif </a:t>
            </a:r>
            <a:r>
              <a:rPr lang="tr-TR" dirty="0" err="1" smtClean="0"/>
              <a:t>tbc</a:t>
            </a:r>
            <a:r>
              <a:rPr lang="tr-TR" dirty="0" smtClean="0"/>
              <a:t> </a:t>
            </a:r>
            <a:r>
              <a:rPr lang="tr-TR" dirty="0" err="1"/>
              <a:t>prevalansı</a:t>
            </a:r>
            <a:r>
              <a:rPr lang="tr-TR" dirty="0"/>
              <a:t> rapor edildi ve bir çalışmada hem aktif hem de </a:t>
            </a:r>
            <a:r>
              <a:rPr lang="tr-TR" dirty="0" err="1"/>
              <a:t>latent</a:t>
            </a:r>
            <a:r>
              <a:rPr lang="tr-TR" dirty="0"/>
              <a:t> tüberküloz </a:t>
            </a:r>
            <a:r>
              <a:rPr lang="tr-TR" dirty="0" smtClean="0"/>
              <a:t>tanımlandı</a:t>
            </a:r>
          </a:p>
          <a:p>
            <a:pPr lvl="1">
              <a:lnSpc>
                <a:spcPct val="150000"/>
              </a:lnSpc>
            </a:pPr>
            <a:r>
              <a:rPr lang="tr-TR" dirty="0" smtClean="0"/>
              <a:t>Hiçbiri </a:t>
            </a:r>
            <a:r>
              <a:rPr lang="tr-TR" dirty="0"/>
              <a:t>meta-analizlere </a:t>
            </a:r>
            <a:r>
              <a:rPr lang="tr-TR" dirty="0" smtClean="0"/>
              <a:t>girmedi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995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50864"/>
            <a:ext cx="10769439" cy="507752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Tüberküloz</a:t>
            </a:r>
          </a:p>
          <a:p>
            <a:pPr lvl="1">
              <a:lnSpc>
                <a:spcPct val="160000"/>
              </a:lnSpc>
            </a:pPr>
            <a:r>
              <a:rPr lang="tr-TR" dirty="0"/>
              <a:t>K</a:t>
            </a:r>
            <a:r>
              <a:rPr lang="tr-TR" dirty="0" smtClean="0"/>
              <a:t>üresel olarak insan ölümlerinin önemli bir nedeni</a:t>
            </a:r>
          </a:p>
          <a:p>
            <a:pPr lvl="1">
              <a:lnSpc>
                <a:spcPct val="160000"/>
              </a:lnSpc>
            </a:pPr>
            <a:r>
              <a:rPr lang="tr-TR" dirty="0" err="1" smtClean="0"/>
              <a:t>Mycobacterium</a:t>
            </a:r>
            <a:r>
              <a:rPr lang="tr-TR" dirty="0" smtClean="0"/>
              <a:t> </a:t>
            </a:r>
            <a:r>
              <a:rPr lang="tr-TR" dirty="0" err="1" smtClean="0"/>
              <a:t>tuberculosis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>
                <a:sym typeface="Wingdings" panose="05000000000000000000" pitchFamily="2" charset="2"/>
              </a:rPr>
              <a:t>K</a:t>
            </a:r>
            <a:r>
              <a:rPr lang="tr-TR" dirty="0" smtClean="0"/>
              <a:t>üresel popülasyonun %23'ünü </a:t>
            </a:r>
            <a:r>
              <a:rPr lang="tr-TR" dirty="0" err="1" smtClean="0"/>
              <a:t>enfekte</a:t>
            </a:r>
            <a:r>
              <a:rPr lang="tr-TR" dirty="0" smtClean="0"/>
              <a:t> </a:t>
            </a:r>
          </a:p>
          <a:p>
            <a:pPr lvl="1">
              <a:lnSpc>
                <a:spcPct val="160000"/>
              </a:lnSpc>
            </a:pPr>
            <a:r>
              <a:rPr lang="tr-TR" dirty="0" err="1" smtClean="0"/>
              <a:t>Latent</a:t>
            </a:r>
            <a:r>
              <a:rPr lang="tr-TR" dirty="0" smtClean="0"/>
              <a:t> M. </a:t>
            </a:r>
            <a:r>
              <a:rPr lang="tr-TR" dirty="0" err="1" smtClean="0"/>
              <a:t>tuberculosis</a:t>
            </a:r>
            <a:r>
              <a:rPr lang="tr-TR" dirty="0" smtClean="0"/>
              <a:t> enfeksiyonu (LTBI) tedavisinin yokluğunda bu bireylerin %5 ile %10'u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Aktif </a:t>
            </a:r>
            <a:r>
              <a:rPr lang="tr-TR" dirty="0" err="1" smtClean="0"/>
              <a:t>tbc</a:t>
            </a:r>
            <a:r>
              <a:rPr lang="tr-TR" dirty="0" smtClean="0"/>
              <a:t> (genelde 2 yıl içinde)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Göçmenler arasında LTBI‘ den aktif hastalığa ilerleme riski yolculukları boyunca daha yüksek ve ev sahibi ülkelere vardıktan sonra daha uzun sürebilmekte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LTBI‘ </a:t>
            </a:r>
            <a:r>
              <a:rPr lang="tr-TR" dirty="0" err="1" smtClean="0"/>
              <a:t>nin</a:t>
            </a:r>
            <a:r>
              <a:rPr lang="tr-TR" dirty="0" smtClean="0"/>
              <a:t> etkin tedavisi, aktif tüberküloza ilerleme riskini %90'a kadar azaltabilmekte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Dünya Sağlık Örgütü </a:t>
            </a:r>
            <a:r>
              <a:rPr lang="tr-T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tr-TR" dirty="0" smtClean="0">
                <a:solidFill>
                  <a:srgbClr val="FF0000"/>
                </a:solidFill>
              </a:rPr>
              <a:t>Tüberküloza Son Stratejisi </a:t>
            </a:r>
            <a:r>
              <a:rPr lang="tr-TR" dirty="0">
                <a:solidFill>
                  <a:srgbClr val="FF0000"/>
                </a:solidFill>
              </a:rPr>
              <a:t>ile hastalığı 2050 </a:t>
            </a:r>
            <a:r>
              <a:rPr lang="tr-TR" dirty="0" smtClean="0">
                <a:solidFill>
                  <a:srgbClr val="FF0000"/>
                </a:solidFill>
              </a:rPr>
              <a:t>yılına kadar ortadan kaldırma hedefi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95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Son olarak, 1951 Birleşmiş Milletler Sözleşmesi'ni veya çok benzer bir mülteci ve sığınmacı tanımını sadece 15 makale kullandı.</a:t>
            </a:r>
          </a:p>
        </p:txBody>
      </p:sp>
    </p:spTree>
    <p:extLst>
      <p:ext uri="{BB962C8B-B14F-4D97-AF65-F5344CB8AC3E}">
        <p14:creationId xmlns:p14="http://schemas.microsoft.com/office/powerpoint/2010/main" val="1401747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10093" y="1690688"/>
            <a:ext cx="10343706" cy="44862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Mültecilerde </a:t>
            </a:r>
            <a:r>
              <a:rPr lang="tr-TR" dirty="0" err="1" smtClean="0"/>
              <a:t>tbc</a:t>
            </a:r>
            <a:r>
              <a:rPr lang="tr-TR" dirty="0" smtClean="0"/>
              <a:t> </a:t>
            </a:r>
            <a:r>
              <a:rPr lang="tr-TR" dirty="0" err="1"/>
              <a:t>prevalansına</a:t>
            </a:r>
            <a:r>
              <a:rPr lang="tr-TR" dirty="0"/>
              <a:t> ilişkin bu sistematik derleme ve </a:t>
            </a:r>
            <a:r>
              <a:rPr lang="tr-TR" dirty="0" err="1" smtClean="0"/>
              <a:t>metaanaliz</a:t>
            </a:r>
            <a:r>
              <a:rPr lang="tr-TR" dirty="0"/>
              <a:t>, yaklaşık yarısı LTBI için değerlendirilen toplam 599.072 </a:t>
            </a:r>
            <a:r>
              <a:rPr lang="tr-TR" dirty="0" smtClean="0"/>
              <a:t>bireyi içeren 67 çalışma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Ana </a:t>
            </a:r>
            <a:r>
              <a:rPr lang="tr-TR" dirty="0"/>
              <a:t>bulgu, bu popülasyonlarda aktif tüberküloz </a:t>
            </a:r>
            <a:r>
              <a:rPr lang="tr-TR" dirty="0" err="1"/>
              <a:t>prevalansının</a:t>
            </a:r>
            <a:r>
              <a:rPr lang="tr-TR" dirty="0"/>
              <a:t> yüksek </a:t>
            </a:r>
            <a:r>
              <a:rPr lang="tr-TR" dirty="0" smtClean="0"/>
              <a:t>olmasıydı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Hastanede </a:t>
            </a:r>
            <a:r>
              <a:rPr lang="tr-TR" dirty="0"/>
              <a:t>yatan popülasyonları içeren bazı çalışmalar hastalığın </a:t>
            </a:r>
            <a:r>
              <a:rPr lang="tr-TR" dirty="0" err="1"/>
              <a:t>prevalansını</a:t>
            </a:r>
            <a:r>
              <a:rPr lang="tr-TR" dirty="0"/>
              <a:t> olduğundan fazla tahmin etmiş olsa da, çalışmaların çoğu </a:t>
            </a:r>
            <a:r>
              <a:rPr lang="tr-TR" dirty="0" err="1"/>
              <a:t>semptomsuz</a:t>
            </a:r>
            <a:r>
              <a:rPr lang="tr-TR" dirty="0"/>
              <a:t> bireylerde rutin tarama olarak </a:t>
            </a:r>
            <a:r>
              <a:rPr lang="tr-TR" dirty="0" smtClean="0"/>
              <a:t>yapılmıştı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270243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78036"/>
            <a:ext cx="10921409" cy="503972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/>
              <a:t>Mevcut çalışmada bulunan yaygınlık oranları, çok heterojen olsa da, mahkumlar ve evsizler gibi diğer çok yüksek risk gruplarıyla </a:t>
            </a:r>
            <a:r>
              <a:rPr lang="tr-TR" dirty="0" smtClean="0"/>
              <a:t>karşılaştırılabilir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En </a:t>
            </a:r>
            <a:r>
              <a:rPr lang="tr-TR" dirty="0"/>
              <a:t>yüksek yaygınlık oranları Suriyelilerde ve Amerika'ya göç edenler arasında bulunmasına rağmen, bu rakamlar sırasıyla bir ve iki çalışmaya </a:t>
            </a:r>
            <a:r>
              <a:rPr lang="tr-TR" dirty="0" smtClean="0"/>
              <a:t>dayanmakta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1990 </a:t>
            </a:r>
            <a:r>
              <a:rPr lang="tr-TR" dirty="0"/>
              <a:t>ve 2011 yılları arasında Suriye'deki </a:t>
            </a:r>
            <a:r>
              <a:rPr lang="tr-TR" dirty="0" err="1" smtClean="0"/>
              <a:t>tbc</a:t>
            </a:r>
            <a:r>
              <a:rPr lang="tr-TR" dirty="0" smtClean="0"/>
              <a:t> </a:t>
            </a:r>
            <a:r>
              <a:rPr lang="tr-TR" dirty="0" err="1"/>
              <a:t>prevalansı</a:t>
            </a:r>
            <a:r>
              <a:rPr lang="tr-TR" dirty="0"/>
              <a:t> 85'ten 23/100.000'e </a:t>
            </a:r>
            <a:r>
              <a:rPr lang="tr-TR" dirty="0" smtClean="0"/>
              <a:t>düşmüştü </a:t>
            </a:r>
            <a:endParaRPr lang="tr-TR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Silahlı </a:t>
            </a:r>
            <a:r>
              <a:rPr lang="tr-TR" dirty="0"/>
              <a:t>çatışmalar ve savaşlar </a:t>
            </a:r>
            <a:endParaRPr lang="tr-TR" dirty="0" smtClean="0"/>
          </a:p>
          <a:p>
            <a:pPr lvl="1">
              <a:lnSpc>
                <a:spcPct val="160000"/>
              </a:lnSpc>
            </a:pPr>
            <a:r>
              <a:rPr lang="tr-TR" dirty="0" smtClean="0"/>
              <a:t>Temel tıbbi altyapıyı tahrip etmekte</a:t>
            </a:r>
          </a:p>
          <a:p>
            <a:pPr lvl="1">
              <a:lnSpc>
                <a:spcPct val="160000"/>
              </a:lnSpc>
            </a:pPr>
            <a:r>
              <a:rPr lang="tr-TR" dirty="0" smtClean="0"/>
              <a:t>Sağlık gündemlerini baltalamakta </a:t>
            </a:r>
          </a:p>
          <a:p>
            <a:pPr lvl="1">
              <a:lnSpc>
                <a:spcPct val="160000"/>
              </a:lnSpc>
            </a:pPr>
            <a:r>
              <a:rPr lang="tr-TR" dirty="0" smtClean="0"/>
              <a:t>Sağlık profesyoneli-ilaç kıtlığına yol açmakta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Öksürük </a:t>
            </a:r>
            <a:r>
              <a:rPr lang="tr-TR" dirty="0"/>
              <a:t>ve yorgunluk gibi </a:t>
            </a:r>
            <a:r>
              <a:rPr lang="tr-TR" dirty="0" err="1" smtClean="0"/>
              <a:t>tbc</a:t>
            </a:r>
            <a:r>
              <a:rPr lang="tr-TR" dirty="0" smtClean="0"/>
              <a:t> </a:t>
            </a:r>
            <a:r>
              <a:rPr lang="tr-TR" dirty="0"/>
              <a:t>aktif evresinin belirtileri</a:t>
            </a:r>
            <a:r>
              <a:rPr lang="tr-TR" dirty="0" smtClean="0"/>
              <a:t>, </a:t>
            </a:r>
            <a:r>
              <a:rPr lang="tr-TR" dirty="0"/>
              <a:t>kriz ortamlarında zaten </a:t>
            </a:r>
            <a:r>
              <a:rPr lang="tr-TR" dirty="0" err="1"/>
              <a:t>enfekte</a:t>
            </a:r>
            <a:r>
              <a:rPr lang="tr-TR" dirty="0"/>
              <a:t> olmuş bireyler ve sağlık çalışanları tarafından fark </a:t>
            </a:r>
            <a:r>
              <a:rPr lang="tr-TR" dirty="0" smtClean="0"/>
              <a:t>edilememekte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46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47730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Göç sırasında </a:t>
            </a:r>
            <a:r>
              <a:rPr lang="tr-TR" dirty="0" smtClean="0"/>
              <a:t>karşılaşılan </a:t>
            </a:r>
          </a:p>
          <a:p>
            <a:pPr lvl="1"/>
            <a:r>
              <a:rPr lang="tr-TR" dirty="0" smtClean="0"/>
              <a:t>Aşırı kalabalık</a:t>
            </a:r>
          </a:p>
          <a:p>
            <a:pPr lvl="1"/>
            <a:r>
              <a:rPr lang="tr-TR" dirty="0" smtClean="0"/>
              <a:t>Hapsedilme</a:t>
            </a:r>
          </a:p>
          <a:p>
            <a:pPr lvl="1"/>
            <a:r>
              <a:rPr lang="tr-TR" dirty="0" smtClean="0"/>
              <a:t>Yetersiz beslenme</a:t>
            </a:r>
          </a:p>
          <a:p>
            <a:pPr lvl="1"/>
            <a:r>
              <a:rPr lang="tr-TR" dirty="0" smtClean="0"/>
              <a:t>Sağlık hizmetlerine erişim zorlukları</a:t>
            </a:r>
          </a:p>
          <a:p>
            <a:pPr lvl="1"/>
            <a:r>
              <a:rPr lang="tr-TR" dirty="0" smtClean="0"/>
              <a:t>Tedaviye düşük uyum</a:t>
            </a:r>
          </a:p>
          <a:p>
            <a:pPr lvl="1"/>
            <a:r>
              <a:rPr lang="tr-TR" dirty="0" smtClean="0"/>
              <a:t>İlişkili HIV enfeksiyonu riski ve görülme sıklığı yüksek ülkelerden gelen diğer göçmenlere maruz kalma gibi tehlikeli durumlar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LTBI </a:t>
            </a:r>
            <a:r>
              <a:rPr lang="tr-TR" dirty="0" smtClean="0"/>
              <a:t>aktivasyonu veya </a:t>
            </a:r>
            <a:r>
              <a:rPr lang="tr-TR" dirty="0" err="1" smtClean="0"/>
              <a:t>M.tuberculosis</a:t>
            </a:r>
            <a:r>
              <a:rPr lang="tr-TR" dirty="0" smtClean="0"/>
              <a:t> bulaş riskinde </a:t>
            </a:r>
            <a:endParaRPr lang="tr-TR" dirty="0"/>
          </a:p>
        </p:txBody>
      </p:sp>
      <p:sp>
        <p:nvSpPr>
          <p:cNvPr id="4" name="Yukarı Ok 3"/>
          <p:cNvSpPr/>
          <p:nvPr/>
        </p:nvSpPr>
        <p:spPr>
          <a:xfrm>
            <a:off x="8653291" y="4979043"/>
            <a:ext cx="258619" cy="508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7596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LTBI </a:t>
            </a:r>
            <a:r>
              <a:rPr lang="tr-TR" dirty="0"/>
              <a:t>ile ilgili olarak, </a:t>
            </a:r>
            <a:r>
              <a:rPr lang="tr-TR" dirty="0" err="1"/>
              <a:t>LTBI'nin</a:t>
            </a:r>
            <a:r>
              <a:rPr lang="tr-TR" dirty="0"/>
              <a:t> %23 olması beklenen genel nüfusla </a:t>
            </a:r>
            <a:r>
              <a:rPr lang="tr-TR" dirty="0" smtClean="0"/>
              <a:t>karşılaştırıldığında yaygınlık oranları yüksekti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LTBI </a:t>
            </a:r>
            <a:r>
              <a:rPr lang="tr-TR" dirty="0" err="1"/>
              <a:t>prevalansı</a:t>
            </a:r>
            <a:r>
              <a:rPr lang="tr-TR" dirty="0"/>
              <a:t> Somalili mülteciler arasında en </a:t>
            </a:r>
            <a:r>
              <a:rPr lang="tr-TR" dirty="0" smtClean="0"/>
              <a:t>yüksekti (özellikle </a:t>
            </a:r>
            <a:r>
              <a:rPr lang="tr-TR" dirty="0"/>
              <a:t>Amerika'ya göç edenler </a:t>
            </a:r>
            <a:r>
              <a:rPr lang="tr-TR" dirty="0" smtClean="0"/>
              <a:t>arasında)</a:t>
            </a:r>
          </a:p>
        </p:txBody>
      </p:sp>
    </p:spTree>
    <p:extLst>
      <p:ext uri="{BB962C8B-B14F-4D97-AF65-F5344CB8AC3E}">
        <p14:creationId xmlns:p14="http://schemas.microsoft.com/office/powerpoint/2010/main" val="3683682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Ülke başına az </a:t>
            </a:r>
            <a:r>
              <a:rPr lang="tr-TR" dirty="0"/>
              <a:t>sayıda </a:t>
            </a:r>
            <a:r>
              <a:rPr lang="tr-TR" dirty="0" smtClean="0"/>
              <a:t>çalışma </a:t>
            </a:r>
            <a:r>
              <a:rPr lang="tr-TR" dirty="0"/>
              <a:t>ve dahil edilen heterojen popülasyonlara rağmen, bu derlemede bulunan </a:t>
            </a:r>
            <a:r>
              <a:rPr lang="tr-TR" dirty="0" smtClean="0"/>
              <a:t>yüksek </a:t>
            </a:r>
            <a:r>
              <a:rPr lang="tr-TR" dirty="0"/>
              <a:t>aktif ve </a:t>
            </a:r>
            <a:r>
              <a:rPr lang="tr-TR" dirty="0" err="1"/>
              <a:t>latent</a:t>
            </a:r>
            <a:r>
              <a:rPr lang="tr-TR" dirty="0"/>
              <a:t> </a:t>
            </a:r>
            <a:r>
              <a:rPr lang="tr-TR" dirty="0" err="1" smtClean="0"/>
              <a:t>tbc</a:t>
            </a:r>
            <a:r>
              <a:rPr lang="tr-TR" dirty="0" smtClean="0"/>
              <a:t> </a:t>
            </a:r>
            <a:r>
              <a:rPr lang="tr-TR" dirty="0"/>
              <a:t>oranları, konağın sorumluluğunu </a:t>
            </a:r>
            <a:r>
              <a:rPr lang="tr-TR" dirty="0" smtClean="0"/>
              <a:t>vurgulamakta</a:t>
            </a:r>
          </a:p>
          <a:p>
            <a:pPr marL="0" indent="0">
              <a:lnSpc>
                <a:spcPct val="100000"/>
              </a:lnSpc>
              <a:buNone/>
            </a:pPr>
            <a:endParaRPr lang="tr-TR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DSÖ'nün </a:t>
            </a:r>
            <a:r>
              <a:rPr lang="tr-TR" dirty="0"/>
              <a:t>hastalığı 2050 yılına kadar ortadan kaldırmaya yönelik Tüberkülozu Sonlandırma Stratejisine ulaşmak için mültecilerin özel sağlık ihtiyaçlarını </a:t>
            </a:r>
            <a:r>
              <a:rPr lang="tr-TR" dirty="0" smtClean="0"/>
              <a:t>karşılama </a:t>
            </a:r>
            <a:r>
              <a:rPr lang="tr-TR" dirty="0"/>
              <a:t>ve küresel sağlık topluluğunun çoğu </a:t>
            </a:r>
            <a:r>
              <a:rPr lang="tr-TR" dirty="0" smtClean="0"/>
              <a:t>mültecilerin </a:t>
            </a:r>
            <a:r>
              <a:rPr lang="tr-TR" dirty="0"/>
              <a:t>kaçtığı düşük gelirli ülkelerde tüberkülozla mücadele </a:t>
            </a:r>
            <a:r>
              <a:rPr lang="tr-TR" dirty="0" smtClean="0"/>
              <a:t>etme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60002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73619"/>
            <a:ext cx="10515600" cy="46033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Ev sahibi </a:t>
            </a:r>
            <a:r>
              <a:rPr lang="tr-TR" dirty="0" smtClean="0"/>
              <a:t>ülkelerde</a:t>
            </a:r>
          </a:p>
          <a:p>
            <a:pPr lvl="1"/>
            <a:r>
              <a:rPr lang="tr-TR" dirty="0" smtClean="0"/>
              <a:t>Profesyonellerin eğitim eksikliği</a:t>
            </a:r>
          </a:p>
          <a:p>
            <a:pPr lvl="1"/>
            <a:r>
              <a:rPr lang="tr-TR" dirty="0" smtClean="0"/>
              <a:t>Gizliliğin ihlali korkusu</a:t>
            </a:r>
          </a:p>
          <a:p>
            <a:pPr lvl="1"/>
            <a:r>
              <a:rPr lang="tr-TR" dirty="0" smtClean="0"/>
              <a:t>Hastalık nedeniyle damgalanma ve sosyal reddedilme korkusu </a:t>
            </a:r>
          </a:p>
          <a:p>
            <a:pPr lvl="1"/>
            <a:r>
              <a:rPr lang="tr-TR" dirty="0" smtClean="0"/>
              <a:t>Göç süreci, tarama ve tedavi süreci hakkında yetersiz bilgi</a:t>
            </a:r>
          </a:p>
          <a:p>
            <a:pPr lvl="1"/>
            <a:r>
              <a:rPr lang="tr-TR" dirty="0" smtClean="0"/>
              <a:t>Dil farklılıklarından dolayı iletişimde zorluk </a:t>
            </a:r>
            <a:r>
              <a:rPr lang="tr-TR" dirty="0" smtClean="0"/>
              <a:t>vb.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5" name="Yuvarlatılmış Dikdörtgen 4"/>
          <p:cNvSpPr/>
          <p:nvPr/>
        </p:nvSpPr>
        <p:spPr>
          <a:xfrm>
            <a:off x="838200" y="4242391"/>
            <a:ext cx="10836349" cy="1531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r-TR" sz="2800" dirty="0">
                <a:solidFill>
                  <a:prstClr val="black"/>
                </a:solidFill>
              </a:rPr>
              <a:t>Mültecilere daha iyi bakılması için üstesinden gelinmesi gereken birçok </a:t>
            </a:r>
            <a:r>
              <a:rPr lang="tr-TR" sz="2800" dirty="0" smtClean="0">
                <a:solidFill>
                  <a:prstClr val="black"/>
                </a:solidFill>
              </a:rPr>
              <a:t>zorluktan birkaçı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98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6028"/>
            <a:ext cx="11038366" cy="53056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dirty="0"/>
              <a:t>Bildiğimiz kadarıyla, bu, göçmenlerin bu belirli alt popülasyonu arasında tüberkülozun ilk özetlenmiş </a:t>
            </a:r>
            <a:r>
              <a:rPr lang="tr-TR" dirty="0" smtClean="0"/>
              <a:t>analizi, kökenlerine </a:t>
            </a:r>
            <a:r>
              <a:rPr lang="tr-TR" dirty="0"/>
              <a:t>ve varış yerlerine göre ortalama ölçümleri içeren ilk </a:t>
            </a:r>
            <a:r>
              <a:rPr lang="tr-TR" dirty="0" smtClean="0"/>
              <a:t>analiz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Bu </a:t>
            </a:r>
            <a:r>
              <a:rPr lang="tr-TR" dirty="0"/>
              <a:t>derlemenin güçlü yönleri arasında çoğu çalışmanın raporlama kalitesi yer </a:t>
            </a:r>
            <a:r>
              <a:rPr lang="tr-TR" dirty="0" smtClean="0"/>
              <a:t>almakta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Aktif </a:t>
            </a:r>
            <a:r>
              <a:rPr lang="tr-TR" dirty="0" err="1" smtClean="0"/>
              <a:t>tbc</a:t>
            </a:r>
            <a:r>
              <a:rPr lang="tr-TR" dirty="0" smtClean="0"/>
              <a:t> bakteriyolojik olarak doğrulandı ve verilerin neredeyse tamamı rutin taramadan elde edildi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Bununla </a:t>
            </a:r>
            <a:r>
              <a:rPr lang="tr-TR" dirty="0"/>
              <a:t>birlikte, hastaneler gibi sağlık tesislerinde </a:t>
            </a:r>
            <a:r>
              <a:rPr lang="tr-TR" dirty="0" err="1"/>
              <a:t>semptomatik</a:t>
            </a:r>
            <a:r>
              <a:rPr lang="tr-TR" dirty="0"/>
              <a:t> bireyler arasında bildirilen yaygınlık oranları olduğundan fazla tahmin </a:t>
            </a:r>
            <a:r>
              <a:rPr lang="tr-TR" dirty="0" smtClean="0"/>
              <a:t>edilebilir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Ayrıca</a:t>
            </a:r>
            <a:r>
              <a:rPr lang="tr-TR" dirty="0"/>
              <a:t>, sağlık kısıtlamaları olan ülkelerde vize için başvuran popülasyonlarda yapılan çalışmalar, pozitif olduğu bilinenler başvurudan vazgeçebileceğinden, LTBI </a:t>
            </a:r>
            <a:r>
              <a:rPr lang="tr-TR" dirty="0" err="1"/>
              <a:t>prevalansını</a:t>
            </a:r>
            <a:r>
              <a:rPr lang="tr-TR" dirty="0"/>
              <a:t> hafife almış </a:t>
            </a:r>
            <a:r>
              <a:rPr lang="tr-TR" dirty="0" smtClean="0"/>
              <a:t>olabilir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55035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17280"/>
            <a:ext cx="10804451" cy="476656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Ayrıca, bu çok heterojen bir birey grubudur ve herhangi bir </a:t>
            </a:r>
            <a:r>
              <a:rPr lang="tr-TR" dirty="0" smtClean="0"/>
              <a:t>sonucu özetlemek zor </a:t>
            </a:r>
            <a:endParaRPr lang="tr-TR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Tüm </a:t>
            </a:r>
            <a:r>
              <a:rPr lang="tr-TR" dirty="0"/>
              <a:t>çalışmalarda “mülteci” veya “sığınmacı” tanımı net </a:t>
            </a:r>
            <a:r>
              <a:rPr lang="tr-TR" dirty="0" smtClean="0"/>
              <a:t>değildi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Yaş </a:t>
            </a:r>
            <a:r>
              <a:rPr lang="tr-TR" dirty="0"/>
              <a:t>grupları da oldukça </a:t>
            </a:r>
            <a:r>
              <a:rPr lang="tr-TR" dirty="0" smtClean="0"/>
              <a:t>heterojendi </a:t>
            </a:r>
            <a:r>
              <a:rPr lang="tr-TR" dirty="0"/>
              <a:t>ve </a:t>
            </a:r>
            <a:r>
              <a:rPr lang="tr-TR" dirty="0" smtClean="0"/>
              <a:t>LTBI </a:t>
            </a:r>
            <a:r>
              <a:rPr lang="tr-TR" dirty="0" err="1"/>
              <a:t>prevalansı</a:t>
            </a:r>
            <a:r>
              <a:rPr lang="tr-TR" dirty="0"/>
              <a:t> yaşla birlikte artar, dolayısıyla bulguları </a:t>
            </a:r>
            <a:r>
              <a:rPr lang="tr-TR" dirty="0" smtClean="0"/>
              <a:t>etkileme </a:t>
            </a:r>
            <a:r>
              <a:rPr lang="tr-TR" dirty="0" smtClean="0"/>
              <a:t>olasılığı mevcuttu</a:t>
            </a:r>
            <a:endParaRPr lang="tr-TR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E</a:t>
            </a:r>
            <a:r>
              <a:rPr lang="tr-TR" dirty="0" smtClean="0"/>
              <a:t>k olarak </a:t>
            </a:r>
            <a:r>
              <a:rPr lang="tr-TR" dirty="0"/>
              <a:t>dil güçlükleri, göçmenlik makamlarından korkma, semptomların farkında olmama </a:t>
            </a:r>
            <a:r>
              <a:rPr lang="tr-TR" dirty="0" smtClean="0"/>
              <a:t>veya </a:t>
            </a:r>
            <a:r>
              <a:rPr lang="tr-TR" dirty="0"/>
              <a:t>damgalanma korkusu, </a:t>
            </a:r>
            <a:r>
              <a:rPr lang="tr-TR" dirty="0" err="1" smtClean="0"/>
              <a:t>tbc</a:t>
            </a:r>
            <a:r>
              <a:rPr lang="tr-TR" dirty="0" smtClean="0"/>
              <a:t> </a:t>
            </a:r>
            <a:r>
              <a:rPr lang="tr-TR" dirty="0"/>
              <a:t>saptama mekanizmalarının etkinliğini azaltabilir </a:t>
            </a:r>
          </a:p>
        </p:txBody>
      </p:sp>
    </p:spTree>
    <p:extLst>
      <p:ext uri="{BB962C8B-B14F-4D97-AF65-F5344CB8AC3E}">
        <p14:creationId xmlns:p14="http://schemas.microsoft.com/office/powerpoint/2010/main" val="3098536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20456"/>
            <a:ext cx="10836348" cy="505046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/>
              <a:t>Menşe ve varış yeri, meta analizler için tercihimizi açıklayan </a:t>
            </a:r>
            <a:r>
              <a:rPr lang="tr-TR" dirty="0" smtClean="0"/>
              <a:t>sosyoekonomik </a:t>
            </a:r>
            <a:r>
              <a:rPr lang="tr-TR" dirty="0"/>
              <a:t>durumu, kaçma nedenlerini ve tüberküloz ortamını </a:t>
            </a:r>
            <a:r>
              <a:rPr lang="tr-TR" dirty="0" smtClean="0"/>
              <a:t>yansıtabilir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Ancak </a:t>
            </a:r>
            <a:r>
              <a:rPr lang="tr-TR" dirty="0"/>
              <a:t>birçok çalışma menşe ülke hakkında bilgi eksikliği nedeniyle meta analizlere dahil </a:t>
            </a:r>
            <a:r>
              <a:rPr lang="tr-TR" dirty="0" smtClean="0"/>
              <a:t>edilememiştir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Bu </a:t>
            </a:r>
            <a:r>
              <a:rPr lang="tr-TR" dirty="0"/>
              <a:t>nedenle, yalnızca birkaç çalışma uygun olduğundan, kalitesi ne olursa olsun tümü dahil edilmek zorunda </a:t>
            </a:r>
            <a:r>
              <a:rPr lang="tr-TR" dirty="0" smtClean="0"/>
              <a:t>kalındı </a:t>
            </a:r>
            <a:endParaRPr lang="tr-TR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Meta </a:t>
            </a:r>
            <a:r>
              <a:rPr lang="tr-TR" dirty="0"/>
              <a:t>analizlerde yer alan bazı bulgular sadece bir veya iki çalışmaya atıfta </a:t>
            </a:r>
            <a:r>
              <a:rPr lang="tr-TR" dirty="0" smtClean="0"/>
              <a:t>bulunmaktaydı</a:t>
            </a:r>
            <a:endParaRPr lang="tr-TR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Çalışma </a:t>
            </a:r>
            <a:r>
              <a:rPr lang="tr-TR" dirty="0"/>
              <a:t>popülasyonlarına ilişkin bilgi eksiklikleri nedeniyle meta-regresyon </a:t>
            </a:r>
            <a:r>
              <a:rPr lang="tr-TR" dirty="0" smtClean="0"/>
              <a:t>gerçekleştirilemedi (</a:t>
            </a:r>
            <a:r>
              <a:rPr lang="tr-TR" dirty="0" err="1" smtClean="0"/>
              <a:t>örn</a:t>
            </a:r>
            <a:r>
              <a:rPr lang="tr-TR" dirty="0"/>
              <a:t>. cinsiyet, yaş, takip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960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16149"/>
            <a:ext cx="10515600" cy="456081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Mülteciler, sığınmacılar ve ülke içinde yerinden edilmiş göçmenler </a:t>
            </a:r>
          </a:p>
          <a:p>
            <a:pPr lvl="1">
              <a:lnSpc>
                <a:spcPct val="150000"/>
              </a:lnSpc>
            </a:pPr>
            <a:r>
              <a:rPr lang="tr-TR" sz="2800" dirty="0" smtClean="0"/>
              <a:t>Heterojen sosyoekonomik koşullarda yaşamakta</a:t>
            </a:r>
          </a:p>
          <a:p>
            <a:pPr lvl="1">
              <a:lnSpc>
                <a:spcPct val="150000"/>
              </a:lnSpc>
            </a:pPr>
            <a:r>
              <a:rPr lang="tr-TR" sz="2800" dirty="0"/>
              <a:t>Ç</a:t>
            </a:r>
            <a:r>
              <a:rPr lang="tr-TR" sz="2800" dirty="0" smtClean="0"/>
              <a:t>eşitli kökenlere, kaçma sebeplerine ve yasal statüye sahip olma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Genel olarak, diğer göçmen kategorileriyle karşılaştırıldığında, </a:t>
            </a:r>
            <a:r>
              <a:rPr lang="tr-TR" dirty="0">
                <a:solidFill>
                  <a:srgbClr val="FF0000"/>
                </a:solidFill>
              </a:rPr>
              <a:t>Hedef ülkeye aktif </a:t>
            </a:r>
            <a:r>
              <a:rPr lang="tr-TR" dirty="0" err="1" smtClean="0">
                <a:solidFill>
                  <a:srgbClr val="FF0000"/>
                </a:solidFill>
              </a:rPr>
              <a:t>tbc</a:t>
            </a:r>
            <a:r>
              <a:rPr lang="tr-TR" dirty="0" smtClean="0">
                <a:solidFill>
                  <a:srgbClr val="FF0000"/>
                </a:solidFill>
              </a:rPr>
              <a:t> ile </a:t>
            </a:r>
            <a:r>
              <a:rPr lang="tr-TR" dirty="0">
                <a:solidFill>
                  <a:srgbClr val="FF0000"/>
                </a:solidFill>
              </a:rPr>
              <a:t>gelmiş olmaları </a:t>
            </a:r>
            <a:r>
              <a:rPr lang="tr-TR" dirty="0" smtClean="0">
                <a:solidFill>
                  <a:srgbClr val="FF0000"/>
                </a:solidFill>
              </a:rPr>
              <a:t>veya </a:t>
            </a:r>
            <a:r>
              <a:rPr lang="tr-TR" dirty="0" err="1">
                <a:solidFill>
                  <a:srgbClr val="FF0000"/>
                </a:solidFill>
              </a:rPr>
              <a:t>LTBI'den</a:t>
            </a:r>
            <a:r>
              <a:rPr lang="tr-TR" dirty="0">
                <a:solidFill>
                  <a:srgbClr val="FF0000"/>
                </a:solidFill>
              </a:rPr>
              <a:t> aktif </a:t>
            </a:r>
            <a:r>
              <a:rPr lang="tr-TR" dirty="0" err="1" smtClean="0">
                <a:solidFill>
                  <a:srgbClr val="FF0000"/>
                </a:solidFill>
              </a:rPr>
              <a:t>tbc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geliştirmeleri veya varışta hastalığa yakalanmaları nedeniyle </a:t>
            </a:r>
            <a:r>
              <a:rPr lang="tr-TR" dirty="0" err="1" smtClean="0">
                <a:solidFill>
                  <a:srgbClr val="FF0000"/>
                </a:solidFill>
              </a:rPr>
              <a:t>tbc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için daha yüksek risk altında </a:t>
            </a:r>
            <a:r>
              <a:rPr lang="tr-TR" dirty="0" smtClean="0">
                <a:solidFill>
                  <a:srgbClr val="FF0000"/>
                </a:solidFill>
              </a:rPr>
              <a:t>olabilirler</a:t>
            </a:r>
          </a:p>
        </p:txBody>
      </p:sp>
    </p:spTree>
    <p:extLst>
      <p:ext uri="{BB962C8B-B14F-4D97-AF65-F5344CB8AC3E}">
        <p14:creationId xmlns:p14="http://schemas.microsoft.com/office/powerpoint/2010/main" val="33695002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1344" y="1690688"/>
            <a:ext cx="10755103" cy="473137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Ek olarak, çoğu çalışma gelişmiş ülkelerde yapılmıştır ve bu nedenle düşük ve orta gelirli ülkelerde barındırılan mevcut mültecilerin çoğunluğunu temsil </a:t>
            </a:r>
            <a:r>
              <a:rPr lang="tr-TR" dirty="0" smtClean="0"/>
              <a:t>etmemekte</a:t>
            </a:r>
            <a:endParaRPr lang="tr-TR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 smtClean="0"/>
              <a:t>Genelleştirilebilirlik</a:t>
            </a:r>
            <a:r>
              <a:rPr lang="tr-TR" dirty="0" smtClean="0"/>
              <a:t> </a:t>
            </a:r>
            <a:r>
              <a:rPr lang="tr-TR" dirty="0"/>
              <a:t>ve iddialı sonuçlar bu nedenle </a:t>
            </a:r>
            <a:r>
              <a:rPr lang="tr-TR" dirty="0" smtClean="0"/>
              <a:t>sınırlı </a:t>
            </a:r>
            <a:endParaRPr lang="tr-TR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Son </a:t>
            </a:r>
            <a:r>
              <a:rPr lang="tr-TR" dirty="0"/>
              <a:t>olarak, bibliyografik araştırmalarımız Ağustos 2017'de sonuçlanmış olmasına rağmen, son zamanlardaki zorunlu göç dalgaları tamamen </a:t>
            </a:r>
            <a:r>
              <a:rPr lang="tr-TR" dirty="0" smtClean="0"/>
              <a:t>kapsanmamıştır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Zorunlu </a:t>
            </a:r>
            <a:r>
              <a:rPr lang="tr-TR" dirty="0"/>
              <a:t>göçmenler arasında </a:t>
            </a:r>
            <a:r>
              <a:rPr lang="tr-TR" dirty="0" err="1" smtClean="0"/>
              <a:t>tbc</a:t>
            </a:r>
            <a:r>
              <a:rPr lang="tr-TR" dirty="0" smtClean="0"/>
              <a:t> </a:t>
            </a:r>
            <a:r>
              <a:rPr lang="tr-TR" dirty="0"/>
              <a:t>ve diğer sağlık sorunlarına ilişkin uluslararası işbirliği çalışmalarına daha fazla çaba ve fon </a:t>
            </a:r>
            <a:r>
              <a:rPr lang="tr-TR" dirty="0" smtClean="0"/>
              <a:t>ayrılmalıdır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889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4"/>
            <a:ext cx="10730023" cy="472403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Ülkeler arasında oldukça heterojen </a:t>
            </a:r>
            <a:r>
              <a:rPr lang="tr-TR" dirty="0" err="1"/>
              <a:t>prevalansa</a:t>
            </a:r>
            <a:r>
              <a:rPr lang="tr-TR" dirty="0"/>
              <a:t> rağmen, aktif ve </a:t>
            </a:r>
            <a:r>
              <a:rPr lang="tr-TR" dirty="0" err="1" smtClean="0"/>
              <a:t>latent</a:t>
            </a:r>
            <a:r>
              <a:rPr lang="tr-TR" dirty="0" smtClean="0"/>
              <a:t> </a:t>
            </a:r>
            <a:r>
              <a:rPr lang="tr-TR" dirty="0" err="1" smtClean="0"/>
              <a:t>tbc</a:t>
            </a:r>
            <a:r>
              <a:rPr lang="tr-TR" dirty="0" smtClean="0"/>
              <a:t>, </a:t>
            </a:r>
            <a:r>
              <a:rPr lang="tr-TR" dirty="0"/>
              <a:t>mülteciler ve sığınmacılar arasında sık görülen sağlık sorunları gibi </a:t>
            </a:r>
            <a:r>
              <a:rPr lang="tr-TR" dirty="0" smtClean="0"/>
              <a:t>görünmekte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Erken </a:t>
            </a:r>
            <a:r>
              <a:rPr lang="tr-TR" dirty="0"/>
              <a:t>teşhis ve hastalığın hızlı tedavisine - veya önlenmesine - izin vermek için hızlı tarama </a:t>
            </a:r>
            <a:r>
              <a:rPr lang="tr-TR" dirty="0" smtClean="0"/>
              <a:t>gerekli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Bu </a:t>
            </a:r>
            <a:r>
              <a:rPr lang="tr-TR" dirty="0"/>
              <a:t>politika, onları dışlama ve ayrımcılıktan ziyade hastalığa karşı korumayı </a:t>
            </a:r>
            <a:r>
              <a:rPr lang="tr-TR" dirty="0" smtClean="0"/>
              <a:t>amaçlamalı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Yeterli </a:t>
            </a:r>
            <a:r>
              <a:rPr lang="tr-TR" dirty="0"/>
              <a:t>sağlık hizmeti alma haklarını garanti altına alma çabaları ne kadar vurgulansa </a:t>
            </a:r>
            <a:r>
              <a:rPr lang="tr-TR" dirty="0" smtClean="0"/>
              <a:t>az…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9723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3336" y="5146131"/>
            <a:ext cx="9315995" cy="1325563"/>
          </a:xfrm>
        </p:spPr>
        <p:txBody>
          <a:bodyPr/>
          <a:lstStyle/>
          <a:p>
            <a:r>
              <a:rPr lang="tr-TR" dirty="0" smtClean="0"/>
              <a:t>Teşekkürler…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540" r="985" b="27873"/>
          <a:stretch/>
        </p:blipFill>
        <p:spPr>
          <a:xfrm>
            <a:off x="1743401" y="2447109"/>
            <a:ext cx="7956262" cy="23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8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509823"/>
            <a:ext cx="10730023" cy="491224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Avrupa'da </a:t>
            </a:r>
            <a:r>
              <a:rPr lang="tr-TR" dirty="0" err="1" smtClean="0"/>
              <a:t>tbc</a:t>
            </a:r>
            <a:r>
              <a:rPr lang="tr-TR" dirty="0" smtClean="0"/>
              <a:t> taramasının etkinliği ve kapsamı, mülteci kamplarında </a:t>
            </a:r>
            <a:r>
              <a:rPr lang="tr-TR" dirty="0" err="1" smtClean="0"/>
              <a:t>tbc</a:t>
            </a:r>
            <a:r>
              <a:rPr lang="tr-TR" dirty="0" smtClean="0"/>
              <a:t>, Almanya'da aktif </a:t>
            </a:r>
            <a:r>
              <a:rPr lang="tr-TR" dirty="0" err="1" smtClean="0"/>
              <a:t>tbc</a:t>
            </a:r>
            <a:r>
              <a:rPr lang="tr-TR" dirty="0" smtClean="0"/>
              <a:t> taramasının verimi ve Birleşik Krallık‘ ta </a:t>
            </a:r>
            <a:r>
              <a:rPr lang="tr-TR" dirty="0" err="1" smtClean="0"/>
              <a:t>tbc</a:t>
            </a:r>
            <a:r>
              <a:rPr lang="tr-TR" dirty="0" smtClean="0"/>
              <a:t> </a:t>
            </a:r>
            <a:r>
              <a:rPr lang="tr-TR" dirty="0" err="1" smtClean="0"/>
              <a:t>prevalansı</a:t>
            </a:r>
            <a:r>
              <a:rPr lang="tr-TR" dirty="0" smtClean="0"/>
              <a:t> gibi mülteciler </a:t>
            </a:r>
            <a:r>
              <a:rPr lang="tr-TR" dirty="0" smtClean="0"/>
              <a:t>hakkında </a:t>
            </a:r>
            <a:r>
              <a:rPr lang="tr-TR" dirty="0" smtClean="0"/>
              <a:t>incelemeler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Bildiğimiz kadarıyla, mültecilerde aktif ve </a:t>
            </a:r>
            <a:r>
              <a:rPr lang="tr-TR" dirty="0" err="1" smtClean="0"/>
              <a:t>latent</a:t>
            </a:r>
            <a:r>
              <a:rPr lang="tr-TR" dirty="0" smtClean="0"/>
              <a:t> </a:t>
            </a:r>
            <a:r>
              <a:rPr lang="tr-TR" dirty="0" err="1" smtClean="0"/>
              <a:t>tbc</a:t>
            </a:r>
            <a:r>
              <a:rPr lang="tr-TR" dirty="0" smtClean="0"/>
              <a:t> </a:t>
            </a:r>
            <a:r>
              <a:rPr lang="tr-TR" dirty="0" err="1" smtClean="0"/>
              <a:t>prevalansı</a:t>
            </a:r>
            <a:r>
              <a:rPr lang="tr-TR" dirty="0" smtClean="0"/>
              <a:t> hakkında sistematik bir inceleme mevcut değil</a:t>
            </a:r>
          </a:p>
          <a:p>
            <a:pPr marL="0" indent="0">
              <a:lnSpc>
                <a:spcPct val="170000"/>
              </a:lnSpc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Bu çalışmada </a:t>
            </a:r>
            <a:r>
              <a:rPr lang="tr-T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tr-TR" dirty="0" smtClean="0">
                <a:solidFill>
                  <a:srgbClr val="FF0000"/>
                </a:solidFill>
              </a:rPr>
              <a:t>Nüfus olarak yüksek </a:t>
            </a:r>
            <a:r>
              <a:rPr lang="tr-TR" dirty="0" err="1" smtClean="0">
                <a:solidFill>
                  <a:srgbClr val="FF0000"/>
                </a:solidFill>
              </a:rPr>
              <a:t>heterojenliklerine</a:t>
            </a:r>
            <a:r>
              <a:rPr lang="tr-TR" dirty="0" smtClean="0">
                <a:solidFill>
                  <a:srgbClr val="FF0000"/>
                </a:solidFill>
              </a:rPr>
              <a:t> rağmen, mülteciler ve sığınmacılarda LTBI ve aktif </a:t>
            </a:r>
            <a:r>
              <a:rPr lang="tr-TR" dirty="0" err="1" smtClean="0">
                <a:solidFill>
                  <a:srgbClr val="FF0000"/>
                </a:solidFill>
              </a:rPr>
              <a:t>tbc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prevalansının</a:t>
            </a:r>
            <a:r>
              <a:rPr lang="tr-TR" dirty="0" smtClean="0">
                <a:solidFill>
                  <a:srgbClr val="FF0000"/>
                </a:solidFill>
              </a:rPr>
              <a:t> özetlemesi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6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Gereç ve Yöntem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9810"/>
            <a:ext cx="10708758" cy="4840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dirty="0" smtClean="0"/>
              <a:t>Araştırma Stratejisi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MEDLINE, EMBASE, LILACS ve Web of </a:t>
            </a:r>
            <a:r>
              <a:rPr lang="tr-TR" dirty="0" err="1" smtClean="0"/>
              <a:t>Science</a:t>
            </a:r>
            <a:r>
              <a:rPr lang="tr-TR" dirty="0" smtClean="0"/>
              <a:t> </a:t>
            </a:r>
            <a:r>
              <a:rPr lang="tr-TR" dirty="0" smtClean="0"/>
              <a:t>veri tabanlarında </a:t>
            </a:r>
            <a:r>
              <a:rPr lang="tr-TR" dirty="0" smtClean="0">
                <a:solidFill>
                  <a:srgbClr val="FF0000"/>
                </a:solidFill>
              </a:rPr>
              <a:t>“tüberküloz”, “yaygınlık”, “mülteci”, “sığınmacılar”, “zorunlu göç” </a:t>
            </a:r>
            <a:r>
              <a:rPr lang="tr-TR" dirty="0" smtClean="0"/>
              <a:t>terimlerini, </a:t>
            </a:r>
            <a:r>
              <a:rPr lang="tr-TR" dirty="0" err="1" smtClean="0"/>
              <a:t>MesH</a:t>
            </a:r>
            <a:r>
              <a:rPr lang="tr-TR" dirty="0" smtClean="0"/>
              <a:t> terimleri ve metin kelimesi olarak kullanarak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Arama, dil veya diğer kısıtlamalar olmaksızın Ağustos 2017'de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Son göç krizini yansıtmak için Ocak 2000 ile Ağustos 2017 arasında yayınlanan çalışmalar </a:t>
            </a:r>
          </a:p>
        </p:txBody>
      </p:sp>
    </p:spTree>
    <p:extLst>
      <p:ext uri="{BB962C8B-B14F-4D97-AF65-F5344CB8AC3E}">
        <p14:creationId xmlns:p14="http://schemas.microsoft.com/office/powerpoint/2010/main" val="294056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Gereç ve Yöntem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dirty="0"/>
              <a:t>Ç</a:t>
            </a:r>
            <a:r>
              <a:rPr lang="tr-TR" b="1" i="1" dirty="0" smtClean="0"/>
              <a:t>alışma seçimi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Çalışma seçimi, verilerin çıkarılması ve çalışmaların kalite değerlendirmesi iki bağımsız hakem (RP ve FMS) tarafından </a:t>
            </a:r>
            <a:endParaRPr lang="tr-T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Anlaşmazlıkların çözümü, fikir birliği veya diğer iki gözden geçiren (AT ve MB) tarafından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Ek olarak, hariç tutulan çalışmaların %10'luk bir örneğinin incelenmesi, AT ve MB hakemleri tarafından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325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Gereç ve Yöntem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b="1" i="1" dirty="0" smtClean="0"/>
              <a:t>Çalışma seçimi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Referans verileri </a:t>
            </a:r>
            <a:r>
              <a:rPr lang="tr-TR" dirty="0" err="1" smtClean="0"/>
              <a:t>EndNote</a:t>
            </a:r>
            <a:r>
              <a:rPr lang="tr-TR" dirty="0" smtClean="0"/>
              <a:t> web referans yöneticisinde [</a:t>
            </a:r>
            <a:r>
              <a:rPr lang="tr-TR" dirty="0" err="1" smtClean="0"/>
              <a:t>Thomson</a:t>
            </a:r>
            <a:r>
              <a:rPr lang="tr-TR" dirty="0" smtClean="0"/>
              <a:t> Reuters (SCIENTIFIC), NYC, USA] saklandı ve mükerrer referanslar atıldı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Seçim iki aşamada :</a:t>
            </a:r>
          </a:p>
          <a:p>
            <a:pPr lvl="1">
              <a:lnSpc>
                <a:spcPct val="160000"/>
              </a:lnSpc>
            </a:pPr>
            <a:r>
              <a:rPr lang="tr-TR" dirty="0"/>
              <a:t>B</a:t>
            </a:r>
            <a:r>
              <a:rPr lang="tr-TR" dirty="0" smtClean="0"/>
              <a:t>aşlıkların ve özetlerin taranması </a:t>
            </a:r>
          </a:p>
          <a:p>
            <a:pPr lvl="1">
              <a:lnSpc>
                <a:spcPct val="160000"/>
              </a:lnSpc>
            </a:pPr>
            <a:r>
              <a:rPr lang="tr-TR" dirty="0" smtClean="0"/>
              <a:t>Tam metin değerlendirmesi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Arama, dili kısıtlamamakla birlikte, aşağıdaki adımlara yalnızca İngilizce, Fransızca, İspanyolca veya Portekizce yazılmış çalışmalar dahil edilmiştir.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Hedeflenen popülasyonda aktif </a:t>
            </a:r>
            <a:r>
              <a:rPr lang="tr-TR" dirty="0" err="1" smtClean="0"/>
              <a:t>tbc</a:t>
            </a:r>
            <a:r>
              <a:rPr lang="tr-TR" dirty="0" smtClean="0"/>
              <a:t> veya LTBI ile ilgili tüm çalışmalar, </a:t>
            </a:r>
            <a:r>
              <a:rPr lang="tr-TR" dirty="0" err="1" smtClean="0"/>
              <a:t>prevalans</a:t>
            </a:r>
            <a:r>
              <a:rPr lang="tr-TR" dirty="0" smtClean="0"/>
              <a:t> tahmini rapor edildiyse veya hesaplama için veriler mevcutsa dahil edildi.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1372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2864</Words>
  <Application>Microsoft Office PowerPoint</Application>
  <PresentationFormat>Geniş ekran</PresentationFormat>
  <Paragraphs>272</Paragraphs>
  <Slides>52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Wingdings</vt:lpstr>
      <vt:lpstr>Office Teması</vt:lpstr>
      <vt:lpstr>Mülteciler Ve Sığınmacılarda Aktif Ve Latent Tüberküloz: Sistematik Bir İnceleme Ve Metaanaliz</vt:lpstr>
      <vt:lpstr>Giriş</vt:lpstr>
      <vt:lpstr>Giriş </vt:lpstr>
      <vt:lpstr>Giriş </vt:lpstr>
      <vt:lpstr>Giriş </vt:lpstr>
      <vt:lpstr>Amaç  </vt:lpstr>
      <vt:lpstr>Gereç ve Yöntem</vt:lpstr>
      <vt:lpstr>Gereç ve Yöntem</vt:lpstr>
      <vt:lpstr>Gereç ve Yöntem</vt:lpstr>
      <vt:lpstr>Gereç ve Yöntem</vt:lpstr>
      <vt:lpstr>Gereç ve Yöntem</vt:lpstr>
      <vt:lpstr>Gereç ve yöntem</vt:lpstr>
      <vt:lpstr>Gereç ve yöntem</vt:lpstr>
      <vt:lpstr>Gereç ve yöntem</vt:lpstr>
      <vt:lpstr>Bulgular </vt:lpstr>
      <vt:lpstr>Bulgular </vt:lpstr>
      <vt:lpstr>Bulgular </vt:lpstr>
      <vt:lpstr>PowerPoint Sunusu</vt:lpstr>
      <vt:lpstr>PowerPoint Sunusu</vt:lpstr>
      <vt:lpstr>PowerPoint Sunusu</vt:lpstr>
      <vt:lpstr>Bulgular </vt:lpstr>
      <vt:lpstr>Bulgular </vt:lpstr>
      <vt:lpstr>Bulgular </vt:lpstr>
      <vt:lpstr>PowerPoint Sunusu</vt:lpstr>
      <vt:lpstr>Bulgular </vt:lpstr>
      <vt:lpstr>PowerPoint Sunusu</vt:lpstr>
      <vt:lpstr>Bulgular </vt:lpstr>
      <vt:lpstr>PowerPoint Sunusu</vt:lpstr>
      <vt:lpstr>PowerPoint Sunusu</vt:lpstr>
      <vt:lpstr>PowerPoint Sunusu</vt:lpstr>
      <vt:lpstr>Bulgular </vt:lpstr>
      <vt:lpstr>Bulgular </vt:lpstr>
      <vt:lpstr>Bulgular </vt:lpstr>
      <vt:lpstr>PowerPoint Sunusu</vt:lpstr>
      <vt:lpstr>Bulgular </vt:lpstr>
      <vt:lpstr>PowerPoint Sunusu</vt:lpstr>
      <vt:lpstr>Bulgular </vt:lpstr>
      <vt:lpstr>Bulgular </vt:lpstr>
      <vt:lpstr>Bulgular </vt:lpstr>
      <vt:lpstr>Bulgular </vt:lpstr>
      <vt:lpstr>Tartışma </vt:lpstr>
      <vt:lpstr>Tartışma </vt:lpstr>
      <vt:lpstr>Tartışma </vt:lpstr>
      <vt:lpstr>Tartışma </vt:lpstr>
      <vt:lpstr>Tartışma </vt:lpstr>
      <vt:lpstr>Tartışma </vt:lpstr>
      <vt:lpstr>Tartışma </vt:lpstr>
      <vt:lpstr>Tartışma </vt:lpstr>
      <vt:lpstr>Tartışma </vt:lpstr>
      <vt:lpstr>Tartışma </vt:lpstr>
      <vt:lpstr>Sonuç </vt:lpstr>
      <vt:lpstr>Teşekkürler…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SEVGİ</dc:creator>
  <cp:lastModifiedBy>SEVGİ</cp:lastModifiedBy>
  <cp:revision>131</cp:revision>
  <dcterms:created xsi:type="dcterms:W3CDTF">2022-01-15T13:29:43Z</dcterms:created>
  <dcterms:modified xsi:type="dcterms:W3CDTF">2022-01-24T20:52:46Z</dcterms:modified>
</cp:coreProperties>
</file>