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321" r:id="rId5"/>
    <p:sldId id="317" r:id="rId6"/>
    <p:sldId id="320" r:id="rId7"/>
    <p:sldId id="307" r:id="rId8"/>
    <p:sldId id="306" r:id="rId9"/>
    <p:sldId id="303" r:id="rId10"/>
    <p:sldId id="304" r:id="rId11"/>
    <p:sldId id="313" r:id="rId12"/>
    <p:sldId id="314" r:id="rId13"/>
    <p:sldId id="318" r:id="rId14"/>
    <p:sldId id="261" r:id="rId15"/>
    <p:sldId id="262" r:id="rId16"/>
    <p:sldId id="319" r:id="rId17"/>
    <p:sldId id="264" r:id="rId18"/>
    <p:sldId id="308" r:id="rId19"/>
    <p:sldId id="265" r:id="rId20"/>
    <p:sldId id="309" r:id="rId21"/>
    <p:sldId id="267" r:id="rId22"/>
    <p:sldId id="312" r:id="rId23"/>
    <p:sldId id="268" r:id="rId24"/>
    <p:sldId id="269" r:id="rId25"/>
    <p:sldId id="315" r:id="rId26"/>
    <p:sldId id="270" r:id="rId27"/>
    <p:sldId id="271" r:id="rId28"/>
    <p:sldId id="272" r:id="rId29"/>
    <p:sldId id="310" r:id="rId30"/>
    <p:sldId id="300" r:id="rId31"/>
    <p:sldId id="301" r:id="rId32"/>
    <p:sldId id="316" r:id="rId33"/>
    <p:sldId id="302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80565" autoAdjust="0"/>
  </p:normalViewPr>
  <p:slideViewPr>
    <p:cSldViewPr>
      <p:cViewPr varScale="1">
        <p:scale>
          <a:sx n="94" d="100"/>
          <a:sy n="94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E43C5-2D79-4873-B25D-6CD711A37E26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29E47DF-6F90-4548-90C4-BC7AADE12A2D}">
      <dgm:prSet phldrT="[Metin]"/>
      <dgm:spPr/>
      <dgm:t>
        <a:bodyPr/>
        <a:lstStyle/>
        <a:p>
          <a:r>
            <a:rPr lang="tr-TR" dirty="0" smtClean="0"/>
            <a:t>1.İZLEM</a:t>
          </a:r>
          <a:endParaRPr lang="tr-TR" dirty="0"/>
        </a:p>
      </dgm:t>
    </dgm:pt>
    <dgm:pt modelId="{B44FBCC3-D679-4B0E-88A5-DBD2193BF93E}" type="parTrans" cxnId="{8D6EB04C-38DA-41CD-85D6-56A6740168CE}">
      <dgm:prSet/>
      <dgm:spPr/>
      <dgm:t>
        <a:bodyPr/>
        <a:lstStyle/>
        <a:p>
          <a:endParaRPr lang="tr-TR"/>
        </a:p>
      </dgm:t>
    </dgm:pt>
    <dgm:pt modelId="{19053180-605B-4C39-807C-5AC663F733A6}" type="sibTrans" cxnId="{8D6EB04C-38DA-41CD-85D6-56A6740168CE}">
      <dgm:prSet/>
      <dgm:spPr/>
      <dgm:t>
        <a:bodyPr/>
        <a:lstStyle/>
        <a:p>
          <a:endParaRPr lang="tr-TR"/>
        </a:p>
      </dgm:t>
    </dgm:pt>
    <dgm:pt modelId="{7CCA48D0-B816-403A-BB2F-D38AFDC03E81}">
      <dgm:prSet phldrT="[Metin]"/>
      <dgm:spPr/>
      <dgm:t>
        <a:bodyPr/>
        <a:lstStyle/>
        <a:p>
          <a:r>
            <a:rPr lang="tr-TR" dirty="0" smtClean="0"/>
            <a:t>GEBELİĞİN 14. HAFTASI VEYA İLK 14 HAFTA İÇERİSİNDE</a:t>
          </a:r>
          <a:endParaRPr lang="tr-TR" dirty="0"/>
        </a:p>
      </dgm:t>
    </dgm:pt>
    <dgm:pt modelId="{741D9DAC-3472-43DB-90D8-7A4CBB6D9C4A}" type="parTrans" cxnId="{4CC70809-9817-4B2F-94E8-A3A3302E5609}">
      <dgm:prSet/>
      <dgm:spPr/>
      <dgm:t>
        <a:bodyPr/>
        <a:lstStyle/>
        <a:p>
          <a:endParaRPr lang="tr-TR"/>
        </a:p>
      </dgm:t>
    </dgm:pt>
    <dgm:pt modelId="{02776B3F-9100-450E-9F16-09F07E59FF3D}" type="sibTrans" cxnId="{4CC70809-9817-4B2F-94E8-A3A3302E5609}">
      <dgm:prSet/>
      <dgm:spPr/>
      <dgm:t>
        <a:bodyPr/>
        <a:lstStyle/>
        <a:p>
          <a:endParaRPr lang="tr-TR"/>
        </a:p>
      </dgm:t>
    </dgm:pt>
    <dgm:pt modelId="{CEF6F7DC-A0B4-450F-919D-C68A4C835865}">
      <dgm:prSet phldrT="[Metin]"/>
      <dgm:spPr/>
      <dgm:t>
        <a:bodyPr/>
        <a:lstStyle/>
        <a:p>
          <a:r>
            <a:rPr lang="tr-TR" dirty="0" smtClean="0"/>
            <a:t>30 DAKİKA</a:t>
          </a:r>
          <a:endParaRPr lang="tr-TR" dirty="0"/>
        </a:p>
      </dgm:t>
    </dgm:pt>
    <dgm:pt modelId="{C051F63C-4FF6-44CE-9A39-9CA1B822E1DA}" type="parTrans" cxnId="{64C21315-5FC7-4C37-B0A3-B553D6078325}">
      <dgm:prSet/>
      <dgm:spPr/>
      <dgm:t>
        <a:bodyPr/>
        <a:lstStyle/>
        <a:p>
          <a:endParaRPr lang="tr-TR"/>
        </a:p>
      </dgm:t>
    </dgm:pt>
    <dgm:pt modelId="{A7A8DD8F-9BDC-43E2-A1E4-D4EE243793BB}" type="sibTrans" cxnId="{64C21315-5FC7-4C37-B0A3-B553D6078325}">
      <dgm:prSet/>
      <dgm:spPr/>
      <dgm:t>
        <a:bodyPr/>
        <a:lstStyle/>
        <a:p>
          <a:endParaRPr lang="tr-TR"/>
        </a:p>
      </dgm:t>
    </dgm:pt>
    <dgm:pt modelId="{AC3A82AF-1672-4A46-BCE1-2D0E61B10A23}">
      <dgm:prSet phldrT="[Metin]"/>
      <dgm:spPr/>
      <dgm:t>
        <a:bodyPr/>
        <a:lstStyle/>
        <a:p>
          <a:r>
            <a:rPr lang="tr-TR" dirty="0" smtClean="0"/>
            <a:t>2.İZLEM</a:t>
          </a:r>
          <a:endParaRPr lang="tr-TR" dirty="0"/>
        </a:p>
      </dgm:t>
    </dgm:pt>
    <dgm:pt modelId="{4BF827E8-7B3A-499E-B1F3-8C572C091948}" type="parTrans" cxnId="{3549C78D-4639-41B6-9F43-68FB61B1FEC3}">
      <dgm:prSet/>
      <dgm:spPr/>
      <dgm:t>
        <a:bodyPr/>
        <a:lstStyle/>
        <a:p>
          <a:endParaRPr lang="tr-TR"/>
        </a:p>
      </dgm:t>
    </dgm:pt>
    <dgm:pt modelId="{D2C8D9C6-BAD9-4F7A-A134-88C7295098FF}" type="sibTrans" cxnId="{3549C78D-4639-41B6-9F43-68FB61B1FEC3}">
      <dgm:prSet/>
      <dgm:spPr/>
      <dgm:t>
        <a:bodyPr/>
        <a:lstStyle/>
        <a:p>
          <a:endParaRPr lang="tr-TR"/>
        </a:p>
      </dgm:t>
    </dgm:pt>
    <dgm:pt modelId="{E5ECBD05-1A65-4337-A7A6-2870C4C69402}">
      <dgm:prSet phldrT="[Metin]"/>
      <dgm:spPr/>
      <dgm:t>
        <a:bodyPr/>
        <a:lstStyle/>
        <a:p>
          <a:r>
            <a:rPr lang="tr-TR" dirty="0" smtClean="0"/>
            <a:t>GEBELİĞİN 18-24(20-22) HAFTALARI </a:t>
          </a:r>
          <a:endParaRPr lang="tr-TR" dirty="0"/>
        </a:p>
      </dgm:t>
    </dgm:pt>
    <dgm:pt modelId="{A4D9BEDF-C485-4A71-B972-A36563ACFCC2}" type="parTrans" cxnId="{79277078-738B-4EE9-9D58-C2CACB124A2D}">
      <dgm:prSet/>
      <dgm:spPr/>
      <dgm:t>
        <a:bodyPr/>
        <a:lstStyle/>
        <a:p>
          <a:endParaRPr lang="tr-TR"/>
        </a:p>
      </dgm:t>
    </dgm:pt>
    <dgm:pt modelId="{A674560E-540D-4DA9-BB13-FB1365F7B151}" type="sibTrans" cxnId="{79277078-738B-4EE9-9D58-C2CACB124A2D}">
      <dgm:prSet/>
      <dgm:spPr/>
      <dgm:t>
        <a:bodyPr/>
        <a:lstStyle/>
        <a:p>
          <a:endParaRPr lang="tr-TR"/>
        </a:p>
      </dgm:t>
    </dgm:pt>
    <dgm:pt modelId="{686489F2-135C-4DEA-9B39-8E97A90ED181}">
      <dgm:prSet phldrT="[Metin]"/>
      <dgm:spPr/>
      <dgm:t>
        <a:bodyPr/>
        <a:lstStyle/>
        <a:p>
          <a:r>
            <a:rPr lang="tr-TR" dirty="0" smtClean="0"/>
            <a:t>20 DAKİKA</a:t>
          </a:r>
          <a:endParaRPr lang="tr-TR" dirty="0"/>
        </a:p>
      </dgm:t>
    </dgm:pt>
    <dgm:pt modelId="{89CBE5D6-98A7-439E-9116-C5EC41A9D3AB}" type="parTrans" cxnId="{6E7055D5-BA2B-4A92-AAF1-52FDBF1F42D5}">
      <dgm:prSet/>
      <dgm:spPr/>
      <dgm:t>
        <a:bodyPr/>
        <a:lstStyle/>
        <a:p>
          <a:endParaRPr lang="tr-TR"/>
        </a:p>
      </dgm:t>
    </dgm:pt>
    <dgm:pt modelId="{065DE18D-2131-4AA9-AAD6-AEEA90CD4546}" type="sibTrans" cxnId="{6E7055D5-BA2B-4A92-AAF1-52FDBF1F42D5}">
      <dgm:prSet/>
      <dgm:spPr/>
      <dgm:t>
        <a:bodyPr/>
        <a:lstStyle/>
        <a:p>
          <a:endParaRPr lang="tr-TR"/>
        </a:p>
      </dgm:t>
    </dgm:pt>
    <dgm:pt modelId="{07E0ECE8-2CF8-452D-8731-D218203625C5}">
      <dgm:prSet phldrT="[Metin]"/>
      <dgm:spPr/>
      <dgm:t>
        <a:bodyPr/>
        <a:lstStyle/>
        <a:p>
          <a:r>
            <a:rPr lang="tr-TR" dirty="0" smtClean="0"/>
            <a:t>3.İZLEM</a:t>
          </a:r>
          <a:endParaRPr lang="tr-TR" dirty="0"/>
        </a:p>
      </dgm:t>
    </dgm:pt>
    <dgm:pt modelId="{9539F4E1-D2AA-438E-9776-1DADE30481CB}" type="parTrans" cxnId="{E2F4EA96-F1CB-4855-9CF4-6E48E529F7F2}">
      <dgm:prSet/>
      <dgm:spPr/>
      <dgm:t>
        <a:bodyPr/>
        <a:lstStyle/>
        <a:p>
          <a:endParaRPr lang="tr-TR"/>
        </a:p>
      </dgm:t>
    </dgm:pt>
    <dgm:pt modelId="{7D1CAE67-3F11-4558-9C26-165ABC6AE133}" type="sibTrans" cxnId="{E2F4EA96-F1CB-4855-9CF4-6E48E529F7F2}">
      <dgm:prSet/>
      <dgm:spPr/>
      <dgm:t>
        <a:bodyPr/>
        <a:lstStyle/>
        <a:p>
          <a:endParaRPr lang="tr-TR"/>
        </a:p>
      </dgm:t>
    </dgm:pt>
    <dgm:pt modelId="{34A06078-B2E4-4410-8052-A064D377AE1E}">
      <dgm:prSet phldrT="[Metin]"/>
      <dgm:spPr/>
      <dgm:t>
        <a:bodyPr/>
        <a:lstStyle/>
        <a:p>
          <a:r>
            <a:rPr lang="tr-TR" dirty="0" smtClean="0"/>
            <a:t>GEBELİĞİN 30-32. HAFTALARI </a:t>
          </a:r>
          <a:endParaRPr lang="tr-TR" dirty="0"/>
        </a:p>
      </dgm:t>
    </dgm:pt>
    <dgm:pt modelId="{07B8B08C-0CDD-4BA1-BD7C-9D4BA9433FD3}" type="parTrans" cxnId="{8F16E100-E377-4DB3-B4DE-6D51E09B0618}">
      <dgm:prSet/>
      <dgm:spPr/>
      <dgm:t>
        <a:bodyPr/>
        <a:lstStyle/>
        <a:p>
          <a:endParaRPr lang="tr-TR"/>
        </a:p>
      </dgm:t>
    </dgm:pt>
    <dgm:pt modelId="{3AC973BA-A1B1-45CA-9913-8A5B3BF9245B}" type="sibTrans" cxnId="{8F16E100-E377-4DB3-B4DE-6D51E09B0618}">
      <dgm:prSet/>
      <dgm:spPr/>
      <dgm:t>
        <a:bodyPr/>
        <a:lstStyle/>
        <a:p>
          <a:endParaRPr lang="tr-TR"/>
        </a:p>
      </dgm:t>
    </dgm:pt>
    <dgm:pt modelId="{CCCCE4C5-11B9-4A1C-B4B8-6F1106C54DDA}">
      <dgm:prSet phldrT="[Metin]"/>
      <dgm:spPr/>
      <dgm:t>
        <a:bodyPr/>
        <a:lstStyle/>
        <a:p>
          <a:r>
            <a:rPr lang="tr-TR" dirty="0" smtClean="0"/>
            <a:t>20 DAKİKA</a:t>
          </a:r>
          <a:endParaRPr lang="tr-TR" dirty="0"/>
        </a:p>
      </dgm:t>
    </dgm:pt>
    <dgm:pt modelId="{4296F776-4A4C-43E5-AFD6-EC5EE308DB7C}" type="parTrans" cxnId="{69576E73-C984-4274-85EC-168F96611DF1}">
      <dgm:prSet/>
      <dgm:spPr/>
      <dgm:t>
        <a:bodyPr/>
        <a:lstStyle/>
        <a:p>
          <a:endParaRPr lang="tr-TR"/>
        </a:p>
      </dgm:t>
    </dgm:pt>
    <dgm:pt modelId="{AD9D25B1-4CC5-4EAB-BAC6-1496721A7465}" type="sibTrans" cxnId="{69576E73-C984-4274-85EC-168F96611DF1}">
      <dgm:prSet/>
      <dgm:spPr/>
      <dgm:t>
        <a:bodyPr/>
        <a:lstStyle/>
        <a:p>
          <a:endParaRPr lang="tr-TR"/>
        </a:p>
      </dgm:t>
    </dgm:pt>
    <dgm:pt modelId="{1ABDED7B-E1DF-4F57-A67B-914640F9770F}">
      <dgm:prSet phldrT="[Metin]"/>
      <dgm:spPr/>
      <dgm:t>
        <a:bodyPr/>
        <a:lstStyle/>
        <a:p>
          <a:r>
            <a:rPr lang="tr-TR" dirty="0" smtClean="0"/>
            <a:t>4.İZLEM</a:t>
          </a:r>
          <a:endParaRPr lang="tr-TR" dirty="0"/>
        </a:p>
      </dgm:t>
    </dgm:pt>
    <dgm:pt modelId="{726DED7F-B5F0-41C7-B597-9128B9A80325}" type="parTrans" cxnId="{984B8308-3F45-4E7B-B6CF-69E87A7A9345}">
      <dgm:prSet/>
      <dgm:spPr/>
      <dgm:t>
        <a:bodyPr/>
        <a:lstStyle/>
        <a:p>
          <a:endParaRPr lang="tr-TR"/>
        </a:p>
      </dgm:t>
    </dgm:pt>
    <dgm:pt modelId="{64BCE651-9D80-46CA-8213-18DD271FEAEA}" type="sibTrans" cxnId="{984B8308-3F45-4E7B-B6CF-69E87A7A9345}">
      <dgm:prSet/>
      <dgm:spPr/>
      <dgm:t>
        <a:bodyPr/>
        <a:lstStyle/>
        <a:p>
          <a:endParaRPr lang="tr-TR"/>
        </a:p>
      </dgm:t>
    </dgm:pt>
    <dgm:pt modelId="{1F951DA1-39FB-4E5F-876A-C98341D24990}">
      <dgm:prSet phldrT="[Metin]"/>
      <dgm:spPr/>
      <dgm:t>
        <a:bodyPr/>
        <a:lstStyle/>
        <a:p>
          <a:r>
            <a:rPr lang="tr-TR" dirty="0" smtClean="0"/>
            <a:t>GEBELİĞİN 36-38. HAFTALARI</a:t>
          </a:r>
          <a:endParaRPr lang="tr-TR" dirty="0"/>
        </a:p>
      </dgm:t>
    </dgm:pt>
    <dgm:pt modelId="{A3B7B4A8-1C7B-470F-8B9B-042712384224}" type="parTrans" cxnId="{5DA70DD5-BBED-4552-841D-3AE816599C3F}">
      <dgm:prSet/>
      <dgm:spPr/>
      <dgm:t>
        <a:bodyPr/>
        <a:lstStyle/>
        <a:p>
          <a:endParaRPr lang="tr-TR"/>
        </a:p>
      </dgm:t>
    </dgm:pt>
    <dgm:pt modelId="{8A05C3C2-9AE0-4E58-A39D-627CA86D5E0C}" type="sibTrans" cxnId="{5DA70DD5-BBED-4552-841D-3AE816599C3F}">
      <dgm:prSet/>
      <dgm:spPr/>
      <dgm:t>
        <a:bodyPr/>
        <a:lstStyle/>
        <a:p>
          <a:endParaRPr lang="tr-TR"/>
        </a:p>
      </dgm:t>
    </dgm:pt>
    <dgm:pt modelId="{1619CF79-0A9A-49B3-9FD8-98433B5A6119}">
      <dgm:prSet phldrT="[Metin]"/>
      <dgm:spPr/>
      <dgm:t>
        <a:bodyPr/>
        <a:lstStyle/>
        <a:p>
          <a:r>
            <a:rPr lang="tr-TR" dirty="0" smtClean="0"/>
            <a:t>20 DAKİKA</a:t>
          </a:r>
          <a:endParaRPr lang="tr-TR" dirty="0"/>
        </a:p>
      </dgm:t>
    </dgm:pt>
    <dgm:pt modelId="{727F89BC-80CE-4E80-8D2A-963CA920C012}" type="parTrans" cxnId="{8B4817AE-A13F-47EC-8FDC-127B8691FA59}">
      <dgm:prSet/>
      <dgm:spPr/>
      <dgm:t>
        <a:bodyPr/>
        <a:lstStyle/>
        <a:p>
          <a:endParaRPr lang="tr-TR"/>
        </a:p>
      </dgm:t>
    </dgm:pt>
    <dgm:pt modelId="{F79D795E-F723-4339-B0F7-D4CD82A89C40}" type="sibTrans" cxnId="{8B4817AE-A13F-47EC-8FDC-127B8691FA59}">
      <dgm:prSet/>
      <dgm:spPr/>
      <dgm:t>
        <a:bodyPr/>
        <a:lstStyle/>
        <a:p>
          <a:endParaRPr lang="tr-TR"/>
        </a:p>
      </dgm:t>
    </dgm:pt>
    <dgm:pt modelId="{5B996F3A-BF5E-4E66-8CBD-B22A8154E3C4}" type="pres">
      <dgm:prSet presAssocID="{CA3E43C5-2D79-4873-B25D-6CD711A37E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BFA3A6-B4E2-4F93-9CA4-96DF9BE5FDE3}" type="pres">
      <dgm:prSet presAssocID="{629E47DF-6F90-4548-90C4-BC7AADE12A2D}" presName="comp" presStyleCnt="0"/>
      <dgm:spPr/>
    </dgm:pt>
    <dgm:pt modelId="{127620A5-D366-48CD-AB7F-56E8663D6F1F}" type="pres">
      <dgm:prSet presAssocID="{629E47DF-6F90-4548-90C4-BC7AADE12A2D}" presName="box" presStyleLbl="node1" presStyleIdx="0" presStyleCnt="4"/>
      <dgm:spPr/>
      <dgm:t>
        <a:bodyPr/>
        <a:lstStyle/>
        <a:p>
          <a:endParaRPr lang="tr-TR"/>
        </a:p>
      </dgm:t>
    </dgm:pt>
    <dgm:pt modelId="{E02D1BD7-2A9F-46B4-99DA-58BF99EDAF2F}" type="pres">
      <dgm:prSet presAssocID="{629E47DF-6F90-4548-90C4-BC7AADE12A2D}" presName="img" presStyleLbl="fgImgPlace1" presStyleIdx="0" presStyleCnt="4" custLinFactNeighborX="-2134" custLinFactNeighborY="15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tr-TR"/>
        </a:p>
      </dgm:t>
    </dgm:pt>
    <dgm:pt modelId="{729B7A20-E9AD-4D6A-B6FE-59E5CACD56BF}" type="pres">
      <dgm:prSet presAssocID="{629E47DF-6F90-4548-90C4-BC7AADE12A2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3E3212-FD6D-4F46-9D05-BC660053D55D}" type="pres">
      <dgm:prSet presAssocID="{19053180-605B-4C39-807C-5AC663F733A6}" presName="spacer" presStyleCnt="0"/>
      <dgm:spPr/>
    </dgm:pt>
    <dgm:pt modelId="{AA5D146A-2AC0-4184-A3F4-41361554753D}" type="pres">
      <dgm:prSet presAssocID="{AC3A82AF-1672-4A46-BCE1-2D0E61B10A23}" presName="comp" presStyleCnt="0"/>
      <dgm:spPr/>
    </dgm:pt>
    <dgm:pt modelId="{01879DD4-A212-40EC-8CB6-759364A1D986}" type="pres">
      <dgm:prSet presAssocID="{AC3A82AF-1672-4A46-BCE1-2D0E61B10A23}" presName="box" presStyleLbl="node1" presStyleIdx="1" presStyleCnt="4"/>
      <dgm:spPr/>
      <dgm:t>
        <a:bodyPr/>
        <a:lstStyle/>
        <a:p>
          <a:endParaRPr lang="tr-TR"/>
        </a:p>
      </dgm:t>
    </dgm:pt>
    <dgm:pt modelId="{C2123F53-DF9E-440F-AAAF-C339EC679036}" type="pres">
      <dgm:prSet presAssocID="{AC3A82AF-1672-4A46-BCE1-2D0E61B10A23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55E7A78-F5D9-4F87-AF2B-2C815C40AE38}" type="pres">
      <dgm:prSet presAssocID="{AC3A82AF-1672-4A46-BCE1-2D0E61B10A2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2C21FE-571E-46EF-870A-B676CAA9C04C}" type="pres">
      <dgm:prSet presAssocID="{D2C8D9C6-BAD9-4F7A-A134-88C7295098FF}" presName="spacer" presStyleCnt="0"/>
      <dgm:spPr/>
    </dgm:pt>
    <dgm:pt modelId="{83B00CA4-4E4E-4FF2-8031-C3FA63C29B08}" type="pres">
      <dgm:prSet presAssocID="{07E0ECE8-2CF8-452D-8731-D218203625C5}" presName="comp" presStyleCnt="0"/>
      <dgm:spPr/>
    </dgm:pt>
    <dgm:pt modelId="{F60248FB-D6D0-409B-B585-66D2001489EB}" type="pres">
      <dgm:prSet presAssocID="{07E0ECE8-2CF8-452D-8731-D218203625C5}" presName="box" presStyleLbl="node1" presStyleIdx="2" presStyleCnt="4"/>
      <dgm:spPr/>
      <dgm:t>
        <a:bodyPr/>
        <a:lstStyle/>
        <a:p>
          <a:endParaRPr lang="tr-TR"/>
        </a:p>
      </dgm:t>
    </dgm:pt>
    <dgm:pt modelId="{00CE11A1-53E7-4CC4-B752-9AF453763CED}" type="pres">
      <dgm:prSet presAssocID="{07E0ECE8-2CF8-452D-8731-D218203625C5}" presName="img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372D031-7E02-401E-9FAF-A8A0C0DAB9BD}" type="pres">
      <dgm:prSet presAssocID="{07E0ECE8-2CF8-452D-8731-D218203625C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73CE45-20E4-4E05-9555-494AD6524BF8}" type="pres">
      <dgm:prSet presAssocID="{7D1CAE67-3F11-4558-9C26-165ABC6AE133}" presName="spacer" presStyleCnt="0"/>
      <dgm:spPr/>
    </dgm:pt>
    <dgm:pt modelId="{A307C79C-7C6C-40FF-80B9-FFE95F748DCE}" type="pres">
      <dgm:prSet presAssocID="{1ABDED7B-E1DF-4F57-A67B-914640F9770F}" presName="comp" presStyleCnt="0"/>
      <dgm:spPr/>
    </dgm:pt>
    <dgm:pt modelId="{D35862E2-9DD3-4480-AA0F-8412CE35A6F8}" type="pres">
      <dgm:prSet presAssocID="{1ABDED7B-E1DF-4F57-A67B-914640F9770F}" presName="box" presStyleLbl="node1" presStyleIdx="3" presStyleCnt="4"/>
      <dgm:spPr/>
      <dgm:t>
        <a:bodyPr/>
        <a:lstStyle/>
        <a:p>
          <a:endParaRPr lang="tr-TR"/>
        </a:p>
      </dgm:t>
    </dgm:pt>
    <dgm:pt modelId="{3B5FB5F9-DF8D-40BD-A18F-302F60B09823}" type="pres">
      <dgm:prSet presAssocID="{1ABDED7B-E1DF-4F57-A67B-914640F9770F}" presName="img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6DAF59F9-2A93-4F8C-B61B-373494D67577}" type="pres">
      <dgm:prSet presAssocID="{1ABDED7B-E1DF-4F57-A67B-914640F977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CA8E23D-DC85-41E5-8692-24A466D14966}" type="presOf" srcId="{E5ECBD05-1A65-4337-A7A6-2870C4C69402}" destId="{01879DD4-A212-40EC-8CB6-759364A1D986}" srcOrd="0" destOrd="1" presId="urn:microsoft.com/office/officeart/2005/8/layout/vList4"/>
    <dgm:cxn modelId="{CD58F4C9-70FF-4E8B-8A95-0DF361662FCC}" type="presOf" srcId="{1ABDED7B-E1DF-4F57-A67B-914640F9770F}" destId="{6DAF59F9-2A93-4F8C-B61B-373494D67577}" srcOrd="1" destOrd="0" presId="urn:microsoft.com/office/officeart/2005/8/layout/vList4"/>
    <dgm:cxn modelId="{23E49088-9D15-45F7-8693-6AC085C95CE3}" type="presOf" srcId="{1F951DA1-39FB-4E5F-876A-C98341D24990}" destId="{D35862E2-9DD3-4480-AA0F-8412CE35A6F8}" srcOrd="0" destOrd="1" presId="urn:microsoft.com/office/officeart/2005/8/layout/vList4"/>
    <dgm:cxn modelId="{2DB78364-B00A-4300-A33F-40AE464D76A1}" type="presOf" srcId="{CCCCE4C5-11B9-4A1C-B4B8-6F1106C54DDA}" destId="{F60248FB-D6D0-409B-B585-66D2001489EB}" srcOrd="0" destOrd="2" presId="urn:microsoft.com/office/officeart/2005/8/layout/vList4"/>
    <dgm:cxn modelId="{63D1B1ED-082A-47B9-94D0-66E0B2771A68}" type="presOf" srcId="{CEF6F7DC-A0B4-450F-919D-C68A4C835865}" destId="{127620A5-D366-48CD-AB7F-56E8663D6F1F}" srcOrd="0" destOrd="2" presId="urn:microsoft.com/office/officeart/2005/8/layout/vList4"/>
    <dgm:cxn modelId="{CC63735F-1BE0-4F65-8034-51D842E0AA68}" type="presOf" srcId="{1619CF79-0A9A-49B3-9FD8-98433B5A6119}" destId="{6DAF59F9-2A93-4F8C-B61B-373494D67577}" srcOrd="1" destOrd="2" presId="urn:microsoft.com/office/officeart/2005/8/layout/vList4"/>
    <dgm:cxn modelId="{E2F4EA96-F1CB-4855-9CF4-6E48E529F7F2}" srcId="{CA3E43C5-2D79-4873-B25D-6CD711A37E26}" destId="{07E0ECE8-2CF8-452D-8731-D218203625C5}" srcOrd="2" destOrd="0" parTransId="{9539F4E1-D2AA-438E-9776-1DADE30481CB}" sibTransId="{7D1CAE67-3F11-4558-9C26-165ABC6AE133}"/>
    <dgm:cxn modelId="{8B4817AE-A13F-47EC-8FDC-127B8691FA59}" srcId="{1ABDED7B-E1DF-4F57-A67B-914640F9770F}" destId="{1619CF79-0A9A-49B3-9FD8-98433B5A6119}" srcOrd="1" destOrd="0" parTransId="{727F89BC-80CE-4E80-8D2A-963CA920C012}" sibTransId="{F79D795E-F723-4339-B0F7-D4CD82A89C40}"/>
    <dgm:cxn modelId="{01303B8C-872E-49F2-B9CD-94527BEE9352}" type="presOf" srcId="{07E0ECE8-2CF8-452D-8731-D218203625C5}" destId="{F60248FB-D6D0-409B-B585-66D2001489EB}" srcOrd="0" destOrd="0" presId="urn:microsoft.com/office/officeart/2005/8/layout/vList4"/>
    <dgm:cxn modelId="{68112D06-BE6A-49E2-A551-053262E4BBF1}" type="presOf" srcId="{1F951DA1-39FB-4E5F-876A-C98341D24990}" destId="{6DAF59F9-2A93-4F8C-B61B-373494D67577}" srcOrd="1" destOrd="1" presId="urn:microsoft.com/office/officeart/2005/8/layout/vList4"/>
    <dgm:cxn modelId="{790065B6-5BD6-4CB0-9CCC-DB31542F4988}" type="presOf" srcId="{34A06078-B2E4-4410-8052-A064D377AE1E}" destId="{F60248FB-D6D0-409B-B585-66D2001489EB}" srcOrd="0" destOrd="1" presId="urn:microsoft.com/office/officeart/2005/8/layout/vList4"/>
    <dgm:cxn modelId="{9FCD63DA-6D7B-4E13-9514-4356D3BF1DDA}" type="presOf" srcId="{7CCA48D0-B816-403A-BB2F-D38AFDC03E81}" destId="{127620A5-D366-48CD-AB7F-56E8663D6F1F}" srcOrd="0" destOrd="1" presId="urn:microsoft.com/office/officeart/2005/8/layout/vList4"/>
    <dgm:cxn modelId="{E5C75DF3-5D69-48D7-B32D-170B2598A617}" type="presOf" srcId="{629E47DF-6F90-4548-90C4-BC7AADE12A2D}" destId="{729B7A20-E9AD-4D6A-B6FE-59E5CACD56BF}" srcOrd="1" destOrd="0" presId="urn:microsoft.com/office/officeart/2005/8/layout/vList4"/>
    <dgm:cxn modelId="{79277078-738B-4EE9-9D58-C2CACB124A2D}" srcId="{AC3A82AF-1672-4A46-BCE1-2D0E61B10A23}" destId="{E5ECBD05-1A65-4337-A7A6-2870C4C69402}" srcOrd="0" destOrd="0" parTransId="{A4D9BEDF-C485-4A71-B972-A36563ACFCC2}" sibTransId="{A674560E-540D-4DA9-BB13-FB1365F7B151}"/>
    <dgm:cxn modelId="{A764CBF3-51B7-4064-B8B7-A4CF791E3191}" type="presOf" srcId="{CCCCE4C5-11B9-4A1C-B4B8-6F1106C54DDA}" destId="{0372D031-7E02-401E-9FAF-A8A0C0DAB9BD}" srcOrd="1" destOrd="2" presId="urn:microsoft.com/office/officeart/2005/8/layout/vList4"/>
    <dgm:cxn modelId="{8F16E100-E377-4DB3-B4DE-6D51E09B0618}" srcId="{07E0ECE8-2CF8-452D-8731-D218203625C5}" destId="{34A06078-B2E4-4410-8052-A064D377AE1E}" srcOrd="0" destOrd="0" parTransId="{07B8B08C-0CDD-4BA1-BD7C-9D4BA9433FD3}" sibTransId="{3AC973BA-A1B1-45CA-9913-8A5B3BF9245B}"/>
    <dgm:cxn modelId="{F11AD23E-9480-49D8-AA7F-33DACDC5414E}" type="presOf" srcId="{629E47DF-6F90-4548-90C4-BC7AADE12A2D}" destId="{127620A5-D366-48CD-AB7F-56E8663D6F1F}" srcOrd="0" destOrd="0" presId="urn:microsoft.com/office/officeart/2005/8/layout/vList4"/>
    <dgm:cxn modelId="{984B8308-3F45-4E7B-B6CF-69E87A7A9345}" srcId="{CA3E43C5-2D79-4873-B25D-6CD711A37E26}" destId="{1ABDED7B-E1DF-4F57-A67B-914640F9770F}" srcOrd="3" destOrd="0" parTransId="{726DED7F-B5F0-41C7-B597-9128B9A80325}" sibTransId="{64BCE651-9D80-46CA-8213-18DD271FEAEA}"/>
    <dgm:cxn modelId="{A794849B-79E9-47BD-8AF0-097EEB06BE36}" type="presOf" srcId="{1619CF79-0A9A-49B3-9FD8-98433B5A6119}" destId="{D35862E2-9DD3-4480-AA0F-8412CE35A6F8}" srcOrd="0" destOrd="2" presId="urn:microsoft.com/office/officeart/2005/8/layout/vList4"/>
    <dgm:cxn modelId="{6E7055D5-BA2B-4A92-AAF1-52FDBF1F42D5}" srcId="{AC3A82AF-1672-4A46-BCE1-2D0E61B10A23}" destId="{686489F2-135C-4DEA-9B39-8E97A90ED181}" srcOrd="1" destOrd="0" parTransId="{89CBE5D6-98A7-439E-9116-C5EC41A9D3AB}" sibTransId="{065DE18D-2131-4AA9-AAD6-AEEA90CD4546}"/>
    <dgm:cxn modelId="{5DA70DD5-BBED-4552-841D-3AE816599C3F}" srcId="{1ABDED7B-E1DF-4F57-A67B-914640F9770F}" destId="{1F951DA1-39FB-4E5F-876A-C98341D24990}" srcOrd="0" destOrd="0" parTransId="{A3B7B4A8-1C7B-470F-8B9B-042712384224}" sibTransId="{8A05C3C2-9AE0-4E58-A39D-627CA86D5E0C}"/>
    <dgm:cxn modelId="{9517D2BB-2467-4F03-89D0-8EC7989BC704}" type="presOf" srcId="{7CCA48D0-B816-403A-BB2F-D38AFDC03E81}" destId="{729B7A20-E9AD-4D6A-B6FE-59E5CACD56BF}" srcOrd="1" destOrd="1" presId="urn:microsoft.com/office/officeart/2005/8/layout/vList4"/>
    <dgm:cxn modelId="{64C21315-5FC7-4C37-B0A3-B553D6078325}" srcId="{629E47DF-6F90-4548-90C4-BC7AADE12A2D}" destId="{CEF6F7DC-A0B4-450F-919D-C68A4C835865}" srcOrd="1" destOrd="0" parTransId="{C051F63C-4FF6-44CE-9A39-9CA1B822E1DA}" sibTransId="{A7A8DD8F-9BDC-43E2-A1E4-D4EE243793BB}"/>
    <dgm:cxn modelId="{FA136F71-CBA2-4B11-9EC9-BA11AC7E6EDB}" type="presOf" srcId="{E5ECBD05-1A65-4337-A7A6-2870C4C69402}" destId="{455E7A78-F5D9-4F87-AF2B-2C815C40AE38}" srcOrd="1" destOrd="1" presId="urn:microsoft.com/office/officeart/2005/8/layout/vList4"/>
    <dgm:cxn modelId="{1B494B91-52C1-437F-8675-95F318DBD5E0}" type="presOf" srcId="{AC3A82AF-1672-4A46-BCE1-2D0E61B10A23}" destId="{455E7A78-F5D9-4F87-AF2B-2C815C40AE38}" srcOrd="1" destOrd="0" presId="urn:microsoft.com/office/officeart/2005/8/layout/vList4"/>
    <dgm:cxn modelId="{FFA6AEC2-ECD9-4671-A331-ED9593B6B7EB}" type="presOf" srcId="{34A06078-B2E4-4410-8052-A064D377AE1E}" destId="{0372D031-7E02-401E-9FAF-A8A0C0DAB9BD}" srcOrd="1" destOrd="1" presId="urn:microsoft.com/office/officeart/2005/8/layout/vList4"/>
    <dgm:cxn modelId="{175862A5-4759-4284-9850-CC38C3028F78}" type="presOf" srcId="{686489F2-135C-4DEA-9B39-8E97A90ED181}" destId="{455E7A78-F5D9-4F87-AF2B-2C815C40AE38}" srcOrd="1" destOrd="2" presId="urn:microsoft.com/office/officeart/2005/8/layout/vList4"/>
    <dgm:cxn modelId="{F44B110C-CB2B-4084-BC3F-CF548C688264}" type="presOf" srcId="{07E0ECE8-2CF8-452D-8731-D218203625C5}" destId="{0372D031-7E02-401E-9FAF-A8A0C0DAB9BD}" srcOrd="1" destOrd="0" presId="urn:microsoft.com/office/officeart/2005/8/layout/vList4"/>
    <dgm:cxn modelId="{F351F0EA-EA72-47D4-A7AE-BFE299CFB83C}" type="presOf" srcId="{1ABDED7B-E1DF-4F57-A67B-914640F9770F}" destId="{D35862E2-9DD3-4480-AA0F-8412CE35A6F8}" srcOrd="0" destOrd="0" presId="urn:microsoft.com/office/officeart/2005/8/layout/vList4"/>
    <dgm:cxn modelId="{F24F3F28-C8B4-4073-9AB7-B9F834AE5918}" type="presOf" srcId="{CA3E43C5-2D79-4873-B25D-6CD711A37E26}" destId="{5B996F3A-BF5E-4E66-8CBD-B22A8154E3C4}" srcOrd="0" destOrd="0" presId="urn:microsoft.com/office/officeart/2005/8/layout/vList4"/>
    <dgm:cxn modelId="{6A5AD243-894C-45D4-82A4-165560D9264D}" type="presOf" srcId="{686489F2-135C-4DEA-9B39-8E97A90ED181}" destId="{01879DD4-A212-40EC-8CB6-759364A1D986}" srcOrd="0" destOrd="2" presId="urn:microsoft.com/office/officeart/2005/8/layout/vList4"/>
    <dgm:cxn modelId="{837E48EA-A813-4FAD-94EE-1905C18FFC2B}" type="presOf" srcId="{CEF6F7DC-A0B4-450F-919D-C68A4C835865}" destId="{729B7A20-E9AD-4D6A-B6FE-59E5CACD56BF}" srcOrd="1" destOrd="2" presId="urn:microsoft.com/office/officeart/2005/8/layout/vList4"/>
    <dgm:cxn modelId="{3549C78D-4639-41B6-9F43-68FB61B1FEC3}" srcId="{CA3E43C5-2D79-4873-B25D-6CD711A37E26}" destId="{AC3A82AF-1672-4A46-BCE1-2D0E61B10A23}" srcOrd="1" destOrd="0" parTransId="{4BF827E8-7B3A-499E-B1F3-8C572C091948}" sibTransId="{D2C8D9C6-BAD9-4F7A-A134-88C7295098FF}"/>
    <dgm:cxn modelId="{217E5613-99F6-4A32-ACA7-1B03D2704D1C}" type="presOf" srcId="{AC3A82AF-1672-4A46-BCE1-2D0E61B10A23}" destId="{01879DD4-A212-40EC-8CB6-759364A1D986}" srcOrd="0" destOrd="0" presId="urn:microsoft.com/office/officeart/2005/8/layout/vList4"/>
    <dgm:cxn modelId="{69576E73-C984-4274-85EC-168F96611DF1}" srcId="{07E0ECE8-2CF8-452D-8731-D218203625C5}" destId="{CCCCE4C5-11B9-4A1C-B4B8-6F1106C54DDA}" srcOrd="1" destOrd="0" parTransId="{4296F776-4A4C-43E5-AFD6-EC5EE308DB7C}" sibTransId="{AD9D25B1-4CC5-4EAB-BAC6-1496721A7465}"/>
    <dgm:cxn modelId="{4CC70809-9817-4B2F-94E8-A3A3302E5609}" srcId="{629E47DF-6F90-4548-90C4-BC7AADE12A2D}" destId="{7CCA48D0-B816-403A-BB2F-D38AFDC03E81}" srcOrd="0" destOrd="0" parTransId="{741D9DAC-3472-43DB-90D8-7A4CBB6D9C4A}" sibTransId="{02776B3F-9100-450E-9F16-09F07E59FF3D}"/>
    <dgm:cxn modelId="{8D6EB04C-38DA-41CD-85D6-56A6740168CE}" srcId="{CA3E43C5-2D79-4873-B25D-6CD711A37E26}" destId="{629E47DF-6F90-4548-90C4-BC7AADE12A2D}" srcOrd="0" destOrd="0" parTransId="{B44FBCC3-D679-4B0E-88A5-DBD2193BF93E}" sibTransId="{19053180-605B-4C39-807C-5AC663F733A6}"/>
    <dgm:cxn modelId="{3928FF27-AAEF-4F95-BECD-0506546FA355}" type="presParOf" srcId="{5B996F3A-BF5E-4E66-8CBD-B22A8154E3C4}" destId="{29BFA3A6-B4E2-4F93-9CA4-96DF9BE5FDE3}" srcOrd="0" destOrd="0" presId="urn:microsoft.com/office/officeart/2005/8/layout/vList4"/>
    <dgm:cxn modelId="{3BAFD5EB-DE44-42B2-8257-54A5E58EF79B}" type="presParOf" srcId="{29BFA3A6-B4E2-4F93-9CA4-96DF9BE5FDE3}" destId="{127620A5-D366-48CD-AB7F-56E8663D6F1F}" srcOrd="0" destOrd="0" presId="urn:microsoft.com/office/officeart/2005/8/layout/vList4"/>
    <dgm:cxn modelId="{2E7CD5AE-4025-4417-82E6-2DFDF0A73148}" type="presParOf" srcId="{29BFA3A6-B4E2-4F93-9CA4-96DF9BE5FDE3}" destId="{E02D1BD7-2A9F-46B4-99DA-58BF99EDAF2F}" srcOrd="1" destOrd="0" presId="urn:microsoft.com/office/officeart/2005/8/layout/vList4"/>
    <dgm:cxn modelId="{1EE8A4D0-BCA6-4B76-9903-5808DDF0157E}" type="presParOf" srcId="{29BFA3A6-B4E2-4F93-9CA4-96DF9BE5FDE3}" destId="{729B7A20-E9AD-4D6A-B6FE-59E5CACD56BF}" srcOrd="2" destOrd="0" presId="urn:microsoft.com/office/officeart/2005/8/layout/vList4"/>
    <dgm:cxn modelId="{8C754E81-C3C4-4B16-B9B6-66299C845E31}" type="presParOf" srcId="{5B996F3A-BF5E-4E66-8CBD-B22A8154E3C4}" destId="{993E3212-FD6D-4F46-9D05-BC660053D55D}" srcOrd="1" destOrd="0" presId="urn:microsoft.com/office/officeart/2005/8/layout/vList4"/>
    <dgm:cxn modelId="{9F645C62-F931-4822-906F-677D5136B55C}" type="presParOf" srcId="{5B996F3A-BF5E-4E66-8CBD-B22A8154E3C4}" destId="{AA5D146A-2AC0-4184-A3F4-41361554753D}" srcOrd="2" destOrd="0" presId="urn:microsoft.com/office/officeart/2005/8/layout/vList4"/>
    <dgm:cxn modelId="{5D937123-AA12-440F-BEC5-B7386EDE235F}" type="presParOf" srcId="{AA5D146A-2AC0-4184-A3F4-41361554753D}" destId="{01879DD4-A212-40EC-8CB6-759364A1D986}" srcOrd="0" destOrd="0" presId="urn:microsoft.com/office/officeart/2005/8/layout/vList4"/>
    <dgm:cxn modelId="{7A8CB611-889A-44D0-B7E8-76FA8F5A339B}" type="presParOf" srcId="{AA5D146A-2AC0-4184-A3F4-41361554753D}" destId="{C2123F53-DF9E-440F-AAAF-C339EC679036}" srcOrd="1" destOrd="0" presId="urn:microsoft.com/office/officeart/2005/8/layout/vList4"/>
    <dgm:cxn modelId="{4B229C5E-4E72-46C6-8040-2B7CD16F47D0}" type="presParOf" srcId="{AA5D146A-2AC0-4184-A3F4-41361554753D}" destId="{455E7A78-F5D9-4F87-AF2B-2C815C40AE38}" srcOrd="2" destOrd="0" presId="urn:microsoft.com/office/officeart/2005/8/layout/vList4"/>
    <dgm:cxn modelId="{857907F5-AC5A-4928-BF19-6838D8193320}" type="presParOf" srcId="{5B996F3A-BF5E-4E66-8CBD-B22A8154E3C4}" destId="{292C21FE-571E-46EF-870A-B676CAA9C04C}" srcOrd="3" destOrd="0" presId="urn:microsoft.com/office/officeart/2005/8/layout/vList4"/>
    <dgm:cxn modelId="{451456A6-76D7-4CEE-8E9C-83C5583DD7E3}" type="presParOf" srcId="{5B996F3A-BF5E-4E66-8CBD-B22A8154E3C4}" destId="{83B00CA4-4E4E-4FF2-8031-C3FA63C29B08}" srcOrd="4" destOrd="0" presId="urn:microsoft.com/office/officeart/2005/8/layout/vList4"/>
    <dgm:cxn modelId="{EEF957B2-0B2A-4F67-A89B-7DA90DEF678E}" type="presParOf" srcId="{83B00CA4-4E4E-4FF2-8031-C3FA63C29B08}" destId="{F60248FB-D6D0-409B-B585-66D2001489EB}" srcOrd="0" destOrd="0" presId="urn:microsoft.com/office/officeart/2005/8/layout/vList4"/>
    <dgm:cxn modelId="{A682A028-72C5-473F-811B-B0E7878AC29C}" type="presParOf" srcId="{83B00CA4-4E4E-4FF2-8031-C3FA63C29B08}" destId="{00CE11A1-53E7-4CC4-B752-9AF453763CED}" srcOrd="1" destOrd="0" presId="urn:microsoft.com/office/officeart/2005/8/layout/vList4"/>
    <dgm:cxn modelId="{B620DA8B-EFCF-466A-9D4A-6BCF2B4A5D77}" type="presParOf" srcId="{83B00CA4-4E4E-4FF2-8031-C3FA63C29B08}" destId="{0372D031-7E02-401E-9FAF-A8A0C0DAB9BD}" srcOrd="2" destOrd="0" presId="urn:microsoft.com/office/officeart/2005/8/layout/vList4"/>
    <dgm:cxn modelId="{1640DD95-47A0-464B-93CC-9A9290C72813}" type="presParOf" srcId="{5B996F3A-BF5E-4E66-8CBD-B22A8154E3C4}" destId="{6473CE45-20E4-4E05-9555-494AD6524BF8}" srcOrd="5" destOrd="0" presId="urn:microsoft.com/office/officeart/2005/8/layout/vList4"/>
    <dgm:cxn modelId="{57B93AF8-3E1D-4FD3-AC4A-F0FB8E41695A}" type="presParOf" srcId="{5B996F3A-BF5E-4E66-8CBD-B22A8154E3C4}" destId="{A307C79C-7C6C-40FF-80B9-FFE95F748DCE}" srcOrd="6" destOrd="0" presId="urn:microsoft.com/office/officeart/2005/8/layout/vList4"/>
    <dgm:cxn modelId="{CC7BF2AE-7D52-4BCD-86EF-366D7991D2C8}" type="presParOf" srcId="{A307C79C-7C6C-40FF-80B9-FFE95F748DCE}" destId="{D35862E2-9DD3-4480-AA0F-8412CE35A6F8}" srcOrd="0" destOrd="0" presId="urn:microsoft.com/office/officeart/2005/8/layout/vList4"/>
    <dgm:cxn modelId="{EDCEF078-1D16-42FC-818E-F56837E16E1D}" type="presParOf" srcId="{A307C79C-7C6C-40FF-80B9-FFE95F748DCE}" destId="{3B5FB5F9-DF8D-40BD-A18F-302F60B09823}" srcOrd="1" destOrd="0" presId="urn:microsoft.com/office/officeart/2005/8/layout/vList4"/>
    <dgm:cxn modelId="{A1C27CF2-A426-4734-92FA-ADCEAB4CE57F}" type="presParOf" srcId="{A307C79C-7C6C-40FF-80B9-FFE95F748DCE}" destId="{6DAF59F9-2A93-4F8C-B61B-373494D675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620A5-D366-48CD-AB7F-56E8663D6F1F}">
      <dsp:nvSpPr>
        <dsp:cNvPr id="0" name=""/>
        <dsp:cNvSpPr/>
      </dsp:nvSpPr>
      <dsp:spPr>
        <a:xfrm>
          <a:off x="0" y="0"/>
          <a:ext cx="7747000" cy="901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1.İZLEM</a:t>
          </a:r>
          <a:endParaRPr lang="tr-T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GEBELİĞİN 14. HAFTASI VEYA İLK 14 HAFTA İÇERİSİNDE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30 DAKİKA</a:t>
          </a:r>
          <a:endParaRPr lang="tr-TR" sz="1300" kern="1200" dirty="0"/>
        </a:p>
      </dsp:txBody>
      <dsp:txXfrm>
        <a:off x="1639539" y="0"/>
        <a:ext cx="6107460" cy="901393"/>
      </dsp:txXfrm>
    </dsp:sp>
    <dsp:sp modelId="{E02D1BD7-2A9F-46B4-99DA-58BF99EDAF2F}">
      <dsp:nvSpPr>
        <dsp:cNvPr id="0" name=""/>
        <dsp:cNvSpPr/>
      </dsp:nvSpPr>
      <dsp:spPr>
        <a:xfrm>
          <a:off x="57075" y="100977"/>
          <a:ext cx="1549400" cy="7211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79DD4-A212-40EC-8CB6-759364A1D986}">
      <dsp:nvSpPr>
        <dsp:cNvPr id="0" name=""/>
        <dsp:cNvSpPr/>
      </dsp:nvSpPr>
      <dsp:spPr>
        <a:xfrm>
          <a:off x="0" y="991532"/>
          <a:ext cx="7747000" cy="901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2.İZLEM</a:t>
          </a:r>
          <a:endParaRPr lang="tr-T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GEBELİĞİN 18-24(20-22) HAFTALARI 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20 DAKİKA</a:t>
          </a:r>
          <a:endParaRPr lang="tr-TR" sz="1300" kern="1200" dirty="0"/>
        </a:p>
      </dsp:txBody>
      <dsp:txXfrm>
        <a:off x="1639539" y="991532"/>
        <a:ext cx="6107460" cy="901393"/>
      </dsp:txXfrm>
    </dsp:sp>
    <dsp:sp modelId="{C2123F53-DF9E-440F-AAAF-C339EC679036}">
      <dsp:nvSpPr>
        <dsp:cNvPr id="0" name=""/>
        <dsp:cNvSpPr/>
      </dsp:nvSpPr>
      <dsp:spPr>
        <a:xfrm>
          <a:off x="90139" y="1081671"/>
          <a:ext cx="1549400" cy="721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248FB-D6D0-409B-B585-66D2001489EB}">
      <dsp:nvSpPr>
        <dsp:cNvPr id="0" name=""/>
        <dsp:cNvSpPr/>
      </dsp:nvSpPr>
      <dsp:spPr>
        <a:xfrm>
          <a:off x="0" y="1983064"/>
          <a:ext cx="7747000" cy="901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3.İZLEM</a:t>
          </a:r>
          <a:endParaRPr lang="tr-T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GEBELİĞİN 30-32. HAFTALARI 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20 DAKİKA</a:t>
          </a:r>
          <a:endParaRPr lang="tr-TR" sz="1300" kern="1200" dirty="0"/>
        </a:p>
      </dsp:txBody>
      <dsp:txXfrm>
        <a:off x="1639539" y="1983064"/>
        <a:ext cx="6107460" cy="901393"/>
      </dsp:txXfrm>
    </dsp:sp>
    <dsp:sp modelId="{00CE11A1-53E7-4CC4-B752-9AF453763CED}">
      <dsp:nvSpPr>
        <dsp:cNvPr id="0" name=""/>
        <dsp:cNvSpPr/>
      </dsp:nvSpPr>
      <dsp:spPr>
        <a:xfrm>
          <a:off x="90139" y="2073204"/>
          <a:ext cx="1549400" cy="721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862E2-9DD3-4480-AA0F-8412CE35A6F8}">
      <dsp:nvSpPr>
        <dsp:cNvPr id="0" name=""/>
        <dsp:cNvSpPr/>
      </dsp:nvSpPr>
      <dsp:spPr>
        <a:xfrm>
          <a:off x="0" y="2974597"/>
          <a:ext cx="7747000" cy="901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4.İZLEM</a:t>
          </a:r>
          <a:endParaRPr lang="tr-T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GEBELİĞİN 36-38. HAFTALARI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20 DAKİKA</a:t>
          </a:r>
          <a:endParaRPr lang="tr-TR" sz="1300" kern="1200" dirty="0"/>
        </a:p>
      </dsp:txBody>
      <dsp:txXfrm>
        <a:off x="1639539" y="2974597"/>
        <a:ext cx="6107460" cy="901393"/>
      </dsp:txXfrm>
    </dsp:sp>
    <dsp:sp modelId="{3B5FB5F9-DF8D-40BD-A18F-302F60B09823}">
      <dsp:nvSpPr>
        <dsp:cNvPr id="0" name=""/>
        <dsp:cNvSpPr/>
      </dsp:nvSpPr>
      <dsp:spPr>
        <a:xfrm>
          <a:off x="90139" y="3064736"/>
          <a:ext cx="1549400" cy="721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A1CA8-E8AE-47F4-9292-E9BC8F243E0F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79BB-6DE3-4DD3-8B45-53BB2B0A3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59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(Canlı doğum, ölü doğum, kendiliğinden düşük,  isteyerek düşük, </a:t>
            </a:r>
            <a:r>
              <a:rPr lang="tr-TR" dirty="0" err="1" smtClean="0"/>
              <a:t>ektopik</a:t>
            </a:r>
            <a:r>
              <a:rPr lang="tr-TR" dirty="0" smtClean="0"/>
              <a:t> gebelik, </a:t>
            </a:r>
            <a:r>
              <a:rPr lang="tr-TR" dirty="0" err="1" smtClean="0"/>
              <a:t>mol</a:t>
            </a:r>
            <a:r>
              <a:rPr lang="tr-TR" dirty="0" smtClean="0"/>
              <a:t> gebelik)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(Kanama, </a:t>
            </a:r>
            <a:r>
              <a:rPr lang="tr-TR" dirty="0" err="1" smtClean="0"/>
              <a:t>preeklampsi,eklampsi</a:t>
            </a:r>
            <a:r>
              <a:rPr lang="tr-TR" dirty="0" smtClean="0"/>
              <a:t>, </a:t>
            </a:r>
            <a:r>
              <a:rPr lang="tr-TR" dirty="0" err="1" smtClean="0"/>
              <a:t>gestasyonel</a:t>
            </a:r>
            <a:r>
              <a:rPr lang="tr-TR" dirty="0" smtClean="0"/>
              <a:t> diyabet, </a:t>
            </a:r>
            <a:r>
              <a:rPr lang="tr-TR" dirty="0" err="1" smtClean="0"/>
              <a:t>tromboz</a:t>
            </a:r>
            <a:r>
              <a:rPr lang="tr-TR" dirty="0" smtClean="0"/>
              <a:t>, </a:t>
            </a:r>
            <a:r>
              <a:rPr lang="tr-TR" dirty="0" err="1" smtClean="0"/>
              <a:t>emboli</a:t>
            </a:r>
            <a:r>
              <a:rPr lang="tr-TR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(Plasentanın erken ayrılması, plasenta </a:t>
            </a:r>
            <a:r>
              <a:rPr lang="tr-TR" dirty="0" err="1" smtClean="0"/>
              <a:t>previa</a:t>
            </a:r>
            <a:r>
              <a:rPr lang="tr-TR" dirty="0" smtClean="0"/>
              <a:t>, makat, </a:t>
            </a:r>
            <a:r>
              <a:rPr lang="tr-TR" dirty="0" err="1" smtClean="0"/>
              <a:t>transvers</a:t>
            </a:r>
            <a:r>
              <a:rPr lang="tr-TR" dirty="0" smtClean="0"/>
              <a:t> ve diğer  </a:t>
            </a:r>
            <a:r>
              <a:rPr lang="tr-TR" dirty="0" err="1" smtClean="0"/>
              <a:t>prezentasyon</a:t>
            </a:r>
            <a:r>
              <a:rPr lang="tr-TR" dirty="0" smtClean="0"/>
              <a:t> anomalileri, uzamış doğum eylemi, üçüncü derece perine yırtıkları ve masif kanama, plasentanın elle çıkarılması 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(Normal doğum, sezaryen doğum, forseps veya vakumla müdahaleli doğum)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</a:t>
            </a:r>
            <a:r>
              <a:rPr lang="tr-TR" dirty="0" err="1" smtClean="0"/>
              <a:t>Sepsis</a:t>
            </a:r>
            <a:r>
              <a:rPr lang="tr-TR" dirty="0" smtClean="0"/>
              <a:t>, kanama, depresyon, meme </a:t>
            </a:r>
            <a:r>
              <a:rPr lang="tr-TR" dirty="0" err="1" smtClean="0"/>
              <a:t>absesi</a:t>
            </a:r>
            <a:r>
              <a:rPr lang="tr-TR" dirty="0" smtClean="0"/>
              <a:t> vb.)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</a:t>
            </a:r>
            <a:r>
              <a:rPr lang="tr-TR" dirty="0" err="1" smtClean="0"/>
              <a:t>Hidrops</a:t>
            </a:r>
            <a:r>
              <a:rPr lang="tr-TR" dirty="0" smtClean="0"/>
              <a:t> </a:t>
            </a:r>
            <a:r>
              <a:rPr lang="tr-TR" dirty="0" err="1" smtClean="0"/>
              <a:t>Fetalis</a:t>
            </a:r>
            <a:r>
              <a:rPr lang="tr-TR" dirty="0" smtClean="0"/>
              <a:t>, </a:t>
            </a:r>
            <a:r>
              <a:rPr lang="tr-TR" dirty="0" err="1" smtClean="0"/>
              <a:t>resüsitasyon</a:t>
            </a:r>
            <a:r>
              <a:rPr lang="tr-TR" dirty="0" smtClean="0"/>
              <a:t> veya başka tedavi almış </a:t>
            </a:r>
            <a:r>
              <a:rPr lang="tr-TR" dirty="0" err="1" smtClean="0"/>
              <a:t>yenidoğan</a:t>
            </a:r>
            <a:r>
              <a:rPr lang="tr-TR" dirty="0" smtClean="0"/>
              <a:t>, </a:t>
            </a:r>
            <a:r>
              <a:rPr lang="tr-TR" dirty="0" err="1" smtClean="0"/>
              <a:t>kromozomal</a:t>
            </a:r>
            <a:r>
              <a:rPr lang="tr-TR" dirty="0" smtClean="0"/>
              <a:t> anomali veya </a:t>
            </a:r>
            <a:r>
              <a:rPr lang="tr-TR" dirty="0" err="1" smtClean="0"/>
              <a:t>malformasyon</a:t>
            </a:r>
            <a:r>
              <a:rPr lang="tr-TR" dirty="0" smtClean="0"/>
              <a:t>,  düşük doğum ağırlığı, </a:t>
            </a:r>
            <a:r>
              <a:rPr lang="tr-TR" dirty="0" err="1" smtClean="0"/>
              <a:t>intrauterin</a:t>
            </a:r>
            <a:r>
              <a:rPr lang="tr-TR" dirty="0" smtClean="0"/>
              <a:t> gelişme geriliği ve </a:t>
            </a:r>
            <a:r>
              <a:rPr lang="tr-TR" dirty="0" err="1" smtClean="0"/>
              <a:t>makrozomi</a:t>
            </a:r>
            <a:r>
              <a:rPr lang="tr-TR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(cinsiyeti, doğum ağırlığı, anne sütü alma süresi)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65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Demir dışında ilaç alımı varsa kayıt ediniz.</a:t>
            </a:r>
          </a:p>
          <a:p>
            <a:r>
              <a:rPr lang="tr-TR" dirty="0" smtClean="0"/>
              <a:t>Demir alımı ile ilgili yakınması varsa sorgulayınız.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33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 </a:t>
            </a:r>
            <a:r>
              <a:rPr lang="tr-TR" dirty="0" err="1" smtClean="0"/>
              <a:t>Sistolik</a:t>
            </a:r>
            <a:r>
              <a:rPr lang="tr-TR" dirty="0" smtClean="0"/>
              <a:t> kan basıncının 140, </a:t>
            </a:r>
            <a:r>
              <a:rPr lang="tr-TR" dirty="0" err="1" smtClean="0"/>
              <a:t>diastolik</a:t>
            </a:r>
            <a:r>
              <a:rPr lang="tr-TR" dirty="0" smtClean="0"/>
              <a:t> kan basıncının 90 </a:t>
            </a:r>
            <a:r>
              <a:rPr lang="tr-TR" dirty="0" err="1" smtClean="0"/>
              <a:t>mmHg</a:t>
            </a:r>
            <a:r>
              <a:rPr lang="tr-TR" dirty="0" smtClean="0"/>
              <a:t> altında olması normal kabul edilir).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90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 </a:t>
            </a:r>
            <a:r>
              <a:rPr lang="tr-TR" u="sng" dirty="0" smtClean="0"/>
              <a:t>Fetüs  kalp atımları </a:t>
            </a:r>
            <a:r>
              <a:rPr lang="tr-TR" u="sng" dirty="0" err="1" smtClean="0"/>
              <a:t>fetal</a:t>
            </a:r>
            <a:r>
              <a:rPr lang="tr-TR" u="sng" dirty="0" smtClean="0"/>
              <a:t> </a:t>
            </a:r>
            <a:r>
              <a:rPr lang="tr-TR" u="sng" dirty="0" err="1" smtClean="0"/>
              <a:t>steteskop</a:t>
            </a:r>
            <a:r>
              <a:rPr lang="tr-TR" u="sng" dirty="0" smtClean="0"/>
              <a:t> ile 16-20., el  </a:t>
            </a:r>
            <a:r>
              <a:rPr lang="tr-TR" u="sng" dirty="0" err="1" smtClean="0"/>
              <a:t>Doppleri</a:t>
            </a:r>
            <a:r>
              <a:rPr lang="tr-TR" u="sng" dirty="0" smtClean="0"/>
              <a:t> ile 10-12. haftalardan itibaren duyulabilir.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Gebelik haftası ile </a:t>
            </a:r>
            <a:r>
              <a:rPr lang="tr-TR" dirty="0" err="1" smtClean="0"/>
              <a:t>uterus</a:t>
            </a:r>
            <a:r>
              <a:rPr lang="tr-TR" dirty="0" smtClean="0"/>
              <a:t> büyüklüğün uygunluğunu değerlendirmek için vajinal muayene yapınız.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Bebeğin ilk hareketlerini hissetme zamanını kaydetmesini isteyiniz.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48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yapınız.Gebeliğin</a:t>
            </a:r>
            <a:r>
              <a:rPr lang="tr-TR" dirty="0" smtClean="0"/>
              <a:t> son aylarında ayaklarda hidrostatik basınca bağlı olarak ödem ortaya çıkabilir.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57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 </a:t>
            </a:r>
            <a:r>
              <a:rPr lang="tr-TR" dirty="0" smtClean="0"/>
              <a:t>16. gebelik haftasından itibaren günde 40-60 mg/gün </a:t>
            </a:r>
            <a:r>
              <a:rPr lang="tr-TR" dirty="0" err="1" smtClean="0"/>
              <a:t>elementer</a:t>
            </a:r>
            <a:r>
              <a:rPr lang="tr-TR" dirty="0" smtClean="0"/>
              <a:t> demir preparatı desteğine başlayınız.</a:t>
            </a:r>
          </a:p>
          <a:p>
            <a:r>
              <a:rPr lang="tr-TR" dirty="0" smtClean="0"/>
              <a:t>“Gebelere Demir Destek Programı” akış çizelgesini</a:t>
            </a:r>
            <a:r>
              <a:rPr lang="tr-TR" b="1" dirty="0" smtClean="0"/>
              <a:t> </a:t>
            </a:r>
            <a:r>
              <a:rPr lang="tr-TR" dirty="0" smtClean="0"/>
              <a:t>kullanarak destek veya tedavi dozuna karar veriniz.</a:t>
            </a:r>
          </a:p>
          <a:p>
            <a:r>
              <a:rPr lang="tr-TR" dirty="0" err="1" smtClean="0"/>
              <a:t>Tetanoz</a:t>
            </a:r>
            <a:r>
              <a:rPr lang="tr-TR" dirty="0" smtClean="0"/>
              <a:t> </a:t>
            </a:r>
            <a:r>
              <a:rPr lang="tr-TR" dirty="0" err="1" smtClean="0"/>
              <a:t>toksoidi</a:t>
            </a:r>
            <a:r>
              <a:rPr lang="tr-TR" dirty="0" smtClean="0"/>
              <a:t> ile aşılamayı yapınız.</a:t>
            </a:r>
            <a:r>
              <a:rPr lang="tr-TR" b="1" dirty="0" smtClean="0"/>
              <a:t> </a:t>
            </a:r>
            <a:r>
              <a:rPr lang="tr-TR" dirty="0" err="1" smtClean="0"/>
              <a:t>Tetanoz</a:t>
            </a:r>
            <a:r>
              <a:rPr lang="tr-TR" dirty="0" smtClean="0"/>
              <a:t> bağışıklaması 12. haftadan itibaren yapılabilir. Gebenin geç tespit edilebileceği düşünülürse 4.ayda veya ilk izleminde birinci dozun yapılması uygundur. Aşı takvimine uygun olarak diğer dozlar devam edilir.</a:t>
            </a:r>
          </a:p>
          <a:p>
            <a:r>
              <a:rPr lang="tr-TR" dirty="0" smtClean="0"/>
              <a:t>Gelişen idrar yolu enfeksiyonu ve diğer enfeksiyonlarla ilgili gereken tedavileri veriniz. İdrar yolu enfeksiyonu tedavisinin ardından kontrol izlemde hala enfeksiyon devam ediyorsa bir üst basamağa sevk ediniz.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58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HAKKINDA</a:t>
            </a:r>
            <a:r>
              <a:rPr lang="tr-TR" baseline="0" dirty="0" smtClean="0"/>
              <a:t> BİLGİLENDİRME YAPINIZ.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4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(&gt;140/90 ,başlangıç tansiyonunun </a:t>
            </a:r>
            <a:r>
              <a:rPr lang="tr-TR" dirty="0" err="1" smtClean="0"/>
              <a:t>sistolik</a:t>
            </a:r>
            <a:r>
              <a:rPr lang="tr-TR" dirty="0" smtClean="0"/>
              <a:t> 30 veya </a:t>
            </a:r>
            <a:r>
              <a:rPr lang="tr-TR" dirty="0" err="1" smtClean="0"/>
              <a:t>diastolik</a:t>
            </a:r>
            <a:r>
              <a:rPr lang="tr-TR" dirty="0" smtClean="0"/>
              <a:t> 15 </a:t>
            </a:r>
            <a:r>
              <a:rPr lang="tr-TR" dirty="0" err="1" smtClean="0"/>
              <a:t>mmHg’dan</a:t>
            </a:r>
            <a:r>
              <a:rPr lang="tr-TR" dirty="0" smtClean="0"/>
              <a:t> fazla yükselmesi )</a:t>
            </a:r>
          </a:p>
          <a:p>
            <a:r>
              <a:rPr lang="tr-TR" dirty="0" smtClean="0"/>
              <a:t>el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doppleri</a:t>
            </a:r>
            <a:r>
              <a:rPr lang="tr-TR" baseline="0" dirty="0" smtClean="0"/>
              <a:t> ile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24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(Kalp Hastalığı, Böbrek hastalığı, Diyabet, Astım, Tiroid Fonksiyon </a:t>
            </a:r>
            <a:r>
              <a:rPr lang="tr-TR" dirty="0" err="1" smtClean="0"/>
              <a:t>Bzk.luğu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79BB-6DE3-4DD3-8B45-53BB2B0A3F0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55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05.04.2017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Gebe izlemi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Hazırlayan: </a:t>
            </a:r>
            <a:r>
              <a:rPr lang="tr-TR" dirty="0" err="1" smtClean="0"/>
              <a:t>İnt.Dr.Büşra</a:t>
            </a:r>
            <a:r>
              <a:rPr lang="tr-TR" dirty="0" smtClean="0"/>
              <a:t> KÖSE</a:t>
            </a:r>
          </a:p>
          <a:p>
            <a:r>
              <a:rPr lang="tr-TR" dirty="0" smtClean="0"/>
              <a:t>Aile Hekimliği Stajı</a:t>
            </a:r>
          </a:p>
          <a:p>
            <a:r>
              <a:rPr lang="tr-TR" dirty="0" smtClean="0"/>
              <a:t>05.04.2017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66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32656"/>
            <a:ext cx="7120456" cy="62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3728737" cy="387781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T.C Kimlik Numarası </a:t>
            </a:r>
            <a:endParaRPr lang="tr-TR" dirty="0" smtClean="0"/>
          </a:p>
          <a:p>
            <a:r>
              <a:rPr lang="tr-TR" dirty="0" smtClean="0"/>
              <a:t>Yaş </a:t>
            </a:r>
            <a:r>
              <a:rPr lang="tr-TR" dirty="0"/>
              <a:t>(Doğum tarihi)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Adres ve telefon numarası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Medeni hali </a:t>
            </a:r>
            <a:r>
              <a:rPr lang="tr-TR" dirty="0" smtClean="0"/>
              <a:t> </a:t>
            </a:r>
          </a:p>
          <a:p>
            <a:r>
              <a:rPr lang="tr-TR" dirty="0" smtClean="0"/>
              <a:t>Akraba </a:t>
            </a:r>
            <a:r>
              <a:rPr lang="tr-TR" dirty="0"/>
              <a:t>evliliği/derecesi </a:t>
            </a:r>
            <a:r>
              <a:rPr lang="tr-TR" dirty="0" smtClean="0"/>
              <a:t> </a:t>
            </a:r>
          </a:p>
          <a:p>
            <a:r>
              <a:rPr lang="tr-TR" dirty="0" smtClean="0"/>
              <a:t>Yaşadığı </a:t>
            </a:r>
            <a:r>
              <a:rPr lang="tr-TR" dirty="0"/>
              <a:t>ev </a:t>
            </a:r>
            <a:r>
              <a:rPr lang="tr-TR" dirty="0" err="1"/>
              <a:t>tipi,büyüklüğü</a:t>
            </a:r>
            <a:r>
              <a:rPr lang="tr-TR" dirty="0"/>
              <a:t> ve hane halkı sayısı </a:t>
            </a:r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Kişisel Bilgilerini Alma</a:t>
            </a: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4572000" y="2248347"/>
            <a:ext cx="3872752" cy="3988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Yaşadığı mekanın alt yapı koşulları; tuvalet, su kaynağı </a:t>
            </a:r>
          </a:p>
          <a:p>
            <a:r>
              <a:rPr lang="tr-TR" dirty="0" smtClean="0"/>
              <a:t>Yaşadığı mekanın elektrik ve ısınma kaynağı </a:t>
            </a:r>
          </a:p>
          <a:p>
            <a:r>
              <a:rPr lang="tr-TR" dirty="0" smtClean="0"/>
              <a:t>Eğitim düzeyi </a:t>
            </a:r>
          </a:p>
          <a:p>
            <a:r>
              <a:rPr lang="tr-TR" dirty="0" smtClean="0"/>
              <a:t>Ekonomik kaynakları </a:t>
            </a:r>
          </a:p>
          <a:p>
            <a:r>
              <a:rPr lang="tr-TR" dirty="0" smtClean="0"/>
              <a:t>Yaşadığı yerin en yakın sağlık kuruluşuna uzaklığı </a:t>
            </a:r>
          </a:p>
          <a:p>
            <a:r>
              <a:rPr lang="tr-TR" dirty="0" smtClean="0"/>
              <a:t> Ulaşım şartları </a:t>
            </a:r>
          </a:p>
          <a:p>
            <a:r>
              <a:rPr lang="tr-TR" dirty="0" smtClean="0"/>
              <a:t> Sosyal güvencesi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5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132856"/>
            <a:ext cx="7257129" cy="3960440"/>
          </a:xfrm>
        </p:spPr>
        <p:txBody>
          <a:bodyPr>
            <a:noAutofit/>
          </a:bodyPr>
          <a:lstStyle/>
          <a:p>
            <a:r>
              <a:rPr lang="tr-TR" sz="2200" dirty="0"/>
              <a:t>Kronik sistemik hastalıklar (</a:t>
            </a:r>
            <a:r>
              <a:rPr lang="tr-TR" sz="2200" dirty="0" err="1"/>
              <a:t>DM,Hipertansiyon</a:t>
            </a:r>
            <a:r>
              <a:rPr lang="tr-TR" sz="2200" dirty="0"/>
              <a:t>, KV hastalıklar, </a:t>
            </a:r>
            <a:r>
              <a:rPr lang="tr-TR" sz="2200" dirty="0" err="1"/>
              <a:t>kr</a:t>
            </a:r>
            <a:r>
              <a:rPr lang="tr-TR" sz="2200" dirty="0"/>
              <a:t>. böbrek hastalığı, epilepsi, tiroid hastalıkları vb.) </a:t>
            </a:r>
          </a:p>
          <a:p>
            <a:r>
              <a:rPr lang="tr-TR" sz="2200" dirty="0" smtClean="0"/>
              <a:t> </a:t>
            </a:r>
            <a:r>
              <a:rPr lang="tr-TR" sz="2200" dirty="0"/>
              <a:t>Geçirilmiş veya var olan enfeksiyon hastalıkları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/>
              <a:t>Madde bağımlılığı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/>
              <a:t>Toprak </a:t>
            </a:r>
            <a:r>
              <a:rPr lang="tr-TR" sz="2200" dirty="0" err="1"/>
              <a:t>vb</a:t>
            </a:r>
            <a:r>
              <a:rPr lang="tr-TR" sz="2200" dirty="0"/>
              <a:t> yeme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/>
              <a:t>Psikiyatrik hastalıklar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 err="1"/>
              <a:t>Talasemi</a:t>
            </a:r>
            <a:r>
              <a:rPr lang="tr-TR" sz="2200" dirty="0"/>
              <a:t> taşıyıcılığı </a:t>
            </a:r>
            <a:endParaRPr lang="tr-TR" sz="2200" dirty="0" smtClean="0"/>
          </a:p>
          <a:p>
            <a:r>
              <a:rPr lang="tr-TR" sz="2200" dirty="0" smtClean="0"/>
              <a:t> </a:t>
            </a:r>
            <a:r>
              <a:rPr lang="tr-TR" sz="2200" dirty="0"/>
              <a:t>Geçirilmiş operasyonlar </a:t>
            </a:r>
            <a:endParaRPr lang="tr-TR" sz="2200" dirty="0" smtClean="0"/>
          </a:p>
          <a:p>
            <a:r>
              <a:rPr lang="tr-TR" sz="2200" dirty="0"/>
              <a:t>Geçirilmiş jinekolojik op. </a:t>
            </a:r>
          </a:p>
          <a:p>
            <a:endParaRPr lang="tr-TR" sz="22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Tıbbi Öykü Alma</a:t>
            </a:r>
            <a:endParaRPr lang="tr-TR" dirty="0"/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5004048" y="2248347"/>
            <a:ext cx="3888432" cy="3772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20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 </a:t>
            </a:r>
            <a:r>
              <a:rPr lang="tr-TR" dirty="0" err="1"/>
              <a:t>allerjisi</a:t>
            </a:r>
            <a:r>
              <a:rPr lang="tr-TR" dirty="0"/>
              <a:t> </a:t>
            </a:r>
          </a:p>
          <a:p>
            <a:r>
              <a:rPr lang="tr-TR" dirty="0"/>
              <a:t>Aile öyküsü (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, tekrarlayan </a:t>
            </a:r>
            <a:r>
              <a:rPr lang="tr-TR" dirty="0" err="1"/>
              <a:t>fetal</a:t>
            </a:r>
            <a:r>
              <a:rPr lang="tr-TR" dirty="0"/>
              <a:t> anomaliler, çift yumurta ikizi vb.)</a:t>
            </a:r>
          </a:p>
          <a:p>
            <a:r>
              <a:rPr lang="tr-TR" dirty="0"/>
              <a:t> Sürekli kullanmak zorunda olduğu ilaçlar(</a:t>
            </a:r>
            <a:r>
              <a:rPr lang="tr-TR" dirty="0" err="1"/>
              <a:t>Antiepileptikler</a:t>
            </a:r>
            <a:r>
              <a:rPr lang="tr-TR" dirty="0"/>
              <a:t>, insülin, </a:t>
            </a:r>
            <a:r>
              <a:rPr lang="tr-TR" dirty="0" err="1"/>
              <a:t>antihipertansifler</a:t>
            </a:r>
            <a:r>
              <a:rPr lang="tr-TR" dirty="0"/>
              <a:t> vb.) </a:t>
            </a:r>
          </a:p>
          <a:p>
            <a:r>
              <a:rPr lang="tr-TR" dirty="0"/>
              <a:t> Gebelik öncesi kullanılan aile planlaması yöntemi </a:t>
            </a:r>
          </a:p>
          <a:p>
            <a:r>
              <a:rPr lang="tr-TR" dirty="0"/>
              <a:t> </a:t>
            </a:r>
            <a:r>
              <a:rPr lang="tr-TR" dirty="0" err="1"/>
              <a:t>İnfertilite</a:t>
            </a:r>
            <a:r>
              <a:rPr lang="tr-TR" dirty="0"/>
              <a:t> mevcut ise süresi, gördüğü tedaviler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Tıbbi Öykü 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18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tr-TR" dirty="0" smtClean="0"/>
              <a:t>oplam </a:t>
            </a:r>
            <a:r>
              <a:rPr lang="tr-TR" dirty="0"/>
              <a:t>gebelik sayısı ( </a:t>
            </a:r>
            <a:r>
              <a:rPr lang="tr-TR" dirty="0" err="1"/>
              <a:t>Gravida</a:t>
            </a:r>
            <a:r>
              <a:rPr lang="tr-TR" dirty="0"/>
              <a:t>)</a:t>
            </a:r>
          </a:p>
          <a:p>
            <a:r>
              <a:rPr lang="tr-TR" dirty="0"/>
              <a:t>Daha önceki doğum sayısı (Parite)</a:t>
            </a:r>
          </a:p>
          <a:p>
            <a:r>
              <a:rPr lang="tr-TR" dirty="0"/>
              <a:t>Yaşayan çocuk sayısı</a:t>
            </a:r>
          </a:p>
          <a:p>
            <a:r>
              <a:rPr lang="tr-TR" dirty="0"/>
              <a:t>Son gebeliğin sonlanma tarihi-yeri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Obstetrik</a:t>
            </a:r>
            <a:r>
              <a:rPr lang="tr-TR" b="1" dirty="0"/>
              <a:t> Ö</a:t>
            </a:r>
            <a:r>
              <a:rPr lang="tr-TR" b="1" dirty="0" smtClean="0"/>
              <a:t>ykü 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Bebek, çocuk </a:t>
            </a:r>
            <a:r>
              <a:rPr lang="tr-TR" dirty="0"/>
              <a:t>ölümü ve nedenleri</a:t>
            </a:r>
          </a:p>
          <a:p>
            <a:r>
              <a:rPr lang="tr-TR" dirty="0" err="1" smtClean="0"/>
              <a:t>Prematür</a:t>
            </a:r>
            <a:r>
              <a:rPr lang="tr-TR" dirty="0" smtClean="0"/>
              <a:t>/</a:t>
            </a:r>
            <a:r>
              <a:rPr lang="tr-TR" dirty="0" err="1" smtClean="0"/>
              <a:t>postmatür</a:t>
            </a:r>
            <a:r>
              <a:rPr lang="tr-TR" dirty="0" smtClean="0"/>
              <a:t> </a:t>
            </a:r>
            <a:r>
              <a:rPr lang="tr-TR" dirty="0"/>
              <a:t>doğum</a:t>
            </a:r>
          </a:p>
          <a:p>
            <a:r>
              <a:rPr lang="tr-TR" dirty="0" smtClean="0"/>
              <a:t>İkiz </a:t>
            </a:r>
            <a:r>
              <a:rPr lang="tr-TR" dirty="0"/>
              <a:t>veya çoğul gebelik</a:t>
            </a:r>
          </a:p>
          <a:p>
            <a:r>
              <a:rPr lang="tr-TR" dirty="0"/>
              <a:t>Tekrarlayan </a:t>
            </a:r>
            <a:r>
              <a:rPr lang="tr-TR" dirty="0" smtClean="0"/>
              <a:t>1. /2.trimester </a:t>
            </a:r>
            <a:r>
              <a:rPr lang="tr-TR" dirty="0"/>
              <a:t>düşükleri</a:t>
            </a:r>
          </a:p>
          <a:p>
            <a:r>
              <a:rPr lang="tr-TR" dirty="0" smtClean="0"/>
              <a:t>Yasal </a:t>
            </a:r>
            <a:r>
              <a:rPr lang="tr-TR" dirty="0"/>
              <a:t>tahliye ve isteyerek düşük ve komplikasyonları</a:t>
            </a:r>
          </a:p>
          <a:p>
            <a:pPr marL="365760" lvl="2"/>
            <a:r>
              <a:rPr lang="tr-TR" sz="2200" dirty="0" err="1"/>
              <a:t>Tetanoz</a:t>
            </a:r>
            <a:r>
              <a:rPr lang="tr-TR" sz="2200" dirty="0"/>
              <a:t> </a:t>
            </a:r>
            <a:r>
              <a:rPr lang="tr-TR" sz="2200" dirty="0" err="1"/>
              <a:t>toksoid</a:t>
            </a:r>
            <a:r>
              <a:rPr lang="tr-TR" sz="2200" dirty="0"/>
              <a:t> </a:t>
            </a:r>
            <a:r>
              <a:rPr lang="tr-TR" sz="2200" dirty="0" err="1"/>
              <a:t>immünizasyon</a:t>
            </a:r>
            <a:r>
              <a:rPr lang="tr-TR" sz="2200" dirty="0"/>
              <a:t> uygulaması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Obstetrik</a:t>
            </a:r>
            <a:r>
              <a:rPr lang="tr-TR" b="1" dirty="0"/>
              <a:t> Öykü 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Gebenin her </a:t>
            </a:r>
            <a:r>
              <a:rPr lang="tr-TR" dirty="0" smtClean="0"/>
              <a:t>gebeliği </a:t>
            </a:r>
            <a:r>
              <a:rPr lang="tr-TR" dirty="0"/>
              <a:t>için ;</a:t>
            </a:r>
          </a:p>
          <a:p>
            <a:pPr lvl="1"/>
            <a:r>
              <a:rPr lang="tr-TR" dirty="0"/>
              <a:t>Doğumların kim tarafından nerede yapıldığı</a:t>
            </a:r>
          </a:p>
          <a:p>
            <a:pPr lvl="1"/>
            <a:r>
              <a:rPr lang="tr-TR" dirty="0"/>
              <a:t>Gebeliklerin sonlanma şekli ve gebelik haftası </a:t>
            </a:r>
            <a:endParaRPr lang="tr-TR" dirty="0" smtClean="0"/>
          </a:p>
          <a:p>
            <a:pPr lvl="1"/>
            <a:r>
              <a:rPr lang="tr-TR" dirty="0" smtClean="0"/>
              <a:t>Gebelik </a:t>
            </a:r>
            <a:r>
              <a:rPr lang="tr-TR" dirty="0"/>
              <a:t>sırasında yaşanan komplikasyonlar </a:t>
            </a:r>
            <a:endParaRPr lang="tr-TR" dirty="0" smtClean="0"/>
          </a:p>
          <a:p>
            <a:pPr lvl="1"/>
            <a:r>
              <a:rPr lang="tr-TR" dirty="0" smtClean="0"/>
              <a:t>Doğum </a:t>
            </a:r>
            <a:r>
              <a:rPr lang="tr-TR" dirty="0"/>
              <a:t>sırasında yaşanan komplikasyonlar </a:t>
            </a:r>
            <a:endParaRPr lang="tr-TR" dirty="0" smtClean="0"/>
          </a:p>
          <a:p>
            <a:pPr lvl="1"/>
            <a:r>
              <a:rPr lang="tr-TR" dirty="0" smtClean="0"/>
              <a:t>Doğumun </a:t>
            </a:r>
            <a:r>
              <a:rPr lang="tr-TR" dirty="0"/>
              <a:t>şekli </a:t>
            </a:r>
            <a:endParaRPr lang="tr-TR" dirty="0" smtClean="0"/>
          </a:p>
          <a:p>
            <a:pPr lvl="1"/>
            <a:r>
              <a:rPr lang="tr-TR" dirty="0" smtClean="0"/>
              <a:t>Doğum </a:t>
            </a:r>
            <a:r>
              <a:rPr lang="tr-TR" dirty="0"/>
              <a:t>sonrası dönemde yaşanan </a:t>
            </a:r>
            <a:r>
              <a:rPr lang="tr-TR" dirty="0" smtClean="0"/>
              <a:t>komplikasyonlar</a:t>
            </a:r>
          </a:p>
          <a:p>
            <a:pPr lvl="1"/>
            <a:r>
              <a:rPr lang="tr-TR" dirty="0"/>
              <a:t>Daha önceki canlı doğumlara ait yaşanan </a:t>
            </a:r>
            <a:r>
              <a:rPr lang="tr-TR" dirty="0" smtClean="0"/>
              <a:t>komplikasyonlar</a:t>
            </a:r>
          </a:p>
          <a:p>
            <a:pPr lvl="1"/>
            <a:r>
              <a:rPr lang="tr-TR" dirty="0" smtClean="0"/>
              <a:t> Daha </a:t>
            </a:r>
            <a:r>
              <a:rPr lang="tr-TR" dirty="0"/>
              <a:t>önceki canlı doğumlara ait </a:t>
            </a:r>
            <a:r>
              <a:rPr lang="tr-TR" dirty="0" smtClean="0"/>
              <a:t>bilgiler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Obstetrik</a:t>
            </a:r>
            <a:r>
              <a:rPr lang="tr-TR" b="1" dirty="0"/>
              <a:t> Öykü 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3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Son </a:t>
            </a:r>
            <a:r>
              <a:rPr lang="tr-TR" dirty="0"/>
              <a:t>Adet Tarihi (Son adetin ilk günü)</a:t>
            </a:r>
          </a:p>
          <a:p>
            <a:r>
              <a:rPr lang="tr-TR" dirty="0"/>
              <a:t> Son adet tarihine (SAT) göre tahmini doğum tarihi </a:t>
            </a:r>
            <a:r>
              <a:rPr lang="tr-TR" dirty="0" err="1"/>
              <a:t>Nagele</a:t>
            </a:r>
            <a:r>
              <a:rPr lang="tr-TR" dirty="0"/>
              <a:t> formülüne göre hesaplanır: </a:t>
            </a:r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 Adetleri düzenli olmayan hastalarda gebelik haftasının SAT ile </a:t>
            </a:r>
            <a:r>
              <a:rPr lang="tr-TR" dirty="0" smtClean="0"/>
              <a:t>uyumlu</a:t>
            </a:r>
            <a:r>
              <a:rPr lang="tr-TR" dirty="0"/>
              <a:t>  olmayabileceği unutulmamalıdır.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tr-TR" b="1" dirty="0"/>
              <a:t>Mevcut </a:t>
            </a:r>
            <a:r>
              <a:rPr lang="tr-TR" b="1" dirty="0" smtClean="0"/>
              <a:t>Gebelik Öyküsünü Alma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27584" y="3759423"/>
            <a:ext cx="74888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tr-TR" sz="2400" dirty="0"/>
              <a:t>Tahmini Doğum Tarihi = SAT </a:t>
            </a:r>
            <a:r>
              <a:rPr lang="tr-TR" sz="2400" dirty="0" smtClean="0"/>
              <a:t>+ 1 yıl -3 </a:t>
            </a:r>
            <a:r>
              <a:rPr lang="tr-TR" sz="2400" dirty="0"/>
              <a:t>ay + 7 gün</a:t>
            </a:r>
          </a:p>
        </p:txBody>
      </p:sp>
    </p:spTree>
    <p:extLst>
      <p:ext uri="{BB962C8B-B14F-4D97-AF65-F5344CB8AC3E}">
        <p14:creationId xmlns:p14="http://schemas.microsoft.com/office/powerpoint/2010/main" val="4253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636912"/>
            <a:ext cx="7745505" cy="3877815"/>
          </a:xfrm>
        </p:spPr>
        <p:txBody>
          <a:bodyPr/>
          <a:lstStyle/>
          <a:p>
            <a:r>
              <a:rPr lang="tr-TR" dirty="0"/>
              <a:t> Bilinmiyorsa; </a:t>
            </a:r>
          </a:p>
          <a:p>
            <a:pPr lvl="3"/>
            <a:r>
              <a:rPr lang="tr-TR" dirty="0" smtClean="0"/>
              <a:t>İlk </a:t>
            </a:r>
            <a:r>
              <a:rPr lang="tr-TR" dirty="0"/>
              <a:t>gebelik testi tarihi             </a:t>
            </a:r>
            <a:endParaRPr lang="tr-TR" dirty="0" smtClean="0"/>
          </a:p>
          <a:p>
            <a:pPr lvl="3"/>
            <a:r>
              <a:rPr lang="tr-TR" dirty="0"/>
              <a:t> </a:t>
            </a:r>
            <a:r>
              <a:rPr lang="tr-TR" dirty="0" smtClean="0"/>
              <a:t>Gebelikten </a:t>
            </a:r>
            <a:r>
              <a:rPr lang="tr-TR" dirty="0"/>
              <a:t>ilk şüphelendiği </a:t>
            </a:r>
            <a:r>
              <a:rPr lang="tr-TR" dirty="0" smtClean="0"/>
              <a:t>tarih</a:t>
            </a:r>
          </a:p>
          <a:p>
            <a:pPr lvl="3"/>
            <a:r>
              <a:rPr lang="tr-TR" dirty="0"/>
              <a:t> </a:t>
            </a:r>
            <a:r>
              <a:rPr lang="tr-TR" dirty="0" err="1" smtClean="0"/>
              <a:t>Fetus</a:t>
            </a:r>
            <a:r>
              <a:rPr lang="tr-TR" dirty="0" smtClean="0"/>
              <a:t> </a:t>
            </a:r>
            <a:r>
              <a:rPr lang="tr-TR" dirty="0"/>
              <a:t>hareketlerinin ilk hissedildiği </a:t>
            </a:r>
            <a:r>
              <a:rPr lang="tr-TR" dirty="0" smtClean="0"/>
              <a:t>tarih</a:t>
            </a:r>
          </a:p>
          <a:p>
            <a:pPr lvl="3"/>
            <a:r>
              <a:rPr lang="tr-TR" dirty="0"/>
              <a:t> </a:t>
            </a:r>
            <a:r>
              <a:rPr lang="tr-TR" dirty="0"/>
              <a:t> Üremeye yardımcı tedavi </a:t>
            </a:r>
            <a:r>
              <a:rPr lang="tr-TR" dirty="0" smtClean="0"/>
              <a:t> (</a:t>
            </a:r>
            <a:r>
              <a:rPr lang="tr-TR" dirty="0" smtClean="0"/>
              <a:t>ÜYT) </a:t>
            </a:r>
            <a:r>
              <a:rPr lang="tr-TR" dirty="0"/>
              <a:t>gebeliği ise embriyo transfer tarihi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Mevcut Gebelik Öyküsünü Alma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52" y="4797152"/>
            <a:ext cx="4247422" cy="15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Adetlerinin düzeni</a:t>
            </a:r>
          </a:p>
          <a:p>
            <a:r>
              <a:rPr lang="tr-TR" dirty="0"/>
              <a:t>Beklenen doğum tarihi</a:t>
            </a:r>
          </a:p>
          <a:p>
            <a:r>
              <a:rPr lang="tr-TR" dirty="0"/>
              <a:t>Gebelik yakınmaları </a:t>
            </a:r>
            <a:endParaRPr lang="tr-TR" dirty="0" smtClean="0"/>
          </a:p>
          <a:p>
            <a:r>
              <a:rPr lang="tr-TR" dirty="0" smtClean="0"/>
              <a:t>Gebelik </a:t>
            </a:r>
            <a:r>
              <a:rPr lang="tr-TR" dirty="0"/>
              <a:t>tehlike işaretlerine ait yakınmalar </a:t>
            </a:r>
            <a:endParaRPr lang="tr-TR" dirty="0" smtClean="0"/>
          </a:p>
          <a:p>
            <a:r>
              <a:rPr lang="tr-TR" dirty="0" smtClean="0"/>
              <a:t>Alışkanlıkların </a:t>
            </a:r>
            <a:r>
              <a:rPr lang="tr-TR" dirty="0"/>
              <a:t>sorgulanması </a:t>
            </a:r>
            <a:endParaRPr lang="tr-TR" dirty="0" smtClean="0"/>
          </a:p>
          <a:p>
            <a:r>
              <a:rPr lang="tr-TR" dirty="0" smtClean="0"/>
              <a:t>Kullandığı ilaçlar</a:t>
            </a:r>
          </a:p>
          <a:p>
            <a:r>
              <a:rPr lang="tr-TR" dirty="0" err="1"/>
              <a:t>Fetus</a:t>
            </a:r>
            <a:r>
              <a:rPr lang="tr-TR" dirty="0"/>
              <a:t> hareketlerinin </a:t>
            </a:r>
            <a:r>
              <a:rPr lang="tr-TR" dirty="0" smtClean="0"/>
              <a:t>varlığı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Mevcut Gebelik Öyküsünü 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26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 basamak sağlık kuruluşunda gebe izleminde yapılması gerekenler hakkında bilgi vermek.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2462784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Gebenin boy </a:t>
            </a:r>
            <a:r>
              <a:rPr lang="tr-TR" dirty="0" smtClean="0"/>
              <a:t>ve kilo ölçümü.</a:t>
            </a:r>
            <a:endParaRPr lang="tr-TR" dirty="0"/>
          </a:p>
          <a:p>
            <a:r>
              <a:rPr lang="tr-TR" dirty="0"/>
              <a:t>Kan </a:t>
            </a:r>
            <a:r>
              <a:rPr lang="tr-TR" dirty="0" smtClean="0"/>
              <a:t>basıncını ölçümü</a:t>
            </a:r>
          </a:p>
          <a:p>
            <a:r>
              <a:rPr lang="tr-TR" dirty="0" smtClean="0"/>
              <a:t>Nabız sayısı</a:t>
            </a:r>
            <a:endParaRPr lang="tr-TR" dirty="0"/>
          </a:p>
          <a:p>
            <a:r>
              <a:rPr lang="tr-TR" dirty="0"/>
              <a:t>Ciddi anemi </a:t>
            </a:r>
            <a:r>
              <a:rPr lang="tr-TR" dirty="0" smtClean="0"/>
              <a:t>bulgularının kontrolü</a:t>
            </a:r>
          </a:p>
          <a:p>
            <a:pPr lvl="1"/>
            <a:r>
              <a:rPr lang="tr-TR" dirty="0"/>
              <a:t> El tırnakları, </a:t>
            </a:r>
            <a:r>
              <a:rPr lang="tr-TR" dirty="0" err="1"/>
              <a:t>konjunktiva</a:t>
            </a:r>
            <a:r>
              <a:rPr lang="tr-TR" dirty="0"/>
              <a:t>, ağız mukozasında solukluk, nefes almakta  güçlük, 30’un üzerinde solunum sayısı</a:t>
            </a:r>
          </a:p>
          <a:p>
            <a:r>
              <a:rPr lang="tr-TR" dirty="0"/>
              <a:t>Hastalığı gösteren diğer tehlike </a:t>
            </a:r>
            <a:r>
              <a:rPr lang="tr-TR" dirty="0" smtClean="0"/>
              <a:t>işaretlerinin kontrolü</a:t>
            </a:r>
            <a:endParaRPr lang="tr-TR" dirty="0"/>
          </a:p>
          <a:p>
            <a:pPr lvl="1"/>
            <a:r>
              <a:rPr lang="tr-TR" dirty="0"/>
              <a:t>Nefes darlığı, öksürük, yüksek ateş vb.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45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Göğüs ve kalp </a:t>
            </a:r>
            <a:r>
              <a:rPr lang="tr-TR" dirty="0" err="1"/>
              <a:t>oskültasyonu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Pretibial</a:t>
            </a:r>
            <a:r>
              <a:rPr lang="tr-TR" dirty="0" smtClean="0"/>
              <a:t> ödem muayenesi</a:t>
            </a:r>
            <a:endParaRPr lang="tr-TR" dirty="0"/>
          </a:p>
          <a:p>
            <a:r>
              <a:rPr lang="tr-TR" dirty="0" smtClean="0"/>
              <a:t>Vajinal muayene </a:t>
            </a:r>
          </a:p>
          <a:p>
            <a:r>
              <a:rPr lang="tr-TR" dirty="0" err="1" smtClean="0"/>
              <a:t>Semptomatik</a:t>
            </a:r>
            <a:r>
              <a:rPr lang="tr-TR" dirty="0"/>
              <a:t> </a:t>
            </a:r>
            <a:r>
              <a:rPr lang="tr-TR" dirty="0" smtClean="0"/>
              <a:t>CYBE </a:t>
            </a:r>
            <a:r>
              <a:rPr lang="tr-TR" dirty="0"/>
              <a:t>bulgusu </a:t>
            </a:r>
            <a:r>
              <a:rPr lang="tr-TR" dirty="0" smtClean="0"/>
              <a:t>varsa</a:t>
            </a:r>
            <a:r>
              <a:rPr lang="tr-TR" dirty="0"/>
              <a:t> </a:t>
            </a:r>
            <a:r>
              <a:rPr lang="tr-TR" dirty="0" smtClean="0"/>
              <a:t>değerlendirilmesi</a:t>
            </a:r>
            <a:endParaRPr lang="tr-TR" dirty="0"/>
          </a:p>
          <a:p>
            <a:r>
              <a:rPr lang="tr-TR" dirty="0" err="1"/>
              <a:t>Fetus</a:t>
            </a:r>
            <a:r>
              <a:rPr lang="tr-TR" dirty="0"/>
              <a:t> kalp </a:t>
            </a:r>
            <a:r>
              <a:rPr lang="tr-TR" dirty="0" smtClean="0"/>
              <a:t>seslerinin değerlendirilmesi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1032" y="4607233"/>
            <a:ext cx="77048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tr-TR" dirty="0"/>
              <a:t>Vajinal muayene, karın ağrısı olan gebelerde yapılır. Suyu gelen ve kanaması olan gebelerde ise </a:t>
            </a:r>
            <a:r>
              <a:rPr lang="tr-TR" dirty="0" err="1"/>
              <a:t>spekulum</a:t>
            </a:r>
            <a:r>
              <a:rPr lang="tr-TR" dirty="0"/>
              <a:t> muayenesi yapılır. Bu hastalar II. basamakta takip edilir.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1032" y="4609153"/>
            <a:ext cx="77048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tr-TR" dirty="0"/>
              <a:t>4. izlemde </a:t>
            </a:r>
            <a:r>
              <a:rPr lang="tr-TR" dirty="0" err="1"/>
              <a:t>obstetrik</a:t>
            </a:r>
            <a:r>
              <a:rPr lang="tr-TR" dirty="0"/>
              <a:t> değerlendirme için vajinal muayene </a:t>
            </a:r>
            <a:endParaRPr lang="tr-TR" dirty="0" smtClean="0"/>
          </a:p>
          <a:p>
            <a:r>
              <a:rPr lang="tr-TR" dirty="0"/>
              <a:t>	</a:t>
            </a:r>
            <a:r>
              <a:rPr lang="tr-TR" dirty="0" smtClean="0"/>
              <a:t>(</a:t>
            </a:r>
            <a:r>
              <a:rPr lang="tr-TR" dirty="0" err="1"/>
              <a:t>pelvik</a:t>
            </a:r>
            <a:r>
              <a:rPr lang="tr-TR" dirty="0"/>
              <a:t> yapı, </a:t>
            </a:r>
            <a:r>
              <a:rPr lang="tr-TR" dirty="0" err="1"/>
              <a:t>serviks</a:t>
            </a:r>
            <a:r>
              <a:rPr lang="tr-TR" dirty="0"/>
              <a:t>, </a:t>
            </a:r>
            <a:r>
              <a:rPr lang="tr-TR" dirty="0" err="1"/>
              <a:t>prezente</a:t>
            </a:r>
            <a:r>
              <a:rPr lang="tr-TR" dirty="0"/>
              <a:t> olan kısım)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31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Yaygın ödem </a:t>
            </a:r>
            <a:r>
              <a:rPr lang="tr-TR" dirty="0" smtClean="0"/>
              <a:t>kontrolü</a:t>
            </a:r>
          </a:p>
          <a:p>
            <a:r>
              <a:rPr lang="tr-TR" dirty="0" smtClean="0"/>
              <a:t>Diğer </a:t>
            </a:r>
            <a:r>
              <a:rPr lang="tr-TR" dirty="0"/>
              <a:t>sistemik muayenelerini yapınız  (varis, </a:t>
            </a:r>
            <a:r>
              <a:rPr lang="tr-TR" dirty="0" err="1"/>
              <a:t>tromboflebit</a:t>
            </a:r>
            <a:r>
              <a:rPr lang="tr-TR" dirty="0"/>
              <a:t> bulguları </a:t>
            </a:r>
            <a:r>
              <a:rPr lang="tr-TR" dirty="0" smtClean="0"/>
              <a:t>açısından </a:t>
            </a:r>
            <a:r>
              <a:rPr lang="tr-TR" dirty="0"/>
              <a:t>muayene edilir.)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5576" y="5085184"/>
            <a:ext cx="70567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Vücudun üst kısmında (eller, göz kapakları) ödem gözlenmesi </a:t>
            </a:r>
            <a:r>
              <a:rPr lang="tr-TR" dirty="0" err="1"/>
              <a:t>preeklampsinin</a:t>
            </a:r>
            <a:r>
              <a:rPr lang="tr-TR" dirty="0"/>
              <a:t> ilk belirtisi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62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İdrar tahlili</a:t>
            </a:r>
          </a:p>
          <a:p>
            <a:r>
              <a:rPr lang="tr-TR" b="1" dirty="0" smtClean="0"/>
              <a:t>Kan </a:t>
            </a:r>
            <a:r>
              <a:rPr lang="tr-TR" b="1" dirty="0"/>
              <a:t>sayımı veya </a:t>
            </a:r>
            <a:r>
              <a:rPr lang="tr-TR" b="1" dirty="0" err="1"/>
              <a:t>Hb-Hct</a:t>
            </a:r>
            <a:r>
              <a:rPr lang="tr-TR" b="1" dirty="0"/>
              <a:t> ölçümü:</a:t>
            </a:r>
            <a:endParaRPr lang="tr-TR" dirty="0"/>
          </a:p>
          <a:p>
            <a:r>
              <a:rPr lang="tr-TR" b="1" dirty="0" smtClean="0"/>
              <a:t>Kan </a:t>
            </a:r>
            <a:r>
              <a:rPr lang="tr-TR" b="1" dirty="0"/>
              <a:t>grubu tayini:</a:t>
            </a:r>
            <a:endParaRPr lang="tr-TR" dirty="0"/>
          </a:p>
          <a:p>
            <a:r>
              <a:rPr lang="tr-TR" b="1" dirty="0" err="1" smtClean="0"/>
              <a:t>HBs</a:t>
            </a:r>
            <a:r>
              <a:rPr lang="tr-TR" b="1" dirty="0" smtClean="0"/>
              <a:t> </a:t>
            </a:r>
            <a:r>
              <a:rPr lang="tr-TR" b="1" dirty="0" err="1"/>
              <a:t>Ag</a:t>
            </a:r>
            <a:r>
              <a:rPr lang="tr-TR" dirty="0"/>
              <a:t> bakınız.</a:t>
            </a:r>
          </a:p>
          <a:p>
            <a:r>
              <a:rPr lang="tr-TR" b="1" dirty="0"/>
              <a:t>Gebenin semptomlarına göre gereken diğer testler</a:t>
            </a:r>
            <a:r>
              <a:rPr lang="tr-TR" dirty="0"/>
              <a:t> için sağlık kuruluşunda yapılamıyor ise bir üst basamağa yönlendiriniz.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Testleri 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27584" y="5301208"/>
            <a:ext cx="705678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12700" dir="5400000" rotWithShape="0">
              <a:srgbClr val="00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2. </a:t>
            </a:r>
            <a:r>
              <a:rPr lang="tr-TR" dirty="0"/>
              <a:t>izlemde Temel </a:t>
            </a:r>
            <a:r>
              <a:rPr lang="tr-TR" dirty="0" err="1"/>
              <a:t>Obstetrik</a:t>
            </a:r>
            <a:r>
              <a:rPr lang="tr-TR" dirty="0"/>
              <a:t> Ultrasonografi önerilir. ( </a:t>
            </a:r>
            <a:r>
              <a:rPr lang="tr-TR" dirty="0" err="1"/>
              <a:t>Fetus</a:t>
            </a:r>
            <a:r>
              <a:rPr lang="tr-TR" dirty="0"/>
              <a:t> sayısı, </a:t>
            </a:r>
            <a:r>
              <a:rPr lang="tr-TR" dirty="0" err="1"/>
              <a:t>fetal</a:t>
            </a:r>
            <a:r>
              <a:rPr lang="tr-TR" dirty="0"/>
              <a:t> kalp atımı,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biometrik</a:t>
            </a:r>
            <a:r>
              <a:rPr lang="tr-TR" dirty="0"/>
              <a:t> ölçümler, plasenta lokalizasyonu, </a:t>
            </a:r>
            <a:r>
              <a:rPr lang="tr-TR" dirty="0" err="1"/>
              <a:t>amniyotik</a:t>
            </a:r>
            <a:r>
              <a:rPr lang="tr-TR" dirty="0"/>
              <a:t> sıvı miktarı değerlendirilir.)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 </a:t>
            </a:r>
            <a:r>
              <a:rPr lang="tr-TR" dirty="0" smtClean="0"/>
              <a:t>16</a:t>
            </a:r>
            <a:r>
              <a:rPr lang="tr-TR" dirty="0"/>
              <a:t>. gebelik haftasından itibaren </a:t>
            </a:r>
            <a:r>
              <a:rPr lang="tr-TR" dirty="0" err="1"/>
              <a:t>elementer</a:t>
            </a:r>
            <a:r>
              <a:rPr lang="tr-TR" dirty="0"/>
              <a:t> demir preparatı</a:t>
            </a:r>
            <a:r>
              <a:rPr lang="tr-TR" b="1" dirty="0"/>
              <a:t> </a:t>
            </a:r>
            <a:r>
              <a:rPr lang="tr-TR" dirty="0" smtClean="0"/>
              <a:t>verilmesi</a:t>
            </a:r>
          </a:p>
          <a:p>
            <a:pPr lvl="2"/>
            <a:r>
              <a:rPr lang="tr-TR" dirty="0" smtClean="0"/>
              <a:t>“</a:t>
            </a:r>
            <a:r>
              <a:rPr lang="tr-TR" dirty="0"/>
              <a:t>Gebelere Demir Destek Programı” akış </a:t>
            </a:r>
            <a:r>
              <a:rPr lang="tr-TR" dirty="0" smtClean="0"/>
              <a:t>çizelgesine uygun şekilde destek veya tedavi dozunda</a:t>
            </a:r>
          </a:p>
          <a:p>
            <a:r>
              <a:rPr lang="tr-TR" dirty="0" err="1" smtClean="0"/>
              <a:t>Tetanoz</a:t>
            </a:r>
            <a:r>
              <a:rPr lang="tr-TR" dirty="0" smtClean="0"/>
              <a:t> </a:t>
            </a:r>
            <a:r>
              <a:rPr lang="tr-TR" dirty="0" err="1"/>
              <a:t>toksoidi</a:t>
            </a:r>
            <a:r>
              <a:rPr lang="tr-TR" dirty="0"/>
              <a:t> ile </a:t>
            </a:r>
            <a:r>
              <a:rPr lang="tr-TR" dirty="0" smtClean="0"/>
              <a:t>aşılama yapılması</a:t>
            </a:r>
          </a:p>
          <a:p>
            <a:r>
              <a:rPr lang="tr-TR" dirty="0" smtClean="0"/>
              <a:t>Gelişen </a:t>
            </a:r>
            <a:r>
              <a:rPr lang="tr-TR" dirty="0"/>
              <a:t>idrar yolu enfeksiyonu </a:t>
            </a:r>
            <a:r>
              <a:rPr lang="tr-TR" dirty="0" smtClean="0"/>
              <a:t>veya </a:t>
            </a:r>
            <a:r>
              <a:rPr lang="tr-TR" dirty="0"/>
              <a:t>diğer </a:t>
            </a:r>
            <a:r>
              <a:rPr lang="tr-TR" dirty="0" smtClean="0"/>
              <a:t>enfeksiyonlar için gerekli tedavinin verilmesi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tr-TR" sz="4400" b="1" dirty="0"/>
              <a:t> Gebeye Verilecek İlaç </a:t>
            </a:r>
            <a:r>
              <a:rPr lang="tr-TR" sz="4400" b="1" dirty="0" smtClean="0"/>
              <a:t>Desteği, Bağışıklama</a:t>
            </a:r>
            <a:r>
              <a:rPr lang="tr-TR" sz="4400" dirty="0"/>
              <a:t/>
            </a:r>
            <a:br>
              <a:rPr lang="tr-TR" sz="4400" dirty="0"/>
            </a:b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71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kış çizelg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Yorgunluk</a:t>
            </a:r>
            <a:endParaRPr lang="tr-TR" dirty="0"/>
          </a:p>
          <a:p>
            <a:r>
              <a:rPr lang="tr-TR" dirty="0"/>
              <a:t>Bulantı ve kusma</a:t>
            </a:r>
          </a:p>
          <a:p>
            <a:r>
              <a:rPr lang="tr-TR" dirty="0"/>
              <a:t>Sık idrara çıkma</a:t>
            </a:r>
          </a:p>
          <a:p>
            <a:r>
              <a:rPr lang="tr-TR" dirty="0"/>
              <a:t>Baş dönmesi</a:t>
            </a:r>
          </a:p>
          <a:p>
            <a:r>
              <a:rPr lang="tr-TR" dirty="0"/>
              <a:t>Varis ve </a:t>
            </a:r>
            <a:r>
              <a:rPr lang="tr-TR" dirty="0" err="1"/>
              <a:t>hemoroid</a:t>
            </a:r>
            <a:endParaRPr lang="tr-TR" dirty="0"/>
          </a:p>
          <a:p>
            <a:r>
              <a:rPr lang="tr-TR" dirty="0"/>
              <a:t>Kabızlık</a:t>
            </a:r>
          </a:p>
          <a:p>
            <a:r>
              <a:rPr lang="tr-TR" dirty="0"/>
              <a:t>Mide yanması</a:t>
            </a:r>
          </a:p>
          <a:p>
            <a:r>
              <a:rPr lang="tr-TR" dirty="0"/>
              <a:t>Bacaklarda kramplar</a:t>
            </a:r>
          </a:p>
          <a:p>
            <a:r>
              <a:rPr lang="tr-TR" dirty="0"/>
              <a:t>Nefes darlığı</a:t>
            </a:r>
          </a:p>
          <a:p>
            <a:r>
              <a:rPr lang="tr-TR" dirty="0"/>
              <a:t>Ciltteki değişiklikler</a:t>
            </a:r>
          </a:p>
          <a:p>
            <a:r>
              <a:rPr lang="tr-TR" dirty="0"/>
              <a:t>Memelerde hassasiyet</a:t>
            </a:r>
          </a:p>
          <a:p>
            <a:r>
              <a:rPr lang="tr-TR" dirty="0"/>
              <a:t>Meme başındaki </a:t>
            </a:r>
            <a:r>
              <a:rPr lang="tr-TR" dirty="0" err="1"/>
              <a:t>glandlarda</a:t>
            </a:r>
            <a:r>
              <a:rPr lang="tr-TR" dirty="0"/>
              <a:t> belirginleşme</a:t>
            </a:r>
          </a:p>
          <a:p>
            <a:r>
              <a:rPr lang="tr-TR" dirty="0"/>
              <a:t>Kolostrum salınımı</a:t>
            </a:r>
          </a:p>
          <a:p>
            <a:r>
              <a:rPr lang="tr-TR" dirty="0"/>
              <a:t>Aşırı tükürük salgılanması</a:t>
            </a:r>
          </a:p>
          <a:p>
            <a:r>
              <a:rPr lang="tr-TR" dirty="0"/>
              <a:t>Toprak vb. yeme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Bilgilendirme</a:t>
            </a:r>
            <a:endParaRPr lang="tr-TR" dirty="0"/>
          </a:p>
        </p:txBody>
      </p:sp>
      <p:pic>
        <p:nvPicPr>
          <p:cNvPr id="3074" name="Picture 2" descr="C:\Users\samsung\Desktop\17777053_10211644800862851_801141448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727463" cy="289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Beslenme </a:t>
            </a:r>
            <a:r>
              <a:rPr lang="tr-TR" dirty="0"/>
              <a:t>ve diyet</a:t>
            </a:r>
          </a:p>
          <a:p>
            <a:r>
              <a:rPr lang="tr-TR" dirty="0"/>
              <a:t>Fiziksel aktivite ve çalışma koşulları</a:t>
            </a:r>
          </a:p>
          <a:p>
            <a:r>
              <a:rPr lang="tr-TR" dirty="0"/>
              <a:t>Gebelikte cinsel yaşam</a:t>
            </a:r>
          </a:p>
          <a:p>
            <a:r>
              <a:rPr lang="tr-TR" dirty="0"/>
              <a:t>Hijyen ve genel vücut bakımı</a:t>
            </a:r>
          </a:p>
          <a:p>
            <a:r>
              <a:rPr lang="tr-TR" dirty="0"/>
              <a:t>Ağız ve diş sağlığı</a:t>
            </a:r>
          </a:p>
          <a:p>
            <a:r>
              <a:rPr lang="tr-TR" dirty="0"/>
              <a:t>Sigara alışkanlığı</a:t>
            </a:r>
          </a:p>
          <a:p>
            <a:r>
              <a:rPr lang="tr-TR" dirty="0"/>
              <a:t>Alkol alışkanlığı ve madde bağımlılığı</a:t>
            </a:r>
          </a:p>
          <a:p>
            <a:r>
              <a:rPr lang="tr-TR" dirty="0"/>
              <a:t>İlaç kullanımı</a:t>
            </a:r>
          </a:p>
          <a:p>
            <a:r>
              <a:rPr lang="tr-TR" dirty="0" err="1"/>
              <a:t>Tetanoz</a:t>
            </a:r>
            <a:r>
              <a:rPr lang="tr-TR" dirty="0"/>
              <a:t> </a:t>
            </a:r>
            <a:r>
              <a:rPr lang="tr-TR" dirty="0" err="1"/>
              <a:t>toksoid</a:t>
            </a:r>
            <a:r>
              <a:rPr lang="tr-TR" dirty="0"/>
              <a:t> </a:t>
            </a:r>
            <a:r>
              <a:rPr lang="tr-TR" dirty="0" err="1"/>
              <a:t>immünizasyonu</a:t>
            </a:r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Danışmanlık</a:t>
            </a:r>
            <a:endParaRPr lang="tr-TR" dirty="0"/>
          </a:p>
        </p:txBody>
      </p:sp>
      <p:pic>
        <p:nvPicPr>
          <p:cNvPr id="4098" name="Picture 2" descr="C:\Users\samsung\Desktop\hamilelikte-sig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2620"/>
            <a:ext cx="2224320" cy="3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7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 Vajinal kan</a:t>
            </a:r>
          </a:p>
          <a:p>
            <a:r>
              <a:rPr lang="tr-TR" dirty="0"/>
              <a:t> </a:t>
            </a:r>
            <a:r>
              <a:rPr lang="tr-TR" dirty="0" err="1"/>
              <a:t>Konvülziyon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 </a:t>
            </a:r>
            <a:r>
              <a:rPr lang="tr-TR" dirty="0" smtClean="0"/>
              <a:t>Baş ağrısı </a:t>
            </a:r>
            <a:r>
              <a:rPr lang="tr-TR" dirty="0"/>
              <a:t>ile beraber görmede bozulma</a:t>
            </a:r>
          </a:p>
          <a:p>
            <a:r>
              <a:rPr lang="tr-TR" dirty="0"/>
              <a:t> </a:t>
            </a:r>
            <a:r>
              <a:rPr lang="tr-TR" dirty="0" smtClean="0"/>
              <a:t>Ateş </a:t>
            </a:r>
            <a:r>
              <a:rPr lang="tr-TR" dirty="0"/>
              <a:t>ve/veya ciddi güçsüzlük</a:t>
            </a:r>
          </a:p>
          <a:p>
            <a:r>
              <a:rPr lang="tr-TR" dirty="0"/>
              <a:t> </a:t>
            </a:r>
            <a:r>
              <a:rPr lang="tr-TR" dirty="0" smtClean="0"/>
              <a:t>Ciddi </a:t>
            </a:r>
            <a:r>
              <a:rPr lang="tr-TR" dirty="0"/>
              <a:t>karın ağrısı</a:t>
            </a:r>
          </a:p>
          <a:p>
            <a:r>
              <a:rPr lang="tr-TR" dirty="0"/>
              <a:t> </a:t>
            </a:r>
            <a:r>
              <a:rPr lang="tr-TR" dirty="0" smtClean="0"/>
              <a:t>Solunum </a:t>
            </a:r>
            <a:r>
              <a:rPr lang="tr-TR" dirty="0"/>
              <a:t>güçlüğü veya sık solunum</a:t>
            </a:r>
          </a:p>
          <a:p>
            <a:r>
              <a:rPr lang="tr-TR" dirty="0"/>
              <a:t> </a:t>
            </a:r>
            <a:r>
              <a:rPr lang="tr-TR" dirty="0" smtClean="0"/>
              <a:t>Suyunun </a:t>
            </a:r>
            <a:r>
              <a:rPr lang="tr-TR" dirty="0"/>
              <a:t>gelmesi</a:t>
            </a:r>
          </a:p>
          <a:p>
            <a:r>
              <a:rPr lang="tr-TR" dirty="0"/>
              <a:t> </a:t>
            </a:r>
            <a:r>
              <a:rPr lang="tr-TR" dirty="0" smtClean="0"/>
              <a:t>Yüz</a:t>
            </a:r>
            <a:r>
              <a:rPr lang="tr-TR" dirty="0"/>
              <a:t>, el ve bacaklarda şişme</a:t>
            </a:r>
          </a:p>
          <a:p>
            <a:r>
              <a:rPr lang="tr-TR" dirty="0" smtClean="0"/>
              <a:t> Acil </a:t>
            </a:r>
            <a:r>
              <a:rPr lang="tr-TR" dirty="0"/>
              <a:t>durumlarda gebe ve ailesinin izleyeceği yöntem konusunda bilgilendirilmesi           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tr-TR" dirty="0" smtClean="0"/>
              <a:t>Gebelikte Tehlike İşaretleri</a:t>
            </a:r>
            <a:endParaRPr lang="tr-TR" dirty="0"/>
          </a:p>
        </p:txBody>
      </p:sp>
      <p:pic>
        <p:nvPicPr>
          <p:cNvPr id="5122" name="Picture 2" descr="C:\Users\samsung\AppData\Local\Microsoft\Windows\Temporary Internet Files\Content.IE5\IVIP8N2C\lightning-30473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1656184" cy="14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Doğum eylemi ve doğum</a:t>
            </a:r>
          </a:p>
          <a:p>
            <a:r>
              <a:rPr lang="tr-TR" dirty="0"/>
              <a:t>Doğumun nerede ve kim tarafından yapılacağının planlanması</a:t>
            </a:r>
          </a:p>
          <a:p>
            <a:r>
              <a:rPr lang="tr-TR" dirty="0"/>
              <a:t>Emzirme</a:t>
            </a:r>
          </a:p>
          <a:p>
            <a:r>
              <a:rPr lang="tr-TR" dirty="0" err="1"/>
              <a:t>Postpartum</a:t>
            </a:r>
            <a:r>
              <a:rPr lang="tr-TR" dirty="0"/>
              <a:t> aile planlaması danışmanlığı</a:t>
            </a:r>
          </a:p>
          <a:p>
            <a:r>
              <a:rPr lang="tr-TR" dirty="0" err="1"/>
              <a:t>Fetal</a:t>
            </a:r>
            <a:r>
              <a:rPr lang="tr-TR" dirty="0"/>
              <a:t> anomaliler, tarama testleri ve USG </a:t>
            </a:r>
            <a:r>
              <a:rPr lang="tr-TR" dirty="0" smtClean="0"/>
              <a:t>incelemeleri</a:t>
            </a:r>
            <a:endParaRPr lang="tr-TR" dirty="0"/>
          </a:p>
        </p:txBody>
      </p:sp>
      <p:pic>
        <p:nvPicPr>
          <p:cNvPr id="4" name="Picture 2" descr="C:\Users\samsung\AppData\Local\Microsoft\Windows\Temporary Internet Files\Content.IE5\IVIP8N2C\lightning-304732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184"/>
            <a:ext cx="171589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3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 izleminin </a:t>
            </a:r>
            <a:r>
              <a:rPr lang="tr-TR" dirty="0" smtClean="0"/>
              <a:t>önemini kavramak</a:t>
            </a:r>
            <a:endParaRPr lang="tr-TR" dirty="0" smtClean="0"/>
          </a:p>
          <a:p>
            <a:r>
              <a:rPr lang="tr-TR" dirty="0" smtClean="0"/>
              <a:t>Gebenin izlem </a:t>
            </a:r>
            <a:r>
              <a:rPr lang="tr-TR" dirty="0" smtClean="0"/>
              <a:t>zamanlarını sayabilmek</a:t>
            </a:r>
            <a:endParaRPr lang="tr-TR" dirty="0" smtClean="0"/>
          </a:p>
          <a:p>
            <a:r>
              <a:rPr lang="tr-TR" dirty="0" smtClean="0"/>
              <a:t>İzlem basamaklarını açıklayabilmek</a:t>
            </a:r>
            <a:endParaRPr lang="tr-TR" dirty="0" smtClean="0"/>
          </a:p>
          <a:p>
            <a:r>
              <a:rPr lang="tr-TR" dirty="0" smtClean="0"/>
              <a:t>Gebelikte </a:t>
            </a:r>
            <a:r>
              <a:rPr lang="tr-TR" dirty="0" smtClean="0"/>
              <a:t>bilgilendirme </a:t>
            </a:r>
            <a:r>
              <a:rPr lang="tr-TR" dirty="0" smtClean="0"/>
              <a:t>ve </a:t>
            </a:r>
            <a:r>
              <a:rPr lang="tr-TR" dirty="0" smtClean="0"/>
              <a:t>danışmanlık yapılması gereken konuları sayabilmek</a:t>
            </a:r>
            <a:endParaRPr lang="tr-TR" dirty="0" smtClean="0"/>
          </a:p>
          <a:p>
            <a:r>
              <a:rPr lang="tr-TR" dirty="0" smtClean="0"/>
              <a:t>Gebelikte tehlike </a:t>
            </a:r>
            <a:r>
              <a:rPr lang="tr-TR" dirty="0" smtClean="0"/>
              <a:t>işaretlerini sayabilmek</a:t>
            </a:r>
            <a:endParaRPr lang="tr-TR" dirty="0" smtClean="0"/>
          </a:p>
          <a:p>
            <a:r>
              <a:rPr lang="tr-TR" dirty="0" smtClean="0"/>
              <a:t>Sevk kriterlerini sayabilmek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edefler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86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*40. haftaya kadar doğum gerçekleşmezse gebenin doğumun yapılacağı sağlık kuruluşuna hemen başvurması konusunda bilgi verilmelidir.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5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Hb</a:t>
            </a:r>
            <a:r>
              <a:rPr lang="tr-TR" dirty="0" smtClean="0"/>
              <a:t> </a:t>
            </a:r>
            <a:r>
              <a:rPr lang="tr-TR" b="1" dirty="0" smtClean="0"/>
              <a:t>≤ </a:t>
            </a:r>
            <a:r>
              <a:rPr lang="tr-TR" dirty="0" smtClean="0"/>
              <a:t>7</a:t>
            </a:r>
            <a:endParaRPr lang="tr-TR" dirty="0"/>
          </a:p>
          <a:p>
            <a:r>
              <a:rPr lang="tr-TR" dirty="0" smtClean="0"/>
              <a:t>Kanama </a:t>
            </a:r>
            <a:r>
              <a:rPr lang="tr-TR" dirty="0"/>
              <a:t>ve lekelenme olması</a:t>
            </a:r>
          </a:p>
          <a:p>
            <a:r>
              <a:rPr lang="tr-TR" dirty="0" err="1"/>
              <a:t>Preeklampsi</a:t>
            </a:r>
            <a:r>
              <a:rPr lang="tr-TR" dirty="0"/>
              <a:t> belirtileri, </a:t>
            </a:r>
            <a:r>
              <a:rPr lang="tr-TR" dirty="0" smtClean="0"/>
              <a:t>hipertansiyon </a:t>
            </a:r>
            <a:r>
              <a:rPr lang="tr-TR" dirty="0"/>
              <a:t>ve/veya </a:t>
            </a:r>
            <a:r>
              <a:rPr lang="tr-TR" dirty="0" err="1"/>
              <a:t>proteinüri</a:t>
            </a:r>
            <a:r>
              <a:rPr lang="tr-TR" dirty="0"/>
              <a:t> </a:t>
            </a:r>
            <a:r>
              <a:rPr lang="tr-TR" dirty="0" smtClean="0"/>
              <a:t>olması</a:t>
            </a:r>
          </a:p>
          <a:p>
            <a:r>
              <a:rPr lang="tr-TR" dirty="0" err="1" smtClean="0"/>
              <a:t>Uterus</a:t>
            </a:r>
            <a:r>
              <a:rPr lang="tr-TR" dirty="0" smtClean="0"/>
              <a:t> yüksekliğinin beklenen haftayla uyumlu olmaması</a:t>
            </a:r>
            <a:endParaRPr lang="tr-TR" dirty="0"/>
          </a:p>
          <a:p>
            <a:r>
              <a:rPr lang="tr-TR" dirty="0"/>
              <a:t>Gebenin </a:t>
            </a:r>
            <a:r>
              <a:rPr lang="tr-TR" dirty="0" err="1"/>
              <a:t>fetus</a:t>
            </a:r>
            <a:r>
              <a:rPr lang="tr-TR" dirty="0"/>
              <a:t> hareketlerini hissetmemesi veya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/>
              <a:t>kalp seslerinin duyulmaması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/>
              <a:t>Sevk Edilecek </a:t>
            </a:r>
            <a:r>
              <a:rPr lang="tr-TR" sz="4800" b="1" dirty="0" smtClean="0"/>
              <a:t>Durumlar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6399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Tedaviye rağmen devam eden </a:t>
            </a:r>
            <a:r>
              <a:rPr lang="tr-TR" dirty="0" err="1" smtClean="0"/>
              <a:t>bakteriürinin</a:t>
            </a:r>
            <a:r>
              <a:rPr lang="tr-TR" dirty="0" smtClean="0"/>
              <a:t> olması</a:t>
            </a:r>
          </a:p>
          <a:p>
            <a:r>
              <a:rPr lang="tr-TR" dirty="0" smtClean="0"/>
              <a:t>Tehlike </a:t>
            </a:r>
            <a:r>
              <a:rPr lang="tr-TR" dirty="0"/>
              <a:t>işaretlerinin varlığı</a:t>
            </a:r>
          </a:p>
          <a:p>
            <a:r>
              <a:rPr lang="tr-TR" dirty="0"/>
              <a:t>Çoğul gebelik şüphesi olması </a:t>
            </a:r>
            <a:endParaRPr lang="tr-TR" dirty="0" smtClean="0"/>
          </a:p>
          <a:p>
            <a:r>
              <a:rPr lang="tr-TR" dirty="0" smtClean="0"/>
              <a:t>Makat </a:t>
            </a:r>
            <a:r>
              <a:rPr lang="tr-TR" dirty="0" err="1"/>
              <a:t>prezentasyonu</a:t>
            </a:r>
            <a:r>
              <a:rPr lang="tr-TR" dirty="0"/>
              <a:t> şüphesi(4.izlem)</a:t>
            </a:r>
          </a:p>
          <a:p>
            <a:r>
              <a:rPr lang="tr-TR" dirty="0"/>
              <a:t>Gebeliğe eşlik eden sistemik hastalıkların </a:t>
            </a:r>
            <a:r>
              <a:rPr lang="tr-TR" dirty="0" smtClean="0"/>
              <a:t>varlığı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/>
              <a:t>Sevk Edilecek Durumlar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0019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http://</a:t>
            </a:r>
            <a:r>
              <a:rPr lang="tr-TR" dirty="0" smtClean="0"/>
              <a:t>www.saglik.gov.tr</a:t>
            </a:r>
          </a:p>
          <a:p>
            <a:r>
              <a:rPr lang="tr-TR" dirty="0" smtClean="0"/>
              <a:t>Türkiye Halk Sağlığı Kurumu Aile </a:t>
            </a:r>
            <a:r>
              <a:rPr lang="tr-TR" dirty="0"/>
              <a:t>Hekimliği Uygulamasında Önerilen Periyodik Sağlık Muayeneleri ve Tarama Testleri </a:t>
            </a:r>
            <a:endParaRPr lang="tr-TR" dirty="0" smtClean="0"/>
          </a:p>
          <a:p>
            <a:r>
              <a:rPr lang="tr-TR" dirty="0"/>
              <a:t>Türkiye Halk Sağlığı Kurumu Kadın ve Üreme Sağlığı Dairesi </a:t>
            </a:r>
            <a:r>
              <a:rPr lang="tr-TR" dirty="0" smtClean="0"/>
              <a:t>Başkanlığı anne ölümleri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7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Gebe </a:t>
            </a:r>
            <a:r>
              <a:rPr lang="tr-TR" dirty="0"/>
              <a:t>takibinde amaç </a:t>
            </a:r>
            <a:r>
              <a:rPr lang="tr-TR" dirty="0" err="1"/>
              <a:t>maternal</a:t>
            </a:r>
            <a:r>
              <a:rPr lang="tr-TR" dirty="0"/>
              <a:t> ve </a:t>
            </a:r>
            <a:r>
              <a:rPr lang="tr-TR" dirty="0" err="1"/>
              <a:t>perinatal</a:t>
            </a:r>
            <a:r>
              <a:rPr lang="tr-TR" dirty="0"/>
              <a:t> mortalite ve </a:t>
            </a:r>
            <a:r>
              <a:rPr lang="tr-TR" dirty="0" err="1"/>
              <a:t>morbiditenin</a:t>
            </a:r>
            <a:r>
              <a:rPr lang="tr-TR" dirty="0"/>
              <a:t> azaltılmasıdır.</a:t>
            </a:r>
          </a:p>
          <a:p>
            <a:pPr>
              <a:buNone/>
            </a:pPr>
            <a:r>
              <a:rPr lang="tr-TR" dirty="0"/>
              <a:t>   </a:t>
            </a:r>
            <a:r>
              <a:rPr lang="tr-TR" dirty="0" smtClean="0"/>
              <a:t>		Gebelik</a:t>
            </a:r>
            <a:r>
              <a:rPr lang="tr-TR" dirty="0"/>
              <a:t>, doğum eylemi ve lohusalıkta gelişen komplikasyonlar, gelişmekte olan ülkelerin üreme çağındaki kadınlarında en önemli mortalite ve </a:t>
            </a:r>
            <a:r>
              <a:rPr lang="tr-TR" dirty="0" err="1"/>
              <a:t>morbidite</a:t>
            </a:r>
            <a:r>
              <a:rPr lang="tr-TR" dirty="0"/>
              <a:t> nedenidir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			</a:t>
            </a:r>
            <a:r>
              <a:rPr lang="tr-TR" dirty="0" err="1" smtClean="0"/>
              <a:t>türkiye’de</a:t>
            </a:r>
            <a:r>
              <a:rPr lang="tr-TR" dirty="0" smtClean="0"/>
              <a:t> anne ölüm oranı						23 / 100.000 (2008) </a:t>
            </a:r>
          </a:p>
          <a:p>
            <a:pPr>
              <a:buNone/>
            </a:pPr>
            <a:endParaRPr lang="tr-TR" sz="1200" dirty="0"/>
          </a:p>
          <a:p>
            <a:pPr>
              <a:buNone/>
            </a:pPr>
            <a:r>
              <a:rPr lang="tr-TR" sz="1200" dirty="0" smtClean="0"/>
              <a:t>						</a:t>
            </a:r>
            <a:r>
              <a:rPr lang="en-US" sz="1200" dirty="0" err="1" smtClean="0"/>
              <a:t>Kaynak</a:t>
            </a:r>
            <a:r>
              <a:rPr lang="en-US" sz="1200" dirty="0" smtClean="0"/>
              <a:t> </a:t>
            </a:r>
            <a:r>
              <a:rPr lang="en-US" sz="1200" dirty="0"/>
              <a:t>: WHO Trends in MM 1990 to 2008</a:t>
            </a:r>
            <a:endParaRPr lang="tr-TR" sz="1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5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6448" cy="642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 Zamanları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463970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Kişisel bilgileri alma</a:t>
            </a:r>
          </a:p>
          <a:p>
            <a:r>
              <a:rPr lang="tr-TR" dirty="0" smtClean="0"/>
              <a:t>Tıbbi öykü alma</a:t>
            </a:r>
          </a:p>
          <a:p>
            <a:r>
              <a:rPr lang="tr-TR" dirty="0" err="1" smtClean="0"/>
              <a:t>Obstetrik</a:t>
            </a:r>
            <a:r>
              <a:rPr lang="tr-TR" dirty="0" smtClean="0"/>
              <a:t> öykü alma(daha önceki gebelikleri ile ilgili)</a:t>
            </a:r>
          </a:p>
          <a:p>
            <a:r>
              <a:rPr lang="tr-TR" dirty="0" smtClean="0"/>
              <a:t>Mevcut gebelik öyküsü</a:t>
            </a:r>
          </a:p>
          <a:p>
            <a:r>
              <a:rPr lang="tr-TR" dirty="0" smtClean="0"/>
              <a:t>Fizik muayene </a:t>
            </a:r>
          </a:p>
          <a:p>
            <a:r>
              <a:rPr lang="tr-TR" dirty="0" err="1" smtClean="0"/>
              <a:t>Labaratuvar</a:t>
            </a:r>
            <a:r>
              <a:rPr lang="tr-TR" dirty="0" smtClean="0"/>
              <a:t> testleri</a:t>
            </a:r>
          </a:p>
          <a:p>
            <a:r>
              <a:rPr lang="tr-TR" dirty="0" smtClean="0"/>
              <a:t>Gebeye verilecek ilaç </a:t>
            </a:r>
            <a:r>
              <a:rPr lang="tr-TR" dirty="0" err="1" smtClean="0"/>
              <a:t>desteği,tedaviler,bağışıklama</a:t>
            </a:r>
            <a:endParaRPr lang="tr-TR" dirty="0" smtClean="0"/>
          </a:p>
          <a:p>
            <a:r>
              <a:rPr lang="tr-TR" dirty="0" smtClean="0"/>
              <a:t>Bilgilendirme ve danışmanlık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İzlemlerde Yapılması </a:t>
            </a:r>
            <a:r>
              <a:rPr lang="tr-TR" dirty="0"/>
              <a:t>G</a:t>
            </a:r>
            <a:r>
              <a:rPr lang="tr-TR" dirty="0" smtClean="0"/>
              <a:t>erekenler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95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32656"/>
            <a:ext cx="6966354" cy="61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30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348</TotalTime>
  <Words>867</Words>
  <Application>Microsoft Office PowerPoint</Application>
  <PresentationFormat>Ekran Gösterisi (4:3)</PresentationFormat>
  <Paragraphs>240</Paragraphs>
  <Slides>33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Cilt</vt:lpstr>
      <vt:lpstr>Gebe izlemi</vt:lpstr>
      <vt:lpstr>Amaç</vt:lpstr>
      <vt:lpstr>Hedefler</vt:lpstr>
      <vt:lpstr>PowerPoint Sunusu</vt:lpstr>
      <vt:lpstr>PowerPoint Sunusu</vt:lpstr>
      <vt:lpstr>PowerPoint Sunusu</vt:lpstr>
      <vt:lpstr>İzlem Zamanları</vt:lpstr>
      <vt:lpstr>İzlemlerde Yapılması Gerekenler</vt:lpstr>
      <vt:lpstr>PowerPoint Sunusu</vt:lpstr>
      <vt:lpstr>PowerPoint Sunusu</vt:lpstr>
      <vt:lpstr>Kişisel Bilgilerini Alma</vt:lpstr>
      <vt:lpstr>Tıbbi Öykü Alma</vt:lpstr>
      <vt:lpstr>Tıbbi Öykü Alma</vt:lpstr>
      <vt:lpstr>Obstetrik Öykü Alma</vt:lpstr>
      <vt:lpstr>Obstetrik Öykü Alma</vt:lpstr>
      <vt:lpstr>Obstetrik Öykü Alma</vt:lpstr>
      <vt:lpstr>Mevcut Gebelik Öyküsünü Alma </vt:lpstr>
      <vt:lpstr>Mevcut Gebelik Öyküsünü Alma</vt:lpstr>
      <vt:lpstr>Mevcut Gebelik Öyküsünü Alma</vt:lpstr>
      <vt:lpstr>Fizik Muayene</vt:lpstr>
      <vt:lpstr>Fizik Muayene</vt:lpstr>
      <vt:lpstr>Fizik Muayene</vt:lpstr>
      <vt:lpstr>Laboratuvar Testleri </vt:lpstr>
      <vt:lpstr> Gebeye Verilecek İlaç Desteği, Bağışıklama </vt:lpstr>
      <vt:lpstr>PowerPoint Sunusu</vt:lpstr>
      <vt:lpstr>Bilgilendirme</vt:lpstr>
      <vt:lpstr>Danışmanlık</vt:lpstr>
      <vt:lpstr>Gebelikte Tehlike İşaretleri</vt:lpstr>
      <vt:lpstr>PowerPoint Sunusu</vt:lpstr>
      <vt:lpstr>PowerPoint Sunusu</vt:lpstr>
      <vt:lpstr>Sevk Edilecek Durumlar</vt:lpstr>
      <vt:lpstr>Sevk Edilecek Durumlar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 izlemi</dc:title>
  <dc:creator>samsung</dc:creator>
  <cp:lastModifiedBy>Win7</cp:lastModifiedBy>
  <cp:revision>40</cp:revision>
  <dcterms:created xsi:type="dcterms:W3CDTF">2017-03-31T17:55:17Z</dcterms:created>
  <dcterms:modified xsi:type="dcterms:W3CDTF">2017-04-05T06:38:54Z</dcterms:modified>
</cp:coreProperties>
</file>