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5" r:id="rId3"/>
    <p:sldId id="257" r:id="rId4"/>
    <p:sldId id="258" r:id="rId5"/>
    <p:sldId id="259" r:id="rId6"/>
    <p:sldId id="260" r:id="rId7"/>
    <p:sldId id="273" r:id="rId8"/>
    <p:sldId id="261" r:id="rId9"/>
    <p:sldId id="262" r:id="rId10"/>
    <p:sldId id="274" r:id="rId11"/>
    <p:sldId id="269" r:id="rId12"/>
    <p:sldId id="272" r:id="rId13"/>
    <p:sldId id="271" r:id="rId14"/>
    <p:sldId id="270" r:id="rId15"/>
    <p:sldId id="263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F6D65-97BA-41C7-AA85-34FD93BE0FD3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78144-860D-4BDD-AF98-3ECC2255A51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1763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Low-dose pills (≤35 mcg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ethinyl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estradiol) have little effect on carbohydrate metabolism in most women.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78144-860D-4BDD-AF98-3ECC2255A516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620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 smtClean="0"/>
              <a:t>Prognatizm:çenenin</a:t>
            </a:r>
            <a:r>
              <a:rPr lang="tr-TR" dirty="0" smtClean="0"/>
              <a:t> öne doğru </a:t>
            </a:r>
            <a:r>
              <a:rPr lang="tr-TR" smtClean="0"/>
              <a:t>çıkıntı yapması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78144-860D-4BDD-AF98-3ECC2255A516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9340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En sık sebebi</a:t>
            </a:r>
            <a:r>
              <a:rPr lang="tr-TR" baseline="0" dirty="0" smtClean="0"/>
              <a:t> </a:t>
            </a:r>
            <a:r>
              <a:rPr lang="tr-TR" baseline="0" dirty="0" err="1" smtClean="0"/>
              <a:t>dışardan</a:t>
            </a:r>
            <a:r>
              <a:rPr lang="tr-TR" baseline="0" dirty="0" smtClean="0"/>
              <a:t> fazla </a:t>
            </a:r>
            <a:r>
              <a:rPr lang="tr-TR" baseline="0" dirty="0" err="1" smtClean="0"/>
              <a:t>mikatarda</a:t>
            </a:r>
            <a:r>
              <a:rPr lang="tr-TR" baseline="0" dirty="0" smtClean="0"/>
              <a:t> </a:t>
            </a:r>
            <a:r>
              <a:rPr lang="tr-TR" baseline="0" dirty="0" err="1" smtClean="0"/>
              <a:t>glıkokortikoid</a:t>
            </a:r>
            <a:r>
              <a:rPr lang="tr-TR" baseline="0" dirty="0" smtClean="0"/>
              <a:t> alımına bağlı oluşan </a:t>
            </a:r>
            <a:r>
              <a:rPr lang="tr-TR" baseline="0" dirty="0" err="1" smtClean="0"/>
              <a:t>iyatrojenik</a:t>
            </a:r>
            <a:r>
              <a:rPr lang="tr-TR" baseline="0" dirty="0" smtClean="0"/>
              <a:t> </a:t>
            </a:r>
            <a:r>
              <a:rPr lang="tr-TR" baseline="0" dirty="0" err="1" smtClean="0"/>
              <a:t>cushing</a:t>
            </a:r>
            <a:r>
              <a:rPr lang="tr-TR" baseline="0" dirty="0" smtClean="0"/>
              <a:t>..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78144-860D-4BDD-AF98-3ECC2255A516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CUSHİNG SENROMUNDA %17 oranında DM  VE %37 ORANINDA BGT EŞLİK EDEBİLMEKTEDİR.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78144-860D-4BDD-AF98-3ECC2255A516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Teşhis için idrar ve  kandaki  </a:t>
            </a:r>
            <a:r>
              <a:rPr lang="tr-TR" dirty="0" err="1" smtClean="0"/>
              <a:t>katekolaminler</a:t>
            </a:r>
            <a:r>
              <a:rPr lang="tr-TR" dirty="0" smtClean="0"/>
              <a:t> (adrenalin ve </a:t>
            </a:r>
            <a:r>
              <a:rPr lang="tr-TR" dirty="0" err="1" smtClean="0"/>
              <a:t>noradrenalin</a:t>
            </a:r>
            <a:r>
              <a:rPr lang="tr-TR" dirty="0" smtClean="0"/>
              <a:t>) veya </a:t>
            </a:r>
            <a:r>
              <a:rPr lang="tr-TR" dirty="0" err="1" smtClean="0"/>
              <a:t>metabolitleri</a:t>
            </a:r>
            <a:r>
              <a:rPr lang="tr-TR" dirty="0" smtClean="0"/>
              <a:t> (VMA, </a:t>
            </a:r>
            <a:r>
              <a:rPr lang="tr-TR" dirty="0" err="1" smtClean="0"/>
              <a:t>metanefrin</a:t>
            </a:r>
            <a:r>
              <a:rPr lang="tr-TR" dirty="0" smtClean="0"/>
              <a:t>) ölçülür.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78144-860D-4BDD-AF98-3ECC2255A516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4848-170C-4BDE-8D4E-C51A10B5E46A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1FB0-CAC9-4700-906E-1316CBF09BC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2962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4848-170C-4BDE-8D4E-C51A10B5E46A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1FB0-CAC9-4700-906E-1316CBF09BC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96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4848-170C-4BDE-8D4E-C51A10B5E46A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1FB0-CAC9-4700-906E-1316CBF09BC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9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4848-170C-4BDE-8D4E-C51A10B5E46A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1FB0-CAC9-4700-906E-1316CBF09BC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53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4848-170C-4BDE-8D4E-C51A10B5E46A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1FB0-CAC9-4700-906E-1316CBF09BC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19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4848-170C-4BDE-8D4E-C51A10B5E46A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1FB0-CAC9-4700-906E-1316CBF09BC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232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4848-170C-4BDE-8D4E-C51A10B5E46A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1FB0-CAC9-4700-906E-1316CBF09BC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335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4848-170C-4BDE-8D4E-C51A10B5E46A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1FB0-CAC9-4700-906E-1316CBF09BC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905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4848-170C-4BDE-8D4E-C51A10B5E46A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1FB0-CAC9-4700-906E-1316CBF09BC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894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4848-170C-4BDE-8D4E-C51A10B5E46A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1FB0-CAC9-4700-906E-1316CBF09BC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4579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4848-170C-4BDE-8D4E-C51A10B5E46A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1FB0-CAC9-4700-906E-1316CBF09BC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056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A4848-170C-4BDE-8D4E-C51A10B5E46A}" type="datetimeFigureOut">
              <a:rPr lang="tr-TR" smtClean="0"/>
              <a:pPr/>
              <a:t>31.05.2016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41FB0-CAC9-4700-906E-1316CBF09BC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179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SEKONDER DİYABET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KTÜ AİLE HEKİMLİĞİ ABD</a:t>
            </a:r>
          </a:p>
          <a:p>
            <a:r>
              <a:rPr lang="tr-TR" sz="2400" dirty="0" smtClean="0"/>
              <a:t>Dr. Salih Zekeriya KARSLIOĞLU</a:t>
            </a:r>
          </a:p>
          <a:p>
            <a:r>
              <a:rPr lang="tr-TR" sz="2400" dirty="0" smtClean="0"/>
              <a:t>24.05.2016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7683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ENDOKRİNOPATİLER</a:t>
            </a:r>
            <a:endParaRPr lang="tr-T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196752"/>
            <a:ext cx="5112568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ENDOKRİNOPATİLER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Feokromasitoma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 lvl="1">
              <a:buFont typeface="Arial" pitchFamily="34" charset="0"/>
              <a:buChar char="•"/>
            </a:pPr>
            <a:r>
              <a:rPr lang="tr-TR" dirty="0" smtClean="0"/>
              <a:t>Adrenal </a:t>
            </a:r>
            <a:r>
              <a:rPr lang="tr-TR" dirty="0" err="1" smtClean="0"/>
              <a:t>medüllanın</a:t>
            </a:r>
            <a:r>
              <a:rPr lang="tr-TR" dirty="0" smtClean="0"/>
              <a:t> </a:t>
            </a:r>
            <a:r>
              <a:rPr lang="tr-TR" dirty="0" err="1" smtClean="0"/>
              <a:t>kromaffin</a:t>
            </a:r>
            <a:r>
              <a:rPr lang="tr-TR" dirty="0" smtClean="0"/>
              <a:t> dokusundan (sempatik) kaynaklanan tümörlerdir. </a:t>
            </a:r>
          </a:p>
          <a:p>
            <a:pPr lvl="1">
              <a:buNone/>
            </a:pPr>
            <a:endParaRPr lang="tr-TR" dirty="0" smtClean="0"/>
          </a:p>
          <a:p>
            <a:pPr lvl="1">
              <a:buFont typeface="Arial" pitchFamily="34" charset="0"/>
              <a:buChar char="•"/>
            </a:pPr>
            <a:r>
              <a:rPr lang="tr-TR" dirty="0" smtClean="0"/>
              <a:t>Hipertansiyonun %0,5’inden sorumlu ve tedavi edilebilir bir sebebidir. </a:t>
            </a:r>
          </a:p>
          <a:p>
            <a:endParaRPr lang="tr-TR" dirty="0" smtClean="0"/>
          </a:p>
        </p:txBody>
      </p:sp>
      <p:pic>
        <p:nvPicPr>
          <p:cNvPr id="5" name="4 Resim" descr="yuksek_tansiyo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4869160"/>
            <a:ext cx="2520280" cy="1656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ENDOKRİNOPATİLER</a:t>
            </a:r>
            <a:endParaRPr lang="tr-T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12776"/>
            <a:ext cx="7704855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ENDOKRİNOPATİLER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Feokromasitoma</a:t>
            </a:r>
            <a:endParaRPr lang="tr-TR" dirty="0" smtClean="0"/>
          </a:p>
          <a:p>
            <a:pPr lvl="1">
              <a:buFont typeface="Arial" pitchFamily="34" charset="0"/>
              <a:buChar char="•"/>
            </a:pPr>
            <a:r>
              <a:rPr lang="tr-TR" dirty="0" smtClean="0"/>
              <a:t>Baş ağrısı (%72-93)</a:t>
            </a:r>
          </a:p>
          <a:p>
            <a:pPr lvl="1">
              <a:buFont typeface="Arial" pitchFamily="34" charset="0"/>
              <a:buChar char="•"/>
            </a:pPr>
            <a:r>
              <a:rPr lang="tr-TR" dirty="0" smtClean="0"/>
              <a:t>Terleme (%60-70)</a:t>
            </a:r>
          </a:p>
          <a:p>
            <a:pPr lvl="1">
              <a:buFont typeface="Arial" pitchFamily="34" charset="0"/>
              <a:buChar char="•"/>
            </a:pPr>
            <a:r>
              <a:rPr lang="tr-TR" dirty="0" smtClean="0"/>
              <a:t>Çarpıntı (% 73)</a:t>
            </a:r>
          </a:p>
          <a:p>
            <a:pPr lvl="1">
              <a:buFont typeface="Arial" pitchFamily="34" charset="0"/>
              <a:buChar char="•"/>
            </a:pPr>
            <a:r>
              <a:rPr lang="tr-TR" dirty="0" smtClean="0"/>
              <a:t>Sinirlilik (%35-40)</a:t>
            </a:r>
          </a:p>
          <a:p>
            <a:pPr lvl="1">
              <a:buFont typeface="Arial" pitchFamily="34" charset="0"/>
              <a:buChar char="•"/>
            </a:pPr>
            <a:r>
              <a:rPr lang="tr-TR" dirty="0" smtClean="0"/>
              <a:t>Kilo kaybı (%40-70)</a:t>
            </a:r>
          </a:p>
          <a:p>
            <a:pPr lvl="1">
              <a:buFont typeface="Arial" pitchFamily="34" charset="0"/>
              <a:buChar char="•"/>
            </a:pPr>
            <a:r>
              <a:rPr lang="tr-TR" dirty="0" smtClean="0"/>
              <a:t>Bulantı (kusma olur veya olmaz) (%26-43)</a:t>
            </a:r>
          </a:p>
          <a:p>
            <a:pPr lvl="1">
              <a:buFont typeface="Arial" pitchFamily="34" charset="0"/>
              <a:buChar char="•"/>
            </a:pPr>
            <a:r>
              <a:rPr lang="tr-TR" dirty="0" smtClean="0"/>
              <a:t>Halsizlik veya yorgunluk (%15-38)</a:t>
            </a:r>
            <a:endParaRPr lang="tr-TR" dirty="0"/>
          </a:p>
        </p:txBody>
      </p:sp>
      <p:pic>
        <p:nvPicPr>
          <p:cNvPr id="4" name="3 Resim" descr="baş ağrısı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1196752"/>
            <a:ext cx="2160240" cy="2088232"/>
          </a:xfrm>
          <a:prstGeom prst="rect">
            <a:avLst/>
          </a:prstGeom>
        </p:spPr>
      </p:pic>
      <p:pic>
        <p:nvPicPr>
          <p:cNvPr id="6" name="5 Resim" descr="sv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03440" y="3501008"/>
            <a:ext cx="4789040" cy="10527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İNFEKSİYONLAR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err="1" smtClean="0"/>
              <a:t>Konjenital</a:t>
            </a:r>
            <a:r>
              <a:rPr lang="tr-TR" sz="4000" dirty="0" smtClean="0"/>
              <a:t> kızamıkçık</a:t>
            </a:r>
          </a:p>
          <a:p>
            <a:r>
              <a:rPr lang="tr-TR" sz="4000" dirty="0" err="1" smtClean="0"/>
              <a:t>Sitomegalovirüs</a:t>
            </a:r>
            <a:endParaRPr lang="tr-TR" sz="40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Diyabetle Birlikte </a:t>
            </a:r>
            <a:r>
              <a:rPr lang="tr-TR" dirty="0"/>
              <a:t>S</a:t>
            </a:r>
            <a:r>
              <a:rPr lang="tr-TR" dirty="0" smtClean="0"/>
              <a:t>eyreden Genetik Hastalıklar</a:t>
            </a:r>
          </a:p>
          <a:p>
            <a:pPr lvl="2">
              <a:lnSpc>
                <a:spcPct val="90000"/>
              </a:lnSpc>
            </a:pPr>
            <a:r>
              <a:rPr lang="tr-TR" dirty="0" err="1"/>
              <a:t>Down</a:t>
            </a:r>
            <a:r>
              <a:rPr lang="tr-TR" dirty="0"/>
              <a:t> </a:t>
            </a:r>
            <a:r>
              <a:rPr lang="tr-TR" dirty="0" smtClean="0"/>
              <a:t>sendromu</a:t>
            </a:r>
          </a:p>
          <a:p>
            <a:pPr lvl="2">
              <a:lnSpc>
                <a:spcPct val="90000"/>
              </a:lnSpc>
            </a:pPr>
            <a:r>
              <a:rPr lang="tr-TR" dirty="0" err="1" smtClean="0"/>
              <a:t>Klinefelter</a:t>
            </a:r>
            <a:r>
              <a:rPr lang="tr-TR" dirty="0" smtClean="0"/>
              <a:t> sendromu</a:t>
            </a:r>
          </a:p>
          <a:p>
            <a:pPr lvl="2">
              <a:lnSpc>
                <a:spcPct val="90000"/>
              </a:lnSpc>
            </a:pPr>
            <a:r>
              <a:rPr lang="tr-TR" dirty="0" err="1" smtClean="0"/>
              <a:t>Turner</a:t>
            </a:r>
            <a:r>
              <a:rPr lang="tr-TR" dirty="0" smtClean="0"/>
              <a:t> sendromu</a:t>
            </a:r>
          </a:p>
          <a:p>
            <a:pPr lvl="2">
              <a:lnSpc>
                <a:spcPct val="90000"/>
              </a:lnSpc>
            </a:pPr>
            <a:r>
              <a:rPr lang="tr-TR" dirty="0" err="1" smtClean="0"/>
              <a:t>Wolfram</a:t>
            </a:r>
            <a:r>
              <a:rPr lang="tr-TR" dirty="0" smtClean="0"/>
              <a:t> sendromu</a:t>
            </a:r>
          </a:p>
          <a:p>
            <a:pPr lvl="2">
              <a:lnSpc>
                <a:spcPct val="90000"/>
              </a:lnSpc>
            </a:pPr>
            <a:r>
              <a:rPr lang="tr-TR" dirty="0" err="1" smtClean="0"/>
              <a:t>Friedreich</a:t>
            </a:r>
            <a:r>
              <a:rPr lang="tr-TR" dirty="0" smtClean="0"/>
              <a:t> </a:t>
            </a:r>
            <a:r>
              <a:rPr lang="tr-TR" dirty="0" err="1" smtClean="0"/>
              <a:t>ataksisi</a:t>
            </a:r>
            <a:endParaRPr lang="tr-TR" dirty="0" smtClean="0"/>
          </a:p>
          <a:p>
            <a:pPr lvl="2">
              <a:lnSpc>
                <a:spcPct val="90000"/>
              </a:lnSpc>
            </a:pPr>
            <a:r>
              <a:rPr lang="tr-TR" dirty="0" err="1" smtClean="0"/>
              <a:t>Huntington</a:t>
            </a:r>
            <a:r>
              <a:rPr lang="tr-TR" dirty="0" smtClean="0"/>
              <a:t> </a:t>
            </a:r>
            <a:r>
              <a:rPr lang="tr-TR" dirty="0" err="1" smtClean="0"/>
              <a:t>koresi</a:t>
            </a:r>
            <a:endParaRPr lang="tr-TR" dirty="0" smtClean="0"/>
          </a:p>
          <a:p>
            <a:pPr lvl="2">
              <a:lnSpc>
                <a:spcPct val="90000"/>
              </a:lnSpc>
            </a:pPr>
            <a:r>
              <a:rPr lang="tr-TR" dirty="0" err="1" smtClean="0"/>
              <a:t>Laurence</a:t>
            </a:r>
            <a:r>
              <a:rPr lang="tr-TR" dirty="0" smtClean="0"/>
              <a:t> </a:t>
            </a:r>
            <a:r>
              <a:rPr lang="tr-TR" dirty="0"/>
              <a:t>- Moon - </a:t>
            </a:r>
            <a:r>
              <a:rPr lang="tr-TR" dirty="0" err="1"/>
              <a:t>Biedl</a:t>
            </a:r>
            <a:r>
              <a:rPr lang="tr-TR" dirty="0"/>
              <a:t> </a:t>
            </a:r>
            <a:r>
              <a:rPr lang="tr-TR" dirty="0" smtClean="0"/>
              <a:t>sendromu</a:t>
            </a:r>
          </a:p>
          <a:p>
            <a:pPr lvl="2">
              <a:lnSpc>
                <a:spcPct val="90000"/>
              </a:lnSpc>
            </a:pPr>
            <a:r>
              <a:rPr lang="tr-TR" dirty="0" err="1" smtClean="0"/>
              <a:t>Miyotonik</a:t>
            </a:r>
            <a:r>
              <a:rPr lang="tr-TR" dirty="0" smtClean="0"/>
              <a:t> </a:t>
            </a:r>
            <a:r>
              <a:rPr lang="tr-TR" dirty="0" err="1"/>
              <a:t>distrofi</a:t>
            </a:r>
            <a:r>
              <a:rPr lang="tr-TR" dirty="0"/>
              <a:t> </a:t>
            </a:r>
            <a:endParaRPr lang="tr-TR" dirty="0" smtClean="0"/>
          </a:p>
          <a:p>
            <a:pPr lvl="2">
              <a:lnSpc>
                <a:spcPct val="90000"/>
              </a:lnSpc>
            </a:pPr>
            <a:r>
              <a:rPr lang="tr-TR" dirty="0" smtClean="0"/>
              <a:t>Porfiri</a:t>
            </a:r>
          </a:p>
          <a:p>
            <a:pPr lvl="2">
              <a:lnSpc>
                <a:spcPct val="90000"/>
              </a:lnSpc>
            </a:pPr>
            <a:r>
              <a:rPr lang="tr-TR" dirty="0" err="1" smtClean="0"/>
              <a:t>Prader</a:t>
            </a:r>
            <a:r>
              <a:rPr lang="tr-TR" dirty="0" smtClean="0"/>
              <a:t> </a:t>
            </a:r>
            <a:r>
              <a:rPr lang="tr-TR" dirty="0"/>
              <a:t>- </a:t>
            </a:r>
            <a:r>
              <a:rPr lang="tr-TR" dirty="0" err="1"/>
              <a:t>Willi</a:t>
            </a:r>
            <a:r>
              <a:rPr lang="tr-TR" dirty="0"/>
              <a:t> </a:t>
            </a:r>
            <a:r>
              <a:rPr lang="tr-TR" dirty="0" err="1" smtClean="0"/>
              <a:t>sedromu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977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Sekonder</a:t>
            </a:r>
            <a:r>
              <a:rPr lang="tr-TR" dirty="0" smtClean="0"/>
              <a:t> </a:t>
            </a:r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r>
              <a:rPr lang="tr-TR" dirty="0" smtClean="0"/>
              <a:t> sebeplerini </a:t>
            </a:r>
            <a:r>
              <a:rPr lang="tr-TR" dirty="0" smtClean="0"/>
              <a:t>sayabilmek</a:t>
            </a:r>
            <a:endParaRPr lang="tr-TR" dirty="0" smtClean="0"/>
          </a:p>
          <a:p>
            <a:r>
              <a:rPr lang="tr-TR" dirty="0" smtClean="0"/>
              <a:t>Ayırıcı tanıda </a:t>
            </a:r>
            <a:r>
              <a:rPr lang="tr-TR" dirty="0" err="1" smtClean="0"/>
              <a:t>sekonder</a:t>
            </a:r>
            <a:r>
              <a:rPr lang="tr-TR" dirty="0" smtClean="0"/>
              <a:t> sebepleri kullanabilmek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İLAÇLAR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642815"/>
              </p:ext>
            </p:extLst>
          </p:nvPr>
        </p:nvGraphicFramePr>
        <p:xfrm>
          <a:off x="457200" y="1340768"/>
          <a:ext cx="8229600" cy="5184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13633">
                <a:tc>
                  <a:txBody>
                    <a:bodyPr/>
                    <a:lstStyle/>
                    <a:p>
                      <a:r>
                        <a:rPr lang="tr-TR" dirty="0" smtClean="0"/>
                        <a:t>KATEGORİ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İLAÇLAR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MEKANİZMA</a:t>
                      </a:r>
                      <a:endParaRPr lang="tr-TR" dirty="0"/>
                    </a:p>
                  </a:txBody>
                  <a:tcPr/>
                </a:tc>
              </a:tr>
              <a:tr h="413633">
                <a:tc>
                  <a:txBody>
                    <a:bodyPr/>
                    <a:lstStyle/>
                    <a:p>
                      <a:r>
                        <a:rPr lang="tr-TR" b="1" baseline="0" dirty="0" err="1" smtClean="0"/>
                        <a:t>İnfeksiyon</a:t>
                      </a:r>
                      <a:r>
                        <a:rPr lang="tr-TR" b="1" baseline="0" dirty="0" smtClean="0"/>
                        <a:t> İlaçları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45948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Florokinolonlar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Gatifloksasin</a:t>
                      </a:r>
                      <a:endParaRPr lang="tr-TR" sz="1600" dirty="0" smtClean="0"/>
                    </a:p>
                    <a:p>
                      <a:r>
                        <a:rPr lang="tr-TR" sz="1600" dirty="0" err="1" smtClean="0"/>
                        <a:t>Moksifloksasin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İnsülin salınımını değiştiriyor</a:t>
                      </a:r>
                      <a:endParaRPr lang="tr-TR" sz="1600" dirty="0"/>
                    </a:p>
                  </a:txBody>
                  <a:tcPr/>
                </a:tc>
              </a:tr>
              <a:tr h="917925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Anti-HIV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Proteaz</a:t>
                      </a:r>
                      <a:r>
                        <a:rPr lang="tr-TR" sz="1600" dirty="0" smtClean="0"/>
                        <a:t> inhibitörleri</a:t>
                      </a:r>
                    </a:p>
                    <a:p>
                      <a:r>
                        <a:rPr lang="tr-TR" sz="1600" dirty="0" err="1" smtClean="0"/>
                        <a:t>Nükleozit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reverse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transkriptaz</a:t>
                      </a:r>
                      <a:r>
                        <a:rPr lang="tr-TR" sz="1600" dirty="0" smtClean="0"/>
                        <a:t> inhibitörleri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İnsülin direncini arttırıyor</a:t>
                      </a:r>
                      <a:endParaRPr lang="tr-TR" sz="1600" dirty="0"/>
                    </a:p>
                  </a:txBody>
                  <a:tcPr/>
                </a:tc>
              </a:tr>
              <a:tr h="713942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Diğer </a:t>
                      </a:r>
                      <a:r>
                        <a:rPr lang="tr-TR" sz="1600" dirty="0" err="1" smtClean="0"/>
                        <a:t>infeksiyon</a:t>
                      </a:r>
                      <a:r>
                        <a:rPr lang="tr-TR" sz="1600" dirty="0" smtClean="0"/>
                        <a:t> ilaçları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Pentamidine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Pankreas B hücrelerine</a:t>
                      </a:r>
                      <a:r>
                        <a:rPr lang="tr-TR" sz="1600" baseline="0" dirty="0" smtClean="0"/>
                        <a:t> zarar veriyor</a:t>
                      </a:r>
                      <a:endParaRPr lang="tr-TR" sz="1600" dirty="0"/>
                    </a:p>
                  </a:txBody>
                  <a:tcPr/>
                </a:tc>
              </a:tr>
              <a:tr h="413633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Antipsikotik</a:t>
                      </a:r>
                      <a:r>
                        <a:rPr lang="tr-TR" b="1" dirty="0" smtClean="0"/>
                        <a:t> ilaçlar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713942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1. Jenerasyon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Klorpromazin</a:t>
                      </a:r>
                      <a:r>
                        <a:rPr lang="tr-TR" baseline="0" dirty="0" smtClean="0"/>
                        <a:t> ve diğer  </a:t>
                      </a:r>
                      <a:r>
                        <a:rPr lang="tr-TR" baseline="0" dirty="0" err="1" smtClean="0"/>
                        <a:t>fenotiazinler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İnsülin direncini attırıyor, insülin </a:t>
                      </a:r>
                      <a:r>
                        <a:rPr lang="tr-TR" sz="1600" dirty="0" err="1" smtClean="0"/>
                        <a:t>sekresyonunu</a:t>
                      </a:r>
                      <a:r>
                        <a:rPr lang="tr-TR" sz="1600" dirty="0" smtClean="0"/>
                        <a:t> azaltıyor</a:t>
                      </a:r>
                      <a:endParaRPr lang="tr-TR" sz="1600" dirty="0"/>
                    </a:p>
                  </a:txBody>
                  <a:tcPr/>
                </a:tc>
              </a:tr>
              <a:tr h="951922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2. Jenerasyon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Klozapin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olanzapin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risperidon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ketiyapin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İnsülin direncini attırıyor, insülin </a:t>
                      </a:r>
                      <a:r>
                        <a:rPr kumimoji="0" lang="tr-TR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sekresyonunu</a:t>
                      </a:r>
                      <a:r>
                        <a:rPr kumimoji="0" lang="tr-TR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azaltıyor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04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İLAÇLAR</a:t>
            </a: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931499"/>
              </p:ext>
            </p:extLst>
          </p:nvPr>
        </p:nvGraphicFramePr>
        <p:xfrm>
          <a:off x="467544" y="1340769"/>
          <a:ext cx="8229600" cy="5383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762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KATEGORİ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İLAÇLAR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MEKANİZMA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391803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Kardiovasküler</a:t>
                      </a:r>
                      <a:r>
                        <a:rPr lang="tr-TR" b="1" baseline="0" dirty="0" smtClean="0"/>
                        <a:t> ilaçlar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547451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Beta </a:t>
                      </a:r>
                      <a:r>
                        <a:rPr lang="tr-TR" sz="1600" dirty="0" err="1" smtClean="0"/>
                        <a:t>blokerler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Atenolol</a:t>
                      </a:r>
                      <a:r>
                        <a:rPr lang="tr-TR" sz="1400" dirty="0" smtClean="0"/>
                        <a:t>, </a:t>
                      </a:r>
                      <a:r>
                        <a:rPr lang="tr-TR" sz="1400" dirty="0" err="1" smtClean="0"/>
                        <a:t>metoprolol</a:t>
                      </a:r>
                      <a:r>
                        <a:rPr lang="tr-TR" sz="1400" dirty="0" smtClean="0"/>
                        <a:t>, </a:t>
                      </a:r>
                      <a:r>
                        <a:rPr lang="tr-TR" sz="1400" dirty="0" err="1" smtClean="0"/>
                        <a:t>propranolol</a:t>
                      </a:r>
                      <a:endParaRPr lang="tr-TR" sz="1400" dirty="0" smtClean="0"/>
                    </a:p>
                    <a:p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/>
                        <a:t>İnsülin duyarlılığını ↓</a:t>
                      </a:r>
                    </a:p>
                    <a:p>
                      <a:endParaRPr lang="tr-TR" sz="1400" dirty="0"/>
                    </a:p>
                  </a:txBody>
                  <a:tcPr/>
                </a:tc>
              </a:tr>
              <a:tr h="1223715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Hipolipidemik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Niasin</a:t>
                      </a:r>
                      <a:r>
                        <a:rPr lang="tr-TR" sz="1400" dirty="0" smtClean="0"/>
                        <a:t>, </a:t>
                      </a:r>
                      <a:r>
                        <a:rPr lang="tr-TR" sz="1400" dirty="0" err="1" smtClean="0"/>
                        <a:t>statinler</a:t>
                      </a:r>
                      <a:endParaRPr lang="tr-TR" sz="1400" dirty="0" smtClean="0"/>
                    </a:p>
                    <a:p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Karaciğer metabolizmasını değiştiriyor</a:t>
                      </a:r>
                    </a:p>
                    <a:p>
                      <a:r>
                        <a:rPr lang="tr-TR" sz="1400" dirty="0" err="1" smtClean="0"/>
                        <a:t>Statinlerle</a:t>
                      </a:r>
                      <a:r>
                        <a:rPr lang="tr-TR" sz="1400" dirty="0" smtClean="0"/>
                        <a:t> ilgili çelişkili çalışmalar mevcut</a:t>
                      </a:r>
                    </a:p>
                    <a:p>
                      <a:endParaRPr lang="tr-TR" sz="1400" dirty="0"/>
                    </a:p>
                  </a:txBody>
                  <a:tcPr/>
                </a:tc>
              </a:tr>
              <a:tr h="998294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Tiyazid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diüretikler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Hidroklorotiazid</a:t>
                      </a:r>
                      <a:r>
                        <a:rPr lang="tr-TR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tr-TR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klorotiyazid</a:t>
                      </a:r>
                      <a:r>
                        <a:rPr lang="tr-TR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tr-TR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indapamid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/>
                        <a:t>Total potasyumu 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/>
                        <a:t>İnsülin </a:t>
                      </a:r>
                      <a:r>
                        <a:rPr lang="tr-TR" sz="1400" dirty="0" err="1" smtClean="0"/>
                        <a:t>sekresyonunu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dirty="0" smtClean="0"/>
                        <a:t>↓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aseline="0" dirty="0" smtClean="0"/>
                        <a:t>İnsülin direncini </a:t>
                      </a:r>
                      <a:r>
                        <a:rPr lang="tr-TR" sz="1400" dirty="0" smtClean="0"/>
                        <a:t>↑</a:t>
                      </a:r>
                    </a:p>
                    <a:p>
                      <a:endParaRPr lang="tr-TR" sz="1400" dirty="0"/>
                    </a:p>
                  </a:txBody>
                  <a:tcPr/>
                </a:tc>
              </a:tr>
              <a:tr h="547451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Vazodilatörler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Diazoksid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İnsülin </a:t>
                      </a:r>
                      <a:r>
                        <a:rPr lang="tr-TR" sz="1400" dirty="0" err="1" smtClean="0"/>
                        <a:t>sekresyonunu</a:t>
                      </a:r>
                      <a:r>
                        <a:rPr lang="tr-TR" sz="1400" dirty="0" smtClean="0"/>
                        <a:t> ve duyarlılığını azaltıyor</a:t>
                      </a:r>
                      <a:endParaRPr lang="tr-TR" sz="1400" dirty="0"/>
                    </a:p>
                  </a:txBody>
                  <a:tcPr/>
                </a:tc>
              </a:tr>
              <a:tr h="998294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Vazokonstriktörler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Epinefrin, </a:t>
                      </a:r>
                      <a:r>
                        <a:rPr lang="tr-TR" sz="1400" dirty="0" err="1" smtClean="0"/>
                        <a:t>norepinefrin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err="1" smtClean="0"/>
                        <a:t>Glukojenoliz</a:t>
                      </a:r>
                      <a:r>
                        <a:rPr lang="tr-TR" sz="1400" dirty="0" smtClean="0"/>
                        <a:t>↑</a:t>
                      </a:r>
                    </a:p>
                    <a:p>
                      <a:r>
                        <a:rPr lang="tr-TR" sz="1400" dirty="0" err="1" smtClean="0"/>
                        <a:t>Glukagon</a:t>
                      </a:r>
                      <a:r>
                        <a:rPr lang="tr-TR" sz="1400" dirty="0" smtClean="0"/>
                        <a:t> ve </a:t>
                      </a:r>
                      <a:r>
                        <a:rPr lang="tr-TR" sz="1400" dirty="0" err="1" smtClean="0"/>
                        <a:t>Kortizol</a:t>
                      </a:r>
                      <a:r>
                        <a:rPr lang="tr-TR" sz="1400" dirty="0" smtClean="0"/>
                        <a:t> 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/>
                        <a:t>İnsülin </a:t>
                      </a:r>
                      <a:r>
                        <a:rPr lang="tr-TR" sz="1400" dirty="0" err="1" smtClean="0"/>
                        <a:t>sekresyonu</a:t>
                      </a:r>
                      <a:r>
                        <a:rPr lang="tr-TR" sz="1400" dirty="0" smtClean="0"/>
                        <a:t>↓</a:t>
                      </a:r>
                    </a:p>
                    <a:p>
                      <a:endParaRPr lang="tr-T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51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İLAÇLAR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4333015"/>
              </p:ext>
            </p:extLst>
          </p:nvPr>
        </p:nvGraphicFramePr>
        <p:xfrm>
          <a:off x="457200" y="1412776"/>
          <a:ext cx="8229600" cy="5203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811760"/>
                <a:gridCol w="2674640"/>
              </a:tblGrid>
              <a:tr h="488504">
                <a:tc>
                  <a:txBody>
                    <a:bodyPr/>
                    <a:lstStyle/>
                    <a:p>
                      <a:r>
                        <a:rPr lang="tr-TR" dirty="0" smtClean="0"/>
                        <a:t>KATEGORİ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İLAÇLAR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MEKANİZMA</a:t>
                      </a:r>
                      <a:endParaRPr lang="tr-TR" dirty="0"/>
                    </a:p>
                  </a:txBody>
                  <a:tcPr/>
                </a:tc>
              </a:tr>
              <a:tr h="68256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GNRH </a:t>
                      </a:r>
                      <a:r>
                        <a:rPr lang="tr-TR" sz="1600" dirty="0" err="1" smtClean="0"/>
                        <a:t>Agonisti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Androjen</a:t>
                      </a:r>
                      <a:r>
                        <a:rPr lang="tr-TR" sz="1600" dirty="0" smtClean="0"/>
                        <a:t> baskılayıcı ilaçlar</a:t>
                      </a:r>
                    </a:p>
                    <a:p>
                      <a:r>
                        <a:rPr lang="tr-TR" sz="1600" dirty="0" smtClean="0"/>
                        <a:t>(prostat </a:t>
                      </a:r>
                      <a:r>
                        <a:rPr lang="tr-TR" sz="1600" dirty="0" err="1" smtClean="0"/>
                        <a:t>Ca</a:t>
                      </a:r>
                      <a:r>
                        <a:rPr lang="tr-TR" sz="1600" dirty="0" smtClean="0"/>
                        <a:t>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</a:tr>
              <a:tr h="1244683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Glikokortikoid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Sistemik etkili</a:t>
                      </a:r>
                      <a:r>
                        <a:rPr lang="tr-TR" sz="1600" baseline="0" dirty="0" smtClean="0"/>
                        <a:t> olanlar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/>
                        <a:t>Karaciğerde </a:t>
                      </a:r>
                      <a:r>
                        <a:rPr lang="tr-TR" sz="1600" dirty="0" err="1" smtClean="0"/>
                        <a:t>glukoz</a:t>
                      </a:r>
                      <a:r>
                        <a:rPr lang="tr-TR" sz="1600" dirty="0" smtClean="0"/>
                        <a:t> üretimi↑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/>
                        <a:t>İnsülin direnci 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/>
                        <a:t>PPAR-gama salınımı↑</a:t>
                      </a:r>
                    </a:p>
                    <a:p>
                      <a:endParaRPr lang="tr-TR" sz="1600" dirty="0"/>
                    </a:p>
                  </a:txBody>
                  <a:tcPr/>
                </a:tc>
              </a:tr>
              <a:tr h="108407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Oral </a:t>
                      </a:r>
                      <a:r>
                        <a:rPr lang="tr-TR" sz="1600" dirty="0" err="1" smtClean="0"/>
                        <a:t>konraseptif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Progesteron</a:t>
                      </a:r>
                      <a:r>
                        <a:rPr lang="tr-TR" sz="1600" dirty="0" smtClean="0"/>
                        <a:t>-östrojen kombine tedavi</a:t>
                      </a:r>
                    </a:p>
                    <a:p>
                      <a:r>
                        <a:rPr lang="tr-TR" sz="1600" dirty="0" smtClean="0"/>
                        <a:t>Yalnız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progesteron</a:t>
                      </a:r>
                      <a:r>
                        <a:rPr lang="tr-TR" sz="1600" baseline="0" dirty="0" smtClean="0"/>
                        <a:t> tedavisi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/>
                        <a:t>İnsülin</a:t>
                      </a:r>
                      <a:r>
                        <a:rPr lang="tr-TR" sz="1600" baseline="0" dirty="0" smtClean="0"/>
                        <a:t> direncini </a:t>
                      </a:r>
                      <a:r>
                        <a:rPr lang="tr-TR" sz="1600" dirty="0" smtClean="0"/>
                        <a:t>↑</a:t>
                      </a:r>
                    </a:p>
                    <a:p>
                      <a:endParaRPr lang="tr-TR" sz="1600" dirty="0"/>
                    </a:p>
                  </a:txBody>
                  <a:tcPr/>
                </a:tc>
              </a:tr>
              <a:tr h="488504">
                <a:tc>
                  <a:txBody>
                    <a:bodyPr/>
                    <a:lstStyle/>
                    <a:p>
                      <a:r>
                        <a:rPr lang="tr-TR" sz="1600" b="0" dirty="0" smtClean="0"/>
                        <a:t>Hormonlar(GH)</a:t>
                      </a:r>
                      <a:endParaRPr lang="tr-T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Somatropin</a:t>
                      </a:r>
                      <a:r>
                        <a:rPr lang="tr-TR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tr-TR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tesamorelin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Lipoliz</a:t>
                      </a:r>
                      <a:r>
                        <a:rPr lang="tr-TR" sz="1600" dirty="0" smtClean="0"/>
                        <a:t> ↑</a:t>
                      </a:r>
                    </a:p>
                    <a:p>
                      <a:r>
                        <a:rPr lang="tr-TR" sz="1600" dirty="0" smtClean="0"/>
                        <a:t>Kan </a:t>
                      </a:r>
                      <a:r>
                        <a:rPr lang="tr-TR" sz="1600" dirty="0" err="1" smtClean="0"/>
                        <a:t>glukoz</a:t>
                      </a:r>
                      <a:r>
                        <a:rPr lang="tr-TR" sz="1600" dirty="0" smtClean="0"/>
                        <a:t> ↑</a:t>
                      </a:r>
                      <a:endParaRPr lang="tr-TR" sz="1600" dirty="0"/>
                    </a:p>
                  </a:txBody>
                  <a:tcPr/>
                </a:tc>
              </a:tr>
              <a:tr h="1124230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İmmunsupresif</a:t>
                      </a:r>
                      <a:r>
                        <a:rPr lang="tr-TR" sz="1600" dirty="0" smtClean="0"/>
                        <a:t> ajanlar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Siklosporin</a:t>
                      </a:r>
                      <a:r>
                        <a:rPr lang="tr-TR" sz="1600" dirty="0" smtClean="0"/>
                        <a:t>,</a:t>
                      </a:r>
                      <a:r>
                        <a:rPr lang="tr-TR" sz="1600" baseline="0" dirty="0" smtClean="0"/>
                        <a:t> </a:t>
                      </a:r>
                      <a:r>
                        <a:rPr lang="tr-TR" sz="1600" baseline="0" dirty="0" err="1" smtClean="0"/>
                        <a:t>takrolimus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/>
                        <a:t>İnsülin sentez ↓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/>
                        <a:t>İnsülin</a:t>
                      </a:r>
                      <a:r>
                        <a:rPr lang="tr-TR" sz="1600" baseline="0" dirty="0" smtClean="0"/>
                        <a:t> salınımı</a:t>
                      </a:r>
                      <a:r>
                        <a:rPr lang="tr-TR" sz="1600" dirty="0" smtClean="0"/>
                        <a:t>↓</a:t>
                      </a:r>
                    </a:p>
                    <a:p>
                      <a:endParaRPr lang="tr-T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24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ENDOKRİNOPATİLER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Akromegali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/>
              <a:t>Yüz </a:t>
            </a:r>
            <a:r>
              <a:rPr lang="tr-TR" dirty="0" smtClean="0"/>
              <a:t>değişiklikleri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 err="1" smtClean="0"/>
              <a:t>Akral</a:t>
            </a:r>
            <a:r>
              <a:rPr lang="tr-TR" dirty="0" smtClean="0"/>
              <a:t> </a:t>
            </a:r>
            <a:r>
              <a:rPr lang="tr-TR" dirty="0"/>
              <a:t>büyüme ve yumuşak doku şişliği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 err="1" smtClean="0"/>
              <a:t>Prognatizm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149080"/>
            <a:ext cx="2038350" cy="2238375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645024"/>
            <a:ext cx="4386064" cy="263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82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ENDOKRİNOPATİLER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Cushing</a:t>
            </a:r>
            <a:r>
              <a:rPr lang="tr-TR" dirty="0" smtClean="0"/>
              <a:t> Sendromu</a:t>
            </a:r>
          </a:p>
          <a:p>
            <a:pPr lvl="1">
              <a:buFont typeface="Arial" pitchFamily="34" charset="0"/>
              <a:buChar char="•"/>
            </a:pPr>
            <a:r>
              <a:rPr lang="tr-TR" dirty="0" smtClean="0"/>
              <a:t>Uzun süreli </a:t>
            </a:r>
            <a:r>
              <a:rPr lang="tr-TR" dirty="0" err="1" smtClean="0"/>
              <a:t>glukokortikoid</a:t>
            </a:r>
            <a:r>
              <a:rPr lang="tr-TR" dirty="0" smtClean="0"/>
              <a:t> fazlalılığı, </a:t>
            </a:r>
          </a:p>
          <a:p>
            <a:pPr lvl="1">
              <a:buFont typeface="Arial" pitchFamily="34" charset="0"/>
              <a:buChar char="•"/>
            </a:pPr>
            <a:r>
              <a:rPr lang="tr-TR" dirty="0" err="1" smtClean="0"/>
              <a:t>Aydede</a:t>
            </a:r>
            <a:r>
              <a:rPr lang="tr-TR" dirty="0" smtClean="0"/>
              <a:t> yüzü, gövdesel </a:t>
            </a:r>
            <a:r>
              <a:rPr lang="tr-TR" dirty="0" err="1" smtClean="0"/>
              <a:t>obezite</a:t>
            </a:r>
            <a:r>
              <a:rPr lang="tr-TR" dirty="0" smtClean="0"/>
              <a:t>, </a:t>
            </a:r>
          </a:p>
          <a:p>
            <a:pPr lvl="1">
              <a:buFont typeface="Arial" pitchFamily="34" charset="0"/>
              <a:buChar char="•"/>
            </a:pPr>
            <a:r>
              <a:rPr lang="tr-TR" dirty="0" smtClean="0"/>
              <a:t>Hipertansiyon, çabuk yorulma, </a:t>
            </a:r>
            <a:r>
              <a:rPr lang="tr-TR" dirty="0" err="1" smtClean="0"/>
              <a:t>amenore</a:t>
            </a:r>
            <a:r>
              <a:rPr lang="tr-TR" dirty="0" smtClean="0"/>
              <a:t>, </a:t>
            </a:r>
            <a:r>
              <a:rPr lang="tr-TR" dirty="0" err="1" smtClean="0"/>
              <a:t>hirsutismus</a:t>
            </a:r>
            <a:r>
              <a:rPr lang="tr-TR" dirty="0" smtClean="0"/>
              <a:t>, </a:t>
            </a:r>
            <a:r>
              <a:rPr lang="tr-TR" dirty="0" err="1" smtClean="0"/>
              <a:t>stria</a:t>
            </a:r>
            <a:r>
              <a:rPr lang="tr-TR" dirty="0" smtClean="0"/>
              <a:t>, osteoporoz gibi belirti ve bulgulardan oluşan sendromdur.</a:t>
            </a:r>
          </a:p>
          <a:p>
            <a:endParaRPr lang="tr-TR" dirty="0"/>
          </a:p>
        </p:txBody>
      </p:sp>
      <p:pic>
        <p:nvPicPr>
          <p:cNvPr id="4" name="3 Resim" descr="ayde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4509120"/>
            <a:ext cx="4096748" cy="2348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ENDOKRİNOPATİLER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Cushing</a:t>
            </a:r>
            <a:r>
              <a:rPr lang="tr-TR" dirty="0" smtClean="0"/>
              <a:t> Sendromu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sz="2600" dirty="0" smtClean="0"/>
              <a:t>1.</a:t>
            </a:r>
            <a:r>
              <a:rPr lang="tr-TR" sz="2600" dirty="0" err="1" smtClean="0"/>
              <a:t>İyatrojenik</a:t>
            </a:r>
            <a:endParaRPr lang="tr-TR" sz="2600" dirty="0" smtClean="0"/>
          </a:p>
          <a:p>
            <a:pPr>
              <a:buNone/>
            </a:pPr>
            <a:r>
              <a:rPr lang="tr-TR" sz="2600" dirty="0" smtClean="0"/>
              <a:t>2.Hipofiz ve hipofiz dışı</a:t>
            </a:r>
          </a:p>
          <a:p>
            <a:pPr>
              <a:buNone/>
            </a:pPr>
            <a:r>
              <a:rPr lang="tr-TR" sz="2600" dirty="0" smtClean="0"/>
              <a:t>3.Adrenal bez patolojileri( Nadir)</a:t>
            </a:r>
          </a:p>
          <a:p>
            <a:pPr lvl="1">
              <a:buNone/>
            </a:pPr>
            <a:endParaRPr lang="en-US" altLang="tr-TR" sz="2000" dirty="0"/>
          </a:p>
        </p:txBody>
      </p:sp>
    </p:spTree>
    <p:extLst>
      <p:ext uri="{BB962C8B-B14F-4D97-AF65-F5344CB8AC3E}">
        <p14:creationId xmlns:p14="http://schemas.microsoft.com/office/powerpoint/2010/main" val="302718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ENDOKRİNOPATİLER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484784"/>
            <a:ext cx="6768752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16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427</Words>
  <Application>Microsoft Office PowerPoint</Application>
  <PresentationFormat>Ekran Gösterisi (4:3)</PresentationFormat>
  <Paragraphs>139</Paragraphs>
  <Slides>15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SEKONDER DİYABET</vt:lpstr>
      <vt:lpstr>AMAÇ</vt:lpstr>
      <vt:lpstr>İLAÇLAR</vt:lpstr>
      <vt:lpstr>İLAÇLAR</vt:lpstr>
      <vt:lpstr>İLAÇLAR</vt:lpstr>
      <vt:lpstr>ENDOKRİNOPATİLER</vt:lpstr>
      <vt:lpstr>ENDOKRİNOPATİLER</vt:lpstr>
      <vt:lpstr>ENDOKRİNOPATİLER</vt:lpstr>
      <vt:lpstr>ENDOKRİNOPATİLER</vt:lpstr>
      <vt:lpstr>ENDOKRİNOPATİLER</vt:lpstr>
      <vt:lpstr>ENDOKRİNOPATİLER</vt:lpstr>
      <vt:lpstr>ENDOKRİNOPATİLER</vt:lpstr>
      <vt:lpstr>ENDOKRİNOPATİLER</vt:lpstr>
      <vt:lpstr>İNFEKSİYONLAR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Win7</dc:creator>
  <cp:lastModifiedBy>Win7</cp:lastModifiedBy>
  <cp:revision>49</cp:revision>
  <dcterms:created xsi:type="dcterms:W3CDTF">2016-05-23T05:46:36Z</dcterms:created>
  <dcterms:modified xsi:type="dcterms:W3CDTF">2016-05-31T12:10:29Z</dcterms:modified>
</cp:coreProperties>
</file>