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40"/>
  </p:notesMasterIdLst>
  <p:sldIdLst>
    <p:sldId id="256" r:id="rId2"/>
    <p:sldId id="261" r:id="rId3"/>
    <p:sldId id="262" r:id="rId4"/>
    <p:sldId id="263" r:id="rId5"/>
    <p:sldId id="293" r:id="rId6"/>
    <p:sldId id="257" r:id="rId7"/>
    <p:sldId id="284" r:id="rId8"/>
    <p:sldId id="259" r:id="rId9"/>
    <p:sldId id="264" r:id="rId10"/>
    <p:sldId id="265" r:id="rId11"/>
    <p:sldId id="268" r:id="rId12"/>
    <p:sldId id="267" r:id="rId13"/>
    <p:sldId id="266" r:id="rId14"/>
    <p:sldId id="273" r:id="rId15"/>
    <p:sldId id="292" r:id="rId16"/>
    <p:sldId id="283" r:id="rId17"/>
    <p:sldId id="271" r:id="rId18"/>
    <p:sldId id="282" r:id="rId19"/>
    <p:sldId id="270" r:id="rId20"/>
    <p:sldId id="269" r:id="rId21"/>
    <p:sldId id="274" r:id="rId22"/>
    <p:sldId id="275" r:id="rId23"/>
    <p:sldId id="272" r:id="rId24"/>
    <p:sldId id="258" r:id="rId25"/>
    <p:sldId id="279" r:id="rId26"/>
    <p:sldId id="280" r:id="rId27"/>
    <p:sldId id="286" r:id="rId28"/>
    <p:sldId id="287" r:id="rId29"/>
    <p:sldId id="289" r:id="rId30"/>
    <p:sldId id="288" r:id="rId31"/>
    <p:sldId id="291" r:id="rId32"/>
    <p:sldId id="290" r:id="rId33"/>
    <p:sldId id="281" r:id="rId34"/>
    <p:sldId id="294" r:id="rId35"/>
    <p:sldId id="260" r:id="rId36"/>
    <p:sldId id="285" r:id="rId37"/>
    <p:sldId id="276" r:id="rId38"/>
    <p:sldId id="277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C732A-EE14-4955-967C-2E60D103C663}" type="datetimeFigureOut">
              <a:rPr lang="tr-TR" smtClean="0"/>
              <a:pPr/>
              <a:t>06.03.2018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2646F-EBD0-451B-B18B-F19DB2BF276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6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2646F-EBD0-451B-B18B-F19DB2BF276B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894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A3ECC4B-D14D-4C92-9C7D-367C5AB5B1D5}" type="datetimeFigureOut">
              <a:rPr lang="tr-TR" smtClean="0"/>
              <a:pPr/>
              <a:t>06.03.2018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7BA35A-79F8-4710-ACD3-747D87CDB4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CC4B-D14D-4C92-9C7D-367C5AB5B1D5}" type="datetimeFigureOut">
              <a:rPr lang="tr-TR" smtClean="0"/>
              <a:pPr/>
              <a:t>06.03.2018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35A-79F8-4710-ACD3-747D87CDB4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CC4B-D14D-4C92-9C7D-367C5AB5B1D5}" type="datetimeFigureOut">
              <a:rPr lang="tr-TR" smtClean="0"/>
              <a:pPr/>
              <a:t>06.03.2018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35A-79F8-4710-ACD3-747D87CDB4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3ECC4B-D14D-4C92-9C7D-367C5AB5B1D5}" type="datetimeFigureOut">
              <a:rPr lang="tr-TR" smtClean="0"/>
              <a:pPr/>
              <a:t>06.03.2018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7BA35A-79F8-4710-ACD3-747D87CDB44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3ECC4B-D14D-4C92-9C7D-367C5AB5B1D5}" type="datetimeFigureOut">
              <a:rPr lang="tr-TR" smtClean="0"/>
              <a:pPr/>
              <a:t>06.03.2018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7BA35A-79F8-4710-ACD3-747D87CDB4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CC4B-D14D-4C92-9C7D-367C5AB5B1D5}" type="datetimeFigureOut">
              <a:rPr lang="tr-TR" smtClean="0"/>
              <a:pPr/>
              <a:t>06.03.2018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35A-79F8-4710-ACD3-747D87CDB44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CC4B-D14D-4C92-9C7D-367C5AB5B1D5}" type="datetimeFigureOut">
              <a:rPr lang="tr-TR" smtClean="0"/>
              <a:pPr/>
              <a:t>06.03.2018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35A-79F8-4710-ACD3-747D87CDB44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3ECC4B-D14D-4C92-9C7D-367C5AB5B1D5}" type="datetimeFigureOut">
              <a:rPr lang="tr-TR" smtClean="0"/>
              <a:pPr/>
              <a:t>06.03.2018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7BA35A-79F8-4710-ACD3-747D87CDB44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CC4B-D14D-4C92-9C7D-367C5AB5B1D5}" type="datetimeFigureOut">
              <a:rPr lang="tr-TR" smtClean="0"/>
              <a:pPr/>
              <a:t>06.03.2018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A35A-79F8-4710-ACD3-747D87CDB4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3ECC4B-D14D-4C92-9C7D-367C5AB5B1D5}" type="datetimeFigureOut">
              <a:rPr lang="tr-TR" smtClean="0"/>
              <a:pPr/>
              <a:t>06.03.2018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7BA35A-79F8-4710-ACD3-747D87CDB44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3ECC4B-D14D-4C92-9C7D-367C5AB5B1D5}" type="datetimeFigureOut">
              <a:rPr lang="tr-TR" smtClean="0"/>
              <a:pPr/>
              <a:t>06.03.2018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7BA35A-79F8-4710-ACD3-747D87CDB44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3ECC4B-D14D-4C92-9C7D-367C5AB5B1D5}" type="datetimeFigureOut">
              <a:rPr lang="tr-TR" smtClean="0"/>
              <a:pPr/>
              <a:t>06.03.2018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7BA35A-79F8-4710-ACD3-747D87CDB44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000" dirty="0" smtClean="0"/>
              <a:t>OSTEOARTRİT</a:t>
            </a:r>
            <a:endParaRPr lang="tr-TR" sz="60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Uzm. Dr. Selman DEMİRCİ</a:t>
            </a:r>
          </a:p>
          <a:p>
            <a:r>
              <a:rPr lang="tr-TR" altLang="tr-TR" dirty="0" smtClean="0"/>
              <a:t>KTÜ Tıp Fakültesi Aile Hekimliği AD</a:t>
            </a:r>
          </a:p>
          <a:p>
            <a:r>
              <a:rPr lang="tr-TR" altLang="tr-TR" dirty="0" smtClean="0"/>
              <a:t>06.03.2018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EPİDEMİYOLOJİ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Dünyada sıklığı</a:t>
            </a:r>
            <a:r>
              <a:rPr lang="tr-TR" sz="2000" dirty="0" smtClean="0">
                <a:sym typeface="Wingdings" pitchFamily="2" charset="2"/>
              </a:rPr>
              <a:t></a:t>
            </a:r>
            <a:r>
              <a:rPr lang="tr-TR" sz="2000" dirty="0" smtClean="0"/>
              <a:t> % 3.3 ila% 3.6</a:t>
            </a:r>
          </a:p>
          <a:p>
            <a:r>
              <a:rPr lang="tr-TR" sz="2000" dirty="0" smtClean="0"/>
              <a:t>43 milyon kişide orta ila ağır derecede sakatlığa neden olur</a:t>
            </a:r>
          </a:p>
          <a:p>
            <a:r>
              <a:rPr lang="tr-TR" sz="2000" dirty="0" smtClean="0"/>
              <a:t>ABD’de, 65 yaş üzerindeki nüfusun% 80'inin OA radyografik kanıtı olduğu tahmin edilmekte </a:t>
            </a:r>
          </a:p>
          <a:p>
            <a:r>
              <a:rPr lang="tr-TR" sz="2000" dirty="0" smtClean="0"/>
              <a:t>Bunların yalnızca% 60'ında semptomlar mevcuttur.</a:t>
            </a:r>
          </a:p>
          <a:p>
            <a:r>
              <a:rPr lang="tr-TR" sz="2000" dirty="0" smtClean="0"/>
              <a:t>Türkiye’de 2005’teki bir çalışmada sıklığı</a:t>
            </a:r>
            <a:r>
              <a:rPr lang="tr-TR" sz="2000" dirty="0" smtClean="0">
                <a:sym typeface="Wingdings" pitchFamily="2" charset="2"/>
              </a:rPr>
              <a:t></a:t>
            </a:r>
            <a:r>
              <a:rPr lang="tr-TR" sz="2000" dirty="0" smtClean="0"/>
              <a:t> %14,8 *</a:t>
            </a:r>
          </a:p>
          <a:p>
            <a:endParaRPr lang="tr-TR" dirty="0" smtClean="0"/>
          </a:p>
          <a:p>
            <a:endParaRPr lang="tr-TR" sz="1300" dirty="0" smtClean="0"/>
          </a:p>
          <a:p>
            <a:endParaRPr lang="tr-TR" sz="1300" dirty="0" smtClean="0"/>
          </a:p>
          <a:p>
            <a:endParaRPr lang="tr-TR" sz="1300" dirty="0" smtClean="0"/>
          </a:p>
          <a:p>
            <a:endParaRPr lang="tr-TR" sz="1300" dirty="0" smtClean="0"/>
          </a:p>
          <a:p>
            <a:pPr>
              <a:buNone/>
            </a:pPr>
            <a:endParaRPr lang="tr-TR" sz="1300" dirty="0" smtClean="0"/>
          </a:p>
          <a:p>
            <a:r>
              <a:rPr lang="tr-TR" sz="1300" dirty="0" smtClean="0"/>
              <a:t>*</a:t>
            </a:r>
            <a:r>
              <a:rPr lang="tr-TR" sz="1300" dirty="0" err="1" smtClean="0"/>
              <a:t>Kacar</a:t>
            </a:r>
            <a:r>
              <a:rPr lang="tr-TR" sz="1300" dirty="0" smtClean="0"/>
              <a:t> C, </a:t>
            </a:r>
            <a:r>
              <a:rPr lang="tr-TR" sz="1300" dirty="0" err="1" smtClean="0"/>
              <a:t>Gilgil</a:t>
            </a:r>
            <a:r>
              <a:rPr lang="tr-TR" sz="1300" dirty="0" smtClean="0"/>
              <a:t> E, </a:t>
            </a:r>
            <a:r>
              <a:rPr lang="tr-TR" sz="1300" dirty="0" err="1" smtClean="0"/>
              <a:t>Urhan</a:t>
            </a:r>
            <a:r>
              <a:rPr lang="tr-TR" sz="1300" dirty="0" smtClean="0"/>
              <a:t> S, </a:t>
            </a:r>
            <a:r>
              <a:rPr lang="tr-TR" sz="1300" dirty="0" err="1" smtClean="0"/>
              <a:t>Arikan</a:t>
            </a:r>
            <a:r>
              <a:rPr lang="tr-TR" sz="1300" dirty="0" smtClean="0"/>
              <a:t> V, Dündar U, </a:t>
            </a:r>
            <a:r>
              <a:rPr lang="tr-TR" sz="1300" dirty="0" err="1" smtClean="0"/>
              <a:t>Oksüz</a:t>
            </a:r>
            <a:r>
              <a:rPr lang="tr-TR" sz="1300" dirty="0" smtClean="0"/>
              <a:t> MC, et al. </a:t>
            </a:r>
            <a:r>
              <a:rPr lang="tr-TR" sz="1300" dirty="0" err="1" smtClean="0"/>
              <a:t>The</a:t>
            </a:r>
            <a:r>
              <a:rPr lang="tr-TR" sz="1300" dirty="0" smtClean="0"/>
              <a:t> </a:t>
            </a:r>
            <a:r>
              <a:rPr lang="tr-TR" sz="1300" dirty="0" err="1" smtClean="0"/>
              <a:t>prevalence</a:t>
            </a:r>
            <a:r>
              <a:rPr lang="tr-TR" sz="1300" dirty="0" smtClean="0"/>
              <a:t> of </a:t>
            </a:r>
            <a:r>
              <a:rPr lang="tr-TR" sz="1300" dirty="0" err="1" smtClean="0"/>
              <a:t>symptomatic</a:t>
            </a:r>
            <a:r>
              <a:rPr lang="tr-TR" sz="1300" dirty="0" smtClean="0"/>
              <a:t> </a:t>
            </a:r>
            <a:r>
              <a:rPr lang="tr-TR" sz="1300" dirty="0" err="1" smtClean="0"/>
              <a:t>knee</a:t>
            </a:r>
            <a:r>
              <a:rPr lang="tr-TR" sz="1300" dirty="0" smtClean="0"/>
              <a:t> </a:t>
            </a:r>
            <a:r>
              <a:rPr lang="tr-TR" sz="1300" dirty="0" err="1" smtClean="0"/>
              <a:t>and</a:t>
            </a:r>
            <a:r>
              <a:rPr lang="tr-TR" sz="1300" dirty="0" smtClean="0"/>
              <a:t> </a:t>
            </a:r>
            <a:r>
              <a:rPr lang="tr-TR" sz="1300" dirty="0" err="1" smtClean="0"/>
              <a:t>distal</a:t>
            </a:r>
            <a:r>
              <a:rPr lang="tr-TR" sz="1300" dirty="0" smtClean="0"/>
              <a:t> </a:t>
            </a:r>
            <a:r>
              <a:rPr lang="tr-TR" sz="1300" dirty="0" err="1" smtClean="0"/>
              <a:t>interphalangeal</a:t>
            </a:r>
            <a:r>
              <a:rPr lang="tr-TR" sz="1300" dirty="0" smtClean="0"/>
              <a:t> </a:t>
            </a:r>
            <a:r>
              <a:rPr lang="tr-TR" sz="1300" dirty="0" err="1" smtClean="0"/>
              <a:t>joint</a:t>
            </a:r>
            <a:r>
              <a:rPr lang="tr-TR" sz="1300" dirty="0" smtClean="0"/>
              <a:t> </a:t>
            </a:r>
            <a:r>
              <a:rPr lang="tr-TR" sz="1300" dirty="0" err="1" smtClean="0"/>
              <a:t>osteoarthritis</a:t>
            </a:r>
            <a:r>
              <a:rPr lang="tr-TR" sz="1300" dirty="0" smtClean="0"/>
              <a:t> in </a:t>
            </a:r>
            <a:r>
              <a:rPr lang="tr-TR" sz="1300" dirty="0" err="1" smtClean="0"/>
              <a:t>the</a:t>
            </a:r>
            <a:r>
              <a:rPr lang="tr-TR" sz="1300" dirty="0" smtClean="0"/>
              <a:t> urban </a:t>
            </a:r>
            <a:r>
              <a:rPr lang="tr-TR" sz="1300" dirty="0" err="1" smtClean="0"/>
              <a:t>population</a:t>
            </a:r>
            <a:r>
              <a:rPr lang="tr-TR" sz="1300" dirty="0" smtClean="0"/>
              <a:t> of Antalya, </a:t>
            </a:r>
            <a:r>
              <a:rPr lang="tr-TR" sz="1300" dirty="0" err="1" smtClean="0"/>
              <a:t>Turkey</a:t>
            </a:r>
            <a:r>
              <a:rPr lang="tr-TR" sz="1300" dirty="0" smtClean="0"/>
              <a:t>. </a:t>
            </a:r>
            <a:r>
              <a:rPr lang="tr-TR" sz="1300" dirty="0" err="1" smtClean="0"/>
              <a:t>Rheumatol</a:t>
            </a:r>
            <a:r>
              <a:rPr lang="tr-TR" sz="1300" dirty="0" smtClean="0"/>
              <a:t> </a:t>
            </a:r>
            <a:r>
              <a:rPr lang="tr-TR" sz="1300" dirty="0" err="1" smtClean="0"/>
              <a:t>Int</a:t>
            </a:r>
            <a:r>
              <a:rPr lang="tr-TR" sz="1300" dirty="0" smtClean="0"/>
              <a:t> 2005;25:201-4.</a:t>
            </a:r>
            <a:endParaRPr lang="tr-TR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EKLEM KIKIRDAĞININ YAPISI</a:t>
            </a:r>
            <a:endParaRPr lang="tr-TR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66960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OSTEOARTRİTTEKİ DEĞİŞİKLİKLER</a:t>
            </a:r>
            <a:endParaRPr lang="tr-T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72947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PATOFİZYOLOJİ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200" dirty="0" smtClean="0">
                <a:solidFill>
                  <a:srgbClr val="C00000"/>
                </a:solidFill>
              </a:rPr>
              <a:t>Kıkırdakta yapısal yıkım</a:t>
            </a:r>
          </a:p>
          <a:p>
            <a:pPr lvl="1">
              <a:lnSpc>
                <a:spcPct val="90000"/>
              </a:lnSpc>
            </a:pPr>
            <a:r>
              <a:rPr lang="tr-TR" sz="2000" dirty="0" smtClean="0">
                <a:solidFill>
                  <a:srgbClr val="003366"/>
                </a:solidFill>
              </a:rPr>
              <a:t>	</a:t>
            </a: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</a:rPr>
              <a:t>Fibrilasyon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000" dirty="0" smtClean="0"/>
              <a:t>ve </a:t>
            </a:r>
            <a:r>
              <a:rPr lang="tr-TR" sz="2000" dirty="0" err="1" smtClean="0"/>
              <a:t>fissür</a:t>
            </a:r>
            <a:r>
              <a:rPr lang="tr-TR" sz="2000" dirty="0" smtClean="0"/>
              <a:t> oluşumu</a:t>
            </a:r>
          </a:p>
          <a:p>
            <a:pPr lvl="1">
              <a:lnSpc>
                <a:spcPct val="90000"/>
              </a:lnSpc>
            </a:pPr>
            <a:r>
              <a:rPr lang="tr-TR" sz="2000" dirty="0" smtClean="0"/>
              <a:t>	Kıkırdak yüzeyinde </a:t>
            </a:r>
            <a:r>
              <a:rPr lang="tr-TR" sz="2000" dirty="0" err="1" smtClean="0"/>
              <a:t>fokal</a:t>
            </a:r>
            <a:r>
              <a:rPr lang="tr-TR" sz="2000" dirty="0" smtClean="0"/>
              <a:t> ya da yaygın erozyonlar</a:t>
            </a:r>
          </a:p>
          <a:p>
            <a:pPr lvl="1">
              <a:lnSpc>
                <a:spcPct val="90000"/>
              </a:lnSpc>
            </a:pPr>
            <a:r>
              <a:rPr lang="tr-TR" sz="2000" dirty="0" smtClean="0"/>
              <a:t>	Kıkırdakta incelme ve tam çıplaklaşma</a:t>
            </a:r>
          </a:p>
          <a:p>
            <a:pPr>
              <a:lnSpc>
                <a:spcPct val="90000"/>
              </a:lnSpc>
            </a:pPr>
            <a:r>
              <a:rPr lang="tr-TR" sz="2200" dirty="0" err="1" smtClean="0">
                <a:solidFill>
                  <a:srgbClr val="C00000"/>
                </a:solidFill>
              </a:rPr>
              <a:t>Subkondral</a:t>
            </a:r>
            <a:r>
              <a:rPr lang="tr-TR" sz="2200" dirty="0" smtClean="0">
                <a:solidFill>
                  <a:srgbClr val="C00000"/>
                </a:solidFill>
              </a:rPr>
              <a:t> kemikteki değişiklikler </a:t>
            </a:r>
          </a:p>
          <a:p>
            <a:pPr lvl="1">
              <a:lnSpc>
                <a:spcPct val="90000"/>
              </a:lnSpc>
            </a:pPr>
            <a:r>
              <a:rPr lang="tr-TR" sz="2000" dirty="0" smtClean="0">
                <a:solidFill>
                  <a:srgbClr val="003366"/>
                </a:solidFill>
              </a:rPr>
              <a:t>	</a:t>
            </a:r>
            <a:r>
              <a:rPr lang="tr-TR" sz="2000" dirty="0" smtClean="0"/>
              <a:t>Skleroz</a:t>
            </a:r>
          </a:p>
          <a:p>
            <a:pPr lvl="1">
              <a:lnSpc>
                <a:spcPct val="90000"/>
              </a:lnSpc>
            </a:pPr>
            <a:r>
              <a:rPr lang="tr-TR" sz="2000" dirty="0" smtClean="0"/>
              <a:t>	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</a:rPr>
              <a:t>Kist oluşumu</a:t>
            </a:r>
          </a:p>
          <a:p>
            <a:pPr lvl="1">
              <a:lnSpc>
                <a:spcPct val="90000"/>
              </a:lnSpc>
            </a:pPr>
            <a:r>
              <a:rPr lang="tr-TR" sz="2000" dirty="0" smtClean="0"/>
              <a:t>	</a:t>
            </a: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</a:rPr>
              <a:t>Eburnasyonla</a:t>
            </a:r>
            <a:r>
              <a:rPr lang="tr-TR" sz="2000" dirty="0" smtClean="0"/>
              <a:t> birlikte kemikte kalınlaşma</a:t>
            </a:r>
          </a:p>
          <a:p>
            <a:pPr>
              <a:lnSpc>
                <a:spcPct val="90000"/>
              </a:lnSpc>
            </a:pPr>
            <a:r>
              <a:rPr lang="tr-TR" sz="2000" dirty="0" smtClean="0"/>
              <a:t>	</a:t>
            </a:r>
            <a:r>
              <a:rPr lang="tr-TR" sz="2000" dirty="0" err="1" smtClean="0">
                <a:solidFill>
                  <a:schemeClr val="bg2">
                    <a:lumMod val="50000"/>
                  </a:schemeClr>
                </a:solidFill>
              </a:rPr>
              <a:t>Osteofit</a:t>
            </a:r>
            <a:r>
              <a:rPr lang="tr-TR" sz="2000" dirty="0" smtClean="0"/>
              <a:t> oluşumu</a:t>
            </a:r>
          </a:p>
          <a:p>
            <a:pPr>
              <a:lnSpc>
                <a:spcPct val="90000"/>
              </a:lnSpc>
            </a:pPr>
            <a:r>
              <a:rPr lang="tr-TR" sz="2200" dirty="0" smtClean="0">
                <a:solidFill>
                  <a:srgbClr val="C00000"/>
                </a:solidFill>
              </a:rPr>
              <a:t>Diğer değişiklikler</a:t>
            </a:r>
          </a:p>
          <a:p>
            <a:pPr lvl="1">
              <a:lnSpc>
                <a:spcPct val="90000"/>
              </a:lnSpc>
            </a:pPr>
            <a:r>
              <a:rPr lang="tr-TR" dirty="0" smtClean="0"/>
              <a:t>	</a:t>
            </a:r>
            <a:r>
              <a:rPr lang="tr-TR" sz="2000" dirty="0" err="1" smtClean="0"/>
              <a:t>Sinovit</a:t>
            </a:r>
            <a:endParaRPr lang="tr-TR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tr-TR" sz="2000" dirty="0" smtClean="0"/>
              <a:t>	</a:t>
            </a:r>
            <a:r>
              <a:rPr lang="tr-TR" sz="2000" dirty="0" err="1" smtClean="0"/>
              <a:t>Menisküslerde</a:t>
            </a:r>
            <a:r>
              <a:rPr lang="tr-TR" sz="2000" dirty="0" smtClean="0"/>
              <a:t> dejenerasyon</a:t>
            </a:r>
          </a:p>
          <a:p>
            <a:pPr lvl="1">
              <a:lnSpc>
                <a:spcPct val="90000"/>
              </a:lnSpc>
            </a:pPr>
            <a:r>
              <a:rPr lang="tr-TR" sz="2000" dirty="0" smtClean="0"/>
              <a:t>	Eklem çevresi kaslarda </a:t>
            </a:r>
            <a:r>
              <a:rPr lang="tr-TR" sz="2000" dirty="0" err="1" smtClean="0"/>
              <a:t>atrofi</a:t>
            </a:r>
            <a:endParaRPr lang="tr-TR" sz="20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SEMPTOMLAR- </a:t>
            </a:r>
            <a:r>
              <a:rPr lang="tr-TR" sz="2000" dirty="0" smtClean="0"/>
              <a:t>3 ANA SEMPTOM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solidFill>
                  <a:srgbClr val="C00000"/>
                </a:solidFill>
              </a:rPr>
              <a:t>Eklem ağrısı</a:t>
            </a:r>
          </a:p>
          <a:p>
            <a:pPr lvl="1"/>
            <a:r>
              <a:rPr lang="tr-TR" sz="2000" dirty="0" smtClean="0"/>
              <a:t>Ağrı genellikle aktivite ile ilgilidir ve dinlenme ile geçer. </a:t>
            </a:r>
          </a:p>
          <a:p>
            <a:pPr lvl="1"/>
            <a:r>
              <a:rPr lang="tr-TR" sz="2000" dirty="0" smtClean="0"/>
              <a:t>Hastalık ilerlerse ağrı daha sürekli hale gelir ve günlük yaşam aktivitelerini etkilemeye başlar ve sonunda işlevinde ciddi sınırlamalara neden olur.</a:t>
            </a:r>
          </a:p>
          <a:p>
            <a:pPr lvl="1"/>
            <a:r>
              <a:rPr lang="tr-TR" sz="2000" dirty="0" smtClean="0"/>
              <a:t>En sık </a:t>
            </a:r>
            <a:r>
              <a:rPr lang="tr-TR" sz="2000" dirty="0" err="1" smtClean="0"/>
              <a:t>proksimal</a:t>
            </a:r>
            <a:r>
              <a:rPr lang="tr-TR" sz="2000" dirty="0" smtClean="0"/>
              <a:t> ve </a:t>
            </a:r>
            <a:r>
              <a:rPr lang="tr-TR" sz="2000" dirty="0" err="1" smtClean="0"/>
              <a:t>distal</a:t>
            </a:r>
            <a:r>
              <a:rPr lang="tr-TR" sz="2000" dirty="0" smtClean="0"/>
              <a:t> </a:t>
            </a:r>
            <a:r>
              <a:rPr lang="tr-TR" sz="2000" dirty="0" err="1" smtClean="0"/>
              <a:t>interfalangeal</a:t>
            </a:r>
            <a:r>
              <a:rPr lang="tr-TR" sz="2000" dirty="0" smtClean="0"/>
              <a:t> eklemleri, ilk </a:t>
            </a:r>
            <a:r>
              <a:rPr lang="tr-TR" sz="2000" dirty="0" err="1" smtClean="0"/>
              <a:t>karpometakarpal</a:t>
            </a:r>
            <a:r>
              <a:rPr lang="tr-TR" sz="2000" dirty="0" smtClean="0"/>
              <a:t> (CMC) eklemleri, kalçayı, dizleri, ilk </a:t>
            </a:r>
            <a:r>
              <a:rPr lang="tr-TR" sz="2000" dirty="0" err="1" smtClean="0"/>
              <a:t>metatarsofalangeal</a:t>
            </a:r>
            <a:r>
              <a:rPr lang="tr-TR" sz="2000" dirty="0" smtClean="0"/>
              <a:t> eklemleri ve alt </a:t>
            </a:r>
            <a:r>
              <a:rPr lang="tr-TR" sz="2000" dirty="0" err="1" smtClean="0"/>
              <a:t>servikal</a:t>
            </a:r>
            <a:r>
              <a:rPr lang="tr-TR" sz="2000" dirty="0" smtClean="0"/>
              <a:t> ve </a:t>
            </a:r>
            <a:r>
              <a:rPr lang="tr-TR" sz="2000" dirty="0" err="1" smtClean="0"/>
              <a:t>lumbal</a:t>
            </a:r>
            <a:r>
              <a:rPr lang="tr-TR" sz="2000" dirty="0" smtClean="0"/>
              <a:t> </a:t>
            </a:r>
            <a:r>
              <a:rPr lang="tr-TR" sz="2000" dirty="0" err="1" smtClean="0"/>
              <a:t>vertebra</a:t>
            </a:r>
            <a:r>
              <a:rPr lang="tr-TR" sz="2000" dirty="0" smtClean="0"/>
              <a:t> eklemlerini etkiler</a:t>
            </a:r>
          </a:p>
          <a:p>
            <a:r>
              <a:rPr lang="tr-TR" sz="2000" dirty="0" smtClean="0">
                <a:solidFill>
                  <a:srgbClr val="C00000"/>
                </a:solidFill>
              </a:rPr>
              <a:t>Katılık (tutukluk)</a:t>
            </a:r>
          </a:p>
          <a:p>
            <a:pPr lvl="1"/>
            <a:r>
              <a:rPr lang="tr-TR" sz="2000" dirty="0" smtClean="0"/>
              <a:t>Sabah katılığı 3o </a:t>
            </a:r>
            <a:r>
              <a:rPr lang="tr-TR" sz="2000" dirty="0" err="1" smtClean="0"/>
              <a:t>dk’nın</a:t>
            </a:r>
            <a:r>
              <a:rPr lang="tr-TR" sz="2000" dirty="0" smtClean="0"/>
              <a:t> altındadır. </a:t>
            </a:r>
          </a:p>
          <a:p>
            <a:r>
              <a:rPr lang="tr-TR" sz="2000" dirty="0" err="1" smtClean="0">
                <a:solidFill>
                  <a:srgbClr val="C00000"/>
                </a:solidFill>
              </a:rPr>
              <a:t>Lokomotor</a:t>
            </a:r>
            <a:r>
              <a:rPr lang="tr-TR" sz="2000" dirty="0" smtClean="0">
                <a:solidFill>
                  <a:srgbClr val="C00000"/>
                </a:solidFill>
              </a:rPr>
              <a:t> kısıtlılık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SEMPTOMLAR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000" dirty="0" smtClean="0"/>
              <a:t>Kas güçsüzlüğü </a:t>
            </a:r>
          </a:p>
          <a:p>
            <a:r>
              <a:rPr lang="tr-TR" sz="2000" dirty="0" smtClean="0"/>
              <a:t>Denge sorunları</a:t>
            </a:r>
          </a:p>
          <a:p>
            <a:r>
              <a:rPr lang="tr-TR" sz="2000" dirty="0" smtClean="0"/>
              <a:t>Kemik şişmesi</a:t>
            </a:r>
          </a:p>
          <a:p>
            <a:r>
              <a:rPr lang="tr-TR" sz="2000" dirty="0" smtClean="0"/>
              <a:t>Eklem </a:t>
            </a:r>
            <a:r>
              <a:rPr lang="tr-TR" sz="2000" dirty="0" err="1" smtClean="0"/>
              <a:t>deformitesi</a:t>
            </a:r>
            <a:r>
              <a:rPr lang="tr-TR" sz="2000" dirty="0" smtClean="0"/>
              <a:t> </a:t>
            </a:r>
          </a:p>
          <a:p>
            <a:pPr lvl="1"/>
            <a:r>
              <a:rPr lang="tr-TR" sz="2000" dirty="0" err="1" smtClean="0"/>
              <a:t>Haberdan</a:t>
            </a:r>
            <a:r>
              <a:rPr lang="tr-TR" sz="2000" dirty="0" smtClean="0"/>
              <a:t> nodülleri(DIF)</a:t>
            </a:r>
          </a:p>
          <a:p>
            <a:pPr lvl="1"/>
            <a:r>
              <a:rPr lang="tr-TR" sz="2000" dirty="0" err="1" smtClean="0"/>
              <a:t>Bouchard</a:t>
            </a:r>
            <a:r>
              <a:rPr lang="tr-TR" sz="2000" dirty="0" smtClean="0"/>
              <a:t> nodülleri(PIF)</a:t>
            </a:r>
          </a:p>
          <a:p>
            <a:pPr lvl="1"/>
            <a:r>
              <a:rPr lang="tr-TR" sz="2000" dirty="0" err="1" smtClean="0"/>
              <a:t>Genu</a:t>
            </a:r>
            <a:r>
              <a:rPr lang="tr-TR" sz="2000" dirty="0" smtClean="0"/>
              <a:t> </a:t>
            </a:r>
            <a:r>
              <a:rPr lang="tr-TR" sz="2000" dirty="0" err="1" smtClean="0"/>
              <a:t>Varus</a:t>
            </a:r>
            <a:r>
              <a:rPr lang="tr-TR" sz="2000" dirty="0" smtClean="0"/>
              <a:t>/</a:t>
            </a:r>
            <a:r>
              <a:rPr lang="tr-TR" sz="2000" dirty="0" err="1" smtClean="0"/>
              <a:t>Genu</a:t>
            </a:r>
            <a:r>
              <a:rPr lang="tr-TR" sz="2000" dirty="0" smtClean="0"/>
              <a:t> </a:t>
            </a:r>
            <a:r>
              <a:rPr lang="tr-TR" sz="2000" dirty="0" err="1" smtClean="0"/>
              <a:t>Valgus</a:t>
            </a:r>
            <a:r>
              <a:rPr lang="tr-TR" sz="2000" dirty="0" smtClean="0"/>
              <a:t>(Diz)</a:t>
            </a:r>
          </a:p>
          <a:p>
            <a:pPr lvl="1"/>
            <a:r>
              <a:rPr lang="tr-TR" sz="2000" dirty="0" err="1" smtClean="0"/>
              <a:t>Hallux</a:t>
            </a:r>
            <a:r>
              <a:rPr lang="tr-TR" sz="2000" dirty="0" smtClean="0"/>
              <a:t> </a:t>
            </a:r>
            <a:r>
              <a:rPr lang="tr-TR" sz="2000" dirty="0" err="1" smtClean="0"/>
              <a:t>Rigidus</a:t>
            </a:r>
            <a:r>
              <a:rPr lang="tr-TR" sz="2000" dirty="0" smtClean="0"/>
              <a:t>(MTF)</a:t>
            </a:r>
          </a:p>
          <a:p>
            <a:r>
              <a:rPr lang="tr-TR" sz="2000" dirty="0" err="1" smtClean="0"/>
              <a:t>İnstabilite</a:t>
            </a:r>
            <a:endParaRPr lang="tr-TR" sz="2000" dirty="0" smtClean="0"/>
          </a:p>
          <a:p>
            <a:pPr lvl="1"/>
            <a:r>
              <a:rPr lang="tr-TR" sz="2000" dirty="0" smtClean="0"/>
              <a:t>Hastalar eklemin kas güçsüzlüğünün bir işareti olan "çömelmeye" neden olduğundan şikayet ederler.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heberden nodüller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41682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FİZİK MUAYENE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 smtClean="0"/>
              <a:t>Tutulan eklemin </a:t>
            </a:r>
            <a:r>
              <a:rPr lang="tr-TR" sz="2000" dirty="0" err="1" smtClean="0"/>
              <a:t>palpasyonunda</a:t>
            </a:r>
            <a:r>
              <a:rPr lang="tr-TR" sz="2000" dirty="0" smtClean="0"/>
              <a:t> hassasiyet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Eklemde </a:t>
            </a:r>
            <a:r>
              <a:rPr lang="tr-TR" sz="2000" dirty="0" err="1" smtClean="0"/>
              <a:t>effüzyon</a:t>
            </a:r>
            <a:r>
              <a:rPr lang="tr-TR" sz="20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Hafif </a:t>
            </a:r>
            <a:r>
              <a:rPr lang="tr-TR" sz="2000" dirty="0" err="1" smtClean="0"/>
              <a:t>pleositoz</a:t>
            </a:r>
            <a:endParaRPr lang="tr-TR" sz="2000" dirty="0" smtClean="0"/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Normal viskozite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/>
              <a:t>Hafif artmış protein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Krepitasyon</a:t>
            </a:r>
            <a:r>
              <a:rPr lang="tr-TR" sz="2000" dirty="0" smtClean="0"/>
              <a:t>; pürüzsüz eklem yüzlerinin bozulmasından meydana gelir.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Osteofitler</a:t>
            </a:r>
            <a:r>
              <a:rPr lang="tr-TR" sz="2000" dirty="0" smtClean="0"/>
              <a:t>, </a:t>
            </a:r>
            <a:r>
              <a:rPr lang="tr-TR" sz="2000" dirty="0" err="1" smtClean="0"/>
              <a:t>periferik</a:t>
            </a:r>
            <a:r>
              <a:rPr lang="tr-TR" sz="2000" dirty="0" smtClean="0"/>
              <a:t> eklemlerde kemik genişlemeleri olarak </a:t>
            </a:r>
            <a:r>
              <a:rPr lang="tr-TR" sz="2000" dirty="0" err="1" smtClean="0"/>
              <a:t>palpe</a:t>
            </a:r>
            <a:r>
              <a:rPr lang="tr-TR" sz="2000" dirty="0" smtClean="0"/>
              <a:t> edilebilir.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laboratuar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CBC, ESR, </a:t>
            </a:r>
            <a:r>
              <a:rPr lang="tr-TR" sz="2000" dirty="0" err="1" smtClean="0"/>
              <a:t>romatoid</a:t>
            </a:r>
            <a:r>
              <a:rPr lang="tr-TR" sz="2000" dirty="0" smtClean="0"/>
              <a:t> faktör, ANA gibi kan testleri genellikle normaldir, </a:t>
            </a:r>
            <a:r>
              <a:rPr lang="tr-TR" sz="2000" dirty="0" err="1" smtClean="0"/>
              <a:t>romatoid</a:t>
            </a:r>
            <a:r>
              <a:rPr lang="tr-TR" sz="2000" dirty="0" smtClean="0"/>
              <a:t> </a:t>
            </a:r>
            <a:r>
              <a:rPr lang="tr-TR" sz="2000" dirty="0" err="1" smtClean="0"/>
              <a:t>artriti</a:t>
            </a:r>
            <a:r>
              <a:rPr lang="tr-TR" sz="2000" dirty="0" smtClean="0"/>
              <a:t> ekarte etmek için kullanılabilir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Sinoviyal</a:t>
            </a:r>
            <a:r>
              <a:rPr lang="tr-TR" sz="2000" dirty="0" smtClean="0"/>
              <a:t> sıvı elde edilirse, beyaz küre sayısı ile uyumlu olacak şekilde &lt;2000 / </a:t>
            </a:r>
            <a:r>
              <a:rPr lang="tr-TR" sz="2000" dirty="0" err="1" smtClean="0"/>
              <a:t>uL</a:t>
            </a:r>
            <a:r>
              <a:rPr lang="tr-TR" sz="2000" dirty="0" smtClean="0"/>
              <a:t>, çoğunlukla </a:t>
            </a:r>
            <a:r>
              <a:rPr lang="tr-TR" sz="2000" dirty="0" err="1" smtClean="0"/>
              <a:t>mononükleer</a:t>
            </a:r>
            <a:r>
              <a:rPr lang="tr-TR" sz="2000" dirty="0" smtClean="0"/>
              <a:t> hücreler olmalıdır.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OSTEOARTRİTTE RADYOGRAFİ</a:t>
            </a:r>
            <a:endParaRPr lang="tr-TR" dirty="0"/>
          </a:p>
        </p:txBody>
      </p:sp>
      <p:pic>
        <p:nvPicPr>
          <p:cNvPr id="4" name="Picture 4" descr="oa-ü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628800"/>
            <a:ext cx="22396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İçerik Yer Tutucusu"/>
          <p:cNvSpPr>
            <a:spLocks noGrp="1"/>
          </p:cNvSpPr>
          <p:nvPr>
            <p:ph sz="quarter" idx="2"/>
          </p:nvPr>
        </p:nvSpPr>
        <p:spPr>
          <a:xfrm>
            <a:off x="3131840" y="1484784"/>
            <a:ext cx="4392488" cy="4572000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1-Eklem aralığında daralma</a:t>
            </a:r>
            <a:r>
              <a:rPr lang="tr-TR" b="1" dirty="0" smtClean="0"/>
              <a:t>-</a:t>
            </a:r>
            <a:r>
              <a:rPr lang="tr-TR" dirty="0" smtClean="0"/>
              <a:t> kıkırdak aşınması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2-</a:t>
            </a:r>
            <a:r>
              <a:rPr lang="en-US" dirty="0" smtClean="0"/>
              <a:t>Sub</a:t>
            </a:r>
            <a:r>
              <a:rPr lang="tr-TR" dirty="0" err="1" smtClean="0"/>
              <a:t>kondral</a:t>
            </a:r>
            <a:r>
              <a:rPr lang="tr-TR" dirty="0" smtClean="0"/>
              <a:t> </a:t>
            </a:r>
            <a:r>
              <a:rPr lang="en-US" dirty="0" smtClean="0"/>
              <a:t>s</a:t>
            </a:r>
            <a:r>
              <a:rPr lang="tr-TR" dirty="0" smtClean="0"/>
              <a:t>k</a:t>
            </a:r>
            <a:r>
              <a:rPr lang="en-US" dirty="0" err="1" smtClean="0"/>
              <a:t>lero</a:t>
            </a:r>
            <a:r>
              <a:rPr lang="tr-TR" dirty="0" smtClean="0"/>
              <a:t>z</a:t>
            </a:r>
          </a:p>
          <a:p>
            <a:pPr>
              <a:buNone/>
            </a:pPr>
            <a:r>
              <a:rPr lang="tr-TR" dirty="0" smtClean="0"/>
              <a:t>3-</a:t>
            </a:r>
            <a:r>
              <a:rPr lang="en-US" dirty="0" err="1" smtClean="0"/>
              <a:t>Osteo</a:t>
            </a:r>
            <a:r>
              <a:rPr lang="tr-TR" dirty="0" smtClean="0"/>
              <a:t>fit</a:t>
            </a:r>
            <a:endParaRPr lang="en-US" dirty="0" smtClean="0"/>
          </a:p>
          <a:p>
            <a:pPr>
              <a:buNone/>
            </a:pPr>
            <a:r>
              <a:rPr lang="tr-TR" dirty="0" smtClean="0"/>
              <a:t>4-Kemik kistleri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36576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/>
              <a:t>Amaç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Öğrenim Hedefleri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Tanım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Sınıflandırma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Etiyoloji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Risk Faktörleri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Epidemiyoloji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Patofizyoloji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smtClean="0"/>
              <a:t>Klinik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5076056" y="1628800"/>
            <a:ext cx="36576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 smtClean="0"/>
              <a:t>Fizik Muayene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Laboratuar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Radyografi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Ayırıcı Tanı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Tedavi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Kaynaklar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KELLGREN LAWRENCE SINIFLANDIRMASI</a:t>
            </a:r>
            <a:br>
              <a:rPr lang="tr-TR" dirty="0" smtClean="0"/>
            </a:br>
            <a:r>
              <a:rPr lang="tr-TR" dirty="0" smtClean="0"/>
              <a:t>(RADYOLOJİK SINIFLANDIRMA)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3672408" cy="4997152"/>
          </a:xfrm>
        </p:spPr>
        <p:txBody>
          <a:bodyPr>
            <a:normAutofit fontScale="92500" lnSpcReduction="20000"/>
          </a:bodyPr>
          <a:lstStyle/>
          <a:p>
            <a:r>
              <a:rPr lang="tr-TR" sz="2000" b="1" dirty="0" smtClean="0"/>
              <a:t>Evre 0:</a:t>
            </a:r>
            <a:r>
              <a:rPr lang="tr-TR" sz="2000" dirty="0" smtClean="0"/>
              <a:t> </a:t>
            </a:r>
            <a:r>
              <a:rPr lang="tr-TR" sz="2000" dirty="0" err="1" smtClean="0"/>
              <a:t>Osteoartrite</a:t>
            </a:r>
            <a:r>
              <a:rPr lang="tr-TR" sz="2000" dirty="0" smtClean="0"/>
              <a:t> ait herhangi bir bulgu yok</a:t>
            </a:r>
          </a:p>
          <a:p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b="1" dirty="0" smtClean="0"/>
              <a:t>Evre 1:</a:t>
            </a:r>
            <a:r>
              <a:rPr lang="tr-TR" sz="2000" dirty="0" smtClean="0"/>
              <a:t> Eklem aralığında şüpheli daralma ve olası </a:t>
            </a:r>
            <a:r>
              <a:rPr lang="tr-TR" sz="2000" dirty="0" err="1" smtClean="0"/>
              <a:t>osteofit</a:t>
            </a:r>
            <a:r>
              <a:rPr lang="tr-TR" sz="2000" dirty="0" smtClean="0"/>
              <a:t> formasyonu.</a:t>
            </a:r>
          </a:p>
          <a:p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b="1" dirty="0" smtClean="0"/>
              <a:t>Evre 2:</a:t>
            </a:r>
            <a:r>
              <a:rPr lang="tr-TR" sz="2000" dirty="0" smtClean="0"/>
              <a:t> Kesin </a:t>
            </a:r>
            <a:r>
              <a:rPr lang="tr-TR" sz="2000" dirty="0" err="1" smtClean="0"/>
              <a:t>osteofit</a:t>
            </a:r>
            <a:r>
              <a:rPr lang="tr-TR" sz="2000" dirty="0" smtClean="0"/>
              <a:t> ve olası eklem aralığı daralması</a:t>
            </a:r>
          </a:p>
          <a:p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b="1" dirty="0" smtClean="0"/>
              <a:t>Evre 3:</a:t>
            </a:r>
            <a:r>
              <a:rPr lang="tr-TR" sz="2000" dirty="0" smtClean="0"/>
              <a:t> Çok sayıda </a:t>
            </a:r>
            <a:r>
              <a:rPr lang="tr-TR" sz="2000" dirty="0" err="1" smtClean="0"/>
              <a:t>osteofit</a:t>
            </a:r>
            <a:r>
              <a:rPr lang="tr-TR" sz="2000" dirty="0" smtClean="0"/>
              <a:t>, eklem aralığında kesin daralma, skleroz ve kemik sınırlarında </a:t>
            </a:r>
            <a:r>
              <a:rPr lang="tr-TR" sz="2000" dirty="0" err="1" smtClean="0"/>
              <a:t>deformite</a:t>
            </a:r>
            <a:r>
              <a:rPr lang="tr-TR" sz="2000" dirty="0" smtClean="0"/>
              <a:t> olabilir</a:t>
            </a:r>
          </a:p>
          <a:p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b="1" dirty="0" smtClean="0"/>
              <a:t>Evre 4:</a:t>
            </a:r>
            <a:r>
              <a:rPr lang="tr-TR" sz="2000" dirty="0" smtClean="0"/>
              <a:t> Büyük </a:t>
            </a:r>
            <a:r>
              <a:rPr lang="tr-TR" sz="2000" dirty="0" err="1" smtClean="0"/>
              <a:t>osteofitler</a:t>
            </a:r>
            <a:r>
              <a:rPr lang="tr-TR" sz="2000" dirty="0" smtClean="0"/>
              <a:t>, eklem aralığında ciddi daralma, ciddi skleroz ve kemik sınırlarında aşikar </a:t>
            </a:r>
            <a:r>
              <a:rPr lang="tr-TR" sz="2000" dirty="0" err="1" smtClean="0"/>
              <a:t>deformiteler</a:t>
            </a:r>
            <a:r>
              <a:rPr lang="tr-TR" sz="2000" dirty="0" smtClean="0"/>
              <a:t>.</a:t>
            </a:r>
          </a:p>
          <a:p>
            <a:endParaRPr lang="tr-TR" sz="2000" dirty="0" smtClean="0"/>
          </a:p>
          <a:p>
            <a:endParaRPr lang="tr-TR" dirty="0"/>
          </a:p>
        </p:txBody>
      </p:sp>
      <p:pic>
        <p:nvPicPr>
          <p:cNvPr id="11266" name="Picture 2" descr="http://2.bp.blogspot.com/-zR95_vVJZNg/VC51sKWsqUI/AAAAAAAAFxM/f9n_J36TJvk/s1600/kellg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16832"/>
            <a:ext cx="440474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OSTEOARTRİTTE MRG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Birçok hasta için gereksizdir. </a:t>
            </a:r>
          </a:p>
          <a:p>
            <a:r>
              <a:rPr lang="tr-TR" sz="2000" dirty="0" smtClean="0"/>
              <a:t>Diz </a:t>
            </a:r>
            <a:r>
              <a:rPr lang="tr-TR" sz="2000" dirty="0" err="1" smtClean="0"/>
              <a:t>MRG’sinin</a:t>
            </a:r>
            <a:r>
              <a:rPr lang="tr-TR" sz="2000" dirty="0" smtClean="0"/>
              <a:t> özellikle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dizde ağrı, </a:t>
            </a:r>
            <a:r>
              <a:rPr lang="tr-TR" sz="2000" dirty="0" err="1" smtClean="0">
                <a:solidFill>
                  <a:schemeClr val="accent5">
                    <a:lumMod val="75000"/>
                  </a:schemeClr>
                </a:solidFill>
              </a:rPr>
              <a:t>kitlenme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, boşalma, </a:t>
            </a:r>
            <a:r>
              <a:rPr lang="tr-TR" sz="2000" dirty="0" err="1" smtClean="0">
                <a:solidFill>
                  <a:schemeClr val="accent5">
                    <a:lumMod val="75000"/>
                  </a:schemeClr>
                </a:solidFill>
              </a:rPr>
              <a:t>instabilite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2000" dirty="0" smtClean="0"/>
              <a:t>gibi </a:t>
            </a:r>
            <a:r>
              <a:rPr lang="tr-TR" sz="2000" dirty="0" err="1" smtClean="0">
                <a:solidFill>
                  <a:srgbClr val="C00000"/>
                </a:solidFill>
              </a:rPr>
              <a:t>menisküs</a:t>
            </a:r>
            <a:r>
              <a:rPr lang="tr-TR" sz="2000" dirty="0" smtClean="0"/>
              <a:t> veya </a:t>
            </a:r>
            <a:r>
              <a:rPr lang="tr-TR" sz="2000" dirty="0" err="1" smtClean="0">
                <a:solidFill>
                  <a:srgbClr val="C00000"/>
                </a:solidFill>
              </a:rPr>
              <a:t>ligament</a:t>
            </a:r>
            <a:r>
              <a:rPr lang="tr-TR" sz="2000" dirty="0" smtClean="0">
                <a:solidFill>
                  <a:srgbClr val="C00000"/>
                </a:solidFill>
              </a:rPr>
              <a:t> hasarını</a:t>
            </a:r>
            <a:r>
              <a:rPr lang="tr-TR" sz="2000" dirty="0" smtClean="0"/>
              <a:t> düşündüren durumlarda tanı değeri vardır. </a:t>
            </a:r>
          </a:p>
          <a:p>
            <a:r>
              <a:rPr lang="tr-TR" sz="2000" dirty="0" smtClean="0"/>
              <a:t>İki MRG bulgusu, </a:t>
            </a:r>
            <a:r>
              <a:rPr lang="tr-TR" sz="2000" dirty="0" err="1" smtClean="0"/>
              <a:t>OA’ik</a:t>
            </a:r>
            <a:r>
              <a:rPr lang="tr-TR" sz="2000" dirty="0" smtClean="0"/>
              <a:t> ağrılı diz ile </a:t>
            </a:r>
            <a:r>
              <a:rPr lang="tr-TR" sz="2000" dirty="0" err="1" smtClean="0"/>
              <a:t>koreledir</a:t>
            </a:r>
            <a:r>
              <a:rPr lang="tr-TR" sz="2000" dirty="0" smtClean="0"/>
              <a:t>. </a:t>
            </a:r>
          </a:p>
          <a:p>
            <a:pPr lvl="1"/>
            <a:r>
              <a:rPr lang="tr-TR" sz="1700" dirty="0" smtClean="0"/>
              <a:t>Kısmi veya tam kıkırdak </a:t>
            </a:r>
            <a:r>
              <a:rPr lang="tr-TR" sz="1700" dirty="0" err="1" smtClean="0"/>
              <a:t>defektleri</a:t>
            </a:r>
            <a:r>
              <a:rPr lang="tr-TR" sz="1700" dirty="0" smtClean="0"/>
              <a:t> </a:t>
            </a:r>
          </a:p>
          <a:p>
            <a:pPr lvl="1"/>
            <a:r>
              <a:rPr lang="tr-TR" sz="1700" dirty="0" smtClean="0"/>
              <a:t>Kemik iliği ödemi. </a:t>
            </a:r>
          </a:p>
          <a:p>
            <a:r>
              <a:rPr lang="tr-TR" sz="2000" dirty="0" smtClean="0"/>
              <a:t>Diz </a:t>
            </a:r>
            <a:r>
              <a:rPr lang="tr-TR" sz="2000" dirty="0" err="1" smtClean="0"/>
              <a:t>OA’inde</a:t>
            </a:r>
            <a:r>
              <a:rPr lang="tr-TR" sz="2000" dirty="0" smtClean="0"/>
              <a:t> </a:t>
            </a:r>
            <a:r>
              <a:rPr lang="tr-TR" sz="2000" dirty="0" err="1" smtClean="0"/>
              <a:t>periartiküler</a:t>
            </a:r>
            <a:r>
              <a:rPr lang="tr-TR" sz="2000" dirty="0" smtClean="0"/>
              <a:t> bozukluklar (</a:t>
            </a:r>
            <a:r>
              <a:rPr lang="tr-TR" sz="2000" dirty="0" err="1" smtClean="0"/>
              <a:t>tendinit</a:t>
            </a:r>
            <a:r>
              <a:rPr lang="tr-TR" sz="2000" dirty="0" smtClean="0"/>
              <a:t>, </a:t>
            </a:r>
            <a:r>
              <a:rPr lang="tr-TR" sz="2000" dirty="0" err="1" smtClean="0"/>
              <a:t>bursit</a:t>
            </a:r>
            <a:r>
              <a:rPr lang="tr-TR" sz="2000" dirty="0" smtClean="0"/>
              <a:t>, sıvı toplanması) MRG ile ortaya çıkarılabilir. </a:t>
            </a:r>
          </a:p>
          <a:p>
            <a:r>
              <a:rPr lang="tr-TR" sz="2000" dirty="0" smtClean="0"/>
              <a:t>Kıkırdak volüm değişikliklerinin hızı MRG ile takip edilebilir.</a:t>
            </a:r>
          </a:p>
          <a:p>
            <a:r>
              <a:rPr lang="tr-TR" sz="2000" dirty="0" err="1" smtClean="0"/>
              <a:t>Kondroprotektif</a:t>
            </a:r>
            <a:r>
              <a:rPr lang="tr-TR" sz="2000" dirty="0" smtClean="0"/>
              <a:t> ajanların etkisini takip için araştırma amaçlı kullanılabilir.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                  </a:t>
            </a: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                             KLİNİK BULGULAR</a:t>
            </a:r>
          </a:p>
          <a:p>
            <a:pPr>
              <a:buNone/>
            </a:pPr>
            <a:r>
              <a:rPr lang="tr-TR" dirty="0" smtClean="0"/>
              <a:t>                                   </a:t>
            </a:r>
            <a:r>
              <a:rPr lang="tr-TR" sz="2000" dirty="0" smtClean="0"/>
              <a:t>EKLEM AĞRISI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       </a:t>
            </a:r>
          </a:p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                       RADYOLOJİK BULGULAR </a:t>
            </a:r>
          </a:p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                                    </a:t>
            </a:r>
            <a:r>
              <a:rPr lang="tr-TR" sz="2000" dirty="0" smtClean="0"/>
              <a:t>  OSTEOFİT</a:t>
            </a:r>
            <a:endParaRPr lang="tr-TR" sz="2000" dirty="0"/>
          </a:p>
        </p:txBody>
      </p:sp>
      <p:sp>
        <p:nvSpPr>
          <p:cNvPr id="5" name="4 Artı"/>
          <p:cNvSpPr/>
          <p:nvPr/>
        </p:nvSpPr>
        <p:spPr>
          <a:xfrm>
            <a:off x="3779912" y="3501008"/>
            <a:ext cx="648072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AYRICI TANI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err="1" smtClean="0"/>
              <a:t>Romatoid</a:t>
            </a:r>
            <a:r>
              <a:rPr lang="tr-TR" sz="2000" dirty="0" smtClean="0"/>
              <a:t> </a:t>
            </a:r>
            <a:r>
              <a:rPr lang="tr-TR" sz="2000" dirty="0" err="1" smtClean="0"/>
              <a:t>artrit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Psoriatik</a:t>
            </a:r>
            <a:r>
              <a:rPr lang="tr-TR" sz="2000" dirty="0" smtClean="0"/>
              <a:t> </a:t>
            </a:r>
            <a:r>
              <a:rPr lang="tr-TR" sz="2000" dirty="0" err="1" smtClean="0"/>
              <a:t>artrit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smtClean="0"/>
              <a:t>Kristal </a:t>
            </a:r>
            <a:r>
              <a:rPr lang="tr-TR" sz="2000" dirty="0" err="1" smtClean="0"/>
              <a:t>artrit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Hemokromatosis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Bursit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Avasküler</a:t>
            </a:r>
            <a:r>
              <a:rPr lang="tr-TR" sz="2000" dirty="0" smtClean="0"/>
              <a:t> nekroz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Tendinit</a:t>
            </a:r>
            <a:endParaRPr lang="tr-TR" sz="2000" dirty="0" smtClean="0"/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Radikülopati</a:t>
            </a:r>
            <a:r>
              <a:rPr lang="tr-TR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Yumuşak doku anormallikleri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AYIRICI TANI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128792" cy="45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60425"/>
            <a:ext cx="7772400" cy="64135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" charset="0"/>
              </a:rPr>
              <a:t>OSTEOARTRİT  </a:t>
            </a:r>
            <a:r>
              <a:rPr lang="en-US" dirty="0" smtClean="0">
                <a:latin typeface="Arial" charset="0"/>
              </a:rPr>
              <a:t>TE</a:t>
            </a:r>
            <a:r>
              <a:rPr lang="tr-TR" dirty="0" smtClean="0">
                <a:latin typeface="Arial" charset="0"/>
              </a:rPr>
              <a:t>D</a:t>
            </a:r>
            <a:r>
              <a:rPr lang="en-US" dirty="0" smtClean="0">
                <a:latin typeface="Arial" charset="0"/>
              </a:rPr>
              <a:t>A</a:t>
            </a:r>
            <a:r>
              <a:rPr lang="tr-TR" dirty="0" smtClean="0">
                <a:latin typeface="Arial" charset="0"/>
              </a:rPr>
              <a:t>VİSİ</a:t>
            </a:r>
            <a:endParaRPr lang="tr-TR" dirty="0">
              <a:latin typeface="Arial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20938"/>
            <a:ext cx="7772400" cy="4114800"/>
          </a:xfrm>
        </p:spPr>
        <p:txBody>
          <a:bodyPr>
            <a:normAutofit/>
          </a:bodyPr>
          <a:lstStyle/>
          <a:p>
            <a:r>
              <a:rPr lang="tr-TR" sz="2000" dirty="0"/>
              <a:t> </a:t>
            </a:r>
            <a:r>
              <a:rPr lang="tr-TR" sz="2000" dirty="0" err="1" smtClean="0"/>
              <a:t>Non</a:t>
            </a:r>
            <a:r>
              <a:rPr lang="tr-TR" sz="2000" dirty="0" smtClean="0"/>
              <a:t>-farmakolojik tedavi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tr-TR" sz="2000" dirty="0" smtClean="0"/>
              <a:t>Farmakolojik tedavi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tr-TR" sz="2000" dirty="0"/>
              <a:t>Cerrahi </a:t>
            </a:r>
            <a:r>
              <a:rPr lang="en-US" sz="2000" dirty="0" err="1"/>
              <a:t>te</a:t>
            </a:r>
            <a:r>
              <a:rPr lang="tr-TR" sz="2000" dirty="0"/>
              <a:t>d</a:t>
            </a:r>
            <a:r>
              <a:rPr lang="en-US" sz="2000" dirty="0"/>
              <a:t>a</a:t>
            </a:r>
            <a:r>
              <a:rPr lang="tr-TR" sz="2000" dirty="0" err="1" smtClean="0"/>
              <a:t>vi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NON-FARMAKOLOJİK TEDAVİ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 </a:t>
            </a:r>
            <a:r>
              <a:rPr lang="tr-TR" sz="2000" dirty="0" smtClean="0"/>
              <a:t>Ağrıyı arttıran ya da eklemi aşırı yüklenen aktivitelerden kaçınma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Gücü arttırmak için egzersiz yapmak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Kilo vermek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Baston ya da koltuk değneği aracılığıyla eklem yükünü azaltmak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10 TEMEL KORUNMA KURALI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11560" y="1600200"/>
            <a:ext cx="7560840" cy="45720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tr-TR" dirty="0" smtClean="0"/>
              <a:t>Mümkün olduğunca hareketli kalınmaya dikkat edilmelidir.</a:t>
            </a:r>
          </a:p>
          <a:p>
            <a:pPr marL="457200" indent="-457200">
              <a:buFont typeface="+mj-lt"/>
              <a:buAutoNum type="arabicParenR"/>
            </a:pPr>
            <a:r>
              <a:rPr lang="tr-TR" dirty="0" smtClean="0"/>
              <a:t>Ağrı sınırına gelmeden önce duracak şekilde yürüyüş yapılmalıdır.</a:t>
            </a:r>
          </a:p>
          <a:p>
            <a:pPr marL="457200" indent="-457200">
              <a:buFont typeface="+mj-lt"/>
              <a:buAutoNum type="arabicParenR"/>
            </a:pPr>
            <a:r>
              <a:rPr lang="tr-TR" dirty="0" smtClean="0"/>
              <a:t>Uzun süre ayakta sabit bir pozisyonda kalınmamalıdır.</a:t>
            </a:r>
          </a:p>
          <a:p>
            <a:pPr marL="457200" indent="-457200">
              <a:buFont typeface="+mj-lt"/>
              <a:buAutoNum type="arabicParenR"/>
            </a:pPr>
            <a:r>
              <a:rPr lang="tr-TR" dirty="0" smtClean="0"/>
              <a:t>Sandalye seviyesinden daha alçak yerlerde oturulmamalıdır ve diz çökmekten kaçınılmalıdır.</a:t>
            </a:r>
          </a:p>
          <a:p>
            <a:pPr marL="457200" indent="-457200">
              <a:buFont typeface="+mj-lt"/>
              <a:buAutoNum type="arabicParenR"/>
            </a:pPr>
            <a:r>
              <a:rPr lang="tr-TR" dirty="0" smtClean="0"/>
              <a:t>Yüksek tuvalet kullanımına özen gösterilmelidir.</a:t>
            </a:r>
          </a:p>
          <a:p>
            <a:pPr marL="457200" indent="-457200">
              <a:buFont typeface="+mj-lt"/>
              <a:buAutoNum type="arabicParenR"/>
            </a:pPr>
            <a:r>
              <a:rPr lang="tr-TR" dirty="0" smtClean="0"/>
              <a:t>Yumuşak tabanlı ayakkabılar kullanılmalı, yumuşak zeminde yürümeye dikkat edilmelidir.</a:t>
            </a:r>
          </a:p>
          <a:p>
            <a:pPr marL="457200" indent="-457200">
              <a:buFont typeface="+mj-lt"/>
              <a:buAutoNum type="arabicParenR"/>
            </a:pPr>
            <a:r>
              <a:rPr lang="tr-TR" dirty="0" smtClean="0"/>
              <a:t>Sık merdiven inip çıkılmamalıdır.</a:t>
            </a:r>
          </a:p>
          <a:p>
            <a:pPr marL="457200" indent="-457200">
              <a:buFont typeface="+mj-lt"/>
              <a:buAutoNum type="arabicParenR"/>
            </a:pPr>
            <a:r>
              <a:rPr lang="tr-TR" dirty="0" smtClean="0"/>
              <a:t>Vücut ağırlığı azaltılmalı, mümkün olduğu kadar ağır yük taşımaktan kaçınılmalıdır.</a:t>
            </a:r>
          </a:p>
          <a:p>
            <a:pPr marL="457200" indent="-457200">
              <a:buFont typeface="+mj-lt"/>
              <a:buAutoNum type="arabicParenR"/>
            </a:pPr>
            <a:r>
              <a:rPr lang="tr-TR" dirty="0" smtClean="0"/>
              <a:t>Gerekli durumlarda baston ya da yürümeye yardımcı cihazlar kullanılmalıdır.</a:t>
            </a:r>
          </a:p>
          <a:p>
            <a:pPr marL="457200" indent="-457200">
              <a:buFont typeface="+mj-lt"/>
              <a:buAutoNum type="arabicParenR"/>
            </a:pPr>
            <a:r>
              <a:rPr lang="tr-TR" dirty="0" smtClean="0"/>
              <a:t>Günlük egzersizler düzenli olarak uygulanmalıdır.</a:t>
            </a:r>
          </a:p>
          <a:p>
            <a:pPr marL="457200" indent="-457200">
              <a:buFont typeface="+mj-lt"/>
              <a:buAutoNum type="arabicParenR"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OSTEOARTRİTTE DİZ EGZERSİZLERİ</a:t>
            </a:r>
            <a:endParaRPr lang="tr-TR" dirty="0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3818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OSTEOARTRİTTE DİZ EGZERSİZLERİ</a:t>
            </a:r>
            <a:endParaRPr lang="tr-T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439025" cy="497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/>
              <a:t>Osteoartrit</a:t>
            </a:r>
            <a:r>
              <a:rPr lang="tr-TR" sz="2000" dirty="0" smtClean="0"/>
              <a:t> hakkında bilgi vermek</a:t>
            </a:r>
            <a:endParaRPr lang="tr-TR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OSTEOARTRİTTE DİZ EGZERSİZLERİ</a:t>
            </a:r>
            <a:endParaRPr lang="tr-TR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1719263"/>
            <a:ext cx="75914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4199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OSTEOARTRİTTE DİZ EGZERSİZLERİ</a:t>
            </a:r>
            <a:endParaRPr lang="tr-TR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1818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OSTEOARTRİTTE DİZ EGZERSİZLERİ</a:t>
            </a:r>
            <a:endParaRPr lang="tr-T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3437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FARMAKOLOJİK TEDAVİ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000" dirty="0" smtClean="0"/>
              <a:t>Oral</a:t>
            </a:r>
          </a:p>
          <a:p>
            <a:pPr lvl="1"/>
            <a:r>
              <a:rPr lang="tr-TR" sz="2000" dirty="0" err="1" smtClean="0"/>
              <a:t>Asetaminofen</a:t>
            </a:r>
            <a:endParaRPr lang="tr-TR" sz="2000" dirty="0" smtClean="0"/>
          </a:p>
          <a:p>
            <a:pPr lvl="1"/>
            <a:r>
              <a:rPr lang="tr-TR" sz="2000" dirty="0" smtClean="0"/>
              <a:t>NSAID</a:t>
            </a:r>
          </a:p>
          <a:p>
            <a:pPr lvl="1"/>
            <a:r>
              <a:rPr lang="tr-TR" sz="2000" dirty="0" err="1" smtClean="0"/>
              <a:t>Duloksetin</a:t>
            </a:r>
            <a:endParaRPr lang="tr-TR" sz="2000" dirty="0" smtClean="0"/>
          </a:p>
          <a:p>
            <a:pPr lvl="1"/>
            <a:r>
              <a:rPr lang="tr-TR" sz="2000" dirty="0" err="1" smtClean="0"/>
              <a:t>Opioidler</a:t>
            </a:r>
            <a:endParaRPr lang="tr-TR" sz="2000" dirty="0" smtClean="0"/>
          </a:p>
          <a:p>
            <a:r>
              <a:rPr lang="tr-TR" sz="2000" dirty="0" err="1" smtClean="0"/>
              <a:t>Topikal</a:t>
            </a:r>
            <a:endParaRPr lang="tr-TR" sz="2000" dirty="0" smtClean="0"/>
          </a:p>
          <a:p>
            <a:pPr lvl="1"/>
            <a:r>
              <a:rPr lang="tr-TR" sz="2000" dirty="0" smtClean="0"/>
              <a:t>NSAID </a:t>
            </a:r>
          </a:p>
          <a:p>
            <a:r>
              <a:rPr lang="tr-TR" sz="2000" dirty="0" err="1" smtClean="0"/>
              <a:t>İntraartiküler</a:t>
            </a:r>
            <a:endParaRPr lang="tr-TR" sz="2000" dirty="0" smtClean="0"/>
          </a:p>
          <a:p>
            <a:pPr lvl="1"/>
            <a:r>
              <a:rPr lang="tr-TR" sz="2000" dirty="0" err="1" smtClean="0"/>
              <a:t>Glukokortikoid</a:t>
            </a:r>
            <a:endParaRPr lang="tr-TR" sz="2000" dirty="0" smtClean="0"/>
          </a:p>
          <a:p>
            <a:pPr lvl="1"/>
            <a:r>
              <a:rPr lang="tr-TR" sz="2000" dirty="0" smtClean="0"/>
              <a:t>Yapı </a:t>
            </a:r>
            <a:r>
              <a:rPr lang="tr-TR" sz="2000" dirty="0" err="1" smtClean="0"/>
              <a:t>Modifiye</a:t>
            </a:r>
            <a:r>
              <a:rPr lang="tr-TR" sz="2000" dirty="0" smtClean="0"/>
              <a:t> Edici </a:t>
            </a:r>
          </a:p>
          <a:p>
            <a:pPr lvl="2"/>
            <a:r>
              <a:rPr lang="tr-TR" dirty="0" err="1" smtClean="0"/>
              <a:t>Hiyaluronik</a:t>
            </a:r>
            <a:r>
              <a:rPr lang="tr-TR" dirty="0" smtClean="0"/>
              <a:t> asit</a:t>
            </a:r>
          </a:p>
          <a:p>
            <a:pPr lvl="2"/>
            <a:r>
              <a:rPr lang="tr-TR" dirty="0" err="1" smtClean="0"/>
              <a:t>Glikozaminoglikanlar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000" dirty="0" err="1" smtClean="0"/>
              <a:t>Osteoartritin</a:t>
            </a:r>
            <a:r>
              <a:rPr lang="tr-TR" sz="2000" dirty="0" smtClean="0"/>
              <a:t> 3 ana semptomu eklem ağrısı, katılık(tutukluluk), </a:t>
            </a:r>
            <a:r>
              <a:rPr lang="tr-TR" sz="2000" dirty="0" err="1" smtClean="0"/>
              <a:t>lökomotor</a:t>
            </a:r>
            <a:r>
              <a:rPr lang="tr-TR" sz="2000" dirty="0" smtClean="0"/>
              <a:t> kısıtlılıktır.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tr-TR" sz="2000" dirty="0" smtClean="0"/>
              <a:t>En sık </a:t>
            </a:r>
            <a:r>
              <a:rPr lang="tr-TR" sz="2000" dirty="0" err="1" smtClean="0"/>
              <a:t>proksimal</a:t>
            </a:r>
            <a:r>
              <a:rPr lang="tr-TR" sz="2000" dirty="0" smtClean="0"/>
              <a:t> ve </a:t>
            </a:r>
            <a:r>
              <a:rPr lang="tr-TR" sz="2000" dirty="0" err="1" smtClean="0"/>
              <a:t>distal</a:t>
            </a:r>
            <a:r>
              <a:rPr lang="tr-TR" sz="2000" dirty="0" smtClean="0"/>
              <a:t> </a:t>
            </a:r>
            <a:r>
              <a:rPr lang="tr-TR" sz="2000" dirty="0" err="1" smtClean="0"/>
              <a:t>interfalangeal</a:t>
            </a:r>
            <a:r>
              <a:rPr lang="tr-TR" sz="2000" dirty="0" smtClean="0"/>
              <a:t> eklemleri, ilk </a:t>
            </a:r>
            <a:r>
              <a:rPr lang="tr-TR" sz="2000" dirty="0" err="1" smtClean="0"/>
              <a:t>karpometakarpal</a:t>
            </a:r>
            <a:r>
              <a:rPr lang="tr-TR" sz="2000" dirty="0" smtClean="0"/>
              <a:t> (CMC) eklemleri, kalçayı, dizleri, ilk </a:t>
            </a:r>
            <a:r>
              <a:rPr lang="tr-TR" sz="2000" dirty="0" err="1" smtClean="0"/>
              <a:t>metatarsofalangeal</a:t>
            </a:r>
            <a:r>
              <a:rPr lang="tr-TR" sz="2000" dirty="0" smtClean="0"/>
              <a:t> eklemleri ve alt </a:t>
            </a:r>
            <a:r>
              <a:rPr lang="tr-TR" sz="2000" dirty="0" err="1" smtClean="0"/>
              <a:t>servikal</a:t>
            </a:r>
            <a:r>
              <a:rPr lang="tr-TR" sz="2000" dirty="0" smtClean="0"/>
              <a:t> ve </a:t>
            </a:r>
            <a:r>
              <a:rPr lang="tr-TR" sz="2000" dirty="0" err="1" smtClean="0"/>
              <a:t>lumbal</a:t>
            </a:r>
            <a:r>
              <a:rPr lang="tr-TR" sz="2000" dirty="0" smtClean="0"/>
              <a:t> </a:t>
            </a:r>
            <a:r>
              <a:rPr lang="tr-TR" sz="2000" dirty="0" err="1" smtClean="0"/>
              <a:t>vertebra</a:t>
            </a:r>
            <a:r>
              <a:rPr lang="tr-TR" sz="2000" dirty="0" smtClean="0"/>
              <a:t> eklemlerini etkiler.</a:t>
            </a:r>
          </a:p>
          <a:p>
            <a:r>
              <a:rPr lang="tr-TR" sz="2000" dirty="0" smtClean="0"/>
              <a:t>Radyografi bulguları</a:t>
            </a:r>
            <a:r>
              <a:rPr lang="tr-TR" sz="2000" dirty="0" smtClean="0"/>
              <a:t>, eklem aralığında daralma, </a:t>
            </a:r>
            <a:r>
              <a:rPr lang="tr-TR" sz="2000" dirty="0" smtClean="0"/>
              <a:t>s</a:t>
            </a:r>
            <a:r>
              <a:rPr lang="en-US" sz="2000" dirty="0" err="1" smtClean="0"/>
              <a:t>ub</a:t>
            </a:r>
            <a:r>
              <a:rPr lang="tr-TR" sz="2000" dirty="0" err="1" smtClean="0"/>
              <a:t>kondral</a:t>
            </a:r>
            <a:r>
              <a:rPr lang="tr-TR" sz="2000" dirty="0" smtClean="0"/>
              <a:t> </a:t>
            </a:r>
            <a:r>
              <a:rPr lang="en-US" sz="2000" dirty="0" smtClean="0"/>
              <a:t>s</a:t>
            </a:r>
            <a:r>
              <a:rPr lang="tr-TR" sz="2000" dirty="0" smtClean="0"/>
              <a:t>k</a:t>
            </a:r>
            <a:r>
              <a:rPr lang="en-US" sz="2000" dirty="0" err="1" smtClean="0"/>
              <a:t>lero</a:t>
            </a:r>
            <a:r>
              <a:rPr lang="tr-TR" sz="2000" dirty="0" smtClean="0"/>
              <a:t>z, o</a:t>
            </a:r>
            <a:r>
              <a:rPr lang="en-US" sz="2000" dirty="0" err="1" smtClean="0"/>
              <a:t>steo</a:t>
            </a:r>
            <a:r>
              <a:rPr lang="tr-TR" sz="2000" dirty="0" smtClean="0"/>
              <a:t>fit, kemik kistleridir.</a:t>
            </a:r>
          </a:p>
          <a:p>
            <a:r>
              <a:rPr lang="tr-TR" sz="2000" dirty="0" smtClean="0"/>
              <a:t>Tanı klinik bulgular ve radyolojik bulgularla konur.</a:t>
            </a:r>
          </a:p>
          <a:p>
            <a:r>
              <a:rPr lang="tr-TR" sz="2000" dirty="0" smtClean="0"/>
              <a:t>Tedavide </a:t>
            </a:r>
            <a:r>
              <a:rPr lang="tr-TR" sz="2000" dirty="0" err="1" smtClean="0"/>
              <a:t>non</a:t>
            </a:r>
            <a:r>
              <a:rPr lang="tr-TR" sz="2000" dirty="0" smtClean="0"/>
              <a:t> farmakolojik (koruyucu öneriler), farmakolojik (</a:t>
            </a:r>
            <a:r>
              <a:rPr lang="tr-TR" sz="2000" dirty="0" err="1" smtClean="0"/>
              <a:t>asetaminofen</a:t>
            </a:r>
            <a:r>
              <a:rPr lang="tr-TR" sz="2000" dirty="0" smtClean="0"/>
              <a:t>, NSAID, </a:t>
            </a:r>
            <a:r>
              <a:rPr lang="tr-TR" sz="2000" dirty="0" err="1" smtClean="0"/>
              <a:t>opiodler</a:t>
            </a:r>
            <a:r>
              <a:rPr lang="tr-TR" sz="2000" dirty="0" smtClean="0"/>
              <a:t>, yapı </a:t>
            </a:r>
            <a:r>
              <a:rPr lang="tr-TR" sz="2000" dirty="0" err="1" smtClean="0"/>
              <a:t>modifiye</a:t>
            </a:r>
            <a:r>
              <a:rPr lang="tr-TR" sz="2000" dirty="0" smtClean="0"/>
              <a:t> edici ajanlar), cerrahi uygulanabilir.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err="1" smtClean="0"/>
              <a:t>Sen</a:t>
            </a:r>
            <a:r>
              <a:rPr lang="en-US" sz="2000" dirty="0" smtClean="0"/>
              <a:t> R, Hurley JA. Osteoarthritis.  </a:t>
            </a:r>
            <a:r>
              <a:rPr lang="en-US" sz="2000" dirty="0" err="1" smtClean="0"/>
              <a:t>StatPearls</a:t>
            </a:r>
            <a:r>
              <a:rPr lang="en-US" sz="2000" dirty="0" smtClean="0"/>
              <a:t>. Treasure Island (FL)2018.</a:t>
            </a:r>
            <a:endParaRPr lang="tr-TR" sz="2000" dirty="0" smtClean="0"/>
          </a:p>
          <a:p>
            <a:r>
              <a:rPr lang="en-US" sz="2000" dirty="0" err="1" smtClean="0"/>
              <a:t>Sinusas</a:t>
            </a:r>
            <a:r>
              <a:rPr lang="en-US" sz="2000" dirty="0" smtClean="0"/>
              <a:t>, K. (2012). Osteoarthritis: diagnosis and treatment. American family physician, </a:t>
            </a:r>
            <a:r>
              <a:rPr lang="en-US" sz="2000" i="1" dirty="0" smtClean="0"/>
              <a:t>85</a:t>
            </a:r>
            <a:r>
              <a:rPr lang="en-US" sz="2000" dirty="0" smtClean="0"/>
              <a:t>(1).</a:t>
            </a:r>
            <a:endParaRPr lang="tr-TR" sz="2000" dirty="0" smtClean="0"/>
          </a:p>
          <a:p>
            <a:r>
              <a:rPr lang="tr-TR" sz="2000" dirty="0" err="1" smtClean="0"/>
              <a:t>Kacar</a:t>
            </a:r>
            <a:r>
              <a:rPr lang="tr-TR" sz="2000" dirty="0" smtClean="0"/>
              <a:t> C, </a:t>
            </a:r>
            <a:r>
              <a:rPr lang="tr-TR" sz="2000" dirty="0" err="1" smtClean="0"/>
              <a:t>Gilgil</a:t>
            </a:r>
            <a:r>
              <a:rPr lang="tr-TR" sz="2000" dirty="0" smtClean="0"/>
              <a:t> E, </a:t>
            </a:r>
            <a:r>
              <a:rPr lang="tr-TR" sz="2000" dirty="0" err="1" smtClean="0"/>
              <a:t>Urhan</a:t>
            </a:r>
            <a:r>
              <a:rPr lang="tr-TR" sz="2000" dirty="0" smtClean="0"/>
              <a:t> S, </a:t>
            </a:r>
            <a:r>
              <a:rPr lang="tr-TR" sz="2000" dirty="0" err="1" smtClean="0"/>
              <a:t>Arikan</a:t>
            </a:r>
            <a:r>
              <a:rPr lang="tr-TR" sz="2000" dirty="0" smtClean="0"/>
              <a:t> V, Dündar U, </a:t>
            </a:r>
            <a:r>
              <a:rPr lang="tr-TR" sz="2000" dirty="0" err="1" smtClean="0"/>
              <a:t>Oksüz</a:t>
            </a:r>
            <a:r>
              <a:rPr lang="tr-TR" sz="2000" dirty="0" smtClean="0"/>
              <a:t> MC, et al.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prevalence</a:t>
            </a:r>
            <a:r>
              <a:rPr lang="tr-TR" sz="2000" dirty="0" smtClean="0"/>
              <a:t> of </a:t>
            </a:r>
            <a:r>
              <a:rPr lang="tr-TR" sz="2000" dirty="0" err="1" smtClean="0"/>
              <a:t>symptomatic</a:t>
            </a:r>
            <a:r>
              <a:rPr lang="tr-TR" sz="2000" dirty="0" smtClean="0"/>
              <a:t> </a:t>
            </a:r>
            <a:r>
              <a:rPr lang="tr-TR" sz="2000" dirty="0" err="1" smtClean="0"/>
              <a:t>knee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distal</a:t>
            </a:r>
            <a:r>
              <a:rPr lang="tr-TR" sz="2000" dirty="0" smtClean="0"/>
              <a:t> </a:t>
            </a:r>
            <a:r>
              <a:rPr lang="tr-TR" sz="2000" dirty="0" err="1" smtClean="0"/>
              <a:t>interphalangeal</a:t>
            </a:r>
            <a:r>
              <a:rPr lang="tr-TR" sz="2000" dirty="0" smtClean="0"/>
              <a:t> </a:t>
            </a:r>
            <a:r>
              <a:rPr lang="tr-TR" sz="2000" dirty="0" err="1" smtClean="0"/>
              <a:t>joint</a:t>
            </a:r>
            <a:r>
              <a:rPr lang="tr-TR" sz="2000" dirty="0" smtClean="0"/>
              <a:t> </a:t>
            </a:r>
            <a:r>
              <a:rPr lang="tr-TR" sz="2000" dirty="0" err="1" smtClean="0"/>
              <a:t>osteoarthritis</a:t>
            </a:r>
            <a:r>
              <a:rPr lang="tr-TR" sz="2000" dirty="0" smtClean="0"/>
              <a:t> in </a:t>
            </a:r>
            <a:r>
              <a:rPr lang="tr-TR" sz="2000" dirty="0" err="1" smtClean="0"/>
              <a:t>the</a:t>
            </a:r>
            <a:r>
              <a:rPr lang="tr-TR" sz="2000" dirty="0" smtClean="0"/>
              <a:t> urban </a:t>
            </a:r>
            <a:r>
              <a:rPr lang="tr-TR" sz="2000" dirty="0" err="1" smtClean="0"/>
              <a:t>population</a:t>
            </a:r>
            <a:r>
              <a:rPr lang="tr-TR" sz="2000" dirty="0" smtClean="0"/>
              <a:t> of Antalya, </a:t>
            </a:r>
            <a:r>
              <a:rPr lang="tr-TR" sz="2000" dirty="0" err="1" smtClean="0"/>
              <a:t>Turkey</a:t>
            </a:r>
            <a:r>
              <a:rPr lang="tr-TR" sz="2000" dirty="0" smtClean="0"/>
              <a:t>. </a:t>
            </a:r>
            <a:r>
              <a:rPr lang="tr-TR" sz="2000" dirty="0" err="1" smtClean="0"/>
              <a:t>Rheumatol</a:t>
            </a:r>
            <a:r>
              <a:rPr lang="tr-TR" sz="2000" dirty="0" smtClean="0"/>
              <a:t> </a:t>
            </a:r>
            <a:r>
              <a:rPr lang="tr-TR" sz="2000" dirty="0" err="1" smtClean="0"/>
              <a:t>Int</a:t>
            </a:r>
            <a:r>
              <a:rPr lang="tr-TR" sz="2000" dirty="0" smtClean="0"/>
              <a:t> 2005;25:201-4.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92D050"/>
                </a:solidFill>
              </a:rPr>
              <a:t>TEŞEKKÜRLER…</a:t>
            </a:r>
            <a:endParaRPr lang="tr-TR" sz="6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9134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86409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823964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3717032"/>
            <a:ext cx="821491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ÖĞRENİM HEDEFLERİ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err="1" smtClean="0"/>
              <a:t>Osteoartrit</a:t>
            </a:r>
            <a:r>
              <a:rPr lang="tr-TR" sz="2000" dirty="0" smtClean="0"/>
              <a:t> risk faktörlerini sayabilmek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Osteoartritin</a:t>
            </a:r>
            <a:r>
              <a:rPr lang="tr-TR" sz="2000" dirty="0" smtClean="0"/>
              <a:t> klinik özelliklerini sayabilmek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Osteartrit</a:t>
            </a:r>
            <a:r>
              <a:rPr lang="tr-TR" sz="2000" dirty="0" smtClean="0"/>
              <a:t> tanısının nasıl koyulacağını açıklayabilmek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Osteoartrit</a:t>
            </a:r>
            <a:r>
              <a:rPr lang="tr-TR" sz="2000" dirty="0" smtClean="0"/>
              <a:t> sınıflandırmasını yapabilmek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Osteoartritin</a:t>
            </a:r>
            <a:r>
              <a:rPr lang="tr-TR" sz="2000" dirty="0" smtClean="0"/>
              <a:t> radyografik bulgularını sayabilmek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/>
              <a:t>Osteoartrit</a:t>
            </a:r>
            <a:r>
              <a:rPr lang="tr-TR" sz="2000" dirty="0" smtClean="0"/>
              <a:t> tedavisini açıklayabilmek</a:t>
            </a:r>
            <a:endParaRPr lang="tr-T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OSTEOARTRİT VAKASI OLUŞTURALIM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Yaş</a:t>
            </a:r>
          </a:p>
          <a:p>
            <a:r>
              <a:rPr lang="tr-TR" sz="2000" dirty="0" smtClean="0"/>
              <a:t>Cinsiyet</a:t>
            </a:r>
          </a:p>
          <a:p>
            <a:r>
              <a:rPr lang="tr-TR" sz="2000" dirty="0" smtClean="0"/>
              <a:t>Meslek</a:t>
            </a:r>
          </a:p>
          <a:p>
            <a:r>
              <a:rPr lang="tr-TR" sz="2000" dirty="0" smtClean="0"/>
              <a:t>Şikayet</a:t>
            </a:r>
          </a:p>
          <a:p>
            <a:r>
              <a:rPr lang="tr-TR" sz="2000" dirty="0" smtClean="0"/>
              <a:t>Lokalizasyon</a:t>
            </a:r>
          </a:p>
          <a:p>
            <a:r>
              <a:rPr lang="tr-TR" sz="2000" dirty="0" err="1" smtClean="0"/>
              <a:t>Soygeçmiş</a:t>
            </a:r>
            <a:endParaRPr lang="tr-TR" sz="2000" dirty="0" smtClean="0"/>
          </a:p>
          <a:p>
            <a:r>
              <a:rPr lang="tr-TR" sz="2000" dirty="0" smtClean="0"/>
              <a:t>Fizik </a:t>
            </a:r>
            <a:r>
              <a:rPr lang="tr-TR" sz="2000" dirty="0" smtClean="0"/>
              <a:t>Muayene</a:t>
            </a:r>
            <a:endParaRPr lang="tr-TR" sz="2000" dirty="0" smtClean="0"/>
          </a:p>
          <a:p>
            <a:r>
              <a:rPr lang="tr-TR" sz="2000" dirty="0" smtClean="0"/>
              <a:t>Radyografi</a:t>
            </a:r>
          </a:p>
          <a:p>
            <a:r>
              <a:rPr lang="tr-TR" sz="2000" dirty="0" smtClean="0"/>
              <a:t>Laboratuar</a:t>
            </a:r>
          </a:p>
          <a:p>
            <a:r>
              <a:rPr lang="tr-TR" sz="2000" dirty="0" smtClean="0"/>
              <a:t>Tedavi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35516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err="1" smtClean="0"/>
              <a:t>Osteoartrit</a:t>
            </a:r>
            <a:r>
              <a:rPr lang="tr-TR" sz="2000" dirty="0" smtClean="0"/>
              <a:t>, kemikte </a:t>
            </a:r>
            <a:r>
              <a:rPr lang="tr-TR" sz="2000" dirty="0" err="1" smtClean="0"/>
              <a:t>hipertrofik</a:t>
            </a:r>
            <a:r>
              <a:rPr lang="tr-TR" sz="2000" dirty="0" smtClean="0"/>
              <a:t> değişikliklerle birlikte görülen eklem kıkırdağının yaygın </a:t>
            </a:r>
            <a:r>
              <a:rPr lang="tr-TR" sz="2000" dirty="0" err="1" smtClean="0"/>
              <a:t>dejeneratif</a:t>
            </a:r>
            <a:r>
              <a:rPr lang="tr-TR" sz="2000" dirty="0" smtClean="0"/>
              <a:t> </a:t>
            </a:r>
            <a:r>
              <a:rPr lang="tr-TR" sz="2000" dirty="0" smtClean="0"/>
              <a:t>bozukluğudur.</a:t>
            </a:r>
            <a:endParaRPr lang="tr-TR" sz="2000" dirty="0" smtClean="0"/>
          </a:p>
        </p:txBody>
      </p:sp>
      <p:pic>
        <p:nvPicPr>
          <p:cNvPr id="25602" name="Picture 2" descr="el osteoartrit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2857500" cy="1895476"/>
          </a:xfrm>
          <a:prstGeom prst="rect">
            <a:avLst/>
          </a:prstGeom>
          <a:noFill/>
        </p:spPr>
      </p:pic>
      <p:pic>
        <p:nvPicPr>
          <p:cNvPr id="25604" name="Picture 4" descr="halluks rigidu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68960"/>
            <a:ext cx="4032448" cy="22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SINIFLANDIRMA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35516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3200" b="1" dirty="0" smtClean="0">
                <a:solidFill>
                  <a:srgbClr val="C00000"/>
                </a:solidFill>
              </a:rPr>
              <a:t>                   KLASİFİKASYON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15" name="14 İçerik Yer Tutucusu"/>
          <p:cNvSpPr>
            <a:spLocks noGrp="1"/>
          </p:cNvSpPr>
          <p:nvPr>
            <p:ph sz="quarter" idx="2"/>
          </p:nvPr>
        </p:nvSpPr>
        <p:spPr>
          <a:xfrm>
            <a:off x="467544" y="4221088"/>
            <a:ext cx="7776864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tr-TR" sz="2800" b="1" dirty="0" err="1" smtClean="0">
                <a:solidFill>
                  <a:schemeClr val="accent5">
                    <a:lumMod val="75000"/>
                  </a:schemeClr>
                </a:solidFill>
              </a:rPr>
              <a:t>Primer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2800" b="1" dirty="0" err="1" smtClean="0">
                <a:solidFill>
                  <a:schemeClr val="accent5">
                    <a:lumMod val="75000"/>
                  </a:schemeClr>
                </a:solidFill>
              </a:rPr>
              <a:t>osteoartrit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             </a:t>
            </a:r>
            <a:r>
              <a:rPr lang="tr-TR" sz="2800" b="1" dirty="0" err="1" smtClean="0">
                <a:solidFill>
                  <a:schemeClr val="accent5">
                    <a:lumMod val="75000"/>
                  </a:schemeClr>
                </a:solidFill>
              </a:rPr>
              <a:t>Sekonder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sz="2800" b="1" dirty="0" err="1" smtClean="0">
                <a:solidFill>
                  <a:schemeClr val="accent5">
                    <a:lumMod val="75000"/>
                  </a:schemeClr>
                </a:solidFill>
              </a:rPr>
              <a:t>osteoartrit</a:t>
            </a:r>
            <a:endParaRPr lang="tr-T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10 Sağa Bükülü Ok"/>
          <p:cNvSpPr/>
          <p:nvPr/>
        </p:nvSpPr>
        <p:spPr>
          <a:xfrm>
            <a:off x="4211960" y="2564904"/>
            <a:ext cx="1152128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2" name="11 Sola Bükülü Ok"/>
          <p:cNvSpPr/>
          <p:nvPr/>
        </p:nvSpPr>
        <p:spPr>
          <a:xfrm>
            <a:off x="2915816" y="2564904"/>
            <a:ext cx="1080120" cy="16561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ETİYOLOJİ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/>
              <a:t>Primer</a:t>
            </a:r>
            <a:r>
              <a:rPr lang="tr-TR" sz="2000" dirty="0" smtClean="0"/>
              <a:t> </a:t>
            </a:r>
            <a:r>
              <a:rPr lang="tr-TR" sz="2000" dirty="0" err="1" smtClean="0"/>
              <a:t>osteoartritin</a:t>
            </a:r>
            <a:r>
              <a:rPr lang="tr-TR" sz="2000" dirty="0" smtClean="0"/>
              <a:t> etiyolojisi bilinmemekle birlikte bazı risk faktörleri mevcuttur.</a:t>
            </a:r>
          </a:p>
          <a:p>
            <a:r>
              <a:rPr lang="tr-TR" sz="2000" dirty="0" err="1" smtClean="0"/>
              <a:t>Sekonder</a:t>
            </a:r>
            <a:r>
              <a:rPr lang="tr-TR" sz="2000" dirty="0" smtClean="0"/>
              <a:t> </a:t>
            </a:r>
            <a:r>
              <a:rPr lang="tr-TR" sz="2000" dirty="0" err="1" smtClean="0"/>
              <a:t>osteoartritin</a:t>
            </a:r>
            <a:r>
              <a:rPr lang="tr-TR" sz="2000" dirty="0" smtClean="0"/>
              <a:t> ise etiyolojisinde;</a:t>
            </a:r>
          </a:p>
          <a:p>
            <a:pPr lvl="1"/>
            <a:r>
              <a:rPr lang="tr-TR" sz="1700" dirty="0" smtClean="0"/>
              <a:t>Travma veya yaralanma, </a:t>
            </a:r>
          </a:p>
          <a:p>
            <a:pPr lvl="1"/>
            <a:r>
              <a:rPr lang="tr-TR" sz="1700" dirty="0" err="1" smtClean="0"/>
              <a:t>Konjenital</a:t>
            </a:r>
            <a:r>
              <a:rPr lang="tr-TR" sz="1700" dirty="0" smtClean="0"/>
              <a:t> eklem rahatsızlıkları, </a:t>
            </a:r>
          </a:p>
          <a:p>
            <a:pPr lvl="1"/>
            <a:r>
              <a:rPr lang="tr-TR" sz="1700" dirty="0" err="1" smtClean="0"/>
              <a:t>Romatoid</a:t>
            </a:r>
            <a:r>
              <a:rPr lang="tr-TR" sz="1700" dirty="0" smtClean="0"/>
              <a:t> </a:t>
            </a:r>
            <a:r>
              <a:rPr lang="tr-TR" sz="1700" dirty="0" err="1" smtClean="0"/>
              <a:t>artrit</a:t>
            </a:r>
            <a:r>
              <a:rPr lang="tr-TR" sz="1700" dirty="0" smtClean="0"/>
              <a:t>, </a:t>
            </a:r>
          </a:p>
          <a:p>
            <a:pPr lvl="1"/>
            <a:r>
              <a:rPr lang="tr-TR" sz="1700" dirty="0" err="1" smtClean="0"/>
              <a:t>Avasküler</a:t>
            </a:r>
            <a:r>
              <a:rPr lang="tr-TR" sz="1700" dirty="0" smtClean="0"/>
              <a:t> nekroz, </a:t>
            </a:r>
          </a:p>
          <a:p>
            <a:pPr lvl="1"/>
            <a:r>
              <a:rPr lang="tr-TR" sz="1700" dirty="0" err="1" smtClean="0"/>
              <a:t>Enfeksiyöz</a:t>
            </a:r>
            <a:r>
              <a:rPr lang="tr-TR" sz="1700" dirty="0" smtClean="0"/>
              <a:t> </a:t>
            </a:r>
            <a:r>
              <a:rPr lang="tr-TR" sz="1700" dirty="0" err="1" smtClean="0"/>
              <a:t>artrit</a:t>
            </a:r>
            <a:r>
              <a:rPr lang="tr-TR" sz="1700" dirty="0" smtClean="0"/>
              <a:t>, </a:t>
            </a:r>
          </a:p>
          <a:p>
            <a:pPr lvl="1"/>
            <a:r>
              <a:rPr lang="tr-TR" sz="1700" dirty="0" err="1" smtClean="0"/>
              <a:t>Paget</a:t>
            </a:r>
            <a:r>
              <a:rPr lang="tr-TR" sz="1700" dirty="0" smtClean="0"/>
              <a:t> hastalığı, </a:t>
            </a:r>
          </a:p>
          <a:p>
            <a:pPr lvl="1"/>
            <a:r>
              <a:rPr lang="tr-TR" sz="1700" dirty="0" err="1" smtClean="0"/>
              <a:t>Osteokondritis</a:t>
            </a:r>
            <a:r>
              <a:rPr lang="tr-TR" sz="1700" dirty="0" smtClean="0"/>
              <a:t> </a:t>
            </a:r>
            <a:r>
              <a:rPr lang="tr-TR" sz="1700" dirty="0" err="1" smtClean="0"/>
              <a:t>dissekanlar</a:t>
            </a:r>
            <a:r>
              <a:rPr lang="tr-TR" sz="1700" dirty="0" smtClean="0"/>
              <a:t>, </a:t>
            </a:r>
          </a:p>
          <a:p>
            <a:pPr lvl="1"/>
            <a:r>
              <a:rPr lang="tr-TR" sz="1700" dirty="0" err="1" smtClean="0"/>
              <a:t>Metabolik</a:t>
            </a:r>
            <a:r>
              <a:rPr lang="tr-TR" sz="1700" dirty="0" smtClean="0"/>
              <a:t> bozukluklar (</a:t>
            </a:r>
            <a:r>
              <a:rPr lang="tr-TR" sz="1700" dirty="0" err="1" smtClean="0"/>
              <a:t>hemokromatosis</a:t>
            </a:r>
            <a:r>
              <a:rPr lang="tr-TR" sz="1700" dirty="0" smtClean="0"/>
              <a:t>, Wilson hastalığı), </a:t>
            </a:r>
          </a:p>
          <a:p>
            <a:pPr lvl="1"/>
            <a:r>
              <a:rPr lang="tr-TR" sz="1700" dirty="0" err="1" smtClean="0"/>
              <a:t>Hemoglobinopati</a:t>
            </a:r>
            <a:r>
              <a:rPr lang="tr-TR" sz="1700" dirty="0" smtClean="0"/>
              <a:t>, </a:t>
            </a:r>
          </a:p>
          <a:p>
            <a:pPr lvl="1"/>
            <a:r>
              <a:rPr lang="tr-TR" sz="1700" dirty="0" err="1" smtClean="0"/>
              <a:t>Ehlers</a:t>
            </a:r>
            <a:r>
              <a:rPr lang="tr-TR" sz="1700" dirty="0" smtClean="0"/>
              <a:t>-</a:t>
            </a:r>
            <a:r>
              <a:rPr lang="tr-TR" sz="1700" dirty="0" err="1" smtClean="0"/>
              <a:t>Danlos</a:t>
            </a:r>
            <a:r>
              <a:rPr lang="tr-TR" sz="1700" dirty="0" smtClean="0"/>
              <a:t> sendromu,</a:t>
            </a:r>
          </a:p>
          <a:p>
            <a:pPr lvl="1"/>
            <a:r>
              <a:rPr lang="tr-TR" sz="1700" dirty="0" err="1" smtClean="0"/>
              <a:t>Marfan</a:t>
            </a:r>
            <a:r>
              <a:rPr lang="tr-TR" sz="1700" dirty="0" smtClean="0"/>
              <a:t> sendromu</a:t>
            </a:r>
          </a:p>
          <a:p>
            <a:pPr lvl="1"/>
            <a:r>
              <a:rPr lang="tr-TR" sz="1700" dirty="0" smtClean="0"/>
              <a:t>…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RİSK FAKTÖRLERİ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Yaş</a:t>
            </a:r>
          </a:p>
          <a:p>
            <a:r>
              <a:rPr lang="tr-TR" sz="2000" dirty="0" smtClean="0"/>
              <a:t>Kadın cinsiyeti</a:t>
            </a:r>
          </a:p>
          <a:p>
            <a:r>
              <a:rPr lang="tr-TR" sz="2000" dirty="0" err="1" smtClean="0"/>
              <a:t>Obezite</a:t>
            </a:r>
            <a:endParaRPr lang="tr-TR" sz="2000" dirty="0" smtClean="0"/>
          </a:p>
          <a:p>
            <a:r>
              <a:rPr lang="tr-TR" sz="2000" dirty="0" smtClean="0"/>
              <a:t>Anatomik faktörler</a:t>
            </a:r>
          </a:p>
          <a:p>
            <a:r>
              <a:rPr lang="tr-TR" sz="2000" dirty="0" smtClean="0"/>
              <a:t>Kas zayıflığı</a:t>
            </a:r>
          </a:p>
          <a:p>
            <a:r>
              <a:rPr lang="tr-TR" sz="2000" dirty="0" smtClean="0"/>
              <a:t>Aile öyküsü</a:t>
            </a:r>
          </a:p>
          <a:p>
            <a:r>
              <a:rPr lang="tr-TR" sz="2000" dirty="0" smtClean="0"/>
              <a:t>Eklem hasarı </a:t>
            </a:r>
          </a:p>
          <a:p>
            <a:pPr lvl="1"/>
            <a:r>
              <a:rPr lang="tr-TR" sz="1700" dirty="0" smtClean="0"/>
              <a:t>Meslek </a:t>
            </a:r>
          </a:p>
          <a:p>
            <a:pPr lvl="1"/>
            <a:r>
              <a:rPr lang="tr-TR" sz="1700" dirty="0" smtClean="0"/>
              <a:t>Spor faaliyetleri</a:t>
            </a:r>
            <a:endParaRPr lang="tr-TR" sz="17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789040"/>
            <a:ext cx="9620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84784"/>
            <a:ext cx="91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2656"/>
            <a:ext cx="18192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5157192"/>
            <a:ext cx="2160240" cy="144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692696"/>
            <a:ext cx="13681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780928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373216"/>
            <a:ext cx="177768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is Klasi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851</TotalTime>
  <Words>817</Words>
  <Application>Microsoft Office PowerPoint</Application>
  <PresentationFormat>Ekran Gösterisi (4:3)</PresentationFormat>
  <Paragraphs>223</Paragraphs>
  <Slides>38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Wingdings 2</vt:lpstr>
      <vt:lpstr>Cumba</vt:lpstr>
      <vt:lpstr>OSTEOARTRİT</vt:lpstr>
      <vt:lpstr>SUNUM PLANI</vt:lpstr>
      <vt:lpstr>AMAÇ</vt:lpstr>
      <vt:lpstr>ÖĞRENİM HEDEFLERİ</vt:lpstr>
      <vt:lpstr>OSTEOARTRİT VAKASI OLUŞTURALIM</vt:lpstr>
      <vt:lpstr>TANIM </vt:lpstr>
      <vt:lpstr>SINIFLANDIRMA</vt:lpstr>
      <vt:lpstr>ETİYOLOJİ</vt:lpstr>
      <vt:lpstr>RİSK FAKTÖRLERİ</vt:lpstr>
      <vt:lpstr>EPİDEMİYOLOJİ</vt:lpstr>
      <vt:lpstr>EKLEM KIKIRDAĞININ YAPISI</vt:lpstr>
      <vt:lpstr>OSTEOARTRİTTEKİ DEĞİŞİKLİKLER</vt:lpstr>
      <vt:lpstr>PATOFİZYOLOJİ</vt:lpstr>
      <vt:lpstr>SEMPTOMLAR- 3 ANA SEMPTOM</vt:lpstr>
      <vt:lpstr>SEMPTOMLAR</vt:lpstr>
      <vt:lpstr>PowerPoint Sunusu</vt:lpstr>
      <vt:lpstr>FİZİK MUAYENE</vt:lpstr>
      <vt:lpstr>laboratuar</vt:lpstr>
      <vt:lpstr>OSTEOARTRİTTE RADYOGRAFİ</vt:lpstr>
      <vt:lpstr>KELLGREN LAWRENCE SINIFLANDIRMASI (RADYOLOJİK SINIFLANDIRMA)</vt:lpstr>
      <vt:lpstr>OSTEOARTRİTTE MRG</vt:lpstr>
      <vt:lpstr>TANI</vt:lpstr>
      <vt:lpstr>AYRICI TANI</vt:lpstr>
      <vt:lpstr>AYIRICI TANI</vt:lpstr>
      <vt:lpstr>OSTEOARTRİT  TEDAVİSİ</vt:lpstr>
      <vt:lpstr>NON-FARMAKOLOJİK TEDAVİ</vt:lpstr>
      <vt:lpstr>10 TEMEL KORUNMA KURALI</vt:lpstr>
      <vt:lpstr>OSTEOARTRİTTE DİZ EGZERSİZLERİ</vt:lpstr>
      <vt:lpstr>OSTEOARTRİTTE DİZ EGZERSİZLERİ</vt:lpstr>
      <vt:lpstr>OSTEOARTRİTTE DİZ EGZERSİZLERİ</vt:lpstr>
      <vt:lpstr>OSTEOARTRİTTE DİZ EGZERSİZLERİ</vt:lpstr>
      <vt:lpstr>OSTEOARTRİTTE DİZ EGZERSİZLERİ</vt:lpstr>
      <vt:lpstr>FARMAKOLOJİK TEDAVİ</vt:lpstr>
      <vt:lpstr>ÖZET</vt:lpstr>
      <vt:lpstr>kaynaklar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OSTEOARTRİT</dc:title>
  <dc:creator>ahenger</dc:creator>
  <cp:lastModifiedBy>lenovo</cp:lastModifiedBy>
  <cp:revision>9</cp:revision>
  <dcterms:created xsi:type="dcterms:W3CDTF">2018-03-04T08:24:28Z</dcterms:created>
  <dcterms:modified xsi:type="dcterms:W3CDTF">2018-03-06T10:58:15Z</dcterms:modified>
</cp:coreProperties>
</file>