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57" r:id="rId3"/>
    <p:sldId id="258" r:id="rId4"/>
    <p:sldId id="261" r:id="rId5"/>
    <p:sldId id="262" r:id="rId6"/>
    <p:sldId id="263" r:id="rId7"/>
    <p:sldId id="266" r:id="rId8"/>
    <p:sldId id="267" r:id="rId9"/>
    <p:sldId id="269" r:id="rId10"/>
    <p:sldId id="270" r:id="rId11"/>
    <p:sldId id="271" r:id="rId12"/>
    <p:sldId id="272" r:id="rId13"/>
    <p:sldId id="273" r:id="rId14"/>
    <p:sldId id="275" r:id="rId15"/>
    <p:sldId id="276" r:id="rId16"/>
    <p:sldId id="278" r:id="rId17"/>
    <p:sldId id="279" r:id="rId18"/>
    <p:sldId id="280" r:id="rId19"/>
    <p:sldId id="281" r:id="rId20"/>
    <p:sldId id="282" r:id="rId21"/>
    <p:sldId id="283" r:id="rId22"/>
    <p:sldId id="284" r:id="rId23"/>
    <p:sldId id="287" r:id="rId24"/>
    <p:sldId id="288" r:id="rId25"/>
    <p:sldId id="289" r:id="rId26"/>
    <p:sldId id="292" r:id="rId27"/>
    <p:sldId id="293" r:id="rId28"/>
    <p:sldId id="296" r:id="rId29"/>
    <p:sldId id="298" r:id="rId30"/>
    <p:sldId id="299" r:id="rId31"/>
    <p:sldId id="301" r:id="rId32"/>
    <p:sldId id="302" r:id="rId33"/>
    <p:sldId id="303" r:id="rId34"/>
    <p:sldId id="304" r:id="rId35"/>
    <p:sldId id="305" r:id="rId36"/>
    <p:sldId id="306" r:id="rId37"/>
    <p:sldId id="307" r:id="rId38"/>
    <p:sldId id="308" r:id="rId39"/>
    <p:sldId id="309" r:id="rId4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62" autoAdjust="0"/>
    <p:restoredTop sz="84019" autoAdjust="0"/>
  </p:normalViewPr>
  <p:slideViewPr>
    <p:cSldViewPr snapToGrid="0">
      <p:cViewPr varScale="1">
        <p:scale>
          <a:sx n="80" d="100"/>
          <a:sy n="80" d="100"/>
        </p:scale>
        <p:origin x="73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6A3A83-4207-45F3-BD72-DE8EBD626ABA}" type="datetimeFigureOut">
              <a:rPr lang="tr-TR" smtClean="0"/>
              <a:t>24.11.2024</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E8E08D-B395-43DA-9438-4FDF6FA9F14E}" type="slidenum">
              <a:rPr lang="tr-TR" smtClean="0"/>
              <a:t>‹#›</a:t>
            </a:fld>
            <a:endParaRPr lang="tr-TR"/>
          </a:p>
        </p:txBody>
      </p:sp>
    </p:spTree>
    <p:extLst>
      <p:ext uri="{BB962C8B-B14F-4D97-AF65-F5344CB8AC3E}">
        <p14:creationId xmlns:p14="http://schemas.microsoft.com/office/powerpoint/2010/main" val="3633786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pubmed.ncbi.nlm.nih.gov/3888674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pmc.ncbi.nlm.nih.gov/articles/PMC11181626/#Fig5"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pmc.ncbi.nlm.nih.gov/articles/PMC11181626/#Fig5"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tr-TR" b="0" i="0" dirty="0">
                <a:solidFill>
                  <a:srgbClr val="212121"/>
                </a:solidFill>
                <a:effectLst/>
                <a:latin typeface="BlinkMacSystemFont"/>
              </a:rPr>
              <a:t> </a:t>
            </a:r>
            <a:r>
              <a:rPr lang="tr-TR" b="1" i="0" u="sng" dirty="0">
                <a:solidFill>
                  <a:srgbClr val="205493"/>
                </a:solidFill>
                <a:effectLst/>
                <a:latin typeface="BlinkMacSystemFont"/>
                <a:hlinkClick r:id="rId3"/>
              </a:rPr>
              <a:t>Evre 1 primer hipertansiyonun</a:t>
            </a:r>
            <a:r>
              <a:rPr lang="tr-TR" b="0" i="0" u="sng" dirty="0">
                <a:solidFill>
                  <a:srgbClr val="205493"/>
                </a:solidFill>
                <a:effectLst/>
                <a:latin typeface="BlinkMacSystemFont"/>
                <a:hlinkClick r:id="rId3"/>
              </a:rPr>
              <a:t> yönetiminde </a:t>
            </a:r>
            <a:r>
              <a:rPr lang="tr-TR" b="1" i="0" u="sng" dirty="0">
                <a:solidFill>
                  <a:srgbClr val="205493"/>
                </a:solidFill>
                <a:effectLst/>
                <a:latin typeface="BlinkMacSystemFont"/>
                <a:hlinkClick r:id="rId3"/>
              </a:rPr>
              <a:t>zaman</a:t>
            </a:r>
            <a:r>
              <a:rPr lang="tr-TR" b="0" i="0" u="sng" dirty="0">
                <a:solidFill>
                  <a:srgbClr val="205493"/>
                </a:solidFill>
                <a:effectLst/>
                <a:latin typeface="BlinkMacSystemFont"/>
                <a:hlinkClick r:id="rId3"/>
              </a:rPr>
              <a:t> kısıtlamalı beslenmeyle birlikte veya tek başına </a:t>
            </a:r>
            <a:r>
              <a:rPr lang="tr-TR" b="1" i="0" u="sng" dirty="0">
                <a:solidFill>
                  <a:srgbClr val="205493"/>
                </a:solidFill>
                <a:effectLst/>
                <a:latin typeface="BlinkMacSystemFont"/>
                <a:hlinkClick r:id="rId3"/>
              </a:rPr>
              <a:t>DASH</a:t>
            </a:r>
            <a:r>
              <a:rPr lang="tr-TR" b="0" i="0" u="sng" dirty="0">
                <a:solidFill>
                  <a:srgbClr val="205493"/>
                </a:solidFill>
                <a:effectLst/>
                <a:latin typeface="BlinkMacSystemFont"/>
                <a:hlinkClick r:id="rId3"/>
              </a:rPr>
              <a:t> diyetinin </a:t>
            </a:r>
            <a:r>
              <a:rPr lang="tr-TR" b="1" i="0" u="sng" dirty="0">
                <a:solidFill>
                  <a:srgbClr val="205493"/>
                </a:solidFill>
                <a:effectLst/>
                <a:latin typeface="BlinkMacSystemFont"/>
                <a:hlinkClick r:id="rId3"/>
              </a:rPr>
              <a:t>etkileri</a:t>
            </a:r>
            <a:r>
              <a:rPr lang="tr-TR" b="0" i="0" u="sng" dirty="0">
                <a:solidFill>
                  <a:srgbClr val="205493"/>
                </a:solidFill>
                <a:effectLst/>
                <a:latin typeface="BlinkMacSystemFont"/>
                <a:hlinkClick r:id="rId3"/>
              </a:rPr>
              <a:t> : randomize kontrollü bir çalışma.</a:t>
            </a:r>
            <a:endParaRPr lang="tr-TR" b="0" i="0" dirty="0">
              <a:solidFill>
                <a:srgbClr val="212121"/>
              </a:solidFill>
              <a:effectLst/>
              <a:latin typeface="BlinkMacSystemFont"/>
            </a:endParaRPr>
          </a:p>
          <a:p>
            <a:endParaRPr lang="tr-TR" dirty="0"/>
          </a:p>
        </p:txBody>
      </p:sp>
      <p:sp>
        <p:nvSpPr>
          <p:cNvPr id="4" name="Slayt Numarası Yer Tutucusu 3"/>
          <p:cNvSpPr>
            <a:spLocks noGrp="1"/>
          </p:cNvSpPr>
          <p:nvPr>
            <p:ph type="sldNum" sz="quarter" idx="5"/>
          </p:nvPr>
        </p:nvSpPr>
        <p:spPr/>
        <p:txBody>
          <a:bodyPr/>
          <a:lstStyle/>
          <a:p>
            <a:fld id="{E4E8E08D-B395-43DA-9438-4FDF6FA9F14E}" type="slidenum">
              <a:rPr lang="tr-TR" smtClean="0"/>
              <a:t>1</a:t>
            </a:fld>
            <a:endParaRPr lang="tr-TR"/>
          </a:p>
        </p:txBody>
      </p:sp>
    </p:spTree>
    <p:extLst>
      <p:ext uri="{BB962C8B-B14F-4D97-AF65-F5344CB8AC3E}">
        <p14:creationId xmlns:p14="http://schemas.microsoft.com/office/powerpoint/2010/main" val="995734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a:t>A</a:t>
            </a:r>
            <a:r>
              <a:rPr lang="tr-TR" dirty="0"/>
              <a:t> DASH + TRE grubunda müdahaleden önce ve sonra gece idrar </a:t>
            </a:r>
            <a:r>
              <a:rPr lang="tr-TR" dirty="0" err="1"/>
              <a:t>Na</a:t>
            </a:r>
            <a:r>
              <a:rPr lang="tr-TR" dirty="0"/>
              <a:t> </a:t>
            </a:r>
            <a:r>
              <a:rPr lang="tr-TR" baseline="30000" dirty="0"/>
              <a:t>+</a:t>
            </a:r>
            <a:r>
              <a:rPr lang="tr-TR" dirty="0"/>
              <a:t> atılımı, </a:t>
            </a:r>
            <a:r>
              <a:rPr lang="tr-TR" i="1" dirty="0"/>
              <a:t>n</a:t>
            </a:r>
            <a:r>
              <a:rPr lang="tr-TR" dirty="0"/>
              <a:t>  = 37, </a:t>
            </a:r>
            <a:r>
              <a:rPr lang="tr-TR" baseline="30000" dirty="0"/>
              <a:t># </a:t>
            </a:r>
            <a:r>
              <a:rPr lang="tr-TR" i="1" dirty="0"/>
              <a:t>p</a:t>
            </a:r>
            <a:r>
              <a:rPr lang="tr-TR" dirty="0"/>
              <a:t>  &lt; 0.01. </a:t>
            </a:r>
          </a:p>
          <a:p>
            <a:r>
              <a:rPr lang="tr-TR" b="1" dirty="0"/>
              <a:t>B</a:t>
            </a:r>
            <a:r>
              <a:rPr lang="tr-TR" dirty="0"/>
              <a:t> DASH + TRE grubunda müdahaleden önce ve sonra gündüz idrar </a:t>
            </a:r>
            <a:r>
              <a:rPr lang="tr-TR" dirty="0" err="1"/>
              <a:t>Na</a:t>
            </a:r>
            <a:r>
              <a:rPr lang="tr-TR" dirty="0"/>
              <a:t> </a:t>
            </a:r>
            <a:r>
              <a:rPr lang="tr-TR" baseline="30000" dirty="0"/>
              <a:t>+ atılımı, </a:t>
            </a:r>
            <a:r>
              <a:rPr lang="tr-TR" i="1" dirty="0"/>
              <a:t>n</a:t>
            </a:r>
            <a:r>
              <a:rPr lang="tr-TR" dirty="0"/>
              <a:t>  = 37, </a:t>
            </a:r>
            <a:r>
              <a:rPr lang="tr-TR" baseline="30000" dirty="0"/>
              <a:t># </a:t>
            </a:r>
            <a:r>
              <a:rPr lang="tr-TR" i="1" dirty="0"/>
              <a:t>p</a:t>
            </a:r>
            <a:r>
              <a:rPr lang="tr-TR" dirty="0"/>
              <a:t>  = 0.01. </a:t>
            </a:r>
          </a:p>
          <a:p>
            <a:r>
              <a:rPr lang="tr-TR" b="1" dirty="0"/>
              <a:t>C</a:t>
            </a:r>
            <a:r>
              <a:rPr lang="tr-TR" dirty="0"/>
              <a:t> DASH + TRE grubunda müdahaleden önce ve sonra 24 saatlik idrar </a:t>
            </a:r>
            <a:r>
              <a:rPr lang="tr-TR" dirty="0" err="1"/>
              <a:t>Na</a:t>
            </a:r>
            <a:r>
              <a:rPr lang="tr-TR" dirty="0"/>
              <a:t> </a:t>
            </a:r>
            <a:r>
              <a:rPr lang="tr-TR" baseline="30000" dirty="0"/>
              <a:t>+ atılımı, </a:t>
            </a:r>
            <a:r>
              <a:rPr lang="tr-TR" i="1" dirty="0"/>
              <a:t>n</a:t>
            </a:r>
            <a:r>
              <a:rPr lang="tr-TR" dirty="0"/>
              <a:t>  = 37, </a:t>
            </a:r>
            <a:r>
              <a:rPr lang="tr-TR" baseline="30000" dirty="0"/>
              <a:t># </a:t>
            </a:r>
            <a:r>
              <a:rPr lang="tr-TR" i="1" dirty="0"/>
              <a:t>p</a:t>
            </a:r>
            <a:r>
              <a:rPr lang="tr-TR" dirty="0"/>
              <a:t>  &lt; 0.01. </a:t>
            </a:r>
          </a:p>
          <a:p>
            <a:r>
              <a:rPr lang="tr-TR" b="1" dirty="0"/>
              <a:t>D</a:t>
            </a:r>
            <a:r>
              <a:rPr lang="tr-TR" dirty="0"/>
              <a:t> DASH grubunda müdahaleden önce ve sonra gece idrar </a:t>
            </a:r>
            <a:r>
              <a:rPr lang="tr-TR" dirty="0" err="1"/>
              <a:t>Na</a:t>
            </a:r>
            <a:r>
              <a:rPr lang="tr-TR" dirty="0"/>
              <a:t> </a:t>
            </a:r>
            <a:r>
              <a:rPr lang="tr-TR" baseline="30000" dirty="0"/>
              <a:t>+ atılımı, </a:t>
            </a:r>
            <a:r>
              <a:rPr lang="tr-TR" i="1" dirty="0"/>
              <a:t>n</a:t>
            </a:r>
            <a:r>
              <a:rPr lang="tr-TR" dirty="0"/>
              <a:t>  = 20, </a:t>
            </a:r>
            <a:r>
              <a:rPr lang="tr-TR" i="1" dirty="0"/>
              <a:t>p</a:t>
            </a:r>
            <a:r>
              <a:rPr lang="tr-TR" dirty="0"/>
              <a:t>  &gt; 0.05. </a:t>
            </a:r>
          </a:p>
          <a:p>
            <a:r>
              <a:rPr lang="tr-TR" b="1" dirty="0"/>
              <a:t>E</a:t>
            </a:r>
            <a:r>
              <a:rPr lang="tr-TR" dirty="0"/>
              <a:t> DASH + TRE grubunda azalmış SBP ve </a:t>
            </a:r>
            <a:r>
              <a:rPr lang="tr-TR" dirty="0" err="1"/>
              <a:t>ekstraselüler</a:t>
            </a:r>
            <a:r>
              <a:rPr lang="tr-TR" dirty="0"/>
              <a:t> su arasındaki korelasyon, </a:t>
            </a:r>
            <a:r>
              <a:rPr lang="tr-TR" i="1" dirty="0"/>
              <a:t>n</a:t>
            </a:r>
            <a:r>
              <a:rPr lang="tr-TR" dirty="0"/>
              <a:t>  = 37, </a:t>
            </a:r>
            <a:r>
              <a:rPr lang="tr-TR" i="1" dirty="0"/>
              <a:t>r</a:t>
            </a:r>
            <a:r>
              <a:rPr lang="tr-TR" dirty="0"/>
              <a:t>  = 0.902, </a:t>
            </a:r>
            <a:r>
              <a:rPr lang="tr-TR" i="1" dirty="0"/>
              <a:t>p</a:t>
            </a:r>
            <a:r>
              <a:rPr lang="tr-TR" dirty="0"/>
              <a:t>  &lt; 0.01. </a:t>
            </a:r>
          </a:p>
          <a:p>
            <a:r>
              <a:rPr lang="tr-TR" b="1" dirty="0"/>
              <a:t>F</a:t>
            </a:r>
            <a:r>
              <a:rPr lang="tr-TR" dirty="0"/>
              <a:t> DASH + TRE grubunda azalmış DBP ile </a:t>
            </a:r>
            <a:r>
              <a:rPr lang="tr-TR" dirty="0" err="1"/>
              <a:t>ekstraselüler</a:t>
            </a:r>
            <a:r>
              <a:rPr lang="tr-TR" dirty="0"/>
              <a:t> su arasındaki korelasyon, </a:t>
            </a:r>
            <a:r>
              <a:rPr lang="tr-TR" i="1" dirty="0"/>
              <a:t>n</a:t>
            </a:r>
            <a:r>
              <a:rPr lang="tr-TR" dirty="0"/>
              <a:t>  = 37, </a:t>
            </a:r>
            <a:r>
              <a:rPr lang="tr-TR" i="1" dirty="0"/>
              <a:t>r</a:t>
            </a:r>
            <a:r>
              <a:rPr lang="tr-TR" dirty="0"/>
              <a:t>  = 0,416, </a:t>
            </a:r>
            <a:r>
              <a:rPr lang="tr-TR" i="1" dirty="0"/>
              <a:t>p</a:t>
            </a:r>
            <a:r>
              <a:rPr lang="tr-TR" dirty="0"/>
              <a:t>  = 0,01.</a:t>
            </a:r>
          </a:p>
          <a:p>
            <a:r>
              <a:rPr lang="tr-TR" b="1" dirty="0"/>
              <a:t>G</a:t>
            </a:r>
            <a:r>
              <a:rPr lang="tr-TR" dirty="0"/>
              <a:t> DASH + TRE grubunda azalmış SBP ile artmış 24 saatlik idrar </a:t>
            </a:r>
            <a:r>
              <a:rPr lang="tr-TR" dirty="0" err="1"/>
              <a:t>Na</a:t>
            </a:r>
            <a:r>
              <a:rPr lang="tr-TR" dirty="0"/>
              <a:t> </a:t>
            </a:r>
            <a:r>
              <a:rPr lang="tr-TR" baseline="30000" dirty="0"/>
              <a:t>+ atılımı arasındaki korelasyon, </a:t>
            </a:r>
            <a:r>
              <a:rPr lang="tr-TR" i="1" dirty="0"/>
              <a:t>n</a:t>
            </a:r>
            <a:r>
              <a:rPr lang="tr-TR" dirty="0"/>
              <a:t>  = 37, </a:t>
            </a:r>
            <a:r>
              <a:rPr lang="tr-TR" i="1" dirty="0"/>
              <a:t>r</a:t>
            </a:r>
            <a:r>
              <a:rPr lang="tr-TR" dirty="0"/>
              <a:t>  = 0,881, </a:t>
            </a:r>
            <a:r>
              <a:rPr lang="tr-TR" i="1" dirty="0"/>
              <a:t>p</a:t>
            </a:r>
            <a:r>
              <a:rPr lang="tr-TR" dirty="0"/>
              <a:t>  &lt; 0,01. </a:t>
            </a:r>
          </a:p>
          <a:p>
            <a:r>
              <a:rPr lang="tr-TR" b="1" dirty="0"/>
              <a:t>H</a:t>
            </a:r>
            <a:r>
              <a:rPr lang="tr-TR" dirty="0"/>
              <a:t> DASH + TRE grubunda azalmış DBP ile artmış 24 saatlik idrar </a:t>
            </a:r>
            <a:r>
              <a:rPr lang="tr-TR" dirty="0" err="1"/>
              <a:t>Na</a:t>
            </a:r>
            <a:r>
              <a:rPr lang="tr-TR" dirty="0"/>
              <a:t> + atılımı arasındaki korelasyon, </a:t>
            </a:r>
            <a:r>
              <a:rPr lang="tr-TR" i="1" dirty="0"/>
              <a:t>n</a:t>
            </a:r>
            <a:r>
              <a:rPr lang="tr-TR" dirty="0"/>
              <a:t>  = 37, </a:t>
            </a:r>
            <a:r>
              <a:rPr lang="tr-TR" i="1" dirty="0"/>
              <a:t>r</a:t>
            </a:r>
            <a:r>
              <a:rPr lang="tr-TR" dirty="0"/>
              <a:t>  = 0,439, </a:t>
            </a:r>
            <a:r>
              <a:rPr lang="tr-TR" i="1" dirty="0"/>
              <a:t>p</a:t>
            </a:r>
            <a:r>
              <a:rPr lang="tr-TR" dirty="0"/>
              <a:t>  &lt; 0,01</a:t>
            </a:r>
          </a:p>
        </p:txBody>
      </p:sp>
      <p:sp>
        <p:nvSpPr>
          <p:cNvPr id="4" name="Slayt Numarası Yer Tutucusu 3"/>
          <p:cNvSpPr>
            <a:spLocks noGrp="1"/>
          </p:cNvSpPr>
          <p:nvPr>
            <p:ph type="sldNum" sz="quarter" idx="5"/>
          </p:nvPr>
        </p:nvSpPr>
        <p:spPr/>
        <p:txBody>
          <a:bodyPr/>
          <a:lstStyle/>
          <a:p>
            <a:fld id="{E4E8E08D-B395-43DA-9438-4FDF6FA9F14E}" type="slidenum">
              <a:rPr lang="tr-TR" smtClean="0"/>
              <a:t>30</a:t>
            </a:fld>
            <a:endParaRPr lang="tr-TR"/>
          </a:p>
        </p:txBody>
      </p:sp>
    </p:spTree>
    <p:extLst>
      <p:ext uri="{BB962C8B-B14F-4D97-AF65-F5344CB8AC3E}">
        <p14:creationId xmlns:p14="http://schemas.microsoft.com/office/powerpoint/2010/main" val="7859170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SBP ve </a:t>
            </a:r>
            <a:r>
              <a:rPr lang="tr-TR" dirty="0" err="1"/>
              <a:t>DBP'deki</a:t>
            </a:r>
            <a:r>
              <a:rPr lang="tr-TR" dirty="0"/>
              <a:t> azalmaların DASH + TRE grubunda </a:t>
            </a:r>
            <a:r>
              <a:rPr lang="tr-TR" dirty="0" err="1"/>
              <a:t>ekstraselüler</a:t>
            </a:r>
            <a:r>
              <a:rPr lang="tr-TR" dirty="0"/>
              <a:t> sudaki azalmayla ilişkili olduğunu bulduk (Şekil </a:t>
            </a:r>
            <a:r>
              <a:rPr lang="tr-TR" u="sng" dirty="0">
                <a:hlinkClick r:id="rId3"/>
              </a:rPr>
              <a:t>5</a:t>
            </a:r>
            <a:r>
              <a:rPr lang="tr-TR" dirty="0"/>
              <a:t> E ve F). </a:t>
            </a:r>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Dahası, kan basınçlarındaki azalmalar bu grupta idrar </a:t>
            </a:r>
            <a:r>
              <a:rPr lang="tr-TR" dirty="0" err="1"/>
              <a:t>Na</a:t>
            </a:r>
            <a:r>
              <a:rPr lang="tr-TR" dirty="0"/>
              <a:t> </a:t>
            </a:r>
            <a:r>
              <a:rPr lang="tr-TR" baseline="30000" dirty="0"/>
              <a:t>+ atılımındaki artışla da ilişkiliydi (Şekil </a:t>
            </a:r>
            <a:r>
              <a:rPr lang="tr-TR" dirty="0">
                <a:hlinkClick r:id="rId3">
                  <a:extLst>
                    <a:ext uri="{A12FA001-AC4F-418D-AE19-62706E023703}">
                      <ahyp:hlinkClr xmlns:ahyp="http://schemas.microsoft.com/office/drawing/2018/hyperlinkcolor" val="tx"/>
                    </a:ext>
                  </a:extLst>
                </a:hlinkClick>
              </a:rPr>
              <a:t>5 G ve H).</a:t>
            </a:r>
          </a:p>
          <a:p>
            <a:endParaRPr lang="tr-TR" dirty="0"/>
          </a:p>
        </p:txBody>
      </p:sp>
      <p:sp>
        <p:nvSpPr>
          <p:cNvPr id="4" name="Slayt Numarası Yer Tutucusu 3"/>
          <p:cNvSpPr>
            <a:spLocks noGrp="1"/>
          </p:cNvSpPr>
          <p:nvPr>
            <p:ph type="sldNum" sz="quarter" idx="5"/>
          </p:nvPr>
        </p:nvSpPr>
        <p:spPr/>
        <p:txBody>
          <a:bodyPr/>
          <a:lstStyle/>
          <a:p>
            <a:fld id="{E4E8E08D-B395-43DA-9438-4FDF6FA9F14E}" type="slidenum">
              <a:rPr lang="tr-TR" smtClean="0"/>
              <a:t>31</a:t>
            </a:fld>
            <a:endParaRPr lang="tr-TR"/>
          </a:p>
        </p:txBody>
      </p:sp>
    </p:spTree>
    <p:extLst>
      <p:ext uri="{BB962C8B-B14F-4D97-AF65-F5344CB8AC3E}">
        <p14:creationId xmlns:p14="http://schemas.microsoft.com/office/powerpoint/2010/main" val="42386214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aseline="30000" dirty="0"/>
              <a:t>Dahası, 6 hafta sonra 24 saatlik idrar </a:t>
            </a:r>
            <a:r>
              <a:rPr lang="tr-TR" baseline="30000" dirty="0" err="1"/>
              <a:t>Na</a:t>
            </a:r>
            <a:r>
              <a:rPr lang="tr-TR" baseline="30000" dirty="0"/>
              <a:t> +</a:t>
            </a:r>
            <a:r>
              <a:rPr lang="tr-TR" dirty="0"/>
              <a:t> </a:t>
            </a:r>
          </a:p>
        </p:txBody>
      </p:sp>
      <p:sp>
        <p:nvSpPr>
          <p:cNvPr id="4" name="Slayt Numarası Yer Tutucusu 3"/>
          <p:cNvSpPr>
            <a:spLocks noGrp="1"/>
          </p:cNvSpPr>
          <p:nvPr>
            <p:ph type="sldNum" sz="quarter" idx="5"/>
          </p:nvPr>
        </p:nvSpPr>
        <p:spPr/>
        <p:txBody>
          <a:bodyPr/>
          <a:lstStyle/>
          <a:p>
            <a:fld id="{E4E8E08D-B395-43DA-9438-4FDF6FA9F14E}" type="slidenum">
              <a:rPr lang="tr-TR" smtClean="0"/>
              <a:t>35</a:t>
            </a:fld>
            <a:endParaRPr lang="tr-TR"/>
          </a:p>
        </p:txBody>
      </p:sp>
    </p:spTree>
    <p:extLst>
      <p:ext uri="{BB962C8B-B14F-4D97-AF65-F5344CB8AC3E}">
        <p14:creationId xmlns:p14="http://schemas.microsoft.com/office/powerpoint/2010/main" val="994592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Katılımcılar tarafsız bir dağıtım sağlamak için rastgele sayılar tablosu kullanılarak rastgele seçildi. Tablo, satır ve sütun numaralarını rastgele belirlemek ve ardından iki sayıyı soldan sağa ve yukarıdan aşağıya sırayla okumak için kullanıldı. 01 ile 74 arasında değişen sayılar seçildi ve daha önce seçilen sayıların tekrar tekrar seçilmesinden kaçınıldı. Tek sayı çizgi grubuna dahil edildi, çift sayı ise DASH + TRE grubuna dahil edildi.</a:t>
            </a:r>
          </a:p>
          <a:p>
            <a:endParaRPr lang="tr-TR" dirty="0"/>
          </a:p>
        </p:txBody>
      </p:sp>
      <p:sp>
        <p:nvSpPr>
          <p:cNvPr id="4" name="Slayt Numarası Yer Tutucusu 3"/>
          <p:cNvSpPr>
            <a:spLocks noGrp="1"/>
          </p:cNvSpPr>
          <p:nvPr>
            <p:ph type="sldNum" sz="quarter" idx="5"/>
          </p:nvPr>
        </p:nvSpPr>
        <p:spPr/>
        <p:txBody>
          <a:bodyPr/>
          <a:lstStyle/>
          <a:p>
            <a:fld id="{E4E8E08D-B395-43DA-9438-4FDF6FA9F14E}" type="slidenum">
              <a:rPr lang="tr-TR" smtClean="0"/>
              <a:t>6</a:t>
            </a:fld>
            <a:endParaRPr lang="tr-TR"/>
          </a:p>
        </p:txBody>
      </p:sp>
    </p:spTree>
    <p:extLst>
      <p:ext uri="{BB962C8B-B14F-4D97-AF65-F5344CB8AC3E}">
        <p14:creationId xmlns:p14="http://schemas.microsoft.com/office/powerpoint/2010/main" val="46341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Örneklem büyüklüğü tahmini</a:t>
            </a:r>
          </a:p>
          <a:p>
            <a:r>
              <a:rPr lang="tr-TR" dirty="0" err="1"/>
              <a:t>TRE'nin</a:t>
            </a:r>
            <a:r>
              <a:rPr lang="tr-TR" dirty="0"/>
              <a:t> </a:t>
            </a:r>
            <a:r>
              <a:rPr lang="tr-TR" dirty="0" err="1"/>
              <a:t>primer</a:t>
            </a:r>
            <a:r>
              <a:rPr lang="tr-TR" dirty="0"/>
              <a:t> hipertansiyondaki etkisine ilişkin daha önce yapılmış klinik çalışmalar olmadığından, bu deneyde rastgele sayılar tablosuna göre belirlenen her grubun ilk dört hastasının sonuçları, örneklem büyüklüğü tahmini için ön deneysel sonuçlar olarak kullanıldı. Sonuçlar, </a:t>
            </a:r>
            <a:r>
              <a:rPr lang="tr-TR" dirty="0" err="1"/>
              <a:t>SBP'nin</a:t>
            </a:r>
            <a:r>
              <a:rPr lang="tr-TR" dirty="0"/>
              <a:t> ortalama ± standart sapmasının (SD) 132,25 ± 6,08 (DASH grubu) ve 123,00 ± 7,79 </a:t>
            </a:r>
            <a:r>
              <a:rPr lang="tr-TR" dirty="0" err="1"/>
              <a:t>mmHg</a:t>
            </a:r>
            <a:r>
              <a:rPr lang="tr-TR" dirty="0"/>
              <a:t> (DASH + TRE grubu) ve </a:t>
            </a:r>
            <a:r>
              <a:rPr lang="tr-TR" dirty="0" err="1"/>
              <a:t>DBP'nin</a:t>
            </a:r>
            <a:r>
              <a:rPr lang="tr-TR" dirty="0"/>
              <a:t> ortalama ± </a:t>
            </a:r>
            <a:r>
              <a:rPr lang="tr-TR" dirty="0" err="1"/>
              <a:t>SD'sinin</a:t>
            </a:r>
            <a:r>
              <a:rPr lang="tr-TR" dirty="0"/>
              <a:t> 84,25 ± 3,10 (DASH grubu) ve 75,00 ± 7,79 </a:t>
            </a:r>
            <a:r>
              <a:rPr lang="tr-TR" dirty="0" err="1"/>
              <a:t>mmHg</a:t>
            </a:r>
            <a:r>
              <a:rPr lang="tr-TR" dirty="0"/>
              <a:t> (DASH + TRE grubu) olduğunu gösterdi.</a:t>
            </a:r>
          </a:p>
          <a:p>
            <a:r>
              <a:rPr lang="tr-TR" dirty="0"/>
              <a:t> Güç 0,9 ve </a:t>
            </a:r>
            <a:r>
              <a:rPr lang="el-GR" dirty="0"/>
              <a:t>α 0,025 </a:t>
            </a:r>
            <a:r>
              <a:rPr lang="tr-TR" dirty="0"/>
              <a:t>olarak ayarlandı ve PASS yazılımı 15.0 ile hesaplandı. %20'lik bir denek kaybını hesaba katarak, her gruba en az 20 hasta dahil edilmeliydi.</a:t>
            </a:r>
          </a:p>
          <a:p>
            <a:endParaRPr lang="tr-TR" dirty="0"/>
          </a:p>
        </p:txBody>
      </p:sp>
      <p:sp>
        <p:nvSpPr>
          <p:cNvPr id="4" name="Slayt Numarası Yer Tutucusu 3"/>
          <p:cNvSpPr>
            <a:spLocks noGrp="1"/>
          </p:cNvSpPr>
          <p:nvPr>
            <p:ph type="sldNum" sz="quarter" idx="5"/>
          </p:nvPr>
        </p:nvSpPr>
        <p:spPr/>
        <p:txBody>
          <a:bodyPr/>
          <a:lstStyle/>
          <a:p>
            <a:fld id="{E4E8E08D-B395-43DA-9438-4FDF6FA9F14E}" type="slidenum">
              <a:rPr lang="tr-TR" smtClean="0"/>
              <a:t>8</a:t>
            </a:fld>
            <a:endParaRPr lang="tr-TR"/>
          </a:p>
        </p:txBody>
      </p:sp>
    </p:spTree>
    <p:extLst>
      <p:ext uri="{BB962C8B-B14F-4D97-AF65-F5344CB8AC3E}">
        <p14:creationId xmlns:p14="http://schemas.microsoft.com/office/powerpoint/2010/main" val="2790523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t> Toplam gece sodyum atılımı, idrar sodyum konsantrasyonu × gece idrar hacmi olarak hesaplandı. </a:t>
            </a:r>
          </a:p>
          <a:p>
            <a:endParaRPr lang="tr-TR" dirty="0"/>
          </a:p>
        </p:txBody>
      </p:sp>
      <p:sp>
        <p:nvSpPr>
          <p:cNvPr id="4" name="Slayt Numarası Yer Tutucusu 3"/>
          <p:cNvSpPr>
            <a:spLocks noGrp="1"/>
          </p:cNvSpPr>
          <p:nvPr>
            <p:ph type="sldNum" sz="quarter" idx="5"/>
          </p:nvPr>
        </p:nvSpPr>
        <p:spPr/>
        <p:txBody>
          <a:bodyPr/>
          <a:lstStyle/>
          <a:p>
            <a:fld id="{E4E8E08D-B395-43DA-9438-4FDF6FA9F14E}" type="slidenum">
              <a:rPr lang="tr-TR" smtClean="0"/>
              <a:t>13</a:t>
            </a:fld>
            <a:endParaRPr lang="tr-TR"/>
          </a:p>
        </p:txBody>
      </p:sp>
    </p:spTree>
    <p:extLst>
      <p:ext uri="{BB962C8B-B14F-4D97-AF65-F5344CB8AC3E}">
        <p14:creationId xmlns:p14="http://schemas.microsoft.com/office/powerpoint/2010/main" val="4261621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İstatistiksel analiz</a:t>
            </a:r>
          </a:p>
          <a:p>
            <a:r>
              <a:rPr lang="tr-TR" dirty="0">
                <a:effectLst/>
              </a:rPr>
              <a:t>Tüm analizler SPSS versiyon 20.0 (SPSS, Chicago, ABD) ile gerçekleştirildi. </a:t>
            </a:r>
          </a:p>
          <a:p>
            <a:r>
              <a:rPr lang="tr-TR" dirty="0">
                <a:effectLst/>
              </a:rPr>
              <a:t>Normal dağılıma sahip veriler ortalama ± standart hata (SE) veya ortalama ± standart sapma (SD) olarak; normal dağılıma sahip olmayan veriler medyan (</a:t>
            </a:r>
            <a:r>
              <a:rPr lang="tr-TR" dirty="0" err="1">
                <a:effectLst/>
              </a:rPr>
              <a:t>interkuartil</a:t>
            </a:r>
            <a:r>
              <a:rPr lang="tr-TR" dirty="0">
                <a:effectLst/>
              </a:rPr>
              <a:t> aralık) olarak ifade edildi. </a:t>
            </a:r>
          </a:p>
          <a:p>
            <a:r>
              <a:rPr lang="tr-TR" dirty="0">
                <a:effectLst/>
              </a:rPr>
              <a:t>Verilerin normal dağılımı hem </a:t>
            </a:r>
            <a:r>
              <a:rPr lang="tr-TR" dirty="0" err="1">
                <a:effectLst/>
              </a:rPr>
              <a:t>Kurtosis</a:t>
            </a:r>
            <a:r>
              <a:rPr lang="tr-TR" dirty="0">
                <a:effectLst/>
              </a:rPr>
              <a:t> hem de </a:t>
            </a:r>
            <a:r>
              <a:rPr lang="tr-TR" dirty="0" err="1">
                <a:effectLst/>
              </a:rPr>
              <a:t>Skewness</a:t>
            </a:r>
            <a:r>
              <a:rPr lang="tr-TR" dirty="0">
                <a:effectLst/>
              </a:rPr>
              <a:t> Testi ile test edildi. </a:t>
            </a:r>
          </a:p>
          <a:p>
            <a:r>
              <a:rPr lang="tr-TR" dirty="0">
                <a:effectLst/>
              </a:rPr>
              <a:t>İki bağımsız normal dağılımlı örneği karşılaştırmak için iki kuyruklu </a:t>
            </a:r>
            <a:r>
              <a:rPr lang="tr-TR" i="1" dirty="0">
                <a:effectLst/>
              </a:rPr>
              <a:t>t testi kullanılırken, normal dağılım göstermeyen verileri karşılaştırmak için parametrik olmayan testler kullanıldı. </a:t>
            </a:r>
          </a:p>
          <a:p>
            <a:r>
              <a:rPr lang="tr-TR" i="1" dirty="0">
                <a:effectLst/>
              </a:rPr>
              <a:t>Ayrıca iki gruptan fazlasını karşılaştırmak için tek yönlü ANOVA kullanıldı. Her değişken arasındaki korelasyonu değerlendirmek için </a:t>
            </a:r>
            <a:r>
              <a:rPr lang="tr-TR" i="1" dirty="0" err="1">
                <a:effectLst/>
              </a:rPr>
              <a:t>Pearson</a:t>
            </a:r>
            <a:r>
              <a:rPr lang="tr-TR" i="1" dirty="0">
                <a:effectLst/>
              </a:rPr>
              <a:t> korelasyon analizi yapıldı. İki taraflı P</a:t>
            </a:r>
            <a:r>
              <a:rPr lang="tr-TR" dirty="0">
                <a:effectLst/>
              </a:rPr>
              <a:t> &lt; 0,05 değeri  istatistiksel olarak anlamlı kabul edildi.</a:t>
            </a:r>
          </a:p>
          <a:p>
            <a:endParaRPr lang="tr-TR" dirty="0"/>
          </a:p>
        </p:txBody>
      </p:sp>
      <p:sp>
        <p:nvSpPr>
          <p:cNvPr id="4" name="Slayt Numarası Yer Tutucusu 3"/>
          <p:cNvSpPr>
            <a:spLocks noGrp="1"/>
          </p:cNvSpPr>
          <p:nvPr>
            <p:ph type="sldNum" sz="quarter" idx="5"/>
          </p:nvPr>
        </p:nvSpPr>
        <p:spPr/>
        <p:txBody>
          <a:bodyPr/>
          <a:lstStyle/>
          <a:p>
            <a:fld id="{E4E8E08D-B395-43DA-9438-4FDF6FA9F14E}" type="slidenum">
              <a:rPr lang="tr-TR" smtClean="0"/>
              <a:t>15</a:t>
            </a:fld>
            <a:endParaRPr lang="tr-TR"/>
          </a:p>
        </p:txBody>
      </p:sp>
    </p:spTree>
    <p:extLst>
      <p:ext uri="{BB962C8B-B14F-4D97-AF65-F5344CB8AC3E}">
        <p14:creationId xmlns:p14="http://schemas.microsoft.com/office/powerpoint/2010/main" val="2142121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E4E8E08D-B395-43DA-9438-4FDF6FA9F14E}" type="slidenum">
              <a:rPr lang="tr-TR" smtClean="0"/>
              <a:t>23</a:t>
            </a:fld>
            <a:endParaRPr lang="tr-TR"/>
          </a:p>
        </p:txBody>
      </p:sp>
    </p:spTree>
    <p:extLst>
      <p:ext uri="{BB962C8B-B14F-4D97-AF65-F5344CB8AC3E}">
        <p14:creationId xmlns:p14="http://schemas.microsoft.com/office/powerpoint/2010/main" val="2007322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E4E8E08D-B395-43DA-9438-4FDF6FA9F14E}" type="slidenum">
              <a:rPr lang="tr-TR" smtClean="0"/>
              <a:t>24</a:t>
            </a:fld>
            <a:endParaRPr lang="tr-TR"/>
          </a:p>
        </p:txBody>
      </p:sp>
    </p:spTree>
    <p:extLst>
      <p:ext uri="{BB962C8B-B14F-4D97-AF65-F5344CB8AC3E}">
        <p14:creationId xmlns:p14="http://schemas.microsoft.com/office/powerpoint/2010/main" val="4092995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E4E8E08D-B395-43DA-9438-4FDF6FA9F14E}" type="slidenum">
              <a:rPr lang="tr-TR" smtClean="0"/>
              <a:t>26</a:t>
            </a:fld>
            <a:endParaRPr lang="tr-TR"/>
          </a:p>
        </p:txBody>
      </p:sp>
    </p:spTree>
    <p:extLst>
      <p:ext uri="{BB962C8B-B14F-4D97-AF65-F5344CB8AC3E}">
        <p14:creationId xmlns:p14="http://schemas.microsoft.com/office/powerpoint/2010/main" val="2717962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effectLst/>
              </a:rPr>
              <a:t>DASH grubundaki katılımcıların idrarlarını tam 24 saatlik bir süre boyunca değil, yalnızca gece boyunca toplamaları gerekiyordu çünkü kontrol deneklerinin rahat deneyimini artırmaya çalıştık.</a:t>
            </a:r>
          </a:p>
          <a:p>
            <a:r>
              <a:rPr lang="tr-TR" u="sng" dirty="0">
                <a:hlinkClick r:id="rId3">
                  <a:extLst>
                    <a:ext uri="{A12FA001-AC4F-418D-AE19-62706E023703}">
                      <ahyp:hlinkClr xmlns:ahyp="http://schemas.microsoft.com/office/drawing/2018/hyperlinkcolor" val="tx"/>
                    </a:ext>
                  </a:extLst>
                </a:hlinkClick>
              </a:rPr>
              <a:t>Ancak, 6 hafta sonra DASH grubunda gece idrar </a:t>
            </a:r>
            <a:r>
              <a:rPr lang="tr-TR" u="sng" dirty="0" err="1">
                <a:hlinkClick r:id="rId3">
                  <a:extLst>
                    <a:ext uri="{A12FA001-AC4F-418D-AE19-62706E023703}">
                      <ahyp:hlinkClr xmlns:ahyp="http://schemas.microsoft.com/office/drawing/2018/hyperlinkcolor" val="tx"/>
                    </a:ext>
                  </a:extLst>
                </a:hlinkClick>
              </a:rPr>
              <a:t>Na</a:t>
            </a:r>
            <a:r>
              <a:rPr lang="tr-TR" u="sng" dirty="0">
                <a:hlinkClick r:id="rId3">
                  <a:extLst>
                    <a:ext uri="{A12FA001-AC4F-418D-AE19-62706E023703}">
                      <ahyp:hlinkClr xmlns:ahyp="http://schemas.microsoft.com/office/drawing/2018/hyperlinkcolor" val="tx"/>
                    </a:ext>
                  </a:extLst>
                </a:hlinkClick>
              </a:rPr>
              <a:t> </a:t>
            </a:r>
            <a:r>
              <a:rPr lang="tr-TR" u="sng" baseline="30000" dirty="0">
                <a:effectLst/>
              </a:rPr>
              <a:t>+</a:t>
            </a:r>
            <a:r>
              <a:rPr lang="tr-TR" u="sng" dirty="0">
                <a:effectLst/>
              </a:rPr>
              <a:t> </a:t>
            </a:r>
            <a:endParaRPr lang="tr-TR" dirty="0"/>
          </a:p>
        </p:txBody>
      </p:sp>
      <p:sp>
        <p:nvSpPr>
          <p:cNvPr id="4" name="Slayt Numarası Yer Tutucusu 3"/>
          <p:cNvSpPr>
            <a:spLocks noGrp="1"/>
          </p:cNvSpPr>
          <p:nvPr>
            <p:ph type="sldNum" sz="quarter" idx="5"/>
          </p:nvPr>
        </p:nvSpPr>
        <p:spPr/>
        <p:txBody>
          <a:bodyPr/>
          <a:lstStyle/>
          <a:p>
            <a:fld id="{E4E8E08D-B395-43DA-9438-4FDF6FA9F14E}" type="slidenum">
              <a:rPr lang="tr-TR" smtClean="0"/>
              <a:t>29</a:t>
            </a:fld>
            <a:endParaRPr lang="tr-TR"/>
          </a:p>
        </p:txBody>
      </p:sp>
    </p:spTree>
    <p:extLst>
      <p:ext uri="{BB962C8B-B14F-4D97-AF65-F5344CB8AC3E}">
        <p14:creationId xmlns:p14="http://schemas.microsoft.com/office/powerpoint/2010/main" val="1584528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79AE2605-DB1E-4B7F-90E9-83816F8D481C}" type="datetimeFigureOut">
              <a:rPr lang="tr-TR" smtClean="0"/>
              <a:t>24.11.2024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C3AFFCC-06AF-4104-AC50-A83B641128C3}" type="slidenum">
              <a:rPr lang="tr-TR" smtClean="0"/>
              <a:t>‹#›</a:t>
            </a:fld>
            <a:endParaRPr lang="tr-TR"/>
          </a:p>
        </p:txBody>
      </p:sp>
    </p:spTree>
    <p:extLst>
      <p:ext uri="{BB962C8B-B14F-4D97-AF65-F5344CB8AC3E}">
        <p14:creationId xmlns:p14="http://schemas.microsoft.com/office/powerpoint/2010/main" val="1416655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79AE2605-DB1E-4B7F-90E9-83816F8D481C}" type="datetimeFigureOut">
              <a:rPr lang="tr-TR" smtClean="0"/>
              <a:t>24.11.2024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C3AFFCC-06AF-4104-AC50-A83B641128C3}" type="slidenum">
              <a:rPr lang="tr-TR" smtClean="0"/>
              <a:t>‹#›</a:t>
            </a:fld>
            <a:endParaRPr lang="tr-TR"/>
          </a:p>
        </p:txBody>
      </p:sp>
    </p:spTree>
    <p:extLst>
      <p:ext uri="{BB962C8B-B14F-4D97-AF65-F5344CB8AC3E}">
        <p14:creationId xmlns:p14="http://schemas.microsoft.com/office/powerpoint/2010/main" val="1313590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79AE2605-DB1E-4B7F-90E9-83816F8D481C}" type="datetimeFigureOut">
              <a:rPr lang="tr-TR" smtClean="0"/>
              <a:t>24.11.2024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C3AFFCC-06AF-4104-AC50-A83B641128C3}" type="slidenum">
              <a:rPr lang="tr-TR" smtClean="0"/>
              <a:t>‹#›</a:t>
            </a:fld>
            <a:endParaRPr lang="tr-TR"/>
          </a:p>
        </p:txBody>
      </p:sp>
    </p:spTree>
    <p:extLst>
      <p:ext uri="{BB962C8B-B14F-4D97-AF65-F5344CB8AC3E}">
        <p14:creationId xmlns:p14="http://schemas.microsoft.com/office/powerpoint/2010/main" val="1970410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79AE2605-DB1E-4B7F-90E9-83816F8D481C}" type="datetimeFigureOut">
              <a:rPr lang="tr-TR" smtClean="0"/>
              <a:t>24.11.2024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C3AFFCC-06AF-4104-AC50-A83B641128C3}" type="slidenum">
              <a:rPr lang="tr-TR" smtClean="0"/>
              <a:t>‹#›</a:t>
            </a:fld>
            <a:endParaRPr lang="tr-TR"/>
          </a:p>
        </p:txBody>
      </p:sp>
    </p:spTree>
    <p:extLst>
      <p:ext uri="{BB962C8B-B14F-4D97-AF65-F5344CB8AC3E}">
        <p14:creationId xmlns:p14="http://schemas.microsoft.com/office/powerpoint/2010/main" val="4102816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79AE2605-DB1E-4B7F-90E9-83816F8D481C}" type="datetimeFigureOut">
              <a:rPr lang="tr-TR" smtClean="0"/>
              <a:t>24.11.2024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C3AFFCC-06AF-4104-AC50-A83B641128C3}" type="slidenum">
              <a:rPr lang="tr-TR" smtClean="0"/>
              <a:t>‹#›</a:t>
            </a:fld>
            <a:endParaRPr lang="tr-TR"/>
          </a:p>
        </p:txBody>
      </p:sp>
    </p:spTree>
    <p:extLst>
      <p:ext uri="{BB962C8B-B14F-4D97-AF65-F5344CB8AC3E}">
        <p14:creationId xmlns:p14="http://schemas.microsoft.com/office/powerpoint/2010/main" val="928223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79AE2605-DB1E-4B7F-90E9-83816F8D481C}" type="datetimeFigureOut">
              <a:rPr lang="tr-TR" smtClean="0"/>
              <a:t>24.11.2024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C3AFFCC-06AF-4104-AC50-A83B641128C3}" type="slidenum">
              <a:rPr lang="tr-TR" smtClean="0"/>
              <a:t>‹#›</a:t>
            </a:fld>
            <a:endParaRPr lang="tr-TR"/>
          </a:p>
        </p:txBody>
      </p:sp>
    </p:spTree>
    <p:extLst>
      <p:ext uri="{BB962C8B-B14F-4D97-AF65-F5344CB8AC3E}">
        <p14:creationId xmlns:p14="http://schemas.microsoft.com/office/powerpoint/2010/main" val="26894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79AE2605-DB1E-4B7F-90E9-83816F8D481C}" type="datetimeFigureOut">
              <a:rPr lang="tr-TR" smtClean="0"/>
              <a:t>24.11.2024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5C3AFFCC-06AF-4104-AC50-A83B641128C3}" type="slidenum">
              <a:rPr lang="tr-TR" smtClean="0"/>
              <a:t>‹#›</a:t>
            </a:fld>
            <a:endParaRPr lang="tr-TR"/>
          </a:p>
        </p:txBody>
      </p:sp>
    </p:spTree>
    <p:extLst>
      <p:ext uri="{BB962C8B-B14F-4D97-AF65-F5344CB8AC3E}">
        <p14:creationId xmlns:p14="http://schemas.microsoft.com/office/powerpoint/2010/main" val="1391726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79AE2605-DB1E-4B7F-90E9-83816F8D481C}" type="datetimeFigureOut">
              <a:rPr lang="tr-TR" smtClean="0"/>
              <a:t>24.11.2024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5C3AFFCC-06AF-4104-AC50-A83B641128C3}" type="slidenum">
              <a:rPr lang="tr-TR" smtClean="0"/>
              <a:t>‹#›</a:t>
            </a:fld>
            <a:endParaRPr lang="tr-TR"/>
          </a:p>
        </p:txBody>
      </p:sp>
    </p:spTree>
    <p:extLst>
      <p:ext uri="{BB962C8B-B14F-4D97-AF65-F5344CB8AC3E}">
        <p14:creationId xmlns:p14="http://schemas.microsoft.com/office/powerpoint/2010/main" val="3129128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9AE2605-DB1E-4B7F-90E9-83816F8D481C}" type="datetimeFigureOut">
              <a:rPr lang="tr-TR" smtClean="0"/>
              <a:t>24.11.2024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5C3AFFCC-06AF-4104-AC50-A83B641128C3}" type="slidenum">
              <a:rPr lang="tr-TR" smtClean="0"/>
              <a:t>‹#›</a:t>
            </a:fld>
            <a:endParaRPr lang="tr-TR"/>
          </a:p>
        </p:txBody>
      </p:sp>
    </p:spTree>
    <p:extLst>
      <p:ext uri="{BB962C8B-B14F-4D97-AF65-F5344CB8AC3E}">
        <p14:creationId xmlns:p14="http://schemas.microsoft.com/office/powerpoint/2010/main" val="2927803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79AE2605-DB1E-4B7F-90E9-83816F8D481C}" type="datetimeFigureOut">
              <a:rPr lang="tr-TR" smtClean="0"/>
              <a:t>24.11.2024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C3AFFCC-06AF-4104-AC50-A83B641128C3}" type="slidenum">
              <a:rPr lang="tr-TR" smtClean="0"/>
              <a:t>‹#›</a:t>
            </a:fld>
            <a:endParaRPr lang="tr-TR"/>
          </a:p>
        </p:txBody>
      </p:sp>
    </p:spTree>
    <p:extLst>
      <p:ext uri="{BB962C8B-B14F-4D97-AF65-F5344CB8AC3E}">
        <p14:creationId xmlns:p14="http://schemas.microsoft.com/office/powerpoint/2010/main" val="4080796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79AE2605-DB1E-4B7F-90E9-83816F8D481C}" type="datetimeFigureOut">
              <a:rPr lang="tr-TR" smtClean="0"/>
              <a:t>24.11.2024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C3AFFCC-06AF-4104-AC50-A83B641128C3}" type="slidenum">
              <a:rPr lang="tr-TR" smtClean="0"/>
              <a:t>‹#›</a:t>
            </a:fld>
            <a:endParaRPr lang="tr-TR"/>
          </a:p>
        </p:txBody>
      </p:sp>
    </p:spTree>
    <p:extLst>
      <p:ext uri="{BB962C8B-B14F-4D97-AF65-F5344CB8AC3E}">
        <p14:creationId xmlns:p14="http://schemas.microsoft.com/office/powerpoint/2010/main" val="1610803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AE2605-DB1E-4B7F-90E9-83816F8D481C}" type="datetimeFigureOut">
              <a:rPr lang="tr-TR" smtClean="0"/>
              <a:t>24.11.2024</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3AFFCC-06AF-4104-AC50-A83B641128C3}" type="slidenum">
              <a:rPr lang="tr-TR" smtClean="0"/>
              <a:t>‹#›</a:t>
            </a:fld>
            <a:endParaRPr lang="tr-TR"/>
          </a:p>
        </p:txBody>
      </p:sp>
    </p:spTree>
    <p:extLst>
      <p:ext uri="{BB962C8B-B14F-4D97-AF65-F5344CB8AC3E}">
        <p14:creationId xmlns:p14="http://schemas.microsoft.com/office/powerpoint/2010/main" val="35552953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pmc.ncbi.nlm.nih.gov/articles/PMC11181626/#Fig1"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pmc.ncbi.nlm.nih.gov/articles/PMC11181626/#Fig2" TargetMode="External"/><Relationship Id="rId2" Type="http://schemas.openxmlformats.org/officeDocument/2006/relationships/hyperlink" Target="https://pmc.ncbi.nlm.nih.gov/articles/PMC11181626/#Tab1"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BA79A7CF-01AF-4178-9369-94E0C90EB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lt Başlık 2"/>
          <p:cNvSpPr>
            <a:spLocks noGrp="1"/>
          </p:cNvSpPr>
          <p:nvPr>
            <p:ph type="subTitle" idx="1"/>
          </p:nvPr>
        </p:nvSpPr>
        <p:spPr>
          <a:xfrm>
            <a:off x="9355457" y="5601916"/>
            <a:ext cx="2446465" cy="1178298"/>
          </a:xfrm>
        </p:spPr>
        <p:txBody>
          <a:bodyPr>
            <a:normAutofit/>
          </a:bodyPr>
          <a:lstStyle/>
          <a:p>
            <a:pPr algn="l"/>
            <a:r>
              <a:rPr lang="tr-TR" sz="1600" dirty="0"/>
              <a:t>DR.BİLGEHAN TATAROĞLU</a:t>
            </a:r>
          </a:p>
        </p:txBody>
      </p:sp>
      <p:sp>
        <p:nvSpPr>
          <p:cNvPr id="16" name="Rectangle 10">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3"/>
          <p:cNvPicPr>
            <a:picLocks noChangeAspect="1"/>
          </p:cNvPicPr>
          <p:nvPr/>
        </p:nvPicPr>
        <p:blipFill>
          <a:blip r:embed="rId3"/>
          <a:stretch>
            <a:fillRect/>
          </a:stretch>
        </p:blipFill>
        <p:spPr>
          <a:xfrm>
            <a:off x="545238" y="1679627"/>
            <a:ext cx="7608304" cy="3569701"/>
          </a:xfrm>
          <a:prstGeom prst="rect">
            <a:avLst/>
          </a:prstGeom>
        </p:spPr>
      </p:pic>
      <p:sp>
        <p:nvSpPr>
          <p:cNvPr id="15" name="Rectangle 14">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0461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808638" y="386930"/>
            <a:ext cx="9236700" cy="1188950"/>
          </a:xfrm>
        </p:spPr>
        <p:txBody>
          <a:bodyPr anchor="b">
            <a:normAutofit/>
          </a:bodyPr>
          <a:lstStyle/>
          <a:p>
            <a:r>
              <a:rPr lang="tr-TR" sz="5400"/>
              <a:t>Yöntem</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p:cNvSpPr>
            <a:spLocks noGrp="1"/>
          </p:cNvSpPr>
          <p:nvPr>
            <p:ph idx="1"/>
          </p:nvPr>
        </p:nvSpPr>
        <p:spPr>
          <a:xfrm>
            <a:off x="793660" y="2599509"/>
            <a:ext cx="10143668" cy="3435531"/>
          </a:xfrm>
        </p:spPr>
        <p:txBody>
          <a:bodyPr anchor="ctr">
            <a:normAutofit/>
          </a:bodyPr>
          <a:lstStyle/>
          <a:p>
            <a:r>
              <a:rPr lang="tr-TR" sz="1700"/>
              <a:t>Değerlendirmeler ve uyum</a:t>
            </a:r>
          </a:p>
          <a:p>
            <a:r>
              <a:rPr lang="tr-TR" sz="1700"/>
              <a:t>Diyet danışmanlığı eğitimli beslenme uzmanları ve hekimler tarafından sağlandı.</a:t>
            </a:r>
          </a:p>
          <a:p>
            <a:r>
              <a:rPr lang="tr-TR" sz="1700"/>
              <a:t> Katılımcılar, çevrimiçi iletişim yoluyla beslenme uzmanları veya hekimlerle her zaman ve her yerden iletişim kurabildiler ve diyet rehberleri ve anketler aldılar. </a:t>
            </a:r>
          </a:p>
          <a:p>
            <a:r>
              <a:rPr lang="tr-TR" sz="1700"/>
              <a:t>Katılımcıların We Chat uygulamasını kullanma alışkanlıklarına göre iki seçeneği vardır.</a:t>
            </a:r>
          </a:p>
          <a:p>
            <a:r>
              <a:rPr lang="tr-TR" sz="1700"/>
              <a:t> İlk seçenek, We Chat uygulamasına yerleştirilmiş bir mini program olan bilimsel araştırma platformunu kullanmaktır, diğeri ise We Chat aracılığıyla beslenme uzmanları ve hekimlerle doğrudan grup sohbetlerine katılmaktır.</a:t>
            </a:r>
          </a:p>
          <a:p>
            <a:r>
              <a:rPr lang="tr-TR" sz="1700"/>
              <a:t>Yukarıdaki iki yöntemle, katılımcılar yemeklerinin resimlerini paylaştılar ve bunlar daha sonra eğitimli beslenme uzmanları tarafından değerlendirildi. Dört katılımcı mini programı seçerken, 70 hasta grup sohbeti işlevini seçti.</a:t>
            </a:r>
          </a:p>
          <a:p>
            <a:endParaRPr lang="tr-TR" sz="1700"/>
          </a:p>
        </p:txBody>
      </p:sp>
    </p:spTree>
    <p:extLst>
      <p:ext uri="{BB962C8B-B14F-4D97-AF65-F5344CB8AC3E}">
        <p14:creationId xmlns:p14="http://schemas.microsoft.com/office/powerpoint/2010/main" val="1879800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808638" y="386930"/>
            <a:ext cx="9236700" cy="1188950"/>
          </a:xfrm>
        </p:spPr>
        <p:txBody>
          <a:bodyPr anchor="b">
            <a:normAutofit/>
          </a:bodyPr>
          <a:lstStyle/>
          <a:p>
            <a:r>
              <a:rPr lang="tr-TR" sz="5400"/>
              <a:t>Yöntem</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p:cNvSpPr>
            <a:spLocks noGrp="1"/>
          </p:cNvSpPr>
          <p:nvPr>
            <p:ph idx="1"/>
          </p:nvPr>
        </p:nvSpPr>
        <p:spPr>
          <a:xfrm>
            <a:off x="793660" y="2599509"/>
            <a:ext cx="10143668" cy="3435531"/>
          </a:xfrm>
        </p:spPr>
        <p:txBody>
          <a:bodyPr anchor="ctr">
            <a:normAutofit/>
          </a:bodyPr>
          <a:lstStyle/>
          <a:p>
            <a:r>
              <a:rPr lang="tr-TR" sz="1900" dirty="0">
                <a:effectLst/>
              </a:rPr>
              <a:t>Bir araştırmacı, başka bir araştırmacı tarafından iki kez kontrol edilen Çin Gıda Bileşimi Tablolarında gösterilen besin içeriğine göre katılımcıların günlük diyet kayıtlarını kontrol etti ve değerlendirdi. </a:t>
            </a:r>
          </a:p>
          <a:p>
            <a:r>
              <a:rPr lang="tr-TR" sz="1900" dirty="0">
                <a:effectLst/>
              </a:rPr>
              <a:t>Başka bir beslenme uzmanı, katılımcılar tarafından tüketilen gıdaların türlerine ve miktarlarına göre üç ana besin öğesinin (karbonhidratlar, protein ve yağ) miktarlarını ve enerji tedarikini değerlendirdi, hesapladı ve girdi. </a:t>
            </a:r>
          </a:p>
          <a:p>
            <a:r>
              <a:rPr lang="tr-TR" sz="1900" dirty="0">
                <a:effectLst/>
              </a:rPr>
              <a:t> DASH kuralına uymayan veya DASH + TRE grubu için 8 </a:t>
            </a:r>
            <a:r>
              <a:rPr lang="tr-TR" sz="1900" dirty="0" err="1">
                <a:effectLst/>
              </a:rPr>
              <a:t>saattlik</a:t>
            </a:r>
            <a:r>
              <a:rPr lang="tr-TR" sz="1900" dirty="0">
                <a:effectLst/>
              </a:rPr>
              <a:t> yeme zamanına uymayan katılımcılar "uyumsuz" olarak kabul edildi. </a:t>
            </a:r>
          </a:p>
          <a:p>
            <a:pPr marL="0" indent="0">
              <a:buNone/>
            </a:pPr>
            <a:br>
              <a:rPr lang="tr-TR" sz="1900" dirty="0"/>
            </a:br>
            <a:endParaRPr lang="tr-TR" sz="1900" dirty="0"/>
          </a:p>
        </p:txBody>
      </p:sp>
    </p:spTree>
    <p:extLst>
      <p:ext uri="{BB962C8B-B14F-4D97-AF65-F5344CB8AC3E}">
        <p14:creationId xmlns:p14="http://schemas.microsoft.com/office/powerpoint/2010/main" val="175847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808638" y="386930"/>
            <a:ext cx="9236700" cy="1188950"/>
          </a:xfrm>
        </p:spPr>
        <p:txBody>
          <a:bodyPr anchor="b">
            <a:normAutofit/>
          </a:bodyPr>
          <a:lstStyle/>
          <a:p>
            <a:r>
              <a:rPr lang="tr-TR" sz="5400"/>
              <a:t>Yöntem</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p:cNvSpPr>
            <a:spLocks noGrp="1"/>
          </p:cNvSpPr>
          <p:nvPr>
            <p:ph idx="1"/>
          </p:nvPr>
        </p:nvSpPr>
        <p:spPr>
          <a:xfrm>
            <a:off x="793660" y="2599509"/>
            <a:ext cx="10143668" cy="3435531"/>
          </a:xfrm>
        </p:spPr>
        <p:txBody>
          <a:bodyPr anchor="ctr">
            <a:normAutofit/>
          </a:bodyPr>
          <a:lstStyle/>
          <a:p>
            <a:r>
              <a:rPr lang="tr-TR" sz="2400"/>
              <a:t>Deneme sonuçlarının ölçümü</a:t>
            </a:r>
          </a:p>
          <a:p>
            <a:r>
              <a:rPr lang="tr-TR" sz="2400"/>
              <a:t>Birincil sonuç kan basıncındaki değişiklikti. </a:t>
            </a:r>
          </a:p>
          <a:p>
            <a:r>
              <a:rPr lang="tr-TR" sz="2400"/>
              <a:t>İkincil sonuçlar vücut kompozisyonundaki değişiklikler, kardiyometabolik risk faktörleri, inflamasyonla ilişkili göstergeler, diğer klinik değişkenler, kan basıncı ritmi, idrar Na </a:t>
            </a:r>
            <a:r>
              <a:rPr lang="tr-TR" sz="2400" baseline="30000"/>
              <a:t>+</a:t>
            </a:r>
            <a:r>
              <a:rPr lang="tr-TR" sz="2400"/>
              <a:t> atılımı ve güvenlik sonuçlarıydı. Fiziksel aktivite, Pittsburgh Uyku Kalitesi İndeksi (PSQI) ve yaşam olayları puanı da değerlendirildi.</a:t>
            </a:r>
          </a:p>
          <a:p>
            <a:pPr marL="0" indent="0">
              <a:buNone/>
            </a:pPr>
            <a:br>
              <a:rPr lang="tr-TR" sz="2400"/>
            </a:br>
            <a:endParaRPr lang="tr-TR" sz="2400"/>
          </a:p>
        </p:txBody>
      </p:sp>
    </p:spTree>
    <p:extLst>
      <p:ext uri="{BB962C8B-B14F-4D97-AF65-F5344CB8AC3E}">
        <p14:creationId xmlns:p14="http://schemas.microsoft.com/office/powerpoint/2010/main" val="4252519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808638" y="386930"/>
            <a:ext cx="9236700" cy="1188950"/>
          </a:xfrm>
        </p:spPr>
        <p:txBody>
          <a:bodyPr anchor="b">
            <a:normAutofit/>
          </a:bodyPr>
          <a:lstStyle/>
          <a:p>
            <a:r>
              <a:rPr lang="tr-TR" sz="5400"/>
              <a:t>Yöntem</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p:cNvSpPr>
            <a:spLocks noGrp="1"/>
          </p:cNvSpPr>
          <p:nvPr>
            <p:ph idx="1"/>
          </p:nvPr>
        </p:nvSpPr>
        <p:spPr>
          <a:xfrm>
            <a:off x="793660" y="2599509"/>
            <a:ext cx="10143668" cy="3435531"/>
          </a:xfrm>
        </p:spPr>
        <p:txBody>
          <a:bodyPr anchor="ctr">
            <a:normAutofit fontScale="92500" lnSpcReduction="20000"/>
          </a:bodyPr>
          <a:lstStyle/>
          <a:p>
            <a:r>
              <a:rPr lang="tr-TR" sz="2400" dirty="0" err="1"/>
              <a:t>Kardiyometabolik</a:t>
            </a:r>
            <a:r>
              <a:rPr lang="tr-TR" sz="2400" dirty="0"/>
              <a:t> risk faktörleri, inflamasyonla ilişkili göstergeler ve diğer klinik değişkenler (karaciğer ve böbrek fonksiyonları vb.) dahil olmak üzere tüm değişkenler başlangıçta ve 6 haftalık takip ziyaretlerinin sonunda ölçüldü. </a:t>
            </a:r>
          </a:p>
          <a:p>
            <a:r>
              <a:rPr lang="tr-TR" sz="2400" dirty="0"/>
              <a:t>Toplam vücut suyu, hücre dışı su ve hücre içi su, yağ kütlesi, iskelet kas kütlesi ve bazal metabolizma hızı vb. dahil olmak üzere vücut ağırlığı ve vücut kompozisyonu, doğrudan segmental çok frekanslı biyoelektrik empedans analiz yöntemi (</a:t>
            </a:r>
            <a:r>
              <a:rPr lang="tr-TR" sz="2400" dirty="0" err="1"/>
              <a:t>Inbody</a:t>
            </a:r>
            <a:r>
              <a:rPr lang="tr-TR" sz="2400" dirty="0"/>
              <a:t> S10; </a:t>
            </a:r>
            <a:r>
              <a:rPr lang="tr-TR" sz="2400" dirty="0" err="1"/>
              <a:t>Biospace</a:t>
            </a:r>
            <a:r>
              <a:rPr lang="tr-TR" sz="2400" dirty="0"/>
              <a:t>, Seul, Kore) ile değerlendirildi.</a:t>
            </a:r>
          </a:p>
          <a:p>
            <a:r>
              <a:rPr lang="tr-TR" sz="2400" dirty="0"/>
              <a:t>İdrar </a:t>
            </a:r>
            <a:r>
              <a:rPr lang="tr-TR" sz="2400" dirty="0" err="1"/>
              <a:t>Na</a:t>
            </a:r>
            <a:r>
              <a:rPr lang="tr-TR" sz="2400" dirty="0"/>
              <a:t> </a:t>
            </a:r>
            <a:r>
              <a:rPr lang="tr-TR" sz="2400" baseline="30000" dirty="0"/>
              <a:t>+, </a:t>
            </a:r>
            <a:r>
              <a:rPr lang="tr-TR" sz="2400" baseline="30000" dirty="0" err="1"/>
              <a:t>Na</a:t>
            </a:r>
            <a:r>
              <a:rPr lang="tr-TR" sz="2400" baseline="30000" dirty="0"/>
              <a:t> +</a:t>
            </a:r>
            <a:r>
              <a:rPr lang="tr-TR" sz="2400" dirty="0"/>
              <a:t> kolorimetrisi (</a:t>
            </a:r>
            <a:r>
              <a:rPr lang="tr-TR" sz="2400" dirty="0" err="1"/>
              <a:t>Nanjing</a:t>
            </a:r>
            <a:r>
              <a:rPr lang="tr-TR" sz="2400" dirty="0"/>
              <a:t> </a:t>
            </a:r>
            <a:r>
              <a:rPr lang="tr-TR" sz="2400" dirty="0" err="1"/>
              <a:t>Jiancheng</a:t>
            </a:r>
            <a:r>
              <a:rPr lang="tr-TR" sz="2400" dirty="0"/>
              <a:t> Biyomühendislik Enstitüsü, </a:t>
            </a:r>
            <a:r>
              <a:rPr lang="tr-TR" sz="2400" dirty="0" err="1"/>
              <a:t>Nanjing</a:t>
            </a:r>
            <a:r>
              <a:rPr lang="tr-TR" sz="2400" dirty="0"/>
              <a:t>, Çin) ile ölçüldü .</a:t>
            </a:r>
          </a:p>
          <a:p>
            <a:r>
              <a:rPr lang="tr-TR" sz="2400" dirty="0"/>
              <a:t>DASH+TRE grubundaki katılımcılarda 24 h </a:t>
            </a:r>
            <a:r>
              <a:rPr lang="tr-TR" sz="2400" dirty="0" err="1"/>
              <a:t>lik</a:t>
            </a:r>
            <a:r>
              <a:rPr lang="tr-TR" sz="2400" dirty="0"/>
              <a:t> idrar </a:t>
            </a:r>
            <a:r>
              <a:rPr lang="tr-TR" sz="2400" dirty="0" err="1"/>
              <a:t>Na</a:t>
            </a:r>
            <a:r>
              <a:rPr lang="tr-TR" sz="2400" dirty="0"/>
              <a:t> atılımı ölçüldü.</a:t>
            </a:r>
          </a:p>
          <a:p>
            <a:r>
              <a:rPr lang="tr-TR" sz="2400" dirty="0"/>
              <a:t>DASH grubundaki katılımcılar, 24 saatlik tam bir süre yerine yalnızca gece boyunca idrarlarını toplamadılar.</a:t>
            </a:r>
          </a:p>
          <a:p>
            <a:endParaRPr lang="tr-TR" sz="2400" dirty="0"/>
          </a:p>
        </p:txBody>
      </p:sp>
    </p:spTree>
    <p:extLst>
      <p:ext uri="{BB962C8B-B14F-4D97-AF65-F5344CB8AC3E}">
        <p14:creationId xmlns:p14="http://schemas.microsoft.com/office/powerpoint/2010/main" val="4021741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808638" y="386930"/>
            <a:ext cx="9236700" cy="1188950"/>
          </a:xfrm>
        </p:spPr>
        <p:txBody>
          <a:bodyPr anchor="b">
            <a:normAutofit/>
          </a:bodyPr>
          <a:lstStyle/>
          <a:p>
            <a:r>
              <a:rPr lang="tr-TR" sz="5400"/>
              <a:t>Yöntem</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p:cNvSpPr>
            <a:spLocks noGrp="1"/>
          </p:cNvSpPr>
          <p:nvPr>
            <p:ph idx="1"/>
          </p:nvPr>
        </p:nvSpPr>
        <p:spPr>
          <a:xfrm>
            <a:off x="793660" y="2599509"/>
            <a:ext cx="10143668" cy="3435531"/>
          </a:xfrm>
        </p:spPr>
        <p:txBody>
          <a:bodyPr anchor="ctr">
            <a:normAutofit/>
          </a:bodyPr>
          <a:lstStyle/>
          <a:p>
            <a:r>
              <a:rPr lang="tr-TR" sz="2200" dirty="0"/>
              <a:t>Kan basıncı aynı eğitimli araştırmacı tarafından aynı otomatik cihazla (</a:t>
            </a:r>
            <a:r>
              <a:rPr lang="tr-TR" sz="2200" dirty="0" err="1"/>
              <a:t>Yuyue</a:t>
            </a:r>
            <a:r>
              <a:rPr lang="tr-TR" sz="2200" dirty="0"/>
              <a:t> </a:t>
            </a:r>
            <a:r>
              <a:rPr lang="tr-TR" sz="2200" dirty="0" err="1"/>
              <a:t>Medical</a:t>
            </a:r>
            <a:r>
              <a:rPr lang="tr-TR" sz="2200" dirty="0"/>
              <a:t> </a:t>
            </a:r>
            <a:r>
              <a:rPr lang="tr-TR" sz="2200" dirty="0" err="1"/>
              <a:t>Equipment</a:t>
            </a:r>
            <a:r>
              <a:rPr lang="tr-TR" sz="2200" dirty="0"/>
              <a:t> </a:t>
            </a:r>
            <a:r>
              <a:rPr lang="tr-TR" sz="2200" dirty="0" err="1"/>
              <a:t>Co</a:t>
            </a:r>
            <a:r>
              <a:rPr lang="tr-TR" sz="2200" dirty="0"/>
              <a:t>., Ltd., </a:t>
            </a:r>
            <a:r>
              <a:rPr lang="tr-TR" sz="2200" dirty="0" err="1"/>
              <a:t>Danyang</a:t>
            </a:r>
            <a:r>
              <a:rPr lang="tr-TR" sz="2200" dirty="0"/>
              <a:t>, Çin) ölçüldü.</a:t>
            </a:r>
          </a:p>
          <a:p>
            <a:r>
              <a:rPr lang="tr-TR" sz="2200" dirty="0"/>
              <a:t> Katılımcılar, sessiz bir odada en az 5 dakikalık dinlenmeden sonra, oturur pozisyonda sağ üst kollarını kalp seviyesinde tuttular . Analizler için üç ölçümün ortalaması kullanıldı. </a:t>
            </a:r>
          </a:p>
          <a:p>
            <a:r>
              <a:rPr lang="tr-TR" sz="2200" dirty="0"/>
              <a:t>Sabah kan basıncı sabah 7:00'de ölçüldü ve ayaktan kan basıncı takibi 7:00, 10:00, 13:00, 16:00, 19:00 ve 22:00'de yapıldı. </a:t>
            </a:r>
          </a:p>
          <a:p>
            <a:r>
              <a:rPr lang="tr-TR" sz="2200" dirty="0"/>
              <a:t>Sabah ve gece kan basıncı seviyeleri arasındaki farklar, kan basıncı dalgalanmalarını belirlemek için kaydedildi.</a:t>
            </a:r>
          </a:p>
        </p:txBody>
      </p:sp>
    </p:spTree>
    <p:extLst>
      <p:ext uri="{BB962C8B-B14F-4D97-AF65-F5344CB8AC3E}">
        <p14:creationId xmlns:p14="http://schemas.microsoft.com/office/powerpoint/2010/main" val="3351904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808638" y="386930"/>
            <a:ext cx="9236700" cy="1188950"/>
          </a:xfrm>
        </p:spPr>
        <p:txBody>
          <a:bodyPr anchor="b">
            <a:normAutofit/>
          </a:bodyPr>
          <a:lstStyle/>
          <a:p>
            <a:r>
              <a:rPr lang="tr-TR" sz="5400"/>
              <a:t>Yöntem</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p:cNvSpPr>
            <a:spLocks noGrp="1"/>
          </p:cNvSpPr>
          <p:nvPr>
            <p:ph idx="1"/>
          </p:nvPr>
        </p:nvSpPr>
        <p:spPr>
          <a:xfrm>
            <a:off x="793660" y="2599509"/>
            <a:ext cx="10143668" cy="3435531"/>
          </a:xfrm>
        </p:spPr>
        <p:txBody>
          <a:bodyPr anchor="ctr">
            <a:normAutofit/>
          </a:bodyPr>
          <a:lstStyle/>
          <a:p>
            <a:r>
              <a:rPr lang="tr-TR" sz="1700" dirty="0"/>
              <a:t>Katılımcıların uyku kalitesini değerlendirmek için Pittsburgh Uyku Kalitesi İndeksi (PSQI) kullanıldı; yüksek bir PSQI puanı daha kötü uyku kalitesinin göstergesidir. </a:t>
            </a:r>
          </a:p>
          <a:p>
            <a:r>
              <a:rPr lang="tr-TR" sz="1700" dirty="0"/>
              <a:t>Yaşam olayları ölçeği puanı, müdahaleden önce ve sonra tüm katılımcıların yaşam olaylarını hesaplamak için kullanıldı. </a:t>
            </a:r>
          </a:p>
          <a:p>
            <a:r>
              <a:rPr lang="tr-TR" sz="1700" dirty="0"/>
              <a:t>Egzersizin türü, sıklığı ve süresi de kaydedildi ve PSQI ve yaşam olayları, uyku veya yaşam olaylarının hastanın kan basıncı üzerindeki olası etkisini dışlamak için kullanıldı.</a:t>
            </a:r>
          </a:p>
          <a:p>
            <a:r>
              <a:rPr lang="tr-TR" sz="1700" dirty="0"/>
              <a:t>Güvenlik sonuçları (gece açlığı, gece hipoglisemisi, mide ağrısı, bulantı, kusma, ishal, kabızlık, çarpıntı, göğüste sıkışma veya göğüs ağrısı, üst solunum yolu enfeksiyonu, diğer enfeksiyonlar, diğer bölgelerde ağrı, yorgunluk) ve istenmeyen reaksiyonlar nedeniyle çalışmadan çekilme günlük iletişim yoluyla değerlendirildi.</a:t>
            </a:r>
          </a:p>
          <a:p>
            <a:r>
              <a:rPr lang="tr-TR" sz="1700" baseline="30000" dirty="0">
                <a:effectLst/>
              </a:rPr>
              <a:t>Kan basıncı, idrar </a:t>
            </a:r>
            <a:r>
              <a:rPr lang="tr-TR" sz="1700" baseline="30000" dirty="0" err="1">
                <a:effectLst/>
              </a:rPr>
              <a:t>Na</a:t>
            </a:r>
            <a:r>
              <a:rPr lang="tr-TR" sz="1700" baseline="30000" dirty="0">
                <a:effectLst/>
              </a:rPr>
              <a:t> +</a:t>
            </a:r>
            <a:r>
              <a:rPr lang="tr-TR" sz="1700" dirty="0">
                <a:effectLst/>
              </a:rPr>
              <a:t> , kilo, güvenlik sonuçları, PSQI, kan örneği toplanması ve yaşam olayları verileri başlangıçta (0. gün) ve son takipte (42. gün) ± 3 gün içinde elde edildi.</a:t>
            </a:r>
          </a:p>
          <a:p>
            <a:endParaRPr lang="tr-TR" sz="1700" dirty="0"/>
          </a:p>
          <a:p>
            <a:endParaRPr lang="tr-TR" sz="1700" dirty="0"/>
          </a:p>
        </p:txBody>
      </p:sp>
    </p:spTree>
    <p:extLst>
      <p:ext uri="{BB962C8B-B14F-4D97-AF65-F5344CB8AC3E}">
        <p14:creationId xmlns:p14="http://schemas.microsoft.com/office/powerpoint/2010/main" val="2969509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808638" y="386930"/>
            <a:ext cx="9236700" cy="1188950"/>
          </a:xfrm>
        </p:spPr>
        <p:txBody>
          <a:bodyPr anchor="b">
            <a:normAutofit/>
          </a:bodyPr>
          <a:lstStyle/>
          <a:p>
            <a:r>
              <a:rPr lang="tr-TR" sz="5400"/>
              <a:t>Bulgular</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p:cNvSpPr>
            <a:spLocks noGrp="1"/>
          </p:cNvSpPr>
          <p:nvPr>
            <p:ph idx="1"/>
          </p:nvPr>
        </p:nvSpPr>
        <p:spPr>
          <a:xfrm>
            <a:off x="793660" y="2599509"/>
            <a:ext cx="10143668" cy="3435531"/>
          </a:xfrm>
        </p:spPr>
        <p:txBody>
          <a:bodyPr anchor="ctr">
            <a:normAutofit/>
          </a:bodyPr>
          <a:lstStyle/>
          <a:p>
            <a:r>
              <a:rPr lang="tr-TR" sz="1700"/>
              <a:t>Deneme katılımcıları</a:t>
            </a:r>
          </a:p>
          <a:p>
            <a:r>
              <a:rPr lang="tr-TR" sz="1700"/>
              <a:t>3 Mart 2023'ten 29 Mayıs 2023'e (tüm deneyin süresi) kadar, toplam 74 denek rastgele DASH grubuna (37 katılımcı) veya DASH + TRE grubuna (37 katılımcı) atandı.</a:t>
            </a:r>
          </a:p>
          <a:p>
            <a:r>
              <a:rPr lang="tr-TR" sz="1700"/>
              <a:t>Katılımcıların ortalama ± SD yaşı 48,34 ± 7,46 yıl ve ortalama ± SD vücut kitle indeksi (VKİ) 24,35 ± 2,80 kg/m2 idi </a:t>
            </a:r>
            <a:r>
              <a:rPr lang="tr-TR" sz="1700" baseline="30000"/>
              <a:t>.</a:t>
            </a:r>
            <a:r>
              <a:rPr lang="tr-TR" sz="1700"/>
              <a:t> </a:t>
            </a:r>
          </a:p>
          <a:p>
            <a:r>
              <a:rPr lang="tr-TR" sz="1700"/>
              <a:t>Katılımcıların başlangıçtaki özellikleri, yaş, kilo, VKİ, SBP, DBP, vücut kompozisyonu (toplam vücut suyu, yağ kütlesi, iskelet kas kütlesi, bazal metabolizma hızı, bel-kalça oranı gibi), açlık lipid ve kan şekeri seviyeleri, karaciğer ve böbrek fonksiyonları ve gece idrar Na </a:t>
            </a:r>
            <a:r>
              <a:rPr lang="tr-TR" sz="1700" baseline="30000"/>
              <a:t>+</a:t>
            </a:r>
            <a:r>
              <a:rPr lang="tr-TR" sz="1700"/>
              <a:t> atılımı vb. dahil olmak üzere iki grup arasında benzerdi.</a:t>
            </a:r>
          </a:p>
          <a:p>
            <a:r>
              <a:rPr lang="tr-TR" sz="1700"/>
              <a:t>Fiziksel aktivite, PSQI ve yaşam olayları skoru da iki grup arasında denemenin 6 haftası boyunca benzerdi.</a:t>
            </a:r>
          </a:p>
          <a:p>
            <a:endParaRPr lang="tr-TR" sz="1700"/>
          </a:p>
        </p:txBody>
      </p:sp>
    </p:spTree>
    <p:extLst>
      <p:ext uri="{BB962C8B-B14F-4D97-AF65-F5344CB8AC3E}">
        <p14:creationId xmlns:p14="http://schemas.microsoft.com/office/powerpoint/2010/main" val="3336650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808638" y="386930"/>
            <a:ext cx="9236700" cy="1188950"/>
          </a:xfrm>
        </p:spPr>
        <p:txBody>
          <a:bodyPr anchor="b">
            <a:normAutofit/>
          </a:bodyPr>
          <a:lstStyle/>
          <a:p>
            <a:r>
              <a:rPr lang="tr-TR" sz="5400"/>
              <a:t>Bulgular</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p:cNvSpPr>
            <a:spLocks noGrp="1"/>
          </p:cNvSpPr>
          <p:nvPr>
            <p:ph idx="1"/>
          </p:nvPr>
        </p:nvSpPr>
        <p:spPr>
          <a:xfrm>
            <a:off x="793660" y="2599509"/>
            <a:ext cx="10143668" cy="3435531"/>
          </a:xfrm>
        </p:spPr>
        <p:txBody>
          <a:bodyPr anchor="ctr">
            <a:normAutofit/>
          </a:bodyPr>
          <a:lstStyle/>
          <a:p>
            <a:r>
              <a:rPr lang="tr-TR" sz="2200"/>
              <a:t>6 haftalık müdahale sırasında, yalnızca hem reçete edilen kalori alımına hem de yeme süresi periyoduna uyan denekler son takibe katılabildi. </a:t>
            </a:r>
          </a:p>
          <a:p>
            <a:r>
              <a:rPr lang="tr-TR" sz="2200"/>
              <a:t>74 katılımcıdan 62 katılımcı (%83,78) günde üç öğünden oluşan 6 haftalık diyet kaydını tamamladı.</a:t>
            </a:r>
          </a:p>
          <a:p>
            <a:r>
              <a:rPr lang="tr-TR" sz="2200"/>
              <a:t>Bilimsel araştırma platformuna veya anlık sohbet iletişim grubuna kayıt olarak yüklenen günde üç öğün fotoğraflarına dayanarak, 8 saatlik zaman kısıtlamasına uyuldu. </a:t>
            </a:r>
          </a:p>
          <a:p>
            <a:r>
              <a:rPr lang="tr-TR" sz="2200"/>
              <a:t>Ana besin öğelerinin (karbonhidrat, lipit ve protein) içerikleri ve ana besin öğelerinden elde edilen enerji yüzdesi, 6 haftalık deneme boyunca iki grup arasında benzerdi.</a:t>
            </a:r>
          </a:p>
        </p:txBody>
      </p:sp>
    </p:spTree>
    <p:extLst>
      <p:ext uri="{BB962C8B-B14F-4D97-AF65-F5344CB8AC3E}">
        <p14:creationId xmlns:p14="http://schemas.microsoft.com/office/powerpoint/2010/main" val="11423587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808638" y="386930"/>
            <a:ext cx="9236700" cy="1188950"/>
          </a:xfrm>
        </p:spPr>
        <p:txBody>
          <a:bodyPr anchor="b">
            <a:normAutofit/>
          </a:bodyPr>
          <a:lstStyle/>
          <a:p>
            <a:r>
              <a:rPr lang="tr-TR" sz="5400"/>
              <a:t>Bulgular</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p:cNvSpPr>
            <a:spLocks noGrp="1"/>
          </p:cNvSpPr>
          <p:nvPr>
            <p:ph idx="1"/>
          </p:nvPr>
        </p:nvSpPr>
        <p:spPr>
          <a:xfrm>
            <a:off x="793660" y="2599509"/>
            <a:ext cx="10143668" cy="3435531"/>
          </a:xfrm>
        </p:spPr>
        <p:txBody>
          <a:bodyPr anchor="ctr">
            <a:normAutofit/>
          </a:bodyPr>
          <a:lstStyle/>
          <a:p>
            <a:r>
              <a:rPr lang="tr-TR" sz="1900"/>
              <a:t>TRE'nin kan basıncı üzerindeki rolü</a:t>
            </a:r>
          </a:p>
          <a:p>
            <a:r>
              <a:rPr lang="tr-TR" sz="1900"/>
              <a:t>Her iki grupta sabah kan basıncının düşmesi</a:t>
            </a:r>
          </a:p>
          <a:p>
            <a:r>
              <a:rPr lang="tr-TR" sz="1900">
                <a:effectLst/>
              </a:rPr>
              <a:t>Her iki grupta da sabah saat 7'deki SBP ve DBP müdahale süresiyle birlikte kademeli olarak azaldı. </a:t>
            </a:r>
          </a:p>
          <a:p>
            <a:r>
              <a:rPr lang="tr-TR" sz="1900">
                <a:effectLst/>
              </a:rPr>
              <a:t>Ancak, DASH + TRE grubunun kan basıncı, DASH grubundan daha fazla düştü; bu, SBP için 27. günde veya DBP için 21. günde belirginleşti ve 42. güne kadar devam etti (Şekil  </a:t>
            </a:r>
            <a:r>
              <a:rPr lang="tr-TR" sz="1900" u="sng">
                <a:hlinkClick r:id="rId2"/>
              </a:rPr>
              <a:t>1</a:t>
            </a:r>
            <a:r>
              <a:rPr lang="tr-TR" sz="1900">
                <a:effectLst/>
              </a:rPr>
              <a:t> ). </a:t>
            </a:r>
          </a:p>
          <a:p>
            <a:r>
              <a:rPr lang="tr-TR" sz="1900">
                <a:effectLst/>
              </a:rPr>
              <a:t>SBP ve DBP'nin başlangıç ​​seviyesinden 6. haftaya kadarki düşüşü, DASH grubunda 5.595 ± 4.072 mmHg ve 5.351 ± 5.643 mmHg ve DASH + TRE grubunda 8.459 ± 4.260 mmHg ve 9.459 ± 4.375 mmHg idi. </a:t>
            </a:r>
          </a:p>
          <a:p>
            <a:r>
              <a:rPr lang="tr-TR" sz="1900">
                <a:effectLst/>
              </a:rPr>
              <a:t>Ayrıca, iki grup arasındaki fark 42. günde sırasıyla 2.920 mmHg ve 3.919 mmHg idi (Şekil  </a:t>
            </a:r>
            <a:r>
              <a:rPr lang="tr-TR" sz="1900" u="sng">
                <a:hlinkClick r:id="rId2"/>
              </a:rPr>
              <a:t>1</a:t>
            </a:r>
            <a:r>
              <a:rPr lang="tr-TR" sz="1900">
                <a:effectLst/>
              </a:rPr>
              <a:t> ).</a:t>
            </a:r>
          </a:p>
          <a:p>
            <a:endParaRPr lang="tr-TR" sz="1900"/>
          </a:p>
        </p:txBody>
      </p:sp>
    </p:spTree>
    <p:extLst>
      <p:ext uri="{BB962C8B-B14F-4D97-AF65-F5344CB8AC3E}">
        <p14:creationId xmlns:p14="http://schemas.microsoft.com/office/powerpoint/2010/main" val="365525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343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çerik Yer Tutucusu 3"/>
          <p:cNvPicPr>
            <a:picLocks noGrp="1" noChangeAspect="1"/>
          </p:cNvPicPr>
          <p:nvPr>
            <p:ph idx="1"/>
          </p:nvPr>
        </p:nvPicPr>
        <p:blipFill>
          <a:blip r:embed="rId2"/>
          <a:stretch>
            <a:fillRect/>
          </a:stretch>
        </p:blipFill>
        <p:spPr>
          <a:xfrm>
            <a:off x="2280201" y="643467"/>
            <a:ext cx="7631598" cy="5571066"/>
          </a:xfrm>
          <a:prstGeom prst="rect">
            <a:avLst/>
          </a:prstGeom>
        </p:spPr>
      </p:pic>
    </p:spTree>
    <p:extLst>
      <p:ext uri="{BB962C8B-B14F-4D97-AF65-F5344CB8AC3E}">
        <p14:creationId xmlns:p14="http://schemas.microsoft.com/office/powerpoint/2010/main" val="668878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808638" y="386930"/>
            <a:ext cx="9236700" cy="1188950"/>
          </a:xfrm>
        </p:spPr>
        <p:txBody>
          <a:bodyPr anchor="b">
            <a:normAutofit/>
          </a:bodyPr>
          <a:lstStyle/>
          <a:p>
            <a:r>
              <a:rPr lang="tr-TR" sz="5400"/>
              <a:t>Giriş</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p:cNvSpPr>
            <a:spLocks noGrp="1"/>
          </p:cNvSpPr>
          <p:nvPr>
            <p:ph idx="1"/>
          </p:nvPr>
        </p:nvSpPr>
        <p:spPr>
          <a:xfrm>
            <a:off x="793660" y="2599509"/>
            <a:ext cx="10143668" cy="3435531"/>
          </a:xfrm>
        </p:spPr>
        <p:txBody>
          <a:bodyPr anchor="ctr">
            <a:normAutofit/>
          </a:bodyPr>
          <a:lstStyle/>
          <a:p>
            <a:r>
              <a:rPr lang="tr-TR" sz="2400"/>
              <a:t>Kardiyovasküler hastalıklara, genel ölüm oranlarına ve artan sağlık harcamalarına neden olan hipertansiyon, önemli ve acil bir küresel halk sağlığı sorunudur. </a:t>
            </a:r>
          </a:p>
          <a:p>
            <a:r>
              <a:rPr lang="tr-TR" sz="2400"/>
              <a:t>Epidemiyolojik ve klinik kanıtlara dayanarak, 2017 ACC/AHA Yetişkinlerde Yüksek Tansiyonun Önlenmesi, Tespiti, Değerlendirilmesi ve Yönetimi Kılavuzu, hipertansiyon kategorizasyonunu güncelleyerek, evre 1 hipertansiyonu 130-139 mm Hg'lik bir SBP veya 80-89 mm Hg'lik bir DBP olarak tanımlamıştır. </a:t>
            </a:r>
          </a:p>
        </p:txBody>
      </p:sp>
    </p:spTree>
    <p:extLst>
      <p:ext uri="{BB962C8B-B14F-4D97-AF65-F5344CB8AC3E}">
        <p14:creationId xmlns:p14="http://schemas.microsoft.com/office/powerpoint/2010/main" val="11790466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808638" y="386930"/>
            <a:ext cx="9236700" cy="1188950"/>
          </a:xfrm>
        </p:spPr>
        <p:txBody>
          <a:bodyPr anchor="b">
            <a:normAutofit/>
          </a:bodyPr>
          <a:lstStyle/>
          <a:p>
            <a:r>
              <a:rPr lang="tr-TR" sz="5400"/>
              <a:t>Bulgular</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p:cNvSpPr>
            <a:spLocks noGrp="1"/>
          </p:cNvSpPr>
          <p:nvPr>
            <p:ph idx="1"/>
          </p:nvPr>
        </p:nvSpPr>
        <p:spPr>
          <a:xfrm>
            <a:off x="793660" y="2599509"/>
            <a:ext cx="10143668" cy="3435531"/>
          </a:xfrm>
        </p:spPr>
        <p:txBody>
          <a:bodyPr anchor="ctr">
            <a:normAutofit/>
          </a:bodyPr>
          <a:lstStyle/>
          <a:p>
            <a:r>
              <a:rPr lang="tr-TR" sz="1900" dirty="0"/>
              <a:t>DASH + TRE grubunda kan basıncı günlük ritminin iyileştirilmesi</a:t>
            </a:r>
          </a:p>
          <a:p>
            <a:r>
              <a:rPr lang="tr-TR" sz="1900" dirty="0" err="1"/>
              <a:t>TRE'nin</a:t>
            </a:r>
            <a:r>
              <a:rPr lang="tr-TR" sz="1900" dirty="0"/>
              <a:t> kan basıncı üzerindeki etkisini daha fazla araştırmak için, ayaktan kan basıncı izlemesi kullanarak TRE katılımcılarının kan basıncı günlük ritmini (7:00, 10:00, 13:00, 16:00, 19:00 ve 22:00) inceledik. </a:t>
            </a:r>
          </a:p>
          <a:p>
            <a:r>
              <a:rPr lang="tr-TR" sz="1900" dirty="0"/>
              <a:t>Kan basıncı, Tablo  </a:t>
            </a:r>
            <a:r>
              <a:rPr lang="tr-TR" sz="1900" u="sng" dirty="0">
                <a:hlinkClick r:id="rId2"/>
              </a:rPr>
              <a:t>1</a:t>
            </a:r>
            <a:r>
              <a:rPr lang="tr-TR" sz="1900" dirty="0"/>
              <a:t> ve Şekil  </a:t>
            </a:r>
            <a:r>
              <a:rPr lang="tr-TR" sz="1900" u="sng" dirty="0">
                <a:hlinkClick r:id="rId3"/>
              </a:rPr>
              <a:t>2'de</a:t>
            </a:r>
            <a:r>
              <a:rPr lang="tr-TR" sz="1900" dirty="0"/>
              <a:t> gösterildiği gibi, bu grupta belirtilen zaman noktasında azaldı . </a:t>
            </a:r>
          </a:p>
          <a:p>
            <a:r>
              <a:rPr lang="tr-TR" sz="1900" dirty="0"/>
              <a:t>Müdahaleden sonra DASH + TRE grubunda 10 saatine göre 22 saatteki </a:t>
            </a:r>
            <a:r>
              <a:rPr lang="tr-TR" sz="1900" dirty="0" err="1"/>
              <a:t>SBP'deki</a:t>
            </a:r>
            <a:r>
              <a:rPr lang="tr-TR" sz="1900" dirty="0"/>
              <a:t> azalma %6,979'dan %9,753'e yükselirken, 10 saatine göre 22 saatteki </a:t>
            </a:r>
            <a:r>
              <a:rPr lang="tr-TR" sz="1900" dirty="0" err="1"/>
              <a:t>DBP'deki</a:t>
            </a:r>
            <a:r>
              <a:rPr lang="tr-TR" sz="1900" dirty="0"/>
              <a:t> azalma %7,869'dan %11,473'e yükseldi Bunlar DASH + TRE müdahalesinin kan basıncı günlük ritmini iyileştirdiğini gösterdi.</a:t>
            </a:r>
          </a:p>
          <a:p>
            <a:endParaRPr lang="tr-TR" sz="1900" dirty="0"/>
          </a:p>
        </p:txBody>
      </p:sp>
    </p:spTree>
    <p:extLst>
      <p:ext uri="{BB962C8B-B14F-4D97-AF65-F5344CB8AC3E}">
        <p14:creationId xmlns:p14="http://schemas.microsoft.com/office/powerpoint/2010/main" val="32008270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FB60E8C-7224-44A4-87A0-46A1711DD2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795528" y="386930"/>
            <a:ext cx="10141799" cy="1300554"/>
          </a:xfrm>
        </p:spPr>
        <p:txBody>
          <a:bodyPr anchor="b">
            <a:normAutofit/>
          </a:bodyPr>
          <a:lstStyle/>
          <a:p>
            <a:r>
              <a:rPr lang="tr-TR" sz="4100"/>
              <a:t>DASH + TRE grubunda ayaktan kan basıncı takibi ile belirlenen kan basıncındaki günlük değişim</a:t>
            </a:r>
          </a:p>
        </p:txBody>
      </p:sp>
      <p:sp>
        <p:nvSpPr>
          <p:cNvPr id="13" name="Rectangle 12">
            <a:extLst>
              <a:ext uri="{FF2B5EF4-FFF2-40B4-BE49-F238E27FC236}">
                <a16:creationId xmlns:a16="http://schemas.microsoft.com/office/drawing/2014/main" id="{5DA32751-37A2-45C0-BE94-63D375E27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çerik Yer Tutucusu 3" descr="metin, ekran görüntüsü, yazı tipi, sayı, numara içeren bir resim&#10;&#10;Açıklama otomatik olarak oluşturuldu"/>
          <p:cNvPicPr>
            <a:picLocks noChangeAspect="1"/>
          </p:cNvPicPr>
          <p:nvPr/>
        </p:nvPicPr>
        <p:blipFill>
          <a:blip r:embed="rId2"/>
          <a:stretch>
            <a:fillRect/>
          </a:stretch>
        </p:blipFill>
        <p:spPr>
          <a:xfrm>
            <a:off x="1768770" y="2728836"/>
            <a:ext cx="7603830" cy="3000036"/>
          </a:xfrm>
          <a:prstGeom prst="rect">
            <a:avLst/>
          </a:prstGeom>
        </p:spPr>
      </p:pic>
      <p:sp>
        <p:nvSpPr>
          <p:cNvPr id="17" name="Rectangle 16">
            <a:extLst>
              <a:ext uri="{FF2B5EF4-FFF2-40B4-BE49-F238E27FC236}">
                <a16:creationId xmlns:a16="http://schemas.microsoft.com/office/drawing/2014/main" id="{5A55FBCD-CD42-40F5-8A1B-3203F9CAE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42440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FB60E8C-7224-44A4-87A0-46A1711DD2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795528" y="386930"/>
            <a:ext cx="10141799" cy="1300554"/>
          </a:xfrm>
        </p:spPr>
        <p:txBody>
          <a:bodyPr anchor="b">
            <a:normAutofit/>
          </a:bodyPr>
          <a:lstStyle/>
          <a:p>
            <a:r>
              <a:rPr lang="tr-TR" sz="1900" dirty="0"/>
              <a:t>DASH + TRE grubunda ayaktan kan basıncı izleme ile belirlenen kan basıncı ritmi. </a:t>
            </a:r>
            <a:r>
              <a:rPr lang="tr-TR" sz="1900" b="1" dirty="0"/>
              <a:t>A</a:t>
            </a:r>
            <a:r>
              <a:rPr lang="tr-TR" sz="1900" dirty="0"/>
              <a:t> Sistolik kan basıncı; </a:t>
            </a:r>
            <a:r>
              <a:rPr lang="tr-TR" sz="1900" b="1" dirty="0"/>
              <a:t>B</a:t>
            </a:r>
            <a:r>
              <a:rPr lang="tr-TR" sz="1900" dirty="0"/>
              <a:t> Diyastolik kan basıncı. </a:t>
            </a:r>
            <a:r>
              <a:rPr lang="tr-TR" sz="1900" i="1" dirty="0"/>
              <a:t>n</a:t>
            </a:r>
            <a:r>
              <a:rPr lang="tr-TR" sz="1900" dirty="0"/>
              <a:t>  = 37 katılımcı* </a:t>
            </a:r>
            <a:r>
              <a:rPr lang="tr-TR" sz="1900" i="1" dirty="0"/>
              <a:t>p</a:t>
            </a:r>
            <a:r>
              <a:rPr lang="tr-TR" sz="1900" dirty="0"/>
              <a:t>  &lt; 0,05  </a:t>
            </a:r>
            <a:r>
              <a:rPr lang="tr-TR" sz="1900" baseline="30000" dirty="0"/>
              <a:t># </a:t>
            </a:r>
            <a:r>
              <a:rPr lang="tr-TR" sz="1900" i="1" dirty="0"/>
              <a:t>p</a:t>
            </a:r>
            <a:r>
              <a:rPr lang="tr-TR" sz="1900" dirty="0"/>
              <a:t>  &lt; 0,01  -2 deneyin başlamasından 2 gün öncesini temsil eder. </a:t>
            </a:r>
          </a:p>
        </p:txBody>
      </p:sp>
      <p:sp>
        <p:nvSpPr>
          <p:cNvPr id="13" name="Rectangle 12">
            <a:extLst>
              <a:ext uri="{FF2B5EF4-FFF2-40B4-BE49-F238E27FC236}">
                <a16:creationId xmlns:a16="http://schemas.microsoft.com/office/drawing/2014/main" id="{5DA32751-37A2-45C0-BE94-63D375E27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çerik Yer Tutucusu 3" descr="metin, diyagram, çizgi, ekran görüntüsü içeren bir resim&#10;&#10;Açıklama otomatik olarak oluşturuldu"/>
          <p:cNvPicPr>
            <a:picLocks noChangeAspect="1"/>
          </p:cNvPicPr>
          <p:nvPr/>
        </p:nvPicPr>
        <p:blipFill>
          <a:blip r:embed="rId2"/>
          <a:stretch>
            <a:fillRect/>
          </a:stretch>
        </p:blipFill>
        <p:spPr>
          <a:xfrm>
            <a:off x="1455085" y="2549766"/>
            <a:ext cx="8632530" cy="2975520"/>
          </a:xfrm>
          <a:prstGeom prst="rect">
            <a:avLst/>
          </a:prstGeom>
        </p:spPr>
      </p:pic>
      <p:sp>
        <p:nvSpPr>
          <p:cNvPr id="17" name="Rectangle 16">
            <a:extLst>
              <a:ext uri="{FF2B5EF4-FFF2-40B4-BE49-F238E27FC236}">
                <a16:creationId xmlns:a16="http://schemas.microsoft.com/office/drawing/2014/main" id="{5A55FBCD-CD42-40F5-8A1B-3203F9CAE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09886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FB60E8C-7224-44A4-87A0-46A1711DD2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795528" y="386930"/>
            <a:ext cx="10141799" cy="1300554"/>
          </a:xfrm>
        </p:spPr>
        <p:txBody>
          <a:bodyPr anchor="b">
            <a:normAutofit/>
          </a:bodyPr>
          <a:lstStyle/>
          <a:p>
            <a:r>
              <a:rPr lang="tr-TR" sz="1900" dirty="0"/>
              <a:t>DASH + TRE grubunda vücut ağırlığı ( </a:t>
            </a:r>
            <a:r>
              <a:rPr lang="tr-TR" sz="1900" b="1" dirty="0"/>
              <a:t>A</a:t>
            </a:r>
            <a:r>
              <a:rPr lang="tr-TR" sz="1900" dirty="0"/>
              <a:t> ) ve BMI ( </a:t>
            </a:r>
            <a:r>
              <a:rPr lang="tr-TR" sz="1900" b="1" dirty="0"/>
              <a:t>B ).</a:t>
            </a:r>
            <a:br>
              <a:rPr lang="tr-TR" sz="1900" b="1" dirty="0"/>
            </a:br>
            <a:r>
              <a:rPr lang="tr-TR" sz="1900" b="1" dirty="0"/>
              <a:t> </a:t>
            </a:r>
            <a:r>
              <a:rPr lang="tr-TR" sz="1900" dirty="0"/>
              <a:t> </a:t>
            </a:r>
            <a:r>
              <a:rPr lang="tr-TR" sz="1900" i="1" dirty="0"/>
              <a:t>n</a:t>
            </a:r>
            <a:r>
              <a:rPr lang="tr-TR" sz="1900" dirty="0"/>
              <a:t>  = 37 katılımcı * </a:t>
            </a:r>
            <a:r>
              <a:rPr lang="tr-TR" sz="1900" i="1" dirty="0"/>
              <a:t>p</a:t>
            </a:r>
            <a:r>
              <a:rPr lang="tr-TR" sz="1900" dirty="0"/>
              <a:t>  &lt; 0,05  </a:t>
            </a:r>
            <a:r>
              <a:rPr lang="tr-TR" sz="1900" baseline="30000" dirty="0"/>
              <a:t># </a:t>
            </a:r>
            <a:r>
              <a:rPr lang="tr-TR" sz="1900" i="1" dirty="0"/>
              <a:t>p</a:t>
            </a:r>
            <a:r>
              <a:rPr lang="tr-TR" sz="1900" dirty="0"/>
              <a:t>  &lt; 0,01 </a:t>
            </a:r>
            <a:br>
              <a:rPr lang="tr-TR" sz="1900" dirty="0"/>
            </a:br>
            <a:r>
              <a:rPr lang="tr-TR" sz="1900" dirty="0"/>
              <a:t> </a:t>
            </a:r>
            <a:br>
              <a:rPr lang="tr-TR" sz="1900" dirty="0"/>
            </a:br>
            <a:r>
              <a:rPr lang="tr-TR" sz="1900" dirty="0"/>
              <a:t>DASH + TRE grubunda hem kilo hem de BMI azaldı </a:t>
            </a:r>
          </a:p>
        </p:txBody>
      </p:sp>
      <p:sp>
        <p:nvSpPr>
          <p:cNvPr id="13" name="Rectangle 12">
            <a:extLst>
              <a:ext uri="{FF2B5EF4-FFF2-40B4-BE49-F238E27FC236}">
                <a16:creationId xmlns:a16="http://schemas.microsoft.com/office/drawing/2014/main" id="{5DA32751-37A2-45C0-BE94-63D375E27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çerik Yer Tutucusu 3" descr="çizgi, diyagram, tasarım içeren bir resim&#10;&#10;Açıklama otomatik olarak oluşturuldu"/>
          <p:cNvPicPr>
            <a:picLocks noChangeAspect="1"/>
          </p:cNvPicPr>
          <p:nvPr/>
        </p:nvPicPr>
        <p:blipFill>
          <a:blip r:embed="rId3"/>
          <a:stretch>
            <a:fillRect/>
          </a:stretch>
        </p:blipFill>
        <p:spPr>
          <a:xfrm>
            <a:off x="1850361" y="2780068"/>
            <a:ext cx="6728786" cy="2977487"/>
          </a:xfrm>
          <a:prstGeom prst="rect">
            <a:avLst/>
          </a:prstGeom>
        </p:spPr>
      </p:pic>
      <p:sp>
        <p:nvSpPr>
          <p:cNvPr id="17" name="Rectangle 16">
            <a:extLst>
              <a:ext uri="{FF2B5EF4-FFF2-40B4-BE49-F238E27FC236}">
                <a16:creationId xmlns:a16="http://schemas.microsoft.com/office/drawing/2014/main" id="{5A55FBCD-CD42-40F5-8A1B-3203F9CAE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30611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99051" y="5718175"/>
            <a:ext cx="10515600" cy="1325563"/>
          </a:xfrm>
        </p:spPr>
        <p:txBody>
          <a:bodyPr>
            <a:noAutofit/>
          </a:bodyPr>
          <a:lstStyle/>
          <a:p>
            <a:r>
              <a:rPr lang="tr-TR" sz="1800"/>
              <a:t>DASH grubunda müdahaleden önce ve sonra kilolarda fark yoktu</a:t>
            </a:r>
            <a:br>
              <a:rPr lang="tr-TR" sz="1800"/>
            </a:br>
            <a:r>
              <a:rPr lang="tr-TR" sz="1800"/>
              <a:t>Vücut kompozisyonu, kardiyometabolik risk faktörleri, inflamasyonla ilişkili parametreler ve diğer klinik değişkenler dahil olmak üzere 40 değişken, iki grupta müdahaleden önce ve sonra karşılaştırıldı. </a:t>
            </a:r>
            <a:br>
              <a:rPr lang="tr-TR" sz="1800"/>
            </a:br>
            <a:r>
              <a:rPr lang="tr-TR" sz="1800"/>
              <a:t>DASH grubunda, tüm değişkenler müdahaleden önce ve sonra değişmeden kaldı </a:t>
            </a:r>
            <a:br>
              <a:rPr lang="tr-TR" sz="1800"/>
            </a:br>
            <a:br>
              <a:rPr lang="tr-TR" sz="1800"/>
            </a:br>
            <a:endParaRPr lang="tr-TR" sz="1800" dirty="0"/>
          </a:p>
        </p:txBody>
      </p:sp>
      <p:pic>
        <p:nvPicPr>
          <p:cNvPr id="4" name="İçerik Yer Tutucusu 3"/>
          <p:cNvPicPr>
            <a:picLocks noGrp="1" noChangeAspect="1"/>
          </p:cNvPicPr>
          <p:nvPr>
            <p:ph idx="1"/>
          </p:nvPr>
        </p:nvPicPr>
        <p:blipFill>
          <a:blip r:embed="rId3"/>
          <a:stretch>
            <a:fillRect/>
          </a:stretch>
        </p:blipFill>
        <p:spPr>
          <a:xfrm>
            <a:off x="3596322" y="1139825"/>
            <a:ext cx="4721059" cy="4351338"/>
          </a:xfrm>
          <a:prstGeom prst="rect">
            <a:avLst/>
          </a:prstGeom>
        </p:spPr>
      </p:pic>
      <p:sp>
        <p:nvSpPr>
          <p:cNvPr id="5" name="Metin kutusu 4">
            <a:extLst>
              <a:ext uri="{FF2B5EF4-FFF2-40B4-BE49-F238E27FC236}">
                <a16:creationId xmlns:a16="http://schemas.microsoft.com/office/drawing/2014/main" id="{E9771AB8-CDAA-474E-94C9-1B948833F49D}"/>
              </a:ext>
            </a:extLst>
          </p:cNvPr>
          <p:cNvSpPr txBox="1"/>
          <p:nvPr/>
        </p:nvSpPr>
        <p:spPr>
          <a:xfrm>
            <a:off x="699051" y="370384"/>
            <a:ext cx="2077813" cy="769441"/>
          </a:xfrm>
          <a:prstGeom prst="rect">
            <a:avLst/>
          </a:prstGeom>
          <a:noFill/>
        </p:spPr>
        <p:txBody>
          <a:bodyPr wrap="none" rtlCol="0">
            <a:spAutoFit/>
          </a:bodyPr>
          <a:lstStyle/>
          <a:p>
            <a:r>
              <a:rPr lang="tr-TR" sz="4400" dirty="0">
                <a:latin typeface="+mj-lt"/>
              </a:rPr>
              <a:t>Bulgular</a:t>
            </a:r>
          </a:p>
        </p:txBody>
      </p:sp>
    </p:spTree>
    <p:extLst>
      <p:ext uri="{BB962C8B-B14F-4D97-AF65-F5344CB8AC3E}">
        <p14:creationId xmlns:p14="http://schemas.microsoft.com/office/powerpoint/2010/main" val="17373780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22BDE4A-8A20-4A69-9C5A-581C82036A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1001684" y="170412"/>
            <a:ext cx="10178934" cy="1328730"/>
          </a:xfrm>
        </p:spPr>
        <p:txBody>
          <a:bodyPr vert="horz" lIns="91440" tIns="45720" rIns="91440" bIns="45720" rtlCol="0" anchor="b">
            <a:normAutofit/>
          </a:bodyPr>
          <a:lstStyle/>
          <a:p>
            <a:pPr algn="ctr"/>
            <a:r>
              <a:rPr lang="en-US" sz="5200" kern="1200">
                <a:solidFill>
                  <a:schemeClr val="tx1"/>
                </a:solidFill>
                <a:latin typeface="+mj-lt"/>
                <a:ea typeface="+mj-ea"/>
                <a:cs typeface="+mj-cs"/>
              </a:rPr>
              <a:t>Bulgular</a:t>
            </a:r>
          </a:p>
        </p:txBody>
      </p:sp>
      <p:pic>
        <p:nvPicPr>
          <p:cNvPr id="3" name="Resim 2">
            <a:extLst>
              <a:ext uri="{FF2B5EF4-FFF2-40B4-BE49-F238E27FC236}">
                <a16:creationId xmlns:a16="http://schemas.microsoft.com/office/drawing/2014/main" id="{4FF6B0BA-0CA2-B827-C237-E77BFDC9FAB9}"/>
              </a:ext>
            </a:extLst>
          </p:cNvPr>
          <p:cNvPicPr>
            <a:picLocks noChangeAspect="1"/>
          </p:cNvPicPr>
          <p:nvPr/>
        </p:nvPicPr>
        <p:blipFill>
          <a:blip r:embed="rId2"/>
          <a:srcRect t="27586" r="-2" b="4869"/>
          <a:stretch/>
        </p:blipFill>
        <p:spPr>
          <a:xfrm>
            <a:off x="198741" y="2410448"/>
            <a:ext cx="5803323" cy="3890357"/>
          </a:xfrm>
          <a:prstGeom prst="rect">
            <a:avLst/>
          </a:prstGeom>
        </p:spPr>
      </p:pic>
      <p:pic>
        <p:nvPicPr>
          <p:cNvPr id="4" name="İçerik Yer Tutucusu 3"/>
          <p:cNvPicPr>
            <a:picLocks noGrp="1" noChangeAspect="1"/>
          </p:cNvPicPr>
          <p:nvPr>
            <p:ph idx="1"/>
          </p:nvPr>
        </p:nvPicPr>
        <p:blipFill>
          <a:blip r:embed="rId3"/>
          <a:srcRect t="19391" r="-4" b="-4"/>
          <a:stretch/>
        </p:blipFill>
        <p:spPr>
          <a:xfrm>
            <a:off x="6189934" y="2410448"/>
            <a:ext cx="5803323" cy="3890357"/>
          </a:xfrm>
          <a:prstGeom prst="rect">
            <a:avLst/>
          </a:prstGeom>
        </p:spPr>
      </p:pic>
    </p:spTree>
    <p:extLst>
      <p:ext uri="{BB962C8B-B14F-4D97-AF65-F5344CB8AC3E}">
        <p14:creationId xmlns:p14="http://schemas.microsoft.com/office/powerpoint/2010/main" val="18251085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Bulgular</a:t>
            </a:r>
          </a:p>
        </p:txBody>
      </p:sp>
      <p:pic>
        <p:nvPicPr>
          <p:cNvPr id="4" name="İçerik Yer Tutucusu 3"/>
          <p:cNvPicPr>
            <a:picLocks noGrp="1" noChangeAspect="1"/>
          </p:cNvPicPr>
          <p:nvPr>
            <p:ph idx="1"/>
          </p:nvPr>
        </p:nvPicPr>
        <p:blipFill>
          <a:blip r:embed="rId3"/>
          <a:stretch>
            <a:fillRect/>
          </a:stretch>
        </p:blipFill>
        <p:spPr>
          <a:xfrm>
            <a:off x="3215678" y="1437999"/>
            <a:ext cx="4717865" cy="4351338"/>
          </a:xfrm>
          <a:prstGeom prst="rect">
            <a:avLst/>
          </a:prstGeom>
        </p:spPr>
      </p:pic>
      <p:sp>
        <p:nvSpPr>
          <p:cNvPr id="5" name="Metin kutusu 4">
            <a:extLst>
              <a:ext uri="{FF2B5EF4-FFF2-40B4-BE49-F238E27FC236}">
                <a16:creationId xmlns:a16="http://schemas.microsoft.com/office/drawing/2014/main" id="{08FBE7A1-C34C-457A-B44B-98E9DEAE1E6A}"/>
              </a:ext>
            </a:extLst>
          </p:cNvPr>
          <p:cNvSpPr txBox="1"/>
          <p:nvPr/>
        </p:nvSpPr>
        <p:spPr>
          <a:xfrm>
            <a:off x="683316" y="5789337"/>
            <a:ext cx="10200032" cy="923330"/>
          </a:xfrm>
          <a:prstGeom prst="rect">
            <a:avLst/>
          </a:prstGeom>
          <a:noFill/>
        </p:spPr>
        <p:txBody>
          <a:bodyPr wrap="square">
            <a:spAutoFit/>
          </a:bodyPr>
          <a:lstStyle/>
          <a:p>
            <a:r>
              <a:rPr lang="tr-TR" dirty="0"/>
              <a:t>Kilo, BMI ve vücut yağ kütlesi gibi değişkenlerin birçoğu DASH + TRE grubunda belirgin şekilde azaldı </a:t>
            </a:r>
          </a:p>
          <a:p>
            <a:r>
              <a:rPr lang="tr-TR" dirty="0"/>
              <a:t>Toplam vücut suyu ve hücre dışı vücut suyu, DASH ve TRE müdahalesinde azalırken, hücre içi vücut suyu değişmeden kaldı</a:t>
            </a:r>
          </a:p>
        </p:txBody>
      </p:sp>
    </p:spTree>
    <p:extLst>
      <p:ext uri="{BB962C8B-B14F-4D97-AF65-F5344CB8AC3E}">
        <p14:creationId xmlns:p14="http://schemas.microsoft.com/office/powerpoint/2010/main" val="124016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22BDE4A-8A20-4A69-9C5A-581C82036A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1001684" y="170412"/>
            <a:ext cx="10178934" cy="1328730"/>
          </a:xfrm>
        </p:spPr>
        <p:txBody>
          <a:bodyPr vert="horz" lIns="91440" tIns="45720" rIns="91440" bIns="45720" rtlCol="0" anchor="b">
            <a:normAutofit/>
          </a:bodyPr>
          <a:lstStyle/>
          <a:p>
            <a:pPr algn="ctr"/>
            <a:r>
              <a:rPr lang="en-US" sz="5200" kern="1200">
                <a:solidFill>
                  <a:schemeClr val="tx1"/>
                </a:solidFill>
                <a:latin typeface="+mj-lt"/>
                <a:ea typeface="+mj-ea"/>
                <a:cs typeface="+mj-cs"/>
              </a:rPr>
              <a:t>Bulgular</a:t>
            </a:r>
          </a:p>
        </p:txBody>
      </p:sp>
      <p:pic>
        <p:nvPicPr>
          <p:cNvPr id="3" name="Resim 2">
            <a:extLst>
              <a:ext uri="{FF2B5EF4-FFF2-40B4-BE49-F238E27FC236}">
                <a16:creationId xmlns:a16="http://schemas.microsoft.com/office/drawing/2014/main" id="{18612C9E-FAE8-54AB-0C2D-A009C7D77ED7}"/>
              </a:ext>
            </a:extLst>
          </p:cNvPr>
          <p:cNvPicPr>
            <a:picLocks noChangeAspect="1"/>
          </p:cNvPicPr>
          <p:nvPr/>
        </p:nvPicPr>
        <p:blipFill>
          <a:blip r:embed="rId2"/>
          <a:srcRect t="15152" r="1" b="20494"/>
          <a:stretch/>
        </p:blipFill>
        <p:spPr>
          <a:xfrm>
            <a:off x="198741" y="2410448"/>
            <a:ext cx="5803323" cy="3890357"/>
          </a:xfrm>
          <a:prstGeom prst="rect">
            <a:avLst/>
          </a:prstGeom>
        </p:spPr>
      </p:pic>
      <p:pic>
        <p:nvPicPr>
          <p:cNvPr id="4" name="İçerik Yer Tutucusu 3"/>
          <p:cNvPicPr>
            <a:picLocks noGrp="1" noChangeAspect="1"/>
          </p:cNvPicPr>
          <p:nvPr>
            <p:ph idx="1"/>
          </p:nvPr>
        </p:nvPicPr>
        <p:blipFill>
          <a:blip r:embed="rId3"/>
          <a:srcRect t="19128" r="-3" b="-3"/>
          <a:stretch/>
        </p:blipFill>
        <p:spPr>
          <a:xfrm>
            <a:off x="6189934" y="2410448"/>
            <a:ext cx="5803323" cy="3890357"/>
          </a:xfrm>
          <a:prstGeom prst="rect">
            <a:avLst/>
          </a:prstGeom>
        </p:spPr>
      </p:pic>
    </p:spTree>
    <p:extLst>
      <p:ext uri="{BB962C8B-B14F-4D97-AF65-F5344CB8AC3E}">
        <p14:creationId xmlns:p14="http://schemas.microsoft.com/office/powerpoint/2010/main" val="8208462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FB60E8C-7224-44A4-87A0-46A1711DD2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795528" y="386930"/>
            <a:ext cx="10141799" cy="1300554"/>
          </a:xfrm>
        </p:spPr>
        <p:txBody>
          <a:bodyPr anchor="b">
            <a:normAutofit/>
          </a:bodyPr>
          <a:lstStyle/>
          <a:p>
            <a:r>
              <a:rPr lang="tr-TR" sz="1600" b="1"/>
              <a:t>A</a:t>
            </a:r>
            <a:r>
              <a:rPr lang="tr-TR" sz="1600"/>
              <a:t> DASH grubunda toplam vücut suyu, hücre dışı su ve hücre içi su, </a:t>
            </a:r>
            <a:r>
              <a:rPr lang="tr-TR" sz="1600" i="1"/>
              <a:t>n</a:t>
            </a:r>
            <a:r>
              <a:rPr lang="tr-TR" sz="1600"/>
              <a:t>  = 36:27, </a:t>
            </a:r>
            <a:r>
              <a:rPr lang="tr-TR" sz="1600" i="1"/>
              <a:t>p</a:t>
            </a:r>
            <a:r>
              <a:rPr lang="tr-TR" sz="1600"/>
              <a:t>  &gt; 0,05.</a:t>
            </a:r>
            <a:br>
              <a:rPr lang="tr-TR" sz="1600"/>
            </a:br>
            <a:r>
              <a:rPr lang="tr-TR" sz="1600" b="1"/>
              <a:t>B</a:t>
            </a:r>
            <a:r>
              <a:rPr lang="tr-TR" sz="1600"/>
              <a:t> DASH + TRE grubunda toplam vücut suyu, hücre dışı su ve hücre içi su, </a:t>
            </a:r>
            <a:r>
              <a:rPr lang="tr-TR" sz="1600" i="1"/>
              <a:t>n</a:t>
            </a:r>
            <a:r>
              <a:rPr lang="tr-TR" sz="1600"/>
              <a:t>  = 37:37, * </a:t>
            </a:r>
            <a:r>
              <a:rPr lang="tr-TR" sz="1600" i="1"/>
              <a:t>p</a:t>
            </a:r>
            <a:r>
              <a:rPr lang="tr-TR" sz="1600"/>
              <a:t>  &lt; 0,05, </a:t>
            </a:r>
            <a:r>
              <a:rPr lang="tr-TR" sz="1600" baseline="30000"/>
              <a:t># </a:t>
            </a:r>
            <a:r>
              <a:rPr lang="tr-TR" sz="1600" i="1"/>
              <a:t>p</a:t>
            </a:r>
            <a:r>
              <a:rPr lang="tr-TR" sz="1600"/>
              <a:t>  &lt; 0,01</a:t>
            </a:r>
            <a:br>
              <a:rPr lang="tr-TR" sz="1600"/>
            </a:br>
            <a:r>
              <a:rPr lang="tr-TR" sz="1600"/>
              <a:t>Toplam vücut suyu ve hücre dışı vücut suyu, DASH ve TRE müdahalesinde azalırken, hücre içi vücut suyu değişmeden kaldı</a:t>
            </a:r>
            <a:br>
              <a:rPr lang="tr-TR" sz="1600"/>
            </a:br>
            <a:endParaRPr lang="tr-TR" sz="1600"/>
          </a:p>
        </p:txBody>
      </p:sp>
      <p:sp>
        <p:nvSpPr>
          <p:cNvPr id="13" name="Rectangle 12">
            <a:extLst>
              <a:ext uri="{FF2B5EF4-FFF2-40B4-BE49-F238E27FC236}">
                <a16:creationId xmlns:a16="http://schemas.microsoft.com/office/drawing/2014/main" id="{5DA32751-37A2-45C0-BE94-63D375E27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çerik Yer Tutucusu 3" descr="çizgi, metin, diyagram, paralel içeren bir resim&#10;&#10;Açıklama otomatik olarak oluşturuldu"/>
          <p:cNvPicPr>
            <a:picLocks noChangeAspect="1"/>
          </p:cNvPicPr>
          <p:nvPr/>
        </p:nvPicPr>
        <p:blipFill>
          <a:blip r:embed="rId2"/>
          <a:stretch>
            <a:fillRect/>
          </a:stretch>
        </p:blipFill>
        <p:spPr>
          <a:xfrm>
            <a:off x="1355410" y="2316782"/>
            <a:ext cx="8831880" cy="4040584"/>
          </a:xfrm>
          <a:prstGeom prst="rect">
            <a:avLst/>
          </a:prstGeom>
        </p:spPr>
      </p:pic>
      <p:sp>
        <p:nvSpPr>
          <p:cNvPr id="17" name="Rectangle 16">
            <a:extLst>
              <a:ext uri="{FF2B5EF4-FFF2-40B4-BE49-F238E27FC236}">
                <a16:creationId xmlns:a16="http://schemas.microsoft.com/office/drawing/2014/main" id="{5A55FBCD-CD42-40F5-8A1B-3203F9CAE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72292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808638" y="386930"/>
            <a:ext cx="9236700" cy="1188950"/>
          </a:xfrm>
        </p:spPr>
        <p:txBody>
          <a:bodyPr anchor="b">
            <a:normAutofit/>
          </a:bodyPr>
          <a:lstStyle/>
          <a:p>
            <a:r>
              <a:rPr lang="tr-TR" sz="5400"/>
              <a:t>Bulgular</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p:cNvSpPr>
            <a:spLocks noGrp="1"/>
          </p:cNvSpPr>
          <p:nvPr>
            <p:ph idx="1"/>
          </p:nvPr>
        </p:nvSpPr>
        <p:spPr>
          <a:xfrm>
            <a:off x="793660" y="2599509"/>
            <a:ext cx="10143668" cy="3435531"/>
          </a:xfrm>
        </p:spPr>
        <p:txBody>
          <a:bodyPr anchor="ctr">
            <a:normAutofit/>
          </a:bodyPr>
          <a:lstStyle/>
          <a:p>
            <a:r>
              <a:rPr lang="tr-TR" sz="2400">
                <a:effectLst/>
              </a:rPr>
              <a:t>TRE'nin antihipertansif etkisinin sodyum homeostazıyla ilişkili olup olmadığını açıklığa kavuşturmak için, müdahaleden önce ve sonra idrar Na </a:t>
            </a:r>
            <a:r>
              <a:rPr lang="tr-TR" sz="2400" baseline="30000">
                <a:effectLst/>
              </a:rPr>
              <a:t>+</a:t>
            </a:r>
            <a:r>
              <a:rPr lang="tr-TR" sz="2400">
                <a:effectLst/>
              </a:rPr>
              <a:t> atılımı ölçüldü. </a:t>
            </a:r>
          </a:p>
          <a:p>
            <a:r>
              <a:rPr lang="tr-TR" sz="2400">
                <a:effectLst/>
              </a:rPr>
              <a:t>DASH + TRE müdahalesinden sonra idrar Na </a:t>
            </a:r>
            <a:r>
              <a:rPr lang="tr-TR" sz="2400" baseline="30000">
                <a:effectLst/>
              </a:rPr>
              <a:t>+</a:t>
            </a:r>
            <a:r>
              <a:rPr lang="tr-TR" sz="2400">
                <a:effectLst/>
              </a:rPr>
              <a:t> atılımının gündüz ve gece dahil olmak üzere tüm gün boyunca önemli bir artış gösterdiğini bulduk </a:t>
            </a:r>
            <a:endParaRPr lang="tr-TR" sz="2400"/>
          </a:p>
          <a:p>
            <a:r>
              <a:rPr lang="tr-TR" sz="2400"/>
              <a:t>DASH grubunda 6 haftalık süre sonunda gece idrar Na+ </a:t>
            </a:r>
            <a:r>
              <a:rPr lang="tr-TR" sz="2400">
                <a:effectLst/>
              </a:rPr>
              <a:t>atılımında bir değişiklik olmadı.</a:t>
            </a:r>
          </a:p>
          <a:p>
            <a:endParaRPr lang="tr-TR" sz="2400"/>
          </a:p>
        </p:txBody>
      </p:sp>
    </p:spTree>
    <p:extLst>
      <p:ext uri="{BB962C8B-B14F-4D97-AF65-F5344CB8AC3E}">
        <p14:creationId xmlns:p14="http://schemas.microsoft.com/office/powerpoint/2010/main" val="4193442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808638" y="386930"/>
            <a:ext cx="9236700" cy="1188950"/>
          </a:xfrm>
        </p:spPr>
        <p:txBody>
          <a:bodyPr anchor="b">
            <a:normAutofit/>
          </a:bodyPr>
          <a:lstStyle/>
          <a:p>
            <a:r>
              <a:rPr lang="tr-TR" sz="5400"/>
              <a:t>Giriş</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p:cNvSpPr>
            <a:spLocks noGrp="1"/>
          </p:cNvSpPr>
          <p:nvPr>
            <p:ph idx="1"/>
          </p:nvPr>
        </p:nvSpPr>
        <p:spPr>
          <a:xfrm>
            <a:off x="793660" y="2599509"/>
            <a:ext cx="10143668" cy="3435531"/>
          </a:xfrm>
        </p:spPr>
        <p:txBody>
          <a:bodyPr anchor="ctr">
            <a:normAutofit/>
          </a:bodyPr>
          <a:lstStyle/>
          <a:p>
            <a:r>
              <a:rPr lang="tr-TR" sz="2000"/>
              <a:t>Kan basıncı yönetimi kılavuzları, evre 1 hipertansiyonu olan hastalara tedavi süreci boyunca yaşam tarzı değişikliğini önermektedir. </a:t>
            </a:r>
          </a:p>
          <a:p>
            <a:r>
              <a:rPr lang="tr-TR" sz="2000"/>
              <a:t>Sağlıklı beslenme, kilo kaybı, sodyum alımının azaltılması, fiziksel aktivitenin artırılması, düzenli dinlenme ve sınırlı alkol alımı gibi kapsamlı yaşam tarzı değişikliklerinin kan basıncını düşürdüğü kanıtlanmıştır. </a:t>
            </a:r>
          </a:p>
          <a:p>
            <a:r>
              <a:rPr lang="tr-TR" sz="2000"/>
              <a:t>Hipertansiyonu Durdurmak İçin Diyet Yaklaşımları (DASH) ve egzersizin birleşimi gibi yaşam tarzı değişiklikleri, dirençli hipertansiyonu olan hastalarda kan basıncını etkili bir şekilde düşürmektedir. </a:t>
            </a:r>
          </a:p>
          <a:p>
            <a:r>
              <a:rPr lang="tr-TR" sz="2000"/>
              <a:t>Dahası, aralıklı orucun bir biçimi olan zaman kısıtlı beslenme (TRE) son yıllarda çok popüler hale gelmiştir.</a:t>
            </a:r>
          </a:p>
          <a:p>
            <a:endParaRPr lang="tr-TR" sz="2000"/>
          </a:p>
          <a:p>
            <a:endParaRPr lang="tr-TR" sz="2000"/>
          </a:p>
        </p:txBody>
      </p:sp>
    </p:spTree>
    <p:extLst>
      <p:ext uri="{BB962C8B-B14F-4D97-AF65-F5344CB8AC3E}">
        <p14:creationId xmlns:p14="http://schemas.microsoft.com/office/powerpoint/2010/main" val="10347645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ŞEKİL 5</a:t>
            </a:r>
          </a:p>
        </p:txBody>
      </p:sp>
      <p:pic>
        <p:nvPicPr>
          <p:cNvPr id="6" name="İçerik Yer Tutucusu 5"/>
          <p:cNvPicPr>
            <a:picLocks noGrp="1" noChangeAspect="1"/>
          </p:cNvPicPr>
          <p:nvPr>
            <p:ph idx="1"/>
          </p:nvPr>
        </p:nvPicPr>
        <p:blipFill>
          <a:blip r:embed="rId3"/>
          <a:stretch>
            <a:fillRect/>
          </a:stretch>
        </p:blipFill>
        <p:spPr>
          <a:xfrm>
            <a:off x="321365" y="1521598"/>
            <a:ext cx="5669644" cy="4004434"/>
          </a:xfrm>
          <a:prstGeom prst="rect">
            <a:avLst/>
          </a:prstGeom>
        </p:spPr>
      </p:pic>
      <p:pic>
        <p:nvPicPr>
          <p:cNvPr id="7" name="Resim 6"/>
          <p:cNvPicPr>
            <a:picLocks noChangeAspect="1"/>
          </p:cNvPicPr>
          <p:nvPr/>
        </p:nvPicPr>
        <p:blipFill>
          <a:blip r:embed="rId4"/>
          <a:stretch>
            <a:fillRect/>
          </a:stretch>
        </p:blipFill>
        <p:spPr>
          <a:xfrm>
            <a:off x="6096000" y="1503129"/>
            <a:ext cx="5495318" cy="3851741"/>
          </a:xfrm>
          <a:prstGeom prst="rect">
            <a:avLst/>
          </a:prstGeom>
        </p:spPr>
      </p:pic>
    </p:spTree>
    <p:extLst>
      <p:ext uri="{BB962C8B-B14F-4D97-AF65-F5344CB8AC3E}">
        <p14:creationId xmlns:p14="http://schemas.microsoft.com/office/powerpoint/2010/main" val="2789754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808638" y="386930"/>
            <a:ext cx="9236700" cy="1188950"/>
          </a:xfrm>
        </p:spPr>
        <p:txBody>
          <a:bodyPr anchor="b">
            <a:normAutofit/>
          </a:bodyPr>
          <a:lstStyle/>
          <a:p>
            <a:r>
              <a:rPr lang="tr-TR" sz="5400"/>
              <a:t>Bulgular</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p:cNvSpPr>
            <a:spLocks noGrp="1"/>
          </p:cNvSpPr>
          <p:nvPr>
            <p:ph idx="1"/>
          </p:nvPr>
        </p:nvSpPr>
        <p:spPr>
          <a:xfrm>
            <a:off x="793660" y="2599509"/>
            <a:ext cx="10143668" cy="3435531"/>
          </a:xfrm>
        </p:spPr>
        <p:txBody>
          <a:bodyPr anchor="ctr">
            <a:normAutofit/>
          </a:bodyPr>
          <a:lstStyle/>
          <a:p>
            <a:r>
              <a:rPr lang="tr-TR" sz="2000"/>
              <a:t>Azalan kan basıncı, azalan toplam vücut suyu ve artan idrar sodyum atılımı arasındaki ilişki</a:t>
            </a:r>
          </a:p>
          <a:p>
            <a:r>
              <a:rPr lang="tr-TR" sz="2000"/>
              <a:t>SBP ve DBP'deki azalmaların DASH + TRE grubunda ekstraselüler sudaki azalmayla ilişkili olduğunu bulduk. (Şekil </a:t>
            </a:r>
            <a:r>
              <a:rPr lang="tr-TR" sz="2000" u="sng"/>
              <a:t>5</a:t>
            </a:r>
            <a:r>
              <a:rPr lang="tr-TR" sz="2000"/>
              <a:t>E ve F).</a:t>
            </a:r>
          </a:p>
          <a:p>
            <a:r>
              <a:rPr lang="tr-TR" sz="2000"/>
              <a:t>Kan basınçlarındaki azalmalar bu grupta idrar Na atılımındaki artış ile ilişkiliydi.(Şekil 5G ve H)</a:t>
            </a:r>
            <a:endParaRPr lang="tr-TR" sz="2000" baseline="30000"/>
          </a:p>
          <a:p>
            <a:r>
              <a:rPr lang="tr-TR" sz="2000"/>
              <a:t>Bu sonuçlar Na atılımındaki artışın TRE aracılı kan basıncındaki azalmanın mekanizması olabileceğini gösterdi . </a:t>
            </a:r>
          </a:p>
          <a:p>
            <a:r>
              <a:rPr lang="tr-TR" sz="2000"/>
              <a:t>DASH grubunda kan basıncındaki azalma ile ekstraselüler su ve idrar Na </a:t>
            </a:r>
            <a:r>
              <a:rPr lang="tr-TR" sz="2000" baseline="30000"/>
              <a:t>+</a:t>
            </a:r>
            <a:r>
              <a:rPr lang="tr-TR" sz="2000"/>
              <a:t> değişiklikleri arasındaki ilişkiyi analiz etmediğimizi belirtmek gerekir çünkü müdahaleden önce ve sonra DASH grubunda ekstraselüler su ve idrar Na </a:t>
            </a:r>
            <a:r>
              <a:rPr lang="tr-TR" sz="2000" baseline="30000"/>
              <a:t>+</a:t>
            </a:r>
            <a:r>
              <a:rPr lang="tr-TR" sz="2000"/>
              <a:t> düzeylerinde istatistiksel olarak anlamlı değişiklikler yoktu.</a:t>
            </a:r>
          </a:p>
        </p:txBody>
      </p:sp>
    </p:spTree>
    <p:extLst>
      <p:ext uri="{BB962C8B-B14F-4D97-AF65-F5344CB8AC3E}">
        <p14:creationId xmlns:p14="http://schemas.microsoft.com/office/powerpoint/2010/main" val="5211723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808638" y="386930"/>
            <a:ext cx="9236700" cy="1188950"/>
          </a:xfrm>
        </p:spPr>
        <p:txBody>
          <a:bodyPr anchor="b">
            <a:normAutofit/>
          </a:bodyPr>
          <a:lstStyle/>
          <a:p>
            <a:r>
              <a:rPr lang="tr-TR" sz="5400"/>
              <a:t>Bulgular</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p:cNvSpPr>
            <a:spLocks noGrp="1"/>
          </p:cNvSpPr>
          <p:nvPr>
            <p:ph idx="1"/>
          </p:nvPr>
        </p:nvSpPr>
        <p:spPr>
          <a:xfrm>
            <a:off x="793660" y="2599509"/>
            <a:ext cx="10143668" cy="3435531"/>
          </a:xfrm>
        </p:spPr>
        <p:txBody>
          <a:bodyPr anchor="ctr">
            <a:normAutofit/>
          </a:bodyPr>
          <a:lstStyle/>
          <a:p>
            <a:r>
              <a:rPr lang="tr-TR" sz="1700"/>
              <a:t>Güvenlik ve uyum sonuçları</a:t>
            </a:r>
          </a:p>
          <a:p>
            <a:r>
              <a:rPr lang="tr-TR" sz="1700"/>
              <a:t>Diyetlerde 6 hafta boyunca ciddi bir olumsuz olay gözlenmedi; ancak 74 denekten 8'i en az bir hafif olumsuz olay bildirdi, en sık bildirilen ise gece açlığıydı. </a:t>
            </a:r>
          </a:p>
          <a:p>
            <a:r>
              <a:rPr lang="tr-TR" sz="1700"/>
              <a:t>DASH grubunda gece açlığı, üst solunum yolu enfeksiyonu ve vücudun diğer bölgelerinde ağrı meydana geldi.</a:t>
            </a:r>
          </a:p>
          <a:p>
            <a:r>
              <a:rPr lang="tr-TR" sz="1700"/>
              <a:t>Gece açlığı, mide bulantısı ve ishal ise DASH + TRE grubunda meydana geldi.</a:t>
            </a:r>
          </a:p>
          <a:p>
            <a:r>
              <a:rPr lang="tr-TR" sz="1700"/>
              <a:t>Gece açlığı, DASH + TRE grubunda (%5,405) DASH grubundan (%2,600) daha sık görüldü.</a:t>
            </a:r>
          </a:p>
          <a:p>
            <a:r>
              <a:rPr lang="tr-TR" sz="1700"/>
              <a:t> DASH + TRE grubunda iki katılımcı ve DASH grubunda bir katılımcı, hipoglisemi olmaksızın denemenin erken evrelerinde uyurken açlık yaşadı. </a:t>
            </a:r>
          </a:p>
          <a:p>
            <a:r>
              <a:rPr lang="tr-TR" sz="1700"/>
              <a:t>DASH grubunda uyum oranı %90,938 iken, DASH + TRE grubunda uyum oranı %90,476 olarak bulundu.</a:t>
            </a:r>
          </a:p>
          <a:p>
            <a:endParaRPr lang="tr-TR" sz="1700"/>
          </a:p>
        </p:txBody>
      </p:sp>
    </p:spTree>
    <p:extLst>
      <p:ext uri="{BB962C8B-B14F-4D97-AF65-F5344CB8AC3E}">
        <p14:creationId xmlns:p14="http://schemas.microsoft.com/office/powerpoint/2010/main" val="3277323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808638" y="386930"/>
            <a:ext cx="9236700" cy="1188950"/>
          </a:xfrm>
        </p:spPr>
        <p:txBody>
          <a:bodyPr anchor="b">
            <a:normAutofit/>
          </a:bodyPr>
          <a:lstStyle/>
          <a:p>
            <a:r>
              <a:rPr lang="tr-TR" sz="3800"/>
              <a:t>Tartışma</a:t>
            </a:r>
            <a:br>
              <a:rPr lang="tr-TR" sz="3800"/>
            </a:br>
            <a:endParaRPr lang="tr-TR" sz="3800"/>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p:cNvSpPr>
            <a:spLocks noGrp="1"/>
          </p:cNvSpPr>
          <p:nvPr>
            <p:ph idx="1"/>
          </p:nvPr>
        </p:nvSpPr>
        <p:spPr>
          <a:xfrm>
            <a:off x="793660" y="2599509"/>
            <a:ext cx="10143668" cy="3435531"/>
          </a:xfrm>
        </p:spPr>
        <p:txBody>
          <a:bodyPr anchor="ctr">
            <a:normAutofit/>
          </a:bodyPr>
          <a:lstStyle/>
          <a:p>
            <a:r>
              <a:rPr lang="tr-TR" sz="1700" dirty="0"/>
              <a:t>Düzenli öğün zamanlaması vücudun iç </a:t>
            </a:r>
            <a:r>
              <a:rPr lang="tr-TR" sz="1700" dirty="0" err="1"/>
              <a:t>sirkadiyen</a:t>
            </a:r>
            <a:r>
              <a:rPr lang="tr-TR" sz="1700" dirty="0"/>
              <a:t> saatini etkiler ve fizyolojik süreçlerin optimum zamanda gerçekleştirilmesini sağlar.</a:t>
            </a:r>
          </a:p>
          <a:p>
            <a:r>
              <a:rPr lang="tr-TR" sz="1700" dirty="0"/>
              <a:t> Son zamanlarda, aralıklı oruç programına ait olan TRE, vücut ağırlığının ve diyabet gibi metabolik hastalıkların düzenlenmesinde etkili ve popüler bir yöntem haline gelmiştir. </a:t>
            </a:r>
          </a:p>
          <a:p>
            <a:r>
              <a:rPr lang="tr-TR" sz="1700" dirty="0"/>
              <a:t>Epidemiyolojik ve hayvan çalışmaları da </a:t>
            </a:r>
            <a:r>
              <a:rPr lang="tr-TR" sz="1700" dirty="0" err="1"/>
              <a:t>TRE'nin</a:t>
            </a:r>
            <a:r>
              <a:rPr lang="tr-TR" sz="1700" dirty="0"/>
              <a:t> </a:t>
            </a:r>
            <a:r>
              <a:rPr lang="tr-TR" sz="1700" dirty="0" err="1"/>
              <a:t>kardiyometabolik</a:t>
            </a:r>
            <a:r>
              <a:rPr lang="tr-TR" sz="1700" dirty="0"/>
              <a:t> profili ve ateroskleroz gibi kardiyovasküler hastalıkları iyileştirebileceğini göstermiştir.</a:t>
            </a:r>
          </a:p>
          <a:p>
            <a:r>
              <a:rPr lang="tr-TR" sz="1700" dirty="0"/>
              <a:t>Ancak, </a:t>
            </a:r>
            <a:r>
              <a:rPr lang="tr-TR" sz="1700" dirty="0" err="1"/>
              <a:t>TRE'nin</a:t>
            </a:r>
            <a:r>
              <a:rPr lang="tr-TR" sz="1700" dirty="0"/>
              <a:t> primer hipertansiyonda kan basıncının düzenlenmesindeki etkisi hala belirsizdir. </a:t>
            </a:r>
          </a:p>
          <a:p>
            <a:r>
              <a:rPr lang="tr-TR" sz="1700" dirty="0"/>
              <a:t>Randomize kontrollü çalışmamızda, hem DASH hem de 8 saatlik TRE + DASH rejimleri kan basıncında bir düşüşe neden oldu. Ancak, 8 saatlik TRE + DASH rejimi, DASH rejiminden kan basıncında daha fazla bir düşüşe neden oldu. </a:t>
            </a:r>
          </a:p>
          <a:p>
            <a:r>
              <a:rPr lang="tr-TR" sz="1700" dirty="0"/>
              <a:t>Ayrıca </a:t>
            </a:r>
            <a:r>
              <a:rPr lang="tr-TR" sz="1700" dirty="0" err="1"/>
              <a:t>TRE'nin</a:t>
            </a:r>
            <a:r>
              <a:rPr lang="tr-TR" sz="1700" dirty="0"/>
              <a:t> saat 22:00'de kan basıncını düşürmede daha fazla katkısı olduğunu bulduk.</a:t>
            </a:r>
          </a:p>
          <a:p>
            <a:endParaRPr lang="tr-TR" sz="1700" dirty="0"/>
          </a:p>
        </p:txBody>
      </p:sp>
    </p:spTree>
    <p:extLst>
      <p:ext uri="{BB962C8B-B14F-4D97-AF65-F5344CB8AC3E}">
        <p14:creationId xmlns:p14="http://schemas.microsoft.com/office/powerpoint/2010/main" val="19436265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808638" y="386930"/>
            <a:ext cx="9236700" cy="1188950"/>
          </a:xfrm>
        </p:spPr>
        <p:txBody>
          <a:bodyPr anchor="b">
            <a:normAutofit/>
          </a:bodyPr>
          <a:lstStyle/>
          <a:p>
            <a:r>
              <a:rPr lang="tr-TR" sz="5400"/>
              <a:t>Tartışma</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p:cNvSpPr>
            <a:spLocks noGrp="1"/>
          </p:cNvSpPr>
          <p:nvPr>
            <p:ph idx="1"/>
          </p:nvPr>
        </p:nvSpPr>
        <p:spPr>
          <a:xfrm>
            <a:off x="793660" y="2599509"/>
            <a:ext cx="10143668" cy="3435531"/>
          </a:xfrm>
        </p:spPr>
        <p:txBody>
          <a:bodyPr anchor="ctr">
            <a:normAutofit/>
          </a:bodyPr>
          <a:lstStyle/>
          <a:p>
            <a:r>
              <a:rPr lang="tr-TR" sz="1500"/>
              <a:t>Bu çalışmada, TRE aracılı kan basıncı düzenlemesinin olası nedenlerini araştırdık. </a:t>
            </a:r>
          </a:p>
          <a:p>
            <a:r>
              <a:rPr lang="tr-TR" sz="1500"/>
              <a:t>Vücut kompozisyonu, kardiyovasküler risk faktörleri, inflamasyonla ilişkili ve diğer klinik değişkenler dahil olmak üzere 40 değişkeni müdahaleden önce ve sonra karşılaştırdıktan sonra, hücre dışı vücut suyunun DASH + TRE grubunda azaldığını bulduk. </a:t>
            </a:r>
          </a:p>
          <a:p>
            <a:r>
              <a:rPr lang="tr-TR" sz="1500"/>
              <a:t>DASH + TRE grubunda azalmış kan basıncı ile azalmış hücre dışı vücut suyu arasındaki ilişkiyi bulduk. Böylece, ekstraselüler su TRE tarafından kan basıncının düzenlenmesinde rol oynayabilir.</a:t>
            </a:r>
          </a:p>
          <a:p>
            <a:r>
              <a:rPr lang="tr-TR" sz="1500"/>
              <a:t>DASH + TRE grubundaki katılımcıların sistolik ve diyastolik kan basıncındaki düşüş, 27. ve 21. günde DASH grubundaki düşüşü önemli ölçüde aştı (Şekil 1), DASH + TRE grubunda ise kilo kaybı beşinci haftada meydana geldi (Şekil 3)</a:t>
            </a:r>
          </a:p>
          <a:p>
            <a:r>
              <a:rPr lang="tr-TR" sz="1500"/>
              <a:t>Bu, DASH + TRE grubundaki katılımcılarda kan basıncındaki düşüşün vücut ağırlığındaki düşüşten önce gerçekleştiğini göstermektedir. Bu nedenle, TRE'nin kan basıncını düşürücü etkisinin kilo kaybına atfedilemeyeceğini düşünüyoruz.</a:t>
            </a:r>
          </a:p>
          <a:p>
            <a:r>
              <a:rPr lang="tr-TR" sz="1500"/>
              <a:t> Bu bulgular, sonraki prospektif çalışmalarda daha fazla doğrulamayı gerektirmektedir.</a:t>
            </a:r>
          </a:p>
        </p:txBody>
      </p:sp>
    </p:spTree>
    <p:extLst>
      <p:ext uri="{BB962C8B-B14F-4D97-AF65-F5344CB8AC3E}">
        <p14:creationId xmlns:p14="http://schemas.microsoft.com/office/powerpoint/2010/main" val="13570143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808638" y="386930"/>
            <a:ext cx="9236700" cy="1188950"/>
          </a:xfrm>
        </p:spPr>
        <p:txBody>
          <a:bodyPr anchor="b">
            <a:normAutofit/>
          </a:bodyPr>
          <a:lstStyle/>
          <a:p>
            <a:r>
              <a:rPr lang="tr-TR" sz="5400"/>
              <a:t>Tartışma</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p:cNvSpPr>
            <a:spLocks noGrp="1"/>
          </p:cNvSpPr>
          <p:nvPr>
            <p:ph idx="1"/>
          </p:nvPr>
        </p:nvSpPr>
        <p:spPr>
          <a:xfrm>
            <a:off x="793660" y="2599509"/>
            <a:ext cx="10143668" cy="3435531"/>
          </a:xfrm>
        </p:spPr>
        <p:txBody>
          <a:bodyPr anchor="ctr">
            <a:normAutofit/>
          </a:bodyPr>
          <a:lstStyle/>
          <a:p>
            <a:r>
              <a:rPr lang="tr-TR" sz="1900"/>
              <a:t>Sodyum homeostazı kan basıncının düzenlenmesinde hayati bir rol oynar; Na </a:t>
            </a:r>
            <a:r>
              <a:rPr lang="tr-TR" sz="1900" baseline="30000"/>
              <a:t>+</a:t>
            </a:r>
            <a:r>
              <a:rPr lang="tr-TR" sz="1900"/>
              <a:t> birikimi kaçınılmaz olarak su tutulmasına yol açar. Çalışmamızda katılımcıların idrar Na </a:t>
            </a:r>
            <a:r>
              <a:rPr lang="tr-TR" sz="1900" baseline="30000"/>
              <a:t>+</a:t>
            </a:r>
            <a:r>
              <a:rPr lang="tr-TR" sz="1900"/>
              <a:t> atılımını ölçtük . </a:t>
            </a:r>
          </a:p>
          <a:p>
            <a:r>
              <a:rPr lang="tr-TR" sz="1900"/>
              <a:t>Sonuçlarımız, DASH + TRE grubunun DASH grubuna kıyasla gece idrar Na atılımında belirgin bir artış olduğunu gösterdi.</a:t>
            </a:r>
            <a:r>
              <a:rPr lang="tr-TR" sz="1900" baseline="30000"/>
              <a:t> </a:t>
            </a:r>
          </a:p>
          <a:p>
            <a:r>
              <a:rPr lang="tr-TR" sz="1900"/>
              <a:t>Dahası 6 hafta sonra 24 h lik idrar Na atılımı DASH + TRE grubunda arttı ve bu, TRE aracılı önemli etki olan sirkadiyen saatin normalleşmesiyle uyumlu olduğu düşünülmektedir.</a:t>
            </a:r>
          </a:p>
          <a:p>
            <a:r>
              <a:rPr lang="tr-TR" sz="1900"/>
              <a:t>Çalışmalar, zaman kısıtlı beslenmenin fizyolojik işlevlerini sirkadiyen saati düzenleyerek gerçekleştirdiğini göstermiştir.</a:t>
            </a:r>
          </a:p>
          <a:p>
            <a:r>
              <a:rPr lang="tr-TR" sz="1900"/>
              <a:t>DASH + TRE grubunda kan basıncındaki düşüş ile idrar sodyum atılımındaki artış arasında korelasyon bulduk. </a:t>
            </a:r>
          </a:p>
        </p:txBody>
      </p:sp>
    </p:spTree>
    <p:extLst>
      <p:ext uri="{BB962C8B-B14F-4D97-AF65-F5344CB8AC3E}">
        <p14:creationId xmlns:p14="http://schemas.microsoft.com/office/powerpoint/2010/main" val="727101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808638" y="386930"/>
            <a:ext cx="9236700" cy="1188950"/>
          </a:xfrm>
        </p:spPr>
        <p:txBody>
          <a:bodyPr anchor="b">
            <a:normAutofit/>
          </a:bodyPr>
          <a:lstStyle/>
          <a:p>
            <a:r>
              <a:rPr lang="tr-TR" sz="5400"/>
              <a:t>Tartışma</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p:cNvSpPr>
            <a:spLocks noGrp="1"/>
          </p:cNvSpPr>
          <p:nvPr>
            <p:ph idx="1"/>
          </p:nvPr>
        </p:nvSpPr>
        <p:spPr>
          <a:xfrm>
            <a:off x="793660" y="2599509"/>
            <a:ext cx="10143668" cy="3435531"/>
          </a:xfrm>
        </p:spPr>
        <p:txBody>
          <a:bodyPr anchor="ctr">
            <a:normAutofit/>
          </a:bodyPr>
          <a:lstStyle/>
          <a:p>
            <a:r>
              <a:rPr lang="tr-TR" sz="2400"/>
              <a:t>TRE'nin olumsuz etkilerine ve güvenliğine önemli ölçüde dikkat ettik. Bu çalışmada, sadece birkaç kişi gece açlığı yaşadı.</a:t>
            </a:r>
          </a:p>
          <a:p>
            <a:r>
              <a:rPr lang="tr-TR" sz="2400"/>
              <a:t>TRE'ye başlamadan önce gece açlığı olmadığı için, bunun TRE ile ilişkili olduğu düşünülebilir. Ancak, hipoglisemi oluşmadı, bu da TRE'nin nispeten güvenli olduğunu gösteriyor. </a:t>
            </a:r>
          </a:p>
          <a:p>
            <a:r>
              <a:rPr lang="tr-TR" sz="2400"/>
              <a:t>Bu çalışma eş zamanlı olarak su ve Na </a:t>
            </a:r>
            <a:r>
              <a:rPr lang="tr-TR" sz="2400" baseline="30000"/>
              <a:t>+</a:t>
            </a:r>
            <a:r>
              <a:rPr lang="tr-TR" sz="2400"/>
              <a:t> atılımındaki değişikliklerin TRE'nin kan basıncını düzenlediği temel mekanizmalardan biri olabileceğini belirlemiştir.</a:t>
            </a:r>
          </a:p>
        </p:txBody>
      </p:sp>
    </p:spTree>
    <p:extLst>
      <p:ext uri="{BB962C8B-B14F-4D97-AF65-F5344CB8AC3E}">
        <p14:creationId xmlns:p14="http://schemas.microsoft.com/office/powerpoint/2010/main" val="5738601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808638" y="386930"/>
            <a:ext cx="9236700" cy="1188950"/>
          </a:xfrm>
        </p:spPr>
        <p:txBody>
          <a:bodyPr anchor="b">
            <a:normAutofit/>
          </a:bodyPr>
          <a:lstStyle/>
          <a:p>
            <a:r>
              <a:rPr lang="tr-TR" sz="5400"/>
              <a:t>Tartışma</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p:cNvSpPr>
            <a:spLocks noGrp="1"/>
          </p:cNvSpPr>
          <p:nvPr>
            <p:ph idx="1"/>
          </p:nvPr>
        </p:nvSpPr>
        <p:spPr>
          <a:xfrm>
            <a:off x="793660" y="2599509"/>
            <a:ext cx="10143668" cy="3435531"/>
          </a:xfrm>
        </p:spPr>
        <p:txBody>
          <a:bodyPr anchor="ctr">
            <a:normAutofit/>
          </a:bodyPr>
          <a:lstStyle/>
          <a:p>
            <a:r>
              <a:rPr lang="tr-TR" sz="2000"/>
              <a:t>Bu çalışmanın güçlü yönleri arasında DASH ve DASH + TRE olmak üzere iki müdahale yöntemi yer alırken, spor, uyku değerlendirmesi için PSQI ve yaşam olayları puanı gibi diğer önemli yaşam faktörlerini kaydederken ve araştırmayı yürütmek için rastgele kontrol yöntemi kullanıldı.</a:t>
            </a:r>
          </a:p>
          <a:p>
            <a:r>
              <a:rPr lang="tr-TR" sz="2000"/>
              <a:t>Özellikle düşük riskli evre 1 hastaları seçtik, çünkü kılavuzlar bu tür bireyler için yaşam tarzı müdahaleleri öneriyor. </a:t>
            </a:r>
          </a:p>
          <a:p>
            <a:r>
              <a:rPr lang="tr-TR" sz="2000"/>
              <a:t>Her katılımcı en az bir doktor ve bir beslenme uzmanı tarafından yönlendirildi ve onlarla her an etkileşim kurmak için sohbet grubu kuruldu. </a:t>
            </a:r>
          </a:p>
          <a:p>
            <a:r>
              <a:rPr lang="tr-TR" sz="2000"/>
              <a:t>Dahası, beslenme uzmanı katılımcıların gönderdiği resimleri değerlendirerek gerçeklikten emin olmak için kullandı.</a:t>
            </a:r>
          </a:p>
        </p:txBody>
      </p:sp>
    </p:spTree>
    <p:extLst>
      <p:ext uri="{BB962C8B-B14F-4D97-AF65-F5344CB8AC3E}">
        <p14:creationId xmlns:p14="http://schemas.microsoft.com/office/powerpoint/2010/main" val="26739460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808638" y="386930"/>
            <a:ext cx="9236700" cy="1188950"/>
          </a:xfrm>
        </p:spPr>
        <p:txBody>
          <a:bodyPr anchor="b">
            <a:normAutofit/>
          </a:bodyPr>
          <a:lstStyle/>
          <a:p>
            <a:r>
              <a:rPr lang="tr-TR" sz="5400"/>
              <a:t>Tartışma</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p:cNvSpPr>
            <a:spLocks noGrp="1"/>
          </p:cNvSpPr>
          <p:nvPr>
            <p:ph idx="1"/>
          </p:nvPr>
        </p:nvSpPr>
        <p:spPr>
          <a:xfrm>
            <a:off x="793660" y="2599509"/>
            <a:ext cx="10143668" cy="3435531"/>
          </a:xfrm>
        </p:spPr>
        <p:txBody>
          <a:bodyPr anchor="ctr">
            <a:normAutofit/>
          </a:bodyPr>
          <a:lstStyle/>
          <a:p>
            <a:r>
              <a:rPr lang="tr-TR" sz="1300"/>
              <a:t>Bu çalışmada bazı sınırlamalar da bulunmaktadır.</a:t>
            </a:r>
          </a:p>
          <a:p>
            <a:r>
              <a:rPr lang="tr-TR" sz="1300"/>
              <a:t> Birincisi, 6 haftalık takip süresi TRE'nin kan basıncının düzenlenmesinde daha uzun süreli bir etki gözlemlememize izin vermemektedir. </a:t>
            </a:r>
          </a:p>
          <a:p>
            <a:r>
              <a:rPr lang="tr-TR" sz="1300"/>
              <a:t>İkincisi, değişkenlerin ritmikliği ölçülmemiştir. Bu nedenle, TRE'nin kan basıncı üzerindeki yararlı etkisinin sirkadiyen saatle ilişkili olup olmadığından tamamen emin olamadık.</a:t>
            </a:r>
          </a:p>
          <a:p>
            <a:r>
              <a:rPr lang="tr-TR" sz="1300"/>
              <a:t> Üçüncüsü, hastaların uyku saatlerinde normal biyolojik saat ritimlerini etkilemeden dinlenmelerini sağlamak için gece 22:00 ile sabah 7:00 arasında kan basıncını ölçmedik.</a:t>
            </a:r>
          </a:p>
          <a:p>
            <a:r>
              <a:rPr lang="tr-TR" sz="1300"/>
              <a:t> 24 saatlik ayaktan kan basıncı monitörizasyonu kullanılarak yapılacak sonraki çalışmaları sabırsızlıkla bekliyoruz. </a:t>
            </a:r>
          </a:p>
          <a:p>
            <a:r>
              <a:rPr lang="tr-TR" sz="1300"/>
              <a:t>DASH + TRE grubunun belirgin antihipertansif etkisi gözlendikten sonra, TRE'nin kan basıncını düşürmesi için hangi zaman periyodunun daha belirgin olduğunu keşfetmeyi umuyoruz, bu nedenle yalnızca DASH + TRE grubunun kan basıncı ritmine odaklandık.</a:t>
            </a:r>
          </a:p>
          <a:p>
            <a:r>
              <a:rPr lang="tr-TR" sz="1300"/>
              <a:t> Ayrıca, deneme kaçınılmaz olan içsel ön yargılara tabidir ve müdahalelerin doğası gereği bu çalışmada körleme uygulanabilir değildi. </a:t>
            </a:r>
          </a:p>
          <a:p>
            <a:r>
              <a:rPr lang="tr-TR" sz="1300"/>
              <a:t>Ek olarak, bireysel katılımcılar tarafından bildirilen diyet alımında ara sıra potansiyel aldatma durumları olabilir. </a:t>
            </a:r>
          </a:p>
        </p:txBody>
      </p:sp>
    </p:spTree>
    <p:extLst>
      <p:ext uri="{BB962C8B-B14F-4D97-AF65-F5344CB8AC3E}">
        <p14:creationId xmlns:p14="http://schemas.microsoft.com/office/powerpoint/2010/main" val="38511164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808638" y="386930"/>
            <a:ext cx="9236700" cy="1188950"/>
          </a:xfrm>
        </p:spPr>
        <p:txBody>
          <a:bodyPr anchor="b">
            <a:normAutofit/>
          </a:bodyPr>
          <a:lstStyle/>
          <a:p>
            <a:r>
              <a:rPr lang="tr-TR" sz="5400"/>
              <a:t>Sonuç</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p:cNvSpPr>
            <a:spLocks noGrp="1"/>
          </p:cNvSpPr>
          <p:nvPr>
            <p:ph idx="1"/>
          </p:nvPr>
        </p:nvSpPr>
        <p:spPr>
          <a:xfrm>
            <a:off x="793660" y="2599509"/>
            <a:ext cx="10143668" cy="3435531"/>
          </a:xfrm>
        </p:spPr>
        <p:txBody>
          <a:bodyPr anchor="ctr">
            <a:normAutofit/>
          </a:bodyPr>
          <a:lstStyle/>
          <a:p>
            <a:pPr marL="0" indent="0">
              <a:buNone/>
            </a:pPr>
            <a:r>
              <a:rPr lang="tr-TR" sz="2400"/>
              <a:t>Çalışmamız 8 saatlik TRE + DASH rejiminin, evre 1 primer hipertansif hastalarda DASH rejimine göre daha fazla kan basıncı düşüşü sağladığını buldu.</a:t>
            </a:r>
          </a:p>
          <a:p>
            <a:pPr marL="0" indent="0">
              <a:buNone/>
            </a:pPr>
            <a:r>
              <a:rPr lang="tr-TR" sz="2400"/>
              <a:t>Bu sonuçlar, umut vadeden bir yaşam tarzı değişikliği olarak, TRE rejiminin primer hipertansiyon kontrolünde uygulanmasının faydalı olabileceğini ileri sürmektedir. </a:t>
            </a:r>
          </a:p>
          <a:p>
            <a:pPr marL="0" indent="0">
              <a:buNone/>
            </a:pPr>
            <a:r>
              <a:rPr lang="tr-TR" sz="2400"/>
              <a:t>TRE'nin primer hipertansiyondaki yararlı etkisini doğrulamak için daha fazla katılımcıyla daha fazla randomize kontrollü çalışmaya ihtiyaç vardır.</a:t>
            </a:r>
          </a:p>
        </p:txBody>
      </p:sp>
    </p:spTree>
    <p:extLst>
      <p:ext uri="{BB962C8B-B14F-4D97-AF65-F5344CB8AC3E}">
        <p14:creationId xmlns:p14="http://schemas.microsoft.com/office/powerpoint/2010/main" val="74322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808638" y="386930"/>
            <a:ext cx="9236700" cy="1188950"/>
          </a:xfrm>
        </p:spPr>
        <p:txBody>
          <a:bodyPr anchor="b">
            <a:normAutofit/>
          </a:bodyPr>
          <a:lstStyle/>
          <a:p>
            <a:r>
              <a:rPr lang="tr-TR" sz="5400"/>
              <a:t>Giriş</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p:cNvSpPr>
            <a:spLocks noGrp="1"/>
          </p:cNvSpPr>
          <p:nvPr>
            <p:ph idx="1"/>
          </p:nvPr>
        </p:nvSpPr>
        <p:spPr>
          <a:xfrm>
            <a:off x="793660" y="2599509"/>
            <a:ext cx="10143668" cy="3435531"/>
          </a:xfrm>
        </p:spPr>
        <p:txBody>
          <a:bodyPr anchor="ctr">
            <a:normAutofit/>
          </a:bodyPr>
          <a:lstStyle/>
          <a:p>
            <a:r>
              <a:rPr lang="tr-TR" sz="2400" dirty="0"/>
              <a:t>TRE, obezite, tip 2 diyabet ve alkolsüz yağlı karaciğer hastalığı gibi bazı metabolik hastalıkların yönetimindeki faydalı etkileri nedeniyle giderek daha fazla ilgi görmüştür. </a:t>
            </a:r>
          </a:p>
          <a:p>
            <a:r>
              <a:rPr lang="tr-TR" sz="2400" dirty="0"/>
              <a:t>TRE müdahalesi, standart tıbbi bakım alan metabolik sendromlu hastalarda sistolik ve diyastolik kan basınçlarında önemli düşüşler de dahil olmak üzere </a:t>
            </a:r>
            <a:r>
              <a:rPr lang="tr-TR" sz="2400" dirty="0" err="1"/>
              <a:t>kardiyometabolik</a:t>
            </a:r>
            <a:r>
              <a:rPr lang="tr-TR" sz="2400" dirty="0"/>
              <a:t> sağlığı iyileştirir.</a:t>
            </a:r>
          </a:p>
        </p:txBody>
      </p:sp>
    </p:spTree>
    <p:extLst>
      <p:ext uri="{BB962C8B-B14F-4D97-AF65-F5344CB8AC3E}">
        <p14:creationId xmlns:p14="http://schemas.microsoft.com/office/powerpoint/2010/main" val="1499616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808638" y="386930"/>
            <a:ext cx="9236700" cy="1188950"/>
          </a:xfrm>
        </p:spPr>
        <p:txBody>
          <a:bodyPr anchor="b">
            <a:normAutofit/>
          </a:bodyPr>
          <a:lstStyle/>
          <a:p>
            <a:r>
              <a:rPr lang="tr-TR" sz="5400"/>
              <a:t>Giriş</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p:cNvSpPr>
            <a:spLocks noGrp="1"/>
          </p:cNvSpPr>
          <p:nvPr>
            <p:ph idx="1"/>
          </p:nvPr>
        </p:nvSpPr>
        <p:spPr>
          <a:xfrm>
            <a:off x="793660" y="2599509"/>
            <a:ext cx="10143668" cy="3435531"/>
          </a:xfrm>
        </p:spPr>
        <p:txBody>
          <a:bodyPr anchor="ctr">
            <a:normAutofit/>
          </a:bodyPr>
          <a:lstStyle/>
          <a:p>
            <a:r>
              <a:rPr lang="tr-TR" sz="2000"/>
              <a:t>TRE'nin evre 1 hipertansiyonu olan deneklerde kan basıncını iyileştireceğini varsaydık. </a:t>
            </a:r>
          </a:p>
          <a:p>
            <a:r>
              <a:rPr lang="tr-TR" sz="2000"/>
              <a:t>Mevcut çalışmada, evre 1 hipertansiyonu olan deneklerde kan basıncını iyileştirmede TRE'nin etkinliğini ve güvenliğini araştırmak için randomize kontrollü bir çalışma yürüttük. </a:t>
            </a:r>
          </a:p>
          <a:p>
            <a:r>
              <a:rPr lang="tr-TR" sz="2000"/>
              <a:t>Çalışmamızda yalnızca evre 1 hipertansiyonu olan deneklerin iki nedenden dolayı seçildiğine dikkat edilmelidir: </a:t>
            </a:r>
          </a:p>
          <a:p>
            <a:r>
              <a:rPr lang="tr-TR" sz="2000"/>
              <a:t>1) Yüksek risk taşımayan evre 1 hipertansiyonu olan denekler için yalnızca yaşam tarzı değişikliği önerilir;</a:t>
            </a:r>
          </a:p>
          <a:p>
            <a:r>
              <a:rPr lang="tr-TR" sz="2000"/>
              <a:t>2) TRE hipertansiyonu tedavi etmek için ilaçların kullanımını önleyebilir veya geciktirebilir.</a:t>
            </a:r>
          </a:p>
        </p:txBody>
      </p:sp>
    </p:spTree>
    <p:extLst>
      <p:ext uri="{BB962C8B-B14F-4D97-AF65-F5344CB8AC3E}">
        <p14:creationId xmlns:p14="http://schemas.microsoft.com/office/powerpoint/2010/main" val="1923637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808638" y="386930"/>
            <a:ext cx="9236700" cy="1188950"/>
          </a:xfrm>
        </p:spPr>
        <p:txBody>
          <a:bodyPr anchor="b">
            <a:normAutofit/>
          </a:bodyPr>
          <a:lstStyle/>
          <a:p>
            <a:r>
              <a:rPr lang="tr-TR" sz="5400"/>
              <a:t>Giriş</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p:cNvSpPr>
            <a:spLocks noGrp="1"/>
          </p:cNvSpPr>
          <p:nvPr>
            <p:ph idx="1"/>
          </p:nvPr>
        </p:nvSpPr>
        <p:spPr>
          <a:xfrm>
            <a:off x="793660" y="2599509"/>
            <a:ext cx="10143668" cy="3435531"/>
          </a:xfrm>
        </p:spPr>
        <p:txBody>
          <a:bodyPr anchor="ctr">
            <a:normAutofit/>
          </a:bodyPr>
          <a:lstStyle/>
          <a:p>
            <a:r>
              <a:rPr lang="tr-TR" sz="2000"/>
              <a:t>Bu klinik çalışma, Çin Chongqing Tıp Üniversitesi Üçüncü Basamak Hastanesi'nde yürütülmüş </a:t>
            </a:r>
          </a:p>
          <a:p>
            <a:r>
              <a:rPr lang="tr-TR" sz="2000"/>
              <a:t>Bu 6 haftalık çalışmanın amacı, evre 1 primer hipertansiyonlu hastalarda DASH diyetini tek başına veya TRE ile birlikte uyguladıklarında kan basıncı düzenlemesinde bir fark olup olmadığını araştırmaktır.</a:t>
            </a:r>
          </a:p>
          <a:p>
            <a:r>
              <a:rPr lang="tr-TR" sz="2000"/>
              <a:t>74 katılımcıdan 37'si rastgele DASH grubuna ve 37'si rastgele DASH + TRE grubuna atandı. </a:t>
            </a:r>
          </a:p>
          <a:p>
            <a:r>
              <a:rPr lang="tr-TR" sz="2000"/>
              <a:t>DASH + TRE grubundaki katılımcılara yiyeceklerini 8 saatlik bir pencerede tüketmeleri talimatı verildi. </a:t>
            </a:r>
          </a:p>
          <a:p>
            <a:r>
              <a:rPr lang="tr-TR" sz="2000"/>
              <a:t>Kan basıncı, vücut kompozisyonu, kardiyometabolik risk faktörleri, inflamasyonla ilişkili göstergeler, diğer klinik değişkenler, kan basıncı ritmi, idrar Na </a:t>
            </a:r>
            <a:r>
              <a:rPr lang="tr-TR" sz="2000" baseline="30000"/>
              <a:t>+</a:t>
            </a:r>
            <a:r>
              <a:rPr lang="tr-TR" sz="2000"/>
              <a:t> atılımı ve güvenlik sonuçları araştırıldı.</a:t>
            </a:r>
          </a:p>
        </p:txBody>
      </p:sp>
    </p:spTree>
    <p:extLst>
      <p:ext uri="{BB962C8B-B14F-4D97-AF65-F5344CB8AC3E}">
        <p14:creationId xmlns:p14="http://schemas.microsoft.com/office/powerpoint/2010/main" val="2947077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808638" y="386930"/>
            <a:ext cx="9236700" cy="1188950"/>
          </a:xfrm>
        </p:spPr>
        <p:txBody>
          <a:bodyPr anchor="b">
            <a:normAutofit/>
          </a:bodyPr>
          <a:lstStyle/>
          <a:p>
            <a:r>
              <a:rPr lang="tr-TR" sz="5400"/>
              <a:t>Yöntem</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p:cNvSpPr>
            <a:spLocks noGrp="1"/>
          </p:cNvSpPr>
          <p:nvPr>
            <p:ph idx="1"/>
          </p:nvPr>
        </p:nvSpPr>
        <p:spPr>
          <a:xfrm>
            <a:off x="793660" y="2599509"/>
            <a:ext cx="10143668" cy="3435531"/>
          </a:xfrm>
        </p:spPr>
        <p:txBody>
          <a:bodyPr anchor="ctr">
            <a:normAutofit/>
          </a:bodyPr>
          <a:lstStyle/>
          <a:p>
            <a:r>
              <a:rPr lang="tr-TR" sz="1500" dirty="0"/>
              <a:t>Çalışma katılımcıları</a:t>
            </a:r>
          </a:p>
          <a:p>
            <a:r>
              <a:rPr lang="tr-TR" sz="1500" dirty="0"/>
              <a:t>Deneme katılımcıları, 3 Mart - 17 Nisan 2023 tarihleri ​​arasında çevrimiçi reklamlar ve poster dağıtımı yoluyla seçildi.</a:t>
            </a:r>
          </a:p>
          <a:p>
            <a:r>
              <a:rPr lang="tr-TR" sz="1500" dirty="0"/>
              <a:t> Toplam 74 katılımcı seçildi: 37 katılımcı rastgele DASH grubuna, 37 katılımcı ise rastgele DASH + TRE grubuna atandı.</a:t>
            </a:r>
          </a:p>
          <a:p>
            <a:r>
              <a:rPr lang="tr-TR" sz="1500" dirty="0"/>
              <a:t> Dahil etme kriterleri şu şekildeydi:</a:t>
            </a:r>
          </a:p>
          <a:p>
            <a:r>
              <a:rPr lang="tr-TR" sz="1500" dirty="0"/>
              <a:t> 1) 18-70 yaş; </a:t>
            </a:r>
          </a:p>
          <a:p>
            <a:r>
              <a:rPr lang="tr-TR" sz="1500" dirty="0"/>
              <a:t>2) yüksek risk taşımayan ilk kez teşhis konmuş evre 1 birincil hipertansiyon (evre 1 hipertansiyonu 130-139 SBP veya 80-89 mm Hg DBP olarak tanımlıyor, klinik komplikasyonlar, hedef organ hasarı veya 3'ten az kardiyovasküler risk faktörü olmaksızın); </a:t>
            </a:r>
          </a:p>
          <a:p>
            <a:r>
              <a:rPr lang="tr-TR" sz="1500" dirty="0"/>
              <a:t>3) iletişim engelleri olmayan zihinsel olarak sağlıklı; </a:t>
            </a:r>
          </a:p>
          <a:p>
            <a:r>
              <a:rPr lang="tr-TR" sz="1500" dirty="0"/>
              <a:t>4) alışılmış yeme zamanı penceresi ≥ 10 saat;</a:t>
            </a:r>
          </a:p>
          <a:p>
            <a:r>
              <a:rPr lang="tr-TR" sz="1500" dirty="0"/>
              <a:t> 5) düzenli uyku düzeni</a:t>
            </a:r>
          </a:p>
          <a:p>
            <a:endParaRPr lang="tr-TR" sz="1500" dirty="0"/>
          </a:p>
        </p:txBody>
      </p:sp>
    </p:spTree>
    <p:extLst>
      <p:ext uri="{BB962C8B-B14F-4D97-AF65-F5344CB8AC3E}">
        <p14:creationId xmlns:p14="http://schemas.microsoft.com/office/powerpoint/2010/main" val="2893138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808638" y="386930"/>
            <a:ext cx="9236700" cy="1188950"/>
          </a:xfrm>
        </p:spPr>
        <p:txBody>
          <a:bodyPr anchor="b">
            <a:normAutofit/>
          </a:bodyPr>
          <a:lstStyle/>
          <a:p>
            <a:r>
              <a:rPr lang="tr-TR" sz="5400"/>
              <a:t>Yöntem</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p:cNvSpPr>
            <a:spLocks noGrp="1"/>
          </p:cNvSpPr>
          <p:nvPr>
            <p:ph idx="1"/>
          </p:nvPr>
        </p:nvSpPr>
        <p:spPr>
          <a:xfrm>
            <a:off x="793660" y="2599509"/>
            <a:ext cx="10143668" cy="3435531"/>
          </a:xfrm>
        </p:spPr>
        <p:txBody>
          <a:bodyPr anchor="ctr">
            <a:normAutofit/>
          </a:bodyPr>
          <a:lstStyle/>
          <a:p>
            <a:r>
              <a:rPr lang="tr-TR" sz="1700"/>
              <a:t>Aşağıdaki katılımcılar çalışmadan çıkarıldı: </a:t>
            </a:r>
          </a:p>
          <a:p>
            <a:r>
              <a:rPr lang="tr-TR" sz="1700"/>
              <a:t>1) diyabet, hipoglisemi ve sekonder hipertansiyon öyküsü;</a:t>
            </a:r>
          </a:p>
          <a:p>
            <a:r>
              <a:rPr lang="tr-TR" sz="1700"/>
              <a:t> 2) mevcut sigara kullanımı, ciddi karaciğer disfonksiyonu veya kronik böbrek hastalığı, ciddi kardiyovasküler veya serebrovasküler hastalık, kan veya romatizmal bağışıklık hastalıkları; ciddi solunum veya gastrointestinal hastalıklar, ortopedik veya endokrin hastalıklar; kontrolsüz nörolojik veya psikiyatrik bozukluk; </a:t>
            </a:r>
          </a:p>
          <a:p>
            <a:r>
              <a:rPr lang="tr-TR" sz="1700"/>
              <a:t>3) kanser veya bulaşıcı hastalıklar, randomizasyondan önceki 12 ayda cerrahi; </a:t>
            </a:r>
          </a:p>
          <a:p>
            <a:r>
              <a:rPr lang="tr-TR" sz="1700"/>
              <a:t>4) hamile, emziren veya planlı gebelik; </a:t>
            </a:r>
          </a:p>
          <a:p>
            <a:r>
              <a:rPr lang="tr-TR" sz="1700"/>
              <a:t>5) çalışma sonuçlarını etkileyebilecek kullanılmış ilaçlar veya takviyeler. </a:t>
            </a:r>
          </a:p>
          <a:p>
            <a:r>
              <a:rPr lang="tr-TR" sz="1700"/>
              <a:t>Tüm hastalar kayıttan önce yazılı bilgilendirilmiş onam verdi.</a:t>
            </a:r>
          </a:p>
        </p:txBody>
      </p:sp>
    </p:spTree>
    <p:extLst>
      <p:ext uri="{BB962C8B-B14F-4D97-AF65-F5344CB8AC3E}">
        <p14:creationId xmlns:p14="http://schemas.microsoft.com/office/powerpoint/2010/main" val="3811777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808638" y="386930"/>
            <a:ext cx="9236700" cy="1188950"/>
          </a:xfrm>
        </p:spPr>
        <p:txBody>
          <a:bodyPr anchor="b">
            <a:normAutofit/>
          </a:bodyPr>
          <a:lstStyle/>
          <a:p>
            <a:r>
              <a:rPr lang="tr-TR" sz="5400"/>
              <a:t>Yöntem</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p:cNvSpPr>
            <a:spLocks noGrp="1"/>
          </p:cNvSpPr>
          <p:nvPr>
            <p:ph idx="1"/>
          </p:nvPr>
        </p:nvSpPr>
        <p:spPr>
          <a:xfrm>
            <a:off x="793660" y="2599509"/>
            <a:ext cx="10143668" cy="3435531"/>
          </a:xfrm>
        </p:spPr>
        <p:txBody>
          <a:bodyPr anchor="ctr">
            <a:normAutofit/>
          </a:bodyPr>
          <a:lstStyle/>
          <a:p>
            <a:r>
              <a:rPr lang="tr-TR" sz="1500"/>
              <a:t>Müdahale planı</a:t>
            </a:r>
          </a:p>
          <a:p>
            <a:r>
              <a:rPr lang="tr-TR" sz="1500"/>
              <a:t>6 haftalık deneme süresince, DASH + TRE grubundaki katılımcılara diyetlerini gündüz vakti (sabah 9:00'dan akşam 17:00'e) 8 saatlik bir zaman diliminde tüketmeleri ve günün geri kalanında oruç tutmaları talimatı verildi . </a:t>
            </a:r>
          </a:p>
          <a:p>
            <a:r>
              <a:rPr lang="tr-TR" sz="1500"/>
              <a:t>Yeme aralığı dışında sadece su ve enerji içermeyen içeceklere (örneğin, kafeinsiz kahve ve diyet sodalar) izin verildi.</a:t>
            </a:r>
          </a:p>
          <a:p>
            <a:r>
              <a:rPr lang="tr-TR" sz="1500"/>
              <a:t> Kontrol grubundaki katılımcılara günde 8 saatten fazla bir sürede tüketilen yiyeceklerle DASH diyetini tüketmeleri talimatı verildi.</a:t>
            </a:r>
          </a:p>
          <a:p>
            <a:r>
              <a:rPr lang="tr-TR" sz="1500"/>
              <a:t> İki gruba da enerji kısıtlaması uygulanmadı. Çin Beslenme Kılavuzları'ndaki önerilere ve kişisel iş yüküne uygun olarak, denemenin başında önerilen yiyecek ve menü listesi sağlandı.</a:t>
            </a:r>
          </a:p>
          <a:p>
            <a:r>
              <a:rPr lang="tr-TR" sz="1500"/>
              <a:t> Günlük önerilen içme suyu en az 1350 ml'dir.</a:t>
            </a:r>
          </a:p>
          <a:p>
            <a:r>
              <a:rPr lang="tr-TR" sz="1500"/>
              <a:t> Tüm katılımcılara düzenli bir günlük fiziksel aktiviteyi sürdürmeleri talimatı verildi ve egzersiz süresi ve egzersiz türü kaydedildi. </a:t>
            </a:r>
          </a:p>
          <a:p>
            <a:pPr marL="0" indent="0">
              <a:buNone/>
            </a:pPr>
            <a:endParaRPr lang="tr-TR" sz="1500"/>
          </a:p>
        </p:txBody>
      </p:sp>
    </p:spTree>
    <p:extLst>
      <p:ext uri="{BB962C8B-B14F-4D97-AF65-F5344CB8AC3E}">
        <p14:creationId xmlns:p14="http://schemas.microsoft.com/office/powerpoint/2010/main" val="161199019"/>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503</TotalTime>
  <Words>3900</Words>
  <Application>Microsoft Office PowerPoint</Application>
  <PresentationFormat>Geniş ekran</PresentationFormat>
  <Paragraphs>216</Paragraphs>
  <Slides>39</Slides>
  <Notes>12</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39</vt:i4>
      </vt:variant>
    </vt:vector>
  </HeadingPairs>
  <TitlesOfParts>
    <vt:vector size="44" baseType="lpstr">
      <vt:lpstr>Arial</vt:lpstr>
      <vt:lpstr>BlinkMacSystemFont</vt:lpstr>
      <vt:lpstr>Calibri</vt:lpstr>
      <vt:lpstr>Calibri Light</vt:lpstr>
      <vt:lpstr>Office Teması</vt:lpstr>
      <vt:lpstr>PowerPoint Sunusu</vt:lpstr>
      <vt:lpstr>Giriş</vt:lpstr>
      <vt:lpstr>Giriş</vt:lpstr>
      <vt:lpstr>Giriş</vt:lpstr>
      <vt:lpstr>Giriş</vt:lpstr>
      <vt:lpstr>Giriş</vt:lpstr>
      <vt:lpstr>Yöntem</vt:lpstr>
      <vt:lpstr>Yöntem</vt:lpstr>
      <vt:lpstr>Yöntem</vt:lpstr>
      <vt:lpstr>Yöntem</vt:lpstr>
      <vt:lpstr>Yöntem</vt:lpstr>
      <vt:lpstr>Yöntem</vt:lpstr>
      <vt:lpstr>Yöntem</vt:lpstr>
      <vt:lpstr>Yöntem</vt:lpstr>
      <vt:lpstr>Yöntem</vt:lpstr>
      <vt:lpstr>Bulgular</vt:lpstr>
      <vt:lpstr>Bulgular</vt:lpstr>
      <vt:lpstr>Bulgular</vt:lpstr>
      <vt:lpstr>PowerPoint Sunusu</vt:lpstr>
      <vt:lpstr>Bulgular</vt:lpstr>
      <vt:lpstr>DASH + TRE grubunda ayaktan kan basıncı takibi ile belirlenen kan basıncındaki günlük değişim</vt:lpstr>
      <vt:lpstr>DASH + TRE grubunda ayaktan kan basıncı izleme ile belirlenen kan basıncı ritmi. A Sistolik kan basıncı; B Diyastolik kan basıncı. n  = 37 katılımcı* p  &lt; 0,05  # p  &lt; 0,01  -2 deneyin başlamasından 2 gün öncesini temsil eder. </vt:lpstr>
      <vt:lpstr>DASH + TRE grubunda vücut ağırlığı ( A ) ve BMI ( B ).   n  = 37 katılımcı * p  &lt; 0,05  # p  &lt; 0,01    DASH + TRE grubunda hem kilo hem de BMI azaldı </vt:lpstr>
      <vt:lpstr>DASH grubunda müdahaleden önce ve sonra kilolarda fark yoktu Vücut kompozisyonu, kardiyometabolik risk faktörleri, inflamasyonla ilişkili parametreler ve diğer klinik değişkenler dahil olmak üzere 40 değişken, iki grupta müdahaleden önce ve sonra karşılaştırıldı.  DASH grubunda, tüm değişkenler müdahaleden önce ve sonra değişmeden kaldı   </vt:lpstr>
      <vt:lpstr>Bulgular</vt:lpstr>
      <vt:lpstr>Bulgular</vt:lpstr>
      <vt:lpstr>Bulgular</vt:lpstr>
      <vt:lpstr>A DASH grubunda toplam vücut suyu, hücre dışı su ve hücre içi su, n  = 36:27, p  &gt; 0,05. B DASH + TRE grubunda toplam vücut suyu, hücre dışı su ve hücre içi su, n  = 37:37, * p  &lt; 0,05, # p  &lt; 0,01 Toplam vücut suyu ve hücre dışı vücut suyu, DASH ve TRE müdahalesinde azalırken, hücre içi vücut suyu değişmeden kaldı </vt:lpstr>
      <vt:lpstr>Bulgular</vt:lpstr>
      <vt:lpstr>ŞEKİL 5</vt:lpstr>
      <vt:lpstr>Bulgular</vt:lpstr>
      <vt:lpstr>Bulgular</vt:lpstr>
      <vt:lpstr>Tartışma </vt:lpstr>
      <vt:lpstr>Tartışma</vt:lpstr>
      <vt:lpstr>Tartışma</vt:lpstr>
      <vt:lpstr>Tartışma</vt:lpstr>
      <vt:lpstr>Tartışma</vt:lpstr>
      <vt:lpstr>Tartışma</vt:lpstr>
      <vt:lpstr>Sonuç</vt:lpstr>
    </vt:vector>
  </TitlesOfParts>
  <Company>SAMETAYMAZ6</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user</dc:creator>
  <cp:lastModifiedBy>bilgehanozsoy11@gmail.com</cp:lastModifiedBy>
  <cp:revision>34</cp:revision>
  <dcterms:created xsi:type="dcterms:W3CDTF">2024-11-19T11:08:42Z</dcterms:created>
  <dcterms:modified xsi:type="dcterms:W3CDTF">2024-11-24T10:54:47Z</dcterms:modified>
</cp:coreProperties>
</file>