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57" r:id="rId4"/>
    <p:sldId id="258" r:id="rId5"/>
    <p:sldId id="276" r:id="rId6"/>
    <p:sldId id="259" r:id="rId7"/>
    <p:sldId id="260" r:id="rId8"/>
    <p:sldId id="274" r:id="rId9"/>
    <p:sldId id="261" r:id="rId10"/>
    <p:sldId id="263" r:id="rId11"/>
    <p:sldId id="264" r:id="rId12"/>
    <p:sldId id="265" r:id="rId13"/>
    <p:sldId id="267" r:id="rId14"/>
    <p:sldId id="266" r:id="rId15"/>
    <p:sldId id="269" r:id="rId16"/>
    <p:sldId id="270" r:id="rId17"/>
    <p:sldId id="273" r:id="rId18"/>
    <p:sldId id="268" r:id="rId19"/>
    <p:sldId id="272" r:id="rId20"/>
    <p:sldId id="271" r:id="rId21"/>
    <p:sldId id="277" r:id="rId22"/>
    <p:sldId id="275"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308A1-A78E-4A6B-9254-1A44D963FCA3}" v="4125" dt="2021-09-24T05:20:32.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31645-F404-414F-81CB-4E220FCC0EF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C478B38-ADEB-4E22-8747-E0D9DE92CEA3}">
      <dgm:prSet/>
      <dgm:spPr/>
      <dgm:t>
        <a:bodyPr/>
        <a:lstStyle/>
        <a:p>
          <a:r>
            <a:rPr lang="tr-TR"/>
            <a:t>Hastalığın kontrol altına alınması, toplumda ilgili bulaşıcı hastalıktan artık salgın olmadığı, az sayıda vakanın görüldüğü durumdur.  Hastalığın eliminasyonu, toplumda ilgili bulaşıcı hastalığın görülmediği ancak etkenin varlığını sürdürdüğü durumdur. </a:t>
          </a:r>
          <a:endParaRPr lang="en-US"/>
        </a:p>
      </dgm:t>
    </dgm:pt>
    <dgm:pt modelId="{4147EF1E-3AF1-45A6-B736-7F5341FF0C97}" type="parTrans" cxnId="{8D1C5B65-4BDE-48C0-B86B-886733852C6B}">
      <dgm:prSet/>
      <dgm:spPr/>
      <dgm:t>
        <a:bodyPr/>
        <a:lstStyle/>
        <a:p>
          <a:endParaRPr lang="en-US"/>
        </a:p>
      </dgm:t>
    </dgm:pt>
    <dgm:pt modelId="{C662B6E1-2F76-438C-AF52-1BEDC5CB100F}" type="sibTrans" cxnId="{8D1C5B65-4BDE-48C0-B86B-886733852C6B}">
      <dgm:prSet/>
      <dgm:spPr/>
      <dgm:t>
        <a:bodyPr/>
        <a:lstStyle/>
        <a:p>
          <a:endParaRPr lang="en-US"/>
        </a:p>
      </dgm:t>
    </dgm:pt>
    <dgm:pt modelId="{300DF9BF-EB98-4485-BAD5-6D79F9D70AFC}">
      <dgm:prSet/>
      <dgm:spPr/>
      <dgm:t>
        <a:bodyPr/>
        <a:lstStyle/>
        <a:p>
          <a:r>
            <a:rPr lang="tr-TR"/>
            <a:t>Hastalığın eradikasyonu, hastalık etkeninin yeryüzünden yok edildiği durumdur. </a:t>
          </a:r>
          <a:endParaRPr lang="en-US"/>
        </a:p>
      </dgm:t>
    </dgm:pt>
    <dgm:pt modelId="{0EEA2F69-8E21-46EF-84E6-07C193D6A26E}" type="parTrans" cxnId="{E4F415FB-BCDF-42B4-92B0-CC9097611184}">
      <dgm:prSet/>
      <dgm:spPr/>
      <dgm:t>
        <a:bodyPr/>
        <a:lstStyle/>
        <a:p>
          <a:endParaRPr lang="en-US"/>
        </a:p>
      </dgm:t>
    </dgm:pt>
    <dgm:pt modelId="{ADEFDA01-2FFD-4F20-A239-FC1F3C5B0C21}" type="sibTrans" cxnId="{E4F415FB-BCDF-42B4-92B0-CC9097611184}">
      <dgm:prSet/>
      <dgm:spPr/>
      <dgm:t>
        <a:bodyPr/>
        <a:lstStyle/>
        <a:p>
          <a:endParaRPr lang="en-US"/>
        </a:p>
      </dgm:t>
    </dgm:pt>
    <dgm:pt modelId="{AE23028E-0660-4112-A01D-839B1D401B13}">
      <dgm:prSet/>
      <dgm:spPr/>
      <dgm:t>
        <a:bodyPr/>
        <a:lstStyle/>
        <a:p>
          <a:r>
            <a:rPr lang="tr-TR"/>
            <a:t>Çiçek hastalığı, Dünya Sağlık Örgütü tarafından yürütülmüş bir program ile yeryüzünden eradike edilmiş tek hastalıktır. Her hastalık eradikasyon için uygun değildir. Örneğin polio virüsün dış ortama dayanıksız oluşu gibi özellikleri nedeniyle eradikasyonu mümkündür. Oysa kızamığın eradikasyonu olanaklı değildir o nedenle kızamıkta hedef hastalığın eliminasyonudur. </a:t>
          </a:r>
          <a:endParaRPr lang="en-US"/>
        </a:p>
      </dgm:t>
    </dgm:pt>
    <dgm:pt modelId="{024419E7-F19F-456E-9113-A89483155A21}" type="parTrans" cxnId="{DF0D0738-AD09-4B9C-8388-590A93EC37C1}">
      <dgm:prSet/>
      <dgm:spPr/>
      <dgm:t>
        <a:bodyPr/>
        <a:lstStyle/>
        <a:p>
          <a:endParaRPr lang="en-US"/>
        </a:p>
      </dgm:t>
    </dgm:pt>
    <dgm:pt modelId="{9236882A-4D89-4931-AFF8-074B2437E993}" type="sibTrans" cxnId="{DF0D0738-AD09-4B9C-8388-590A93EC37C1}">
      <dgm:prSet/>
      <dgm:spPr/>
      <dgm:t>
        <a:bodyPr/>
        <a:lstStyle/>
        <a:p>
          <a:endParaRPr lang="en-US"/>
        </a:p>
      </dgm:t>
    </dgm:pt>
    <dgm:pt modelId="{C0D3F156-3F3F-4D1B-A291-637D5CCCF449}" type="pres">
      <dgm:prSet presAssocID="{BEB31645-F404-414F-81CB-4E220FCC0EF5}" presName="outerComposite" presStyleCnt="0">
        <dgm:presLayoutVars>
          <dgm:chMax val="5"/>
          <dgm:dir/>
          <dgm:resizeHandles val="exact"/>
        </dgm:presLayoutVars>
      </dgm:prSet>
      <dgm:spPr/>
    </dgm:pt>
    <dgm:pt modelId="{6AAFF6C7-70D1-4076-984F-184A7E7416D8}" type="pres">
      <dgm:prSet presAssocID="{BEB31645-F404-414F-81CB-4E220FCC0EF5}" presName="dummyMaxCanvas" presStyleCnt="0">
        <dgm:presLayoutVars/>
      </dgm:prSet>
      <dgm:spPr/>
    </dgm:pt>
    <dgm:pt modelId="{8DFC1FFF-927C-43FF-B317-55E06925745D}" type="pres">
      <dgm:prSet presAssocID="{BEB31645-F404-414F-81CB-4E220FCC0EF5}" presName="ThreeNodes_1" presStyleLbl="node1" presStyleIdx="0" presStyleCnt="3">
        <dgm:presLayoutVars>
          <dgm:bulletEnabled val="1"/>
        </dgm:presLayoutVars>
      </dgm:prSet>
      <dgm:spPr/>
    </dgm:pt>
    <dgm:pt modelId="{AD5A6CF4-33EE-484E-B346-AAB6584FBA6E}" type="pres">
      <dgm:prSet presAssocID="{BEB31645-F404-414F-81CB-4E220FCC0EF5}" presName="ThreeNodes_2" presStyleLbl="node1" presStyleIdx="1" presStyleCnt="3">
        <dgm:presLayoutVars>
          <dgm:bulletEnabled val="1"/>
        </dgm:presLayoutVars>
      </dgm:prSet>
      <dgm:spPr/>
    </dgm:pt>
    <dgm:pt modelId="{41CC0CDA-068E-41EF-9515-99FF2C4D721C}" type="pres">
      <dgm:prSet presAssocID="{BEB31645-F404-414F-81CB-4E220FCC0EF5}" presName="ThreeNodes_3" presStyleLbl="node1" presStyleIdx="2" presStyleCnt="3">
        <dgm:presLayoutVars>
          <dgm:bulletEnabled val="1"/>
        </dgm:presLayoutVars>
      </dgm:prSet>
      <dgm:spPr/>
    </dgm:pt>
    <dgm:pt modelId="{2F294FC1-010E-4CCF-B40D-988126C3D38B}" type="pres">
      <dgm:prSet presAssocID="{BEB31645-F404-414F-81CB-4E220FCC0EF5}" presName="ThreeConn_1-2" presStyleLbl="fgAccFollowNode1" presStyleIdx="0" presStyleCnt="2">
        <dgm:presLayoutVars>
          <dgm:bulletEnabled val="1"/>
        </dgm:presLayoutVars>
      </dgm:prSet>
      <dgm:spPr/>
    </dgm:pt>
    <dgm:pt modelId="{B52B64B2-382A-4A01-80BF-209B7BEA61A2}" type="pres">
      <dgm:prSet presAssocID="{BEB31645-F404-414F-81CB-4E220FCC0EF5}" presName="ThreeConn_2-3" presStyleLbl="fgAccFollowNode1" presStyleIdx="1" presStyleCnt="2">
        <dgm:presLayoutVars>
          <dgm:bulletEnabled val="1"/>
        </dgm:presLayoutVars>
      </dgm:prSet>
      <dgm:spPr/>
    </dgm:pt>
    <dgm:pt modelId="{E9FB13E9-0113-4F9D-9C2B-F1AE2D07480C}" type="pres">
      <dgm:prSet presAssocID="{BEB31645-F404-414F-81CB-4E220FCC0EF5}" presName="ThreeNodes_1_text" presStyleLbl="node1" presStyleIdx="2" presStyleCnt="3">
        <dgm:presLayoutVars>
          <dgm:bulletEnabled val="1"/>
        </dgm:presLayoutVars>
      </dgm:prSet>
      <dgm:spPr/>
    </dgm:pt>
    <dgm:pt modelId="{22CC65B3-E6AA-48C2-ADC7-C678327801CD}" type="pres">
      <dgm:prSet presAssocID="{BEB31645-F404-414F-81CB-4E220FCC0EF5}" presName="ThreeNodes_2_text" presStyleLbl="node1" presStyleIdx="2" presStyleCnt="3">
        <dgm:presLayoutVars>
          <dgm:bulletEnabled val="1"/>
        </dgm:presLayoutVars>
      </dgm:prSet>
      <dgm:spPr/>
    </dgm:pt>
    <dgm:pt modelId="{4C64E5B3-51F5-41D7-97D6-B4668AB544B2}" type="pres">
      <dgm:prSet presAssocID="{BEB31645-F404-414F-81CB-4E220FCC0EF5}" presName="ThreeNodes_3_text" presStyleLbl="node1" presStyleIdx="2" presStyleCnt="3">
        <dgm:presLayoutVars>
          <dgm:bulletEnabled val="1"/>
        </dgm:presLayoutVars>
      </dgm:prSet>
      <dgm:spPr/>
    </dgm:pt>
  </dgm:ptLst>
  <dgm:cxnLst>
    <dgm:cxn modelId="{E51ACA17-0F38-4E0C-BE71-BC92C12E26BA}" type="presOf" srcId="{C662B6E1-2F76-438C-AF52-1BEDC5CB100F}" destId="{2F294FC1-010E-4CCF-B40D-988126C3D38B}" srcOrd="0" destOrd="0" presId="urn:microsoft.com/office/officeart/2005/8/layout/vProcess5"/>
    <dgm:cxn modelId="{50309418-6114-48E4-B199-084D1E17EC89}" type="presOf" srcId="{BEB31645-F404-414F-81CB-4E220FCC0EF5}" destId="{C0D3F156-3F3F-4D1B-A291-637D5CCCF449}" srcOrd="0" destOrd="0" presId="urn:microsoft.com/office/officeart/2005/8/layout/vProcess5"/>
    <dgm:cxn modelId="{F3709319-E7DC-4740-B113-F4543E389683}" type="presOf" srcId="{DC478B38-ADEB-4E22-8747-E0D9DE92CEA3}" destId="{8DFC1FFF-927C-43FF-B317-55E06925745D}" srcOrd="0" destOrd="0" presId="urn:microsoft.com/office/officeart/2005/8/layout/vProcess5"/>
    <dgm:cxn modelId="{75C2A41B-ABBA-4B09-B1D1-B8C2E7F4DCE9}" type="presOf" srcId="{300DF9BF-EB98-4485-BAD5-6D79F9D70AFC}" destId="{AD5A6CF4-33EE-484E-B346-AAB6584FBA6E}" srcOrd="0" destOrd="0" presId="urn:microsoft.com/office/officeart/2005/8/layout/vProcess5"/>
    <dgm:cxn modelId="{DF0D0738-AD09-4B9C-8388-590A93EC37C1}" srcId="{BEB31645-F404-414F-81CB-4E220FCC0EF5}" destId="{AE23028E-0660-4112-A01D-839B1D401B13}" srcOrd="2" destOrd="0" parTransId="{024419E7-F19F-456E-9113-A89483155A21}" sibTransId="{9236882A-4D89-4931-AFF8-074B2437E993}"/>
    <dgm:cxn modelId="{8D1C5B65-4BDE-48C0-B86B-886733852C6B}" srcId="{BEB31645-F404-414F-81CB-4E220FCC0EF5}" destId="{DC478B38-ADEB-4E22-8747-E0D9DE92CEA3}" srcOrd="0" destOrd="0" parTransId="{4147EF1E-3AF1-45A6-B736-7F5341FF0C97}" sibTransId="{C662B6E1-2F76-438C-AF52-1BEDC5CB100F}"/>
    <dgm:cxn modelId="{1A16E44B-CE40-4A84-8EF5-1BAB1FDE0EB4}" type="presOf" srcId="{ADEFDA01-2FFD-4F20-A239-FC1F3C5B0C21}" destId="{B52B64B2-382A-4A01-80BF-209B7BEA61A2}" srcOrd="0" destOrd="0" presId="urn:microsoft.com/office/officeart/2005/8/layout/vProcess5"/>
    <dgm:cxn modelId="{33B82E7F-F67B-4E32-9157-8EC0337074E7}" type="presOf" srcId="{AE23028E-0660-4112-A01D-839B1D401B13}" destId="{4C64E5B3-51F5-41D7-97D6-B4668AB544B2}" srcOrd="1" destOrd="0" presId="urn:microsoft.com/office/officeart/2005/8/layout/vProcess5"/>
    <dgm:cxn modelId="{3288B086-953A-4547-BC15-EC7E53CADF96}" type="presOf" srcId="{DC478B38-ADEB-4E22-8747-E0D9DE92CEA3}" destId="{E9FB13E9-0113-4F9D-9C2B-F1AE2D07480C}" srcOrd="1" destOrd="0" presId="urn:microsoft.com/office/officeart/2005/8/layout/vProcess5"/>
    <dgm:cxn modelId="{79AF5F87-88F3-4DB5-AFEF-EFBE1E5D84FD}" type="presOf" srcId="{AE23028E-0660-4112-A01D-839B1D401B13}" destId="{41CC0CDA-068E-41EF-9515-99FF2C4D721C}" srcOrd="0" destOrd="0" presId="urn:microsoft.com/office/officeart/2005/8/layout/vProcess5"/>
    <dgm:cxn modelId="{161B41E4-C037-423F-9E43-51F7CA28FA13}" type="presOf" srcId="{300DF9BF-EB98-4485-BAD5-6D79F9D70AFC}" destId="{22CC65B3-E6AA-48C2-ADC7-C678327801CD}" srcOrd="1" destOrd="0" presId="urn:microsoft.com/office/officeart/2005/8/layout/vProcess5"/>
    <dgm:cxn modelId="{E4F415FB-BCDF-42B4-92B0-CC9097611184}" srcId="{BEB31645-F404-414F-81CB-4E220FCC0EF5}" destId="{300DF9BF-EB98-4485-BAD5-6D79F9D70AFC}" srcOrd="1" destOrd="0" parTransId="{0EEA2F69-8E21-46EF-84E6-07C193D6A26E}" sibTransId="{ADEFDA01-2FFD-4F20-A239-FC1F3C5B0C21}"/>
    <dgm:cxn modelId="{C82F2712-9300-4268-9DEA-2416244F7CFC}" type="presParOf" srcId="{C0D3F156-3F3F-4D1B-A291-637D5CCCF449}" destId="{6AAFF6C7-70D1-4076-984F-184A7E7416D8}" srcOrd="0" destOrd="0" presId="urn:microsoft.com/office/officeart/2005/8/layout/vProcess5"/>
    <dgm:cxn modelId="{1D9DE623-E377-4195-BFA8-48CC73C9A7AC}" type="presParOf" srcId="{C0D3F156-3F3F-4D1B-A291-637D5CCCF449}" destId="{8DFC1FFF-927C-43FF-B317-55E06925745D}" srcOrd="1" destOrd="0" presId="urn:microsoft.com/office/officeart/2005/8/layout/vProcess5"/>
    <dgm:cxn modelId="{D1B8F841-173A-4CC1-AA58-0E092E34C996}" type="presParOf" srcId="{C0D3F156-3F3F-4D1B-A291-637D5CCCF449}" destId="{AD5A6CF4-33EE-484E-B346-AAB6584FBA6E}" srcOrd="2" destOrd="0" presId="urn:microsoft.com/office/officeart/2005/8/layout/vProcess5"/>
    <dgm:cxn modelId="{281C5B33-F4BD-4881-A4CF-ED44E0636EFD}" type="presParOf" srcId="{C0D3F156-3F3F-4D1B-A291-637D5CCCF449}" destId="{41CC0CDA-068E-41EF-9515-99FF2C4D721C}" srcOrd="3" destOrd="0" presId="urn:microsoft.com/office/officeart/2005/8/layout/vProcess5"/>
    <dgm:cxn modelId="{E164FFAA-0158-4471-AB4B-74BC06014565}" type="presParOf" srcId="{C0D3F156-3F3F-4D1B-A291-637D5CCCF449}" destId="{2F294FC1-010E-4CCF-B40D-988126C3D38B}" srcOrd="4" destOrd="0" presId="urn:microsoft.com/office/officeart/2005/8/layout/vProcess5"/>
    <dgm:cxn modelId="{027D0868-F2E7-4FE1-A929-83381BF52691}" type="presParOf" srcId="{C0D3F156-3F3F-4D1B-A291-637D5CCCF449}" destId="{B52B64B2-382A-4A01-80BF-209B7BEA61A2}" srcOrd="5" destOrd="0" presId="urn:microsoft.com/office/officeart/2005/8/layout/vProcess5"/>
    <dgm:cxn modelId="{8F2C64F5-5047-4D7C-8261-24A03BD51B84}" type="presParOf" srcId="{C0D3F156-3F3F-4D1B-A291-637D5CCCF449}" destId="{E9FB13E9-0113-4F9D-9C2B-F1AE2D07480C}" srcOrd="6" destOrd="0" presId="urn:microsoft.com/office/officeart/2005/8/layout/vProcess5"/>
    <dgm:cxn modelId="{7A093E37-B832-407F-8090-1D1ECB37DBD0}" type="presParOf" srcId="{C0D3F156-3F3F-4D1B-A291-637D5CCCF449}" destId="{22CC65B3-E6AA-48C2-ADC7-C678327801CD}" srcOrd="7" destOrd="0" presId="urn:microsoft.com/office/officeart/2005/8/layout/vProcess5"/>
    <dgm:cxn modelId="{D03A9681-4113-4ED2-9E01-CB0255CFD7A9}" type="presParOf" srcId="{C0D3F156-3F3F-4D1B-A291-637D5CCCF449}" destId="{4C64E5B3-51F5-41D7-97D6-B4668AB544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7EE15-E2FD-4BD0-A4D0-994B819D40A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6323E4B-F277-4424-90DB-C428DE918A14}">
      <dgm:prSet/>
      <dgm:spPr/>
      <dgm:t>
        <a:bodyPr/>
        <a:lstStyle/>
        <a:p>
          <a:r>
            <a:rPr lang="tr-TR"/>
            <a:t>Aşı üretim çalışmalarını Pasteur, çalışmalarını sürdürebilmek için dönemin devlet başkanlarına maddi katkı için yazı yazar</a:t>
          </a:r>
          <a:endParaRPr lang="en-US"/>
        </a:p>
      </dgm:t>
    </dgm:pt>
    <dgm:pt modelId="{D63D3932-2B16-41D0-87FB-94A9647879F4}" type="parTrans" cxnId="{54ECFA1D-166A-4981-A0B5-D85D09776C26}">
      <dgm:prSet/>
      <dgm:spPr/>
      <dgm:t>
        <a:bodyPr/>
        <a:lstStyle/>
        <a:p>
          <a:endParaRPr lang="en-US"/>
        </a:p>
      </dgm:t>
    </dgm:pt>
    <dgm:pt modelId="{6CAA3C33-F71C-4DF2-BF8B-7D2DD6CBD8E8}" type="sibTrans" cxnId="{54ECFA1D-166A-4981-A0B5-D85D09776C26}">
      <dgm:prSet/>
      <dgm:spPr/>
      <dgm:t>
        <a:bodyPr/>
        <a:lstStyle/>
        <a:p>
          <a:endParaRPr lang="en-US"/>
        </a:p>
      </dgm:t>
    </dgm:pt>
    <dgm:pt modelId="{83FBD968-1551-4DB4-88D4-B833608474B8}">
      <dgm:prSet/>
      <dgm:spPr/>
      <dgm:t>
        <a:bodyPr/>
        <a:lstStyle/>
        <a:p>
          <a:r>
            <a:rPr lang="tr-TR"/>
            <a:t>Osmanlı Padişahı Abdülhamid Han’a haberin ulaşması sonrasında Pasteur’a Mecidiye Nişanı ile birlikte 10.000 altın (bazı kaynaklarda 800 lira olarak geçiyor, ama baktığınızda dönemin İstanbul’unda yaklaşık 180-200 ev parası karşılığı) yollanır, aynı zamanda Osmanlı’dan 3 kişinin de yanına asistan olarak yetiştirilmesi istenir.</a:t>
          </a:r>
          <a:endParaRPr lang="en-US"/>
        </a:p>
      </dgm:t>
    </dgm:pt>
    <dgm:pt modelId="{72D62659-B977-493B-940C-3E000DFA24BB}" type="parTrans" cxnId="{A1B1AACA-97B7-443B-A78A-8901077FAF7C}">
      <dgm:prSet/>
      <dgm:spPr/>
      <dgm:t>
        <a:bodyPr/>
        <a:lstStyle/>
        <a:p>
          <a:endParaRPr lang="en-US"/>
        </a:p>
      </dgm:t>
    </dgm:pt>
    <dgm:pt modelId="{E11CFAC3-C02D-45C9-AF6F-5BF9F2DC9BCF}" type="sibTrans" cxnId="{A1B1AACA-97B7-443B-A78A-8901077FAF7C}">
      <dgm:prSet/>
      <dgm:spPr/>
      <dgm:t>
        <a:bodyPr/>
        <a:lstStyle/>
        <a:p>
          <a:endParaRPr lang="en-US"/>
        </a:p>
      </dgm:t>
    </dgm:pt>
    <dgm:pt modelId="{A29DD110-49C7-41F4-A16D-C6AB02E8C436}" type="pres">
      <dgm:prSet presAssocID="{88D7EE15-E2FD-4BD0-A4D0-994B819D40AD}" presName="hierChild1" presStyleCnt="0">
        <dgm:presLayoutVars>
          <dgm:chPref val="1"/>
          <dgm:dir/>
          <dgm:animOne val="branch"/>
          <dgm:animLvl val="lvl"/>
          <dgm:resizeHandles/>
        </dgm:presLayoutVars>
      </dgm:prSet>
      <dgm:spPr/>
    </dgm:pt>
    <dgm:pt modelId="{44A3BFA7-B37B-4B3C-AA98-1E60DDA3A653}" type="pres">
      <dgm:prSet presAssocID="{E6323E4B-F277-4424-90DB-C428DE918A14}" presName="hierRoot1" presStyleCnt="0"/>
      <dgm:spPr/>
    </dgm:pt>
    <dgm:pt modelId="{4DA734A5-F7B8-46E4-B66F-B2D259D0F489}" type="pres">
      <dgm:prSet presAssocID="{E6323E4B-F277-4424-90DB-C428DE918A14}" presName="composite" presStyleCnt="0"/>
      <dgm:spPr/>
    </dgm:pt>
    <dgm:pt modelId="{CD05DEBF-A5EC-43A3-A64D-FA975583EDA5}" type="pres">
      <dgm:prSet presAssocID="{E6323E4B-F277-4424-90DB-C428DE918A14}" presName="background" presStyleLbl="node0" presStyleIdx="0" presStyleCnt="2"/>
      <dgm:spPr/>
    </dgm:pt>
    <dgm:pt modelId="{65D9D0BE-5FD4-4DA4-96A2-6B853D90B17C}" type="pres">
      <dgm:prSet presAssocID="{E6323E4B-F277-4424-90DB-C428DE918A14}" presName="text" presStyleLbl="fgAcc0" presStyleIdx="0" presStyleCnt="2">
        <dgm:presLayoutVars>
          <dgm:chPref val="3"/>
        </dgm:presLayoutVars>
      </dgm:prSet>
      <dgm:spPr/>
    </dgm:pt>
    <dgm:pt modelId="{8DBA87C6-BFB8-4FB3-A951-40B7312722C1}" type="pres">
      <dgm:prSet presAssocID="{E6323E4B-F277-4424-90DB-C428DE918A14}" presName="hierChild2" presStyleCnt="0"/>
      <dgm:spPr/>
    </dgm:pt>
    <dgm:pt modelId="{1C5486DF-467A-4329-8259-48AA3CE716A9}" type="pres">
      <dgm:prSet presAssocID="{83FBD968-1551-4DB4-88D4-B833608474B8}" presName="hierRoot1" presStyleCnt="0"/>
      <dgm:spPr/>
    </dgm:pt>
    <dgm:pt modelId="{D5247E44-651D-4D30-873E-487319E412EC}" type="pres">
      <dgm:prSet presAssocID="{83FBD968-1551-4DB4-88D4-B833608474B8}" presName="composite" presStyleCnt="0"/>
      <dgm:spPr/>
    </dgm:pt>
    <dgm:pt modelId="{1712BF5F-391E-4273-A3EA-E3607FB9B05E}" type="pres">
      <dgm:prSet presAssocID="{83FBD968-1551-4DB4-88D4-B833608474B8}" presName="background" presStyleLbl="node0" presStyleIdx="1" presStyleCnt="2"/>
      <dgm:spPr/>
    </dgm:pt>
    <dgm:pt modelId="{3E672C7F-E5CD-498B-A096-0C3A0C283532}" type="pres">
      <dgm:prSet presAssocID="{83FBD968-1551-4DB4-88D4-B833608474B8}" presName="text" presStyleLbl="fgAcc0" presStyleIdx="1" presStyleCnt="2">
        <dgm:presLayoutVars>
          <dgm:chPref val="3"/>
        </dgm:presLayoutVars>
      </dgm:prSet>
      <dgm:spPr/>
    </dgm:pt>
    <dgm:pt modelId="{DA67D354-78D9-4CAB-8BFD-26B0B253A137}" type="pres">
      <dgm:prSet presAssocID="{83FBD968-1551-4DB4-88D4-B833608474B8}" presName="hierChild2" presStyleCnt="0"/>
      <dgm:spPr/>
    </dgm:pt>
  </dgm:ptLst>
  <dgm:cxnLst>
    <dgm:cxn modelId="{54ECFA1D-166A-4981-A0B5-D85D09776C26}" srcId="{88D7EE15-E2FD-4BD0-A4D0-994B819D40AD}" destId="{E6323E4B-F277-4424-90DB-C428DE918A14}" srcOrd="0" destOrd="0" parTransId="{D63D3932-2B16-41D0-87FB-94A9647879F4}" sibTransId="{6CAA3C33-F71C-4DF2-BF8B-7D2DD6CBD8E8}"/>
    <dgm:cxn modelId="{53828251-BA57-4CE1-8072-0A77D9D03CF7}" type="presOf" srcId="{88D7EE15-E2FD-4BD0-A4D0-994B819D40AD}" destId="{A29DD110-49C7-41F4-A16D-C6AB02E8C436}" srcOrd="0" destOrd="0" presId="urn:microsoft.com/office/officeart/2005/8/layout/hierarchy1"/>
    <dgm:cxn modelId="{56169F5A-26C4-473D-91E1-6EB18C5BF0EC}" type="presOf" srcId="{83FBD968-1551-4DB4-88D4-B833608474B8}" destId="{3E672C7F-E5CD-498B-A096-0C3A0C283532}" srcOrd="0" destOrd="0" presId="urn:microsoft.com/office/officeart/2005/8/layout/hierarchy1"/>
    <dgm:cxn modelId="{7F4C7187-5DF6-4793-9545-F224A3B0F488}" type="presOf" srcId="{E6323E4B-F277-4424-90DB-C428DE918A14}" destId="{65D9D0BE-5FD4-4DA4-96A2-6B853D90B17C}" srcOrd="0" destOrd="0" presId="urn:microsoft.com/office/officeart/2005/8/layout/hierarchy1"/>
    <dgm:cxn modelId="{A1B1AACA-97B7-443B-A78A-8901077FAF7C}" srcId="{88D7EE15-E2FD-4BD0-A4D0-994B819D40AD}" destId="{83FBD968-1551-4DB4-88D4-B833608474B8}" srcOrd="1" destOrd="0" parTransId="{72D62659-B977-493B-940C-3E000DFA24BB}" sibTransId="{E11CFAC3-C02D-45C9-AF6F-5BF9F2DC9BCF}"/>
    <dgm:cxn modelId="{D0421BA0-3691-4BE0-B782-0535051A4F0C}" type="presParOf" srcId="{A29DD110-49C7-41F4-A16D-C6AB02E8C436}" destId="{44A3BFA7-B37B-4B3C-AA98-1E60DDA3A653}" srcOrd="0" destOrd="0" presId="urn:microsoft.com/office/officeart/2005/8/layout/hierarchy1"/>
    <dgm:cxn modelId="{5A282AB5-2860-4076-A188-CEEE1522EFE4}" type="presParOf" srcId="{44A3BFA7-B37B-4B3C-AA98-1E60DDA3A653}" destId="{4DA734A5-F7B8-46E4-B66F-B2D259D0F489}" srcOrd="0" destOrd="0" presId="urn:microsoft.com/office/officeart/2005/8/layout/hierarchy1"/>
    <dgm:cxn modelId="{8C07EED5-CD85-4C61-A654-6151D739A089}" type="presParOf" srcId="{4DA734A5-F7B8-46E4-B66F-B2D259D0F489}" destId="{CD05DEBF-A5EC-43A3-A64D-FA975583EDA5}" srcOrd="0" destOrd="0" presId="urn:microsoft.com/office/officeart/2005/8/layout/hierarchy1"/>
    <dgm:cxn modelId="{25F722C9-A63F-49D6-ABFB-0A0D2D07D75A}" type="presParOf" srcId="{4DA734A5-F7B8-46E4-B66F-B2D259D0F489}" destId="{65D9D0BE-5FD4-4DA4-96A2-6B853D90B17C}" srcOrd="1" destOrd="0" presId="urn:microsoft.com/office/officeart/2005/8/layout/hierarchy1"/>
    <dgm:cxn modelId="{64EF6574-F41E-4F68-9706-D41D1C0A257C}" type="presParOf" srcId="{44A3BFA7-B37B-4B3C-AA98-1E60DDA3A653}" destId="{8DBA87C6-BFB8-4FB3-A951-40B7312722C1}" srcOrd="1" destOrd="0" presId="urn:microsoft.com/office/officeart/2005/8/layout/hierarchy1"/>
    <dgm:cxn modelId="{663FC082-439D-4CB6-A095-5FD65FE217F1}" type="presParOf" srcId="{A29DD110-49C7-41F4-A16D-C6AB02E8C436}" destId="{1C5486DF-467A-4329-8259-48AA3CE716A9}" srcOrd="1" destOrd="0" presId="urn:microsoft.com/office/officeart/2005/8/layout/hierarchy1"/>
    <dgm:cxn modelId="{58782F83-428B-4F8A-B6E6-6B460CFD1A9C}" type="presParOf" srcId="{1C5486DF-467A-4329-8259-48AA3CE716A9}" destId="{D5247E44-651D-4D30-873E-487319E412EC}" srcOrd="0" destOrd="0" presId="urn:microsoft.com/office/officeart/2005/8/layout/hierarchy1"/>
    <dgm:cxn modelId="{125CFE03-2802-443A-B73C-4323FE253812}" type="presParOf" srcId="{D5247E44-651D-4D30-873E-487319E412EC}" destId="{1712BF5F-391E-4273-A3EA-E3607FB9B05E}" srcOrd="0" destOrd="0" presId="urn:microsoft.com/office/officeart/2005/8/layout/hierarchy1"/>
    <dgm:cxn modelId="{3ADD4900-7D65-4BA6-960E-A0514B2A28E0}" type="presParOf" srcId="{D5247E44-651D-4D30-873E-487319E412EC}" destId="{3E672C7F-E5CD-498B-A096-0C3A0C283532}" srcOrd="1" destOrd="0" presId="urn:microsoft.com/office/officeart/2005/8/layout/hierarchy1"/>
    <dgm:cxn modelId="{908CDB49-F5F3-4041-83BD-2F0A15C1E178}" type="presParOf" srcId="{1C5486DF-467A-4329-8259-48AA3CE716A9}" destId="{DA67D354-78D9-4CAB-8BFD-26B0B253A1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C1EE5-6F65-49B4-B0CB-DFDD317B33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795F61-8011-4829-9285-B6F3340873A9}">
      <dgm:prSet/>
      <dgm:spPr/>
      <dgm:t>
        <a:bodyPr/>
        <a:lstStyle/>
        <a:p>
          <a:r>
            <a:rPr lang="tr-TR"/>
            <a:t>Bu eğitimin ardından 1887 de Kuduz Enstitüsü( Dersaader Daü'l Kelp ve Bakteriyoloji ameliyathanesi) kurularak kuduz aşısı üretilmeye başlanmıştır.</a:t>
          </a:r>
          <a:endParaRPr lang="en-US"/>
        </a:p>
      </dgm:t>
    </dgm:pt>
    <dgm:pt modelId="{D0EF0A2F-D1C1-4BE0-B3E4-9D5C5C4AC4CD}" type="parTrans" cxnId="{57D72D0A-A828-4CA8-AC56-155AB404407F}">
      <dgm:prSet/>
      <dgm:spPr/>
      <dgm:t>
        <a:bodyPr/>
        <a:lstStyle/>
        <a:p>
          <a:endParaRPr lang="en-US"/>
        </a:p>
      </dgm:t>
    </dgm:pt>
    <dgm:pt modelId="{29F447D5-AA11-423B-9F17-A65B5C4CD308}" type="sibTrans" cxnId="{57D72D0A-A828-4CA8-AC56-155AB404407F}">
      <dgm:prSet/>
      <dgm:spPr/>
      <dgm:t>
        <a:bodyPr/>
        <a:lstStyle/>
        <a:p>
          <a:endParaRPr lang="en-US"/>
        </a:p>
      </dgm:t>
    </dgm:pt>
    <dgm:pt modelId="{856F8702-FD29-4CD2-900C-70E401F83630}">
      <dgm:prSet/>
      <dgm:spPr/>
      <dgm:t>
        <a:bodyPr/>
        <a:lstStyle/>
        <a:p>
          <a:r>
            <a:rPr lang="tr-TR"/>
            <a:t>1892 yılında çiçek aşısı üretim merkezi(telkihhane) </a:t>
          </a:r>
          <a:endParaRPr lang="en-US"/>
        </a:p>
      </dgm:t>
    </dgm:pt>
    <dgm:pt modelId="{EF982FBC-4DF0-41B5-9A58-CCCF27230BAC}" type="parTrans" cxnId="{B53B8BCC-F998-43FF-A53A-584279B5D481}">
      <dgm:prSet/>
      <dgm:spPr/>
      <dgm:t>
        <a:bodyPr/>
        <a:lstStyle/>
        <a:p>
          <a:endParaRPr lang="en-US"/>
        </a:p>
      </dgm:t>
    </dgm:pt>
    <dgm:pt modelId="{349FBDB7-1CE1-4145-A416-9880B3CA4E93}" type="sibTrans" cxnId="{B53B8BCC-F998-43FF-A53A-584279B5D481}">
      <dgm:prSet/>
      <dgm:spPr/>
      <dgm:t>
        <a:bodyPr/>
        <a:lstStyle/>
        <a:p>
          <a:endParaRPr lang="en-US"/>
        </a:p>
      </dgm:t>
    </dgm:pt>
    <dgm:pt modelId="{C564D8A3-8866-434E-886F-CC9F04C25F5B}">
      <dgm:prSet/>
      <dgm:spPr/>
      <dgm:t>
        <a:bodyPr/>
        <a:lstStyle/>
        <a:p>
          <a:r>
            <a:rPr lang="tr-TR"/>
            <a:t>1893 yılında ise bakteriyololojihane-i şahane kurulmuştur.</a:t>
          </a:r>
          <a:endParaRPr lang="en-US"/>
        </a:p>
      </dgm:t>
    </dgm:pt>
    <dgm:pt modelId="{DB365178-2942-4B90-9440-0FC13F28C822}" type="parTrans" cxnId="{6BA3B55C-9654-4421-A773-079092AF8EBF}">
      <dgm:prSet/>
      <dgm:spPr/>
      <dgm:t>
        <a:bodyPr/>
        <a:lstStyle/>
        <a:p>
          <a:endParaRPr lang="en-US"/>
        </a:p>
      </dgm:t>
    </dgm:pt>
    <dgm:pt modelId="{A29106B9-92F0-405A-A2C4-EC38A5459D89}" type="sibTrans" cxnId="{6BA3B55C-9654-4421-A773-079092AF8EBF}">
      <dgm:prSet/>
      <dgm:spPr/>
      <dgm:t>
        <a:bodyPr/>
        <a:lstStyle/>
        <a:p>
          <a:endParaRPr lang="en-US"/>
        </a:p>
      </dgm:t>
    </dgm:pt>
    <dgm:pt modelId="{0877F113-EFCC-4E77-A409-A1D116DD11C7}">
      <dgm:prSet/>
      <dgm:spPr/>
      <dgm:t>
        <a:bodyPr/>
        <a:lstStyle/>
        <a:p>
          <a:r>
            <a:rPr lang="tr-TR"/>
            <a:t>Burada difteri,tifo,kolera,dizanteri,veba,tifüs aşıları ve meningokok serumunun üretimleri gerçekleştirilmiştir.</a:t>
          </a:r>
          <a:endParaRPr lang="en-US"/>
        </a:p>
      </dgm:t>
    </dgm:pt>
    <dgm:pt modelId="{F1FD9E7C-5C51-4C25-998F-EF14EA19C68B}" type="parTrans" cxnId="{5C96B3EE-6A71-45E8-A085-F2CF8FC171BD}">
      <dgm:prSet/>
      <dgm:spPr/>
      <dgm:t>
        <a:bodyPr/>
        <a:lstStyle/>
        <a:p>
          <a:endParaRPr lang="en-US"/>
        </a:p>
      </dgm:t>
    </dgm:pt>
    <dgm:pt modelId="{64B86036-AE7D-465A-94CD-3364DB819CAE}" type="sibTrans" cxnId="{5C96B3EE-6A71-45E8-A085-F2CF8FC171BD}">
      <dgm:prSet/>
      <dgm:spPr/>
      <dgm:t>
        <a:bodyPr/>
        <a:lstStyle/>
        <a:p>
          <a:endParaRPr lang="en-US"/>
        </a:p>
      </dgm:t>
    </dgm:pt>
    <dgm:pt modelId="{F6BEC465-0DD4-4F93-9727-66651063CE42}" type="pres">
      <dgm:prSet presAssocID="{A37C1EE5-6F65-49B4-B0CB-DFDD317B33BC}" presName="linear" presStyleCnt="0">
        <dgm:presLayoutVars>
          <dgm:animLvl val="lvl"/>
          <dgm:resizeHandles val="exact"/>
        </dgm:presLayoutVars>
      </dgm:prSet>
      <dgm:spPr/>
    </dgm:pt>
    <dgm:pt modelId="{6697F7FA-A8C3-468B-A359-1AFE8B9368D5}" type="pres">
      <dgm:prSet presAssocID="{56795F61-8011-4829-9285-B6F3340873A9}" presName="parentText" presStyleLbl="node1" presStyleIdx="0" presStyleCnt="3">
        <dgm:presLayoutVars>
          <dgm:chMax val="0"/>
          <dgm:bulletEnabled val="1"/>
        </dgm:presLayoutVars>
      </dgm:prSet>
      <dgm:spPr/>
    </dgm:pt>
    <dgm:pt modelId="{C698E029-5C25-4C34-9DDC-50EDBA220057}" type="pres">
      <dgm:prSet presAssocID="{29F447D5-AA11-423B-9F17-A65B5C4CD308}" presName="spacer" presStyleCnt="0"/>
      <dgm:spPr/>
    </dgm:pt>
    <dgm:pt modelId="{1E498BDD-A35D-4883-A6D6-A504E8567568}" type="pres">
      <dgm:prSet presAssocID="{856F8702-FD29-4CD2-900C-70E401F83630}" presName="parentText" presStyleLbl="node1" presStyleIdx="1" presStyleCnt="3">
        <dgm:presLayoutVars>
          <dgm:chMax val="0"/>
          <dgm:bulletEnabled val="1"/>
        </dgm:presLayoutVars>
      </dgm:prSet>
      <dgm:spPr/>
    </dgm:pt>
    <dgm:pt modelId="{819E1412-C143-478F-9C0A-1AE12E7D428A}" type="pres">
      <dgm:prSet presAssocID="{349FBDB7-1CE1-4145-A416-9880B3CA4E93}" presName="spacer" presStyleCnt="0"/>
      <dgm:spPr/>
    </dgm:pt>
    <dgm:pt modelId="{CBFC2552-3F67-48CE-8DA4-6C1762A69651}" type="pres">
      <dgm:prSet presAssocID="{C564D8A3-8866-434E-886F-CC9F04C25F5B}" presName="parentText" presStyleLbl="node1" presStyleIdx="2" presStyleCnt="3">
        <dgm:presLayoutVars>
          <dgm:chMax val="0"/>
          <dgm:bulletEnabled val="1"/>
        </dgm:presLayoutVars>
      </dgm:prSet>
      <dgm:spPr/>
    </dgm:pt>
    <dgm:pt modelId="{D3EC36F5-C1D1-4E7D-9E98-7652355426CB}" type="pres">
      <dgm:prSet presAssocID="{C564D8A3-8866-434E-886F-CC9F04C25F5B}" presName="childText" presStyleLbl="revTx" presStyleIdx="0" presStyleCnt="1">
        <dgm:presLayoutVars>
          <dgm:bulletEnabled val="1"/>
        </dgm:presLayoutVars>
      </dgm:prSet>
      <dgm:spPr/>
    </dgm:pt>
  </dgm:ptLst>
  <dgm:cxnLst>
    <dgm:cxn modelId="{57D72D0A-A828-4CA8-AC56-155AB404407F}" srcId="{A37C1EE5-6F65-49B4-B0CB-DFDD317B33BC}" destId="{56795F61-8011-4829-9285-B6F3340873A9}" srcOrd="0" destOrd="0" parTransId="{D0EF0A2F-D1C1-4BE0-B3E4-9D5C5C4AC4CD}" sibTransId="{29F447D5-AA11-423B-9F17-A65B5C4CD308}"/>
    <dgm:cxn modelId="{8CC6731F-6AC3-4A28-B38E-5DAE6956DCAE}" type="presOf" srcId="{56795F61-8011-4829-9285-B6F3340873A9}" destId="{6697F7FA-A8C3-468B-A359-1AFE8B9368D5}" srcOrd="0" destOrd="0" presId="urn:microsoft.com/office/officeart/2005/8/layout/vList2"/>
    <dgm:cxn modelId="{6BA3B55C-9654-4421-A773-079092AF8EBF}" srcId="{A37C1EE5-6F65-49B4-B0CB-DFDD317B33BC}" destId="{C564D8A3-8866-434E-886F-CC9F04C25F5B}" srcOrd="2" destOrd="0" parTransId="{DB365178-2942-4B90-9440-0FC13F28C822}" sibTransId="{A29106B9-92F0-405A-A2C4-EC38A5459D89}"/>
    <dgm:cxn modelId="{A71A6B70-1E80-48C5-912F-6121D47FCFF4}" type="presOf" srcId="{0877F113-EFCC-4E77-A409-A1D116DD11C7}" destId="{D3EC36F5-C1D1-4E7D-9E98-7652355426CB}" srcOrd="0" destOrd="0" presId="urn:microsoft.com/office/officeart/2005/8/layout/vList2"/>
    <dgm:cxn modelId="{828927A3-A840-4A86-81DA-09DE04396243}" type="presOf" srcId="{C564D8A3-8866-434E-886F-CC9F04C25F5B}" destId="{CBFC2552-3F67-48CE-8DA4-6C1762A69651}" srcOrd="0" destOrd="0" presId="urn:microsoft.com/office/officeart/2005/8/layout/vList2"/>
    <dgm:cxn modelId="{4547A8B4-84DE-4490-A502-01EB080E07F2}" type="presOf" srcId="{856F8702-FD29-4CD2-900C-70E401F83630}" destId="{1E498BDD-A35D-4883-A6D6-A504E8567568}" srcOrd="0" destOrd="0" presId="urn:microsoft.com/office/officeart/2005/8/layout/vList2"/>
    <dgm:cxn modelId="{B53B8BCC-F998-43FF-A53A-584279B5D481}" srcId="{A37C1EE5-6F65-49B4-B0CB-DFDD317B33BC}" destId="{856F8702-FD29-4CD2-900C-70E401F83630}" srcOrd="1" destOrd="0" parTransId="{EF982FBC-4DF0-41B5-9A58-CCCF27230BAC}" sibTransId="{349FBDB7-1CE1-4145-A416-9880B3CA4E93}"/>
    <dgm:cxn modelId="{6F9E00E4-DDE1-417F-81F4-F4C7C300D756}" type="presOf" srcId="{A37C1EE5-6F65-49B4-B0CB-DFDD317B33BC}" destId="{F6BEC465-0DD4-4F93-9727-66651063CE42}" srcOrd="0" destOrd="0" presId="urn:microsoft.com/office/officeart/2005/8/layout/vList2"/>
    <dgm:cxn modelId="{5C96B3EE-6A71-45E8-A085-F2CF8FC171BD}" srcId="{C564D8A3-8866-434E-886F-CC9F04C25F5B}" destId="{0877F113-EFCC-4E77-A409-A1D116DD11C7}" srcOrd="0" destOrd="0" parTransId="{F1FD9E7C-5C51-4C25-998F-EF14EA19C68B}" sibTransId="{64B86036-AE7D-465A-94CD-3364DB819CAE}"/>
    <dgm:cxn modelId="{07A6AD75-AD49-4C63-8F3F-D4610C178236}" type="presParOf" srcId="{F6BEC465-0DD4-4F93-9727-66651063CE42}" destId="{6697F7FA-A8C3-468B-A359-1AFE8B9368D5}" srcOrd="0" destOrd="0" presId="urn:microsoft.com/office/officeart/2005/8/layout/vList2"/>
    <dgm:cxn modelId="{3579AF2F-8780-4CC3-9040-2C07745466B0}" type="presParOf" srcId="{F6BEC465-0DD4-4F93-9727-66651063CE42}" destId="{C698E029-5C25-4C34-9DDC-50EDBA220057}" srcOrd="1" destOrd="0" presId="urn:microsoft.com/office/officeart/2005/8/layout/vList2"/>
    <dgm:cxn modelId="{7957FC97-5E00-4E46-931F-2A6E96082A59}" type="presParOf" srcId="{F6BEC465-0DD4-4F93-9727-66651063CE42}" destId="{1E498BDD-A35D-4883-A6D6-A504E8567568}" srcOrd="2" destOrd="0" presId="urn:microsoft.com/office/officeart/2005/8/layout/vList2"/>
    <dgm:cxn modelId="{3984B3A2-D080-43C5-937A-0341216306C1}" type="presParOf" srcId="{F6BEC465-0DD4-4F93-9727-66651063CE42}" destId="{819E1412-C143-478F-9C0A-1AE12E7D428A}" srcOrd="3" destOrd="0" presId="urn:microsoft.com/office/officeart/2005/8/layout/vList2"/>
    <dgm:cxn modelId="{8715D41F-4FE0-4F8B-8C42-6CDD4DB1D46B}" type="presParOf" srcId="{F6BEC465-0DD4-4F93-9727-66651063CE42}" destId="{CBFC2552-3F67-48CE-8DA4-6C1762A69651}" srcOrd="4" destOrd="0" presId="urn:microsoft.com/office/officeart/2005/8/layout/vList2"/>
    <dgm:cxn modelId="{64CAEC33-8382-43C3-9D14-7C25EE5D1F1E}" type="presParOf" srcId="{F6BEC465-0DD4-4F93-9727-66651063CE42}" destId="{D3EC36F5-C1D1-4E7D-9E98-7652355426C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A1BC4-5071-4FF4-BC79-3BC157CC410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746083A-A6CC-4335-AB2B-AF2913A25EF2}">
      <dgm:prSet/>
      <dgm:spPr/>
      <dgm:t>
        <a:bodyPr/>
        <a:lstStyle/>
        <a:p>
          <a:r>
            <a:rPr lang="tr-TR"/>
            <a:t>Aşılar ülkemizde üretim durdurulduktan sonra sadece ithalat yolu ile temin edilmekte ve bunlara giderek artan miktarlarda döviz ödenmektedir.Üretici firmaların kısıtlı sayıda olması sebebiyle salgın durumlarında tüm dünyada olduğu gibi ülkemizde de zaman zaman aşı temininde zorluklar ve yetersizlikler yaşanmaktadır. </a:t>
          </a:r>
          <a:endParaRPr lang="en-US"/>
        </a:p>
      </dgm:t>
    </dgm:pt>
    <dgm:pt modelId="{801F66E0-85D5-4C1F-AB77-5B6CD79C5164}" type="parTrans" cxnId="{0414EE01-08FA-4D7F-838A-1A5E61D54749}">
      <dgm:prSet/>
      <dgm:spPr/>
      <dgm:t>
        <a:bodyPr/>
        <a:lstStyle/>
        <a:p>
          <a:endParaRPr lang="en-US"/>
        </a:p>
      </dgm:t>
    </dgm:pt>
    <dgm:pt modelId="{C7786983-F1D9-486F-A214-0471ED8BF6A7}" type="sibTrans" cxnId="{0414EE01-08FA-4D7F-838A-1A5E61D54749}">
      <dgm:prSet/>
      <dgm:spPr/>
      <dgm:t>
        <a:bodyPr/>
        <a:lstStyle/>
        <a:p>
          <a:endParaRPr lang="en-US"/>
        </a:p>
      </dgm:t>
    </dgm:pt>
    <dgm:pt modelId="{729FC64B-EDCC-4B4C-B2C8-1288F5909612}">
      <dgm:prSet/>
      <dgm:spPr/>
      <dgm:t>
        <a:bodyPr/>
        <a:lstStyle/>
        <a:p>
          <a:r>
            <a:rPr lang="tr-TR"/>
            <a:t>Aşılar stratejik ürün olarak değerlendirilmiş ve ülkemizde üretiminin sağlanması stratejik teşvik kapsamına alınmıştır.</a:t>
          </a:r>
          <a:endParaRPr lang="en-US"/>
        </a:p>
      </dgm:t>
    </dgm:pt>
    <dgm:pt modelId="{DDB0626C-5FCD-4C4A-8805-D844E3BE8635}" type="parTrans" cxnId="{DD989442-31F0-41EE-A301-71B96CDEBBB5}">
      <dgm:prSet/>
      <dgm:spPr/>
      <dgm:t>
        <a:bodyPr/>
        <a:lstStyle/>
        <a:p>
          <a:endParaRPr lang="en-US"/>
        </a:p>
      </dgm:t>
    </dgm:pt>
    <dgm:pt modelId="{C6729558-9574-4171-A004-519CDD263CF6}" type="sibTrans" cxnId="{DD989442-31F0-41EE-A301-71B96CDEBBB5}">
      <dgm:prSet/>
      <dgm:spPr/>
      <dgm:t>
        <a:bodyPr/>
        <a:lstStyle/>
        <a:p>
          <a:endParaRPr lang="en-US"/>
        </a:p>
      </dgm:t>
    </dgm:pt>
    <dgm:pt modelId="{2EB37CD9-2811-4C8B-B2F8-585A26B57435}" type="pres">
      <dgm:prSet presAssocID="{271A1BC4-5071-4FF4-BC79-3BC157CC410E}" presName="hierChild1" presStyleCnt="0">
        <dgm:presLayoutVars>
          <dgm:chPref val="1"/>
          <dgm:dir/>
          <dgm:animOne val="branch"/>
          <dgm:animLvl val="lvl"/>
          <dgm:resizeHandles/>
        </dgm:presLayoutVars>
      </dgm:prSet>
      <dgm:spPr/>
    </dgm:pt>
    <dgm:pt modelId="{2FC7B25B-7B40-4361-AEC4-C7B025F8542F}" type="pres">
      <dgm:prSet presAssocID="{4746083A-A6CC-4335-AB2B-AF2913A25EF2}" presName="hierRoot1" presStyleCnt="0"/>
      <dgm:spPr/>
    </dgm:pt>
    <dgm:pt modelId="{75F3D8C2-BA0A-4AC5-A6EC-514FFFA653EE}" type="pres">
      <dgm:prSet presAssocID="{4746083A-A6CC-4335-AB2B-AF2913A25EF2}" presName="composite" presStyleCnt="0"/>
      <dgm:spPr/>
    </dgm:pt>
    <dgm:pt modelId="{52345FE3-E114-4A7F-8BCB-061CF64246F1}" type="pres">
      <dgm:prSet presAssocID="{4746083A-A6CC-4335-AB2B-AF2913A25EF2}" presName="background" presStyleLbl="node0" presStyleIdx="0" presStyleCnt="2"/>
      <dgm:spPr/>
    </dgm:pt>
    <dgm:pt modelId="{841C1319-5563-41F0-B565-0BBFA729B509}" type="pres">
      <dgm:prSet presAssocID="{4746083A-A6CC-4335-AB2B-AF2913A25EF2}" presName="text" presStyleLbl="fgAcc0" presStyleIdx="0" presStyleCnt="2">
        <dgm:presLayoutVars>
          <dgm:chPref val="3"/>
        </dgm:presLayoutVars>
      </dgm:prSet>
      <dgm:spPr/>
    </dgm:pt>
    <dgm:pt modelId="{735A60FD-C90E-4CC9-AE7D-11E14A641642}" type="pres">
      <dgm:prSet presAssocID="{4746083A-A6CC-4335-AB2B-AF2913A25EF2}" presName="hierChild2" presStyleCnt="0"/>
      <dgm:spPr/>
    </dgm:pt>
    <dgm:pt modelId="{49BE9777-BE1F-4194-9B32-EAD140138BA0}" type="pres">
      <dgm:prSet presAssocID="{729FC64B-EDCC-4B4C-B2C8-1288F5909612}" presName="hierRoot1" presStyleCnt="0"/>
      <dgm:spPr/>
    </dgm:pt>
    <dgm:pt modelId="{68D01EFC-E96F-41F1-9617-E6A8607F82DA}" type="pres">
      <dgm:prSet presAssocID="{729FC64B-EDCC-4B4C-B2C8-1288F5909612}" presName="composite" presStyleCnt="0"/>
      <dgm:spPr/>
    </dgm:pt>
    <dgm:pt modelId="{6FD848EB-2AD3-4783-B558-31A5009BDC21}" type="pres">
      <dgm:prSet presAssocID="{729FC64B-EDCC-4B4C-B2C8-1288F5909612}" presName="background" presStyleLbl="node0" presStyleIdx="1" presStyleCnt="2"/>
      <dgm:spPr/>
    </dgm:pt>
    <dgm:pt modelId="{630E4262-A24A-4D46-91EB-73C5362DD654}" type="pres">
      <dgm:prSet presAssocID="{729FC64B-EDCC-4B4C-B2C8-1288F5909612}" presName="text" presStyleLbl="fgAcc0" presStyleIdx="1" presStyleCnt="2">
        <dgm:presLayoutVars>
          <dgm:chPref val="3"/>
        </dgm:presLayoutVars>
      </dgm:prSet>
      <dgm:spPr/>
    </dgm:pt>
    <dgm:pt modelId="{16FDCF99-4C01-45AC-94FF-AFB84B0BE5BD}" type="pres">
      <dgm:prSet presAssocID="{729FC64B-EDCC-4B4C-B2C8-1288F5909612}" presName="hierChild2" presStyleCnt="0"/>
      <dgm:spPr/>
    </dgm:pt>
  </dgm:ptLst>
  <dgm:cxnLst>
    <dgm:cxn modelId="{0414EE01-08FA-4D7F-838A-1A5E61D54749}" srcId="{271A1BC4-5071-4FF4-BC79-3BC157CC410E}" destId="{4746083A-A6CC-4335-AB2B-AF2913A25EF2}" srcOrd="0" destOrd="0" parTransId="{801F66E0-85D5-4C1F-AB77-5B6CD79C5164}" sibTransId="{C7786983-F1D9-486F-A214-0471ED8BF6A7}"/>
    <dgm:cxn modelId="{5F398A40-72A6-46EB-B13F-FBA63B659AD3}" type="presOf" srcId="{729FC64B-EDCC-4B4C-B2C8-1288F5909612}" destId="{630E4262-A24A-4D46-91EB-73C5362DD654}" srcOrd="0" destOrd="0" presId="urn:microsoft.com/office/officeart/2005/8/layout/hierarchy1"/>
    <dgm:cxn modelId="{FD95085B-EBAF-4EA5-9189-ACB02410B105}" type="presOf" srcId="{271A1BC4-5071-4FF4-BC79-3BC157CC410E}" destId="{2EB37CD9-2811-4C8B-B2F8-585A26B57435}" srcOrd="0" destOrd="0" presId="urn:microsoft.com/office/officeart/2005/8/layout/hierarchy1"/>
    <dgm:cxn modelId="{DD989442-31F0-41EE-A301-71B96CDEBBB5}" srcId="{271A1BC4-5071-4FF4-BC79-3BC157CC410E}" destId="{729FC64B-EDCC-4B4C-B2C8-1288F5909612}" srcOrd="1" destOrd="0" parTransId="{DDB0626C-5FCD-4C4A-8805-D844E3BE8635}" sibTransId="{C6729558-9574-4171-A004-519CDD263CF6}"/>
    <dgm:cxn modelId="{58973CE3-98F8-436A-AD44-1D3FA5C0BB95}" type="presOf" srcId="{4746083A-A6CC-4335-AB2B-AF2913A25EF2}" destId="{841C1319-5563-41F0-B565-0BBFA729B509}" srcOrd="0" destOrd="0" presId="urn:microsoft.com/office/officeart/2005/8/layout/hierarchy1"/>
    <dgm:cxn modelId="{DF4983D3-44D6-4092-860E-F4CF38AFA821}" type="presParOf" srcId="{2EB37CD9-2811-4C8B-B2F8-585A26B57435}" destId="{2FC7B25B-7B40-4361-AEC4-C7B025F8542F}" srcOrd="0" destOrd="0" presId="urn:microsoft.com/office/officeart/2005/8/layout/hierarchy1"/>
    <dgm:cxn modelId="{28F1A093-15FA-4BF7-8D85-C4E86A7F6493}" type="presParOf" srcId="{2FC7B25B-7B40-4361-AEC4-C7B025F8542F}" destId="{75F3D8C2-BA0A-4AC5-A6EC-514FFFA653EE}" srcOrd="0" destOrd="0" presId="urn:microsoft.com/office/officeart/2005/8/layout/hierarchy1"/>
    <dgm:cxn modelId="{3A9910BB-7149-491D-9F97-6EC8FF087F65}" type="presParOf" srcId="{75F3D8C2-BA0A-4AC5-A6EC-514FFFA653EE}" destId="{52345FE3-E114-4A7F-8BCB-061CF64246F1}" srcOrd="0" destOrd="0" presId="urn:microsoft.com/office/officeart/2005/8/layout/hierarchy1"/>
    <dgm:cxn modelId="{AEC9EE1B-E3F1-430C-993F-CAAEFBF243A4}" type="presParOf" srcId="{75F3D8C2-BA0A-4AC5-A6EC-514FFFA653EE}" destId="{841C1319-5563-41F0-B565-0BBFA729B509}" srcOrd="1" destOrd="0" presId="urn:microsoft.com/office/officeart/2005/8/layout/hierarchy1"/>
    <dgm:cxn modelId="{E31B1671-04FE-4D05-AF95-6A8BD13196C8}" type="presParOf" srcId="{2FC7B25B-7B40-4361-AEC4-C7B025F8542F}" destId="{735A60FD-C90E-4CC9-AE7D-11E14A641642}" srcOrd="1" destOrd="0" presId="urn:microsoft.com/office/officeart/2005/8/layout/hierarchy1"/>
    <dgm:cxn modelId="{C1332716-5E1E-42F1-9B21-11A7657C4D7C}" type="presParOf" srcId="{2EB37CD9-2811-4C8B-B2F8-585A26B57435}" destId="{49BE9777-BE1F-4194-9B32-EAD140138BA0}" srcOrd="1" destOrd="0" presId="urn:microsoft.com/office/officeart/2005/8/layout/hierarchy1"/>
    <dgm:cxn modelId="{E09F9C28-46CD-4C9D-B5D1-D68920E9436D}" type="presParOf" srcId="{49BE9777-BE1F-4194-9B32-EAD140138BA0}" destId="{68D01EFC-E96F-41F1-9617-E6A8607F82DA}" srcOrd="0" destOrd="0" presId="urn:microsoft.com/office/officeart/2005/8/layout/hierarchy1"/>
    <dgm:cxn modelId="{49ACAC76-BBCC-4BE8-A72C-B92157D0EC8F}" type="presParOf" srcId="{68D01EFC-E96F-41F1-9617-E6A8607F82DA}" destId="{6FD848EB-2AD3-4783-B558-31A5009BDC21}" srcOrd="0" destOrd="0" presId="urn:microsoft.com/office/officeart/2005/8/layout/hierarchy1"/>
    <dgm:cxn modelId="{6772DECF-42D3-4E4E-BF1A-494D293A4985}" type="presParOf" srcId="{68D01EFC-E96F-41F1-9617-E6A8607F82DA}" destId="{630E4262-A24A-4D46-91EB-73C5362DD654}" srcOrd="1" destOrd="0" presId="urn:microsoft.com/office/officeart/2005/8/layout/hierarchy1"/>
    <dgm:cxn modelId="{AB2B2B43-802B-4F0B-A0BE-F42F7714BDE5}" type="presParOf" srcId="{49BE9777-BE1F-4194-9B32-EAD140138BA0}" destId="{16FDCF99-4C01-45AC-94FF-AFB84B0BE5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1FFF-927C-43FF-B317-55E06925745D}">
      <dsp:nvSpPr>
        <dsp:cNvPr id="0" name=""/>
        <dsp:cNvSpPr/>
      </dsp:nvSpPr>
      <dsp:spPr>
        <a:xfrm>
          <a:off x="0" y="0"/>
          <a:ext cx="9080901" cy="1788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Hastalığın kontrol altına alınması, toplumda ilgili bulaşıcı hastalıktan artık salgın olmadığı, az sayıda vakanın görüldüğü durumdur.  Hastalığın eliminasyonu, toplumda ilgili bulaşıcı hastalığın görülmediği ancak etkenin varlığını sürdürdüğü durumdur. </a:t>
          </a:r>
          <a:endParaRPr lang="en-US" sz="1800" kern="1200"/>
        </a:p>
      </dsp:txBody>
      <dsp:txXfrm>
        <a:off x="52379" y="52379"/>
        <a:ext cx="7151116" cy="1683608"/>
      </dsp:txXfrm>
    </dsp:sp>
    <dsp:sp modelId="{AD5A6CF4-33EE-484E-B346-AAB6584FBA6E}">
      <dsp:nvSpPr>
        <dsp:cNvPr id="0" name=""/>
        <dsp:cNvSpPr/>
      </dsp:nvSpPr>
      <dsp:spPr>
        <a:xfrm>
          <a:off x="801256" y="2086426"/>
          <a:ext cx="9080901" cy="17883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Hastalığın eradikasyonu, hastalık etkeninin yeryüzünden yok edildiği durumdur. </a:t>
          </a:r>
          <a:endParaRPr lang="en-US" sz="1800" kern="1200"/>
        </a:p>
      </dsp:txBody>
      <dsp:txXfrm>
        <a:off x="853635" y="2138805"/>
        <a:ext cx="7012449" cy="1683608"/>
      </dsp:txXfrm>
    </dsp:sp>
    <dsp:sp modelId="{41CC0CDA-068E-41EF-9515-99FF2C4D721C}">
      <dsp:nvSpPr>
        <dsp:cNvPr id="0" name=""/>
        <dsp:cNvSpPr/>
      </dsp:nvSpPr>
      <dsp:spPr>
        <a:xfrm>
          <a:off x="1602512" y="4172853"/>
          <a:ext cx="9080901" cy="17883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Çiçek hastalığı, Dünya Sağlık Örgütü tarafından yürütülmüş bir program ile yeryüzünden eradike edilmiş tek hastalıktır. Her hastalık eradikasyon için uygun değildir. Örneğin polio virüsün dış ortama dayanıksız oluşu gibi özellikleri nedeniyle eradikasyonu mümkündür. Oysa kızamığın eradikasyonu olanaklı değildir o nedenle kızamıkta hedef hastalığın eliminasyonudur. </a:t>
          </a:r>
          <a:endParaRPr lang="en-US" sz="1800" kern="1200"/>
        </a:p>
      </dsp:txBody>
      <dsp:txXfrm>
        <a:off x="1654891" y="4225232"/>
        <a:ext cx="7012449" cy="1683608"/>
      </dsp:txXfrm>
    </dsp:sp>
    <dsp:sp modelId="{2F294FC1-010E-4CCF-B40D-988126C3D38B}">
      <dsp:nvSpPr>
        <dsp:cNvPr id="0" name=""/>
        <dsp:cNvSpPr/>
      </dsp:nvSpPr>
      <dsp:spPr>
        <a:xfrm>
          <a:off x="7918464" y="1356177"/>
          <a:ext cx="1162437" cy="11624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80012" y="1356177"/>
        <a:ext cx="639341" cy="874734"/>
      </dsp:txXfrm>
    </dsp:sp>
    <dsp:sp modelId="{B52B64B2-382A-4A01-80BF-209B7BEA61A2}">
      <dsp:nvSpPr>
        <dsp:cNvPr id="0" name=""/>
        <dsp:cNvSpPr/>
      </dsp:nvSpPr>
      <dsp:spPr>
        <a:xfrm>
          <a:off x="8719720" y="3430682"/>
          <a:ext cx="1162437" cy="116243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81268" y="3430682"/>
        <a:ext cx="639341" cy="874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5DEBF-A5EC-43A3-A64D-FA975583EDA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9D0BE-5FD4-4DA4-96A2-6B853D90B17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Aşı üretim çalışmalarını Pasteur, çalışmalarını sürdürebilmek için dönemin devlet başkanlarına maddi katkı için yazı yazar</a:t>
          </a:r>
          <a:endParaRPr lang="en-US" sz="1900" kern="1200"/>
        </a:p>
      </dsp:txBody>
      <dsp:txXfrm>
        <a:off x="696297" y="538547"/>
        <a:ext cx="4171627" cy="2590157"/>
      </dsp:txXfrm>
    </dsp:sp>
    <dsp:sp modelId="{1712BF5F-391E-4273-A3EA-E3607FB9B05E}">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72C7F-E5CD-498B-A096-0C3A0C28353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Osmanlı Padişahı Abdülhamid Han’a haberin ulaşması sonrasında Pasteur’a Mecidiye Nişanı ile birlikte 10.000 altın (bazı kaynaklarda 800 lira olarak geçiyor, ama baktığınızda dönemin İstanbul’unda yaklaşık 180-200 ev parası karşılığı) yollanır, aynı zamanda Osmanlı’dan 3 kişinin de yanına asistan olarak yetiştirilmesi istenir.</a:t>
          </a:r>
          <a:endParaRPr lang="en-US" sz="19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7F7FA-A8C3-468B-A359-1AFE8B9368D5}">
      <dsp:nvSpPr>
        <dsp:cNvPr id="0" name=""/>
        <dsp:cNvSpPr/>
      </dsp:nvSpPr>
      <dsp:spPr>
        <a:xfrm>
          <a:off x="0" y="46690"/>
          <a:ext cx="10378440"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Bu eğitimin ardından 1887 de Kuduz Enstitüsü( Dersaader Daü'l Kelp ve Bakteriyoloji ameliyathanesi) kurularak kuduz aşısı üretilmeye başlanmıştır.</a:t>
          </a:r>
          <a:endParaRPr lang="en-US" sz="2200" kern="1200"/>
        </a:p>
      </dsp:txBody>
      <dsp:txXfrm>
        <a:off x="42722" y="89412"/>
        <a:ext cx="10292996" cy="789716"/>
      </dsp:txXfrm>
    </dsp:sp>
    <dsp:sp modelId="{1E498BDD-A35D-4883-A6D6-A504E8567568}">
      <dsp:nvSpPr>
        <dsp:cNvPr id="0" name=""/>
        <dsp:cNvSpPr/>
      </dsp:nvSpPr>
      <dsp:spPr>
        <a:xfrm>
          <a:off x="0" y="985210"/>
          <a:ext cx="10378440" cy="875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1892 yılında çiçek aşısı üretim merkezi(telkihhane) </a:t>
          </a:r>
          <a:endParaRPr lang="en-US" sz="2200" kern="1200"/>
        </a:p>
      </dsp:txBody>
      <dsp:txXfrm>
        <a:off x="42722" y="1027932"/>
        <a:ext cx="10292996" cy="789716"/>
      </dsp:txXfrm>
    </dsp:sp>
    <dsp:sp modelId="{CBFC2552-3F67-48CE-8DA4-6C1762A69651}">
      <dsp:nvSpPr>
        <dsp:cNvPr id="0" name=""/>
        <dsp:cNvSpPr/>
      </dsp:nvSpPr>
      <dsp:spPr>
        <a:xfrm>
          <a:off x="0" y="1923731"/>
          <a:ext cx="10378440" cy="875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1893 yılında ise bakteriyololojihane-i şahane kurulmuştur.</a:t>
          </a:r>
          <a:endParaRPr lang="en-US" sz="2200" kern="1200"/>
        </a:p>
      </dsp:txBody>
      <dsp:txXfrm>
        <a:off x="42722" y="1966453"/>
        <a:ext cx="10292996" cy="789716"/>
      </dsp:txXfrm>
    </dsp:sp>
    <dsp:sp modelId="{D3EC36F5-C1D1-4E7D-9E98-7652355426CB}">
      <dsp:nvSpPr>
        <dsp:cNvPr id="0" name=""/>
        <dsp:cNvSpPr/>
      </dsp:nvSpPr>
      <dsp:spPr>
        <a:xfrm>
          <a:off x="0" y="2798891"/>
          <a:ext cx="1037844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1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a:t>Burada difteri,tifo,kolera,dizanteri,veba,tifüs aşıları ve meningokok serumunun üretimleri gerçekleştirilmiştir.</a:t>
          </a:r>
          <a:endParaRPr lang="en-US" sz="1700" kern="1200"/>
        </a:p>
      </dsp:txBody>
      <dsp:txXfrm>
        <a:off x="0" y="2798891"/>
        <a:ext cx="10378440" cy="36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45FE3-E114-4A7F-8BCB-061CF64246F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C1319-5563-41F0-B565-0BBFA729B509}">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Aşılar ülkemizde üretim durdurulduktan sonra sadece ithalat yolu ile temin edilmekte ve bunlara giderek artan miktarlarda döviz ödenmektedir.Üretici firmaların kısıtlı sayıda olması sebebiyle salgın durumlarında tüm dünyada olduğu gibi ülkemizde de zaman zaman aşı temininde zorluklar ve yetersizlikler yaşanmaktadır. </a:t>
          </a:r>
          <a:endParaRPr lang="en-US" sz="1900" kern="1200"/>
        </a:p>
      </dsp:txBody>
      <dsp:txXfrm>
        <a:off x="696297" y="538547"/>
        <a:ext cx="4171627" cy="2590157"/>
      </dsp:txXfrm>
    </dsp:sp>
    <dsp:sp modelId="{6FD848EB-2AD3-4783-B558-31A5009BDC21}">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E4262-A24A-4D46-91EB-73C5362DD65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Aşılar stratejik ürün olarak değerlendirilmiş ve ülkemizde üretiminin sağlanması stratejik teşvik kapsamına alınmıştır.</a:t>
          </a:r>
          <a:endParaRPr lang="en-US" sz="19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B70FA-BC9C-475D-8F0B-4BBDA82A7706}" type="datetimeFigureOut">
              <a:rPr lang="tr-TR"/>
              <a:t>23.09.2021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2CD01-9081-47CA-927B-4A301CC20847}" type="slidenum">
              <a:rPr lang="tr-TR"/>
              <a:t>‹#›</a:t>
            </a:fld>
            <a:endParaRPr lang="tr-TR"/>
          </a:p>
        </p:txBody>
      </p:sp>
    </p:spTree>
    <p:extLst>
      <p:ext uri="{BB962C8B-B14F-4D97-AF65-F5344CB8AC3E}">
        <p14:creationId xmlns:p14="http://schemas.microsoft.com/office/powerpoint/2010/main" val="40772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nSpc>
                <a:spcPct val="90000"/>
              </a:lnSpc>
              <a:spcBef>
                <a:spcPts val="1000"/>
              </a:spcBef>
              <a:buFont typeface="Arial,Sans-Serif"/>
              <a:buChar char="•"/>
            </a:pPr>
            <a:r>
              <a:rPr lang="tr-TR" dirty="0"/>
              <a:t>Aşı üretim çalışmalarını yürütmekte olan </a:t>
            </a:r>
            <a:r>
              <a:rPr lang="tr-TR" dirty="0" err="1"/>
              <a:t>Pasteur</a:t>
            </a:r>
            <a:r>
              <a:rPr lang="tr-TR" dirty="0"/>
              <a:t>, çalışmalarını sürdürebilmek için dönemin devlet başkanlarına maddi katkı için yazı yazar, yazılardan birinin 2. Abdülhamit’e ulaşması sonrasında, 2. Abdülhamit yardım yapabileceğini ancak çalışmalarını İstanbul’da sürdürmesini ister, bu teklif </a:t>
            </a:r>
            <a:r>
              <a:rPr lang="tr-TR" dirty="0" err="1"/>
              <a:t>Pasteur</a:t>
            </a:r>
            <a:r>
              <a:rPr lang="tr-TR" dirty="0"/>
              <a:t> tarafından kabul görmeyince ikinci teklif oluşturulur, </a:t>
            </a:r>
            <a:r>
              <a:rPr lang="tr-TR" dirty="0" err="1"/>
              <a:t>Pasteur’a</a:t>
            </a:r>
            <a:r>
              <a:rPr lang="tr-TR" dirty="0"/>
              <a:t> Mecidiye Nişanı ile birlikte 10.000 altın (bazı kaynaklarda 800 lira olarak geçiyor, ama baktığınızda dönemin İstanbul’unda yaklaşık 180-200 ev parası karşılığı) yollanır, aynı zamanda Osmanlı’dan 3 kişinin de yanına asistan olarak yetiştirilmesi istenir.</a:t>
            </a:r>
            <a:endParaRPr lang="en-US" dirty="0"/>
          </a:p>
          <a:p>
            <a:endParaRPr lang="en-US" dirty="0">
              <a:cs typeface="Calibri"/>
            </a:endParaRPr>
          </a:p>
        </p:txBody>
      </p:sp>
      <p:sp>
        <p:nvSpPr>
          <p:cNvPr id="4" name="Slayt Numarası Yer Tutucusu 3"/>
          <p:cNvSpPr>
            <a:spLocks noGrp="1"/>
          </p:cNvSpPr>
          <p:nvPr>
            <p:ph type="sldNum" sz="quarter" idx="5"/>
          </p:nvPr>
        </p:nvSpPr>
        <p:spPr/>
        <p:txBody>
          <a:bodyPr/>
          <a:lstStyle/>
          <a:p>
            <a:fld id="{24A2CD01-9081-47CA-927B-4A301CC20847}" type="slidenum">
              <a:rPr lang="tr-TR"/>
              <a:t>9</a:t>
            </a:fld>
            <a:endParaRPr lang="tr-TR"/>
          </a:p>
        </p:txBody>
      </p:sp>
    </p:spTree>
    <p:extLst>
      <p:ext uri="{BB962C8B-B14F-4D97-AF65-F5344CB8AC3E}">
        <p14:creationId xmlns:p14="http://schemas.microsoft.com/office/powerpoint/2010/main" val="87725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23.09.2021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23.09.2021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23.09.2021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23.09.2021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D313860-A922-4FA4-B5E2-E8871F105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643466" y="753626"/>
            <a:ext cx="5334930" cy="3004145"/>
          </a:xfrm>
        </p:spPr>
        <p:txBody>
          <a:bodyPr>
            <a:normAutofit/>
          </a:bodyPr>
          <a:lstStyle/>
          <a:p>
            <a:r>
              <a:rPr lang="tr-TR" sz="5100">
                <a:cs typeface="Calibri Light"/>
              </a:rPr>
              <a:t>Akademik ve Endüstriyel Yönüyle Aşı</a:t>
            </a:r>
            <a:endParaRPr lang="tr-TR" sz="5100"/>
          </a:p>
        </p:txBody>
      </p:sp>
      <p:sp>
        <p:nvSpPr>
          <p:cNvPr id="3" name="Alt Başlık 2"/>
          <p:cNvSpPr>
            <a:spLocks noGrp="1"/>
          </p:cNvSpPr>
          <p:nvPr>
            <p:ph type="subTitle" idx="1"/>
          </p:nvPr>
        </p:nvSpPr>
        <p:spPr>
          <a:xfrm>
            <a:off x="643465" y="3849845"/>
            <a:ext cx="5334931" cy="2189214"/>
          </a:xfrm>
        </p:spPr>
        <p:txBody>
          <a:bodyPr>
            <a:normAutofit/>
          </a:bodyPr>
          <a:lstStyle/>
          <a:p>
            <a:r>
              <a:rPr lang="tr-TR" dirty="0" err="1">
                <a:cs typeface="Calibri"/>
              </a:rPr>
              <a:t>İnt</a:t>
            </a:r>
            <a:r>
              <a:rPr lang="tr-TR" dirty="0">
                <a:cs typeface="Calibri"/>
              </a:rPr>
              <a:t>. Dr. Mustafa Furkan Akkuş</a:t>
            </a:r>
            <a:endParaRPr lang="tr-TR"/>
          </a:p>
        </p:txBody>
      </p:sp>
      <p:sp>
        <p:nvSpPr>
          <p:cNvPr id="53" name="Oval 52">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341" y="1164128"/>
            <a:ext cx="569514" cy="569514"/>
          </a:xfrm>
          <a:prstGeom prst="ellipse">
            <a:avLst/>
          </a:prstGeom>
          <a:no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99ACE06-2742-4366-B8DD-B1D27F4F3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0"/>
            <a:ext cx="2123415" cy="1422481"/>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Resim 5">
            <a:extLst>
              <a:ext uri="{FF2B5EF4-FFF2-40B4-BE49-F238E27FC236}">
                <a16:creationId xmlns:a16="http://schemas.microsoft.com/office/drawing/2014/main" id="{2D983732-FF91-4E34-9238-8C64770AC57D}"/>
              </a:ext>
            </a:extLst>
          </p:cNvPr>
          <p:cNvPicPr>
            <a:picLocks noChangeAspect="1"/>
          </p:cNvPicPr>
          <p:nvPr/>
        </p:nvPicPr>
        <p:blipFill rotWithShape="1">
          <a:blip r:embed="rId2"/>
          <a:srcRect/>
          <a:stretch/>
        </p:blipFill>
        <p:spPr>
          <a:xfrm>
            <a:off x="6610266" y="2150583"/>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4" name="Resim 4">
            <a:extLst>
              <a:ext uri="{FF2B5EF4-FFF2-40B4-BE49-F238E27FC236}">
                <a16:creationId xmlns:a16="http://schemas.microsoft.com/office/drawing/2014/main" id="{B8C21915-D069-4F1D-BF58-6731D25DEFBE}"/>
              </a:ext>
            </a:extLst>
          </p:cNvPr>
          <p:cNvPicPr>
            <a:picLocks noChangeAspect="1"/>
          </p:cNvPicPr>
          <p:nvPr/>
        </p:nvPicPr>
        <p:blipFill rotWithShape="1">
          <a:blip r:embed="rId3"/>
          <a:srcRect l="23893" r="5377" b="-2"/>
          <a:stretch/>
        </p:blipFill>
        <p:spPr>
          <a:xfrm>
            <a:off x="9490670" y="10"/>
            <a:ext cx="2701330" cy="2860786"/>
          </a:xfrm>
          <a:custGeom>
            <a:avLst/>
            <a:gdLst/>
            <a:ahLst/>
            <a:cxnLst/>
            <a:rect l="l" t="t" r="r" b="b"/>
            <a:pathLst>
              <a:path w="2701330" h="2860796">
                <a:moveTo>
                  <a:pt x="1381637" y="0"/>
                </a:moveTo>
                <a:lnTo>
                  <a:pt x="1481685" y="0"/>
                </a:lnTo>
                <a:lnTo>
                  <a:pt x="1578040" y="4866"/>
                </a:lnTo>
                <a:cubicBezTo>
                  <a:pt x="2059323" y="53742"/>
                  <a:pt x="2470132" y="341007"/>
                  <a:pt x="2690528" y="746720"/>
                </a:cubicBezTo>
                <a:lnTo>
                  <a:pt x="2701330" y="769143"/>
                </a:lnTo>
                <a:lnTo>
                  <a:pt x="2701330" y="2089127"/>
                </a:lnTo>
                <a:lnTo>
                  <a:pt x="2690528" y="2111550"/>
                </a:lnTo>
                <a:cubicBezTo>
                  <a:pt x="2448092" y="2557835"/>
                  <a:pt x="1975257" y="2860796"/>
                  <a:pt x="1431661" y="2860796"/>
                </a:cubicBezTo>
                <a:cubicBezTo>
                  <a:pt x="640976" y="2860796"/>
                  <a:pt x="0" y="2219820"/>
                  <a:pt x="0" y="1429135"/>
                </a:cubicBezTo>
                <a:cubicBezTo>
                  <a:pt x="0" y="687868"/>
                  <a:pt x="563358" y="78181"/>
                  <a:pt x="1285282" y="4866"/>
                </a:cubicBezTo>
                <a:close/>
              </a:path>
            </a:pathLst>
          </a:custGeom>
        </p:spPr>
      </p:pic>
      <p:cxnSp>
        <p:nvCxnSpPr>
          <p:cNvPr id="57" name="Straight Connector 56">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05035" y="3681981"/>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6802AE7A-B0C7-496D-940B-0E6C6ECC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22DD1B47-C36B-4A09-A1B5-80A512623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7ECD5C35-80E8-449F-8C7F-64975DE63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6306952"/>
            <a:ext cx="1454378" cy="551049"/>
          </a:xfrm>
          <a:custGeom>
            <a:avLst/>
            <a:gdLst>
              <a:gd name="connsiteX0" fmla="*/ 780476 w 1560952"/>
              <a:gd name="connsiteY0" fmla="*/ 0 h 591429"/>
              <a:gd name="connsiteX1" fmla="*/ 1525548 w 1560952"/>
              <a:gd name="connsiteY1" fmla="*/ 480469 h 591429"/>
              <a:gd name="connsiteX2" fmla="*/ 1560952 w 1560952"/>
              <a:gd name="connsiteY2" fmla="*/ 591429 h 591429"/>
              <a:gd name="connsiteX3" fmla="*/ 0 w 1560952"/>
              <a:gd name="connsiteY3" fmla="*/ 591429 h 591429"/>
              <a:gd name="connsiteX4" fmla="*/ 35404 w 1560952"/>
              <a:gd name="connsiteY4" fmla="*/ 480469 h 591429"/>
              <a:gd name="connsiteX5" fmla="*/ 780476 w 1560952"/>
              <a:gd name="connsiteY5" fmla="*/ 0 h 5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952" h="591429">
                <a:moveTo>
                  <a:pt x="780476" y="0"/>
                </a:moveTo>
                <a:cubicBezTo>
                  <a:pt x="1115417" y="0"/>
                  <a:pt x="1402793" y="198118"/>
                  <a:pt x="1525548" y="480469"/>
                </a:cubicBezTo>
                <a:lnTo>
                  <a:pt x="1560952" y="591429"/>
                </a:lnTo>
                <a:lnTo>
                  <a:pt x="0" y="591429"/>
                </a:lnTo>
                <a:lnTo>
                  <a:pt x="35404" y="480469"/>
                </a:lnTo>
                <a:cubicBezTo>
                  <a:pt x="158159" y="198118"/>
                  <a:pt x="445536" y="0"/>
                  <a:pt x="7804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B998F233-1684-4EF1-9F9C-0F8EA27B0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61598">
            <a:off x="6908614" y="5665643"/>
            <a:ext cx="1780023" cy="1237913"/>
          </a:xfrm>
          <a:custGeom>
            <a:avLst/>
            <a:gdLst>
              <a:gd name="connsiteX0" fmla="*/ 1585229 w 1780023"/>
              <a:gd name="connsiteY0" fmla="*/ 764759 h 1237913"/>
              <a:gd name="connsiteX1" fmla="*/ 1623024 w 1780023"/>
              <a:gd name="connsiteY1" fmla="*/ 792810 h 1237913"/>
              <a:gd name="connsiteX2" fmla="*/ 1777614 w 1780023"/>
              <a:gd name="connsiteY2" fmla="*/ 1157141 h 1237913"/>
              <a:gd name="connsiteX3" fmla="*/ 1733799 w 1780023"/>
              <a:gd name="connsiteY3" fmla="*/ 1235532 h 1237913"/>
              <a:gd name="connsiteX4" fmla="*/ 1716464 w 1780023"/>
              <a:gd name="connsiteY4" fmla="*/ 1237722 h 1237913"/>
              <a:gd name="connsiteX5" fmla="*/ 1716464 w 1780023"/>
              <a:gd name="connsiteY5" fmla="*/ 1237913 h 1237913"/>
              <a:gd name="connsiteX6" fmla="*/ 1655409 w 1780023"/>
              <a:gd name="connsiteY6" fmla="*/ 1191717 h 1237913"/>
              <a:gd name="connsiteX7" fmla="*/ 1513200 w 1780023"/>
              <a:gd name="connsiteY7" fmla="*/ 856627 h 1237913"/>
              <a:gd name="connsiteX8" fmla="*/ 1538499 w 1780023"/>
              <a:gd name="connsiteY8" fmla="*/ 770415 h 1237913"/>
              <a:gd name="connsiteX9" fmla="*/ 1585229 w 1780023"/>
              <a:gd name="connsiteY9" fmla="*/ 764759 h 1237913"/>
              <a:gd name="connsiteX10" fmla="*/ 933455 w 1780023"/>
              <a:gd name="connsiteY10" fmla="*/ 161308 h 1237913"/>
              <a:gd name="connsiteX11" fmla="*/ 957797 w 1780023"/>
              <a:gd name="connsiteY11" fmla="*/ 167970 h 1237913"/>
              <a:gd name="connsiteX12" fmla="*/ 1286982 w 1780023"/>
              <a:gd name="connsiteY12" fmla="*/ 387616 h 1237913"/>
              <a:gd name="connsiteX13" fmla="*/ 1293725 w 1780023"/>
              <a:gd name="connsiteY13" fmla="*/ 477075 h 1237913"/>
              <a:gd name="connsiteX14" fmla="*/ 1245453 w 1780023"/>
              <a:gd name="connsiteY14" fmla="*/ 499154 h 1237913"/>
              <a:gd name="connsiteX15" fmla="*/ 1245167 w 1780023"/>
              <a:gd name="connsiteY15" fmla="*/ 499154 h 1237913"/>
              <a:gd name="connsiteX16" fmla="*/ 1203638 w 1780023"/>
              <a:gd name="connsiteY16" fmla="*/ 484104 h 1237913"/>
              <a:gd name="connsiteX17" fmla="*/ 900647 w 1780023"/>
              <a:gd name="connsiteY17" fmla="*/ 281508 h 1237913"/>
              <a:gd name="connsiteX18" fmla="*/ 872454 w 1780023"/>
              <a:gd name="connsiteY18" fmla="*/ 196164 h 1237913"/>
              <a:gd name="connsiteX19" fmla="*/ 933455 w 1780023"/>
              <a:gd name="connsiteY19" fmla="*/ 161308 h 1237913"/>
              <a:gd name="connsiteX20" fmla="*/ 454020 w 1780023"/>
              <a:gd name="connsiteY20" fmla="*/ 13474 h 1237913"/>
              <a:gd name="connsiteX21" fmla="*/ 477919 w 1780023"/>
              <a:gd name="connsiteY21" fmla="*/ 21437 h 1237913"/>
              <a:gd name="connsiteX22" fmla="*/ 509236 w 1780023"/>
              <a:gd name="connsiteY22" fmla="*/ 84182 h 1237913"/>
              <a:gd name="connsiteX23" fmla="*/ 445829 w 1780023"/>
              <a:gd name="connsiteY23" fmla="*/ 139871 h 1237913"/>
              <a:gd name="connsiteX24" fmla="*/ 437447 w 1780023"/>
              <a:gd name="connsiteY24" fmla="*/ 139395 h 1237913"/>
              <a:gd name="connsiteX25" fmla="*/ 73211 w 1780023"/>
              <a:gd name="connsiteY25" fmla="*/ 137204 h 1237913"/>
              <a:gd name="connsiteX26" fmla="*/ 749 w 1780023"/>
              <a:gd name="connsiteY26" fmla="*/ 84082 h 1237913"/>
              <a:gd name="connsiteX27" fmla="*/ 53871 w 1780023"/>
              <a:gd name="connsiteY27" fmla="*/ 11621 h 1237913"/>
              <a:gd name="connsiteX28" fmla="*/ 58352 w 1780023"/>
              <a:gd name="connsiteY28" fmla="*/ 11093 h 1237913"/>
              <a:gd name="connsiteX29" fmla="*/ 454020 w 1780023"/>
              <a:gd name="connsiteY29" fmla="*/ 13474 h 12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0023" h="1237913">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4"/>
                  <a:pt x="949959" y="164024"/>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67" name="Freeform: Shape 66">
            <a:extLst>
              <a:ext uri="{FF2B5EF4-FFF2-40B4-BE49-F238E27FC236}">
                <a16:creationId xmlns:a16="http://schemas.microsoft.com/office/drawing/2014/main" id="{1A4A4089-D056-4220-9E48-9C1A6B506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358" y="5835650"/>
            <a:ext cx="2358642" cy="1022351"/>
          </a:xfrm>
          <a:custGeom>
            <a:avLst/>
            <a:gdLst>
              <a:gd name="connsiteX0" fmla="*/ 61913 w 2358642"/>
              <a:gd name="connsiteY0" fmla="*/ 0 h 1022351"/>
              <a:gd name="connsiteX1" fmla="*/ 2358642 w 2358642"/>
              <a:gd name="connsiteY1" fmla="*/ 0 h 1022351"/>
              <a:gd name="connsiteX2" fmla="*/ 2358642 w 2358642"/>
              <a:gd name="connsiteY2" fmla="*/ 123825 h 1022351"/>
              <a:gd name="connsiteX3" fmla="*/ 123825 w 2358642"/>
              <a:gd name="connsiteY3" fmla="*/ 123825 h 1022351"/>
              <a:gd name="connsiteX4" fmla="*/ 123825 w 2358642"/>
              <a:gd name="connsiteY4" fmla="*/ 1022351 h 1022351"/>
              <a:gd name="connsiteX5" fmla="*/ 0 w 2358642"/>
              <a:gd name="connsiteY5" fmla="*/ 1022351 h 1022351"/>
              <a:gd name="connsiteX6" fmla="*/ 0 w 2358642"/>
              <a:gd name="connsiteY6" fmla="*/ 61913 h 1022351"/>
              <a:gd name="connsiteX7" fmla="*/ 61913 w 2358642"/>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642" h="1022351">
                <a:moveTo>
                  <a:pt x="61913" y="0"/>
                </a:moveTo>
                <a:lnTo>
                  <a:pt x="2358642" y="0"/>
                </a:lnTo>
                <a:lnTo>
                  <a:pt x="2358642"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8C4478D-AB4E-48CA-9BF1-51CB124FB503}"/>
              </a:ext>
            </a:extLst>
          </p:cNvPr>
          <p:cNvSpPr>
            <a:spLocks noGrp="1"/>
          </p:cNvSpPr>
          <p:nvPr>
            <p:ph type="title"/>
          </p:nvPr>
        </p:nvSpPr>
        <p:spPr>
          <a:xfrm>
            <a:off x="1043631" y="809898"/>
            <a:ext cx="10173010" cy="1554480"/>
          </a:xfrm>
        </p:spPr>
        <p:txBody>
          <a:bodyPr anchor="ctr">
            <a:normAutofit/>
          </a:bodyPr>
          <a:lstStyle/>
          <a:p>
            <a:endParaRPr lang="tr-TR" sz="4800"/>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İçerik Yer Tutucusu 5">
            <a:extLst>
              <a:ext uri="{FF2B5EF4-FFF2-40B4-BE49-F238E27FC236}">
                <a16:creationId xmlns:a16="http://schemas.microsoft.com/office/drawing/2014/main" id="{C3172CB1-7BB9-4B9E-9EDA-4179F074F146}"/>
              </a:ext>
            </a:extLst>
          </p:cNvPr>
          <p:cNvGraphicFramePr>
            <a:graphicFrameLocks noGrp="1"/>
          </p:cNvGraphicFramePr>
          <p:nvPr>
            <p:ph idx="1"/>
            <p:extLst>
              <p:ext uri="{D42A27DB-BD31-4B8C-83A1-F6EECF244321}">
                <p14:modId xmlns:p14="http://schemas.microsoft.com/office/powerpoint/2010/main" val="188240267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92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CC10BFF-0B2C-4689-9521-B23525CEBE1C}"/>
              </a:ext>
            </a:extLst>
          </p:cNvPr>
          <p:cNvSpPr>
            <a:spLocks noGrp="1"/>
          </p:cNvSpPr>
          <p:nvPr>
            <p:ph type="title"/>
          </p:nvPr>
        </p:nvSpPr>
        <p:spPr>
          <a:xfrm>
            <a:off x="1371599" y="294538"/>
            <a:ext cx="9895951" cy="1033669"/>
          </a:xfrm>
        </p:spPr>
        <p:txBody>
          <a:bodyPr>
            <a:normAutofit/>
          </a:bodyPr>
          <a:lstStyle/>
          <a:p>
            <a:endParaRPr lang="tr-TR" sz="4000">
              <a:solidFill>
                <a:srgbClr val="FFFFFF"/>
              </a:solidFill>
            </a:endParaRPr>
          </a:p>
        </p:txBody>
      </p:sp>
      <p:sp>
        <p:nvSpPr>
          <p:cNvPr id="3" name="İçerik Yer Tutucusu 2">
            <a:extLst>
              <a:ext uri="{FF2B5EF4-FFF2-40B4-BE49-F238E27FC236}">
                <a16:creationId xmlns:a16="http://schemas.microsoft.com/office/drawing/2014/main" id="{E81FD4F9-1504-48AB-A079-26FC251C638E}"/>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tr-TR" sz="2000">
                <a:ea typeface="+mn-lt"/>
                <a:cs typeface="+mn-lt"/>
              </a:rPr>
              <a:t>1885`te dünyada ilk defa çiçek aşısı uygulaması için Osmanlı`da kanun çıkarılıyor.</a:t>
            </a:r>
            <a:br>
              <a:rPr lang="tr-TR" sz="2000">
                <a:ea typeface="+mn-lt"/>
                <a:cs typeface="+mn-lt"/>
              </a:rPr>
            </a:br>
            <a:r>
              <a:rPr lang="tr-TR" sz="2000">
                <a:ea typeface="+mn-lt"/>
                <a:cs typeface="+mn-lt"/>
              </a:rPr>
              <a:t>1885`te dünyada ilk kuduz aşısı bulundu. 1887 Ocak ayı başında Kuduz aşısı Osmanlı`ya getirildi. Mekteb-i Tıbbiye-i Askeriye-i Şahane`de ilk kuduz aşısı üretildi.</a:t>
            </a:r>
            <a:br>
              <a:rPr lang="tr-TR" sz="2000">
                <a:ea typeface="+mn-lt"/>
                <a:cs typeface="+mn-lt"/>
              </a:rPr>
            </a:br>
            <a:r>
              <a:rPr lang="tr-TR" sz="2000">
                <a:ea typeface="+mn-lt"/>
                <a:cs typeface="+mn-lt"/>
              </a:rPr>
              <a:t>    • 1887`de Kuduz Tedavi Müessesesi kuruldu.</a:t>
            </a:r>
            <a:br>
              <a:rPr lang="tr-TR" sz="2000">
                <a:ea typeface="+mn-lt"/>
                <a:cs typeface="+mn-lt"/>
              </a:rPr>
            </a:br>
            <a:r>
              <a:rPr lang="tr-TR" sz="2000">
                <a:ea typeface="+mn-lt"/>
                <a:cs typeface="+mn-lt"/>
              </a:rPr>
              <a:t>1892 yılında bakteriyoloji hane kurulmuştur.</a:t>
            </a:r>
            <a:br>
              <a:rPr lang="tr-TR" sz="2000">
                <a:ea typeface="+mn-lt"/>
                <a:cs typeface="+mn-lt"/>
              </a:rPr>
            </a:br>
            <a:r>
              <a:rPr lang="tr-TR" sz="2000">
                <a:ea typeface="+mn-lt"/>
                <a:cs typeface="+mn-lt"/>
              </a:rPr>
              <a:t>    • 1892`de ilk çiçek aşısı üretim evi kuruldu.</a:t>
            </a:r>
            <a:br>
              <a:rPr lang="tr-TR" sz="2000">
                <a:ea typeface="+mn-lt"/>
                <a:cs typeface="+mn-lt"/>
              </a:rPr>
            </a:br>
            <a:r>
              <a:rPr lang="tr-TR" sz="2000">
                <a:ea typeface="+mn-lt"/>
                <a:cs typeface="+mn-lt"/>
              </a:rPr>
              <a:t>1896 da difteri</a:t>
            </a:r>
            <a:br>
              <a:rPr lang="tr-TR" sz="2000">
                <a:ea typeface="+mn-lt"/>
                <a:cs typeface="+mn-lt"/>
              </a:rPr>
            </a:br>
            <a:r>
              <a:rPr lang="tr-TR" sz="2000">
                <a:ea typeface="+mn-lt"/>
                <a:cs typeface="+mn-lt"/>
              </a:rPr>
              <a:t>1897 de sığır vebası</a:t>
            </a:r>
            <a:br>
              <a:rPr lang="tr-TR" sz="2000">
                <a:ea typeface="+mn-lt"/>
                <a:cs typeface="+mn-lt"/>
              </a:rPr>
            </a:br>
            <a:r>
              <a:rPr lang="tr-TR" sz="2000">
                <a:ea typeface="+mn-lt"/>
                <a:cs typeface="+mn-lt"/>
              </a:rPr>
              <a:t>1903 de kızıl serumları Veteriner Hekim Mustafa Adil (1871-1904) tarafından üretildi.</a:t>
            </a:r>
            <a:br>
              <a:rPr lang="tr-TR" sz="2000">
                <a:ea typeface="+mn-lt"/>
                <a:cs typeface="+mn-lt"/>
              </a:rPr>
            </a:br>
            <a:r>
              <a:rPr lang="tr-TR" sz="2000">
                <a:ea typeface="+mn-lt"/>
                <a:cs typeface="+mn-lt"/>
              </a:rPr>
              <a:t>1911 yılında tifo, 1913 yılında kolera, dizanteri ve veba aşıları Türkiye’de ilk kez hazırlandı ve uygulandı.</a:t>
            </a:r>
            <a:br>
              <a:rPr lang="tr-TR" sz="2000">
                <a:ea typeface="+mn-lt"/>
                <a:cs typeface="+mn-lt"/>
              </a:rPr>
            </a:br>
            <a:r>
              <a:rPr lang="tr-TR" sz="2000">
                <a:ea typeface="+mn-lt"/>
                <a:cs typeface="+mn-lt"/>
              </a:rPr>
              <a:t>1927`de verem aşısı üretimi başladı.</a:t>
            </a:r>
            <a:br>
              <a:rPr lang="tr-TR" sz="2000">
                <a:ea typeface="+mn-lt"/>
                <a:cs typeface="+mn-lt"/>
              </a:rPr>
            </a:br>
            <a:r>
              <a:rPr lang="tr-TR" sz="2000">
                <a:ea typeface="+mn-lt"/>
                <a:cs typeface="+mn-lt"/>
              </a:rPr>
              <a:t>İlk üretilen BCG aşısı ve prospektüsü 1927</a:t>
            </a:r>
            <a:endParaRPr lang="tr-TR" sz="2000"/>
          </a:p>
        </p:txBody>
      </p:sp>
    </p:spTree>
    <p:extLst>
      <p:ext uri="{BB962C8B-B14F-4D97-AF65-F5344CB8AC3E}">
        <p14:creationId xmlns:p14="http://schemas.microsoft.com/office/powerpoint/2010/main" val="24713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436310-1B1C-4233-8A4E-09E493CA676D}"/>
              </a:ext>
            </a:extLst>
          </p:cNvPr>
          <p:cNvSpPr>
            <a:spLocks noGrp="1"/>
          </p:cNvSpPr>
          <p:nvPr>
            <p:ph type="title"/>
          </p:nvPr>
        </p:nvSpPr>
        <p:spPr>
          <a:xfrm>
            <a:off x="1136397" y="502021"/>
            <a:ext cx="9688296" cy="1642969"/>
          </a:xfrm>
        </p:spPr>
        <p:txBody>
          <a:bodyPr anchor="b">
            <a:normAutofit/>
          </a:bodyPr>
          <a:lstStyle/>
          <a:p>
            <a:endParaRPr lang="tr-TR" sz="4000"/>
          </a:p>
        </p:txBody>
      </p:sp>
      <p:sp>
        <p:nvSpPr>
          <p:cNvPr id="3" name="İçerik Yer Tutucusu 2">
            <a:extLst>
              <a:ext uri="{FF2B5EF4-FFF2-40B4-BE49-F238E27FC236}">
                <a16:creationId xmlns:a16="http://schemas.microsoft.com/office/drawing/2014/main" id="{8A9BFB98-C66B-47D2-9A96-824A8B5C771C}"/>
              </a:ext>
            </a:extLst>
          </p:cNvPr>
          <p:cNvSpPr>
            <a:spLocks noGrp="1"/>
          </p:cNvSpPr>
          <p:nvPr>
            <p:ph idx="1"/>
          </p:nvPr>
        </p:nvSpPr>
        <p:spPr>
          <a:xfrm>
            <a:off x="1136397" y="2418409"/>
            <a:ext cx="9688296" cy="3454358"/>
          </a:xfrm>
        </p:spPr>
        <p:txBody>
          <a:bodyPr vert="horz" lIns="91440" tIns="45720" rIns="91440" bIns="45720" rtlCol="0" anchor="t">
            <a:normAutofit/>
          </a:bodyPr>
          <a:lstStyle/>
          <a:p>
            <a:r>
              <a:rPr lang="tr-TR" sz="2000">
                <a:ea typeface="+mn-lt"/>
                <a:cs typeface="+mn-lt"/>
              </a:rPr>
              <a:t>1931 yılından itibaren 1996 yılına kadar tetanoz ve difteri aşıları üretilmiştir.</a:t>
            </a:r>
            <a:br>
              <a:rPr lang="tr-TR" sz="2000">
                <a:ea typeface="+mn-lt"/>
                <a:cs typeface="+mn-lt"/>
              </a:rPr>
            </a:br>
            <a:r>
              <a:rPr lang="tr-TR" sz="2000">
                <a:ea typeface="+mn-lt"/>
                <a:cs typeface="+mn-lt"/>
              </a:rPr>
              <a:t>1937’de kuduz serumu üretilmeye başlanmıştır.</a:t>
            </a:r>
            <a:br>
              <a:rPr lang="tr-TR" sz="2000">
                <a:ea typeface="+mn-lt"/>
                <a:cs typeface="+mn-lt"/>
              </a:rPr>
            </a:br>
            <a:r>
              <a:rPr lang="tr-TR" sz="2000">
                <a:ea typeface="+mn-lt"/>
                <a:cs typeface="+mn-lt"/>
              </a:rPr>
              <a:t>1940 yılında kolera salgını için Çin’e aşı gönderilmiştir.</a:t>
            </a:r>
            <a:br>
              <a:rPr lang="tr-TR" sz="2000">
                <a:ea typeface="+mn-lt"/>
                <a:cs typeface="+mn-lt"/>
              </a:rPr>
            </a:br>
            <a:r>
              <a:rPr lang="tr-TR" sz="2000">
                <a:ea typeface="+mn-lt"/>
                <a:cs typeface="+mn-lt"/>
              </a:rPr>
              <a:t>1942 yılında tifüs aşısı ve akrep serumu üretimi başladı.</a:t>
            </a:r>
            <a:br>
              <a:rPr lang="tr-TR" sz="2000">
                <a:ea typeface="+mn-lt"/>
                <a:cs typeface="+mn-lt"/>
              </a:rPr>
            </a:br>
            <a:r>
              <a:rPr lang="tr-TR" sz="2000">
                <a:ea typeface="+mn-lt"/>
                <a:cs typeface="+mn-lt"/>
              </a:rPr>
              <a:t>1947`de Biyolojik Kontrol Laboratuarı kuruldu.</a:t>
            </a:r>
            <a:br>
              <a:rPr lang="tr-TR" sz="2000">
                <a:ea typeface="+mn-lt"/>
                <a:cs typeface="+mn-lt"/>
              </a:rPr>
            </a:br>
            <a:r>
              <a:rPr lang="tr-TR" sz="2000">
                <a:ea typeface="+mn-lt"/>
                <a:cs typeface="+mn-lt"/>
              </a:rPr>
              <a:t>1950`de İnfluenza laboratuarı Dünya Sağlık Örgütü tarafından Uluslararası Bölgesel İnfluenza (grip) Merkezi olarak tanındı ve influenza aşısı üretimine geçildi.</a:t>
            </a:r>
            <a:br>
              <a:rPr lang="tr-TR" sz="2000">
                <a:ea typeface="+mn-lt"/>
                <a:cs typeface="+mn-lt"/>
              </a:rPr>
            </a:br>
            <a:r>
              <a:rPr lang="tr-TR" sz="2000">
                <a:ea typeface="+mn-lt"/>
                <a:cs typeface="+mn-lt"/>
              </a:rPr>
              <a:t>1976`da Kuru BCG aşısının deneysel üretimi başladı. 1983`te kuru BCG aşısı üretimine geçildi.</a:t>
            </a:r>
            <a:br>
              <a:rPr lang="tr-TR" sz="2000">
                <a:ea typeface="+mn-lt"/>
                <a:cs typeface="+mn-lt"/>
              </a:rPr>
            </a:br>
            <a:endParaRPr lang="tr-TR" sz="2000">
              <a:ea typeface="+mn-lt"/>
              <a:cs typeface="+mn-lt"/>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34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620AD37-914E-4EE2-B3AF-8B811DBB863E}"/>
              </a:ext>
            </a:extLst>
          </p:cNvPr>
          <p:cNvSpPr>
            <a:spLocks noGrp="1"/>
          </p:cNvSpPr>
          <p:nvPr>
            <p:ph type="title"/>
          </p:nvPr>
        </p:nvSpPr>
        <p:spPr>
          <a:xfrm>
            <a:off x="656823" y="962166"/>
            <a:ext cx="3103808" cy="4421876"/>
          </a:xfrm>
        </p:spPr>
        <p:txBody>
          <a:bodyPr anchor="t">
            <a:normAutofit/>
          </a:bodyPr>
          <a:lstStyle/>
          <a:p>
            <a:pPr algn="r"/>
            <a:endParaRPr lang="tr-TR" sz="4000"/>
          </a:p>
        </p:txBody>
      </p:sp>
      <p:sp>
        <p:nvSpPr>
          <p:cNvPr id="3" name="İçerik Yer Tutucusu 2">
            <a:extLst>
              <a:ext uri="{FF2B5EF4-FFF2-40B4-BE49-F238E27FC236}">
                <a16:creationId xmlns:a16="http://schemas.microsoft.com/office/drawing/2014/main" id="{CDF943BC-1DDB-40CF-9D12-6CA1CA7BB352}"/>
              </a:ext>
            </a:extLst>
          </p:cNvPr>
          <p:cNvSpPr>
            <a:spLocks noGrp="1"/>
          </p:cNvSpPr>
          <p:nvPr>
            <p:ph idx="1"/>
          </p:nvPr>
        </p:nvSpPr>
        <p:spPr>
          <a:xfrm>
            <a:off x="4088929" y="962167"/>
            <a:ext cx="6858113" cy="4743174"/>
          </a:xfrm>
        </p:spPr>
        <p:txBody>
          <a:bodyPr vert="horz" lIns="91440" tIns="45720" rIns="91440" bIns="45720" rtlCol="0" anchor="t">
            <a:normAutofit/>
          </a:bodyPr>
          <a:lstStyle/>
          <a:p>
            <a:r>
              <a:rPr lang="tr-TR" sz="1900">
                <a:ea typeface="+mn-lt"/>
                <a:cs typeface="+mn-lt"/>
              </a:rPr>
              <a:t>Kurtuluş savaşı sırasında zor koşullar altında da hayvan ve insan aşıları üretilmeye devam edilmiştir. İstanbul’un işgali sonrasında aşı merkezi önce Eskişehir, daha sonra da Kırşehir’e taşınmıştır. Aynı dönemde Afyon’da da çiçek aşısı üretilmeye devam edilmiştir. Erzurum’daki</a:t>
            </a:r>
            <a:br>
              <a:rPr lang="tr-TR" sz="1900" dirty="0">
                <a:ea typeface="+mn-lt"/>
                <a:cs typeface="+mn-lt"/>
              </a:rPr>
            </a:br>
            <a:r>
              <a:rPr lang="tr-TR" sz="1900">
                <a:ea typeface="+mn-lt"/>
                <a:cs typeface="+mn-lt"/>
              </a:rPr>
              <a:t>serum laboratuvarı Rus işgali sırasında Halep, Niğde, Sivas ve Erzincan’a taşınmış. Kastamonu’da da aşı üretimi yapılmıştır.</a:t>
            </a:r>
            <a:br>
              <a:rPr lang="tr-TR" sz="1900" dirty="0">
                <a:ea typeface="+mn-lt"/>
                <a:cs typeface="+mn-lt"/>
              </a:rPr>
            </a:br>
            <a:br>
              <a:rPr lang="tr-TR" sz="1900" dirty="0">
                <a:ea typeface="+mn-lt"/>
                <a:cs typeface="+mn-lt"/>
              </a:rPr>
            </a:br>
            <a:r>
              <a:rPr lang="tr-TR" sz="1900">
                <a:ea typeface="+mn-lt"/>
                <a:cs typeface="+mn-lt"/>
              </a:rPr>
              <a:t>Benzeri üretim Cumhuriyet döneminde de devam etmiş, 1928’de Hıfzısıhha Enstütüsü ile üretim merkezileştirilmiştir. </a:t>
            </a:r>
          </a:p>
          <a:p>
            <a:r>
              <a:rPr lang="tr-TR" sz="1900">
                <a:ea typeface="+mn-lt"/>
                <a:cs typeface="+mn-lt"/>
              </a:rPr>
              <a:t>1940’lı yıllara kadar tifo, tifüs, difteri, BCG, kolera, boğmaca, tetanoz, kuduz aşıları seri üretimle oluşturulmuştur. 1968’de kurulan serum çiftliğinde tetanoz, gazlı gangren, difteri, kuduz, şarbon akrep serumları da üretilmiştir. Ülke de hastalıkların yok olması ile 1971’de tifüs, 1980’de çiçek aşısı üretimi sonlanmıştır.</a:t>
            </a:r>
            <a:br>
              <a:rPr lang="tr-TR" sz="1900" dirty="0">
                <a:ea typeface="+mn-lt"/>
                <a:cs typeface="+mn-lt"/>
              </a:rPr>
            </a:br>
            <a:br>
              <a:rPr lang="tr-TR" sz="1900" dirty="0">
                <a:ea typeface="+mn-lt"/>
                <a:cs typeface="+mn-lt"/>
              </a:rPr>
            </a:br>
            <a:endParaRPr lang="tr-TR" sz="1900">
              <a:cs typeface="Calibri"/>
            </a:endParaRPr>
          </a:p>
        </p:txBody>
      </p:sp>
      <p:sp>
        <p:nvSpPr>
          <p:cNvPr id="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0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BCAC237-45E4-4A98-8CDD-12478816CDAC}"/>
              </a:ext>
            </a:extLst>
          </p:cNvPr>
          <p:cNvSpPr>
            <a:spLocks noGrp="1"/>
          </p:cNvSpPr>
          <p:nvPr>
            <p:ph type="title"/>
          </p:nvPr>
        </p:nvSpPr>
        <p:spPr>
          <a:xfrm>
            <a:off x="686834" y="1153572"/>
            <a:ext cx="3200400" cy="4461163"/>
          </a:xfrm>
        </p:spPr>
        <p:txBody>
          <a:bodyPr>
            <a:normAutofit/>
          </a:bodyPr>
          <a:lstStyle/>
          <a:p>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63019EAA-D939-4FFF-842B-59C9680F3206}"/>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457200" indent="-457200"/>
            <a:r>
              <a:rPr lang="tr-TR" sz="2000">
                <a:ea typeface="+mn-lt"/>
                <a:cs typeface="+mn-lt"/>
              </a:rPr>
              <a:t>Ülkemizde aşı üretimi 1996’da DBT ve kuduz aşısı, 1997’de BCG aşı üretiminin kesilmesi ile</a:t>
            </a:r>
            <a:br>
              <a:rPr lang="tr-TR" sz="2000" dirty="0">
                <a:ea typeface="+mn-lt"/>
                <a:cs typeface="+mn-lt"/>
              </a:rPr>
            </a:br>
            <a:r>
              <a:rPr lang="tr-TR" sz="2000">
                <a:ea typeface="+mn-lt"/>
                <a:cs typeface="+mn-lt"/>
              </a:rPr>
              <a:t>sona ermiştir. </a:t>
            </a:r>
          </a:p>
          <a:p>
            <a:pPr marL="457200" indent="-457200"/>
            <a:r>
              <a:rPr lang="tr-TR" sz="2000">
                <a:ea typeface="+mn-lt"/>
                <a:cs typeface="+mn-lt"/>
              </a:rPr>
              <a:t>Osmanlı Devletinde ilk aşı üretimi ve uygulanmasının başından beri aşı lojistiği, uygulanması ile hastalıkların önlenmesi ücretsiz olarak Devlet eliyle yürütülmektedir.</a:t>
            </a:r>
            <a:br>
              <a:rPr lang="tr-TR" sz="2000" dirty="0">
                <a:ea typeface="+mn-lt"/>
                <a:cs typeface="+mn-lt"/>
              </a:rPr>
            </a:br>
            <a:endParaRPr lang="tr-TR" sz="2000">
              <a:ea typeface="+mn-lt"/>
              <a:cs typeface="+mn-lt"/>
            </a:endParaRPr>
          </a:p>
          <a:p>
            <a:pPr marL="457200" indent="-457200"/>
            <a:r>
              <a:rPr lang="tr-TR" sz="2000">
                <a:ea typeface="+mn-lt"/>
                <a:cs typeface="+mn-lt"/>
              </a:rPr>
              <a:t>2009 yılında beşli karma (DaBT-IPV-Hib), 2011 yılında dörtlü karma (DaBT-IPV) 3 yıllık alımı yapılırken kademeli olarak paketleme ve enjektöre dolum teknolojisi ülkemize getirilmiştir.</a:t>
            </a:r>
            <a:br>
              <a:rPr lang="tr-TR" sz="2000" dirty="0">
                <a:ea typeface="+mn-lt"/>
                <a:cs typeface="+mn-lt"/>
              </a:rPr>
            </a:br>
            <a:endParaRPr lang="tr-TR" sz="2000">
              <a:ea typeface="+mn-lt"/>
              <a:cs typeface="+mn-lt"/>
            </a:endParaRPr>
          </a:p>
          <a:p>
            <a:pPr marL="457200" indent="-457200"/>
            <a:r>
              <a:rPr lang="tr-TR" sz="2000">
                <a:ea typeface="+mn-lt"/>
                <a:cs typeface="+mn-lt"/>
              </a:rPr>
              <a:t>2010 yılında zatürre aşısı (KPA-Konjuge Pnömokok) yine 3 yıllık alım garantisi karşılığı paketleme, enjektöre dolum yanında formulasyon teknolojisinin de ülkemize getirilmesi sağlanmıştır.</a:t>
            </a:r>
            <a:br>
              <a:rPr lang="tr-TR" sz="2000" dirty="0">
                <a:ea typeface="+mn-lt"/>
                <a:cs typeface="+mn-lt"/>
              </a:rPr>
            </a:br>
            <a:r>
              <a:rPr lang="tr-TR" sz="2000">
                <a:ea typeface="+mn-lt"/>
                <a:cs typeface="+mn-lt"/>
              </a:rPr>
              <a:t>Halen yerli bir firma tarafından akrep ve yılan antiserumları da üretilmektedir.</a:t>
            </a:r>
            <a:br>
              <a:rPr lang="tr-TR" sz="2000" dirty="0">
                <a:ea typeface="+mn-lt"/>
                <a:cs typeface="+mn-lt"/>
              </a:rPr>
            </a:br>
            <a:endParaRPr lang="tr-TR" sz="2000">
              <a:ea typeface="+mn-lt"/>
              <a:cs typeface="+mn-lt"/>
            </a:endParaRPr>
          </a:p>
          <a:p>
            <a:endParaRPr lang="tr-TR" sz="2000">
              <a:cs typeface="Calibri"/>
            </a:endParaRPr>
          </a:p>
        </p:txBody>
      </p:sp>
    </p:spTree>
    <p:extLst>
      <p:ext uri="{BB962C8B-B14F-4D97-AF65-F5344CB8AC3E}">
        <p14:creationId xmlns:p14="http://schemas.microsoft.com/office/powerpoint/2010/main" val="351700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30F3F4-EC5F-4E4C-83B8-DB4E4E6BDFF1}"/>
              </a:ext>
            </a:extLst>
          </p:cNvPr>
          <p:cNvSpPr>
            <a:spLocks noGrp="1"/>
          </p:cNvSpPr>
          <p:nvPr>
            <p:ph type="title"/>
          </p:nvPr>
        </p:nvSpPr>
        <p:spPr>
          <a:xfrm>
            <a:off x="1043631" y="809898"/>
            <a:ext cx="9942716" cy="1554480"/>
          </a:xfrm>
        </p:spPr>
        <p:txBody>
          <a:bodyPr anchor="ctr">
            <a:normAutofit/>
          </a:bodyPr>
          <a:lstStyle/>
          <a:p>
            <a:r>
              <a:rPr lang="tr-TR" sz="4800">
                <a:cs typeface="Calibri Light"/>
              </a:rPr>
              <a:t>Ar-Ge</a:t>
            </a:r>
            <a:endParaRPr lang="tr-TR" sz="4800"/>
          </a:p>
        </p:txBody>
      </p:sp>
      <p:sp>
        <p:nvSpPr>
          <p:cNvPr id="3" name="İçerik Yer Tutucusu 2">
            <a:extLst>
              <a:ext uri="{FF2B5EF4-FFF2-40B4-BE49-F238E27FC236}">
                <a16:creationId xmlns:a16="http://schemas.microsoft.com/office/drawing/2014/main" id="{CAE892D6-A61B-4EA0-BB3B-82B7550C62B3}"/>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tr-TR" sz="2400">
                <a:cs typeface="Calibri"/>
              </a:rPr>
              <a:t>Sanayi ve Teknoloji bakanlığı araştırma altyapı projelerine destek sağlamaktadır.</a:t>
            </a:r>
          </a:p>
          <a:p>
            <a:r>
              <a:rPr lang="tr-TR" sz="2400">
                <a:cs typeface="Calibri"/>
              </a:rPr>
              <a:t>TÜBİTAK,Ar-Ge ve teknoloji alanındaki faaliyetleri desteklemek amacıyla her yıl çeşitli alanlarda proje destek çağrılarına çıkmaktadır.</a:t>
            </a:r>
          </a:p>
          <a:p>
            <a:pPr lvl="1"/>
            <a:r>
              <a:rPr lang="tr-TR">
                <a:cs typeface="Calibri"/>
              </a:rPr>
              <a:t>2013-Viral,Bakteriyel patojen ve parazitlere karşı aşı geliştirilmesi</a:t>
            </a:r>
          </a:p>
          <a:p>
            <a:pPr lvl="1"/>
            <a:r>
              <a:rPr lang="tr-TR">
                <a:cs typeface="Calibri"/>
              </a:rPr>
              <a:t>2015-Bakteriyel ve paraziter patojenlere karşı, adjuvan ve koruyucu/tedavi edici antikor geliştirilmesi</a:t>
            </a:r>
          </a:p>
          <a:p>
            <a:pPr lvl="1"/>
            <a:r>
              <a:rPr lang="tr-TR">
                <a:cs typeface="Calibri"/>
              </a:rPr>
              <a:t>2017-viral hastalıklara karşı aşılar</a:t>
            </a:r>
            <a:endParaRPr lang="tr-TR" dirty="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79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6131AB-782E-48BC-BB63-2284126771E8}"/>
              </a:ext>
            </a:extLst>
          </p:cNvPr>
          <p:cNvSpPr>
            <a:spLocks noGrp="1"/>
          </p:cNvSpPr>
          <p:nvPr>
            <p:ph type="title"/>
          </p:nvPr>
        </p:nvSpPr>
        <p:spPr/>
        <p:txBody>
          <a:bodyPr/>
          <a:lstStyle/>
          <a:p>
            <a:r>
              <a:rPr lang="tr-TR">
                <a:cs typeface="Calibri Light"/>
              </a:rPr>
              <a:t>KKKAH</a:t>
            </a:r>
            <a:endParaRPr lang="tr-TR"/>
          </a:p>
        </p:txBody>
      </p:sp>
      <p:sp>
        <p:nvSpPr>
          <p:cNvPr id="3" name="İçerik Yer Tutucusu 2">
            <a:extLst>
              <a:ext uri="{FF2B5EF4-FFF2-40B4-BE49-F238E27FC236}">
                <a16:creationId xmlns:a16="http://schemas.microsoft.com/office/drawing/2014/main" id="{E39F7A97-4FC0-4121-A3E5-AF190244E71A}"/>
              </a:ext>
            </a:extLst>
          </p:cNvPr>
          <p:cNvSpPr>
            <a:spLocks noGrp="1"/>
          </p:cNvSpPr>
          <p:nvPr>
            <p:ph idx="1"/>
          </p:nvPr>
        </p:nvSpPr>
        <p:spPr/>
        <p:txBody>
          <a:bodyPr vert="horz" lIns="91440" tIns="45720" rIns="91440" bIns="45720" rtlCol="0" anchor="t">
            <a:normAutofit/>
          </a:bodyPr>
          <a:lstStyle/>
          <a:p>
            <a:r>
              <a:rPr lang="tr-TR">
                <a:cs typeface="Calibri"/>
              </a:rPr>
              <a:t>Türkiyede Kırım Kongo Kanamalı Ateşi Hastalığı virüsüne karşı aşı çalışmaları</a:t>
            </a:r>
          </a:p>
          <a:p>
            <a:pPr lvl="1"/>
            <a:r>
              <a:rPr lang="tr-TR">
                <a:cs typeface="Calibri"/>
              </a:rPr>
              <a:t> ilk olarak 2006 yılında Özdarendeli ve ekibi tarafından KKKAH virüsünün bir hastanın kanından izole edilmesi ile başladı.Faz 1 çalışmaları Sağlık Bakanlığından alınan onayla 2017 yılında tamamlanmıştır.</a:t>
            </a:r>
          </a:p>
        </p:txBody>
      </p:sp>
      <p:pic>
        <p:nvPicPr>
          <p:cNvPr id="5" name="Resim 5" descr="kenegillerden, omurgasız, eklem bacaklı içeren bir resim&#10;&#10;Açıklama otomatik olarak oluşturuldu">
            <a:extLst>
              <a:ext uri="{FF2B5EF4-FFF2-40B4-BE49-F238E27FC236}">
                <a16:creationId xmlns:a16="http://schemas.microsoft.com/office/drawing/2014/main" id="{EEA1479F-2DE3-4DEC-97C4-A2F4E3A7FBC5}"/>
              </a:ext>
            </a:extLst>
          </p:cNvPr>
          <p:cNvPicPr>
            <a:picLocks noChangeAspect="1"/>
          </p:cNvPicPr>
          <p:nvPr/>
        </p:nvPicPr>
        <p:blipFill>
          <a:blip r:embed="rId2"/>
          <a:stretch>
            <a:fillRect/>
          </a:stretch>
        </p:blipFill>
        <p:spPr>
          <a:xfrm>
            <a:off x="8750060" y="4009845"/>
            <a:ext cx="2743200" cy="1828800"/>
          </a:xfrm>
          <a:prstGeom prst="rect">
            <a:avLst/>
          </a:prstGeom>
        </p:spPr>
      </p:pic>
    </p:spTree>
    <p:extLst>
      <p:ext uri="{BB962C8B-B14F-4D97-AF65-F5344CB8AC3E}">
        <p14:creationId xmlns:p14="http://schemas.microsoft.com/office/powerpoint/2010/main" val="116806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3"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72FF32C8-E785-46A6-896D-2EEE7052DB4E}"/>
              </a:ext>
            </a:extLst>
          </p:cNvPr>
          <p:cNvSpPr>
            <a:spLocks noGrp="1"/>
          </p:cNvSpPr>
          <p:nvPr>
            <p:ph type="title"/>
          </p:nvPr>
        </p:nvSpPr>
        <p:spPr>
          <a:xfrm>
            <a:off x="1143000" y="1676400"/>
            <a:ext cx="3810000" cy="3505200"/>
          </a:xfrm>
        </p:spPr>
        <p:txBody>
          <a:bodyPr anchor="t">
            <a:normAutofit fontScale="90000"/>
          </a:bodyPr>
          <a:lstStyle/>
          <a:p>
            <a:r>
              <a:rPr lang="tr-TR" sz="4000">
                <a:ea typeface="+mj-lt"/>
                <a:cs typeface="+mj-lt"/>
              </a:rPr>
              <a:t>Erciyes Üniversitesi Aşı Araştırma ve Geliştirme Uygulama ve Araştırma Merkezi’nde (ERAGEM)</a:t>
            </a:r>
            <a:endParaRPr lang="tr-TR"/>
          </a:p>
        </p:txBody>
      </p:sp>
      <p:sp>
        <p:nvSpPr>
          <p:cNvPr id="3" name="İçerik Yer Tutucusu 2">
            <a:extLst>
              <a:ext uri="{FF2B5EF4-FFF2-40B4-BE49-F238E27FC236}">
                <a16:creationId xmlns:a16="http://schemas.microsoft.com/office/drawing/2014/main" id="{9FD54D0F-9026-48AC-9CAB-884F785294F7}"/>
              </a:ext>
            </a:extLst>
          </p:cNvPr>
          <p:cNvSpPr>
            <a:spLocks noGrp="1"/>
          </p:cNvSpPr>
          <p:nvPr>
            <p:ph idx="1"/>
          </p:nvPr>
        </p:nvSpPr>
        <p:spPr>
          <a:xfrm>
            <a:off x="5181604" y="1676400"/>
            <a:ext cx="5638796" cy="3505200"/>
          </a:xfrm>
        </p:spPr>
        <p:txBody>
          <a:bodyPr vert="horz" lIns="91440" tIns="45720" rIns="91440" bIns="45720" rtlCol="0">
            <a:normAutofit/>
          </a:bodyPr>
          <a:lstStyle/>
          <a:p>
            <a:r>
              <a:rPr lang="tr-TR" sz="2400" b="1">
                <a:solidFill>
                  <a:schemeClr val="tx1">
                    <a:alpha val="55000"/>
                  </a:schemeClr>
                </a:solidFill>
                <a:ea typeface="+mn-lt"/>
                <a:cs typeface="+mn-lt"/>
              </a:rPr>
              <a:t>Erciyes Üniversitesi </a:t>
            </a:r>
            <a:r>
              <a:rPr lang="tr-TR" sz="2400">
                <a:solidFill>
                  <a:schemeClr val="tx1">
                    <a:alpha val="55000"/>
                  </a:schemeClr>
                </a:solidFill>
                <a:ea typeface="+mn-lt"/>
                <a:cs typeface="+mn-lt"/>
              </a:rPr>
              <a:t>(ERÜ) ile Sağlık Bakanlığı Türkiye Sağlık Enstitüleri Başkanlığı (TÜSEB) iş birliğiyle geliştirilen yeni tip koronavirüs (</a:t>
            </a:r>
            <a:r>
              <a:rPr lang="tr-TR" sz="2400" b="1">
                <a:solidFill>
                  <a:schemeClr val="tx1">
                    <a:alpha val="55000"/>
                  </a:schemeClr>
                </a:solidFill>
                <a:ea typeface="+mn-lt"/>
                <a:cs typeface="+mn-lt"/>
              </a:rPr>
              <a:t>Kovid-19</a:t>
            </a:r>
            <a:r>
              <a:rPr lang="tr-TR" sz="2400">
                <a:solidFill>
                  <a:schemeClr val="tx1">
                    <a:alpha val="55000"/>
                  </a:schemeClr>
                </a:solidFill>
                <a:ea typeface="+mn-lt"/>
                <a:cs typeface="+mn-lt"/>
              </a:rPr>
              <a:t>) aşısı "</a:t>
            </a:r>
            <a:r>
              <a:rPr lang="tr-TR" sz="2400" b="1">
                <a:solidFill>
                  <a:schemeClr val="tx1">
                    <a:alpha val="55000"/>
                  </a:schemeClr>
                </a:solidFill>
                <a:ea typeface="+mn-lt"/>
                <a:cs typeface="+mn-lt"/>
              </a:rPr>
              <a:t>TURKOVAC</a:t>
            </a:r>
            <a:r>
              <a:rPr lang="tr-TR" sz="2400">
                <a:solidFill>
                  <a:schemeClr val="tx1">
                    <a:alpha val="55000"/>
                  </a:schemeClr>
                </a:solidFill>
                <a:ea typeface="+mn-lt"/>
                <a:cs typeface="+mn-lt"/>
              </a:rPr>
              <a:t>", faz 3 çalışmaları kapsamında Erciyes Üniversitesi Tıp Fakültesi </a:t>
            </a:r>
            <a:r>
              <a:rPr lang="tr-TR" sz="2400" b="1">
                <a:solidFill>
                  <a:schemeClr val="tx1">
                    <a:alpha val="55000"/>
                  </a:schemeClr>
                </a:solidFill>
                <a:ea typeface="+mn-lt"/>
                <a:cs typeface="+mn-lt"/>
              </a:rPr>
              <a:t>Gevher Nesibe Hastanesi</a:t>
            </a:r>
            <a:r>
              <a:rPr lang="tr-TR" sz="2400">
                <a:solidFill>
                  <a:schemeClr val="tx1">
                    <a:alpha val="55000"/>
                  </a:schemeClr>
                </a:solidFill>
                <a:ea typeface="+mn-lt"/>
                <a:cs typeface="+mn-lt"/>
              </a:rPr>
              <a:t>nde gönüllülere uygulanıyor.</a:t>
            </a:r>
            <a:endParaRPr lang="tr-TR" sz="2400">
              <a:solidFill>
                <a:schemeClr val="tx1">
                  <a:alpha val="55000"/>
                </a:schemeClr>
              </a:solidFill>
            </a:endParaRPr>
          </a:p>
        </p:txBody>
      </p:sp>
    </p:spTree>
    <p:extLst>
      <p:ext uri="{BB962C8B-B14F-4D97-AF65-F5344CB8AC3E}">
        <p14:creationId xmlns:p14="http://schemas.microsoft.com/office/powerpoint/2010/main" val="13520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AA5E92-790E-4793-BBAF-16F9237718F7}"/>
              </a:ext>
            </a:extLst>
          </p:cNvPr>
          <p:cNvSpPr>
            <a:spLocks noGrp="1"/>
          </p:cNvSpPr>
          <p:nvPr>
            <p:ph type="title"/>
          </p:nvPr>
        </p:nvSpPr>
        <p:spPr>
          <a:xfrm>
            <a:off x="808638" y="386930"/>
            <a:ext cx="9236700" cy="1188950"/>
          </a:xfrm>
        </p:spPr>
        <p:txBody>
          <a:bodyPr anchor="b">
            <a:normAutofit/>
          </a:bodyPr>
          <a:lstStyle/>
          <a:p>
            <a:endParaRPr lang="tr-T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72218CC-0FB5-4044-A39B-E906E4176BB1}"/>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tr-TR" sz="2400">
                <a:ea typeface="+mn-lt"/>
                <a:cs typeface="+mn-lt"/>
              </a:rPr>
              <a:t>Türkiye'de her yıl yaklaşık 1.3 milyon çocuk doğmaktadır. 2017 verilerine göre her 5 yaş altı çocuk için 170 dolar aşı masrafı bulunmaktadır.2014 yılında aşı ithalatının kamu maliyesine yükü 500 milyon tl iken 2018 yılında 1 milyar tl olmuştur.</a:t>
            </a:r>
          </a:p>
          <a:p>
            <a:endParaRPr lang="tr-TR" sz="2400">
              <a:cs typeface="Calibri"/>
            </a:endParaRPr>
          </a:p>
        </p:txBody>
      </p:sp>
    </p:spTree>
    <p:extLst>
      <p:ext uri="{BB962C8B-B14F-4D97-AF65-F5344CB8AC3E}">
        <p14:creationId xmlns:p14="http://schemas.microsoft.com/office/powerpoint/2010/main" val="178292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638906-A590-430E-B3F0-FD1C4A703444}"/>
              </a:ext>
            </a:extLst>
          </p:cNvPr>
          <p:cNvSpPr>
            <a:spLocks noGrp="1"/>
          </p:cNvSpPr>
          <p:nvPr>
            <p:ph type="title"/>
          </p:nvPr>
        </p:nvSpPr>
        <p:spPr>
          <a:xfrm>
            <a:off x="1043631" y="809898"/>
            <a:ext cx="10173010" cy="1554480"/>
          </a:xfrm>
        </p:spPr>
        <p:txBody>
          <a:bodyPr anchor="ctr">
            <a:normAutofit/>
          </a:bodyPr>
          <a:lstStyle/>
          <a:p>
            <a:endParaRPr lang="tr-T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1A554245-51A2-4F96-9B64-B43F4C2EFF11}"/>
              </a:ext>
            </a:extLst>
          </p:cNvPr>
          <p:cNvGraphicFramePr>
            <a:graphicFrameLocks noGrp="1"/>
          </p:cNvGraphicFramePr>
          <p:nvPr>
            <p:ph idx="1"/>
            <p:extLst>
              <p:ext uri="{D42A27DB-BD31-4B8C-83A1-F6EECF244321}">
                <p14:modId xmlns:p14="http://schemas.microsoft.com/office/powerpoint/2010/main" val="20499933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78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9A0FA2-5704-454B-9C21-53742434D820}"/>
              </a:ext>
            </a:extLst>
          </p:cNvPr>
          <p:cNvSpPr>
            <a:spLocks noGrp="1"/>
          </p:cNvSpPr>
          <p:nvPr>
            <p:ph type="title"/>
          </p:nvPr>
        </p:nvSpPr>
        <p:spPr/>
        <p:txBody>
          <a:bodyPr/>
          <a:lstStyle/>
          <a:p>
            <a:r>
              <a:rPr lang="tr-TR" dirty="0">
                <a:cs typeface="Calibri Light"/>
              </a:rPr>
              <a:t>Sunum Düzeni</a:t>
            </a:r>
            <a:endParaRPr lang="tr-TR" dirty="0"/>
          </a:p>
        </p:txBody>
      </p:sp>
      <p:sp>
        <p:nvSpPr>
          <p:cNvPr id="3" name="İçerik Yer Tutucusu 2">
            <a:extLst>
              <a:ext uri="{FF2B5EF4-FFF2-40B4-BE49-F238E27FC236}">
                <a16:creationId xmlns:a16="http://schemas.microsoft.com/office/drawing/2014/main" id="{AE4EC5A2-7221-49AD-8C7B-B088B87417A0}"/>
              </a:ext>
            </a:extLst>
          </p:cNvPr>
          <p:cNvSpPr>
            <a:spLocks noGrp="1"/>
          </p:cNvSpPr>
          <p:nvPr>
            <p:ph idx="1"/>
          </p:nvPr>
        </p:nvSpPr>
        <p:spPr/>
        <p:txBody>
          <a:bodyPr vert="horz" lIns="91440" tIns="45720" rIns="91440" bIns="45720" rtlCol="0" anchor="t">
            <a:normAutofit/>
          </a:bodyPr>
          <a:lstStyle/>
          <a:p>
            <a:r>
              <a:rPr lang="tr-TR">
                <a:cs typeface="Calibri"/>
              </a:rPr>
              <a:t>Giriş</a:t>
            </a:r>
          </a:p>
          <a:p>
            <a:r>
              <a:rPr lang="tr-TR">
                <a:cs typeface="Calibri"/>
              </a:rPr>
              <a:t>Ülkemizde aşı üretiminin tarihçesi</a:t>
            </a:r>
            <a:endParaRPr lang="tr-TR" dirty="0">
              <a:cs typeface="Calibri"/>
            </a:endParaRPr>
          </a:p>
          <a:p>
            <a:r>
              <a:rPr lang="tr-TR">
                <a:ea typeface="+mn-lt"/>
                <a:cs typeface="+mn-lt"/>
              </a:rPr>
              <a:t>Ülkemizde aşı AR-GE potansiyeli</a:t>
            </a:r>
            <a:endParaRPr lang="tr-TR" dirty="0">
              <a:cs typeface="Calibri"/>
            </a:endParaRPr>
          </a:p>
          <a:p>
            <a:r>
              <a:rPr lang="tr-TR">
                <a:cs typeface="Calibri"/>
              </a:rPr>
              <a:t>Sağlık çalışanlarının bağışıklama programındaki yeri</a:t>
            </a:r>
            <a:endParaRPr lang="tr-TR" dirty="0">
              <a:cs typeface="Calibri"/>
            </a:endParaRPr>
          </a:p>
          <a:p>
            <a:endParaRPr lang="tr-TR" dirty="0">
              <a:cs typeface="Calibri"/>
            </a:endParaRPr>
          </a:p>
        </p:txBody>
      </p:sp>
    </p:spTree>
    <p:extLst>
      <p:ext uri="{BB962C8B-B14F-4D97-AF65-F5344CB8AC3E}">
        <p14:creationId xmlns:p14="http://schemas.microsoft.com/office/powerpoint/2010/main" val="69854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04A2B71-0760-4A20-B221-1A9B005C9B45}"/>
              </a:ext>
            </a:extLst>
          </p:cNvPr>
          <p:cNvSpPr>
            <a:spLocks noGrp="1"/>
          </p:cNvSpPr>
          <p:nvPr>
            <p:ph type="title"/>
          </p:nvPr>
        </p:nvSpPr>
        <p:spPr>
          <a:xfrm>
            <a:off x="643467" y="321734"/>
            <a:ext cx="10905066" cy="1135737"/>
          </a:xfrm>
        </p:spPr>
        <p:txBody>
          <a:bodyPr>
            <a:normAutofit/>
          </a:bodyPr>
          <a:lstStyle/>
          <a:p>
            <a:r>
              <a:rPr lang="tr-TR" sz="3600">
                <a:cs typeface="Calibri Light"/>
              </a:rPr>
              <a:t>Sağlık çalışanları bağışıklama programlarını güçlendirmek için neler yapabilir?</a:t>
            </a:r>
            <a:endParaRPr lang="tr-TR" sz="3600"/>
          </a:p>
        </p:txBody>
      </p:sp>
      <p:sp>
        <p:nvSpPr>
          <p:cNvPr id="3" name="İçerik Yer Tutucusu 2">
            <a:extLst>
              <a:ext uri="{FF2B5EF4-FFF2-40B4-BE49-F238E27FC236}">
                <a16:creationId xmlns:a16="http://schemas.microsoft.com/office/drawing/2014/main" id="{BEA3FAF0-E789-4E5A-B8F7-DB028C561D75}"/>
              </a:ext>
            </a:extLst>
          </p:cNvPr>
          <p:cNvSpPr>
            <a:spLocks noGrp="1"/>
          </p:cNvSpPr>
          <p:nvPr>
            <p:ph idx="1"/>
          </p:nvPr>
        </p:nvSpPr>
        <p:spPr>
          <a:xfrm>
            <a:off x="643469" y="1782981"/>
            <a:ext cx="4008384" cy="4393982"/>
          </a:xfrm>
        </p:spPr>
        <p:txBody>
          <a:bodyPr vert="horz" lIns="91440" tIns="45720" rIns="91440" bIns="45720" rtlCol="0">
            <a:normAutofit/>
          </a:bodyPr>
          <a:lstStyle/>
          <a:p>
            <a:r>
              <a:rPr lang="tr-TR" sz="2000">
                <a:cs typeface="Calibri"/>
              </a:rPr>
              <a:t>Aşılarla ilgili bilgi verirken yan etkileri kadar yararları,neden uygulandığı, uygulanmazsa ne olabileceği ve aşılarla ilgili bugüne kadarki sağlık kazanımları vurgulanmalıdır.</a:t>
            </a:r>
            <a:endParaRPr lang="tr-TR" sz="200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4" descr="tablo içeren bir resim&#10;&#10;Açıklama otomatik olarak oluşturuldu">
            <a:extLst>
              <a:ext uri="{FF2B5EF4-FFF2-40B4-BE49-F238E27FC236}">
                <a16:creationId xmlns:a16="http://schemas.microsoft.com/office/drawing/2014/main" id="{D0E44D18-3372-49DD-95B5-79EE979126D4}"/>
              </a:ext>
            </a:extLst>
          </p:cNvPr>
          <p:cNvPicPr>
            <a:picLocks noChangeAspect="1"/>
          </p:cNvPicPr>
          <p:nvPr/>
        </p:nvPicPr>
        <p:blipFill>
          <a:blip r:embed="rId2"/>
          <a:stretch>
            <a:fillRect/>
          </a:stretch>
        </p:blipFill>
        <p:spPr>
          <a:xfrm>
            <a:off x="4777736" y="1395623"/>
            <a:ext cx="6986456" cy="4403364"/>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1732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22B63C-47C3-41DD-A1A8-85752944DDA0}"/>
              </a:ext>
            </a:extLst>
          </p:cNvPr>
          <p:cNvSpPr>
            <a:spLocks noGrp="1"/>
          </p:cNvSpPr>
          <p:nvPr>
            <p:ph type="title"/>
          </p:nvPr>
        </p:nvSpPr>
        <p:spPr/>
        <p:txBody>
          <a:bodyPr/>
          <a:lstStyle/>
          <a:p>
            <a:r>
              <a:rPr lang="tr-TR">
                <a:cs typeface="Calibri Light"/>
              </a:rPr>
              <a:t>T.C. Sağlık Bakanlığı Aşı Portalı</a:t>
            </a:r>
            <a:endParaRPr lang="tr-TR"/>
          </a:p>
        </p:txBody>
      </p:sp>
      <p:pic>
        <p:nvPicPr>
          <p:cNvPr id="4" name="Resim 4">
            <a:extLst>
              <a:ext uri="{FF2B5EF4-FFF2-40B4-BE49-F238E27FC236}">
                <a16:creationId xmlns:a16="http://schemas.microsoft.com/office/drawing/2014/main" id="{7867B4C0-3017-47EA-BFAD-D1D0E885DD64}"/>
              </a:ext>
            </a:extLst>
          </p:cNvPr>
          <p:cNvPicPr>
            <a:picLocks noGrp="1" noChangeAspect="1"/>
          </p:cNvPicPr>
          <p:nvPr>
            <p:ph idx="1"/>
          </p:nvPr>
        </p:nvPicPr>
        <p:blipFill>
          <a:blip r:embed="rId2"/>
          <a:stretch>
            <a:fillRect/>
          </a:stretch>
        </p:blipFill>
        <p:spPr>
          <a:xfrm>
            <a:off x="947917" y="2095037"/>
            <a:ext cx="5149071" cy="3553723"/>
          </a:xfrm>
        </p:spPr>
      </p:pic>
      <p:pic>
        <p:nvPicPr>
          <p:cNvPr id="5" name="Resim 5" descr="metin içeren bir resim&#10;&#10;Açıklama otomatik olarak oluşturuldu">
            <a:extLst>
              <a:ext uri="{FF2B5EF4-FFF2-40B4-BE49-F238E27FC236}">
                <a16:creationId xmlns:a16="http://schemas.microsoft.com/office/drawing/2014/main" id="{985D64DD-1D65-47CD-BEED-7AAE6BAD07C8}"/>
              </a:ext>
            </a:extLst>
          </p:cNvPr>
          <p:cNvPicPr>
            <a:picLocks noChangeAspect="1"/>
          </p:cNvPicPr>
          <p:nvPr/>
        </p:nvPicPr>
        <p:blipFill>
          <a:blip r:embed="rId3"/>
          <a:stretch>
            <a:fillRect/>
          </a:stretch>
        </p:blipFill>
        <p:spPr>
          <a:xfrm>
            <a:off x="6090249" y="2324665"/>
            <a:ext cx="3936520" cy="2496217"/>
          </a:xfrm>
          <a:prstGeom prst="rect">
            <a:avLst/>
          </a:prstGeom>
        </p:spPr>
      </p:pic>
    </p:spTree>
    <p:extLst>
      <p:ext uri="{BB962C8B-B14F-4D97-AF65-F5344CB8AC3E}">
        <p14:creationId xmlns:p14="http://schemas.microsoft.com/office/powerpoint/2010/main" val="344197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5"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7"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86840006-E021-4BF1-8687-0BC367821F42}"/>
              </a:ext>
            </a:extLst>
          </p:cNvPr>
          <p:cNvSpPr>
            <a:spLocks noGrp="1"/>
          </p:cNvSpPr>
          <p:nvPr>
            <p:ph type="title"/>
          </p:nvPr>
        </p:nvSpPr>
        <p:spPr>
          <a:xfrm>
            <a:off x="1143000" y="1676400"/>
            <a:ext cx="3810000" cy="3505200"/>
          </a:xfrm>
        </p:spPr>
        <p:txBody>
          <a:bodyPr anchor="t">
            <a:normAutofit/>
          </a:bodyPr>
          <a:lstStyle/>
          <a:p>
            <a:r>
              <a:rPr lang="tr-TR" sz="4000">
                <a:cs typeface="Calibri Light"/>
              </a:rPr>
              <a:t>Sonuç</a:t>
            </a:r>
            <a:endParaRPr lang="tr-TR" sz="4000"/>
          </a:p>
        </p:txBody>
      </p:sp>
      <p:sp>
        <p:nvSpPr>
          <p:cNvPr id="3" name="İçerik Yer Tutucusu 2">
            <a:extLst>
              <a:ext uri="{FF2B5EF4-FFF2-40B4-BE49-F238E27FC236}">
                <a16:creationId xmlns:a16="http://schemas.microsoft.com/office/drawing/2014/main" id="{56BEDBD1-E9B9-4DBF-9CE9-D27A1830B0BA}"/>
              </a:ext>
            </a:extLst>
          </p:cNvPr>
          <p:cNvSpPr>
            <a:spLocks noGrp="1"/>
          </p:cNvSpPr>
          <p:nvPr>
            <p:ph idx="1"/>
          </p:nvPr>
        </p:nvSpPr>
        <p:spPr>
          <a:xfrm>
            <a:off x="5181604" y="1676400"/>
            <a:ext cx="5638796" cy="3505200"/>
          </a:xfrm>
        </p:spPr>
        <p:txBody>
          <a:bodyPr vert="horz" lIns="91440" tIns="45720" rIns="91440" bIns="45720" rtlCol="0">
            <a:normAutofit/>
          </a:bodyPr>
          <a:lstStyle/>
          <a:p>
            <a:r>
              <a:rPr lang="tr-TR" sz="2200">
                <a:solidFill>
                  <a:schemeClr val="tx1">
                    <a:alpha val="55000"/>
                  </a:schemeClr>
                </a:solidFill>
                <a:cs typeface="Calibri"/>
              </a:rPr>
              <a:t>Bağışıklama ve temiz su kullanımı dünyada ölümü en çok azaltan toplum sağlığı uygulamalarıdır.</a:t>
            </a:r>
          </a:p>
          <a:p>
            <a:r>
              <a:rPr lang="tr-TR" sz="2200">
                <a:solidFill>
                  <a:schemeClr val="tx1">
                    <a:alpha val="55000"/>
                  </a:schemeClr>
                </a:solidFill>
                <a:cs typeface="Calibri"/>
              </a:rPr>
              <a:t>İlaç ve aşı üretimi konusunda multidisipliner çalışmalar üniversitelerde oluşturulmalı öğrencilerin katılımı teşvik edilmelidir.</a:t>
            </a:r>
          </a:p>
          <a:p>
            <a:r>
              <a:rPr lang="tr-TR" sz="2200">
                <a:solidFill>
                  <a:schemeClr val="tx1">
                    <a:alpha val="55000"/>
                  </a:schemeClr>
                </a:solidFill>
                <a:cs typeface="Calibri"/>
              </a:rPr>
              <a:t>Sağlık çalışanlarının aşılarla ilgili verdiği mesajlar bağışıklama programının işleyişi açısından önemlidir.</a:t>
            </a:r>
          </a:p>
          <a:p>
            <a:endParaRPr lang="tr-TR" sz="2200">
              <a:solidFill>
                <a:schemeClr val="tx1">
                  <a:alpha val="55000"/>
                </a:schemeClr>
              </a:solidFill>
              <a:cs typeface="Calibri"/>
            </a:endParaRPr>
          </a:p>
        </p:txBody>
      </p:sp>
    </p:spTree>
    <p:extLst>
      <p:ext uri="{BB962C8B-B14F-4D97-AF65-F5344CB8AC3E}">
        <p14:creationId xmlns:p14="http://schemas.microsoft.com/office/powerpoint/2010/main" val="111733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FBA4C93-4BA5-4B40-8A18-1AB75B4AC1EA}"/>
              </a:ext>
            </a:extLst>
          </p:cNvPr>
          <p:cNvSpPr>
            <a:spLocks noGrp="1"/>
          </p:cNvSpPr>
          <p:nvPr>
            <p:ph type="title"/>
          </p:nvPr>
        </p:nvSpPr>
        <p:spPr>
          <a:xfrm>
            <a:off x="636918" y="365125"/>
            <a:ext cx="4017378" cy="1938076"/>
          </a:xfrm>
        </p:spPr>
        <p:txBody>
          <a:bodyPr>
            <a:normAutofit/>
          </a:bodyPr>
          <a:lstStyle/>
          <a:p>
            <a:r>
              <a:rPr lang="tr-TR">
                <a:cs typeface="Calibri Light"/>
              </a:rPr>
              <a:t>Aşı </a:t>
            </a:r>
            <a:endParaRPr lang="tr-TR"/>
          </a:p>
        </p:txBody>
      </p:sp>
      <p:sp>
        <p:nvSpPr>
          <p:cNvPr id="3" name="İçerik Yer Tutucusu 2">
            <a:extLst>
              <a:ext uri="{FF2B5EF4-FFF2-40B4-BE49-F238E27FC236}">
                <a16:creationId xmlns:a16="http://schemas.microsoft.com/office/drawing/2014/main" id="{1440BE6F-03B7-4A75-949B-C7C8358C2EDA}"/>
              </a:ext>
            </a:extLst>
          </p:cNvPr>
          <p:cNvSpPr>
            <a:spLocks noGrp="1"/>
          </p:cNvSpPr>
          <p:nvPr>
            <p:ph idx="1"/>
          </p:nvPr>
        </p:nvSpPr>
        <p:spPr>
          <a:xfrm>
            <a:off x="464390" y="1907495"/>
            <a:ext cx="4189907" cy="4269467"/>
          </a:xfrm>
        </p:spPr>
        <p:txBody>
          <a:bodyPr vert="horz" lIns="91440" tIns="45720" rIns="91440" bIns="45720" rtlCol="0" anchor="t">
            <a:normAutofit/>
          </a:bodyPr>
          <a:lstStyle/>
          <a:p>
            <a:r>
              <a:rPr lang="tr-TR" sz="2000">
                <a:cs typeface="Calibri"/>
              </a:rPr>
              <a:t>Bağışıklık sistemi</a:t>
            </a:r>
            <a:endParaRPr lang="tr-TR" sz="2000" dirty="0">
              <a:cs typeface="Calibri"/>
            </a:endParaRPr>
          </a:p>
          <a:p>
            <a:r>
              <a:rPr lang="tr-TR" sz="2000" dirty="0">
                <a:cs typeface="Calibri"/>
              </a:rPr>
              <a:t>Patojenleri tanıması</a:t>
            </a:r>
          </a:p>
          <a:p>
            <a:r>
              <a:rPr lang="tr-TR" sz="2000" dirty="0">
                <a:cs typeface="Calibri"/>
              </a:rPr>
              <a:t>Hazırlıklı olması</a:t>
            </a:r>
          </a:p>
          <a:p>
            <a:r>
              <a:rPr lang="tr-TR" sz="2000" dirty="0">
                <a:cs typeface="Calibri"/>
              </a:rPr>
              <a:t>Patojenlerle savaşmasına destek</a:t>
            </a:r>
          </a:p>
          <a:p>
            <a:r>
              <a:rPr lang="tr-TR" sz="2000" dirty="0">
                <a:cs typeface="Calibri"/>
              </a:rPr>
              <a:t>Bu patojenlere bağlı hastalıklardan korunmak</a:t>
            </a:r>
          </a:p>
        </p:txBody>
      </p:sp>
      <p:pic>
        <p:nvPicPr>
          <p:cNvPr id="5" name="Picture 4" descr="3B işlenmiş hücreler">
            <a:extLst>
              <a:ext uri="{FF2B5EF4-FFF2-40B4-BE49-F238E27FC236}">
                <a16:creationId xmlns:a16="http://schemas.microsoft.com/office/drawing/2014/main" id="{86F8A6E3-D103-44AB-B475-88ADA02A759D}"/>
              </a:ext>
            </a:extLst>
          </p:cNvPr>
          <p:cNvPicPr>
            <a:picLocks noChangeAspect="1"/>
          </p:cNvPicPr>
          <p:nvPr/>
        </p:nvPicPr>
        <p:blipFill rotWithShape="1">
          <a:blip r:embed="rId2"/>
          <a:srcRect t="5776" r="-1" b="4102"/>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Resim 5">
            <a:extLst>
              <a:ext uri="{FF2B5EF4-FFF2-40B4-BE49-F238E27FC236}">
                <a16:creationId xmlns:a16="http://schemas.microsoft.com/office/drawing/2014/main" id="{7854DEE1-6147-4621-843A-7973E2D8B9CB}"/>
              </a:ext>
            </a:extLst>
          </p:cNvPr>
          <p:cNvPicPr>
            <a:picLocks noChangeAspect="1"/>
          </p:cNvPicPr>
          <p:nvPr/>
        </p:nvPicPr>
        <p:blipFill rotWithShape="1">
          <a:blip r:embed="rId3"/>
          <a:srcRect t="13240" b="32248"/>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727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E20F562-0E5D-42AA-B647-748EF007B82E}"/>
              </a:ext>
            </a:extLst>
          </p:cNvPr>
          <p:cNvSpPr>
            <a:spLocks noGrp="1"/>
          </p:cNvSpPr>
          <p:nvPr>
            <p:ph type="title"/>
          </p:nvPr>
        </p:nvSpPr>
        <p:spPr>
          <a:xfrm>
            <a:off x="1043631" y="809898"/>
            <a:ext cx="9942716" cy="1554480"/>
          </a:xfrm>
        </p:spPr>
        <p:txBody>
          <a:bodyPr anchor="ctr">
            <a:normAutofit/>
          </a:bodyPr>
          <a:lstStyle/>
          <a:p>
            <a:endParaRPr lang="tr-TR" sz="4800"/>
          </a:p>
        </p:txBody>
      </p:sp>
      <p:sp>
        <p:nvSpPr>
          <p:cNvPr id="3" name="İçerik Yer Tutucusu 2">
            <a:extLst>
              <a:ext uri="{FF2B5EF4-FFF2-40B4-BE49-F238E27FC236}">
                <a16:creationId xmlns:a16="http://schemas.microsoft.com/office/drawing/2014/main" id="{035CE90C-CF43-43B6-BCCF-F5F4A93DEEB7}"/>
              </a:ext>
            </a:extLst>
          </p:cNvPr>
          <p:cNvSpPr>
            <a:spLocks noGrp="1"/>
          </p:cNvSpPr>
          <p:nvPr>
            <p:ph idx="1"/>
          </p:nvPr>
        </p:nvSpPr>
        <p:spPr>
          <a:xfrm>
            <a:off x="1045028" y="3017522"/>
            <a:ext cx="9941319" cy="3124658"/>
          </a:xfrm>
        </p:spPr>
        <p:txBody>
          <a:bodyPr vert="horz" lIns="91440" tIns="45720" rIns="91440" bIns="45720" rtlCol="0" anchor="ctr">
            <a:normAutofit/>
          </a:bodyPr>
          <a:lstStyle/>
          <a:p>
            <a:pPr marL="285750" indent="-285750">
              <a:buFont typeface="Arial,Sans-Serif" panose="020B0604020202020204" pitchFamily="34" charset="0"/>
            </a:pPr>
            <a:r>
              <a:rPr lang="tr-TR" sz="2200">
                <a:ea typeface="+mn-lt"/>
                <a:cs typeface="+mn-lt"/>
              </a:rPr>
              <a:t>2018 DSÖ raporuna göre ;</a:t>
            </a:r>
          </a:p>
          <a:p>
            <a:pPr marL="285750" lvl="1" indent="-285750">
              <a:buFont typeface="Arial,Sans-Serif" panose="020B0604020202020204" pitchFamily="34" charset="0"/>
            </a:pPr>
            <a:r>
              <a:rPr lang="tr-TR" sz="2200">
                <a:ea typeface="+mn-lt"/>
                <a:cs typeface="+mn-lt"/>
              </a:rPr>
              <a:t>Son birkaç yıl içerisinde %85 civarında bir küresel bağışıklama oranına ulaşıldığı ve bu sayede yılda 2-3 milyon ölümün engellenebildiği ifade edilmektedir.</a:t>
            </a:r>
            <a:endParaRPr lang="en-US" sz="2200">
              <a:ea typeface="+mn-lt"/>
              <a:cs typeface="+mn-lt"/>
            </a:endParaRPr>
          </a:p>
          <a:p>
            <a:endParaRPr lang="tr-TR" sz="2200">
              <a:cs typeface="Calibri"/>
            </a:endParaRPr>
          </a:p>
          <a:p>
            <a:r>
              <a:rPr lang="tr-TR" sz="2200">
                <a:cs typeface="Calibri"/>
              </a:rPr>
              <a:t>Sağlık Bakanlığı Genişletilmiş Ulusal Bağışıklama Programı ile ;</a:t>
            </a:r>
          </a:p>
          <a:p>
            <a:pPr lvl="1"/>
            <a:r>
              <a:rPr lang="tr-TR" sz="2200">
                <a:cs typeface="Calibri"/>
              </a:rPr>
              <a:t>Bulaşıcı hastalıkların önlenmesi</a:t>
            </a:r>
          </a:p>
          <a:p>
            <a:pPr lvl="1"/>
            <a:r>
              <a:rPr lang="tr-TR" sz="2200">
                <a:cs typeface="Calibri"/>
              </a:rPr>
              <a:t>Bu hastalıkların neden olduğu ölümlerin ya da kalıcı sekellerin engellenmesi amaçlanmaktadır</a:t>
            </a:r>
          </a:p>
          <a:p>
            <a:pPr lvl="1"/>
            <a:endParaRPr lang="tr-TR" sz="22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7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71577AD-37F7-4B05-84E6-94AF9AC61CA0}"/>
              </a:ext>
            </a:extLst>
          </p:cNvPr>
          <p:cNvSpPr>
            <a:spLocks noGrp="1"/>
          </p:cNvSpPr>
          <p:nvPr>
            <p:ph type="title"/>
          </p:nvPr>
        </p:nvSpPr>
        <p:spPr>
          <a:xfrm>
            <a:off x="1371597" y="348865"/>
            <a:ext cx="10044023" cy="877729"/>
          </a:xfrm>
        </p:spPr>
        <p:txBody>
          <a:bodyPr anchor="ctr">
            <a:normAutofit/>
          </a:bodyPr>
          <a:lstStyle/>
          <a:p>
            <a:endParaRPr lang="tr-TR" sz="4000">
              <a:solidFill>
                <a:srgbClr val="FFFFFF"/>
              </a:solidFill>
            </a:endParaRPr>
          </a:p>
        </p:txBody>
      </p:sp>
      <p:graphicFrame>
        <p:nvGraphicFramePr>
          <p:cNvPr id="26" name="İçerik Yer Tutucusu 2">
            <a:extLst>
              <a:ext uri="{FF2B5EF4-FFF2-40B4-BE49-F238E27FC236}">
                <a16:creationId xmlns:a16="http://schemas.microsoft.com/office/drawing/2014/main" id="{7797B63C-EA1C-463F-B0C5-AA5ED132834A}"/>
              </a:ext>
            </a:extLst>
          </p:cNvPr>
          <p:cNvGraphicFramePr>
            <a:graphicFrameLocks noGrp="1"/>
          </p:cNvGraphicFramePr>
          <p:nvPr>
            <p:ph idx="1"/>
            <p:extLst>
              <p:ext uri="{D42A27DB-BD31-4B8C-83A1-F6EECF244321}">
                <p14:modId xmlns:p14="http://schemas.microsoft.com/office/powerpoint/2010/main" val="665597206"/>
              </p:ext>
            </p:extLst>
          </p:nvPr>
        </p:nvGraphicFramePr>
        <p:xfrm>
          <a:off x="888471" y="344164"/>
          <a:ext cx="10683414" cy="596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6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graphicEl>
                                              <a:dgm id="{8DFC1FFF-927C-43FF-B317-55E06925745D}"/>
                                            </p:graphicEl>
                                          </p:spTgt>
                                        </p:tgtEl>
                                        <p:attrNameLst>
                                          <p:attrName>style.visibility</p:attrName>
                                        </p:attrNameLst>
                                      </p:cBhvr>
                                      <p:to>
                                        <p:strVal val="visible"/>
                                      </p:to>
                                    </p:set>
                                    <p:animEffect transition="in" filter="fade">
                                      <p:cBhvr>
                                        <p:cTn id="7" dur="500"/>
                                        <p:tgtEl>
                                          <p:spTgt spid="26">
                                            <p:graphicEl>
                                              <a:dgm id="{8DFC1FFF-927C-43FF-B317-55E0692574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graphicEl>
                                              <a:dgm id="{2F294FC1-010E-4CCF-B40D-988126C3D38B}"/>
                                            </p:graphicEl>
                                          </p:spTgt>
                                        </p:tgtEl>
                                        <p:attrNameLst>
                                          <p:attrName>style.visibility</p:attrName>
                                        </p:attrNameLst>
                                      </p:cBhvr>
                                      <p:to>
                                        <p:strVal val="visible"/>
                                      </p:to>
                                    </p:set>
                                    <p:animEffect transition="in" filter="fade">
                                      <p:cBhvr>
                                        <p:cTn id="12" dur="500"/>
                                        <p:tgtEl>
                                          <p:spTgt spid="26">
                                            <p:graphicEl>
                                              <a:dgm id="{2F294FC1-010E-4CCF-B40D-988126C3D38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graphicEl>
                                              <a:dgm id="{AD5A6CF4-33EE-484E-B346-AAB6584FBA6E}"/>
                                            </p:graphicEl>
                                          </p:spTgt>
                                        </p:tgtEl>
                                        <p:attrNameLst>
                                          <p:attrName>style.visibility</p:attrName>
                                        </p:attrNameLst>
                                      </p:cBhvr>
                                      <p:to>
                                        <p:strVal val="visible"/>
                                      </p:to>
                                    </p:set>
                                    <p:animEffect transition="in" filter="fade">
                                      <p:cBhvr>
                                        <p:cTn id="15" dur="500"/>
                                        <p:tgtEl>
                                          <p:spTgt spid="26">
                                            <p:graphicEl>
                                              <a:dgm id="{AD5A6CF4-33EE-484E-B346-AAB6584FBA6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graphicEl>
                                              <a:dgm id="{B52B64B2-382A-4A01-80BF-209B7BEA61A2}"/>
                                            </p:graphicEl>
                                          </p:spTgt>
                                        </p:tgtEl>
                                        <p:attrNameLst>
                                          <p:attrName>style.visibility</p:attrName>
                                        </p:attrNameLst>
                                      </p:cBhvr>
                                      <p:to>
                                        <p:strVal val="visible"/>
                                      </p:to>
                                    </p:set>
                                    <p:animEffect transition="in" filter="fade">
                                      <p:cBhvr>
                                        <p:cTn id="20" dur="500"/>
                                        <p:tgtEl>
                                          <p:spTgt spid="26">
                                            <p:graphicEl>
                                              <a:dgm id="{B52B64B2-382A-4A01-80BF-209B7BEA61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graphicEl>
                                              <a:dgm id="{41CC0CDA-068E-41EF-9515-99FF2C4D721C}"/>
                                            </p:graphicEl>
                                          </p:spTgt>
                                        </p:tgtEl>
                                        <p:attrNameLst>
                                          <p:attrName>style.visibility</p:attrName>
                                        </p:attrNameLst>
                                      </p:cBhvr>
                                      <p:to>
                                        <p:strVal val="visible"/>
                                      </p:to>
                                    </p:set>
                                    <p:animEffect transition="in" filter="fade">
                                      <p:cBhvr>
                                        <p:cTn id="23" dur="500"/>
                                        <p:tgtEl>
                                          <p:spTgt spid="26">
                                            <p:graphicEl>
                                              <a:dgm id="{41CC0CDA-068E-41EF-9515-99FF2C4D72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6">
            <a:extLst>
              <a:ext uri="{FF2B5EF4-FFF2-40B4-BE49-F238E27FC236}">
                <a16:creationId xmlns:a16="http://schemas.microsoft.com/office/drawing/2014/main" id="{96B8AB7B-5B80-40BF-B3A3-6CEB64E8A6C8}"/>
              </a:ext>
            </a:extLst>
          </p:cNvPr>
          <p:cNvPicPr>
            <a:picLocks noChangeAspect="1"/>
          </p:cNvPicPr>
          <p:nvPr/>
        </p:nvPicPr>
        <p:blipFill rotWithShape="1">
          <a:blip r:embed="rId2"/>
          <a:srcRect l="18264" r="2425"/>
          <a:stretch/>
        </p:blipFill>
        <p:spPr>
          <a:xfrm>
            <a:off x="1" y="10"/>
            <a:ext cx="9669642" cy="6857990"/>
          </a:xfrm>
          <a:prstGeom prst="rect">
            <a:avLst/>
          </a:prstGeom>
        </p:spPr>
      </p:pic>
      <p:sp>
        <p:nvSpPr>
          <p:cNvPr id="21"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4CDCC21-9EBF-480B-B2AE-4C2A109E6C8F}"/>
              </a:ext>
            </a:extLst>
          </p:cNvPr>
          <p:cNvSpPr>
            <a:spLocks noGrp="1"/>
          </p:cNvSpPr>
          <p:nvPr>
            <p:ph type="title"/>
          </p:nvPr>
        </p:nvSpPr>
        <p:spPr>
          <a:xfrm>
            <a:off x="7531610" y="365125"/>
            <a:ext cx="3822189" cy="1899912"/>
          </a:xfrm>
        </p:spPr>
        <p:txBody>
          <a:bodyPr>
            <a:normAutofit/>
          </a:bodyPr>
          <a:lstStyle/>
          <a:p>
            <a:r>
              <a:rPr lang="tr-TR" sz="4000">
                <a:ea typeface="+mj-lt"/>
                <a:cs typeface="+mj-lt"/>
              </a:rPr>
              <a:t>Aşı ile önlenebilir hastalıklar arasında</a:t>
            </a:r>
            <a:endParaRPr lang="tr-TR" sz="4000"/>
          </a:p>
        </p:txBody>
      </p:sp>
      <p:sp>
        <p:nvSpPr>
          <p:cNvPr id="3" name="İçerik Yer Tutucusu 2">
            <a:extLst>
              <a:ext uri="{FF2B5EF4-FFF2-40B4-BE49-F238E27FC236}">
                <a16:creationId xmlns:a16="http://schemas.microsoft.com/office/drawing/2014/main" id="{2295891D-023B-494E-8621-45393D762C59}"/>
              </a:ext>
            </a:extLst>
          </p:cNvPr>
          <p:cNvSpPr>
            <a:spLocks noGrp="1"/>
          </p:cNvSpPr>
          <p:nvPr>
            <p:ph idx="1"/>
          </p:nvPr>
        </p:nvSpPr>
        <p:spPr>
          <a:xfrm>
            <a:off x="7819159" y="1959748"/>
            <a:ext cx="7057093" cy="4547894"/>
          </a:xfrm>
        </p:spPr>
        <p:txBody>
          <a:bodyPr vert="horz" lIns="91440" tIns="45720" rIns="91440" bIns="45720" rtlCol="0" anchor="t">
            <a:noAutofit/>
          </a:bodyPr>
          <a:lstStyle/>
          <a:p>
            <a:endParaRPr lang="tr-TR" sz="1600" dirty="0">
              <a:cs typeface="Calibri"/>
            </a:endParaRPr>
          </a:p>
          <a:p>
            <a:r>
              <a:rPr lang="tr-TR" sz="1600" dirty="0">
                <a:cs typeface="Calibri"/>
              </a:rPr>
              <a:t>Kızamık</a:t>
            </a:r>
          </a:p>
          <a:p>
            <a:r>
              <a:rPr lang="tr-TR" sz="1600" dirty="0">
                <a:cs typeface="Calibri"/>
              </a:rPr>
              <a:t>Kızamıkçık</a:t>
            </a:r>
          </a:p>
          <a:p>
            <a:r>
              <a:rPr lang="tr-TR" sz="1600" dirty="0" err="1">
                <a:cs typeface="Calibri"/>
              </a:rPr>
              <a:t>Poliomyelit</a:t>
            </a:r>
            <a:endParaRPr lang="tr-TR" sz="1600">
              <a:cs typeface="Calibri"/>
            </a:endParaRPr>
          </a:p>
          <a:p>
            <a:r>
              <a:rPr lang="tr-TR" sz="1600" dirty="0" err="1">
                <a:cs typeface="Calibri"/>
              </a:rPr>
              <a:t>Tetanoz</a:t>
            </a:r>
            <a:endParaRPr lang="tr-TR" sz="1600">
              <a:cs typeface="Calibri"/>
            </a:endParaRPr>
          </a:p>
          <a:p>
            <a:r>
              <a:rPr lang="tr-TR" sz="1600" dirty="0">
                <a:cs typeface="Calibri"/>
              </a:rPr>
              <a:t>Difteri</a:t>
            </a:r>
          </a:p>
          <a:p>
            <a:r>
              <a:rPr lang="tr-TR" sz="1600" dirty="0">
                <a:cs typeface="Calibri"/>
              </a:rPr>
              <a:t>Boğmaca</a:t>
            </a:r>
          </a:p>
          <a:p>
            <a:r>
              <a:rPr lang="tr-TR" sz="1600" dirty="0">
                <a:cs typeface="Calibri"/>
              </a:rPr>
              <a:t>Menenjit</a:t>
            </a:r>
          </a:p>
          <a:p>
            <a:r>
              <a:rPr lang="tr-TR" sz="1600" dirty="0">
                <a:cs typeface="Calibri"/>
              </a:rPr>
              <a:t>Kabakulak</a:t>
            </a:r>
          </a:p>
          <a:p>
            <a:r>
              <a:rPr lang="tr-TR" sz="1600" dirty="0">
                <a:cs typeface="Calibri"/>
              </a:rPr>
              <a:t>Hepatit B</a:t>
            </a:r>
          </a:p>
          <a:p>
            <a:r>
              <a:rPr lang="tr-TR" sz="1600" dirty="0" err="1">
                <a:cs typeface="Calibri"/>
              </a:rPr>
              <a:t>Hemofilus</a:t>
            </a:r>
            <a:r>
              <a:rPr lang="tr-TR" sz="1600" dirty="0">
                <a:cs typeface="Calibri"/>
              </a:rPr>
              <a:t> </a:t>
            </a:r>
            <a:r>
              <a:rPr lang="tr-TR" sz="1600" dirty="0" err="1">
                <a:cs typeface="Calibri"/>
              </a:rPr>
              <a:t>influenza</a:t>
            </a:r>
            <a:r>
              <a:rPr lang="tr-TR" sz="1600" dirty="0">
                <a:cs typeface="Calibri"/>
              </a:rPr>
              <a:t> tip b</a:t>
            </a:r>
          </a:p>
          <a:p>
            <a:r>
              <a:rPr lang="tr-TR" sz="1600" dirty="0" err="1">
                <a:cs typeface="Calibri"/>
              </a:rPr>
              <a:t>Pnömokok</a:t>
            </a:r>
            <a:endParaRPr lang="tr-TR" sz="1600">
              <a:cs typeface="Calibri"/>
            </a:endParaRPr>
          </a:p>
          <a:p>
            <a:r>
              <a:rPr lang="tr-TR" sz="1600" dirty="0">
                <a:cs typeface="Calibri"/>
              </a:rPr>
              <a:t>tüberküloz</a:t>
            </a:r>
          </a:p>
        </p:txBody>
      </p:sp>
    </p:spTree>
    <p:extLst>
      <p:ext uri="{BB962C8B-B14F-4D97-AF65-F5344CB8AC3E}">
        <p14:creationId xmlns:p14="http://schemas.microsoft.com/office/powerpoint/2010/main" val="346117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C5A5D9-D408-488B-B4E3-9BA5CCFEDE73}"/>
              </a:ext>
            </a:extLst>
          </p:cNvPr>
          <p:cNvSpPr>
            <a:spLocks noGrp="1"/>
          </p:cNvSpPr>
          <p:nvPr>
            <p:ph type="title"/>
          </p:nvPr>
        </p:nvSpPr>
        <p:spPr>
          <a:xfrm>
            <a:off x="1043631" y="809898"/>
            <a:ext cx="9942716" cy="1554480"/>
          </a:xfrm>
        </p:spPr>
        <p:txBody>
          <a:bodyPr anchor="ctr">
            <a:normAutofit/>
          </a:bodyPr>
          <a:lstStyle/>
          <a:p>
            <a:r>
              <a:rPr lang="tr-TR" sz="4800">
                <a:cs typeface="Calibri Light"/>
              </a:rPr>
              <a:t>Tarihçe</a:t>
            </a:r>
            <a:endParaRPr lang="tr-TR" sz="4800"/>
          </a:p>
        </p:txBody>
      </p:sp>
      <p:sp>
        <p:nvSpPr>
          <p:cNvPr id="3" name="İçerik Yer Tutucusu 2">
            <a:extLst>
              <a:ext uri="{FF2B5EF4-FFF2-40B4-BE49-F238E27FC236}">
                <a16:creationId xmlns:a16="http://schemas.microsoft.com/office/drawing/2014/main" id="{A4908D8E-1C3F-4500-AD0D-CDA5E78D4901}"/>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tr-TR" sz="2400">
                <a:ea typeface="+mn-lt"/>
                <a:cs typeface="+mn-lt"/>
              </a:rPr>
              <a:t> 1721 yılında İngiltere Büyükelçisinin eşi Lady Mary Montagu ülkesine yazdığı bir mektupta İstanbul’da çiçek hastalığına karşı “aşı denilen bir şey” (varilasyon metodu) yapıldığını hayretle bildirmektedir. Bu mektup aşı yapımına ilişkin ulaşılmış en eski belgedir.</a:t>
            </a:r>
            <a:endParaRPr lang="tr-TR"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1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41E737-18F7-4EF1-91C8-828CF2604F8F}"/>
              </a:ext>
            </a:extLst>
          </p:cNvPr>
          <p:cNvSpPr>
            <a:spLocks noGrp="1"/>
          </p:cNvSpPr>
          <p:nvPr>
            <p:ph type="title"/>
          </p:nvPr>
        </p:nvSpPr>
        <p:spPr>
          <a:xfrm>
            <a:off x="808638" y="386930"/>
            <a:ext cx="9236700" cy="1188950"/>
          </a:xfrm>
        </p:spPr>
        <p:txBody>
          <a:bodyPr anchor="b">
            <a:normAutofit/>
          </a:bodyPr>
          <a:lstStyle/>
          <a:p>
            <a:endParaRPr lang="tr-TR" sz="5400"/>
          </a:p>
        </p:txBody>
      </p:sp>
      <p:grpSp>
        <p:nvGrpSpPr>
          <p:cNvPr id="24"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89DF795-86D3-4C0C-BFFE-BC5886E205C8}"/>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tr-TR" sz="2400">
                <a:cs typeface="Calibri"/>
              </a:rPr>
              <a:t>Pasteur 27 ekim 1885 de '' Isırıldıktan sonra kuduzdan korunma '' adlı bildiri dünyada büyük yankılar uyandırdı.Aynı tebliğ 31 ekim 1885 de istanbulda yayımlandı.</a:t>
            </a:r>
          </a:p>
          <a:p>
            <a:r>
              <a:rPr lang="tr-TR" sz="2400">
                <a:cs typeface="Calibri"/>
              </a:rPr>
              <a:t>Kuduz üzerine çalışmaları izlemek üzere Osmanlı Devleti tarafından </a:t>
            </a:r>
            <a:r>
              <a:rPr lang="tr-TR" sz="2400">
                <a:ea typeface="+mn-lt"/>
                <a:cs typeface="+mn-lt"/>
              </a:rPr>
              <a:t>Tıbbiye mektebi dahiliye muallimi Alexander Zoeros Paşa’nın başkanlığında, Zooloji Muallimi Dr. Hüseyin Remzi ve Veteriner Hekim Hüseyin Hüsnü beylerin gönderilmesine karar verilir.</a:t>
            </a:r>
            <a:endParaRPr lang="tr-TR" sz="2400">
              <a:cs typeface="Calibri"/>
            </a:endParaRPr>
          </a:p>
        </p:txBody>
      </p:sp>
    </p:spTree>
    <p:extLst>
      <p:ext uri="{BB962C8B-B14F-4D97-AF65-F5344CB8AC3E}">
        <p14:creationId xmlns:p14="http://schemas.microsoft.com/office/powerpoint/2010/main" val="170106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0F80DA2-A658-4A96-B7DB-E97F782958E1}"/>
              </a:ext>
            </a:extLst>
          </p:cNvPr>
          <p:cNvSpPr>
            <a:spLocks noGrp="1"/>
          </p:cNvSpPr>
          <p:nvPr>
            <p:ph type="title"/>
          </p:nvPr>
        </p:nvSpPr>
        <p:spPr>
          <a:xfrm>
            <a:off x="1043631" y="809898"/>
            <a:ext cx="10173010" cy="1554480"/>
          </a:xfrm>
        </p:spPr>
        <p:txBody>
          <a:bodyPr anchor="ctr">
            <a:normAutofit/>
          </a:bodyPr>
          <a:lstStyle/>
          <a:p>
            <a:endParaRPr lang="tr-TR" sz="4800"/>
          </a:p>
        </p:txBody>
      </p:sp>
      <p:cxnSp>
        <p:nvCxnSpPr>
          <p:cNvPr id="20"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1" name="İçerik Yer Tutucusu 2">
            <a:extLst>
              <a:ext uri="{FF2B5EF4-FFF2-40B4-BE49-F238E27FC236}">
                <a16:creationId xmlns:a16="http://schemas.microsoft.com/office/drawing/2014/main" id="{6C538544-1CA7-49F7-AC25-7CE9C44CF7D8}"/>
              </a:ext>
            </a:extLst>
          </p:cNvPr>
          <p:cNvGraphicFramePr>
            <a:graphicFrameLocks noGrp="1"/>
          </p:cNvGraphicFramePr>
          <p:nvPr>
            <p:ph idx="1"/>
            <p:extLst>
              <p:ext uri="{D42A27DB-BD31-4B8C-83A1-F6EECF244321}">
                <p14:modId xmlns:p14="http://schemas.microsoft.com/office/powerpoint/2010/main" val="318593434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666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Akademik ve Endüstriyel Yönüyle Aşı</vt:lpstr>
      <vt:lpstr>Sunum Düzeni</vt:lpstr>
      <vt:lpstr>Aşı </vt:lpstr>
      <vt:lpstr>PowerPoint Sunusu</vt:lpstr>
      <vt:lpstr>PowerPoint Sunusu</vt:lpstr>
      <vt:lpstr>Aşı ile önlenebilir hastalıklar arasında</vt:lpstr>
      <vt:lpstr>Tarihçe</vt:lpstr>
      <vt:lpstr>PowerPoint Sunusu</vt:lpstr>
      <vt:lpstr>PowerPoint Sunusu</vt:lpstr>
      <vt:lpstr>PowerPoint Sunusu</vt:lpstr>
      <vt:lpstr>PowerPoint Sunusu</vt:lpstr>
      <vt:lpstr>PowerPoint Sunusu</vt:lpstr>
      <vt:lpstr>PowerPoint Sunusu</vt:lpstr>
      <vt:lpstr>PowerPoint Sunusu</vt:lpstr>
      <vt:lpstr>Ar-Ge</vt:lpstr>
      <vt:lpstr>KKKAH</vt:lpstr>
      <vt:lpstr>Erciyes Üniversitesi Aşı Araştırma ve Geliştirme Uygulama ve Araştırma Merkezi’nde (ERAGEM)</vt:lpstr>
      <vt:lpstr>PowerPoint Sunusu</vt:lpstr>
      <vt:lpstr>PowerPoint Sunusu</vt:lpstr>
      <vt:lpstr>Sağlık çalışanları bağışıklama programlarını güçlendirmek için neler yapabilir?</vt:lpstr>
      <vt:lpstr>T.C. Sağlık Bakanlığı Aşı Portalı</vt:lpstr>
      <vt:lpstr>Sonuç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504</cp:revision>
  <dcterms:created xsi:type="dcterms:W3CDTF">2021-09-23T16:03:24Z</dcterms:created>
  <dcterms:modified xsi:type="dcterms:W3CDTF">2021-09-24T06:49:06Z</dcterms:modified>
</cp:coreProperties>
</file>