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6" r:id="rId40"/>
    <p:sldId id="297" r:id="rId41"/>
    <p:sldId id="298" r:id="rId42"/>
    <p:sldId id="299" r:id="rId43"/>
    <p:sldId id="300" r:id="rId44"/>
    <p:sldId id="301" r:id="rId4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4779B0-9219-FC67-A215-998BEAB5563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922EEA5A-CEFE-3CAE-522F-FABC0A6C5C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2A2E86C-0051-E7D0-5944-50EF4973324B}"/>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5" name="Alt Bilgi Yer Tutucusu 4">
            <a:extLst>
              <a:ext uri="{FF2B5EF4-FFF2-40B4-BE49-F238E27FC236}">
                <a16:creationId xmlns:a16="http://schemas.microsoft.com/office/drawing/2014/main" id="{746789D9-AFB5-1478-1129-B61F5BBBF6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BA25859-7DE2-CA54-5EA6-C86D4F12EBA9}"/>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1664120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6C683A-7A6D-51C4-4E33-F0DEB381DE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D9F8B02-1156-9F0A-9846-D64C2E95FFF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9AEA9C0-8A4D-7F13-0F6A-B10E76ACA3FA}"/>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5" name="Alt Bilgi Yer Tutucusu 4">
            <a:extLst>
              <a:ext uri="{FF2B5EF4-FFF2-40B4-BE49-F238E27FC236}">
                <a16:creationId xmlns:a16="http://schemas.microsoft.com/office/drawing/2014/main" id="{A37195EA-AE94-5594-7A87-46A0ACBB10C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8C6DB59-CF83-0EF4-FA68-2EE8EC3810F0}"/>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449710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5A84A54-D86E-2718-9E5F-2C511935E61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A77F87B-94A3-AE9B-81FB-1B1448D847B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CB03F99-1FD6-AEFC-DA0B-ACC2F467C657}"/>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5" name="Alt Bilgi Yer Tutucusu 4">
            <a:extLst>
              <a:ext uri="{FF2B5EF4-FFF2-40B4-BE49-F238E27FC236}">
                <a16:creationId xmlns:a16="http://schemas.microsoft.com/office/drawing/2014/main" id="{8637866D-D939-BEB7-284E-084F1843E3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D51F9FA-2EBE-CC64-D3D0-EFC6EE5ED89C}"/>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266814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228DF4-F8F6-A30D-0883-DC7A62D32D5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89179BF-D5E7-16B2-FC11-B38B3503F88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50F5D49-A84C-4B68-1BDA-F17A13B9CC99}"/>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5" name="Alt Bilgi Yer Tutucusu 4">
            <a:extLst>
              <a:ext uri="{FF2B5EF4-FFF2-40B4-BE49-F238E27FC236}">
                <a16:creationId xmlns:a16="http://schemas.microsoft.com/office/drawing/2014/main" id="{FEC51009-8FFF-0E0C-1429-085DE0716C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2AC940-2D25-FEDB-E748-C37AD356204B}"/>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52108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356790-DCD1-B1AB-0E9F-C003165635B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0BBF4C3-EFBD-7ADE-9A9D-F8CAC21767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7DE2A4A-A9E0-EAA3-10F3-1C7C0321769D}"/>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5" name="Alt Bilgi Yer Tutucusu 4">
            <a:extLst>
              <a:ext uri="{FF2B5EF4-FFF2-40B4-BE49-F238E27FC236}">
                <a16:creationId xmlns:a16="http://schemas.microsoft.com/office/drawing/2014/main" id="{879B1E30-9F2E-A9CF-11D6-4F2AA34DC65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731CDBF-19F1-BBC9-03B8-A698C6908458}"/>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319649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D4B9EF-87A9-5A7B-8569-B97519E335D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24AA04B-C1FF-8798-2E2D-D26E2E5F80F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D86CB540-AE6A-BF2D-4680-5BC34D19913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D56E13D-01BC-0885-30E0-B047A3E09791}"/>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6" name="Alt Bilgi Yer Tutucusu 5">
            <a:extLst>
              <a:ext uri="{FF2B5EF4-FFF2-40B4-BE49-F238E27FC236}">
                <a16:creationId xmlns:a16="http://schemas.microsoft.com/office/drawing/2014/main" id="{1FD9495D-54DE-F0BF-DF80-5DC960ADF18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C171D3B-5DE3-17FF-8E23-776C74C0FA4D}"/>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1918697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F9829B-1540-A0E9-F548-61C4FC99DEF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A4B6877-3B5E-192E-3206-4AFA5DA595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172AE74-10E4-C3DC-3641-955962AC59B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5D28F9B-AE74-F02C-6CC5-17B179BF34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F43A934-8C0B-80CC-1CF6-DA5FA7D3C5C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822C9E8-4BA1-006F-FADE-3061AE320F55}"/>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8" name="Alt Bilgi Yer Tutucusu 7">
            <a:extLst>
              <a:ext uri="{FF2B5EF4-FFF2-40B4-BE49-F238E27FC236}">
                <a16:creationId xmlns:a16="http://schemas.microsoft.com/office/drawing/2014/main" id="{0D0A1137-F070-1188-206E-237E3F51EA6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61CE3DAE-8FD5-298F-3AE7-C531D3EF6EAE}"/>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108994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B1609D-293A-4C48-0F3B-0797CA35B72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271B263-7942-DDD4-17FE-E6FCA3CA152C}"/>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4" name="Alt Bilgi Yer Tutucusu 3">
            <a:extLst>
              <a:ext uri="{FF2B5EF4-FFF2-40B4-BE49-F238E27FC236}">
                <a16:creationId xmlns:a16="http://schemas.microsoft.com/office/drawing/2014/main" id="{EE3E2E9C-D9D8-59C9-E7CD-5B6935F089FA}"/>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B9953A0-A917-2666-19EC-C836577214EB}"/>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1360453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475C010-8E28-B5AA-6CBD-B4E4BBDD6B02}"/>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3" name="Alt Bilgi Yer Tutucusu 2">
            <a:extLst>
              <a:ext uri="{FF2B5EF4-FFF2-40B4-BE49-F238E27FC236}">
                <a16:creationId xmlns:a16="http://schemas.microsoft.com/office/drawing/2014/main" id="{70246FD1-F2A9-5CFF-26D5-ABEB0752B99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9A59E15-5B54-9796-F3D6-9816F5222A22}"/>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2481583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46E9EC-A94F-826C-C137-2A483B4F6E3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961A6E9-0E1E-2ADB-19B3-8A6B42644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4D7FC51-A6BB-9D03-CA61-921C3D945E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6DA2DA2-116B-9E7D-E0BC-A9D31BC22E4D}"/>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6" name="Alt Bilgi Yer Tutucusu 5">
            <a:extLst>
              <a:ext uri="{FF2B5EF4-FFF2-40B4-BE49-F238E27FC236}">
                <a16:creationId xmlns:a16="http://schemas.microsoft.com/office/drawing/2014/main" id="{4DD58CAD-B732-38BE-B636-CEBE3303A87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4850269-B640-0010-C745-7865A8DB28BA}"/>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1262392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892CF2-1FDE-60B5-7832-A62E5C6918C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1837856-6DDD-0A2E-4FC0-E0AE2F5D73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5276A50-17DD-6034-B1C8-4E418405F1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9D77844-EC01-E8B3-65BE-3381F6E5D90B}"/>
              </a:ext>
            </a:extLst>
          </p:cNvPr>
          <p:cNvSpPr>
            <a:spLocks noGrp="1"/>
          </p:cNvSpPr>
          <p:nvPr>
            <p:ph type="dt" sz="half" idx="10"/>
          </p:nvPr>
        </p:nvSpPr>
        <p:spPr/>
        <p:txBody>
          <a:bodyPr/>
          <a:lstStyle/>
          <a:p>
            <a:fld id="{A0A0FC49-3F41-4839-A9FD-9CAD4AAD824D}" type="datetimeFigureOut">
              <a:rPr lang="tr-TR" smtClean="0"/>
              <a:t>16.05.2023</a:t>
            </a:fld>
            <a:endParaRPr lang="tr-TR"/>
          </a:p>
        </p:txBody>
      </p:sp>
      <p:sp>
        <p:nvSpPr>
          <p:cNvPr id="6" name="Alt Bilgi Yer Tutucusu 5">
            <a:extLst>
              <a:ext uri="{FF2B5EF4-FFF2-40B4-BE49-F238E27FC236}">
                <a16:creationId xmlns:a16="http://schemas.microsoft.com/office/drawing/2014/main" id="{271923D7-A706-AE6B-22C8-68DBFC26347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0646951-B137-234B-3520-46209110515D}"/>
              </a:ext>
            </a:extLst>
          </p:cNvPr>
          <p:cNvSpPr>
            <a:spLocks noGrp="1"/>
          </p:cNvSpPr>
          <p:nvPr>
            <p:ph type="sldNum" sz="quarter" idx="12"/>
          </p:nvPr>
        </p:nvSpPr>
        <p:spPr/>
        <p:txBody>
          <a:bodyPr/>
          <a:lstStyle/>
          <a:p>
            <a:fld id="{45A5649D-8572-4763-A82D-222EE6ECBB03}" type="slidenum">
              <a:rPr lang="tr-TR" smtClean="0"/>
              <a:t>‹#›</a:t>
            </a:fld>
            <a:endParaRPr lang="tr-TR"/>
          </a:p>
        </p:txBody>
      </p:sp>
    </p:spTree>
    <p:extLst>
      <p:ext uri="{BB962C8B-B14F-4D97-AF65-F5344CB8AC3E}">
        <p14:creationId xmlns:p14="http://schemas.microsoft.com/office/powerpoint/2010/main" val="2203929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5C848A5-1794-744E-97F1-9D874F6E4B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4CA2723A-8DCD-F9DC-2D34-4E9FA0BD90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2DA1BE-6A7E-C3F6-2C9F-97794242C1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A0FC49-3F41-4839-A9FD-9CAD4AAD824D}" type="datetimeFigureOut">
              <a:rPr lang="tr-TR" smtClean="0"/>
              <a:t>16.05.2023</a:t>
            </a:fld>
            <a:endParaRPr lang="tr-TR"/>
          </a:p>
        </p:txBody>
      </p:sp>
      <p:sp>
        <p:nvSpPr>
          <p:cNvPr id="5" name="Alt Bilgi Yer Tutucusu 4">
            <a:extLst>
              <a:ext uri="{FF2B5EF4-FFF2-40B4-BE49-F238E27FC236}">
                <a16:creationId xmlns:a16="http://schemas.microsoft.com/office/drawing/2014/main" id="{07F30BA2-8C82-528B-2C69-01BEA97CA4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9B47513-20B3-D21E-6C9A-27E5646A0C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5649D-8572-4763-A82D-222EE6ECBB03}" type="slidenum">
              <a:rPr lang="tr-TR" smtClean="0"/>
              <a:t>‹#›</a:t>
            </a:fld>
            <a:endParaRPr lang="tr-TR"/>
          </a:p>
        </p:txBody>
      </p:sp>
    </p:spTree>
    <p:extLst>
      <p:ext uri="{BB962C8B-B14F-4D97-AF65-F5344CB8AC3E}">
        <p14:creationId xmlns:p14="http://schemas.microsoft.com/office/powerpoint/2010/main" val="1995540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37577B-4522-9BF8-1EE4-D07C23F47DEB}"/>
              </a:ext>
            </a:extLst>
          </p:cNvPr>
          <p:cNvSpPr>
            <a:spLocks noGrp="1"/>
          </p:cNvSpPr>
          <p:nvPr>
            <p:ph type="ctrTitle"/>
          </p:nvPr>
        </p:nvSpPr>
        <p:spPr/>
        <p:txBody>
          <a:bodyPr/>
          <a:lstStyle/>
          <a:p>
            <a:endParaRPr lang="tr-TR"/>
          </a:p>
        </p:txBody>
      </p:sp>
      <p:sp>
        <p:nvSpPr>
          <p:cNvPr id="3" name="Alt Başlık 2">
            <a:extLst>
              <a:ext uri="{FF2B5EF4-FFF2-40B4-BE49-F238E27FC236}">
                <a16:creationId xmlns:a16="http://schemas.microsoft.com/office/drawing/2014/main" id="{9F1B6CB8-E86F-AD43-3C6F-0E9C39145F2D}"/>
              </a:ext>
            </a:extLst>
          </p:cNvPr>
          <p:cNvSpPr>
            <a:spLocks noGrp="1"/>
          </p:cNvSpPr>
          <p:nvPr>
            <p:ph type="subTitle" idx="1"/>
          </p:nvPr>
        </p:nvSpPr>
        <p:spPr>
          <a:xfrm>
            <a:off x="1524000" y="5004175"/>
            <a:ext cx="9144000" cy="1655762"/>
          </a:xfrm>
        </p:spPr>
        <p:txBody>
          <a:bodyPr/>
          <a:lstStyle/>
          <a:p>
            <a:r>
              <a:rPr lang="tr-TR" dirty="0"/>
              <a:t>Karadeniz Teknik Üniversitesi Tıp Fakültesi Aile Hekimliği ABD</a:t>
            </a:r>
          </a:p>
          <a:p>
            <a:r>
              <a:rPr lang="tr-TR" dirty="0" err="1"/>
              <a:t>Arş.Gör.Dr.Alperen</a:t>
            </a:r>
            <a:r>
              <a:rPr lang="tr-TR" dirty="0"/>
              <a:t> Tüysüz</a:t>
            </a:r>
          </a:p>
          <a:p>
            <a:r>
              <a:rPr lang="tr-TR" dirty="0"/>
              <a:t>16.05.2023</a:t>
            </a:r>
          </a:p>
        </p:txBody>
      </p:sp>
      <p:pic>
        <p:nvPicPr>
          <p:cNvPr id="5" name="Resim 4" descr="metin içeren bir resim&#10;&#10;Açıklama otomatik olarak oluşturuldu">
            <a:extLst>
              <a:ext uri="{FF2B5EF4-FFF2-40B4-BE49-F238E27FC236}">
                <a16:creationId xmlns:a16="http://schemas.microsoft.com/office/drawing/2014/main" id="{69C592AB-BD02-FD2F-8FE0-B2F04C9B6F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324" y="361245"/>
            <a:ext cx="9888054" cy="3881812"/>
          </a:xfrm>
          <a:prstGeom prst="rect">
            <a:avLst/>
          </a:prstGeom>
        </p:spPr>
      </p:pic>
      <p:sp>
        <p:nvSpPr>
          <p:cNvPr id="4" name="Başlık 1">
            <a:extLst>
              <a:ext uri="{FF2B5EF4-FFF2-40B4-BE49-F238E27FC236}">
                <a16:creationId xmlns:a16="http://schemas.microsoft.com/office/drawing/2014/main" id="{E861C94C-0B12-A932-4237-7B5961441EA8}"/>
              </a:ext>
            </a:extLst>
          </p:cNvPr>
          <p:cNvSpPr txBox="1">
            <a:spLocks/>
          </p:cNvSpPr>
          <p:nvPr/>
        </p:nvSpPr>
        <p:spPr>
          <a:xfrm>
            <a:off x="793551" y="4139683"/>
            <a:ext cx="10515600" cy="1325563"/>
          </a:xfrm>
          <a:prstGeom prst="rect">
            <a:avLst/>
          </a:prstGeom>
        </p:spPr>
        <p:txBody>
          <a:bodyPr vert="horz" lIns="91440" tIns="45720" rIns="91440" bIns="45720" rtlCol="0" anchor="b">
            <a:normAutofit fontScale="8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3400" b="1" dirty="0">
                <a:latin typeface="Times New Roman" panose="02020603050405020304" pitchFamily="18" charset="0"/>
                <a:cs typeface="Times New Roman" panose="02020603050405020304" pitchFamily="18" charset="0"/>
              </a:rPr>
              <a:t>Yönlendirilen 280 refrakter kronik ağrı hastasında terapötik lokal anestezinin (nöral terapi) uzun vadeli sonuçları</a:t>
            </a:r>
            <a:br>
              <a:rPr lang="tr-TR" sz="1800" dirty="0">
                <a:solidFill>
                  <a:srgbClr val="000000"/>
                </a:solidFill>
                <a:latin typeface="Cambria" panose="02040503050406030204" pitchFamily="18" charset="0"/>
              </a:rPr>
            </a:br>
            <a:endParaRPr lang="tr-TR" dirty="0"/>
          </a:p>
        </p:txBody>
      </p:sp>
    </p:spTree>
    <p:extLst>
      <p:ext uri="{BB962C8B-B14F-4D97-AF65-F5344CB8AC3E}">
        <p14:creationId xmlns:p14="http://schemas.microsoft.com/office/powerpoint/2010/main" val="678518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18D0D4-2377-79C7-B209-082597466D4A}"/>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5128DD73-76F5-3B52-E4E5-87A9F1673611}"/>
              </a:ext>
            </a:extLst>
          </p:cNvPr>
          <p:cNvSpPr>
            <a:spLocks noGrp="1"/>
          </p:cNvSpPr>
          <p:nvPr>
            <p:ph idx="1"/>
          </p:nvPr>
        </p:nvSpPr>
        <p:spPr/>
        <p:txBody>
          <a:bodyPr>
            <a:normAutofit/>
          </a:bodyPr>
          <a:lstStyle/>
          <a:p>
            <a:pPr marL="0" indent="0">
              <a:buNone/>
            </a:pPr>
            <a:r>
              <a:rPr lang="tr-TR" sz="2800" b="1" dirty="0">
                <a:latin typeface="Times New Roman" panose="02020603050405020304" pitchFamily="18" charset="0"/>
                <a:cs typeface="Times New Roman" panose="02020603050405020304" pitchFamily="18" charset="0"/>
              </a:rPr>
              <a:t>Veri Toplama</a:t>
            </a:r>
            <a:endParaRPr lang="tr-TR" dirty="0"/>
          </a:p>
          <a:p>
            <a:r>
              <a:rPr lang="tr-TR" sz="2400" dirty="0">
                <a:effectLst/>
                <a:latin typeface="Times New Roman" panose="02020603050405020304" pitchFamily="18" charset="0"/>
                <a:cs typeface="Times New Roman" panose="02020603050405020304" pitchFamily="18" charset="0"/>
              </a:rPr>
              <a:t>Ağrının şiddetini derecelendirmek ve ağrıdaki değişikliği incelemek için </a:t>
            </a:r>
            <a:r>
              <a:rPr lang="tr-TR" sz="2400" dirty="0" err="1">
                <a:effectLst/>
                <a:latin typeface="Times New Roman" panose="02020603050405020304" pitchFamily="18" charset="0"/>
                <a:cs typeface="Times New Roman" panose="02020603050405020304" pitchFamily="18" charset="0"/>
              </a:rPr>
              <a:t>MacNab</a:t>
            </a:r>
            <a:r>
              <a:rPr lang="tr-TR" sz="2400" dirty="0">
                <a:effectLst/>
                <a:latin typeface="Times New Roman" panose="02020603050405020304" pitchFamily="18" charset="0"/>
                <a:cs typeface="Times New Roman" panose="02020603050405020304" pitchFamily="18" charset="0"/>
              </a:rPr>
              <a:t> kriterleri kullanıldı.</a:t>
            </a:r>
          </a:p>
          <a:p>
            <a:r>
              <a:rPr lang="tr-TR" sz="2400" dirty="0">
                <a:effectLst/>
                <a:latin typeface="Times New Roman" panose="02020603050405020304" pitchFamily="18" charset="0"/>
                <a:cs typeface="Times New Roman" panose="02020603050405020304" pitchFamily="18" charset="0"/>
              </a:rPr>
              <a:t>Bir yıl sonra ağrıdaki değişiklikle ilgili olarak sonuçlar şu şekilde raporlandı:</a:t>
            </a:r>
          </a:p>
          <a:p>
            <a:pPr lvl="1"/>
            <a:r>
              <a:rPr lang="tr-TR" dirty="0">
                <a:effectLst/>
                <a:latin typeface="Times New Roman" panose="02020603050405020304" pitchFamily="18" charset="0"/>
                <a:cs typeface="Times New Roman" panose="02020603050405020304" pitchFamily="18" charset="0"/>
              </a:rPr>
              <a:t> I: ağrı yok</a:t>
            </a:r>
            <a:endParaRPr lang="tr-TR" dirty="0">
              <a:latin typeface="Times New Roman" panose="02020603050405020304" pitchFamily="18" charset="0"/>
              <a:cs typeface="Times New Roman" panose="02020603050405020304" pitchFamily="18" charset="0"/>
            </a:endParaRPr>
          </a:p>
          <a:p>
            <a:pPr lvl="1"/>
            <a:r>
              <a:rPr lang="tr-TR" dirty="0">
                <a:effectLst/>
                <a:latin typeface="Times New Roman" panose="02020603050405020304" pitchFamily="18" charset="0"/>
                <a:cs typeface="Times New Roman" panose="02020603050405020304" pitchFamily="18" charset="0"/>
              </a:rPr>
              <a:t>II: kayda değer iyileşme (%50'den fazla)</a:t>
            </a:r>
          </a:p>
          <a:p>
            <a:pPr lvl="1"/>
            <a:r>
              <a:rPr lang="tr-TR" dirty="0">
                <a:effectLst/>
                <a:latin typeface="Times New Roman" panose="02020603050405020304" pitchFamily="18" charset="0"/>
                <a:cs typeface="Times New Roman" panose="02020603050405020304" pitchFamily="18" charset="0"/>
              </a:rPr>
              <a:t>III: hafif iyileşme (takip süresinin sonunda ilk ağrının %50'sinden az) yukarı dönem)</a:t>
            </a:r>
            <a:endParaRPr lang="tr-TR" dirty="0">
              <a:latin typeface="Times New Roman" panose="02020603050405020304" pitchFamily="18" charset="0"/>
              <a:cs typeface="Times New Roman" panose="02020603050405020304" pitchFamily="18" charset="0"/>
            </a:endParaRPr>
          </a:p>
          <a:p>
            <a:pPr lvl="1"/>
            <a:r>
              <a:rPr lang="tr-TR" dirty="0">
                <a:effectLst/>
                <a:latin typeface="Times New Roman" panose="02020603050405020304" pitchFamily="18" charset="0"/>
                <a:cs typeface="Times New Roman" panose="02020603050405020304" pitchFamily="18" charset="0"/>
              </a:rPr>
              <a:t>IV: değişiklik yok</a:t>
            </a:r>
          </a:p>
          <a:p>
            <a:pPr lvl="1"/>
            <a:r>
              <a:rPr lang="tr-TR" dirty="0">
                <a:effectLst/>
                <a:latin typeface="Times New Roman" panose="02020603050405020304" pitchFamily="18" charset="0"/>
                <a:cs typeface="Times New Roman" panose="02020603050405020304" pitchFamily="18" charset="0"/>
              </a:rPr>
              <a:t>V: kötüleşme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591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823D6A-A74D-A967-BE8C-AF49502523DD}"/>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30230C7E-F20C-823F-4E70-6A585EE33CBA}"/>
              </a:ext>
            </a:extLst>
          </p:cNvPr>
          <p:cNvSpPr>
            <a:spLocks noGrp="1"/>
          </p:cNvSpPr>
          <p:nvPr>
            <p:ph idx="1"/>
          </p:nvPr>
        </p:nvSpPr>
        <p:spPr/>
        <p:txBody>
          <a:bodyPr/>
          <a:lstStyle/>
          <a:p>
            <a:pPr marL="0" indent="0">
              <a:buNone/>
            </a:pPr>
            <a:r>
              <a:rPr lang="tr-TR" sz="2800" b="1" dirty="0">
                <a:latin typeface="Times New Roman" panose="02020603050405020304" pitchFamily="18" charset="0"/>
                <a:cs typeface="Times New Roman" panose="02020603050405020304" pitchFamily="18" charset="0"/>
              </a:rPr>
              <a:t>Veri Toplama</a:t>
            </a:r>
            <a:endParaRPr lang="tr-TR" dirty="0"/>
          </a:p>
          <a:p>
            <a:r>
              <a:rPr lang="tr-TR" sz="2400" dirty="0">
                <a:effectLst/>
                <a:latin typeface="Times New Roman" panose="02020603050405020304" pitchFamily="18" charset="0"/>
                <a:cs typeface="Times New Roman" panose="02020603050405020304" pitchFamily="18" charset="0"/>
              </a:rPr>
              <a:t>Ek olarak, hastalardan sadece seçici olarak ağrı düzeylerini değil, aynı zamanda NT'ye başlamadan önceki ve on ikinci aydaki ortalama aylık ağrı düzeylerini de değerlendirmeleri istendi.</a:t>
            </a:r>
          </a:p>
          <a:p>
            <a:r>
              <a:rPr lang="tr-TR" sz="2400" dirty="0">
                <a:effectLst/>
                <a:latin typeface="Times New Roman" panose="02020603050405020304" pitchFamily="18" charset="0"/>
                <a:cs typeface="Times New Roman" panose="02020603050405020304" pitchFamily="18" charset="0"/>
              </a:rPr>
              <a:t>Başta NT ile iyileşme bildiren ancak bir yıl sonra ağrı düzeylerini NT başlangıcından önceki ağrı yoğunluğundan farklı olarak </a:t>
            </a:r>
            <a:r>
              <a:rPr lang="tr-TR" sz="2400">
                <a:effectLst/>
                <a:latin typeface="Times New Roman" panose="02020603050405020304" pitchFamily="18" charset="0"/>
                <a:cs typeface="Times New Roman" panose="02020603050405020304" pitchFamily="18" charset="0"/>
              </a:rPr>
              <a:t>değerlendiren dalgalı </a:t>
            </a:r>
            <a:r>
              <a:rPr lang="tr-TR" sz="2400" dirty="0">
                <a:effectLst/>
                <a:latin typeface="Times New Roman" panose="02020603050405020304" pitchFamily="18" charset="0"/>
                <a:cs typeface="Times New Roman" panose="02020603050405020304" pitchFamily="18" charset="0"/>
              </a:rPr>
              <a:t>seyir gösteren hastalar "ilerleme yok" kategorisine alındı. Birden fazla ağrı sorunu olan hastalarda sadece birincil tanı (sevk nedeni) değerlendirildi.</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790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5603AA-F121-A9D0-81F4-83975A102437}"/>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09746005-EE96-4757-4A6B-7FC6C1B864B3}"/>
              </a:ext>
            </a:extLst>
          </p:cNvPr>
          <p:cNvSpPr>
            <a:spLocks noGrp="1"/>
          </p:cNvSpPr>
          <p:nvPr>
            <p:ph idx="1"/>
          </p:nvPr>
        </p:nvSpPr>
        <p:spPr/>
        <p:txBody>
          <a:bodyPr/>
          <a:lstStyle/>
          <a:p>
            <a:pPr marL="0" indent="0">
              <a:buNone/>
            </a:pPr>
            <a:r>
              <a:rPr lang="tr-TR" sz="2800" b="1" dirty="0">
                <a:latin typeface="Times New Roman" panose="02020603050405020304" pitchFamily="18" charset="0"/>
                <a:cs typeface="Times New Roman" panose="02020603050405020304" pitchFamily="18" charset="0"/>
              </a:rPr>
              <a:t>Veri Toplama</a:t>
            </a:r>
            <a:endParaRPr lang="tr-TR" dirty="0"/>
          </a:p>
          <a:p>
            <a:r>
              <a:rPr lang="tr-TR" b="0" i="0" dirty="0">
                <a:solidFill>
                  <a:srgbClr val="212121"/>
                </a:solidFill>
                <a:effectLst/>
                <a:latin typeface="Cambria" panose="02040503050406030204" pitchFamily="18" charset="0"/>
              </a:rPr>
              <a:t>NT tedavisinden bi</a:t>
            </a:r>
            <a:r>
              <a:rPr lang="tr-TR" dirty="0">
                <a:solidFill>
                  <a:srgbClr val="212121"/>
                </a:solidFill>
                <a:latin typeface="Cambria" panose="02040503050406030204" pitchFamily="18" charset="0"/>
              </a:rPr>
              <a:t>r yıl </a:t>
            </a:r>
            <a:r>
              <a:rPr lang="tr-TR" b="0" i="0" dirty="0">
                <a:solidFill>
                  <a:srgbClr val="212121"/>
                </a:solidFill>
                <a:effectLst/>
                <a:latin typeface="Cambria" panose="02040503050406030204" pitchFamily="18" charset="0"/>
              </a:rPr>
              <a:t>sonra ağrı kesici ilaç kullanımının belgelenmesi amacıyla aşağıdaki kategoriler kullanıldı:</a:t>
            </a:r>
          </a:p>
          <a:p>
            <a:pPr lvl="1">
              <a:buFont typeface="Wingdings" panose="05000000000000000000" pitchFamily="2" charset="2"/>
              <a:buChar char="§"/>
            </a:pPr>
            <a:r>
              <a:rPr lang="tr-TR" b="0" i="0" dirty="0">
                <a:effectLst/>
                <a:latin typeface="Times New Roman" panose="02020603050405020304" pitchFamily="18" charset="0"/>
                <a:cs typeface="Times New Roman" panose="02020603050405020304" pitchFamily="18" charset="0"/>
              </a:rPr>
              <a:t>1. tedaviye başlamadan öncesine göre daha fazla ilaç</a:t>
            </a:r>
            <a:endParaRPr lang="tr-TR"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tr-TR" b="0" i="0" dirty="0">
                <a:effectLst/>
                <a:latin typeface="Times New Roman" panose="02020603050405020304" pitchFamily="18" charset="0"/>
                <a:cs typeface="Times New Roman" panose="02020603050405020304" pitchFamily="18" charset="0"/>
              </a:rPr>
              <a:t>2. daha az ilaç</a:t>
            </a:r>
          </a:p>
          <a:p>
            <a:pPr lvl="1">
              <a:buFont typeface="Wingdings" panose="05000000000000000000" pitchFamily="2" charset="2"/>
              <a:buChar char="§"/>
            </a:pPr>
            <a:r>
              <a:rPr lang="tr-TR" b="0" i="0" dirty="0">
                <a:effectLst/>
                <a:latin typeface="Times New Roman" panose="02020603050405020304" pitchFamily="18" charset="0"/>
                <a:cs typeface="Times New Roman" panose="02020603050405020304" pitchFamily="18" charset="0"/>
              </a:rPr>
              <a:t>3. ilaç alımında değişiklik olmaması</a:t>
            </a:r>
            <a:endParaRPr lang="tr-TR" dirty="0">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tr-TR" b="0" i="0" dirty="0">
                <a:effectLst/>
                <a:latin typeface="Times New Roman" panose="02020603050405020304" pitchFamily="18" charset="0"/>
                <a:cs typeface="Times New Roman" panose="02020603050405020304" pitchFamily="18" charset="0"/>
              </a:rPr>
              <a:t>4. daha önce ve tedaviden sonra ilaç kullanılmaması</a:t>
            </a:r>
          </a:p>
          <a:p>
            <a:r>
              <a:rPr lang="tr-TR" dirty="0">
                <a:effectLst/>
                <a:latin typeface="Times New Roman" panose="02020603050405020304" pitchFamily="18" charset="0"/>
                <a:cs typeface="Times New Roman" panose="02020603050405020304" pitchFamily="18" charset="0"/>
              </a:rPr>
              <a:t>Bu vaka serisi, daha önce tüm geleneksel tıbbi tedavileri denememiş veya NT'ye başlamadan önce tedaviye dirençli olmayan hastaları içermiyordu.</a:t>
            </a:r>
          </a:p>
          <a:p>
            <a:pPr lvl="1">
              <a:buFont typeface="Wingdings" panose="05000000000000000000" pitchFamily="2" charset="2"/>
              <a:buChar char="§"/>
            </a:pPr>
            <a:endParaRPr lang="tr-TR" dirty="0"/>
          </a:p>
        </p:txBody>
      </p:sp>
    </p:spTree>
    <p:extLst>
      <p:ext uri="{BB962C8B-B14F-4D97-AF65-F5344CB8AC3E}">
        <p14:creationId xmlns:p14="http://schemas.microsoft.com/office/powerpoint/2010/main" val="2278301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9DBAFC-EBDB-D6BA-3557-DD947B65E19D}"/>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9410D590-CF2E-8FE8-2611-91B0A3BE5943}"/>
              </a:ext>
            </a:extLst>
          </p:cNvPr>
          <p:cNvSpPr>
            <a:spLocks noGrp="1"/>
          </p:cNvSpPr>
          <p:nvPr>
            <p:ph idx="1"/>
          </p:nvPr>
        </p:nvSpPr>
        <p:spPr>
          <a:xfrm>
            <a:off x="838200" y="1775637"/>
            <a:ext cx="10515600" cy="4455042"/>
          </a:xfrm>
        </p:spPr>
        <p:txBody>
          <a:bodyPr>
            <a:normAutofit/>
          </a:bodyPr>
          <a:lstStyle/>
          <a:p>
            <a:pPr marL="0" indent="0">
              <a:buNone/>
            </a:pPr>
            <a:r>
              <a:rPr lang="tr-TR" sz="2400" b="1" dirty="0">
                <a:latin typeface="Times New Roman" panose="02020603050405020304" pitchFamily="18" charset="0"/>
                <a:cs typeface="Times New Roman" panose="02020603050405020304" pitchFamily="18" charset="0"/>
              </a:rPr>
              <a:t>Veri Toplama</a:t>
            </a:r>
          </a:p>
          <a:p>
            <a:r>
              <a:rPr lang="tr-TR" sz="2400" dirty="0">
                <a:latin typeface="Times New Roman" panose="02020603050405020304" pitchFamily="18" charset="0"/>
                <a:cs typeface="Times New Roman" panose="02020603050405020304" pitchFamily="18" charset="0"/>
              </a:rPr>
              <a:t>Başarısızlık nedeniyle NT'nin zamanından önce kesilmesi durumunda hastalar çalışmadan çıkarılmadı ancak bu iki hasta "ilerleme yok" kategorisine alındı.</a:t>
            </a:r>
          </a:p>
          <a:p>
            <a:r>
              <a:rPr lang="tr-TR" sz="2400" dirty="0">
                <a:latin typeface="Times New Roman" panose="02020603050405020304" pitchFamily="18" charset="0"/>
                <a:cs typeface="Times New Roman" panose="02020603050405020304" pitchFamily="18" charset="0"/>
              </a:rPr>
              <a:t>Teşhisler ICD-10 koduna göre kaydedildi ve ardından ağrıyla ilgili dört büyük tanı grubuna ayrıldı:</a:t>
            </a:r>
          </a:p>
          <a:p>
            <a:pPr lvl="1">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1. omurga ve sırt bozuklukları</a:t>
            </a:r>
          </a:p>
          <a:p>
            <a:pPr lvl="1">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2. motor sistemin diğer bölümlerinin bozuklukları</a:t>
            </a:r>
          </a:p>
          <a:p>
            <a:pPr lvl="1">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3. baş ağrıları</a:t>
            </a:r>
          </a:p>
          <a:p>
            <a:pPr lvl="1">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4. diğer ağrılar</a:t>
            </a:r>
          </a:p>
          <a:p>
            <a:r>
              <a:rPr lang="tr-TR" sz="2400" dirty="0">
                <a:latin typeface="Times New Roman" panose="02020603050405020304" pitchFamily="18" charset="0"/>
                <a:cs typeface="Times New Roman" panose="02020603050405020304" pitchFamily="18" charset="0"/>
              </a:rPr>
              <a:t>NT müdahalelerinin sonuçları bir raporda özetlendi ve sevk eden hekime iletildi.</a:t>
            </a:r>
          </a:p>
          <a:p>
            <a:pPr lvl="1">
              <a:buFont typeface="Wingdings" panose="05000000000000000000" pitchFamily="2" charset="2"/>
              <a:buChar cha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3521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B8C748-9561-3A80-A8DF-C95C09D683E8}"/>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METOD</a:t>
            </a:r>
            <a:endParaRPr lang="tr-TR" dirty="0"/>
          </a:p>
        </p:txBody>
      </p:sp>
      <p:sp>
        <p:nvSpPr>
          <p:cNvPr id="5" name="İçerik Yer Tutucusu 4">
            <a:extLst>
              <a:ext uri="{FF2B5EF4-FFF2-40B4-BE49-F238E27FC236}">
                <a16:creationId xmlns:a16="http://schemas.microsoft.com/office/drawing/2014/main" id="{2210C107-DE76-55F7-730E-B0A94CC22858}"/>
              </a:ext>
            </a:extLst>
          </p:cNvPr>
          <p:cNvSpPr>
            <a:spLocks noGrp="1"/>
          </p:cNvSpPr>
          <p:nvPr>
            <p:ph idx="1"/>
          </p:nvPr>
        </p:nvSpPr>
        <p:spPr/>
        <p:txBody>
          <a:bodyPr/>
          <a:lstStyle/>
          <a:p>
            <a:pPr marL="0" indent="0">
              <a:buNone/>
            </a:pPr>
            <a:r>
              <a:rPr lang="tr-TR" sz="2400" b="1" dirty="0">
                <a:latin typeface="Times New Roman" panose="02020603050405020304" pitchFamily="18" charset="0"/>
                <a:cs typeface="Times New Roman" panose="02020603050405020304" pitchFamily="18" charset="0"/>
              </a:rPr>
              <a:t>İstatistiksel prosedürler</a:t>
            </a:r>
          </a:p>
          <a:p>
            <a:r>
              <a:rPr lang="tr-TR" sz="2400" dirty="0">
                <a:effectLst/>
                <a:latin typeface="Times New Roman" panose="02020603050405020304" pitchFamily="18" charset="0"/>
                <a:cs typeface="Times New Roman" panose="02020603050405020304" pitchFamily="18" charset="0"/>
              </a:rPr>
              <a:t>Gruplar arasındaki sıklık farkını istatistiksel olarak belirlemek için Fisher </a:t>
            </a:r>
            <a:r>
              <a:rPr lang="tr-TR" sz="2400" dirty="0" err="1">
                <a:effectLst/>
                <a:latin typeface="Times New Roman" panose="02020603050405020304" pitchFamily="18" charset="0"/>
                <a:cs typeface="Times New Roman" panose="02020603050405020304" pitchFamily="18" charset="0"/>
              </a:rPr>
              <a:t>exact</a:t>
            </a:r>
            <a:r>
              <a:rPr lang="tr-TR" sz="2400" dirty="0">
                <a:effectLst/>
                <a:latin typeface="Times New Roman" panose="02020603050405020304" pitchFamily="18" charset="0"/>
                <a:cs typeface="Times New Roman" panose="02020603050405020304" pitchFamily="18" charset="0"/>
              </a:rPr>
              <a:t> testi kullanıldı.</a:t>
            </a:r>
            <a:endParaRPr lang="tr-TR" sz="2400" dirty="0">
              <a:solidFill>
                <a:srgbClr val="FF0000"/>
              </a:solidFill>
              <a:effectLst/>
              <a:latin typeface="Times New Roman" panose="02020603050405020304" pitchFamily="18" charset="0"/>
              <a:cs typeface="Times New Roman" panose="02020603050405020304" pitchFamily="18" charset="0"/>
            </a:endParaRPr>
          </a:p>
          <a:p>
            <a:r>
              <a:rPr lang="tr-TR" sz="2400" dirty="0">
                <a:effectLst/>
                <a:latin typeface="Times New Roman" panose="02020603050405020304" pitchFamily="18" charset="0"/>
                <a:cs typeface="Times New Roman" panose="02020603050405020304" pitchFamily="18" charset="0"/>
              </a:rPr>
              <a:t>Sürekli ve ayrık verilerle (yaş, tedavi sayısı vb.), gruplar arasındaki farkın büyüklüğünü belirlemek için </a:t>
            </a:r>
            <a:r>
              <a:rPr lang="tr-TR" sz="2400" dirty="0" err="1">
                <a:effectLst/>
                <a:latin typeface="Times New Roman" panose="02020603050405020304" pitchFamily="18" charset="0"/>
                <a:cs typeface="Times New Roman" panose="02020603050405020304" pitchFamily="18" charset="0"/>
              </a:rPr>
              <a:t>Wilcoxon</a:t>
            </a:r>
            <a:r>
              <a:rPr lang="tr-TR" sz="2400" dirty="0">
                <a:effectLst/>
                <a:latin typeface="Times New Roman" panose="02020603050405020304" pitchFamily="18" charset="0"/>
                <a:cs typeface="Times New Roman" panose="02020603050405020304" pitchFamily="18" charset="0"/>
              </a:rPr>
              <a:t> veya </a:t>
            </a:r>
            <a:r>
              <a:rPr lang="tr-TR" sz="2400" dirty="0" err="1">
                <a:effectLst/>
                <a:latin typeface="Times New Roman" panose="02020603050405020304" pitchFamily="18" charset="0"/>
                <a:cs typeface="Times New Roman" panose="02020603050405020304" pitchFamily="18" charset="0"/>
              </a:rPr>
              <a:t>Kruskal</a:t>
            </a:r>
            <a:r>
              <a:rPr lang="tr-TR" sz="2400" dirty="0">
                <a:effectLst/>
                <a:latin typeface="Times New Roman" panose="02020603050405020304" pitchFamily="18" charset="0"/>
                <a:cs typeface="Times New Roman" panose="02020603050405020304" pitchFamily="18" charset="0"/>
              </a:rPr>
              <a:t>-Wallis testi kullanıldı. </a:t>
            </a:r>
          </a:p>
          <a:p>
            <a:r>
              <a:rPr lang="tr-TR" sz="2400" dirty="0">
                <a:effectLst/>
                <a:latin typeface="Times New Roman" panose="02020603050405020304" pitchFamily="18" charset="0"/>
                <a:cs typeface="Times New Roman" panose="02020603050405020304" pitchFamily="18" charset="0"/>
              </a:rPr>
              <a:t>Bazı değişkenler arasındaki monoton ilişkiler, </a:t>
            </a:r>
            <a:r>
              <a:rPr lang="tr-TR" sz="2400" dirty="0" err="1">
                <a:effectLst/>
                <a:latin typeface="Times New Roman" panose="02020603050405020304" pitchFamily="18" charset="0"/>
                <a:cs typeface="Times New Roman" panose="02020603050405020304" pitchFamily="18" charset="0"/>
              </a:rPr>
              <a:t>Spearman'ın</a:t>
            </a:r>
            <a:r>
              <a:rPr lang="tr-TR" sz="2400" dirty="0">
                <a:effectLst/>
                <a:latin typeface="Times New Roman" panose="02020603050405020304" pitchFamily="18" charset="0"/>
                <a:cs typeface="Times New Roman" panose="02020603050405020304" pitchFamily="18" charset="0"/>
              </a:rPr>
              <a:t> sıralama korelasyon katsayısı kullanılarak belirlendi. </a:t>
            </a:r>
          </a:p>
          <a:p>
            <a:r>
              <a:rPr lang="tr-TR" sz="2400" dirty="0">
                <a:effectLst/>
                <a:latin typeface="Times New Roman" panose="02020603050405020304" pitchFamily="18" charset="0"/>
                <a:cs typeface="Times New Roman" panose="02020603050405020304" pitchFamily="18" charset="0"/>
              </a:rPr>
              <a:t>İstatistiksel önemi belirtmek için  p&lt;0.05  değeri kullanıldı.</a:t>
            </a:r>
            <a:endParaRPr lang="tr-TR" sz="2400" dirty="0">
              <a:latin typeface="Times New Roman" panose="02020603050405020304" pitchFamily="18" charset="0"/>
              <a:cs typeface="Times New Roman" panose="02020603050405020304" pitchFamily="18" charset="0"/>
            </a:endParaRPr>
          </a:p>
          <a:p>
            <a:endParaRPr lang="tr-TR" sz="24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305063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AB09DD-0CBC-82BA-3E31-EC8B4525A35A}"/>
              </a:ext>
            </a:extLst>
          </p:cNvPr>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BULGULAR</a:t>
            </a:r>
          </a:p>
        </p:txBody>
      </p:sp>
      <p:sp>
        <p:nvSpPr>
          <p:cNvPr id="3" name="İçerik Yer Tutucusu 2">
            <a:extLst>
              <a:ext uri="{FF2B5EF4-FFF2-40B4-BE49-F238E27FC236}">
                <a16:creationId xmlns:a16="http://schemas.microsoft.com/office/drawing/2014/main" id="{33DAE3BE-6561-3EE3-1FC8-E81628772701}"/>
              </a:ext>
            </a:extLst>
          </p:cNvPr>
          <p:cNvSpPr>
            <a:spLocks noGrp="1"/>
          </p:cNvSpPr>
          <p:nvPr>
            <p:ph idx="1"/>
          </p:nvPr>
        </p:nvSpPr>
        <p:spPr/>
        <p:txBody>
          <a:bodyPr/>
          <a:lstStyle/>
          <a:p>
            <a:pPr marL="0" indent="0">
              <a:buNone/>
            </a:pPr>
            <a:r>
              <a:rPr lang="tr-TR" sz="2400" b="1" i="0" dirty="0">
                <a:effectLst/>
                <a:latin typeface="Times New Roman" panose="02020603050405020304" pitchFamily="18" charset="0"/>
                <a:cs typeface="Times New Roman" panose="02020603050405020304" pitchFamily="18" charset="0"/>
              </a:rPr>
              <a:t>Demografik veriler ve Hastaların genel sağlık durumu</a:t>
            </a:r>
          </a:p>
          <a:p>
            <a:r>
              <a:rPr lang="tr-TR" sz="2400" dirty="0">
                <a:latin typeface="Times New Roman" panose="02020603050405020304" pitchFamily="18" charset="0"/>
                <a:cs typeface="Times New Roman" panose="02020603050405020304" pitchFamily="18" charset="0"/>
              </a:rPr>
              <a:t>1 Ocak 2000 ile 31 Aralık 2007 tarihleri ​​arasında toplam 361 kronik ağrı hastası NT için yazılı bir sevk aldı. Bunlardan ağrı seviyeleri kategori 1-3'ü aşmadığı için 59 hasta dışlandı.</a:t>
            </a:r>
          </a:p>
          <a:p>
            <a:r>
              <a:rPr lang="tr-TR" sz="2400" dirty="0">
                <a:latin typeface="Times New Roman" panose="02020603050405020304" pitchFamily="18" charset="0"/>
                <a:cs typeface="Times New Roman" panose="02020603050405020304" pitchFamily="18" charset="0"/>
              </a:rPr>
              <a:t>NT'nin başlamasıyla eş zamanlı olarak başka bir tedaviye başladıkları için 7 hasta vaka serisine dahil edilemedi.</a:t>
            </a:r>
          </a:p>
          <a:p>
            <a:r>
              <a:rPr lang="tr-TR" sz="2400" dirty="0">
                <a:latin typeface="Times New Roman" panose="02020603050405020304" pitchFamily="18" charset="0"/>
                <a:cs typeface="Times New Roman" panose="02020603050405020304" pitchFamily="18" charset="0"/>
              </a:rPr>
              <a:t>Başka bir potansiyel yanlılığı önlemek için bir yıllık çalışma süresi boyunca ağrı dışında bir nedenle başka bir tedaviye başladıkları ve potansiyel olarak ağrı seviyesini olumlu yönde etkiledikleri için (</a:t>
            </a:r>
            <a:r>
              <a:rPr lang="tr-TR" sz="2400" dirty="0" err="1">
                <a:latin typeface="Times New Roman" panose="02020603050405020304" pitchFamily="18" charset="0"/>
                <a:cs typeface="Times New Roman" panose="02020603050405020304" pitchFamily="18" charset="0"/>
              </a:rPr>
              <a:t>örn</a:t>
            </a:r>
            <a:r>
              <a:rPr lang="tr-TR" sz="2400" dirty="0">
                <a:latin typeface="Times New Roman" panose="02020603050405020304" pitchFamily="18" charset="0"/>
                <a:cs typeface="Times New Roman" panose="02020603050405020304" pitchFamily="18" charset="0"/>
              </a:rPr>
              <a:t>. katı diyet, psikoterapi, </a:t>
            </a:r>
            <a:r>
              <a:rPr lang="tr-TR" sz="2400" dirty="0" err="1">
                <a:latin typeface="Times New Roman" panose="02020603050405020304" pitchFamily="18" charset="0"/>
                <a:cs typeface="Times New Roman" panose="02020603050405020304" pitchFamily="18" charset="0"/>
              </a:rPr>
              <a:t>vs</a:t>
            </a:r>
            <a:r>
              <a:rPr lang="tr-TR" sz="2400" dirty="0">
                <a:latin typeface="Times New Roman" panose="02020603050405020304" pitchFamily="18" charset="0"/>
                <a:cs typeface="Times New Roman" panose="02020603050405020304" pitchFamily="18" charset="0"/>
              </a:rPr>
              <a:t>) ağrıda düzelme olan 11 hasta ve dış etkenler (kaza, eve taşınma vb.) nedeniyle 4 hasta dışlandı.</a:t>
            </a:r>
          </a:p>
          <a:p>
            <a:endParaRPr lang="tr-TR" dirty="0"/>
          </a:p>
        </p:txBody>
      </p:sp>
    </p:spTree>
    <p:extLst>
      <p:ext uri="{BB962C8B-B14F-4D97-AF65-F5344CB8AC3E}">
        <p14:creationId xmlns:p14="http://schemas.microsoft.com/office/powerpoint/2010/main" val="316427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76622A-C715-2F49-A953-CD303D530163}"/>
              </a:ext>
            </a:extLst>
          </p:cNvPr>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BULGULAR</a:t>
            </a:r>
            <a:endParaRPr lang="tr-TR" sz="3600" dirty="0"/>
          </a:p>
        </p:txBody>
      </p:sp>
      <p:sp>
        <p:nvSpPr>
          <p:cNvPr id="3" name="İçerik Yer Tutucusu 2">
            <a:extLst>
              <a:ext uri="{FF2B5EF4-FFF2-40B4-BE49-F238E27FC236}">
                <a16:creationId xmlns:a16="http://schemas.microsoft.com/office/drawing/2014/main" id="{766A948C-5139-3A7C-DF7F-BC4A210F22B8}"/>
              </a:ext>
            </a:extLst>
          </p:cNvPr>
          <p:cNvSpPr>
            <a:spLocks noGrp="1"/>
          </p:cNvSpPr>
          <p:nvPr>
            <p:ph idx="1"/>
          </p:nvPr>
        </p:nvSpPr>
        <p:spPr/>
        <p:txBody>
          <a:bodyPr>
            <a:normAutofit/>
          </a:bodyPr>
          <a:lstStyle/>
          <a:p>
            <a:pPr marL="0" indent="0">
              <a:buNone/>
            </a:pPr>
            <a:r>
              <a:rPr lang="tr-TR" sz="2400" b="1" i="0" dirty="0">
                <a:effectLst/>
                <a:latin typeface="Times New Roman" panose="02020603050405020304" pitchFamily="18" charset="0"/>
                <a:cs typeface="Times New Roman" panose="02020603050405020304" pitchFamily="18" charset="0"/>
              </a:rPr>
              <a:t>Demografik veriler ve Hastaların genel sağlık durumu</a:t>
            </a:r>
            <a:endParaRPr lang="tr-TR" sz="2400" b="0" i="0" dirty="0">
              <a:effectLst/>
              <a:latin typeface="Times New Roman" panose="02020603050405020304" pitchFamily="18" charset="0"/>
              <a:cs typeface="Times New Roman" panose="02020603050405020304" pitchFamily="18" charset="0"/>
            </a:endParaRPr>
          </a:p>
          <a:p>
            <a:r>
              <a:rPr lang="tr-TR" sz="2600" b="0" i="0" dirty="0">
                <a:effectLst/>
                <a:latin typeface="Times New Roman" panose="02020603050405020304" pitchFamily="18" charset="0"/>
                <a:cs typeface="Times New Roman" panose="02020603050405020304" pitchFamily="18" charset="0"/>
              </a:rPr>
              <a:t>Son olarak 280 hasta vaka serisine dahil edildi. Tüm hastalar, şimdiye kadar tedavi edilmemiş olan veya tedaviye yanıt vermeyen olarak kabul edilebilecek kronik ağrıdan şikayetçiydi.</a:t>
            </a:r>
          </a:p>
          <a:p>
            <a:r>
              <a:rPr lang="tr-TR" sz="2600" b="0" i="0" dirty="0">
                <a:effectLst/>
                <a:latin typeface="Times New Roman" panose="02020603050405020304" pitchFamily="18" charset="0"/>
                <a:cs typeface="Times New Roman" panose="02020603050405020304" pitchFamily="18" charset="0"/>
              </a:rPr>
              <a:t>Tüm hastalar daha önce tıbbi tedavi görmüştü. Hastaların %31'inde NT'ye başlanmadan önce ağrının farmakolojik tedavi yaklaşımı kesilmişti; bunun bir nedeni etkisizlik, diğeri ise yan etkilerin ortaya çıkmasıydı.</a:t>
            </a:r>
          </a:p>
          <a:p>
            <a:r>
              <a:rPr lang="tr-TR" sz="2600" b="0" i="0" dirty="0">
                <a:effectLst/>
                <a:latin typeface="Times New Roman" panose="02020603050405020304" pitchFamily="18" charset="0"/>
                <a:cs typeface="Times New Roman" panose="02020603050405020304" pitchFamily="18" charset="0"/>
              </a:rPr>
              <a:t>Hastaların üçte ikisinden fazlası daha önce fizik tedavi, fizyoterapi, </a:t>
            </a:r>
            <a:r>
              <a:rPr lang="tr-TR" sz="2600" b="0" i="0" dirty="0" err="1">
                <a:effectLst/>
                <a:latin typeface="Times New Roman" panose="02020603050405020304" pitchFamily="18" charset="0"/>
                <a:cs typeface="Times New Roman" panose="02020603050405020304" pitchFamily="18" charset="0"/>
              </a:rPr>
              <a:t>osteopati</a:t>
            </a:r>
            <a:r>
              <a:rPr lang="tr-TR" sz="2600" b="0" i="0" dirty="0">
                <a:effectLst/>
                <a:latin typeface="Times New Roman" panose="02020603050405020304" pitchFamily="18" charset="0"/>
                <a:cs typeface="Times New Roman" panose="02020603050405020304" pitchFamily="18" charset="0"/>
              </a:rPr>
              <a:t> veya </a:t>
            </a:r>
            <a:r>
              <a:rPr lang="tr-TR" sz="2600" b="0" i="0" dirty="0" err="1">
                <a:effectLst/>
                <a:latin typeface="Times New Roman" panose="02020603050405020304" pitchFamily="18" charset="0"/>
                <a:cs typeface="Times New Roman" panose="02020603050405020304" pitchFamily="18" charset="0"/>
              </a:rPr>
              <a:t>kayropraktik</a:t>
            </a:r>
            <a:r>
              <a:rPr lang="tr-TR" sz="2600" b="0" i="0" dirty="0">
                <a:effectLst/>
                <a:latin typeface="Times New Roman" panose="02020603050405020304" pitchFamily="18" charset="0"/>
                <a:cs typeface="Times New Roman" panose="02020603050405020304" pitchFamily="18" charset="0"/>
              </a:rPr>
              <a:t> geçirmişti ve hastaların %25'i akupunkturu da denemişti. Tüm hastaların ağrısı bu işlemlere dirençliydi.</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8370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4664172-420C-1469-6E00-86854D188D91}"/>
              </a:ext>
            </a:extLst>
          </p:cNvPr>
          <p:cNvSpPr>
            <a:spLocks noGrp="1"/>
          </p:cNvSpPr>
          <p:nvPr>
            <p:ph type="title"/>
          </p:nvPr>
        </p:nvSpPr>
        <p:spPr>
          <a:xfrm>
            <a:off x="838199" y="537883"/>
            <a:ext cx="4783697" cy="1942810"/>
          </a:xfrm>
        </p:spPr>
        <p:txBody>
          <a:bodyPr anchor="b">
            <a:normAutofit/>
          </a:bodyPr>
          <a:lstStyle/>
          <a:p>
            <a:r>
              <a:rPr lang="tr-TR" sz="3600" b="1" dirty="0">
                <a:latin typeface="Times New Roman" panose="02020603050405020304" pitchFamily="18" charset="0"/>
                <a:cs typeface="Times New Roman" panose="02020603050405020304" pitchFamily="18" charset="0"/>
              </a:rPr>
              <a:t>BULGULAR</a:t>
            </a:r>
            <a:endParaRPr lang="tr-TR" sz="3600" dirty="0"/>
          </a:p>
        </p:txBody>
      </p:sp>
      <p:sp>
        <p:nvSpPr>
          <p:cNvPr id="3" name="İçerik Yer Tutucusu 2">
            <a:extLst>
              <a:ext uri="{FF2B5EF4-FFF2-40B4-BE49-F238E27FC236}">
                <a16:creationId xmlns:a16="http://schemas.microsoft.com/office/drawing/2014/main" id="{E32CF3DF-8FCD-13F2-6E8D-EDECD479ED2D}"/>
              </a:ext>
            </a:extLst>
          </p:cNvPr>
          <p:cNvSpPr>
            <a:spLocks noGrp="1"/>
          </p:cNvSpPr>
          <p:nvPr>
            <p:ph idx="1"/>
          </p:nvPr>
        </p:nvSpPr>
        <p:spPr>
          <a:xfrm>
            <a:off x="838199" y="2686323"/>
            <a:ext cx="4783697" cy="3433583"/>
          </a:xfrm>
        </p:spPr>
        <p:txBody>
          <a:bodyPr>
            <a:normAutofit/>
          </a:bodyPr>
          <a:lstStyle/>
          <a:p>
            <a:pPr marL="0" indent="0">
              <a:buNone/>
            </a:pPr>
            <a:r>
              <a:rPr lang="tr-TR" sz="2400" b="1" i="0" dirty="0">
                <a:effectLst/>
                <a:latin typeface="Times New Roman" panose="02020603050405020304" pitchFamily="18" charset="0"/>
                <a:cs typeface="Times New Roman" panose="02020603050405020304" pitchFamily="18" charset="0"/>
              </a:rPr>
              <a:t>Demografik veriler ve Hastaların genel sağlık durumu</a:t>
            </a:r>
          </a:p>
          <a:p>
            <a:r>
              <a:rPr lang="tr-TR" sz="2400" b="0" i="0" dirty="0">
                <a:effectLst/>
                <a:latin typeface="Times New Roman" panose="02020603050405020304" pitchFamily="18" charset="0"/>
                <a:cs typeface="Times New Roman" panose="02020603050405020304" pitchFamily="18" charset="0"/>
              </a:rPr>
              <a:t>Hastaların 176’sı kadın ve 104’ü erkekti; kadınların yaş ortalaması 50,1 (SS: 15,1; dağılım: 14–84), erkeklerin yaş ortalaması 50,9 (SS: 14,4; dağılım: 11–90) idi.</a:t>
            </a:r>
          </a:p>
          <a:p>
            <a:endParaRPr lang="tr-TR" sz="2000" dirty="0"/>
          </a:p>
        </p:txBody>
      </p:sp>
      <p:pic>
        <p:nvPicPr>
          <p:cNvPr id="7" name="Resim 6" descr="metin, ekran görüntüsü, yazı tipi, sayı, numara içeren bir resim&#10;&#10;Açıklama otomatik olarak oluşturuldu">
            <a:extLst>
              <a:ext uri="{FF2B5EF4-FFF2-40B4-BE49-F238E27FC236}">
                <a16:creationId xmlns:a16="http://schemas.microsoft.com/office/drawing/2014/main" id="{31D62BD2-DDF0-70AA-1225-D7FFCBFF6F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8424" y="1516652"/>
            <a:ext cx="5365375" cy="3624482"/>
          </a:xfrm>
          <a:prstGeom prst="rect">
            <a:avLst/>
          </a:prstGeom>
        </p:spPr>
      </p:pic>
    </p:spTree>
    <p:extLst>
      <p:ext uri="{BB962C8B-B14F-4D97-AF65-F5344CB8AC3E}">
        <p14:creationId xmlns:p14="http://schemas.microsoft.com/office/powerpoint/2010/main" val="2652173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Resim 6" descr="metin, ekran görüntüsü, sayı, numara içeren bir resim&#10;&#10;Açıklama otomatik olarak oluşturuldu">
            <a:extLst>
              <a:ext uri="{FF2B5EF4-FFF2-40B4-BE49-F238E27FC236}">
                <a16:creationId xmlns:a16="http://schemas.microsoft.com/office/drawing/2014/main" id="{74325D6D-A7DE-DC6A-18B6-AEAEBD0E4230}"/>
              </a:ext>
            </a:extLst>
          </p:cNvPr>
          <p:cNvPicPr>
            <a:picLocks noChangeAspect="1"/>
          </p:cNvPicPr>
          <p:nvPr/>
        </p:nvPicPr>
        <p:blipFill rotWithShape="1">
          <a:blip r:embed="rId2">
            <a:extLst>
              <a:ext uri="{28A0092B-C50C-407E-A947-70E740481C1C}">
                <a14:useLocalDpi xmlns:a14="http://schemas.microsoft.com/office/drawing/2010/main" val="0"/>
              </a:ext>
            </a:extLst>
          </a:blip>
          <a:srcRect t="5120"/>
          <a:stretch/>
        </p:blipFill>
        <p:spPr>
          <a:xfrm>
            <a:off x="1" y="10"/>
            <a:ext cx="9669642" cy="6857990"/>
          </a:xfrm>
          <a:prstGeom prst="rect">
            <a:avLst/>
          </a:prstGeom>
        </p:spPr>
      </p:pic>
      <p:sp>
        <p:nvSpPr>
          <p:cNvPr id="30" name="Rectangle 29">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8BB411E8-B63F-7C81-C793-EC53C9EF2328}"/>
              </a:ext>
            </a:extLst>
          </p:cNvPr>
          <p:cNvSpPr>
            <a:spLocks noGrp="1"/>
          </p:cNvSpPr>
          <p:nvPr>
            <p:ph type="title"/>
          </p:nvPr>
        </p:nvSpPr>
        <p:spPr>
          <a:xfrm>
            <a:off x="7531610" y="365125"/>
            <a:ext cx="3822189" cy="1899912"/>
          </a:xfrm>
        </p:spPr>
        <p:txBody>
          <a:bodyPr>
            <a:normAutofit/>
          </a:bodyPr>
          <a:lstStyle/>
          <a:p>
            <a:r>
              <a:rPr lang="tr-TR" sz="3600" b="1" dirty="0">
                <a:latin typeface="Times New Roman" panose="02020603050405020304" pitchFamily="18" charset="0"/>
                <a:cs typeface="Times New Roman" panose="02020603050405020304" pitchFamily="18" charset="0"/>
              </a:rPr>
              <a:t>BULGULAR</a:t>
            </a:r>
            <a:endParaRPr lang="tr-TR" sz="3600" dirty="0"/>
          </a:p>
        </p:txBody>
      </p:sp>
      <p:sp>
        <p:nvSpPr>
          <p:cNvPr id="3" name="İçerik Yer Tutucusu 2">
            <a:extLst>
              <a:ext uri="{FF2B5EF4-FFF2-40B4-BE49-F238E27FC236}">
                <a16:creationId xmlns:a16="http://schemas.microsoft.com/office/drawing/2014/main" id="{59B905FB-7086-8749-42F5-DAA24CE02832}"/>
              </a:ext>
            </a:extLst>
          </p:cNvPr>
          <p:cNvSpPr>
            <a:spLocks noGrp="1"/>
          </p:cNvSpPr>
          <p:nvPr>
            <p:ph idx="1"/>
          </p:nvPr>
        </p:nvSpPr>
        <p:spPr>
          <a:xfrm>
            <a:off x="7531610" y="2434201"/>
            <a:ext cx="3822189" cy="3742762"/>
          </a:xfrm>
        </p:spPr>
        <p:txBody>
          <a:bodyPr>
            <a:normAutofit lnSpcReduction="10000"/>
          </a:bodyPr>
          <a:lstStyle/>
          <a:p>
            <a:pPr marL="0" indent="0">
              <a:buNone/>
            </a:pPr>
            <a:r>
              <a:rPr lang="tr-TR" sz="2400" b="1" i="0" dirty="0">
                <a:effectLst/>
                <a:latin typeface="Times New Roman" panose="02020603050405020304" pitchFamily="18" charset="0"/>
                <a:cs typeface="Times New Roman" panose="02020603050405020304" pitchFamily="18" charset="0"/>
              </a:rPr>
              <a:t>Sevk eden doktorların özellikleri</a:t>
            </a:r>
          </a:p>
          <a:p>
            <a:r>
              <a:rPr lang="tr-TR" sz="2400" b="0" i="0" dirty="0">
                <a:effectLst/>
                <a:latin typeface="Times New Roman" panose="02020603050405020304" pitchFamily="18" charset="0"/>
                <a:cs typeface="Times New Roman" panose="02020603050405020304" pitchFamily="18" charset="0"/>
              </a:rPr>
              <a:t>Tüm hastalar, geniş bir profesyonel disiplinler yelpazesinden doktorlar tarafından sevk edildi. Hastaların 36'sı bir üniversite hastanesinin çeşitli uzmanlık kliniklerinden sevk edilmişti.</a:t>
            </a:r>
            <a:endParaRPr lang="tr-TR" sz="2400" b="1" i="0" dirty="0">
              <a:effectLst/>
              <a:latin typeface="Times New Roman" panose="02020603050405020304" pitchFamily="18" charset="0"/>
              <a:cs typeface="Times New Roman" panose="02020603050405020304" pitchFamily="18" charset="0"/>
            </a:endParaRPr>
          </a:p>
          <a:p>
            <a:endParaRPr lang="tr-TR" sz="2000" dirty="0"/>
          </a:p>
        </p:txBody>
      </p:sp>
    </p:spTree>
    <p:extLst>
      <p:ext uri="{BB962C8B-B14F-4D97-AF65-F5344CB8AC3E}">
        <p14:creationId xmlns:p14="http://schemas.microsoft.com/office/powerpoint/2010/main" val="2101324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9">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175153F-2D89-7EC1-61D2-74873EE41C73}"/>
              </a:ext>
            </a:extLst>
          </p:cNvPr>
          <p:cNvSpPr>
            <a:spLocks noGrp="1"/>
          </p:cNvSpPr>
          <p:nvPr>
            <p:ph type="title"/>
          </p:nvPr>
        </p:nvSpPr>
        <p:spPr>
          <a:xfrm>
            <a:off x="838199" y="537883"/>
            <a:ext cx="4783697" cy="1942810"/>
          </a:xfrm>
        </p:spPr>
        <p:txBody>
          <a:bodyPr anchor="b">
            <a:normAutofit/>
          </a:bodyPr>
          <a:lstStyle/>
          <a:p>
            <a:r>
              <a:rPr lang="tr-TR" sz="3600" b="1" dirty="0">
                <a:latin typeface="Times New Roman" panose="02020603050405020304" pitchFamily="18" charset="0"/>
                <a:cs typeface="Times New Roman" panose="02020603050405020304" pitchFamily="18" charset="0"/>
              </a:rPr>
              <a:t>BULGULAR</a:t>
            </a:r>
            <a:endParaRPr lang="tr-TR" sz="3600" dirty="0"/>
          </a:p>
        </p:txBody>
      </p:sp>
      <p:sp>
        <p:nvSpPr>
          <p:cNvPr id="3" name="İçerik Yer Tutucusu 2">
            <a:extLst>
              <a:ext uri="{FF2B5EF4-FFF2-40B4-BE49-F238E27FC236}">
                <a16:creationId xmlns:a16="http://schemas.microsoft.com/office/drawing/2014/main" id="{71535687-C022-2079-8C59-C4C9F29B2B23}"/>
              </a:ext>
            </a:extLst>
          </p:cNvPr>
          <p:cNvSpPr>
            <a:spLocks noGrp="1"/>
          </p:cNvSpPr>
          <p:nvPr>
            <p:ph idx="1"/>
          </p:nvPr>
        </p:nvSpPr>
        <p:spPr>
          <a:xfrm>
            <a:off x="838199" y="2686323"/>
            <a:ext cx="4783697" cy="3433583"/>
          </a:xfrm>
        </p:spPr>
        <p:txBody>
          <a:bodyPr>
            <a:normAutofit/>
          </a:bodyPr>
          <a:lstStyle/>
          <a:p>
            <a:pPr marL="0" indent="0">
              <a:buNone/>
            </a:pPr>
            <a:r>
              <a:rPr lang="tr-TR" sz="2400" b="1" i="0" dirty="0">
                <a:effectLst/>
                <a:latin typeface="Times New Roman" panose="02020603050405020304" pitchFamily="18" charset="0"/>
                <a:cs typeface="Times New Roman" panose="02020603050405020304" pitchFamily="18" charset="0"/>
              </a:rPr>
              <a:t>Semptomlar ve teşhisler</a:t>
            </a:r>
          </a:p>
          <a:p>
            <a:r>
              <a:rPr lang="tr-TR" sz="2400" b="0" i="0" dirty="0">
                <a:effectLst/>
                <a:latin typeface="Times New Roman" panose="02020603050405020304" pitchFamily="18" charset="0"/>
                <a:cs typeface="Times New Roman" panose="02020603050405020304" pitchFamily="18" charset="0"/>
              </a:rPr>
              <a:t>Hastaların üçte ikisinden fazlası (%69.6) omurga ve motor sistemin diğer bölümlerinde tedaviye dirençli ağrı bozuklukları yaşıyordu. Her sekiz hastadan biri (%12,2) baş ağrısından yakınıyordu. </a:t>
            </a:r>
            <a:endParaRPr lang="tr-TR" sz="2400" b="1" i="0" dirty="0">
              <a:effectLst/>
              <a:latin typeface="Times New Roman" panose="02020603050405020304" pitchFamily="18" charset="0"/>
              <a:cs typeface="Times New Roman" panose="02020603050405020304" pitchFamily="18" charset="0"/>
            </a:endParaRPr>
          </a:p>
          <a:p>
            <a:endParaRPr lang="tr-TR" sz="2000" dirty="0"/>
          </a:p>
        </p:txBody>
      </p:sp>
      <p:pic>
        <p:nvPicPr>
          <p:cNvPr id="5" name="Resim 4" descr="metin, ekran görüntüsü, sayı, numara, doküman, belge içeren bir resim&#10;&#10;Açıklama otomatik olarak oluşturuldu">
            <a:extLst>
              <a:ext uri="{FF2B5EF4-FFF2-40B4-BE49-F238E27FC236}">
                <a16:creationId xmlns:a16="http://schemas.microsoft.com/office/drawing/2014/main" id="{C7C4A366-313F-4FE6-D220-3CD48688E4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1022" y="95368"/>
            <a:ext cx="3586193" cy="6641098"/>
          </a:xfrm>
          <a:prstGeom prst="rect">
            <a:avLst/>
          </a:prstGeom>
        </p:spPr>
      </p:pic>
    </p:spTree>
    <p:extLst>
      <p:ext uri="{BB962C8B-B14F-4D97-AF65-F5344CB8AC3E}">
        <p14:creationId xmlns:p14="http://schemas.microsoft.com/office/powerpoint/2010/main" val="3924832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83B3C9-47AB-5730-C4BF-CC05907C6F82}"/>
              </a:ext>
            </a:extLst>
          </p:cNvPr>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GİRİŞ</a:t>
            </a:r>
          </a:p>
        </p:txBody>
      </p:sp>
      <p:sp>
        <p:nvSpPr>
          <p:cNvPr id="3" name="İçerik Yer Tutucusu 2">
            <a:extLst>
              <a:ext uri="{FF2B5EF4-FFF2-40B4-BE49-F238E27FC236}">
                <a16:creationId xmlns:a16="http://schemas.microsoft.com/office/drawing/2014/main" id="{02EBA8DC-B430-1B98-8518-A8B9DB0BBDB6}"/>
              </a:ext>
            </a:extLst>
          </p:cNvPr>
          <p:cNvSpPr>
            <a:spLocks noGrp="1"/>
          </p:cNvSpPr>
          <p:nvPr>
            <p:ph idx="1"/>
          </p:nvPr>
        </p:nvSpPr>
        <p:spPr>
          <a:xfrm>
            <a:off x="838200" y="1605516"/>
            <a:ext cx="10515600" cy="4571447"/>
          </a:xfrm>
        </p:spPr>
        <p:txBody>
          <a:bodyPr>
            <a:normAutofit/>
          </a:bodyPr>
          <a:lstStyle/>
          <a:p>
            <a:pPr marL="0" indent="0">
              <a:buNone/>
            </a:pPr>
            <a:r>
              <a:rPr lang="tr-TR" sz="2400" b="1" dirty="0">
                <a:latin typeface="Times New Roman" panose="02020603050405020304" pitchFamily="18" charset="0"/>
                <a:cs typeface="Times New Roman" panose="02020603050405020304" pitchFamily="18" charset="0"/>
              </a:rPr>
              <a:t>Arka Plan ve Amaç</a:t>
            </a:r>
          </a:p>
          <a:p>
            <a:r>
              <a:rPr lang="tr-TR" sz="2400" dirty="0">
                <a:latin typeface="Times New Roman" panose="02020603050405020304" pitchFamily="18" charset="0"/>
                <a:cs typeface="Times New Roman" panose="02020603050405020304" pitchFamily="18" charset="0"/>
              </a:rPr>
              <a:t>Kronik ağrı sendromlarının sayısı hızla artmaktadır[ 1,2 ] .</a:t>
            </a:r>
            <a:r>
              <a:rPr lang="tr-TR" sz="2400" dirty="0">
                <a:effectLst/>
                <a:latin typeface="Times New Roman" panose="02020603050405020304" pitchFamily="18" charset="0"/>
                <a:cs typeface="Times New Roman" panose="02020603050405020304" pitchFamily="18" charset="0"/>
              </a:rPr>
              <a:t>Ayrıca, kronik ağrının muazzam bir sosyoekonomik etkisi vardır [ </a:t>
            </a:r>
            <a:r>
              <a:rPr lang="tr-TR" sz="2400" dirty="0">
                <a:latin typeface="Times New Roman" panose="02020603050405020304" pitchFamily="18" charset="0"/>
                <a:cs typeface="Times New Roman" panose="02020603050405020304" pitchFamily="18" charset="0"/>
              </a:rPr>
              <a:t>3</a:t>
            </a:r>
            <a:r>
              <a:rPr lang="tr-TR" sz="2400" dirty="0">
                <a:effectLst/>
                <a:latin typeface="Times New Roman" panose="02020603050405020304" pitchFamily="18" charset="0"/>
                <a:cs typeface="Times New Roman" panose="02020603050405020304" pitchFamily="18" charset="0"/>
              </a:rPr>
              <a:t> ]. </a:t>
            </a:r>
          </a:p>
          <a:p>
            <a:endParaRPr lang="tr-TR" sz="2400" dirty="0">
              <a:effectLst/>
              <a:latin typeface="Times New Roman" panose="02020603050405020304" pitchFamily="18" charset="0"/>
              <a:cs typeface="Times New Roman" panose="02020603050405020304" pitchFamily="18" charset="0"/>
            </a:endParaRPr>
          </a:p>
          <a:p>
            <a:r>
              <a:rPr lang="tr-TR" sz="2400" dirty="0">
                <a:effectLst/>
                <a:latin typeface="Times New Roman" panose="02020603050405020304" pitchFamily="18" charset="0"/>
                <a:cs typeface="Times New Roman" panose="02020603050405020304" pitchFamily="18" charset="0"/>
              </a:rPr>
              <a:t>Son yıllarda çok az yan etkiye neden olan etkili tıbbi ilaç tedavilerine yönelik umutlar, kısmen hayal kırıklığına uğramıştır. Bu nedenle ilaç dışı tedavi seçenekleri de aranmaya başlanmıştır. Göz önünde bulundurulması gereken mantıklı bir seçenek, hem deneyime [4,5] hem de modern ağrı fizyolojisinin bulgularına [6,7] dayanan lokal anestezikler </a:t>
            </a:r>
            <a:r>
              <a:rPr lang="tr-TR" sz="2400" dirty="0">
                <a:latin typeface="Times New Roman" panose="02020603050405020304" pitchFamily="18" charset="0"/>
                <a:cs typeface="Times New Roman" panose="02020603050405020304" pitchFamily="18" charset="0"/>
              </a:rPr>
              <a:t>kullanılarak yapılan n</a:t>
            </a:r>
            <a:r>
              <a:rPr lang="tr-TR" sz="2400" dirty="0">
                <a:effectLst/>
                <a:latin typeface="Times New Roman" panose="02020603050405020304" pitchFamily="18" charset="0"/>
                <a:cs typeface="Times New Roman" panose="02020603050405020304" pitchFamily="18" charset="0"/>
              </a:rPr>
              <a:t>öral </a:t>
            </a:r>
            <a:r>
              <a:rPr lang="tr-TR" sz="2400" dirty="0">
                <a:latin typeface="Times New Roman" panose="02020603050405020304" pitchFamily="18" charset="0"/>
                <a:cs typeface="Times New Roman" panose="02020603050405020304" pitchFamily="18" charset="0"/>
              </a:rPr>
              <a:t>t</a:t>
            </a:r>
            <a:r>
              <a:rPr lang="tr-TR" sz="2400" dirty="0">
                <a:effectLst/>
                <a:latin typeface="Times New Roman" panose="02020603050405020304" pitchFamily="18" charset="0"/>
                <a:cs typeface="Times New Roman" panose="02020603050405020304" pitchFamily="18" charset="0"/>
              </a:rPr>
              <a:t>erapi (NT) </a:t>
            </a:r>
            <a:r>
              <a:rPr lang="tr-TR" sz="2400" dirty="0">
                <a:latin typeface="Times New Roman" panose="02020603050405020304" pitchFamily="18" charset="0"/>
                <a:cs typeface="Times New Roman" panose="02020603050405020304" pitchFamily="18" charset="0"/>
              </a:rPr>
              <a:t> tedavisidir</a:t>
            </a:r>
            <a:r>
              <a:rPr lang="tr-TR" sz="2400" dirty="0">
                <a:effectLst/>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a:p>
            <a:endParaRPr lang="tr-TR" sz="2200" dirty="0"/>
          </a:p>
        </p:txBody>
      </p:sp>
      <p:sp>
        <p:nvSpPr>
          <p:cNvPr id="4" name="İçerik Yer Tutucusu 2">
            <a:extLst>
              <a:ext uri="{FF2B5EF4-FFF2-40B4-BE49-F238E27FC236}">
                <a16:creationId xmlns:a16="http://schemas.microsoft.com/office/drawing/2014/main" id="{AF2E3250-167A-C722-A4E7-1252D4563A5D}"/>
              </a:ext>
            </a:extLst>
          </p:cNvPr>
          <p:cNvSpPr txBox="1">
            <a:spLocks/>
          </p:cNvSpPr>
          <p:nvPr/>
        </p:nvSpPr>
        <p:spPr>
          <a:xfrm>
            <a:off x="838200" y="5443871"/>
            <a:ext cx="10515600" cy="900149"/>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Times New Roman" panose="02020603050405020304" pitchFamily="18" charset="0"/>
                <a:cs typeface="Times New Roman" panose="02020603050405020304" pitchFamily="18" charset="0"/>
              </a:rPr>
              <a:t>1.WHO. The burden of musculoskeletal conditions at the start of the new</a:t>
            </a: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millennium. World Health Organ Tech Rep Ser. 2003;919:1–218.</a:t>
            </a:r>
          </a:p>
          <a:p>
            <a:r>
              <a:rPr lang="en-US" dirty="0">
                <a:latin typeface="Times New Roman" panose="02020603050405020304" pitchFamily="18" charset="0"/>
                <a:cs typeface="Times New Roman" panose="02020603050405020304" pitchFamily="18" charset="0"/>
              </a:rPr>
              <a:t>2.Smolen JS. Combating the burden of musculoskeletal conditions. Ann</a:t>
            </a: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Rheum Dis. 2004;63:329</a:t>
            </a:r>
            <a:endParaRPr lang="tr-TR"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3.Oggier W. Volkswirtschaftliche Kosten chronischer Schmerzen in der</a:t>
            </a:r>
            <a:r>
              <a:rPr lang="tr-TR"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Schweiz – eine erste Annäherung. Schweiz </a:t>
            </a:r>
            <a:r>
              <a:rPr lang="de-DE" dirty="0" err="1">
                <a:latin typeface="Times New Roman" panose="02020603050405020304" pitchFamily="18" charset="0"/>
                <a:cs typeface="Times New Roman" panose="02020603050405020304" pitchFamily="18" charset="0"/>
              </a:rPr>
              <a:t>Aerztezeitung</a:t>
            </a:r>
            <a:r>
              <a:rPr lang="de-DE" dirty="0">
                <a:latin typeface="Times New Roman" panose="02020603050405020304" pitchFamily="18" charset="0"/>
                <a:cs typeface="Times New Roman" panose="02020603050405020304" pitchFamily="18" charset="0"/>
              </a:rPr>
              <a:t>. 2007;88:1265–9.</a:t>
            </a:r>
          </a:p>
          <a:p>
            <a:r>
              <a:rPr lang="de-DE" dirty="0">
                <a:latin typeface="Times New Roman" panose="02020603050405020304" pitchFamily="18" charset="0"/>
                <a:cs typeface="Times New Roman" panose="02020603050405020304" pitchFamily="18" charset="0"/>
              </a:rPr>
              <a:t>4.Fischer L, </a:t>
            </a:r>
            <a:r>
              <a:rPr lang="de-DE" dirty="0" err="1">
                <a:latin typeface="Times New Roman" panose="02020603050405020304" pitchFamily="18" charset="0"/>
                <a:cs typeface="Times New Roman" panose="02020603050405020304" pitchFamily="18" charset="0"/>
              </a:rPr>
              <a:t>Barop</a:t>
            </a:r>
            <a:r>
              <a:rPr lang="de-DE" dirty="0">
                <a:latin typeface="Times New Roman" panose="02020603050405020304" pitchFamily="18" charset="0"/>
                <a:cs typeface="Times New Roman" panose="02020603050405020304" pitchFamily="18" charset="0"/>
              </a:rPr>
              <a:t> H, </a:t>
            </a:r>
            <a:r>
              <a:rPr lang="de-DE" dirty="0" err="1">
                <a:latin typeface="Times New Roman" panose="02020603050405020304" pitchFamily="18" charset="0"/>
                <a:cs typeface="Times New Roman" panose="02020603050405020304" pitchFamily="18" charset="0"/>
              </a:rPr>
              <a:t>Maxion</a:t>
            </a:r>
            <a:r>
              <a:rPr lang="de-DE" dirty="0">
                <a:latin typeface="Times New Roman" panose="02020603050405020304" pitchFamily="18" charset="0"/>
                <a:cs typeface="Times New Roman" panose="02020603050405020304" pitchFamily="18" charset="0"/>
              </a:rPr>
              <a:t> Bergemann S. Health Technology Assessment</a:t>
            </a:r>
            <a:r>
              <a:rPr lang="tr-TR"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(HTA) Neuraltherapie nach Huneke. Programm Evaluation</a:t>
            </a:r>
            <a:r>
              <a:rPr lang="tr-TR"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Komplementärmedizin (PEK) des Schweizerischen Bundesamtes für</a:t>
            </a:r>
            <a:r>
              <a:rPr lang="tr-TR"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Gesundheit. 2005.</a:t>
            </a: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5.Fischer L, </a:t>
            </a:r>
            <a:r>
              <a:rPr lang="tr-TR" dirty="0" err="1">
                <a:latin typeface="Times New Roman" panose="02020603050405020304" pitchFamily="18" charset="0"/>
                <a:cs typeface="Times New Roman" panose="02020603050405020304" pitchFamily="18" charset="0"/>
              </a:rPr>
              <a:t>Ludin</a:t>
            </a:r>
            <a:r>
              <a:rPr lang="tr-TR" dirty="0">
                <a:latin typeface="Times New Roman" panose="02020603050405020304" pitchFamily="18" charset="0"/>
                <a:cs typeface="Times New Roman" panose="02020603050405020304" pitchFamily="18" charset="0"/>
              </a:rPr>
              <a:t> SM, </a:t>
            </a:r>
            <a:r>
              <a:rPr lang="tr-TR" dirty="0" err="1">
                <a:latin typeface="Times New Roman" panose="02020603050405020304" pitchFamily="18" charset="0"/>
                <a:cs typeface="Times New Roman" panose="02020603050405020304" pitchFamily="18" charset="0"/>
              </a:rPr>
              <a:t>Thommen</a:t>
            </a:r>
            <a:r>
              <a:rPr lang="tr-TR" dirty="0">
                <a:latin typeface="Times New Roman" panose="02020603050405020304" pitchFamily="18" charset="0"/>
                <a:cs typeface="Times New Roman" panose="02020603050405020304" pitchFamily="18" charset="0"/>
              </a:rPr>
              <a:t> D, </a:t>
            </a:r>
            <a:r>
              <a:rPr lang="tr-TR" dirty="0" err="1">
                <a:latin typeface="Times New Roman" panose="02020603050405020304" pitchFamily="18" charset="0"/>
                <a:cs typeface="Times New Roman" panose="02020603050405020304" pitchFamily="18" charset="0"/>
              </a:rPr>
              <a:t>Hausammann</a:t>
            </a:r>
            <a:r>
              <a:rPr lang="tr-TR" dirty="0">
                <a:latin typeface="Times New Roman" panose="02020603050405020304" pitchFamily="18" charset="0"/>
                <a:cs typeface="Times New Roman" panose="02020603050405020304" pitchFamily="18" charset="0"/>
              </a:rPr>
              <a:t> R. </a:t>
            </a:r>
            <a:r>
              <a:rPr lang="tr-TR" dirty="0" err="1">
                <a:latin typeface="Times New Roman" panose="02020603050405020304" pitchFamily="18" charset="0"/>
                <a:cs typeface="Times New Roman" panose="02020603050405020304" pitchFamily="18" charset="0"/>
              </a:rPr>
              <a:t>Antrag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auf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Kostenübernahme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durch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obligatorische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Krankenpflegeversicherung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betreffend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Leistung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Störfeld-Therapie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Neuraltherapie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Huneke</a:t>
            </a:r>
            <a:r>
              <a:rPr lang="tr-TR" dirty="0">
                <a:latin typeface="Times New Roman" panose="02020603050405020304" pitchFamily="18" charset="0"/>
                <a:cs typeface="Times New Roman" panose="02020603050405020304" pitchFamily="18" charset="0"/>
              </a:rPr>
              <a:t>) an </a:t>
            </a:r>
            <a:r>
              <a:rPr lang="tr-TR" dirty="0" err="1">
                <a:latin typeface="Times New Roman" panose="02020603050405020304" pitchFamily="18" charset="0"/>
                <a:cs typeface="Times New Roman" panose="02020603050405020304" pitchFamily="18" charset="0"/>
              </a:rPr>
              <a:t>das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Schweizerische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Bundesamt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für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Gesundheit</a:t>
            </a:r>
            <a:r>
              <a:rPr lang="tr-TR" dirty="0">
                <a:latin typeface="Times New Roman" panose="02020603050405020304" pitchFamily="18" charset="0"/>
                <a:cs typeface="Times New Roman" panose="02020603050405020304" pitchFamily="18" charset="0"/>
              </a:rPr>
              <a:t>. 2010.</a:t>
            </a:r>
          </a:p>
          <a:p>
            <a:r>
              <a:rPr lang="tr-TR" dirty="0">
                <a:latin typeface="Times New Roman" panose="02020603050405020304" pitchFamily="18" charset="0"/>
                <a:cs typeface="Times New Roman" panose="02020603050405020304" pitchFamily="18" charset="0"/>
              </a:rPr>
              <a:t>6.Jänig W, Baron R. </a:t>
            </a:r>
            <a:r>
              <a:rPr lang="tr-TR" dirty="0" err="1">
                <a:latin typeface="Times New Roman" panose="02020603050405020304" pitchFamily="18" charset="0"/>
                <a:cs typeface="Times New Roman" panose="02020603050405020304" pitchFamily="18" charset="0"/>
              </a:rPr>
              <a:t>Pathophysiologie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Schmerzes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a:t>
            </a:r>
            <a:r>
              <a:rPr lang="tr-TR" dirty="0">
                <a:latin typeface="Times New Roman" panose="02020603050405020304" pitchFamily="18" charset="0"/>
                <a:cs typeface="Times New Roman" panose="02020603050405020304" pitchFamily="18" charset="0"/>
              </a:rPr>
              <a:t>: Fischer L, </a:t>
            </a:r>
            <a:r>
              <a:rPr lang="tr-TR" dirty="0" err="1">
                <a:latin typeface="Times New Roman" panose="02020603050405020304" pitchFamily="18" charset="0"/>
                <a:cs typeface="Times New Roman" panose="02020603050405020304" pitchFamily="18" charset="0"/>
              </a:rPr>
              <a:t>Peuker</a:t>
            </a:r>
            <a:r>
              <a:rPr lang="tr-TR" dirty="0">
                <a:latin typeface="Times New Roman" panose="02020603050405020304" pitchFamily="18" charset="0"/>
                <a:cs typeface="Times New Roman" panose="02020603050405020304" pitchFamily="18" charset="0"/>
              </a:rPr>
              <a:t> ET, </a:t>
            </a:r>
            <a:r>
              <a:rPr lang="tr-TR" dirty="0" err="1">
                <a:latin typeface="Times New Roman" panose="02020603050405020304" pitchFamily="18" charset="0"/>
                <a:cs typeface="Times New Roman" panose="02020603050405020304" pitchFamily="18" charset="0"/>
              </a:rPr>
              <a:t>editors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Lehrbuch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Integrative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Schmerztherapie</a:t>
            </a:r>
            <a:r>
              <a:rPr lang="tr-TR" dirty="0">
                <a:latin typeface="Times New Roman" panose="02020603050405020304" pitchFamily="18" charset="0"/>
                <a:cs typeface="Times New Roman" panose="02020603050405020304" pitchFamily="18" charset="0"/>
              </a:rPr>
              <a:t>. Stuttgart: </a:t>
            </a:r>
            <a:r>
              <a:rPr lang="tr-TR" dirty="0" err="1">
                <a:latin typeface="Times New Roman" panose="02020603050405020304" pitchFamily="18" charset="0"/>
                <a:cs typeface="Times New Roman" panose="02020603050405020304" pitchFamily="18" charset="0"/>
              </a:rPr>
              <a:t>Haug</a:t>
            </a:r>
            <a:r>
              <a:rPr lang="tr-TR" dirty="0">
                <a:latin typeface="Times New Roman" panose="02020603050405020304" pitchFamily="18" charset="0"/>
                <a:cs typeface="Times New Roman" panose="02020603050405020304" pitchFamily="18" charset="0"/>
              </a:rPr>
              <a:t>; 2011.</a:t>
            </a:r>
          </a:p>
          <a:p>
            <a:r>
              <a:rPr lang="tr-TR" dirty="0">
                <a:latin typeface="Times New Roman" panose="02020603050405020304" pitchFamily="18" charset="0"/>
                <a:cs typeface="Times New Roman" panose="02020603050405020304" pitchFamily="18" charset="0"/>
              </a:rPr>
              <a:t>7.Jänig W.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Integrative</a:t>
            </a:r>
            <a:r>
              <a:rPr lang="tr-TR" dirty="0">
                <a:latin typeface="Times New Roman" panose="02020603050405020304" pitchFamily="18" charset="0"/>
                <a:cs typeface="Times New Roman" panose="02020603050405020304" pitchFamily="18" charset="0"/>
              </a:rPr>
              <a:t> Action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Autonomic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Nervous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System</a:t>
            </a:r>
            <a:r>
              <a:rPr lang="tr-TR" dirty="0">
                <a:latin typeface="Times New Roman" panose="02020603050405020304" pitchFamily="18" charset="0"/>
                <a:cs typeface="Times New Roman" panose="02020603050405020304" pitchFamily="18" charset="0"/>
              </a:rPr>
              <a:t>. New York: Cambridge </a:t>
            </a:r>
            <a:r>
              <a:rPr lang="tr-TR" dirty="0" err="1">
                <a:latin typeface="Times New Roman" panose="02020603050405020304" pitchFamily="18" charset="0"/>
                <a:cs typeface="Times New Roman" panose="02020603050405020304" pitchFamily="18" charset="0"/>
              </a:rPr>
              <a:t>University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Press</a:t>
            </a:r>
            <a:r>
              <a:rPr lang="tr-TR" dirty="0">
                <a:latin typeface="Times New Roman" panose="02020603050405020304" pitchFamily="18" charset="0"/>
                <a:cs typeface="Times New Roman" panose="02020603050405020304" pitchFamily="18" charset="0"/>
              </a:rPr>
              <a:t>; 2006.</a:t>
            </a:r>
          </a:p>
          <a:p>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48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1F434A-8659-A052-1721-0A5576CBB69A}"/>
              </a:ext>
            </a:extLst>
          </p:cNvPr>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BULGULAR</a:t>
            </a:r>
            <a:endParaRPr lang="tr-TR" sz="3600" dirty="0"/>
          </a:p>
        </p:txBody>
      </p:sp>
      <p:sp>
        <p:nvSpPr>
          <p:cNvPr id="3" name="İçerik Yer Tutucusu 2">
            <a:extLst>
              <a:ext uri="{FF2B5EF4-FFF2-40B4-BE49-F238E27FC236}">
                <a16:creationId xmlns:a16="http://schemas.microsoft.com/office/drawing/2014/main" id="{D1EECD94-8B1B-24FC-228C-5F9A0E3C375D}"/>
              </a:ext>
            </a:extLst>
          </p:cNvPr>
          <p:cNvSpPr>
            <a:spLocks noGrp="1"/>
          </p:cNvSpPr>
          <p:nvPr>
            <p:ph idx="1"/>
          </p:nvPr>
        </p:nvSpPr>
        <p:spPr/>
        <p:txBody>
          <a:bodyPr/>
          <a:lstStyle/>
          <a:p>
            <a:pPr marL="0" indent="0">
              <a:buNone/>
            </a:pPr>
            <a:r>
              <a:rPr lang="tr-TR" sz="2400" b="1" dirty="0">
                <a:latin typeface="Times New Roman" panose="02020603050405020304" pitchFamily="18" charset="0"/>
                <a:cs typeface="Times New Roman" panose="02020603050405020304" pitchFamily="18" charset="0"/>
              </a:rPr>
              <a:t>H</a:t>
            </a:r>
            <a:r>
              <a:rPr lang="tr-TR" sz="2400" b="1" i="0" dirty="0">
                <a:effectLst/>
                <a:latin typeface="Times New Roman" panose="02020603050405020304" pitchFamily="18" charset="0"/>
                <a:cs typeface="Times New Roman" panose="02020603050405020304" pitchFamily="18" charset="0"/>
              </a:rPr>
              <a:t>astalık süresi</a:t>
            </a:r>
          </a:p>
          <a:p>
            <a:r>
              <a:rPr lang="tr-TR" sz="2400" b="0" i="0" dirty="0">
                <a:effectLst/>
                <a:latin typeface="Times New Roman" panose="02020603050405020304" pitchFamily="18" charset="0"/>
                <a:cs typeface="Times New Roman" panose="02020603050405020304" pitchFamily="18" charset="0"/>
              </a:rPr>
              <a:t>NT'ye başlamadan önce tüm hastalarda ortalama hastalık süresi 64 aydı, yani beş yıldan fazlaydı. Hastalık süresinin dağılımı çarpıktı, yani tüm hastaların %50'si 36 aydan az ve 4 hasta 360 aydan uzun süredir hastaydı.</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Bu dört tanı grubu arasında hastalık süresi açısından istatistiksel olarak anlamlı bir fark vardı ( </a:t>
            </a:r>
            <a:r>
              <a:rPr lang="tr-TR" sz="2400" b="0" i="1" dirty="0">
                <a:effectLst/>
                <a:latin typeface="Times New Roman" panose="02020603050405020304" pitchFamily="18" charset="0"/>
                <a:cs typeface="Times New Roman" panose="02020603050405020304" pitchFamily="18" charset="0"/>
              </a:rPr>
              <a:t>p</a:t>
            </a:r>
            <a:r>
              <a:rPr lang="tr-TR" sz="2400" b="0" i="0" dirty="0">
                <a:effectLst/>
                <a:latin typeface="Times New Roman" panose="02020603050405020304" pitchFamily="18" charset="0"/>
                <a:cs typeface="Times New Roman" panose="02020603050405020304" pitchFamily="18" charset="0"/>
              </a:rPr>
              <a:t>  = 0.04), baş ve yüz ağrısı çeken hastaların diğer üç gruba göre sevk edilmeden önce daha uzun hastalık süresi gösterdiği gözlendi.</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0546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59AB16D-3CE9-180D-2B2B-F5559533027E}"/>
              </a:ext>
            </a:extLst>
          </p:cNvPr>
          <p:cNvSpPr>
            <a:spLocks noGrp="1"/>
          </p:cNvSpPr>
          <p:nvPr>
            <p:ph type="title"/>
          </p:nvPr>
        </p:nvSpPr>
        <p:spPr>
          <a:xfrm>
            <a:off x="838199" y="537883"/>
            <a:ext cx="4783697" cy="1942810"/>
          </a:xfrm>
        </p:spPr>
        <p:txBody>
          <a:bodyPr anchor="b">
            <a:normAutofit/>
          </a:bodyPr>
          <a:lstStyle/>
          <a:p>
            <a:r>
              <a:rPr lang="tr-TR" sz="3600" b="1" dirty="0">
                <a:latin typeface="Times New Roman" panose="02020603050405020304" pitchFamily="18" charset="0"/>
                <a:cs typeface="Times New Roman" panose="02020603050405020304" pitchFamily="18" charset="0"/>
              </a:rPr>
              <a:t>BULGULAR</a:t>
            </a:r>
            <a:endParaRPr lang="tr-TR" sz="3600" dirty="0"/>
          </a:p>
        </p:txBody>
      </p:sp>
      <p:sp>
        <p:nvSpPr>
          <p:cNvPr id="3" name="İçerik Yer Tutucusu 2">
            <a:extLst>
              <a:ext uri="{FF2B5EF4-FFF2-40B4-BE49-F238E27FC236}">
                <a16:creationId xmlns:a16="http://schemas.microsoft.com/office/drawing/2014/main" id="{6578692F-8AB9-8A46-2B99-D939069B7A9C}"/>
              </a:ext>
            </a:extLst>
          </p:cNvPr>
          <p:cNvSpPr>
            <a:spLocks noGrp="1"/>
          </p:cNvSpPr>
          <p:nvPr>
            <p:ph idx="1"/>
          </p:nvPr>
        </p:nvSpPr>
        <p:spPr>
          <a:xfrm>
            <a:off x="838199" y="2686323"/>
            <a:ext cx="4783697" cy="3433583"/>
          </a:xfrm>
        </p:spPr>
        <p:txBody>
          <a:bodyPr>
            <a:normAutofit/>
          </a:bodyPr>
          <a:lstStyle/>
          <a:p>
            <a:pPr marL="0" indent="0">
              <a:buNone/>
            </a:pPr>
            <a:r>
              <a:rPr lang="tr-TR" sz="2400" b="1" dirty="0">
                <a:latin typeface="Times New Roman" panose="02020603050405020304" pitchFamily="18" charset="0"/>
                <a:cs typeface="Times New Roman" panose="02020603050405020304" pitchFamily="18" charset="0"/>
              </a:rPr>
              <a:t>H</a:t>
            </a:r>
            <a:r>
              <a:rPr lang="tr-TR" sz="2400" b="1" i="0" dirty="0">
                <a:effectLst/>
                <a:latin typeface="Times New Roman" panose="02020603050405020304" pitchFamily="18" charset="0"/>
                <a:cs typeface="Times New Roman" panose="02020603050405020304" pitchFamily="18" charset="0"/>
              </a:rPr>
              <a:t>astalık süresi</a:t>
            </a:r>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Yaş kategorilerine(0–20, 21–40, 41–60, 61–80, &gt;80 yaş) göre hastalık süresinin analizi, yaş grupları arasında anlamlı bir fark göstermedi ( p </a:t>
            </a:r>
            <a:r>
              <a:rPr lang="tr-TR" sz="2400" b="0" i="1" dirty="0">
                <a:effectLst/>
                <a:latin typeface="Times New Roman" panose="02020603050405020304" pitchFamily="18" charset="0"/>
                <a:cs typeface="Times New Roman" panose="02020603050405020304" pitchFamily="18" charset="0"/>
              </a:rPr>
              <a:t>=</a:t>
            </a:r>
            <a:r>
              <a:rPr lang="tr-TR" sz="2400" b="0" i="0" dirty="0">
                <a:effectLst/>
                <a:latin typeface="Times New Roman" panose="02020603050405020304" pitchFamily="18" charset="0"/>
                <a:cs typeface="Times New Roman" panose="02020603050405020304" pitchFamily="18" charset="0"/>
              </a:rPr>
              <a:t>  0,14 ). Ayrıca kadın ve erkek hastalar arasında hastalık süresi açısından fark yoktu ( </a:t>
            </a:r>
            <a:r>
              <a:rPr lang="tr-TR" sz="2400" b="0" i="1" dirty="0">
                <a:effectLst/>
                <a:latin typeface="Times New Roman" panose="02020603050405020304" pitchFamily="18" charset="0"/>
                <a:cs typeface="Times New Roman" panose="02020603050405020304" pitchFamily="18" charset="0"/>
              </a:rPr>
              <a:t>p</a:t>
            </a:r>
            <a:r>
              <a:rPr lang="tr-TR" sz="2400" b="0" i="0" dirty="0">
                <a:effectLst/>
                <a:latin typeface="Times New Roman" panose="02020603050405020304" pitchFamily="18" charset="0"/>
                <a:cs typeface="Times New Roman" panose="02020603050405020304" pitchFamily="18" charset="0"/>
              </a:rPr>
              <a:t>  =0,41).</a:t>
            </a:r>
            <a:endParaRPr lang="tr-TR" sz="2400" dirty="0">
              <a:latin typeface="Times New Roman" panose="02020603050405020304" pitchFamily="18" charset="0"/>
              <a:cs typeface="Times New Roman" panose="02020603050405020304" pitchFamily="18" charset="0"/>
            </a:endParaRPr>
          </a:p>
        </p:txBody>
      </p:sp>
      <p:pic>
        <p:nvPicPr>
          <p:cNvPr id="5" name="Resim 4" descr="metin, ekran görüntüsü, yazı tipi, sayı, numara içeren bir resim&#10;&#10;Açıklama otomatik olarak oluşturuldu">
            <a:extLst>
              <a:ext uri="{FF2B5EF4-FFF2-40B4-BE49-F238E27FC236}">
                <a16:creationId xmlns:a16="http://schemas.microsoft.com/office/drawing/2014/main" id="{9E3E5C5D-9A8F-4EB5-04E7-D297D99A98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4551" y="1354237"/>
            <a:ext cx="6685635" cy="4016416"/>
          </a:xfrm>
          <a:prstGeom prst="rect">
            <a:avLst/>
          </a:prstGeom>
        </p:spPr>
      </p:pic>
    </p:spTree>
    <p:extLst>
      <p:ext uri="{BB962C8B-B14F-4D97-AF65-F5344CB8AC3E}">
        <p14:creationId xmlns:p14="http://schemas.microsoft.com/office/powerpoint/2010/main" val="4008569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419ADC7-DE7C-464E-9F88-6CAB6F61BC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1DF4E8C-75C4-5FEA-D897-9089805423B3}"/>
              </a:ext>
            </a:extLst>
          </p:cNvPr>
          <p:cNvSpPr>
            <a:spLocks noGrp="1"/>
          </p:cNvSpPr>
          <p:nvPr>
            <p:ph type="title"/>
          </p:nvPr>
        </p:nvSpPr>
        <p:spPr>
          <a:xfrm>
            <a:off x="6554070" y="411812"/>
            <a:ext cx="4148093" cy="758151"/>
          </a:xfrm>
        </p:spPr>
        <p:txBody>
          <a:bodyPr anchor="b">
            <a:normAutofit/>
          </a:bodyPr>
          <a:lstStyle/>
          <a:p>
            <a:r>
              <a:rPr lang="tr-TR" sz="4000" b="1" dirty="0">
                <a:latin typeface="Times New Roman" panose="02020603050405020304" pitchFamily="18" charset="0"/>
                <a:cs typeface="Times New Roman" panose="02020603050405020304" pitchFamily="18" charset="0"/>
              </a:rPr>
              <a:t>BULGULAR</a:t>
            </a:r>
            <a:endParaRPr lang="tr-TR" sz="4000" dirty="0"/>
          </a:p>
        </p:txBody>
      </p:sp>
      <p:pic>
        <p:nvPicPr>
          <p:cNvPr id="5" name="Resim 4" descr="metin, ekran görüntüsü, yazı tipi, sayı, numara içeren bir resim&#10;&#10;Açıklama otomatik olarak oluşturuldu">
            <a:extLst>
              <a:ext uri="{FF2B5EF4-FFF2-40B4-BE49-F238E27FC236}">
                <a16:creationId xmlns:a16="http://schemas.microsoft.com/office/drawing/2014/main" id="{5CEB65D1-F6E7-96E7-0222-C132316088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017" y="1082843"/>
            <a:ext cx="6249053" cy="4010568"/>
          </a:xfrm>
          <a:prstGeom prst="rect">
            <a:avLst/>
          </a:prstGeom>
        </p:spPr>
      </p:pic>
      <p:sp>
        <p:nvSpPr>
          <p:cNvPr id="3" name="İçerik Yer Tutucusu 2">
            <a:extLst>
              <a:ext uri="{FF2B5EF4-FFF2-40B4-BE49-F238E27FC236}">
                <a16:creationId xmlns:a16="http://schemas.microsoft.com/office/drawing/2014/main" id="{86EB5822-0FC6-46E2-204A-415D6C9F28B0}"/>
              </a:ext>
            </a:extLst>
          </p:cNvPr>
          <p:cNvSpPr>
            <a:spLocks noGrp="1"/>
          </p:cNvSpPr>
          <p:nvPr>
            <p:ph idx="1"/>
          </p:nvPr>
        </p:nvSpPr>
        <p:spPr>
          <a:xfrm>
            <a:off x="6554070" y="1332309"/>
            <a:ext cx="5104435" cy="5346283"/>
          </a:xfrm>
        </p:spPr>
        <p:txBody>
          <a:bodyPr>
            <a:noAutofit/>
          </a:bodyPr>
          <a:lstStyle/>
          <a:p>
            <a:pPr marL="0" indent="0">
              <a:buNone/>
            </a:pPr>
            <a:r>
              <a:rPr lang="tr-TR" sz="2400" b="1" dirty="0">
                <a:latin typeface="Times New Roman" panose="02020603050405020304" pitchFamily="18" charset="0"/>
                <a:cs typeface="Times New Roman" panose="02020603050405020304" pitchFamily="18" charset="0"/>
              </a:rPr>
              <a:t>T</a:t>
            </a:r>
            <a:r>
              <a:rPr lang="tr-TR" sz="2400" b="1" i="0" dirty="0">
                <a:effectLst/>
                <a:latin typeface="Times New Roman" panose="02020603050405020304" pitchFamily="18" charset="0"/>
                <a:cs typeface="Times New Roman" panose="02020603050405020304" pitchFamily="18" charset="0"/>
              </a:rPr>
              <a:t>edavi sayısı</a:t>
            </a:r>
          </a:p>
          <a:p>
            <a:r>
              <a:rPr lang="tr-TR" sz="2400" b="0" i="0" dirty="0">
                <a:effectLst/>
                <a:latin typeface="Times New Roman" panose="02020603050405020304" pitchFamily="18" charset="0"/>
                <a:cs typeface="Times New Roman" panose="02020603050405020304" pitchFamily="18" charset="0"/>
              </a:rPr>
              <a:t>Hastaların ilk yıl kullandıkları tedavi seans sayısı 1 ile 40 arasında değişmekte olup, ortalama sayı 9,16 (SS: 5,69), medyan 8,0'dir.</a:t>
            </a:r>
          </a:p>
          <a:p>
            <a:r>
              <a:rPr lang="tr-TR" sz="2400" b="0" i="0" dirty="0">
                <a:effectLst/>
                <a:latin typeface="Times New Roman" panose="02020603050405020304" pitchFamily="18" charset="0"/>
                <a:cs typeface="Times New Roman" panose="02020603050405020304" pitchFamily="18" charset="0"/>
              </a:rPr>
              <a:t>Teşhis grupları arasında tedavi sayısında istatistiksel olarak anlamlı bir fark vardı ( </a:t>
            </a:r>
            <a:r>
              <a:rPr lang="tr-TR" sz="2400" b="0" i="1" dirty="0">
                <a:effectLst/>
                <a:latin typeface="Times New Roman" panose="02020603050405020304" pitchFamily="18" charset="0"/>
                <a:cs typeface="Times New Roman" panose="02020603050405020304" pitchFamily="18" charset="0"/>
              </a:rPr>
              <a:t>p</a:t>
            </a:r>
            <a:r>
              <a:rPr lang="tr-TR" sz="2400" b="0" i="0" dirty="0">
                <a:effectLst/>
                <a:latin typeface="Times New Roman" panose="02020603050405020304" pitchFamily="18" charset="0"/>
                <a:cs typeface="Times New Roman" panose="02020603050405020304" pitchFamily="18" charset="0"/>
              </a:rPr>
              <a:t>  = 0.01). İlk yılda, omurgayı ve sırtı etkileyen ağrılı kas-iskelet sistemi rahatsızlıklarından şikayetçi hastalar, diğer üç gruba göre daha fazla konsültasyona ihtiyaç duydu.</a:t>
            </a:r>
          </a:p>
        </p:txBody>
      </p:sp>
    </p:spTree>
    <p:extLst>
      <p:ext uri="{BB962C8B-B14F-4D97-AF65-F5344CB8AC3E}">
        <p14:creationId xmlns:p14="http://schemas.microsoft.com/office/powerpoint/2010/main" val="4266698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2587ECF-85E9-4393-9D87-8EB6F3F6C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CBC978A6-DC42-5B39-D547-F9D0F58E67EC}"/>
              </a:ext>
            </a:extLst>
          </p:cNvPr>
          <p:cNvSpPr>
            <a:spLocks noGrp="1"/>
          </p:cNvSpPr>
          <p:nvPr>
            <p:ph type="title"/>
          </p:nvPr>
        </p:nvSpPr>
        <p:spPr>
          <a:xfrm>
            <a:off x="838199" y="482427"/>
            <a:ext cx="4783697" cy="1230627"/>
          </a:xfrm>
        </p:spPr>
        <p:txBody>
          <a:bodyPr anchor="b">
            <a:normAutofit/>
          </a:bodyPr>
          <a:lstStyle/>
          <a:p>
            <a:r>
              <a:rPr lang="tr-TR" sz="4000" b="1" dirty="0">
                <a:latin typeface="Times New Roman" panose="02020603050405020304" pitchFamily="18" charset="0"/>
                <a:cs typeface="Times New Roman" panose="02020603050405020304" pitchFamily="18" charset="0"/>
              </a:rPr>
              <a:t>BULGULAR</a:t>
            </a:r>
            <a:endParaRPr lang="tr-TR" sz="4000" dirty="0"/>
          </a:p>
        </p:txBody>
      </p:sp>
      <p:sp>
        <p:nvSpPr>
          <p:cNvPr id="4" name="İçerik Yer Tutucusu 2">
            <a:extLst>
              <a:ext uri="{FF2B5EF4-FFF2-40B4-BE49-F238E27FC236}">
                <a16:creationId xmlns:a16="http://schemas.microsoft.com/office/drawing/2014/main" id="{4D44E7C0-D03F-8818-E041-4DCC052EC313}"/>
              </a:ext>
            </a:extLst>
          </p:cNvPr>
          <p:cNvSpPr txBox="1">
            <a:spLocks noGrp="1"/>
          </p:cNvSpPr>
          <p:nvPr>
            <p:ph idx="1"/>
          </p:nvPr>
        </p:nvSpPr>
        <p:spPr>
          <a:xfrm>
            <a:off x="838199" y="1875099"/>
            <a:ext cx="4783697" cy="424480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tr-TR" sz="2600" b="1" dirty="0">
                <a:latin typeface="Times New Roman" panose="02020603050405020304" pitchFamily="18" charset="0"/>
                <a:cs typeface="Times New Roman" panose="02020603050405020304" pitchFamily="18" charset="0"/>
              </a:rPr>
              <a:t>T</a:t>
            </a:r>
            <a:r>
              <a:rPr lang="tr-TR" sz="2600" b="1" i="0" dirty="0">
                <a:effectLst/>
                <a:latin typeface="Times New Roman" panose="02020603050405020304" pitchFamily="18" charset="0"/>
                <a:cs typeface="Times New Roman" panose="02020603050405020304" pitchFamily="18" charset="0"/>
              </a:rPr>
              <a:t>edavi sayısı</a:t>
            </a:r>
            <a:endParaRPr lang="tr-TR" sz="2600" dirty="0">
              <a:latin typeface="Times New Roman" panose="02020603050405020304" pitchFamily="18" charset="0"/>
              <a:cs typeface="Times New Roman" panose="02020603050405020304" pitchFamily="18" charset="0"/>
            </a:endParaRPr>
          </a:p>
          <a:p>
            <a:r>
              <a:rPr lang="tr-TR" sz="2400" dirty="0">
                <a:latin typeface="Times New Roman" panose="02020603050405020304" pitchFamily="18" charset="0"/>
                <a:cs typeface="Times New Roman" panose="02020603050405020304" pitchFamily="18" charset="0"/>
              </a:rPr>
              <a:t>Yaş gruplarına göre konsültasyon sayısında anlamlı bir fark yoktu    ( </a:t>
            </a:r>
            <a:r>
              <a:rPr lang="tr-TR" sz="2400" i="1" dirty="0">
                <a:latin typeface="Times New Roman" panose="02020603050405020304" pitchFamily="18" charset="0"/>
                <a:cs typeface="Times New Roman" panose="02020603050405020304" pitchFamily="18" charset="0"/>
              </a:rPr>
              <a:t>p</a:t>
            </a:r>
            <a:r>
              <a:rPr lang="tr-TR" sz="2400" dirty="0">
                <a:latin typeface="Times New Roman" panose="02020603050405020304" pitchFamily="18" charset="0"/>
                <a:cs typeface="Times New Roman" panose="02020603050405020304" pitchFamily="18" charset="0"/>
              </a:rPr>
              <a:t>  = 0.11), ancak kadın hastalar   (10.6 konsültasyon)  erkek hastalardan (7.6 konsültasyon) anlamlı olarak daha fazla konsültasyona ihtiyaç duydu    ( </a:t>
            </a:r>
            <a:r>
              <a:rPr lang="tr-TR" sz="2400" i="1" dirty="0">
                <a:latin typeface="Times New Roman" panose="02020603050405020304" pitchFamily="18" charset="0"/>
                <a:cs typeface="Times New Roman" panose="02020603050405020304" pitchFamily="18" charset="0"/>
              </a:rPr>
              <a:t>p &lt; 0.01).</a:t>
            </a:r>
          </a:p>
          <a:p>
            <a:r>
              <a:rPr lang="tr-TR" sz="2400" b="0" i="0" dirty="0">
                <a:effectLst/>
                <a:latin typeface="Times New Roman" panose="02020603050405020304" pitchFamily="18" charset="0"/>
                <a:cs typeface="Times New Roman" panose="02020603050405020304" pitchFamily="18" charset="0"/>
              </a:rPr>
              <a:t>Korelasyon katsayıları, yaş ve hastalık süresi arasında zayıf ve anlamlı olmayan doğrusal bir ilişki ve yaş ile konsültasyon sayısı arasında zayıf ancak anlamlı bir ilişki olduğunu ortaya koymaktadır.</a:t>
            </a:r>
            <a:endParaRPr lang="tr-TR" sz="2400" dirty="0">
              <a:latin typeface="Times New Roman" panose="02020603050405020304" pitchFamily="18" charset="0"/>
              <a:cs typeface="Times New Roman" panose="02020603050405020304" pitchFamily="18" charset="0"/>
            </a:endParaRPr>
          </a:p>
          <a:p>
            <a:endParaRPr lang="tr-TR" sz="1700" dirty="0"/>
          </a:p>
        </p:txBody>
      </p:sp>
      <p:pic>
        <p:nvPicPr>
          <p:cNvPr id="6" name="Resim 5" descr="metin, ekran görüntüsü, yazı tipi, sayı, numara içeren bir resim&#10;&#10;Açıklama otomatik olarak oluşturuldu">
            <a:extLst>
              <a:ext uri="{FF2B5EF4-FFF2-40B4-BE49-F238E27FC236}">
                <a16:creationId xmlns:a16="http://schemas.microsoft.com/office/drawing/2014/main" id="{C249FE56-12DA-95EB-964C-FF497F9478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396" y="1713054"/>
            <a:ext cx="6447862" cy="3171462"/>
          </a:xfrm>
          <a:prstGeom prst="rect">
            <a:avLst/>
          </a:prstGeom>
        </p:spPr>
      </p:pic>
    </p:spTree>
    <p:extLst>
      <p:ext uri="{BB962C8B-B14F-4D97-AF65-F5344CB8AC3E}">
        <p14:creationId xmlns:p14="http://schemas.microsoft.com/office/powerpoint/2010/main" val="3497521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573809-E138-30E2-A218-20FA66EBF6D7}"/>
              </a:ext>
            </a:extLst>
          </p:cNvPr>
          <p:cNvSpPr>
            <a:spLocks noGrp="1"/>
          </p:cNvSpPr>
          <p:nvPr>
            <p:ph type="title"/>
          </p:nvPr>
        </p:nvSpPr>
        <p:spPr>
          <a:xfrm>
            <a:off x="481013" y="3752849"/>
            <a:ext cx="3290887" cy="2452687"/>
          </a:xfrm>
        </p:spPr>
        <p:txBody>
          <a:bodyPr anchor="ctr">
            <a:normAutofit/>
          </a:bodyPr>
          <a:lstStyle/>
          <a:p>
            <a:r>
              <a:rPr lang="tr-TR" sz="3600" b="1" dirty="0">
                <a:latin typeface="Times New Roman" panose="02020603050405020304" pitchFamily="18" charset="0"/>
                <a:cs typeface="Times New Roman" panose="02020603050405020304" pitchFamily="18" charset="0"/>
              </a:rPr>
              <a:t>BULGULAR</a:t>
            </a:r>
            <a:endParaRPr lang="tr-TR" sz="3600" dirty="0"/>
          </a:p>
        </p:txBody>
      </p:sp>
      <p:sp>
        <p:nvSpPr>
          <p:cNvPr id="3" name="İçerik Yer Tutucusu 2">
            <a:extLst>
              <a:ext uri="{FF2B5EF4-FFF2-40B4-BE49-F238E27FC236}">
                <a16:creationId xmlns:a16="http://schemas.microsoft.com/office/drawing/2014/main" id="{207CC066-CD2E-B65D-669F-349F2D44DD9E}"/>
              </a:ext>
            </a:extLst>
          </p:cNvPr>
          <p:cNvSpPr>
            <a:spLocks noGrp="1"/>
          </p:cNvSpPr>
          <p:nvPr>
            <p:ph idx="1"/>
          </p:nvPr>
        </p:nvSpPr>
        <p:spPr>
          <a:xfrm>
            <a:off x="4225574" y="3997399"/>
            <a:ext cx="7485413" cy="2452687"/>
          </a:xfrm>
        </p:spPr>
        <p:txBody>
          <a:bodyPr anchor="ctr">
            <a:normAutofit fontScale="92500" lnSpcReduction="10000"/>
          </a:bodyPr>
          <a:lstStyle/>
          <a:p>
            <a:pPr marL="0" indent="0">
              <a:buNone/>
            </a:pPr>
            <a:r>
              <a:rPr lang="tr-TR" sz="2600" b="1" i="0" dirty="0">
                <a:effectLst/>
                <a:latin typeface="Times New Roman" panose="02020603050405020304" pitchFamily="18" charset="0"/>
                <a:cs typeface="Times New Roman" panose="02020603050405020304" pitchFamily="18" charset="0"/>
              </a:rPr>
              <a:t>Ağrıda değişiklik</a:t>
            </a:r>
          </a:p>
          <a:p>
            <a:r>
              <a:rPr lang="tr-TR" sz="2400" b="0" i="0" dirty="0">
                <a:effectLst/>
                <a:latin typeface="Times New Roman" panose="02020603050405020304" pitchFamily="18" charset="0"/>
                <a:cs typeface="Times New Roman" panose="02020603050405020304" pitchFamily="18" charset="0"/>
              </a:rPr>
              <a:t>Hastaların bakış açısından tedavi başarısı değerlendirildiğinde bir hasta ağrısının kötüleştiğini hissetti ve 60 hasta semptomlarının değişmediğini bildirdi. Bir yıl sonra tedavilerinin başarısını değerlendiren 52 hasta hafif, 126 hasta ise önemli bir iyileşme gördü. 41 hasta bir yıl sonunda ağrısızdı. Tedavi başarısı tanı grupları arasında anlamlı farklılık göstermedi ( </a:t>
            </a:r>
            <a:r>
              <a:rPr lang="tr-TR" sz="2400" b="0" i="1" dirty="0">
                <a:effectLst/>
                <a:latin typeface="Times New Roman" panose="02020603050405020304" pitchFamily="18" charset="0"/>
                <a:cs typeface="Times New Roman" panose="02020603050405020304" pitchFamily="18" charset="0"/>
              </a:rPr>
              <a:t>p</a:t>
            </a:r>
            <a:r>
              <a:rPr lang="tr-TR" sz="2400" b="0" i="0" dirty="0">
                <a:effectLst/>
                <a:latin typeface="Times New Roman" panose="02020603050405020304" pitchFamily="18" charset="0"/>
                <a:cs typeface="Times New Roman" panose="02020603050405020304" pitchFamily="18" charset="0"/>
              </a:rPr>
              <a:t>  =0.14).</a:t>
            </a:r>
            <a:endParaRPr lang="tr-TR" sz="2400" b="1" i="0" dirty="0">
              <a:effectLst/>
              <a:latin typeface="Times New Roman" panose="02020603050405020304" pitchFamily="18" charset="0"/>
              <a:cs typeface="Times New Roman" panose="02020603050405020304" pitchFamily="18" charset="0"/>
            </a:endParaRPr>
          </a:p>
          <a:p>
            <a:endParaRPr lang="tr-TR" sz="1800" dirty="0"/>
          </a:p>
        </p:txBody>
      </p:sp>
      <p:pic>
        <p:nvPicPr>
          <p:cNvPr id="7" name="Resim 6" descr="metin, ekran görüntüsü, sayı, numara, yazı tipi içeren bir resim&#10;&#10;Açıklama otomatik olarak oluşturuldu">
            <a:extLst>
              <a:ext uri="{FF2B5EF4-FFF2-40B4-BE49-F238E27FC236}">
                <a16:creationId xmlns:a16="http://schemas.microsoft.com/office/drawing/2014/main" id="{53F4C0C0-6A4A-96B4-2D5F-6353571172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3752849"/>
          </a:xfrm>
          <a:prstGeom prst="rect">
            <a:avLst/>
          </a:prstGeom>
        </p:spPr>
      </p:pic>
    </p:spTree>
    <p:extLst>
      <p:ext uri="{BB962C8B-B14F-4D97-AF65-F5344CB8AC3E}">
        <p14:creationId xmlns:p14="http://schemas.microsoft.com/office/powerpoint/2010/main" val="1628239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419ADC7-DE7C-464E-9F88-6CAB6F61BC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77D1EB2-586F-4C1C-FA4D-A75C8A10B5A8}"/>
              </a:ext>
            </a:extLst>
          </p:cNvPr>
          <p:cNvSpPr>
            <a:spLocks noGrp="1"/>
          </p:cNvSpPr>
          <p:nvPr>
            <p:ph type="title"/>
          </p:nvPr>
        </p:nvSpPr>
        <p:spPr>
          <a:xfrm>
            <a:off x="7002338" y="173620"/>
            <a:ext cx="4148093" cy="796844"/>
          </a:xfrm>
        </p:spPr>
        <p:txBody>
          <a:bodyPr anchor="b">
            <a:normAutofit/>
          </a:bodyPr>
          <a:lstStyle/>
          <a:p>
            <a:r>
              <a:rPr lang="tr-TR" sz="3600" b="1" dirty="0">
                <a:latin typeface="Times New Roman" panose="02020603050405020304" pitchFamily="18" charset="0"/>
                <a:cs typeface="Times New Roman" panose="02020603050405020304" pitchFamily="18" charset="0"/>
              </a:rPr>
              <a:t>BULGULAR</a:t>
            </a:r>
            <a:endParaRPr lang="tr-TR" sz="3600" dirty="0"/>
          </a:p>
        </p:txBody>
      </p:sp>
      <p:pic>
        <p:nvPicPr>
          <p:cNvPr id="5" name="Resim 4" descr="metin, ekran görüntüsü, sayı, numara, yazı tipi içeren bir resim&#10;&#10;Açıklama otomatik olarak oluşturuldu">
            <a:extLst>
              <a:ext uri="{FF2B5EF4-FFF2-40B4-BE49-F238E27FC236}">
                <a16:creationId xmlns:a16="http://schemas.microsoft.com/office/drawing/2014/main" id="{DE283EFB-327C-E0D9-A7B8-ABF805028B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674" y="770995"/>
            <a:ext cx="6646989" cy="4934268"/>
          </a:xfrm>
          <a:prstGeom prst="rect">
            <a:avLst/>
          </a:prstGeom>
        </p:spPr>
      </p:pic>
      <p:sp>
        <p:nvSpPr>
          <p:cNvPr id="3" name="İçerik Yer Tutucusu 2">
            <a:extLst>
              <a:ext uri="{FF2B5EF4-FFF2-40B4-BE49-F238E27FC236}">
                <a16:creationId xmlns:a16="http://schemas.microsoft.com/office/drawing/2014/main" id="{BF1EC16F-EC5D-F204-C422-C8AC473801E5}"/>
              </a:ext>
            </a:extLst>
          </p:cNvPr>
          <p:cNvSpPr>
            <a:spLocks noGrp="1"/>
          </p:cNvSpPr>
          <p:nvPr>
            <p:ph idx="1"/>
          </p:nvPr>
        </p:nvSpPr>
        <p:spPr>
          <a:xfrm>
            <a:off x="7202657" y="1284790"/>
            <a:ext cx="4148093" cy="5312781"/>
          </a:xfrm>
        </p:spPr>
        <p:txBody>
          <a:bodyPr>
            <a:normAutofit fontScale="62500" lnSpcReduction="20000"/>
          </a:bodyPr>
          <a:lstStyle/>
          <a:p>
            <a:pPr marL="0" indent="0">
              <a:buNone/>
            </a:pPr>
            <a:r>
              <a:rPr lang="tr-TR" sz="3800" b="1" i="0" dirty="0">
                <a:effectLst/>
                <a:latin typeface="Times New Roman" panose="02020603050405020304" pitchFamily="18" charset="0"/>
                <a:cs typeface="Times New Roman" panose="02020603050405020304" pitchFamily="18" charset="0"/>
              </a:rPr>
              <a:t>Ağrıda değişiklik</a:t>
            </a:r>
          </a:p>
          <a:p>
            <a:r>
              <a:rPr lang="tr-TR" sz="3800" i="0" dirty="0">
                <a:effectLst/>
                <a:latin typeface="Times New Roman" panose="02020603050405020304" pitchFamily="18" charset="0"/>
                <a:cs typeface="Times New Roman" panose="02020603050405020304" pitchFamily="18" charset="0"/>
              </a:rPr>
              <a:t>157 hastaya (%56) lokal/segmental tedavi, 5 hastaya (%2) girişim alanı tedavisi ve 118 hastaya (%42) kombine (lokal/segmental artı girişim alanı) tedavisi uygulandı. Tamamen lokal/segmental ve kombine tedavi arasındaki ağrı değişikliği karşılaştırması, istatistiksel olarak anlamlı herhangi bir fark ortaya çıkarmadı ( </a:t>
            </a:r>
            <a:r>
              <a:rPr lang="tr-TR" sz="3800" i="1" dirty="0">
                <a:effectLst/>
                <a:latin typeface="Times New Roman" panose="02020603050405020304" pitchFamily="18" charset="0"/>
                <a:cs typeface="Times New Roman" panose="02020603050405020304" pitchFamily="18" charset="0"/>
              </a:rPr>
              <a:t>p</a:t>
            </a:r>
            <a:r>
              <a:rPr lang="tr-TR" sz="3800" i="0" dirty="0">
                <a:effectLst/>
                <a:latin typeface="Times New Roman" panose="02020603050405020304" pitchFamily="18" charset="0"/>
                <a:cs typeface="Times New Roman" panose="02020603050405020304" pitchFamily="18" charset="0"/>
              </a:rPr>
              <a:t> değeri Fisher testi = 0.28). Hasta sayısının az olması nedeniyle, girişim alanı tedavisi tek başına istatistiksel hesaplamalara dahil edilmemiştir.</a:t>
            </a:r>
          </a:p>
          <a:p>
            <a:endParaRPr lang="tr-TR" sz="1400" dirty="0"/>
          </a:p>
        </p:txBody>
      </p:sp>
    </p:spTree>
    <p:extLst>
      <p:ext uri="{BB962C8B-B14F-4D97-AF65-F5344CB8AC3E}">
        <p14:creationId xmlns:p14="http://schemas.microsoft.com/office/powerpoint/2010/main" val="710039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386BBDA8-7E31-47B7-800A-97A2BD6778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41CE80E7-5B76-6CFA-8D95-5DDC1C26E45F}"/>
              </a:ext>
            </a:extLst>
          </p:cNvPr>
          <p:cNvSpPr>
            <a:spLocks noGrp="1"/>
          </p:cNvSpPr>
          <p:nvPr>
            <p:ph type="title"/>
          </p:nvPr>
        </p:nvSpPr>
        <p:spPr>
          <a:xfrm>
            <a:off x="5995989" y="335665"/>
            <a:ext cx="3020689" cy="1109362"/>
          </a:xfrm>
        </p:spPr>
        <p:txBody>
          <a:bodyPr anchor="b">
            <a:normAutofit fontScale="90000"/>
          </a:bodyPr>
          <a:lstStyle/>
          <a:p>
            <a:r>
              <a:rPr lang="tr-TR" sz="4000" b="1" dirty="0">
                <a:latin typeface="Times New Roman" panose="02020603050405020304" pitchFamily="18" charset="0"/>
                <a:cs typeface="Times New Roman" panose="02020603050405020304" pitchFamily="18" charset="0"/>
              </a:rPr>
              <a:t>BULGULAR</a:t>
            </a:r>
            <a:endParaRPr lang="tr-TR" sz="4000" dirty="0"/>
          </a:p>
        </p:txBody>
      </p:sp>
      <p:pic>
        <p:nvPicPr>
          <p:cNvPr id="5" name="Resim 4" descr="metin, ekran görüntüsü, sayı, numara, yazı tipi içeren bir resim&#10;&#10;Açıklama otomatik olarak oluşturuldu">
            <a:extLst>
              <a:ext uri="{FF2B5EF4-FFF2-40B4-BE49-F238E27FC236}">
                <a16:creationId xmlns:a16="http://schemas.microsoft.com/office/drawing/2014/main" id="{1672E185-2DBB-9A00-5053-2F84CBB1DC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439" y="1552716"/>
            <a:ext cx="5646202" cy="3371665"/>
          </a:xfrm>
          <a:prstGeom prst="rect">
            <a:avLst/>
          </a:prstGeom>
        </p:spPr>
      </p:pic>
      <p:sp>
        <p:nvSpPr>
          <p:cNvPr id="3" name="İçerik Yer Tutucusu 2">
            <a:extLst>
              <a:ext uri="{FF2B5EF4-FFF2-40B4-BE49-F238E27FC236}">
                <a16:creationId xmlns:a16="http://schemas.microsoft.com/office/drawing/2014/main" id="{7E6EB796-262C-28FD-4E70-C7BC1E77E247}"/>
              </a:ext>
            </a:extLst>
          </p:cNvPr>
          <p:cNvSpPr>
            <a:spLocks noGrp="1"/>
          </p:cNvSpPr>
          <p:nvPr>
            <p:ph idx="1"/>
          </p:nvPr>
        </p:nvSpPr>
        <p:spPr>
          <a:xfrm>
            <a:off x="5995989" y="2060294"/>
            <a:ext cx="5200770" cy="4054464"/>
          </a:xfrm>
        </p:spPr>
        <p:txBody>
          <a:bodyPr>
            <a:normAutofit fontScale="92500"/>
          </a:bodyPr>
          <a:lstStyle/>
          <a:p>
            <a:pPr marL="0" indent="0">
              <a:spcBef>
                <a:spcPts val="2000"/>
              </a:spcBef>
              <a:spcAft>
                <a:spcPts val="1000"/>
              </a:spcAft>
              <a:buNone/>
            </a:pPr>
            <a:r>
              <a:rPr lang="tr-TR" sz="2400" b="1" i="0" dirty="0">
                <a:effectLst/>
                <a:latin typeface="Times New Roman" panose="02020603050405020304" pitchFamily="18" charset="0"/>
                <a:cs typeface="Times New Roman" panose="02020603050405020304" pitchFamily="18" charset="0"/>
              </a:rPr>
              <a:t>Ağrı kesici ilaç tüketimi</a:t>
            </a:r>
          </a:p>
          <a:p>
            <a:r>
              <a:rPr lang="tr-TR" sz="2400" dirty="0">
                <a:latin typeface="Times New Roman" panose="02020603050405020304" pitchFamily="18" charset="0"/>
                <a:cs typeface="Times New Roman" panose="02020603050405020304" pitchFamily="18" charset="0"/>
              </a:rPr>
              <a:t>Tablo 9’da </a:t>
            </a:r>
            <a:r>
              <a:rPr lang="tr-TR" sz="2400" b="0" i="0" dirty="0">
                <a:effectLst/>
                <a:latin typeface="Times New Roman" panose="02020603050405020304" pitchFamily="18" charset="0"/>
                <a:cs typeface="Times New Roman" panose="02020603050405020304" pitchFamily="18" charset="0"/>
              </a:rPr>
              <a:t>NT'den önceki tüketime kıyasla bir yıl sonunda ağrı kesici ilaç tüketimini gösterir, NT’nin başarılı olduğu hasta grubu (n = 219; semptomlarda hafif iyileşme, belirgin iyileşme ve semptom yok) ve tedavi başarısı olmayan hasta grubu için ayrı listelenmiştir ( n = 61; değişiklik yok veya kötüleşme). Başarılı bir şekilde tedavi edilen hastalar önemli ölçüde daha az ağrı kesiciye ihtiyaç duydu (p &lt; 0.01).</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21837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32D9FA-E6AF-51E7-5D9A-E7185BCDCA03}"/>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BULGULAR</a:t>
            </a:r>
            <a:endParaRPr lang="tr-TR" dirty="0"/>
          </a:p>
        </p:txBody>
      </p:sp>
      <p:sp>
        <p:nvSpPr>
          <p:cNvPr id="3" name="İçerik Yer Tutucusu 2">
            <a:extLst>
              <a:ext uri="{FF2B5EF4-FFF2-40B4-BE49-F238E27FC236}">
                <a16:creationId xmlns:a16="http://schemas.microsoft.com/office/drawing/2014/main" id="{5A3077AA-2A62-AFD5-5A1E-A595F87616AA}"/>
              </a:ext>
            </a:extLst>
          </p:cNvPr>
          <p:cNvSpPr>
            <a:spLocks noGrp="1"/>
          </p:cNvSpPr>
          <p:nvPr>
            <p:ph idx="1"/>
          </p:nvPr>
        </p:nvSpPr>
        <p:spPr/>
        <p:txBody>
          <a:bodyPr/>
          <a:lstStyle/>
          <a:p>
            <a:pPr marL="0" indent="0">
              <a:buNone/>
            </a:pPr>
            <a:r>
              <a:rPr lang="tr-TR" sz="2800" b="1" i="0" dirty="0">
                <a:effectLst/>
                <a:latin typeface="Times New Roman" panose="02020603050405020304" pitchFamily="18" charset="0"/>
                <a:cs typeface="Times New Roman" panose="02020603050405020304" pitchFamily="18" charset="0"/>
              </a:rPr>
              <a:t>Ağrı kesici ilaç tüketimi</a:t>
            </a:r>
            <a:endParaRPr lang="tr-TR" sz="2800" b="1" i="0" dirty="0">
              <a:solidFill>
                <a:srgbClr val="FF0000"/>
              </a:solidFill>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Seksen yedi hasta, NT'ye dahil edildiğinde ve başladıktan sonra herhangi bir ağrı kesici ilaç almamıştı. Bununla birlikte bu hastalar hastalıklarının seyri sırasında daha önce bir veya daha fazla ağrı kesici ilaç almışlardı ancak </a:t>
            </a:r>
            <a:r>
              <a:rPr lang="tr-TR" sz="2400" dirty="0">
                <a:latin typeface="Times New Roman" panose="02020603050405020304" pitchFamily="18" charset="0"/>
                <a:cs typeface="Times New Roman" panose="02020603050405020304" pitchFamily="18" charset="0"/>
              </a:rPr>
              <a:t>ilacın </a:t>
            </a:r>
            <a:r>
              <a:rPr lang="tr-TR" sz="2400" b="0" i="0" dirty="0">
                <a:effectLst/>
                <a:latin typeface="Times New Roman" panose="02020603050405020304" pitchFamily="18" charset="0"/>
                <a:cs typeface="Times New Roman" panose="02020603050405020304" pitchFamily="18" charset="0"/>
              </a:rPr>
              <a:t>etk</a:t>
            </a:r>
            <a:r>
              <a:rPr lang="tr-TR" sz="2400" dirty="0">
                <a:latin typeface="Times New Roman" panose="02020603050405020304" pitchFamily="18" charset="0"/>
                <a:cs typeface="Times New Roman" panose="02020603050405020304" pitchFamily="18" charset="0"/>
              </a:rPr>
              <a:t>isizliği</a:t>
            </a:r>
            <a:r>
              <a:rPr lang="tr-TR" sz="2400" b="0" i="0" dirty="0">
                <a:effectLst/>
                <a:latin typeface="Times New Roman" panose="02020603050405020304" pitchFamily="18" charset="0"/>
                <a:cs typeface="Times New Roman" panose="02020603050405020304" pitchFamily="18" charset="0"/>
              </a:rPr>
              <a:t> veya dayanılmaz yan etkiler nedeniyle ilaçlarını bırakmışlardı. Bir yıl sonra bu hastaların hiçbiri herhangi bir ağrı kesici ilaç kullanmadı.</a:t>
            </a:r>
          </a:p>
          <a:p>
            <a:r>
              <a:rPr lang="tr-TR" sz="2400" b="0" i="0" dirty="0">
                <a:effectLst/>
                <a:latin typeface="Times New Roman" panose="02020603050405020304" pitchFamily="18" charset="0"/>
                <a:cs typeface="Times New Roman" panose="02020603050405020304" pitchFamily="18" charset="0"/>
              </a:rPr>
              <a:t>50 hastada (NT başlangıcında ağrı kesici kullanan hastaların %25.9'u) ağrı kesici ilaç tüketimi değişmedi ve 143 hasta (%74.1) çalışma döneminden sonra daha az ağrı kesici kullandı veya hiç kullanmadı.</a:t>
            </a:r>
            <a:endParaRPr lang="tr-TR" sz="2400" b="1" i="0" dirty="0">
              <a:effectLst/>
              <a:latin typeface="Times New Roman" panose="02020603050405020304" pitchFamily="18" charset="0"/>
              <a:cs typeface="Times New Roman" panose="02020603050405020304" pitchFamily="18" charset="0"/>
            </a:endParaRPr>
          </a:p>
          <a:p>
            <a:endParaRPr lang="tr-TR" b="0" i="0" dirty="0">
              <a:solidFill>
                <a:srgbClr val="212121"/>
              </a:solidFill>
              <a:effectLst/>
              <a:latin typeface="Cambria" panose="02040503050406030204" pitchFamily="18" charset="0"/>
            </a:endParaRPr>
          </a:p>
        </p:txBody>
      </p:sp>
    </p:spTree>
    <p:extLst>
      <p:ext uri="{BB962C8B-B14F-4D97-AF65-F5344CB8AC3E}">
        <p14:creationId xmlns:p14="http://schemas.microsoft.com/office/powerpoint/2010/main" val="3376391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2B2AF1-BC3F-A109-8528-049C09C21A43}"/>
              </a:ext>
            </a:extLst>
          </p:cNvPr>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BULGULAR</a:t>
            </a:r>
            <a:endParaRPr lang="tr-TR" sz="3600" dirty="0"/>
          </a:p>
        </p:txBody>
      </p:sp>
      <p:sp>
        <p:nvSpPr>
          <p:cNvPr id="3" name="İçerik Yer Tutucusu 2">
            <a:extLst>
              <a:ext uri="{FF2B5EF4-FFF2-40B4-BE49-F238E27FC236}">
                <a16:creationId xmlns:a16="http://schemas.microsoft.com/office/drawing/2014/main" id="{5641F9C6-5EC1-F89C-3081-BB598D369E7D}"/>
              </a:ext>
            </a:extLst>
          </p:cNvPr>
          <p:cNvSpPr>
            <a:spLocks noGrp="1"/>
          </p:cNvSpPr>
          <p:nvPr>
            <p:ph idx="1"/>
          </p:nvPr>
        </p:nvSpPr>
        <p:spPr/>
        <p:txBody>
          <a:bodyPr/>
          <a:lstStyle/>
          <a:p>
            <a:pPr marL="0" indent="0">
              <a:buNone/>
            </a:pPr>
            <a:r>
              <a:rPr lang="tr-TR" sz="2400" b="1" i="0" dirty="0">
                <a:effectLst/>
                <a:latin typeface="Times New Roman" panose="02020603050405020304" pitchFamily="18" charset="0"/>
                <a:cs typeface="Times New Roman" panose="02020603050405020304" pitchFamily="18" charset="0"/>
              </a:rPr>
              <a:t>Olumsuz etkilerin veya komplikasyonların gözlemlenmesi</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Kan basıncı normal olan hastalarda bilinen sistemik </a:t>
            </a:r>
            <a:r>
              <a:rPr lang="tr-TR" sz="2400" b="0" i="0" dirty="0" err="1">
                <a:effectLst/>
                <a:latin typeface="Times New Roman" panose="02020603050405020304" pitchFamily="18" charset="0"/>
                <a:cs typeface="Times New Roman" panose="02020603050405020304" pitchFamily="18" charset="0"/>
              </a:rPr>
              <a:t>prokain</a:t>
            </a:r>
            <a:r>
              <a:rPr lang="tr-TR" sz="2400" b="0" i="0" dirty="0">
                <a:effectLst/>
                <a:latin typeface="Times New Roman" panose="02020603050405020304" pitchFamily="18" charset="0"/>
                <a:cs typeface="Times New Roman" panose="02020603050405020304" pitchFamily="18" charset="0"/>
              </a:rPr>
              <a:t> etkisi ve eş zamanlı, hafif </a:t>
            </a:r>
            <a:r>
              <a:rPr lang="tr-TR" sz="2400" b="0" i="0" dirty="0" err="1">
                <a:effectLst/>
                <a:latin typeface="Times New Roman" panose="02020603050405020304" pitchFamily="18" charset="0"/>
                <a:cs typeface="Times New Roman" panose="02020603050405020304" pitchFamily="18" charset="0"/>
              </a:rPr>
              <a:t>vazovagal</a:t>
            </a:r>
            <a:r>
              <a:rPr lang="tr-TR" sz="2400" b="0" i="0" dirty="0">
                <a:effectLst/>
                <a:latin typeface="Times New Roman" panose="02020603050405020304" pitchFamily="18" charset="0"/>
                <a:cs typeface="Times New Roman" panose="02020603050405020304" pitchFamily="18" charset="0"/>
              </a:rPr>
              <a:t> reaksiyon olarak değerlendirilen tedaviden sonra 15 dakikaya kadar süren minör, kendiliğinden düzelen hematom ve hafif baş dönmesi dışında hiçbir yan etki veya komplikasyon görülmedi.</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Olumsuz bir etkinin ilaç tedavisini veya başka bir müdahaleyi gerektireceği hiçbir vaka olmamıştır.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7367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BE494C-64B2-9967-DEF1-CEA32C0D559B}"/>
              </a:ext>
            </a:extLst>
          </p:cNvPr>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TARTIŞMA</a:t>
            </a:r>
          </a:p>
        </p:txBody>
      </p:sp>
      <p:sp>
        <p:nvSpPr>
          <p:cNvPr id="3" name="İçerik Yer Tutucusu 2">
            <a:extLst>
              <a:ext uri="{FF2B5EF4-FFF2-40B4-BE49-F238E27FC236}">
                <a16:creationId xmlns:a16="http://schemas.microsoft.com/office/drawing/2014/main" id="{0C3A5FEB-5CB2-55F6-BB12-AF4F5B6386FF}"/>
              </a:ext>
            </a:extLst>
          </p:cNvPr>
          <p:cNvSpPr>
            <a:spLocks noGrp="1"/>
          </p:cNvSpPr>
          <p:nvPr>
            <p:ph idx="1"/>
          </p:nvPr>
        </p:nvSpPr>
        <p:spPr/>
        <p:txBody>
          <a:bodyPr>
            <a:normAutofit lnSpcReduction="10000"/>
          </a:bodyPr>
          <a:lstStyle/>
          <a:p>
            <a:pPr marL="0" indent="0">
              <a:buNone/>
            </a:pPr>
            <a:r>
              <a:rPr lang="tr-TR" sz="2400" b="1" i="0" dirty="0">
                <a:effectLst/>
                <a:latin typeface="Times New Roman" panose="02020603050405020304" pitchFamily="18" charset="0"/>
                <a:cs typeface="Times New Roman" panose="02020603050405020304" pitchFamily="18" charset="0"/>
              </a:rPr>
              <a:t>Nörofizyoloji ve etki mekanizmaları</a:t>
            </a:r>
          </a:p>
          <a:p>
            <a:r>
              <a:rPr lang="tr-TR" sz="2600" b="0" dirty="0" err="1">
                <a:effectLst/>
                <a:latin typeface="Times New Roman" panose="02020603050405020304" pitchFamily="18" charset="0"/>
                <a:cs typeface="Times New Roman" panose="02020603050405020304" pitchFamily="18" charset="0"/>
              </a:rPr>
              <a:t>Nosiseptif</a:t>
            </a:r>
            <a:r>
              <a:rPr lang="tr-TR" sz="2600" b="0" dirty="0">
                <a:effectLst/>
                <a:latin typeface="Times New Roman" panose="02020603050405020304" pitchFamily="18" charset="0"/>
                <a:cs typeface="Times New Roman" panose="02020603050405020304" pitchFamily="18" charset="0"/>
              </a:rPr>
              <a:t> süreçler </a:t>
            </a:r>
            <a:r>
              <a:rPr lang="tr-TR" sz="2600" b="0" dirty="0" err="1">
                <a:effectLst/>
                <a:latin typeface="Times New Roman" panose="02020603050405020304" pitchFamily="18" charset="0"/>
                <a:cs typeface="Times New Roman" panose="02020603050405020304" pitchFamily="18" charset="0"/>
              </a:rPr>
              <a:t>kutiviseral</a:t>
            </a:r>
            <a:r>
              <a:rPr lang="tr-TR" sz="2600" b="0" dirty="0">
                <a:effectLst/>
                <a:latin typeface="Times New Roman" panose="02020603050405020304" pitchFamily="18" charset="0"/>
                <a:cs typeface="Times New Roman" panose="02020603050405020304" pitchFamily="18" charset="0"/>
              </a:rPr>
              <a:t>, </a:t>
            </a:r>
            <a:r>
              <a:rPr lang="tr-TR" sz="2600" b="0" dirty="0" err="1">
                <a:effectLst/>
                <a:latin typeface="Times New Roman" panose="02020603050405020304" pitchFamily="18" charset="0"/>
                <a:cs typeface="Times New Roman" panose="02020603050405020304" pitchFamily="18" charset="0"/>
              </a:rPr>
              <a:t>vissero</a:t>
            </a:r>
            <a:r>
              <a:rPr lang="tr-TR" sz="2600" b="0" dirty="0">
                <a:effectLst/>
                <a:latin typeface="Times New Roman" panose="02020603050405020304" pitchFamily="18" charset="0"/>
                <a:cs typeface="Times New Roman" panose="02020603050405020304" pitchFamily="18" charset="0"/>
              </a:rPr>
              <a:t>-kutanöz, </a:t>
            </a:r>
            <a:r>
              <a:rPr lang="tr-TR" sz="2600" b="0" dirty="0" err="1">
                <a:effectLst/>
                <a:latin typeface="Times New Roman" panose="02020603050405020304" pitchFamily="18" charset="0"/>
                <a:cs typeface="Times New Roman" panose="02020603050405020304" pitchFamily="18" charset="0"/>
              </a:rPr>
              <a:t>visero</a:t>
            </a:r>
            <a:r>
              <a:rPr lang="tr-TR" sz="2600" b="0" dirty="0">
                <a:effectLst/>
                <a:latin typeface="Times New Roman" panose="02020603050405020304" pitchFamily="18" charset="0"/>
                <a:cs typeface="Times New Roman" panose="02020603050405020304" pitchFamily="18" charset="0"/>
              </a:rPr>
              <a:t>-somatik motor vb. refleks yolları tarafından uyarılan bir refleks tepkisine neden olur. </a:t>
            </a:r>
            <a:r>
              <a:rPr lang="tr-TR" sz="2600" dirty="0">
                <a:latin typeface="Times New Roman" panose="02020603050405020304" pitchFamily="18" charset="0"/>
                <a:cs typeface="Times New Roman" panose="02020603050405020304" pitchFamily="18" charset="0"/>
              </a:rPr>
              <a:t>Büyük ölçüde</a:t>
            </a:r>
            <a:r>
              <a:rPr lang="tr-TR" sz="2600" b="0" dirty="0">
                <a:effectLst/>
                <a:latin typeface="Times New Roman" panose="02020603050405020304" pitchFamily="18" charset="0"/>
                <a:cs typeface="Times New Roman" panose="02020603050405020304" pitchFamily="18" charset="0"/>
              </a:rPr>
              <a:t> sempatik sinirlerin aracılık ettiği bu refleks yanıtı, kan akışındaki değişiklikleri, cilt turgorunda artışı, derinin lokalize bölgelerinde </a:t>
            </a:r>
            <a:r>
              <a:rPr lang="tr-TR" sz="2600" b="0" dirty="0" err="1">
                <a:effectLst/>
                <a:latin typeface="Times New Roman" panose="02020603050405020304" pitchFamily="18" charset="0"/>
                <a:cs typeface="Times New Roman" panose="02020603050405020304" pitchFamily="18" charset="0"/>
              </a:rPr>
              <a:t>hiperaljeziyi</a:t>
            </a:r>
            <a:r>
              <a:rPr lang="tr-TR" sz="2600" b="0" dirty="0">
                <a:effectLst/>
                <a:latin typeface="Times New Roman" panose="02020603050405020304" pitchFamily="18" charset="0"/>
                <a:cs typeface="Times New Roman" panose="02020603050405020304" pitchFamily="18" charset="0"/>
              </a:rPr>
              <a:t>, karşılık gelen </a:t>
            </a:r>
            <a:r>
              <a:rPr lang="tr-TR" sz="2600" b="0" dirty="0" err="1">
                <a:effectLst/>
                <a:latin typeface="Times New Roman" panose="02020603050405020304" pitchFamily="18" charset="0"/>
                <a:cs typeface="Times New Roman" panose="02020603050405020304" pitchFamily="18" charset="0"/>
              </a:rPr>
              <a:t>metamerik</a:t>
            </a:r>
            <a:r>
              <a:rPr lang="tr-TR" sz="2600" b="0" dirty="0">
                <a:effectLst/>
                <a:latin typeface="Times New Roman" panose="02020603050405020304" pitchFamily="18" charset="0"/>
                <a:cs typeface="Times New Roman" panose="02020603050405020304" pitchFamily="18" charset="0"/>
              </a:rPr>
              <a:t> seviyede organın düzensizliğini??? ve ayrıca artmış kas tonusunu içerir [ </a:t>
            </a:r>
            <a:r>
              <a:rPr lang="tr-TR" sz="2600" dirty="0">
                <a:latin typeface="Times New Roman" panose="02020603050405020304" pitchFamily="18" charset="0"/>
                <a:cs typeface="Times New Roman" panose="02020603050405020304" pitchFamily="18" charset="0"/>
              </a:rPr>
              <a:t>18-20</a:t>
            </a:r>
            <a:r>
              <a:rPr lang="tr-TR" sz="2600" b="0" dirty="0">
                <a:effectLst/>
                <a:latin typeface="Times New Roman" panose="02020603050405020304" pitchFamily="18" charset="0"/>
                <a:cs typeface="Times New Roman" panose="02020603050405020304" pitchFamily="18" charset="0"/>
              </a:rPr>
              <a:t> ] . </a:t>
            </a:r>
          </a:p>
          <a:p>
            <a:pPr algn="l">
              <a:spcBef>
                <a:spcPts val="2000"/>
              </a:spcBef>
              <a:spcAft>
                <a:spcPts val="2000"/>
              </a:spcAft>
            </a:pPr>
            <a:r>
              <a:rPr lang="tr-TR" sz="2600" b="0" dirty="0" err="1">
                <a:effectLst/>
                <a:latin typeface="Times New Roman" panose="02020603050405020304" pitchFamily="18" charset="0"/>
                <a:cs typeface="Times New Roman" panose="02020603050405020304" pitchFamily="18" charset="0"/>
              </a:rPr>
              <a:t>Nosiseptif</a:t>
            </a:r>
            <a:r>
              <a:rPr lang="tr-TR" sz="2600" b="0" dirty="0">
                <a:effectLst/>
                <a:latin typeface="Times New Roman" panose="02020603050405020304" pitchFamily="18" charset="0"/>
                <a:cs typeface="Times New Roman" panose="02020603050405020304" pitchFamily="18" charset="0"/>
              </a:rPr>
              <a:t> </a:t>
            </a:r>
            <a:r>
              <a:rPr lang="tr-TR" sz="2600" b="0" dirty="0" err="1">
                <a:effectLst/>
                <a:latin typeface="Times New Roman" panose="02020603050405020304" pitchFamily="18" charset="0"/>
                <a:cs typeface="Times New Roman" panose="02020603050405020304" pitchFamily="18" charset="0"/>
              </a:rPr>
              <a:t>afferentler</a:t>
            </a:r>
            <a:r>
              <a:rPr lang="tr-TR" sz="2600" b="0" dirty="0">
                <a:effectLst/>
                <a:latin typeface="Times New Roman" panose="02020603050405020304" pitchFamily="18" charset="0"/>
                <a:cs typeface="Times New Roman" panose="02020603050405020304" pitchFamily="18" charset="0"/>
              </a:rPr>
              <a:t>, omuriliğin </a:t>
            </a:r>
            <a:r>
              <a:rPr lang="tr-TR" sz="2600" b="0" dirty="0" err="1">
                <a:effectLst/>
                <a:latin typeface="Times New Roman" panose="02020603050405020304" pitchFamily="18" charset="0"/>
                <a:cs typeface="Times New Roman" panose="02020603050405020304" pitchFamily="18" charset="0"/>
              </a:rPr>
              <a:t>dorsal</a:t>
            </a:r>
            <a:r>
              <a:rPr lang="tr-TR" sz="2600" b="0" dirty="0">
                <a:effectLst/>
                <a:latin typeface="Times New Roman" panose="02020603050405020304" pitchFamily="18" charset="0"/>
                <a:cs typeface="Times New Roman" panose="02020603050405020304" pitchFamily="18" charset="0"/>
              </a:rPr>
              <a:t> boynuzunda birleşir. Bu alandan gelen bilginin hepsi aynı anda sempatik sinir sistemine, iskelet kaslarına ve beyne ayrılır [ </a:t>
            </a:r>
            <a:r>
              <a:rPr lang="tr-TR" sz="2600" dirty="0">
                <a:latin typeface="Times New Roman" panose="02020603050405020304" pitchFamily="18" charset="0"/>
                <a:cs typeface="Times New Roman" panose="02020603050405020304" pitchFamily="18" charset="0"/>
              </a:rPr>
              <a:t>6</a:t>
            </a:r>
            <a:r>
              <a:rPr lang="tr-TR" sz="2600" b="0" dirty="0">
                <a:effectLst/>
                <a:latin typeface="Times New Roman" panose="02020603050405020304" pitchFamily="18" charset="0"/>
                <a:cs typeface="Times New Roman" panose="02020603050405020304" pitchFamily="18" charset="0"/>
              </a:rPr>
              <a:t> , </a:t>
            </a:r>
            <a:r>
              <a:rPr lang="tr-TR" sz="2600" dirty="0">
                <a:latin typeface="Times New Roman" panose="02020603050405020304" pitchFamily="18" charset="0"/>
                <a:cs typeface="Times New Roman" panose="02020603050405020304" pitchFamily="18" charset="0"/>
              </a:rPr>
              <a:t>7</a:t>
            </a:r>
            <a:r>
              <a:rPr lang="tr-TR" sz="2600" b="0" dirty="0">
                <a:effectLst/>
                <a:latin typeface="Times New Roman" panose="02020603050405020304" pitchFamily="18" charset="0"/>
                <a:cs typeface="Times New Roman" panose="02020603050405020304" pitchFamily="18" charset="0"/>
              </a:rPr>
              <a:t> , </a:t>
            </a:r>
            <a:r>
              <a:rPr lang="tr-TR" sz="2600" dirty="0">
                <a:latin typeface="Times New Roman" panose="02020603050405020304" pitchFamily="18" charset="0"/>
                <a:cs typeface="Times New Roman" panose="02020603050405020304" pitchFamily="18" charset="0"/>
              </a:rPr>
              <a:t>21</a:t>
            </a:r>
            <a:r>
              <a:rPr lang="tr-TR" sz="2600" b="0" dirty="0">
                <a:effectLst/>
                <a:latin typeface="Times New Roman" panose="02020603050405020304" pitchFamily="18" charset="0"/>
                <a:cs typeface="Times New Roman" panose="02020603050405020304" pitchFamily="18" charset="0"/>
              </a:rPr>
              <a:t> ].</a:t>
            </a:r>
            <a:br>
              <a:rPr lang="tr-TR" dirty="0"/>
            </a:br>
            <a:endParaRPr lang="tr-TR" dirty="0"/>
          </a:p>
        </p:txBody>
      </p:sp>
      <p:sp>
        <p:nvSpPr>
          <p:cNvPr id="4" name="İçerik Yer Tutucusu 2">
            <a:extLst>
              <a:ext uri="{FF2B5EF4-FFF2-40B4-BE49-F238E27FC236}">
                <a16:creationId xmlns:a16="http://schemas.microsoft.com/office/drawing/2014/main" id="{81321176-FAC0-CC08-D891-7197E8D9610F}"/>
              </a:ext>
            </a:extLst>
          </p:cNvPr>
          <p:cNvSpPr txBox="1">
            <a:spLocks/>
          </p:cNvSpPr>
          <p:nvPr/>
        </p:nvSpPr>
        <p:spPr>
          <a:xfrm>
            <a:off x="689345" y="5504490"/>
            <a:ext cx="10515600" cy="110896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600" dirty="0">
                <a:latin typeface="Times New Roman" panose="02020603050405020304" pitchFamily="18" charset="0"/>
                <a:cs typeface="Times New Roman" panose="02020603050405020304" pitchFamily="18" charset="0"/>
              </a:rPr>
              <a:t>6.Jänig W, Baron R. </a:t>
            </a:r>
            <a:r>
              <a:rPr lang="tr-TR" sz="600" dirty="0" err="1">
                <a:latin typeface="Times New Roman" panose="02020603050405020304" pitchFamily="18" charset="0"/>
                <a:cs typeface="Times New Roman" panose="02020603050405020304" pitchFamily="18" charset="0"/>
              </a:rPr>
              <a:t>Pathophysiologie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des</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Schmerzes</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In</a:t>
            </a:r>
            <a:r>
              <a:rPr lang="tr-TR" sz="600" dirty="0">
                <a:latin typeface="Times New Roman" panose="02020603050405020304" pitchFamily="18" charset="0"/>
                <a:cs typeface="Times New Roman" panose="02020603050405020304" pitchFamily="18" charset="0"/>
              </a:rPr>
              <a:t>: Fischer L, </a:t>
            </a:r>
            <a:r>
              <a:rPr lang="tr-TR" sz="600" dirty="0" err="1">
                <a:latin typeface="Times New Roman" panose="02020603050405020304" pitchFamily="18" charset="0"/>
                <a:cs typeface="Times New Roman" panose="02020603050405020304" pitchFamily="18" charset="0"/>
              </a:rPr>
              <a:t>Peuker</a:t>
            </a:r>
            <a:r>
              <a:rPr lang="tr-TR" sz="600" dirty="0">
                <a:latin typeface="Times New Roman" panose="02020603050405020304" pitchFamily="18" charset="0"/>
                <a:cs typeface="Times New Roman" panose="02020603050405020304" pitchFamily="18" charset="0"/>
              </a:rPr>
              <a:t> ET, </a:t>
            </a:r>
            <a:r>
              <a:rPr lang="tr-TR" sz="600" dirty="0" err="1">
                <a:latin typeface="Times New Roman" panose="02020603050405020304" pitchFamily="18" charset="0"/>
                <a:cs typeface="Times New Roman" panose="02020603050405020304" pitchFamily="18" charset="0"/>
              </a:rPr>
              <a:t>editors</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Lehrbuch</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Integrative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Schmerztherapie</a:t>
            </a:r>
            <a:r>
              <a:rPr lang="tr-TR" sz="600" dirty="0">
                <a:latin typeface="Times New Roman" panose="02020603050405020304" pitchFamily="18" charset="0"/>
                <a:cs typeface="Times New Roman" panose="02020603050405020304" pitchFamily="18" charset="0"/>
              </a:rPr>
              <a:t>. Stuttgart: </a:t>
            </a:r>
            <a:r>
              <a:rPr lang="tr-TR" sz="600" dirty="0" err="1">
                <a:latin typeface="Times New Roman" panose="02020603050405020304" pitchFamily="18" charset="0"/>
                <a:cs typeface="Times New Roman" panose="02020603050405020304" pitchFamily="18" charset="0"/>
              </a:rPr>
              <a:t>Haug</a:t>
            </a:r>
            <a:r>
              <a:rPr lang="tr-TR" sz="600" dirty="0">
                <a:latin typeface="Times New Roman" panose="02020603050405020304" pitchFamily="18" charset="0"/>
                <a:cs typeface="Times New Roman" panose="02020603050405020304" pitchFamily="18" charset="0"/>
              </a:rPr>
              <a:t>; 2011.</a:t>
            </a:r>
          </a:p>
          <a:p>
            <a:r>
              <a:rPr lang="tr-TR" sz="600" dirty="0">
                <a:latin typeface="Times New Roman" panose="02020603050405020304" pitchFamily="18" charset="0"/>
                <a:cs typeface="Times New Roman" panose="02020603050405020304" pitchFamily="18" charset="0"/>
              </a:rPr>
              <a:t>7.Jänig W. </a:t>
            </a:r>
            <a:r>
              <a:rPr lang="tr-TR" sz="600" dirty="0" err="1">
                <a:latin typeface="Times New Roman" panose="02020603050405020304" pitchFamily="18" charset="0"/>
                <a:cs typeface="Times New Roman" panose="02020603050405020304" pitchFamily="18" charset="0"/>
              </a:rPr>
              <a:t>The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Integrative</a:t>
            </a:r>
            <a:r>
              <a:rPr lang="tr-TR" sz="600" dirty="0">
                <a:latin typeface="Times New Roman" panose="02020603050405020304" pitchFamily="18" charset="0"/>
                <a:cs typeface="Times New Roman" panose="02020603050405020304" pitchFamily="18" charset="0"/>
              </a:rPr>
              <a:t> Action of </a:t>
            </a:r>
            <a:r>
              <a:rPr lang="tr-TR" sz="600" dirty="0" err="1">
                <a:latin typeface="Times New Roman" panose="02020603050405020304" pitchFamily="18" charset="0"/>
                <a:cs typeface="Times New Roman" panose="02020603050405020304" pitchFamily="18" charset="0"/>
              </a:rPr>
              <a:t>the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Autonomic</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Nervous</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System</a:t>
            </a:r>
            <a:r>
              <a:rPr lang="tr-TR" sz="600" dirty="0">
                <a:latin typeface="Times New Roman" panose="02020603050405020304" pitchFamily="18" charset="0"/>
                <a:cs typeface="Times New Roman" panose="02020603050405020304" pitchFamily="18" charset="0"/>
              </a:rPr>
              <a:t>. New York: Cambridge </a:t>
            </a:r>
            <a:r>
              <a:rPr lang="tr-TR" sz="600" dirty="0" err="1">
                <a:latin typeface="Times New Roman" panose="02020603050405020304" pitchFamily="18" charset="0"/>
                <a:cs typeface="Times New Roman" panose="02020603050405020304" pitchFamily="18" charset="0"/>
              </a:rPr>
              <a:t>University</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Press</a:t>
            </a:r>
            <a:r>
              <a:rPr lang="tr-TR" sz="600" dirty="0">
                <a:latin typeface="Times New Roman" panose="02020603050405020304" pitchFamily="18" charset="0"/>
                <a:cs typeface="Times New Roman" panose="02020603050405020304" pitchFamily="18" charset="0"/>
              </a:rPr>
              <a:t>; 2006.</a:t>
            </a:r>
          </a:p>
          <a:p>
            <a:r>
              <a:rPr lang="de-DE" sz="600" dirty="0">
                <a:latin typeface="Times New Roman" panose="02020603050405020304" pitchFamily="18" charset="0"/>
                <a:cs typeface="Times New Roman" panose="02020603050405020304" pitchFamily="18" charset="0"/>
              </a:rPr>
              <a:t>18.Brügger A. Die Erkrankungen des Bewegungsapparates und seines</a:t>
            </a:r>
            <a:r>
              <a:rPr lang="tr-TR" sz="600" dirty="0">
                <a:latin typeface="Times New Roman" panose="02020603050405020304" pitchFamily="18" charset="0"/>
                <a:cs typeface="Times New Roman" panose="02020603050405020304" pitchFamily="18" charset="0"/>
              </a:rPr>
              <a:t> </a:t>
            </a:r>
            <a:r>
              <a:rPr lang="de-DE" sz="600" dirty="0">
                <a:latin typeface="Times New Roman" panose="02020603050405020304" pitchFamily="18" charset="0"/>
                <a:cs typeface="Times New Roman" panose="02020603050405020304" pitchFamily="18" charset="0"/>
              </a:rPr>
              <a:t>Nervensystems. Stuttgart: Fischer; 1980.</a:t>
            </a:r>
            <a:endParaRPr lang="tr-TR" sz="600" dirty="0">
              <a:latin typeface="Times New Roman" panose="02020603050405020304" pitchFamily="18" charset="0"/>
              <a:cs typeface="Times New Roman" panose="02020603050405020304" pitchFamily="18" charset="0"/>
            </a:endParaRPr>
          </a:p>
          <a:p>
            <a:r>
              <a:rPr lang="de-DE" sz="600" dirty="0">
                <a:latin typeface="Times New Roman" panose="02020603050405020304" pitchFamily="18" charset="0"/>
                <a:cs typeface="Times New Roman" panose="02020603050405020304" pitchFamily="18" charset="0"/>
              </a:rPr>
              <a:t>20.Fischer L. Pathophysiologie des Schmerzes und Neuraltherapie. Praxis.</a:t>
            </a:r>
            <a:r>
              <a:rPr lang="tr-TR" sz="600" dirty="0">
                <a:latin typeface="Times New Roman" panose="02020603050405020304" pitchFamily="18" charset="0"/>
                <a:cs typeface="Times New Roman" panose="02020603050405020304" pitchFamily="18" charset="0"/>
              </a:rPr>
              <a:t> </a:t>
            </a:r>
            <a:r>
              <a:rPr lang="de-DE" sz="600" dirty="0">
                <a:latin typeface="Times New Roman" panose="02020603050405020304" pitchFamily="18" charset="0"/>
                <a:cs typeface="Times New Roman" panose="02020603050405020304" pitchFamily="18" charset="0"/>
              </a:rPr>
              <a:t>2003;92:2051–9.</a:t>
            </a:r>
            <a:endParaRPr lang="tr-TR" sz="600" dirty="0">
              <a:latin typeface="Times New Roman" panose="02020603050405020304" pitchFamily="18" charset="0"/>
              <a:cs typeface="Times New Roman" panose="02020603050405020304" pitchFamily="18" charset="0"/>
            </a:endParaRPr>
          </a:p>
          <a:p>
            <a:r>
              <a:rPr lang="de-DE" sz="600" dirty="0">
                <a:latin typeface="Times New Roman" panose="02020603050405020304" pitchFamily="18" charset="0"/>
                <a:cs typeface="Times New Roman" panose="02020603050405020304" pitchFamily="18" charset="0"/>
              </a:rPr>
              <a:t>21.Handwerker HO. Einführung in die Pathophysiologie des Schmerzes. Berlin:</a:t>
            </a:r>
            <a:r>
              <a:rPr lang="tr-TR" sz="600" dirty="0">
                <a:latin typeface="Times New Roman" panose="02020603050405020304" pitchFamily="18" charset="0"/>
                <a:cs typeface="Times New Roman" panose="02020603050405020304" pitchFamily="18" charset="0"/>
              </a:rPr>
              <a:t> </a:t>
            </a:r>
            <a:r>
              <a:rPr lang="de-DE" sz="600" dirty="0">
                <a:latin typeface="Times New Roman" panose="02020603050405020304" pitchFamily="18" charset="0"/>
                <a:cs typeface="Times New Roman" panose="02020603050405020304" pitchFamily="18" charset="0"/>
              </a:rPr>
              <a:t>Heidelberg, New York, Springer; 1999.</a:t>
            </a:r>
            <a:endParaRPr lang="tr-TR" sz="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3081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27A9D9-7173-8DAC-C9AD-1F3C3581F771}"/>
              </a:ext>
            </a:extLst>
          </p:cNvPr>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GİRİŞ</a:t>
            </a:r>
            <a:endParaRPr lang="tr-TR" sz="36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326F30A6-3DC5-65DE-749F-1CBF304892FC}"/>
              </a:ext>
            </a:extLst>
          </p:cNvPr>
          <p:cNvSpPr>
            <a:spLocks noGrp="1"/>
          </p:cNvSpPr>
          <p:nvPr>
            <p:ph idx="1"/>
          </p:nvPr>
        </p:nvSpPr>
        <p:spPr/>
        <p:txBody>
          <a:bodyPr>
            <a:normAutofit/>
          </a:bodyPr>
          <a:lstStyle/>
          <a:p>
            <a:pPr marL="0" indent="0">
              <a:buNone/>
            </a:pPr>
            <a:r>
              <a:rPr lang="tr-TR" sz="2400" b="1" dirty="0">
                <a:latin typeface="Times New Roman" panose="02020603050405020304" pitchFamily="18" charset="0"/>
                <a:cs typeface="Times New Roman" panose="02020603050405020304" pitchFamily="18" charset="0"/>
              </a:rPr>
              <a:t>Arka Plan ve Amaç</a:t>
            </a:r>
          </a:p>
          <a:p>
            <a:r>
              <a:rPr lang="tr-TR" sz="2400" i="0" dirty="0">
                <a:effectLst/>
                <a:latin typeface="Times New Roman" panose="02020603050405020304" pitchFamily="18" charset="0"/>
                <a:cs typeface="Times New Roman" panose="02020603050405020304" pitchFamily="18" charset="0"/>
              </a:rPr>
              <a:t>Almanya'da rastgele seçilen 300 birinci basamak hekimi arasında gerçekleştirilen kesitsel bir anket, NT'nin uygulama sıklığı ve sübjektif etkinlik algısı açısından büyük önemini doğrulamaktadır [ 8 </a:t>
            </a:r>
            <a:r>
              <a:rPr lang="tr-TR" sz="2400" dirty="0">
                <a:latin typeface="Times New Roman" panose="02020603050405020304" pitchFamily="18" charset="0"/>
                <a:cs typeface="Times New Roman" panose="02020603050405020304" pitchFamily="18" charset="0"/>
              </a:rPr>
              <a:t>]</a:t>
            </a:r>
            <a:r>
              <a:rPr lang="tr-TR" sz="2400" i="0" dirty="0">
                <a:effectLst/>
                <a:latin typeface="Times New Roman" panose="02020603050405020304" pitchFamily="18" charset="0"/>
                <a:cs typeface="Times New Roman" panose="02020603050405020304" pitchFamily="18" charset="0"/>
              </a:rPr>
              <a:t> .</a:t>
            </a:r>
          </a:p>
          <a:p>
            <a:r>
              <a:rPr lang="tr-TR" sz="2400" dirty="0">
                <a:latin typeface="Times New Roman" panose="02020603050405020304" pitchFamily="18" charset="0"/>
                <a:cs typeface="Times New Roman" panose="02020603050405020304" pitchFamily="18" charset="0"/>
              </a:rPr>
              <a:t>Bu vaka serisi, tek başına NT uygulamasının kronik ve şimdiye kadar refrakter ağrısı olan sevk edilmiş hastalarda ağrı semptomlarında uzun vadeli iyileşme sağlayıp sağlayamayacağı sorusunu cevaplamak için yapılmıştır. Ağrı giderme düzeyini, ağrı kesici ilaç tüketimini ve güvenlik konularını araştırmak için bir vaka serisi tasarımı kullanılmıştır.</a:t>
            </a:r>
          </a:p>
        </p:txBody>
      </p:sp>
      <p:sp>
        <p:nvSpPr>
          <p:cNvPr id="4" name="İçerik Yer Tutucusu 2">
            <a:extLst>
              <a:ext uri="{FF2B5EF4-FFF2-40B4-BE49-F238E27FC236}">
                <a16:creationId xmlns:a16="http://schemas.microsoft.com/office/drawing/2014/main" id="{875E53A1-D121-70DF-A1A9-57C94541BF99}"/>
              </a:ext>
            </a:extLst>
          </p:cNvPr>
          <p:cNvSpPr txBox="1">
            <a:spLocks/>
          </p:cNvSpPr>
          <p:nvPr/>
        </p:nvSpPr>
        <p:spPr>
          <a:xfrm>
            <a:off x="838200" y="6017752"/>
            <a:ext cx="10515600" cy="318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800" dirty="0">
                <a:latin typeface="Times New Roman" panose="02020603050405020304" pitchFamily="18" charset="0"/>
                <a:cs typeface="Times New Roman" panose="02020603050405020304" pitchFamily="18" charset="0"/>
              </a:rPr>
              <a:t>8.Joos S, </a:t>
            </a:r>
            <a:r>
              <a:rPr lang="en-US" sz="800" dirty="0" err="1">
                <a:latin typeface="Times New Roman" panose="02020603050405020304" pitchFamily="18" charset="0"/>
                <a:cs typeface="Times New Roman" panose="02020603050405020304" pitchFamily="18" charset="0"/>
              </a:rPr>
              <a:t>Musselmann</a:t>
            </a:r>
            <a:r>
              <a:rPr lang="en-US" sz="800" dirty="0">
                <a:latin typeface="Times New Roman" panose="02020603050405020304" pitchFamily="18" charset="0"/>
                <a:cs typeface="Times New Roman" panose="02020603050405020304" pitchFamily="18" charset="0"/>
              </a:rPr>
              <a:t> B, </a:t>
            </a:r>
            <a:r>
              <a:rPr lang="en-US" sz="800" dirty="0" err="1">
                <a:latin typeface="Times New Roman" panose="02020603050405020304" pitchFamily="18" charset="0"/>
                <a:cs typeface="Times New Roman" panose="02020603050405020304" pitchFamily="18" charset="0"/>
              </a:rPr>
              <a:t>Szecsenyi</a:t>
            </a:r>
            <a:r>
              <a:rPr lang="en-US" sz="800" dirty="0">
                <a:latin typeface="Times New Roman" panose="02020603050405020304" pitchFamily="18" charset="0"/>
                <a:cs typeface="Times New Roman" panose="02020603050405020304" pitchFamily="18" charset="0"/>
              </a:rPr>
              <a:t> J. Integration of complementary</a:t>
            </a:r>
            <a:r>
              <a:rPr lang="tr-TR" sz="800" dirty="0">
                <a:latin typeface="Times New Roman" panose="02020603050405020304" pitchFamily="18" charset="0"/>
                <a:cs typeface="Times New Roman" panose="02020603050405020304" pitchFamily="18" charset="0"/>
              </a:rPr>
              <a:t> </a:t>
            </a:r>
            <a:r>
              <a:rPr lang="en-US" sz="800" dirty="0">
                <a:latin typeface="Times New Roman" panose="02020603050405020304" pitchFamily="18" charset="0"/>
                <a:cs typeface="Times New Roman" panose="02020603050405020304" pitchFamily="18" charset="0"/>
              </a:rPr>
              <a:t>and</a:t>
            </a:r>
            <a:r>
              <a:rPr lang="tr-TR" sz="800" dirty="0">
                <a:latin typeface="Times New Roman" panose="02020603050405020304" pitchFamily="18" charset="0"/>
                <a:cs typeface="Times New Roman" panose="02020603050405020304" pitchFamily="18" charset="0"/>
              </a:rPr>
              <a:t> </a:t>
            </a:r>
            <a:r>
              <a:rPr lang="en-US" sz="800" dirty="0">
                <a:latin typeface="Times New Roman" panose="02020603050405020304" pitchFamily="18" charset="0"/>
                <a:cs typeface="Times New Roman" panose="02020603050405020304" pitchFamily="18" charset="0"/>
              </a:rPr>
              <a:t>alternative medicine into family practices in Germany: results of a national</a:t>
            </a:r>
            <a:r>
              <a:rPr lang="tr-TR" sz="800" dirty="0">
                <a:latin typeface="Times New Roman" panose="02020603050405020304" pitchFamily="18" charset="0"/>
                <a:cs typeface="Times New Roman" panose="02020603050405020304" pitchFamily="18" charset="0"/>
              </a:rPr>
              <a:t> </a:t>
            </a:r>
            <a:r>
              <a:rPr lang="en-US" sz="800" dirty="0">
                <a:latin typeface="Times New Roman" panose="02020603050405020304" pitchFamily="18" charset="0"/>
                <a:cs typeface="Times New Roman" panose="02020603050405020304" pitchFamily="18" charset="0"/>
              </a:rPr>
              <a:t>survey. Evid Based Complement Alternat Med.</a:t>
            </a:r>
            <a:r>
              <a:rPr lang="tr-TR" sz="800" dirty="0">
                <a:latin typeface="Times New Roman" panose="02020603050405020304" pitchFamily="18" charset="0"/>
                <a:cs typeface="Times New Roman" panose="02020603050405020304" pitchFamily="18" charset="0"/>
              </a:rPr>
              <a:t> </a:t>
            </a:r>
            <a:r>
              <a:rPr lang="en-US" sz="800" dirty="0">
                <a:latin typeface="Times New Roman" panose="02020603050405020304" pitchFamily="18" charset="0"/>
                <a:cs typeface="Times New Roman" panose="02020603050405020304" pitchFamily="18" charset="0"/>
              </a:rPr>
              <a:t>2011;2011:495813.</a:t>
            </a:r>
            <a:endParaRPr lang="tr-TR" sz="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39362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4">
            <a:extLst>
              <a:ext uri="{FF2B5EF4-FFF2-40B4-BE49-F238E27FC236}">
                <a16:creationId xmlns:a16="http://schemas.microsoft.com/office/drawing/2014/main" id="{A419ADC7-DE7C-464E-9F88-6CAB6F61BC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6BB77C1-7FD6-926C-51C8-6FB30D26DA1B}"/>
              </a:ext>
            </a:extLst>
          </p:cNvPr>
          <p:cNvSpPr>
            <a:spLocks noGrp="1"/>
          </p:cNvSpPr>
          <p:nvPr>
            <p:ph type="title"/>
          </p:nvPr>
        </p:nvSpPr>
        <p:spPr>
          <a:xfrm>
            <a:off x="6824663" y="417072"/>
            <a:ext cx="4148093" cy="750547"/>
          </a:xfrm>
        </p:spPr>
        <p:txBody>
          <a:bodyPr anchor="b">
            <a:normAutofit/>
          </a:bodyPr>
          <a:lstStyle/>
          <a:p>
            <a:r>
              <a:rPr lang="tr-TR" sz="4000" b="1" dirty="0">
                <a:latin typeface="Times New Roman" panose="02020603050405020304" pitchFamily="18" charset="0"/>
                <a:cs typeface="Times New Roman" panose="02020603050405020304" pitchFamily="18" charset="0"/>
              </a:rPr>
              <a:t>TARTIŞMA</a:t>
            </a:r>
            <a:endParaRPr lang="tr-TR" sz="4000" dirty="0"/>
          </a:p>
        </p:txBody>
      </p:sp>
      <p:pic>
        <p:nvPicPr>
          <p:cNvPr id="5" name="Resim 4" descr="metin, diyagram, taslak, harita içeren bir resim&#10;&#10;Açıklama otomatik olarak oluşturuldu">
            <a:extLst>
              <a:ext uri="{FF2B5EF4-FFF2-40B4-BE49-F238E27FC236}">
                <a16:creationId xmlns:a16="http://schemas.microsoft.com/office/drawing/2014/main" id="{4E2FD5AD-80BA-4EBE-9462-2B8ADA6D98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674" y="1584691"/>
            <a:ext cx="6646989" cy="3306877"/>
          </a:xfrm>
          <a:prstGeom prst="rect">
            <a:avLst/>
          </a:prstGeom>
        </p:spPr>
      </p:pic>
      <p:sp>
        <p:nvSpPr>
          <p:cNvPr id="3" name="İçerik Yer Tutucusu 2">
            <a:extLst>
              <a:ext uri="{FF2B5EF4-FFF2-40B4-BE49-F238E27FC236}">
                <a16:creationId xmlns:a16="http://schemas.microsoft.com/office/drawing/2014/main" id="{1CF74CFC-7558-EC33-8AA9-DBD6E64492F2}"/>
              </a:ext>
            </a:extLst>
          </p:cNvPr>
          <p:cNvSpPr>
            <a:spLocks noGrp="1"/>
          </p:cNvSpPr>
          <p:nvPr>
            <p:ph idx="1"/>
          </p:nvPr>
        </p:nvSpPr>
        <p:spPr>
          <a:xfrm>
            <a:off x="6824662" y="1273215"/>
            <a:ext cx="4148093" cy="4744243"/>
          </a:xfrm>
        </p:spPr>
        <p:txBody>
          <a:bodyPr>
            <a:normAutofit fontScale="85000" lnSpcReduction="10000"/>
          </a:bodyPr>
          <a:lstStyle/>
          <a:p>
            <a:pPr marL="0" indent="0">
              <a:buNone/>
            </a:pPr>
            <a:r>
              <a:rPr lang="tr-TR" b="1" i="0" dirty="0">
                <a:effectLst/>
                <a:latin typeface="Times New Roman" panose="02020603050405020304" pitchFamily="18" charset="0"/>
                <a:cs typeface="Times New Roman" panose="02020603050405020304" pitchFamily="18" charset="0"/>
              </a:rPr>
              <a:t>Nörofizyoloji ve etki mekanizmaları</a:t>
            </a:r>
            <a:endParaRPr lang="tr-TR" b="1" dirty="0">
              <a:effectLst/>
              <a:latin typeface="Times New Roman" panose="02020603050405020304" pitchFamily="18" charset="0"/>
              <a:cs typeface="Times New Roman" panose="02020603050405020304" pitchFamily="18" charset="0"/>
            </a:endParaRPr>
          </a:p>
          <a:p>
            <a:r>
              <a:rPr lang="tr-TR" sz="2400" dirty="0">
                <a:effectLst/>
                <a:latin typeface="Times New Roman" panose="02020603050405020304" pitchFamily="18" charset="0"/>
                <a:cs typeface="Times New Roman" panose="02020603050405020304" pitchFamily="18" charset="0"/>
              </a:rPr>
              <a:t>Matematiksel kaos teorisine benzer şekilde, bu bağlantılar acının bir kısır döngüsünü (olumlu geri bildirim, yineleme) oluşturur [ </a:t>
            </a:r>
            <a:r>
              <a:rPr lang="tr-TR" sz="2400" dirty="0">
                <a:latin typeface="Times New Roman" panose="02020603050405020304" pitchFamily="18" charset="0"/>
                <a:cs typeface="Times New Roman" panose="02020603050405020304" pitchFamily="18" charset="0"/>
              </a:rPr>
              <a:t>20</a:t>
            </a:r>
            <a:r>
              <a:rPr lang="tr-TR" sz="2400" dirty="0">
                <a:effectLst/>
                <a:latin typeface="Times New Roman" panose="02020603050405020304" pitchFamily="18" charset="0"/>
                <a:cs typeface="Times New Roman" panose="02020603050405020304" pitchFamily="18" charset="0"/>
              </a:rPr>
              <a:t> ]. Bu kısır döngü, patolojik koşullar altında periferdeki </a:t>
            </a:r>
            <a:r>
              <a:rPr lang="tr-TR" sz="2400" dirty="0" err="1">
                <a:effectLst/>
                <a:latin typeface="Times New Roman" panose="02020603050405020304" pitchFamily="18" charset="0"/>
                <a:cs typeface="Times New Roman" panose="02020603050405020304" pitchFamily="18" charset="0"/>
              </a:rPr>
              <a:t>afferent</a:t>
            </a:r>
            <a:r>
              <a:rPr lang="tr-TR" sz="2400" dirty="0">
                <a:effectLst/>
                <a:latin typeface="Times New Roman" panose="02020603050405020304" pitchFamily="18" charset="0"/>
                <a:cs typeface="Times New Roman" panose="02020603050405020304" pitchFamily="18" charset="0"/>
              </a:rPr>
              <a:t> sempatik sinirlerin bir tür kısa devre ile </a:t>
            </a:r>
            <a:r>
              <a:rPr lang="tr-TR" sz="2400" dirty="0" err="1">
                <a:effectLst/>
                <a:latin typeface="Times New Roman" panose="02020603050405020304" pitchFamily="18" charset="0"/>
                <a:cs typeface="Times New Roman" panose="02020603050405020304" pitchFamily="18" charset="0"/>
              </a:rPr>
              <a:t>nosiseptif</a:t>
            </a:r>
            <a:r>
              <a:rPr lang="tr-TR" sz="2400" dirty="0">
                <a:effectLst/>
                <a:latin typeface="Times New Roman" panose="02020603050405020304" pitchFamily="18" charset="0"/>
                <a:cs typeface="Times New Roman" panose="02020603050405020304" pitchFamily="18" charset="0"/>
              </a:rPr>
              <a:t> </a:t>
            </a:r>
            <a:r>
              <a:rPr lang="tr-TR" sz="2400" dirty="0" err="1">
                <a:effectLst/>
                <a:latin typeface="Times New Roman" panose="02020603050405020304" pitchFamily="18" charset="0"/>
                <a:cs typeface="Times New Roman" panose="02020603050405020304" pitchFamily="18" charset="0"/>
              </a:rPr>
              <a:t>afferentlere</a:t>
            </a:r>
            <a:r>
              <a:rPr lang="tr-TR" sz="2400" dirty="0">
                <a:effectLst/>
                <a:latin typeface="Times New Roman" panose="02020603050405020304" pitchFamily="18" charset="0"/>
                <a:cs typeface="Times New Roman" panose="02020603050405020304" pitchFamily="18" charset="0"/>
              </a:rPr>
              <a:t> geçiş yapabilmesi ve sempatik ve </a:t>
            </a:r>
            <a:r>
              <a:rPr lang="tr-TR" sz="2400" dirty="0" err="1">
                <a:effectLst/>
                <a:latin typeface="Times New Roman" panose="02020603050405020304" pitchFamily="18" charset="0"/>
                <a:cs typeface="Times New Roman" panose="02020603050405020304" pitchFamily="18" charset="0"/>
              </a:rPr>
              <a:t>afferent</a:t>
            </a:r>
            <a:r>
              <a:rPr lang="tr-TR" sz="2400" dirty="0">
                <a:effectLst/>
                <a:latin typeface="Times New Roman" panose="02020603050405020304" pitchFamily="18" charset="0"/>
                <a:cs typeface="Times New Roman" panose="02020603050405020304" pitchFamily="18" charset="0"/>
              </a:rPr>
              <a:t> nöronlar arasında bir eşleşmeye yol açması nedeniyle güçlenir [7 </a:t>
            </a:r>
            <a:r>
              <a:rPr lang="tr-TR" sz="2400" dirty="0">
                <a:latin typeface="Times New Roman" panose="02020603050405020304" pitchFamily="18" charset="0"/>
                <a:cs typeface="Times New Roman" panose="02020603050405020304" pitchFamily="18" charset="0"/>
              </a:rPr>
              <a:t>,</a:t>
            </a:r>
            <a:r>
              <a:rPr lang="tr-TR" sz="2400" dirty="0">
                <a:effectLst/>
                <a:latin typeface="Times New Roman" panose="02020603050405020304" pitchFamily="18" charset="0"/>
                <a:cs typeface="Times New Roman" panose="02020603050405020304" pitchFamily="18" charset="0"/>
              </a:rPr>
              <a:t> 22 </a:t>
            </a:r>
            <a:r>
              <a:rPr lang="tr-TR" sz="2400" dirty="0">
                <a:latin typeface="Times New Roman" panose="02020603050405020304" pitchFamily="18" charset="0"/>
                <a:cs typeface="Times New Roman" panose="02020603050405020304" pitchFamily="18" charset="0"/>
              </a:rPr>
              <a:t>–</a:t>
            </a:r>
            <a:r>
              <a:rPr lang="tr-TR" sz="2400" dirty="0">
                <a:effectLst/>
                <a:latin typeface="Times New Roman" panose="02020603050405020304" pitchFamily="18" charset="0"/>
                <a:cs typeface="Times New Roman" panose="02020603050405020304" pitchFamily="18" charset="0"/>
              </a:rPr>
              <a:t> 24 </a:t>
            </a:r>
            <a:r>
              <a:rPr lang="tr-TR" sz="2400" dirty="0">
                <a:latin typeface="Times New Roman" panose="02020603050405020304" pitchFamily="18" charset="0"/>
                <a:cs typeface="Times New Roman" panose="02020603050405020304" pitchFamily="18" charset="0"/>
              </a:rPr>
              <a:t>]</a:t>
            </a:r>
            <a:r>
              <a:rPr lang="tr-TR" sz="2400" dirty="0">
                <a:effectLst/>
                <a:latin typeface="Times New Roman" panose="02020603050405020304" pitchFamily="18" charset="0"/>
                <a:cs typeface="Times New Roman" panose="02020603050405020304" pitchFamily="18" charset="0"/>
              </a:rPr>
              <a:t> . Sempatik-</a:t>
            </a:r>
            <a:r>
              <a:rPr lang="tr-TR" sz="2400" dirty="0" err="1">
                <a:effectLst/>
                <a:latin typeface="Times New Roman" panose="02020603050405020304" pitchFamily="18" charset="0"/>
                <a:cs typeface="Times New Roman" panose="02020603050405020304" pitchFamily="18" charset="0"/>
              </a:rPr>
              <a:t>afferent</a:t>
            </a:r>
            <a:r>
              <a:rPr lang="tr-TR" sz="2400" dirty="0">
                <a:effectLst/>
                <a:latin typeface="Times New Roman" panose="02020603050405020304" pitchFamily="18" charset="0"/>
                <a:cs typeface="Times New Roman" panose="02020603050405020304" pitchFamily="18" charset="0"/>
              </a:rPr>
              <a:t> eşleşme ve ayrıca omurilik ve beyindeki </a:t>
            </a:r>
            <a:r>
              <a:rPr lang="tr-TR" sz="2400" dirty="0" err="1">
                <a:effectLst/>
                <a:latin typeface="Times New Roman" panose="02020603050405020304" pitchFamily="18" charset="0"/>
                <a:cs typeface="Times New Roman" panose="02020603050405020304" pitchFamily="18" charset="0"/>
              </a:rPr>
              <a:t>nöroplastik</a:t>
            </a:r>
            <a:r>
              <a:rPr lang="tr-TR" sz="2400" dirty="0">
                <a:effectLst/>
                <a:latin typeface="Times New Roman" panose="02020603050405020304" pitchFamily="18" charset="0"/>
                <a:cs typeface="Times New Roman" panose="02020603050405020304" pitchFamily="18" charset="0"/>
              </a:rPr>
              <a:t> değişiklikler [ </a:t>
            </a:r>
            <a:r>
              <a:rPr lang="tr-TR" sz="2400" dirty="0">
                <a:latin typeface="Times New Roman" panose="02020603050405020304" pitchFamily="18" charset="0"/>
                <a:cs typeface="Times New Roman" panose="02020603050405020304" pitchFamily="18" charset="0"/>
              </a:rPr>
              <a:t>25 ], ağrının kısır döngüsünün yinelemelerini üretir.</a:t>
            </a:r>
          </a:p>
        </p:txBody>
      </p:sp>
      <p:sp>
        <p:nvSpPr>
          <p:cNvPr id="6" name="İçerik Yer Tutucusu 2">
            <a:extLst>
              <a:ext uri="{FF2B5EF4-FFF2-40B4-BE49-F238E27FC236}">
                <a16:creationId xmlns:a16="http://schemas.microsoft.com/office/drawing/2014/main" id="{967517EE-8A81-283A-C981-930F18F1F463}"/>
              </a:ext>
            </a:extLst>
          </p:cNvPr>
          <p:cNvSpPr txBox="1">
            <a:spLocks/>
          </p:cNvSpPr>
          <p:nvPr/>
        </p:nvSpPr>
        <p:spPr>
          <a:xfrm>
            <a:off x="689344" y="5726472"/>
            <a:ext cx="10515600" cy="10345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600">
                <a:latin typeface="Times New Roman" panose="02020603050405020304" pitchFamily="18" charset="0"/>
                <a:cs typeface="Times New Roman" panose="02020603050405020304" pitchFamily="18" charset="0"/>
              </a:rPr>
              <a:t>7.Jänig W. The Integrative Action of the Autonomic Nervous System. New</a:t>
            </a:r>
            <a:r>
              <a:rPr lang="tr-TR" sz="600">
                <a:latin typeface="Times New Roman" panose="02020603050405020304" pitchFamily="18" charset="0"/>
                <a:cs typeface="Times New Roman" panose="02020603050405020304" pitchFamily="18" charset="0"/>
              </a:rPr>
              <a:t> </a:t>
            </a:r>
            <a:r>
              <a:rPr lang="en-US" sz="600">
                <a:latin typeface="Times New Roman" panose="02020603050405020304" pitchFamily="18" charset="0"/>
                <a:cs typeface="Times New Roman" panose="02020603050405020304" pitchFamily="18" charset="0"/>
              </a:rPr>
              <a:t>York: Cambridge University Press; 2006</a:t>
            </a:r>
            <a:r>
              <a:rPr lang="tr-TR" sz="600">
                <a:latin typeface="Times New Roman" panose="02020603050405020304" pitchFamily="18" charset="0"/>
                <a:cs typeface="Times New Roman" panose="02020603050405020304" pitchFamily="18" charset="0"/>
              </a:rPr>
              <a:t>.</a:t>
            </a:r>
          </a:p>
          <a:p>
            <a:r>
              <a:rPr lang="de-DE" sz="600">
                <a:latin typeface="Times New Roman" panose="02020603050405020304" pitchFamily="18" charset="0"/>
                <a:cs typeface="Times New Roman" panose="02020603050405020304" pitchFamily="18" charset="0"/>
              </a:rPr>
              <a:t>20.Fischer L. Pathophysiologie des Schmerzes und Neuraltherapie. Praxis.2003;92:2051–9.</a:t>
            </a:r>
            <a:endParaRPr lang="tr-TR" sz="600">
              <a:latin typeface="Times New Roman" panose="02020603050405020304" pitchFamily="18" charset="0"/>
              <a:cs typeface="Times New Roman" panose="02020603050405020304" pitchFamily="18" charset="0"/>
            </a:endParaRPr>
          </a:p>
          <a:p>
            <a:r>
              <a:rPr lang="de-DE" sz="600">
                <a:latin typeface="Times New Roman" panose="02020603050405020304" pitchFamily="18" charset="0"/>
                <a:cs typeface="Times New Roman" panose="02020603050405020304" pitchFamily="18" charset="0"/>
              </a:rPr>
              <a:t>22.Baron R, Jänig W. Schmerzsyndrome mit kausaler Beteiligung des</a:t>
            </a:r>
            <a:r>
              <a:rPr lang="tr-TR" sz="600">
                <a:latin typeface="Times New Roman" panose="02020603050405020304" pitchFamily="18" charset="0"/>
                <a:cs typeface="Times New Roman" panose="02020603050405020304" pitchFamily="18" charset="0"/>
              </a:rPr>
              <a:t> </a:t>
            </a:r>
            <a:r>
              <a:rPr lang="de-DE" sz="600">
                <a:latin typeface="Times New Roman" panose="02020603050405020304" pitchFamily="18" charset="0"/>
                <a:cs typeface="Times New Roman" panose="02020603050405020304" pitchFamily="18" charset="0"/>
              </a:rPr>
              <a:t>Sympathikus. Anästhesist. 1998;47:4–23.</a:t>
            </a:r>
            <a:endParaRPr lang="tr-TR" sz="600">
              <a:latin typeface="Times New Roman" panose="02020603050405020304" pitchFamily="18" charset="0"/>
              <a:cs typeface="Times New Roman" panose="02020603050405020304" pitchFamily="18" charset="0"/>
            </a:endParaRPr>
          </a:p>
          <a:p>
            <a:r>
              <a:rPr lang="tr-TR" sz="600">
                <a:latin typeface="Times New Roman" panose="02020603050405020304" pitchFamily="18" charset="0"/>
                <a:cs typeface="Times New Roman" panose="02020603050405020304" pitchFamily="18" charset="0"/>
              </a:rPr>
              <a:t>24.Jänig W, Koltzenburg M. Possible ways of sympathetic interaction. In: Jänig W, Schmidt RF, editors. Reflex Sympathetic Dystrophia. Pathophysiological Mechanism and Clinical Implications. Weinheim, New York: VCH Verlagsgemeinde; 1992.</a:t>
            </a:r>
          </a:p>
          <a:p>
            <a:r>
              <a:rPr lang="tr-TR" sz="600">
                <a:latin typeface="Times New Roman" panose="02020603050405020304" pitchFamily="18" charset="0"/>
                <a:cs typeface="Times New Roman" panose="02020603050405020304" pitchFamily="18" charset="0"/>
              </a:rPr>
              <a:t>25.Peterson-Felix S, Curatolo M. Neuroplasticity – an important factor in acute and chronic pain. Swiss Med Wkly. 2002;132:273–8.</a:t>
            </a:r>
          </a:p>
          <a:p>
            <a:endParaRPr lang="tr-TR" dirty="0"/>
          </a:p>
        </p:txBody>
      </p:sp>
    </p:spTree>
    <p:extLst>
      <p:ext uri="{BB962C8B-B14F-4D97-AF65-F5344CB8AC3E}">
        <p14:creationId xmlns:p14="http://schemas.microsoft.com/office/powerpoint/2010/main" val="2954528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4557E2-CC61-741C-ADE2-7B645E5D6CF5}"/>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TARTIŞMA</a:t>
            </a:r>
            <a:endParaRPr lang="tr-TR" dirty="0"/>
          </a:p>
        </p:txBody>
      </p:sp>
      <p:sp>
        <p:nvSpPr>
          <p:cNvPr id="3" name="İçerik Yer Tutucusu 2">
            <a:extLst>
              <a:ext uri="{FF2B5EF4-FFF2-40B4-BE49-F238E27FC236}">
                <a16:creationId xmlns:a16="http://schemas.microsoft.com/office/drawing/2014/main" id="{3F9AF154-95CA-F720-C44C-889DA95760AF}"/>
              </a:ext>
            </a:extLst>
          </p:cNvPr>
          <p:cNvSpPr>
            <a:spLocks noGrp="1"/>
          </p:cNvSpPr>
          <p:nvPr>
            <p:ph idx="1"/>
          </p:nvPr>
        </p:nvSpPr>
        <p:spPr/>
        <p:txBody>
          <a:bodyPr>
            <a:normAutofit/>
          </a:bodyPr>
          <a:lstStyle/>
          <a:p>
            <a:pPr marL="0" indent="0">
              <a:buNone/>
            </a:pPr>
            <a:r>
              <a:rPr lang="tr-TR" sz="2400" b="1" i="0" dirty="0">
                <a:effectLst/>
                <a:latin typeface="Times New Roman" panose="02020603050405020304" pitchFamily="18" charset="0"/>
                <a:cs typeface="Times New Roman" panose="02020603050405020304" pitchFamily="18" charset="0"/>
              </a:rPr>
              <a:t>Nörofizyoloji ve etki mekanizmaları</a:t>
            </a:r>
            <a:endParaRPr lang="tr-TR" sz="2400" dirty="0">
              <a:effectLst/>
              <a:latin typeface="Times New Roman" panose="02020603050405020304" pitchFamily="18" charset="0"/>
              <a:cs typeface="Times New Roman" panose="02020603050405020304" pitchFamily="18" charset="0"/>
            </a:endParaRPr>
          </a:p>
          <a:p>
            <a:endParaRPr lang="tr-TR" sz="2400" dirty="0">
              <a:effectLst/>
              <a:latin typeface="Times New Roman" panose="02020603050405020304" pitchFamily="18" charset="0"/>
              <a:cs typeface="Times New Roman" panose="02020603050405020304" pitchFamily="18" charset="0"/>
            </a:endParaRPr>
          </a:p>
          <a:p>
            <a:r>
              <a:rPr lang="tr-TR" sz="2400" dirty="0">
                <a:effectLst/>
                <a:latin typeface="Times New Roman" panose="02020603050405020304" pitchFamily="18" charset="0"/>
                <a:cs typeface="Times New Roman" panose="02020603050405020304" pitchFamily="18" charset="0"/>
              </a:rPr>
              <a:t>Sempatik sinir sistemi, vazodilatasyon, plazma </a:t>
            </a:r>
            <a:r>
              <a:rPr lang="tr-TR" sz="2400" dirty="0" err="1">
                <a:effectLst/>
                <a:latin typeface="Times New Roman" panose="02020603050405020304" pitchFamily="18" charset="0"/>
                <a:cs typeface="Times New Roman" panose="02020603050405020304" pitchFamily="18" charset="0"/>
              </a:rPr>
              <a:t>ekstravazasyonu</a:t>
            </a:r>
            <a:r>
              <a:rPr lang="tr-TR" sz="2400" dirty="0">
                <a:effectLst/>
                <a:latin typeface="Times New Roman" panose="02020603050405020304" pitchFamily="18" charset="0"/>
                <a:cs typeface="Times New Roman" panose="02020603050405020304" pitchFamily="18" charset="0"/>
              </a:rPr>
              <a:t> ve kendi sinir liflerinden proinflamatuar </a:t>
            </a:r>
            <a:r>
              <a:rPr lang="tr-TR" sz="2400" dirty="0" err="1">
                <a:effectLst/>
                <a:latin typeface="Times New Roman" panose="02020603050405020304" pitchFamily="18" charset="0"/>
                <a:cs typeface="Times New Roman" panose="02020603050405020304" pitchFamily="18" charset="0"/>
              </a:rPr>
              <a:t>nöropeptitlerin</a:t>
            </a:r>
            <a:r>
              <a:rPr lang="tr-TR" sz="2400" dirty="0">
                <a:effectLst/>
                <a:latin typeface="Times New Roman" panose="02020603050405020304" pitchFamily="18" charset="0"/>
                <a:cs typeface="Times New Roman" panose="02020603050405020304" pitchFamily="18" charset="0"/>
              </a:rPr>
              <a:t> salınması yoluyla nörojenik bir inflamasyonu indükleyebilir [ </a:t>
            </a:r>
            <a:r>
              <a:rPr lang="tr-TR" sz="2400" dirty="0">
                <a:latin typeface="Times New Roman" panose="02020603050405020304" pitchFamily="18" charset="0"/>
                <a:cs typeface="Times New Roman" panose="02020603050405020304" pitchFamily="18" charset="0"/>
              </a:rPr>
              <a:t>26-31 ]</a:t>
            </a:r>
            <a:r>
              <a:rPr lang="tr-TR" sz="2400" dirty="0">
                <a:effectLst/>
                <a:latin typeface="Times New Roman" panose="02020603050405020304" pitchFamily="18" charset="0"/>
                <a:cs typeface="Times New Roman" panose="02020603050405020304" pitchFamily="18" charset="0"/>
              </a:rPr>
              <a:t> . Bu inflamasyon, </a:t>
            </a:r>
            <a:r>
              <a:rPr lang="tr-TR" sz="2400" dirty="0" err="1">
                <a:effectLst/>
                <a:latin typeface="Times New Roman" panose="02020603050405020304" pitchFamily="18" charset="0"/>
                <a:cs typeface="Times New Roman" panose="02020603050405020304" pitchFamily="18" charset="0"/>
              </a:rPr>
              <a:t>nosiseptörlerin</a:t>
            </a:r>
            <a:r>
              <a:rPr lang="tr-TR" sz="2400" dirty="0">
                <a:effectLst/>
                <a:latin typeface="Times New Roman" panose="02020603050405020304" pitchFamily="18" charset="0"/>
                <a:cs typeface="Times New Roman" panose="02020603050405020304" pitchFamily="18" charset="0"/>
              </a:rPr>
              <a:t> yanıt eşiğini düşürür ve aynı anda çevredeki sessiz </a:t>
            </a:r>
            <a:r>
              <a:rPr lang="tr-TR" sz="2400" dirty="0" err="1">
                <a:effectLst/>
                <a:latin typeface="Times New Roman" panose="02020603050405020304" pitchFamily="18" charset="0"/>
                <a:cs typeface="Times New Roman" panose="02020603050405020304" pitchFamily="18" charset="0"/>
              </a:rPr>
              <a:t>nosiseptörleri</a:t>
            </a:r>
            <a:r>
              <a:rPr lang="tr-TR" sz="2400" dirty="0">
                <a:effectLst/>
                <a:latin typeface="Times New Roman" panose="02020603050405020304" pitchFamily="18" charset="0"/>
                <a:cs typeface="Times New Roman" panose="02020603050405020304" pitchFamily="18" charset="0"/>
              </a:rPr>
              <a:t> aktive eder. Böylece , kısır döngüyü daha da güçlendiren periferik duyarlılaşma meydana gelir [ </a:t>
            </a:r>
            <a:r>
              <a:rPr lang="tr-TR" sz="2400" dirty="0">
                <a:latin typeface="Times New Roman" panose="02020603050405020304" pitchFamily="18" charset="0"/>
                <a:cs typeface="Times New Roman" panose="02020603050405020304" pitchFamily="18" charset="0"/>
              </a:rPr>
              <a:t>22 ].</a:t>
            </a:r>
          </a:p>
        </p:txBody>
      </p:sp>
      <p:sp>
        <p:nvSpPr>
          <p:cNvPr id="4" name="İçerik Yer Tutucusu 2">
            <a:extLst>
              <a:ext uri="{FF2B5EF4-FFF2-40B4-BE49-F238E27FC236}">
                <a16:creationId xmlns:a16="http://schemas.microsoft.com/office/drawing/2014/main" id="{536FE00C-5A0A-47EB-9A7F-EFE67EABEDBA}"/>
              </a:ext>
            </a:extLst>
          </p:cNvPr>
          <p:cNvSpPr txBox="1">
            <a:spLocks/>
          </p:cNvSpPr>
          <p:nvPr/>
        </p:nvSpPr>
        <p:spPr>
          <a:xfrm>
            <a:off x="838200" y="5879694"/>
            <a:ext cx="10515600" cy="8644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600">
                <a:latin typeface="Times New Roman" panose="02020603050405020304" pitchFamily="18" charset="0"/>
                <a:cs typeface="Times New Roman" panose="02020603050405020304" pitchFamily="18" charset="0"/>
              </a:rPr>
              <a:t>22.Baron R, Jänig W. Schmerzsyndrome mit kausaler Beteiligung des</a:t>
            </a:r>
            <a:r>
              <a:rPr lang="tr-TR" sz="600">
                <a:latin typeface="Times New Roman" panose="02020603050405020304" pitchFamily="18" charset="0"/>
                <a:cs typeface="Times New Roman" panose="02020603050405020304" pitchFamily="18" charset="0"/>
              </a:rPr>
              <a:t> </a:t>
            </a:r>
            <a:r>
              <a:rPr lang="de-DE" sz="600">
                <a:latin typeface="Times New Roman" panose="02020603050405020304" pitchFamily="18" charset="0"/>
                <a:cs typeface="Times New Roman" panose="02020603050405020304" pitchFamily="18" charset="0"/>
              </a:rPr>
              <a:t>Sympathikus. Anästhesist. 1998;47:4–23.</a:t>
            </a:r>
            <a:endParaRPr lang="tr-TR" sz="600">
              <a:latin typeface="Times New Roman" panose="02020603050405020304" pitchFamily="18" charset="0"/>
              <a:cs typeface="Times New Roman" panose="02020603050405020304" pitchFamily="18" charset="0"/>
            </a:endParaRPr>
          </a:p>
          <a:p>
            <a:r>
              <a:rPr lang="en-US" sz="600">
                <a:latin typeface="Times New Roman" panose="02020603050405020304" pitchFamily="18" charset="0"/>
                <a:cs typeface="Times New Roman" panose="02020603050405020304" pitchFamily="18" charset="0"/>
              </a:rPr>
              <a:t>26.Cassuto D, Sinclair R, Bonderovic M. Anti-inflammatory properties of local</a:t>
            </a:r>
            <a:r>
              <a:rPr lang="tr-TR" sz="600">
                <a:latin typeface="Times New Roman" panose="02020603050405020304" pitchFamily="18" charset="0"/>
                <a:cs typeface="Times New Roman" panose="02020603050405020304" pitchFamily="18" charset="0"/>
              </a:rPr>
              <a:t> </a:t>
            </a:r>
            <a:r>
              <a:rPr lang="en-US" sz="600">
                <a:latin typeface="Times New Roman" panose="02020603050405020304" pitchFamily="18" charset="0"/>
                <a:cs typeface="Times New Roman" panose="02020603050405020304" pitchFamily="18" charset="0"/>
              </a:rPr>
              <a:t>anesthetics and their present and potential clinical</a:t>
            </a:r>
            <a:r>
              <a:rPr lang="tr-TR" sz="600">
                <a:latin typeface="Times New Roman" panose="02020603050405020304" pitchFamily="18" charset="0"/>
                <a:cs typeface="Times New Roman" panose="02020603050405020304" pitchFamily="18" charset="0"/>
              </a:rPr>
              <a:t> </a:t>
            </a:r>
            <a:r>
              <a:rPr lang="en-US" sz="600">
                <a:latin typeface="Times New Roman" panose="02020603050405020304" pitchFamily="18" charset="0"/>
                <a:cs typeface="Times New Roman" panose="02020603050405020304" pitchFamily="18" charset="0"/>
              </a:rPr>
              <a:t>implications. Acta</a:t>
            </a:r>
            <a:r>
              <a:rPr lang="tr-TR" sz="600">
                <a:latin typeface="Times New Roman" panose="02020603050405020304" pitchFamily="18" charset="0"/>
                <a:cs typeface="Times New Roman" panose="02020603050405020304" pitchFamily="18" charset="0"/>
              </a:rPr>
              <a:t> </a:t>
            </a:r>
            <a:r>
              <a:rPr lang="en-US" sz="600">
                <a:latin typeface="Times New Roman" panose="02020603050405020304" pitchFamily="18" charset="0"/>
                <a:cs typeface="Times New Roman" panose="02020603050405020304" pitchFamily="18" charset="0"/>
              </a:rPr>
              <a:t>Anaesthesiol Scand. 2006;50:265–82.</a:t>
            </a:r>
            <a:endParaRPr lang="tr-TR" sz="600">
              <a:latin typeface="Times New Roman" panose="02020603050405020304" pitchFamily="18" charset="0"/>
              <a:cs typeface="Times New Roman" panose="02020603050405020304" pitchFamily="18" charset="0"/>
            </a:endParaRPr>
          </a:p>
          <a:p>
            <a:r>
              <a:rPr lang="tr-TR" sz="600">
                <a:latin typeface="Times New Roman" panose="02020603050405020304" pitchFamily="18" charset="0"/>
                <a:cs typeface="Times New Roman" panose="02020603050405020304" pitchFamily="18" charset="0"/>
              </a:rPr>
              <a:t>31.Strittmatter M, Hamann GF, Grauer M, Fischer C, Blaes F, Hoffmann KH, et al. Altered activity of the sympathetic nervous system and changes in the balance of hypophyseal, pituitary and adrenal hormones in patients with cluster headache. Neuroreport. 1996;7:1229–34.</a:t>
            </a:r>
          </a:p>
          <a:p>
            <a:endParaRPr lang="tr-TR"/>
          </a:p>
          <a:p>
            <a:endParaRPr lang="tr-TR" dirty="0"/>
          </a:p>
        </p:txBody>
      </p:sp>
    </p:spTree>
    <p:extLst>
      <p:ext uri="{BB962C8B-B14F-4D97-AF65-F5344CB8AC3E}">
        <p14:creationId xmlns:p14="http://schemas.microsoft.com/office/powerpoint/2010/main" val="384078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D2EE0D-3AE1-0A27-0E9A-6CADC9B67FE7}"/>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TARTIŞMA</a:t>
            </a:r>
            <a:endParaRPr lang="tr-TR" dirty="0"/>
          </a:p>
        </p:txBody>
      </p:sp>
      <p:sp>
        <p:nvSpPr>
          <p:cNvPr id="3" name="İçerik Yer Tutucusu 2">
            <a:extLst>
              <a:ext uri="{FF2B5EF4-FFF2-40B4-BE49-F238E27FC236}">
                <a16:creationId xmlns:a16="http://schemas.microsoft.com/office/drawing/2014/main" id="{619D0738-1B95-7E52-A62A-F6A8A4A4DFEB}"/>
              </a:ext>
            </a:extLst>
          </p:cNvPr>
          <p:cNvSpPr>
            <a:spLocks noGrp="1"/>
          </p:cNvSpPr>
          <p:nvPr>
            <p:ph idx="1"/>
          </p:nvPr>
        </p:nvSpPr>
        <p:spPr/>
        <p:txBody>
          <a:bodyPr>
            <a:normAutofit/>
          </a:bodyPr>
          <a:lstStyle/>
          <a:p>
            <a:pPr marL="0" indent="0">
              <a:buNone/>
            </a:pPr>
            <a:r>
              <a:rPr lang="tr-TR" sz="2800" b="1" i="0" dirty="0">
                <a:effectLst/>
                <a:latin typeface="Times New Roman" panose="02020603050405020304" pitchFamily="18" charset="0"/>
                <a:cs typeface="Times New Roman" panose="02020603050405020304" pitchFamily="18" charset="0"/>
              </a:rPr>
              <a:t>Nörofizyoloji ve etki mekanizmaları</a:t>
            </a:r>
            <a:endParaRPr lang="tr-TR" b="0" i="0" dirty="0">
              <a:solidFill>
                <a:srgbClr val="212121"/>
              </a:solidFill>
              <a:effectLst/>
              <a:latin typeface="Cambria" panose="02040503050406030204" pitchFamily="18" charset="0"/>
            </a:endParaRPr>
          </a:p>
          <a:p>
            <a:endParaRPr lang="tr-TR" sz="2400" dirty="0">
              <a:effectLst/>
              <a:latin typeface="Times New Roman" panose="02020603050405020304" pitchFamily="18" charset="0"/>
              <a:cs typeface="Times New Roman" panose="02020603050405020304" pitchFamily="18" charset="0"/>
            </a:endParaRPr>
          </a:p>
          <a:p>
            <a:r>
              <a:rPr lang="tr-TR" sz="2400" dirty="0">
                <a:effectLst/>
                <a:latin typeface="Times New Roman" panose="02020603050405020304" pitchFamily="18" charset="0"/>
                <a:cs typeface="Times New Roman" panose="02020603050405020304" pitchFamily="18" charset="0"/>
              </a:rPr>
              <a:t>Lokal anestezikler (NT) kullanılarak sinir sisteminde farklı seviyelere doğrudan erişilebilir. Tekrarlanan uygulama, sempatik sinir sisteminin </a:t>
            </a:r>
            <a:r>
              <a:rPr lang="tr-TR" sz="2400" dirty="0" err="1">
                <a:effectLst/>
                <a:latin typeface="Times New Roman" panose="02020603050405020304" pitchFamily="18" charset="0"/>
                <a:cs typeface="Times New Roman" panose="02020603050405020304" pitchFamily="18" charset="0"/>
              </a:rPr>
              <a:t>engramatik</a:t>
            </a:r>
            <a:r>
              <a:rPr lang="tr-TR" sz="2400" dirty="0">
                <a:effectLst/>
                <a:latin typeface="Times New Roman" panose="02020603050405020304" pitchFamily="18" charset="0"/>
                <a:cs typeface="Times New Roman" panose="02020603050405020304" pitchFamily="18" charset="0"/>
              </a:rPr>
              <a:t> olarak depolanmış patolojik sinirliliğinin yok olmasına ve normal doku perfüzyonunun geri kazanılmasına yol açabilir [ </a:t>
            </a:r>
            <a:r>
              <a:rPr lang="tr-TR" sz="2400" dirty="0">
                <a:latin typeface="Times New Roman" panose="02020603050405020304" pitchFamily="18" charset="0"/>
                <a:cs typeface="Times New Roman" panose="02020603050405020304" pitchFamily="18" charset="0"/>
              </a:rPr>
              <a:t>9</a:t>
            </a:r>
            <a:r>
              <a:rPr lang="tr-TR" sz="2400" dirty="0">
                <a:effectLst/>
                <a:latin typeface="Times New Roman" panose="02020603050405020304" pitchFamily="18" charset="0"/>
                <a:cs typeface="Times New Roman" panose="02020603050405020304" pitchFamily="18" charset="0"/>
              </a:rPr>
              <a:t> , </a:t>
            </a:r>
            <a:r>
              <a:rPr lang="tr-TR" sz="2400" dirty="0">
                <a:latin typeface="Times New Roman" panose="02020603050405020304" pitchFamily="18" charset="0"/>
                <a:cs typeface="Times New Roman" panose="02020603050405020304" pitchFamily="18" charset="0"/>
              </a:rPr>
              <a:t>20</a:t>
            </a:r>
            <a:r>
              <a:rPr lang="tr-TR" sz="2400" dirty="0">
                <a:effectLst/>
                <a:latin typeface="Times New Roman" panose="02020603050405020304" pitchFamily="18" charset="0"/>
                <a:cs typeface="Times New Roman" panose="02020603050405020304" pitchFamily="18" charset="0"/>
              </a:rPr>
              <a:t> , </a:t>
            </a:r>
            <a:r>
              <a:rPr lang="tr-TR" sz="2400" dirty="0">
                <a:latin typeface="Times New Roman" panose="02020603050405020304" pitchFamily="18" charset="0"/>
                <a:cs typeface="Times New Roman" panose="02020603050405020304" pitchFamily="18" charset="0"/>
              </a:rPr>
              <a:t>34</a:t>
            </a:r>
            <a:r>
              <a:rPr lang="tr-TR" sz="2400" dirty="0">
                <a:effectLst/>
                <a:latin typeface="Times New Roman" panose="02020603050405020304" pitchFamily="18" charset="0"/>
                <a:cs typeface="Times New Roman" panose="02020603050405020304" pitchFamily="18" charset="0"/>
              </a:rPr>
              <a:t> ]. Lokal anestezik, aynı anda farklı bölgelerde artan </a:t>
            </a:r>
            <a:r>
              <a:rPr lang="tr-TR" sz="2400" dirty="0" err="1">
                <a:effectLst/>
                <a:latin typeface="Times New Roman" panose="02020603050405020304" pitchFamily="18" charset="0"/>
                <a:cs typeface="Times New Roman" panose="02020603050405020304" pitchFamily="18" charset="0"/>
              </a:rPr>
              <a:t>nosiseptör</a:t>
            </a:r>
            <a:r>
              <a:rPr lang="tr-TR" sz="2400" dirty="0">
                <a:effectLst/>
                <a:latin typeface="Times New Roman" panose="02020603050405020304" pitchFamily="18" charset="0"/>
                <a:cs typeface="Times New Roman" panose="02020603050405020304" pitchFamily="18" charset="0"/>
              </a:rPr>
              <a:t> aktivitesi, sempatik uyarı, dolaşım bozukluğu, nörojenik inflamasyon ve kas sertleşmesi vb. kısır döngüsünü bozabilir. </a:t>
            </a:r>
            <a:endParaRPr lang="tr-TR" sz="2400" dirty="0">
              <a:latin typeface="Times New Roman" panose="02020603050405020304" pitchFamily="18" charset="0"/>
              <a:cs typeface="Times New Roman" panose="02020603050405020304" pitchFamily="18" charset="0"/>
            </a:endParaRPr>
          </a:p>
        </p:txBody>
      </p:sp>
      <p:sp>
        <p:nvSpPr>
          <p:cNvPr id="4" name="İçerik Yer Tutucusu 2">
            <a:extLst>
              <a:ext uri="{FF2B5EF4-FFF2-40B4-BE49-F238E27FC236}">
                <a16:creationId xmlns:a16="http://schemas.microsoft.com/office/drawing/2014/main" id="{EF8A5AAC-F776-EEE7-5FF5-A3607AAADC1E}"/>
              </a:ext>
            </a:extLst>
          </p:cNvPr>
          <p:cNvSpPr txBox="1">
            <a:spLocks/>
          </p:cNvSpPr>
          <p:nvPr/>
        </p:nvSpPr>
        <p:spPr>
          <a:xfrm>
            <a:off x="838200" y="5895642"/>
            <a:ext cx="10515600" cy="83251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600">
                <a:latin typeface="Times New Roman" panose="02020603050405020304" pitchFamily="18" charset="0"/>
                <a:cs typeface="Times New Roman" panose="02020603050405020304" pitchFamily="18" charset="0"/>
              </a:rPr>
              <a:t>9.Barop H. Lehrbuch und Atlas der Neuraltherapie nach Huneke. Stuttgart: Hippokrates; 2011.</a:t>
            </a:r>
          </a:p>
          <a:p>
            <a:r>
              <a:rPr lang="de-DE" sz="600">
                <a:latin typeface="Times New Roman" panose="02020603050405020304" pitchFamily="18" charset="0"/>
                <a:cs typeface="Times New Roman" panose="02020603050405020304" pitchFamily="18" charset="0"/>
              </a:rPr>
              <a:t>20.Fischer L. Pathophysiologie des Schmerzes und Neuraltherapie. Praxis.2003;92:2051–9.</a:t>
            </a:r>
            <a:endParaRPr lang="tr-TR" sz="600">
              <a:latin typeface="Times New Roman" panose="02020603050405020304" pitchFamily="18" charset="0"/>
              <a:cs typeface="Times New Roman" panose="02020603050405020304" pitchFamily="18" charset="0"/>
            </a:endParaRPr>
          </a:p>
          <a:p>
            <a:r>
              <a:rPr lang="de-DE" sz="600">
                <a:latin typeface="Times New Roman" panose="02020603050405020304" pitchFamily="18" charset="0"/>
                <a:cs typeface="Times New Roman" panose="02020603050405020304" pitchFamily="18" charset="0"/>
              </a:rPr>
              <a:t>34.Pfister M, Fischer L. Die Behandlung des komplexen regionalen</a:t>
            </a:r>
            <a:r>
              <a:rPr lang="tr-TR" sz="600">
                <a:latin typeface="Times New Roman" panose="02020603050405020304" pitchFamily="18" charset="0"/>
                <a:cs typeface="Times New Roman" panose="02020603050405020304" pitchFamily="18" charset="0"/>
              </a:rPr>
              <a:t> </a:t>
            </a:r>
            <a:r>
              <a:rPr lang="de-DE" sz="600">
                <a:latin typeface="Times New Roman" panose="02020603050405020304" pitchFamily="18" charset="0"/>
                <a:cs typeface="Times New Roman" panose="02020603050405020304" pitchFamily="18" charset="0"/>
              </a:rPr>
              <a:t>Schmerzsyndroms der oberen Extremität mit wiederholter Lokalanästhesie</a:t>
            </a:r>
            <a:r>
              <a:rPr lang="tr-TR" sz="600">
                <a:latin typeface="Times New Roman" panose="02020603050405020304" pitchFamily="18" charset="0"/>
                <a:cs typeface="Times New Roman" panose="02020603050405020304" pitchFamily="18" charset="0"/>
              </a:rPr>
              <a:t> </a:t>
            </a:r>
            <a:r>
              <a:rPr lang="de-DE" sz="600">
                <a:latin typeface="Times New Roman" panose="02020603050405020304" pitchFamily="18" charset="0"/>
                <a:cs typeface="Times New Roman" panose="02020603050405020304" pitchFamily="18" charset="0"/>
              </a:rPr>
              <a:t>des Ganglion stellatum. Praxis. 2009;98:247–57.</a:t>
            </a:r>
            <a:endParaRPr lang="tr-TR" sz="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07393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300A48-4197-C22D-EAB7-1A5DDFA252A9}"/>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TARTIŞMA</a:t>
            </a:r>
            <a:endParaRPr lang="tr-TR" dirty="0"/>
          </a:p>
        </p:txBody>
      </p:sp>
      <p:sp>
        <p:nvSpPr>
          <p:cNvPr id="3" name="İçerik Yer Tutucusu 2">
            <a:extLst>
              <a:ext uri="{FF2B5EF4-FFF2-40B4-BE49-F238E27FC236}">
                <a16:creationId xmlns:a16="http://schemas.microsoft.com/office/drawing/2014/main" id="{32B497CB-3398-B9C0-7AC4-F4FAE81CF2D8}"/>
              </a:ext>
            </a:extLst>
          </p:cNvPr>
          <p:cNvSpPr>
            <a:spLocks noGrp="1"/>
          </p:cNvSpPr>
          <p:nvPr>
            <p:ph idx="1"/>
          </p:nvPr>
        </p:nvSpPr>
        <p:spPr/>
        <p:txBody>
          <a:bodyPr>
            <a:normAutofit/>
          </a:bodyPr>
          <a:lstStyle/>
          <a:p>
            <a:pPr marL="0" indent="0">
              <a:buNone/>
            </a:pPr>
            <a:r>
              <a:rPr lang="tr-TR" sz="2400" b="1" i="0" dirty="0">
                <a:effectLst/>
                <a:latin typeface="Times New Roman" panose="02020603050405020304" pitchFamily="18" charset="0"/>
                <a:ea typeface="Tahoma" panose="020B0604030504040204" pitchFamily="34" charset="0"/>
                <a:cs typeface="Times New Roman" panose="02020603050405020304" pitchFamily="18" charset="0"/>
              </a:rPr>
              <a:t>Verilerin yorumlanması</a:t>
            </a:r>
          </a:p>
          <a:p>
            <a:r>
              <a:rPr lang="tr-TR" sz="2600" b="0" i="0" dirty="0">
                <a:effectLst/>
                <a:latin typeface="Times New Roman" panose="02020603050405020304" pitchFamily="18" charset="0"/>
                <a:cs typeface="Times New Roman" panose="02020603050405020304" pitchFamily="18" charset="0"/>
              </a:rPr>
              <a:t>Üniversite NT kliniğimizin gerçek yaşam ortamını yansıtan vaka serilerimiz, kronik ağrısı olan en zor hasta kategorisini, yani tüm kanıta dayalı, geleneksel tıbbi önlemlere ve uzun bir süre boyunca çeşitli tamamlayıcı tedavilere yanıt vermeyen kronik ağrıyı içermektedir.</a:t>
            </a:r>
          </a:p>
          <a:p>
            <a:r>
              <a:rPr lang="tr-TR" sz="2600" b="0" i="0" dirty="0">
                <a:effectLst/>
                <a:latin typeface="Times New Roman" panose="02020603050405020304" pitchFamily="18" charset="0"/>
                <a:cs typeface="Times New Roman" panose="02020603050405020304" pitchFamily="18" charset="0"/>
              </a:rPr>
              <a:t>Bu nedenlerden dolayı, bu hastaların bir kısmının </a:t>
            </a:r>
            <a:r>
              <a:rPr lang="tr-TR" sz="2600" b="0" i="0" dirty="0" err="1">
                <a:effectLst/>
                <a:latin typeface="Times New Roman" panose="02020603050405020304" pitchFamily="18" charset="0"/>
                <a:cs typeface="Times New Roman" panose="02020603050405020304" pitchFamily="18" charset="0"/>
              </a:rPr>
              <a:t>NT'siz</a:t>
            </a:r>
            <a:r>
              <a:rPr lang="tr-TR" sz="2600" b="0" i="0" dirty="0">
                <a:effectLst/>
                <a:latin typeface="Times New Roman" panose="02020603050405020304" pitchFamily="18" charset="0"/>
                <a:cs typeface="Times New Roman" panose="02020603050405020304" pitchFamily="18" charset="0"/>
              </a:rPr>
              <a:t> bir kontrol grubuna randomize edilmesi mümkün olmamıştır.</a:t>
            </a:r>
            <a:endParaRPr lang="tr-TR" sz="2600" dirty="0">
              <a:latin typeface="Times New Roman" panose="02020603050405020304" pitchFamily="18" charset="0"/>
              <a:cs typeface="Times New Roman" panose="02020603050405020304" pitchFamily="18" charset="0"/>
            </a:endParaRPr>
          </a:p>
          <a:p>
            <a:r>
              <a:rPr lang="tr-TR" sz="2600" b="0" i="0" dirty="0">
                <a:effectLst/>
                <a:latin typeface="Times New Roman" panose="02020603050405020304" pitchFamily="18" charset="0"/>
                <a:cs typeface="Times New Roman" panose="02020603050405020304" pitchFamily="18" charset="0"/>
              </a:rPr>
              <a:t>Daha yakından bakıldığında, önceki tüm tedavilerin başarısız olduğu gerçeği, geleneksel tıbbi tedaviler ile NT arasında bir tür karşılaştırma  işlevi görebilir, ancak elbette gerçek bir kontrol grubunun yerini alamaz.</a:t>
            </a:r>
            <a:endParaRPr lang="tr-TR"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96499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9AFEFA-CE48-AEB1-90BD-5DB6E4FED7BE}"/>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TARTIŞMA</a:t>
            </a:r>
            <a:endParaRPr lang="tr-TR" dirty="0"/>
          </a:p>
        </p:txBody>
      </p:sp>
      <p:sp>
        <p:nvSpPr>
          <p:cNvPr id="3" name="İçerik Yer Tutucusu 2">
            <a:extLst>
              <a:ext uri="{FF2B5EF4-FFF2-40B4-BE49-F238E27FC236}">
                <a16:creationId xmlns:a16="http://schemas.microsoft.com/office/drawing/2014/main" id="{D771A635-E04C-E5E5-AAD9-01595537D5E0}"/>
              </a:ext>
            </a:extLst>
          </p:cNvPr>
          <p:cNvSpPr>
            <a:spLocks noGrp="1"/>
          </p:cNvSpPr>
          <p:nvPr>
            <p:ph idx="1"/>
          </p:nvPr>
        </p:nvSpPr>
        <p:spPr/>
        <p:txBody>
          <a:bodyPr/>
          <a:lstStyle/>
          <a:p>
            <a:pPr marL="0" indent="0">
              <a:buNone/>
            </a:pPr>
            <a:r>
              <a:rPr lang="tr-TR" sz="2800" b="1" i="0" dirty="0">
                <a:effectLst/>
                <a:latin typeface="Times New Roman" panose="02020603050405020304" pitchFamily="18" charset="0"/>
                <a:ea typeface="Tahoma" panose="020B0604030504040204" pitchFamily="34" charset="0"/>
                <a:cs typeface="Times New Roman" panose="02020603050405020304" pitchFamily="18" charset="0"/>
              </a:rPr>
              <a:t>Verilerin yorumlanması</a:t>
            </a:r>
          </a:p>
          <a:p>
            <a:r>
              <a:rPr lang="tr-TR" sz="2400" b="0" i="0" dirty="0">
                <a:effectLst/>
                <a:latin typeface="Times New Roman" panose="02020603050405020304" pitchFamily="18" charset="0"/>
                <a:cs typeface="Times New Roman" panose="02020603050405020304" pitchFamily="18" charset="0"/>
              </a:rPr>
              <a:t>Bununla birlikte, hastalarımızın ağrı seviyesi şiddetli olduğu için ağrının ortalamaya gerilemesinin </a:t>
            </a:r>
            <a:r>
              <a:rPr lang="tr-TR" sz="2400" b="0" i="0" dirty="0" err="1">
                <a:effectLst/>
                <a:latin typeface="Times New Roman" panose="02020603050405020304" pitchFamily="18" charset="0"/>
                <a:cs typeface="Times New Roman" panose="02020603050405020304" pitchFamily="18" charset="0"/>
              </a:rPr>
              <a:t>spontan</a:t>
            </a:r>
            <a:r>
              <a:rPr lang="tr-TR" sz="2400" b="0" i="0" dirty="0">
                <a:effectLst/>
                <a:latin typeface="Times New Roman" panose="02020603050405020304" pitchFamily="18" charset="0"/>
                <a:cs typeface="Times New Roman" panose="02020603050405020304" pitchFamily="18" charset="0"/>
              </a:rPr>
              <a:t> bir etkisi olma olasılığı vardır. Bazı hastaların çalışma süresi boyunca ağrılarının şans eseri azalması beklenebilir.</a:t>
            </a:r>
          </a:p>
          <a:p>
            <a:r>
              <a:rPr lang="tr-TR" sz="2400" b="0" i="0" dirty="0">
                <a:effectLst/>
                <a:latin typeface="Times New Roman" panose="02020603050405020304" pitchFamily="18" charset="0"/>
                <a:cs typeface="Times New Roman" panose="02020603050405020304" pitchFamily="18" charset="0"/>
              </a:rPr>
              <a:t>Bu nedenle, bir kontrol grubu olmadan, ne kadar ağrı azalmasının tedaviden kaynaklandığını ve ne kadarının ortalamaya olası gerilemeden kaynaklandığını değerlendirmek zordur.</a:t>
            </a:r>
            <a:endParaRPr lang="tr-TR" sz="2400" dirty="0">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NT'den önce gerileme olmaksızın ağrılı hastalık süresinin ortalama beş yıldan fazla olduğunu söylemek doğru olur. Bu uzun süreden sonra, tedavi olmaksızın önemli bir iyileşme mümkün görünmüyor.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15041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423B40-CD80-8846-5E5C-F0F6B5B7BD42}"/>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TARTIŞMA</a:t>
            </a:r>
            <a:endParaRPr lang="tr-TR" dirty="0"/>
          </a:p>
        </p:txBody>
      </p:sp>
      <p:sp>
        <p:nvSpPr>
          <p:cNvPr id="3" name="İçerik Yer Tutucusu 2">
            <a:extLst>
              <a:ext uri="{FF2B5EF4-FFF2-40B4-BE49-F238E27FC236}">
                <a16:creationId xmlns:a16="http://schemas.microsoft.com/office/drawing/2014/main" id="{A7525FD8-E6B2-6D7D-89AE-ED010D8465CF}"/>
              </a:ext>
            </a:extLst>
          </p:cNvPr>
          <p:cNvSpPr>
            <a:spLocks noGrp="1"/>
          </p:cNvSpPr>
          <p:nvPr>
            <p:ph idx="1"/>
          </p:nvPr>
        </p:nvSpPr>
        <p:spPr/>
        <p:txBody>
          <a:bodyPr/>
          <a:lstStyle/>
          <a:p>
            <a:pPr marL="0" indent="0">
              <a:buNone/>
            </a:pPr>
            <a:r>
              <a:rPr lang="tr-TR" sz="2800" b="1" i="0" dirty="0">
                <a:effectLst/>
                <a:latin typeface="Times New Roman" panose="02020603050405020304" pitchFamily="18" charset="0"/>
                <a:ea typeface="Tahoma" panose="020B0604030504040204" pitchFamily="34" charset="0"/>
                <a:cs typeface="Times New Roman" panose="02020603050405020304" pitchFamily="18" charset="0"/>
              </a:rPr>
              <a:t>Verilerin yorumlanması</a:t>
            </a:r>
          </a:p>
          <a:p>
            <a:r>
              <a:rPr lang="tr-TR" sz="2400" b="0" i="0" dirty="0">
                <a:effectLst/>
                <a:latin typeface="Times New Roman" panose="02020603050405020304" pitchFamily="18" charset="0"/>
                <a:cs typeface="Times New Roman" panose="02020603050405020304" pitchFamily="18" charset="0"/>
              </a:rPr>
              <a:t>Ağrı bozukluğunun ciddiyetine ve NT'den önceki uzun hastalık süresine rağmen, hastaların bir yıllık süre içinde yalnızca ortalama 9.2 konsültasyona ihtiyacı vardı.</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Uzun vadede hastalarımızın sadece beşte biri NT'ye dirençli kaldı</a:t>
            </a:r>
            <a:r>
              <a:rPr lang="tr-TR" sz="2400" dirty="0">
                <a:latin typeface="Times New Roman" panose="02020603050405020304" pitchFamily="18" charset="0"/>
                <a:cs typeface="Times New Roman" panose="02020603050405020304" pitchFamily="18" charset="0"/>
              </a:rPr>
              <a:t>.</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Diğer bir beşte bir hafif bir iyileşme yaşadı ve beşte üçü ağrıda ve hatta </a:t>
            </a:r>
            <a:r>
              <a:rPr lang="tr-TR" sz="2400" b="0" i="0" dirty="0" err="1">
                <a:effectLst/>
                <a:latin typeface="Times New Roman" panose="02020603050405020304" pitchFamily="18" charset="0"/>
                <a:cs typeface="Times New Roman" panose="02020603050405020304" pitchFamily="18" charset="0"/>
              </a:rPr>
              <a:t>ağrısızlıkta</a:t>
            </a:r>
            <a:r>
              <a:rPr lang="tr-TR" sz="2400" b="0" i="0" dirty="0">
                <a:effectLst/>
                <a:latin typeface="Times New Roman" panose="02020603050405020304" pitchFamily="18" charset="0"/>
                <a:cs typeface="Times New Roman" panose="02020603050405020304" pitchFamily="18" charset="0"/>
              </a:rPr>
              <a:t> belirgin bir iyileşme yaşadı.</a:t>
            </a:r>
            <a:endParaRPr lang="tr-TR" sz="2400" b="1" i="0" dirty="0">
              <a:effectLst/>
              <a:latin typeface="Times New Roman" panose="02020603050405020304" pitchFamily="18" charset="0"/>
              <a:ea typeface="Tahoma" panose="020B060403050404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0605072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47C668-4644-D35A-F00B-A32D3AA2A30B}"/>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TARTIŞMA</a:t>
            </a:r>
            <a:endParaRPr lang="tr-TR" dirty="0"/>
          </a:p>
        </p:txBody>
      </p:sp>
      <p:sp>
        <p:nvSpPr>
          <p:cNvPr id="3" name="İçerik Yer Tutucusu 2">
            <a:extLst>
              <a:ext uri="{FF2B5EF4-FFF2-40B4-BE49-F238E27FC236}">
                <a16:creationId xmlns:a16="http://schemas.microsoft.com/office/drawing/2014/main" id="{DBEDB7AA-E0DD-E1FF-F8EB-97F9C206E791}"/>
              </a:ext>
            </a:extLst>
          </p:cNvPr>
          <p:cNvSpPr>
            <a:spLocks noGrp="1"/>
          </p:cNvSpPr>
          <p:nvPr>
            <p:ph idx="1"/>
          </p:nvPr>
        </p:nvSpPr>
        <p:spPr/>
        <p:txBody>
          <a:bodyPr/>
          <a:lstStyle/>
          <a:p>
            <a:pPr marL="0" indent="0">
              <a:buNone/>
            </a:pPr>
            <a:r>
              <a:rPr lang="tr-TR" sz="2800" b="1" i="0" dirty="0">
                <a:effectLst/>
                <a:latin typeface="Times New Roman" panose="02020603050405020304" pitchFamily="18" charset="0"/>
                <a:ea typeface="Tahoma" panose="020B0604030504040204" pitchFamily="34" charset="0"/>
                <a:cs typeface="Times New Roman" panose="02020603050405020304" pitchFamily="18" charset="0"/>
              </a:rPr>
              <a:t>Verilerin yorumlanması</a:t>
            </a:r>
          </a:p>
          <a:p>
            <a:r>
              <a:rPr lang="tr-TR" sz="2400" b="0" i="0" dirty="0">
                <a:effectLst/>
                <a:latin typeface="Times New Roman" panose="02020603050405020304" pitchFamily="18" charset="0"/>
                <a:cs typeface="Times New Roman" panose="02020603050405020304" pitchFamily="18" charset="0"/>
              </a:rPr>
              <a:t>Lokal anesteziklerin (NT) kombine enjeksiyonları, büyük ölçüde ağrı süreçlerinde yer alan sempatik sinir sistemi yoluyla, öncelikle periferik spinal refleks arkının </a:t>
            </a:r>
            <a:r>
              <a:rPr lang="tr-TR" sz="2400" b="0" i="0" dirty="0" err="1">
                <a:effectLst/>
                <a:latin typeface="Times New Roman" panose="02020603050405020304" pitchFamily="18" charset="0"/>
                <a:cs typeface="Times New Roman" panose="02020603050405020304" pitchFamily="18" charset="0"/>
              </a:rPr>
              <a:t>efferent</a:t>
            </a:r>
            <a:r>
              <a:rPr lang="tr-TR" sz="2400" b="0" i="0" dirty="0">
                <a:effectLst/>
                <a:latin typeface="Times New Roman" panose="02020603050405020304" pitchFamily="18" charset="0"/>
                <a:cs typeface="Times New Roman" panose="02020603050405020304" pitchFamily="18" charset="0"/>
              </a:rPr>
              <a:t> ve </a:t>
            </a:r>
            <a:r>
              <a:rPr lang="tr-TR" sz="2400" b="0" i="0" dirty="0" err="1">
                <a:effectLst/>
                <a:latin typeface="Times New Roman" panose="02020603050405020304" pitchFamily="18" charset="0"/>
                <a:cs typeface="Times New Roman" panose="02020603050405020304" pitchFamily="18" charset="0"/>
              </a:rPr>
              <a:t>afferent</a:t>
            </a:r>
            <a:r>
              <a:rPr lang="tr-TR" sz="2400" b="0" i="0" dirty="0">
                <a:effectLst/>
                <a:latin typeface="Times New Roman" panose="02020603050405020304" pitchFamily="18" charset="0"/>
                <a:cs typeface="Times New Roman" panose="02020603050405020304" pitchFamily="18" charset="0"/>
              </a:rPr>
              <a:t> liflerini etkiler. </a:t>
            </a:r>
          </a:p>
          <a:p>
            <a:r>
              <a:rPr lang="tr-TR" sz="2400" b="0" i="0" dirty="0">
                <a:effectLst/>
                <a:latin typeface="Times New Roman" panose="02020603050405020304" pitchFamily="18" charset="0"/>
                <a:cs typeface="Times New Roman" panose="02020603050405020304" pitchFamily="18" charset="0"/>
              </a:rPr>
              <a:t>Beyin sapındaki ve korteksteki merkezi refleks yaylarının omurilik içindeki nöronlarla bağlantısı nedeniyle, NT'den dolaylı olarak etkilenmeleri muhtemel görünmektedir. </a:t>
            </a:r>
          </a:p>
          <a:p>
            <a:r>
              <a:rPr lang="tr-TR" sz="2400" b="0" i="0" dirty="0">
                <a:effectLst/>
                <a:latin typeface="Times New Roman" panose="02020603050405020304" pitchFamily="18" charset="0"/>
                <a:cs typeface="Times New Roman" panose="02020603050405020304" pitchFamily="18" charset="0"/>
              </a:rPr>
              <a:t>Öte yandan, bu merkezi refleks yayları, özellikle ilgili </a:t>
            </a:r>
            <a:r>
              <a:rPr lang="tr-TR" sz="2400" b="0" i="0" dirty="0" err="1">
                <a:effectLst/>
                <a:latin typeface="Times New Roman" panose="02020603050405020304" pitchFamily="18" charset="0"/>
                <a:cs typeface="Times New Roman" panose="02020603050405020304" pitchFamily="18" charset="0"/>
              </a:rPr>
              <a:t>nöroplastik</a:t>
            </a:r>
            <a:r>
              <a:rPr lang="tr-TR" sz="2400" b="0" i="0" dirty="0">
                <a:effectLst/>
                <a:latin typeface="Times New Roman" panose="02020603050405020304" pitchFamily="18" charset="0"/>
                <a:cs typeface="Times New Roman" panose="02020603050405020304" pitchFamily="18" charset="0"/>
              </a:rPr>
              <a:t> değişikliklerin varlığında, doktor-hasta ilişkisi gibi diğer duygusal etkilere de tabidir.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50795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344D9D-BEBD-5F3F-0DEB-06CFEC63CC94}"/>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TARTIŞMA</a:t>
            </a:r>
            <a:endParaRPr lang="tr-TR" dirty="0"/>
          </a:p>
        </p:txBody>
      </p:sp>
      <p:sp>
        <p:nvSpPr>
          <p:cNvPr id="3" name="İçerik Yer Tutucusu 2">
            <a:extLst>
              <a:ext uri="{FF2B5EF4-FFF2-40B4-BE49-F238E27FC236}">
                <a16:creationId xmlns:a16="http://schemas.microsoft.com/office/drawing/2014/main" id="{501A898A-BA73-0502-045F-DAC43CFA3EE6}"/>
              </a:ext>
            </a:extLst>
          </p:cNvPr>
          <p:cNvSpPr>
            <a:spLocks noGrp="1"/>
          </p:cNvSpPr>
          <p:nvPr>
            <p:ph idx="1"/>
          </p:nvPr>
        </p:nvSpPr>
        <p:spPr/>
        <p:txBody>
          <a:bodyPr/>
          <a:lstStyle/>
          <a:p>
            <a:pPr marL="0" indent="0">
              <a:buNone/>
            </a:pPr>
            <a:r>
              <a:rPr lang="tr-TR" sz="2800" b="1" i="0" dirty="0">
                <a:effectLst/>
                <a:latin typeface="Times New Roman" panose="02020603050405020304" pitchFamily="18" charset="0"/>
                <a:ea typeface="Tahoma" panose="020B0604030504040204" pitchFamily="34" charset="0"/>
                <a:cs typeface="Times New Roman" panose="02020603050405020304" pitchFamily="18" charset="0"/>
              </a:rPr>
              <a:t>Verilerin yorumlanması</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Tam da bu nedenle, mevcut sonuçlarımızla NT'nin spesifik etkisinin kesin boyutunu belirleyemiyoruz. </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Bununla birlikte, hastalarımızın çoğu benzer </a:t>
            </a:r>
            <a:r>
              <a:rPr lang="tr-TR" sz="2400" b="0" i="0" dirty="0" err="1">
                <a:effectLst/>
                <a:latin typeface="Times New Roman" panose="02020603050405020304" pitchFamily="18" charset="0"/>
                <a:cs typeface="Times New Roman" panose="02020603050405020304" pitchFamily="18" charset="0"/>
              </a:rPr>
              <a:t>ortamlardayapılan</a:t>
            </a:r>
            <a:r>
              <a:rPr lang="tr-TR" sz="2400" b="0" i="0" dirty="0">
                <a:effectLst/>
                <a:latin typeface="Times New Roman" panose="02020603050405020304" pitchFamily="18" charset="0"/>
                <a:cs typeface="Times New Roman" panose="02020603050405020304" pitchFamily="18" charset="0"/>
              </a:rPr>
              <a:t> müdahalelere (fizyoterapi, akupunktur, psikoterapi, manuel terapi, girişimsel ağrı yönetimi) bu vaka serisine kaydolmadan önce yanıt vermiyordu. </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Bu nedenle NT'nin etkisinin spesifik olabileceğini varsayıyoruz.</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19896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9B578D-5957-A227-F003-C7E90B55B840}"/>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TARTIŞMA</a:t>
            </a:r>
            <a:endParaRPr lang="tr-TR" dirty="0"/>
          </a:p>
        </p:txBody>
      </p:sp>
      <p:sp>
        <p:nvSpPr>
          <p:cNvPr id="3" name="İçerik Yer Tutucusu 2">
            <a:extLst>
              <a:ext uri="{FF2B5EF4-FFF2-40B4-BE49-F238E27FC236}">
                <a16:creationId xmlns:a16="http://schemas.microsoft.com/office/drawing/2014/main" id="{2099015A-52A1-7AB3-C774-97FEEB2F85E1}"/>
              </a:ext>
            </a:extLst>
          </p:cNvPr>
          <p:cNvSpPr>
            <a:spLocks noGrp="1"/>
          </p:cNvSpPr>
          <p:nvPr>
            <p:ph idx="1"/>
          </p:nvPr>
        </p:nvSpPr>
        <p:spPr/>
        <p:txBody>
          <a:bodyPr/>
          <a:lstStyle/>
          <a:p>
            <a:pPr marL="0" indent="0">
              <a:buNone/>
            </a:pPr>
            <a:r>
              <a:rPr lang="tr-TR" sz="2800" b="1" i="0" dirty="0">
                <a:effectLst/>
                <a:latin typeface="Times New Roman" panose="02020603050405020304" pitchFamily="18" charset="0"/>
                <a:ea typeface="Tahoma" panose="020B0604030504040204" pitchFamily="34" charset="0"/>
                <a:cs typeface="Times New Roman" panose="02020603050405020304" pitchFamily="18" charset="0"/>
              </a:rPr>
              <a:t>Verilerin yorumlanması</a:t>
            </a:r>
          </a:p>
          <a:p>
            <a:r>
              <a:rPr lang="tr-TR" sz="2400" b="0" i="0" dirty="0">
                <a:effectLst/>
                <a:latin typeface="Times New Roman" panose="02020603050405020304" pitchFamily="18" charset="0"/>
                <a:cs typeface="Times New Roman" panose="02020603050405020304" pitchFamily="18" charset="0"/>
              </a:rPr>
              <a:t>İkinci sonuç ölçütü, ağrı kesici ilaçların tüketimiydi.</a:t>
            </a:r>
          </a:p>
          <a:p>
            <a:r>
              <a:rPr lang="tr-TR" sz="2400" dirty="0">
                <a:latin typeface="Times New Roman" panose="02020603050405020304" pitchFamily="18" charset="0"/>
                <a:cs typeface="Times New Roman" panose="02020603050405020304" pitchFamily="18" charset="0"/>
              </a:rPr>
              <a:t>A</a:t>
            </a:r>
            <a:r>
              <a:rPr lang="tr-TR" sz="2400" b="0" i="0" dirty="0">
                <a:effectLst/>
                <a:latin typeface="Times New Roman" panose="02020603050405020304" pitchFamily="18" charset="0"/>
                <a:cs typeface="Times New Roman" panose="02020603050405020304" pitchFamily="18" charset="0"/>
              </a:rPr>
              <a:t>ğrı kesici ilaç kullanan 193 hastanın dörtte üçü, bir yıl sonra daha az ağrı kesici ilaç aldı veya hiç almadı. Bu bulgular, maliyet-etkinlik açısından dikkate değerdi.</a:t>
            </a:r>
          </a:p>
          <a:p>
            <a:r>
              <a:rPr lang="tr-TR" sz="2400" dirty="0">
                <a:latin typeface="Times New Roman" panose="02020603050405020304" pitchFamily="18" charset="0"/>
                <a:cs typeface="Times New Roman" panose="02020603050405020304" pitchFamily="18" charset="0"/>
              </a:rPr>
              <a:t>Y</a:t>
            </a:r>
            <a:r>
              <a:rPr lang="tr-TR" sz="2400" b="0" i="0" dirty="0">
                <a:effectLst/>
                <a:latin typeface="Times New Roman" panose="02020603050405020304" pitchFamily="18" charset="0"/>
                <a:cs typeface="Times New Roman" panose="02020603050405020304" pitchFamily="18" charset="0"/>
              </a:rPr>
              <a:t>apılan kesitsel çalışmalarda [ </a:t>
            </a:r>
            <a:r>
              <a:rPr lang="tr-TR" sz="2400" u="sng" dirty="0">
                <a:latin typeface="Times New Roman" panose="02020603050405020304" pitchFamily="18" charset="0"/>
                <a:cs typeface="Times New Roman" panose="02020603050405020304" pitchFamily="18" charset="0"/>
              </a:rPr>
              <a:t>38</a:t>
            </a:r>
            <a:r>
              <a:rPr lang="tr-TR" sz="2400" b="0" i="0" dirty="0">
                <a:effectLst/>
                <a:latin typeface="Times New Roman" panose="02020603050405020304" pitchFamily="18" charset="0"/>
                <a:cs typeface="Times New Roman" panose="02020603050405020304" pitchFamily="18" charset="0"/>
              </a:rPr>
              <a:t> , </a:t>
            </a:r>
            <a:r>
              <a:rPr lang="tr-TR" sz="2400" u="sng" dirty="0">
                <a:latin typeface="Times New Roman" panose="02020603050405020304" pitchFamily="18" charset="0"/>
                <a:cs typeface="Times New Roman" panose="02020603050405020304" pitchFamily="18" charset="0"/>
              </a:rPr>
              <a:t>43</a:t>
            </a:r>
            <a:r>
              <a:rPr lang="tr-TR" sz="2400" b="0" i="0" dirty="0">
                <a:effectLst/>
                <a:latin typeface="Times New Roman" panose="02020603050405020304" pitchFamily="18" charset="0"/>
                <a:cs typeface="Times New Roman" panose="02020603050405020304" pitchFamily="18" charset="0"/>
              </a:rPr>
              <a:t> ], NT'yi uygulamalarına dahil eden birinci basamak sağlık hizmeti sunucularında tek başına tıbbi tedavi hizmeti sunan birinci basamak sağlık hizmeti sağlayıcılarına kıyasla hem toplam maliyetler hem de ilaç maliyetleri anlamlı derecede düşüktü. </a:t>
            </a:r>
          </a:p>
          <a:p>
            <a:endParaRPr lang="tr-TR" dirty="0"/>
          </a:p>
        </p:txBody>
      </p:sp>
      <p:sp>
        <p:nvSpPr>
          <p:cNvPr id="4" name="İçerik Yer Tutucusu 2">
            <a:extLst>
              <a:ext uri="{FF2B5EF4-FFF2-40B4-BE49-F238E27FC236}">
                <a16:creationId xmlns:a16="http://schemas.microsoft.com/office/drawing/2014/main" id="{778278BD-D8F2-1ADE-45FD-5F1DC740DA52}"/>
              </a:ext>
            </a:extLst>
          </p:cNvPr>
          <p:cNvSpPr txBox="1">
            <a:spLocks/>
          </p:cNvSpPr>
          <p:nvPr/>
        </p:nvSpPr>
        <p:spPr>
          <a:xfrm>
            <a:off x="838200" y="6176963"/>
            <a:ext cx="10515600" cy="5454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600">
                <a:latin typeface="Times New Roman" panose="02020603050405020304" pitchFamily="18" charset="0"/>
                <a:cs typeface="Times New Roman" panose="02020603050405020304" pitchFamily="18" charset="0"/>
              </a:rPr>
              <a:t>38.Mermod J, Fischer L, Staub L, Busato A. Patient satisfaction of primary care</a:t>
            </a:r>
            <a:r>
              <a:rPr lang="tr-TR" sz="600">
                <a:latin typeface="Times New Roman" panose="02020603050405020304" pitchFamily="18" charset="0"/>
                <a:cs typeface="Times New Roman" panose="02020603050405020304" pitchFamily="18" charset="0"/>
              </a:rPr>
              <a:t> </a:t>
            </a:r>
            <a:r>
              <a:rPr lang="en-US" sz="600">
                <a:latin typeface="Times New Roman" panose="02020603050405020304" pitchFamily="18" charset="0"/>
                <a:cs typeface="Times New Roman" panose="02020603050405020304" pitchFamily="18" charset="0"/>
              </a:rPr>
              <a:t>or musculoskeletal diseases. BMC. 2008;8:33.</a:t>
            </a:r>
            <a:endParaRPr lang="tr-TR" sz="600">
              <a:latin typeface="Times New Roman" panose="02020603050405020304" pitchFamily="18" charset="0"/>
              <a:cs typeface="Times New Roman" panose="02020603050405020304" pitchFamily="18" charset="0"/>
            </a:endParaRPr>
          </a:p>
          <a:p>
            <a:r>
              <a:rPr lang="en-US" sz="600">
                <a:latin typeface="Times New Roman" panose="02020603050405020304" pitchFamily="18" charset="0"/>
                <a:cs typeface="Times New Roman" panose="02020603050405020304" pitchFamily="18" charset="0"/>
              </a:rPr>
              <a:t>43.Bissig P, Schöni-Affolter F, Fischer L, Busato A: Is Neural Therapy Cheaper</a:t>
            </a:r>
            <a:r>
              <a:rPr lang="tr-TR" sz="600">
                <a:latin typeface="Times New Roman" panose="02020603050405020304" pitchFamily="18" charset="0"/>
                <a:cs typeface="Times New Roman" panose="02020603050405020304" pitchFamily="18" charset="0"/>
              </a:rPr>
              <a:t> </a:t>
            </a:r>
            <a:r>
              <a:rPr lang="en-US" sz="600">
                <a:latin typeface="Times New Roman" panose="02020603050405020304" pitchFamily="18" charset="0"/>
                <a:cs typeface="Times New Roman" panose="02020603050405020304" pitchFamily="18" charset="0"/>
              </a:rPr>
              <a:t>than Conventional Medicine? A Comparison of Cost Structure in Swiss</a:t>
            </a:r>
            <a:r>
              <a:rPr lang="tr-TR" sz="600">
                <a:latin typeface="Times New Roman" panose="02020603050405020304" pitchFamily="18" charset="0"/>
                <a:cs typeface="Times New Roman" panose="02020603050405020304" pitchFamily="18" charset="0"/>
              </a:rPr>
              <a:t> </a:t>
            </a:r>
            <a:r>
              <a:rPr lang="en-US" sz="600">
                <a:latin typeface="Times New Roman" panose="02020603050405020304" pitchFamily="18" charset="0"/>
                <a:cs typeface="Times New Roman" panose="02020603050405020304" pitchFamily="18" charset="0"/>
              </a:rPr>
              <a:t>Primary Care Providers – An Observational Study. Doctoral thesis. University</a:t>
            </a:r>
            <a:r>
              <a:rPr lang="tr-TR" sz="600">
                <a:latin typeface="Times New Roman" panose="02020603050405020304" pitchFamily="18" charset="0"/>
                <a:cs typeface="Times New Roman" panose="02020603050405020304" pitchFamily="18" charset="0"/>
              </a:rPr>
              <a:t> </a:t>
            </a:r>
            <a:r>
              <a:rPr lang="en-US" sz="600">
                <a:latin typeface="Times New Roman" panose="02020603050405020304" pitchFamily="18" charset="0"/>
                <a:cs typeface="Times New Roman" panose="02020603050405020304" pitchFamily="18" charset="0"/>
              </a:rPr>
              <a:t>of Bern, Switzerland, Medical Faculty; 2008. In publication.</a:t>
            </a:r>
            <a:endParaRPr lang="tr-TR" sz="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74906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24EDA3-35B9-EC0B-AFCA-9242D6B3FD0D}"/>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TARTIŞMA</a:t>
            </a:r>
            <a:endParaRPr lang="tr-TR" dirty="0"/>
          </a:p>
        </p:txBody>
      </p:sp>
      <p:sp>
        <p:nvSpPr>
          <p:cNvPr id="3" name="İçerik Yer Tutucusu 2">
            <a:extLst>
              <a:ext uri="{FF2B5EF4-FFF2-40B4-BE49-F238E27FC236}">
                <a16:creationId xmlns:a16="http://schemas.microsoft.com/office/drawing/2014/main" id="{816392C1-2941-47CF-1F33-E9E53B6DA608}"/>
              </a:ext>
            </a:extLst>
          </p:cNvPr>
          <p:cNvSpPr>
            <a:spLocks noGrp="1"/>
          </p:cNvSpPr>
          <p:nvPr>
            <p:ph idx="1"/>
          </p:nvPr>
        </p:nvSpPr>
        <p:spPr/>
        <p:txBody>
          <a:bodyPr>
            <a:normAutofit fontScale="92500"/>
          </a:bodyPr>
          <a:lstStyle/>
          <a:p>
            <a:pPr marL="0" indent="0">
              <a:buNone/>
            </a:pPr>
            <a:r>
              <a:rPr lang="tr-TR" sz="2600" b="1" dirty="0">
                <a:latin typeface="Times New Roman" panose="02020603050405020304" pitchFamily="18" charset="0"/>
                <a:cs typeface="Times New Roman" panose="02020603050405020304" pitchFamily="18" charset="0"/>
              </a:rPr>
              <a:t>S</a:t>
            </a:r>
            <a:r>
              <a:rPr lang="tr-TR" sz="2600" b="1" i="0" dirty="0">
                <a:effectLst/>
                <a:latin typeface="Times New Roman" panose="02020603050405020304" pitchFamily="18" charset="0"/>
                <a:cs typeface="Times New Roman" panose="02020603050405020304" pitchFamily="18" charset="0"/>
              </a:rPr>
              <a:t>ınırlamalar</a:t>
            </a:r>
          </a:p>
          <a:p>
            <a:r>
              <a:rPr lang="tr-TR" sz="2600" b="0" i="0" dirty="0">
                <a:effectLst/>
                <a:latin typeface="Times New Roman" panose="02020603050405020304" pitchFamily="18" charset="0"/>
                <a:cs typeface="Times New Roman" panose="02020603050405020304" pitchFamily="18" charset="0"/>
              </a:rPr>
              <a:t>Mevcut vaka serisi, günlük pratikte bulunanlara benzer koşullar altında yürütülmüş ve sonuçları klinik ve uygulama ortamına aktarılabilir olsa da, yine de sınırlamalar vardır.</a:t>
            </a:r>
          </a:p>
          <a:p>
            <a:r>
              <a:rPr lang="tr-TR" sz="2600" b="0" i="0" dirty="0">
                <a:effectLst/>
                <a:latin typeface="Times New Roman" panose="02020603050405020304" pitchFamily="18" charset="0"/>
                <a:cs typeface="Times New Roman" panose="02020603050405020304" pitchFamily="18" charset="0"/>
              </a:rPr>
              <a:t>Açıkça NT'ye yönlendirilen hastaların olduğu bu vaka serisinde kontrollü bir çalışma tasarımını tercih etmek mümkün olmadığından, NT'nin spesifik etkisinin kesin boyutu belirlenemez.</a:t>
            </a:r>
          </a:p>
          <a:p>
            <a:r>
              <a:rPr lang="tr-TR" sz="2600" b="0" i="0" dirty="0">
                <a:effectLst/>
                <a:latin typeface="Times New Roman" panose="02020603050405020304" pitchFamily="18" charset="0"/>
                <a:cs typeface="Times New Roman" panose="02020603050405020304" pitchFamily="18" charset="0"/>
              </a:rPr>
              <a:t>Uzun süreli dirençli kronik ağrısı olan hastalarımızda tedavi olmaksızın belirgin bir </a:t>
            </a:r>
            <a:r>
              <a:rPr lang="tr-TR" sz="2600" b="0" i="0" dirty="0" err="1">
                <a:effectLst/>
                <a:latin typeface="Times New Roman" panose="02020603050405020304" pitchFamily="18" charset="0"/>
                <a:cs typeface="Times New Roman" panose="02020603050405020304" pitchFamily="18" charset="0"/>
              </a:rPr>
              <a:t>spontan</a:t>
            </a:r>
            <a:r>
              <a:rPr lang="tr-TR" sz="2600" b="0" i="0" dirty="0">
                <a:effectLst/>
                <a:latin typeface="Times New Roman" panose="02020603050405020304" pitchFamily="18" charset="0"/>
                <a:cs typeface="Times New Roman" panose="02020603050405020304" pitchFamily="18" charset="0"/>
              </a:rPr>
              <a:t> iyileşme şansı çok az olsa da, bu olasılık göz ardı edilemez</a:t>
            </a:r>
            <a:r>
              <a:rPr lang="tr-TR" sz="2600" dirty="0">
                <a:latin typeface="Times New Roman" panose="02020603050405020304" pitchFamily="18" charset="0"/>
                <a:cs typeface="Times New Roman" panose="02020603050405020304" pitchFamily="18" charset="0"/>
              </a:rPr>
              <a:t>.</a:t>
            </a:r>
          </a:p>
          <a:p>
            <a:r>
              <a:rPr lang="tr-TR" sz="2600" b="0" i="0" dirty="0">
                <a:effectLst/>
                <a:latin typeface="Times New Roman" panose="02020603050405020304" pitchFamily="18" charset="0"/>
                <a:cs typeface="Times New Roman" panose="02020603050405020304" pitchFamily="18" charset="0"/>
              </a:rPr>
              <a:t>Çok merkezli değil, vaka serisi olarak tasarlanmış olması bulguların genellenmesini zorlaştırmaktadır.</a:t>
            </a:r>
            <a:endParaRPr lang="tr-TR" sz="2600" b="1" i="0" dirty="0">
              <a:effectLst/>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a:p>
            <a:endParaRPr lang="tr-TR" sz="2800" b="0" i="0" dirty="0">
              <a:effectLst/>
              <a:latin typeface="Times New Roman" panose="02020603050405020304" pitchFamily="18" charset="0"/>
              <a:cs typeface="Times New Roman" panose="02020603050405020304" pitchFamily="18" charset="0"/>
            </a:endParaRPr>
          </a:p>
          <a:p>
            <a:endParaRPr lang="tr-TR" sz="2800" b="1" i="0" dirty="0">
              <a:effectLst/>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622989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834D53-F0E8-2D32-A07A-93DC4759685F}"/>
              </a:ext>
            </a:extLst>
          </p:cNvPr>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GİRİŞ</a:t>
            </a:r>
            <a:endParaRPr lang="tr-TR" sz="3600"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327B8E13-4226-E45F-0327-F8CFCBDE7101}"/>
              </a:ext>
            </a:extLst>
          </p:cNvPr>
          <p:cNvSpPr>
            <a:spLocks noGrp="1"/>
          </p:cNvSpPr>
          <p:nvPr>
            <p:ph idx="1"/>
          </p:nvPr>
        </p:nvSpPr>
        <p:spPr/>
        <p:txBody>
          <a:bodyPr>
            <a:normAutofit/>
          </a:bodyPr>
          <a:lstStyle/>
          <a:p>
            <a:pPr marL="0" indent="0">
              <a:buNone/>
            </a:pPr>
            <a:r>
              <a:rPr lang="tr-TR" sz="2400" b="1" dirty="0">
                <a:latin typeface="Times New Roman" panose="02020603050405020304" pitchFamily="18" charset="0"/>
                <a:cs typeface="Times New Roman" panose="02020603050405020304" pitchFamily="18" charset="0"/>
              </a:rPr>
              <a:t>Arka Plan ve Amaç</a:t>
            </a:r>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Aynı zamanda, ağrının modern nörofizyolojisinden elde edilen bulguların yorumlanması temelinde öne sürülen ;ağrı sürecindeki kısır döngünün, lokal anesteziklerin vücudun uygun bölgelerine enjekte edilmesiyle bozulabileceği ve bu etkinin, lokal anesteziğin etki süresinden beklenebilecek olandan çok daha uzun sürebileceği hipotezi test edilmiştir.</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Tedavinin spesifik ve spesifik olmayan etkilerinin net bir şekilde ayırt edilemeyeceği kabul edilmiştir.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11553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52C6E0-CB0D-AED4-EE2A-F84675CECBCE}"/>
              </a:ext>
            </a:extLst>
          </p:cNvPr>
          <p:cNvSpPr>
            <a:spLocks noGrp="1"/>
          </p:cNvSpPr>
          <p:nvPr>
            <p:ph type="title"/>
          </p:nvPr>
        </p:nvSpPr>
        <p:spPr>
          <a:xfrm>
            <a:off x="838200" y="681037"/>
            <a:ext cx="10515600" cy="1009651"/>
          </a:xfrm>
        </p:spPr>
        <p:txBody>
          <a:bodyPr>
            <a:normAutofit fontScale="90000"/>
          </a:bodyPr>
          <a:lstStyle/>
          <a:p>
            <a:r>
              <a:rPr lang="tr-TR" sz="3600" b="1" i="0" dirty="0">
                <a:effectLst/>
                <a:latin typeface="Times New Roman" panose="02020603050405020304" pitchFamily="18" charset="0"/>
                <a:cs typeface="Times New Roman" panose="02020603050405020304" pitchFamily="18" charset="0"/>
              </a:rPr>
              <a:t>SONUÇLAR</a:t>
            </a:r>
            <a:br>
              <a:rPr lang="tr-TR" sz="1800" b="0" i="0" dirty="0">
                <a:solidFill>
                  <a:srgbClr val="995733"/>
                </a:solidFill>
                <a:effectLst/>
                <a:latin typeface="Cambria" panose="02040503050406030204" pitchFamily="18" charset="0"/>
              </a:rPr>
            </a:br>
            <a:endParaRPr lang="tr-TR" dirty="0"/>
          </a:p>
        </p:txBody>
      </p:sp>
      <p:sp>
        <p:nvSpPr>
          <p:cNvPr id="3" name="İçerik Yer Tutucusu 2">
            <a:extLst>
              <a:ext uri="{FF2B5EF4-FFF2-40B4-BE49-F238E27FC236}">
                <a16:creationId xmlns:a16="http://schemas.microsoft.com/office/drawing/2014/main" id="{426A6EAD-139B-0E6F-259C-53458E052C66}"/>
              </a:ext>
            </a:extLst>
          </p:cNvPr>
          <p:cNvSpPr>
            <a:spLocks noGrp="1"/>
          </p:cNvSpPr>
          <p:nvPr>
            <p:ph idx="1"/>
          </p:nvPr>
        </p:nvSpPr>
        <p:spPr/>
        <p:txBody>
          <a:bodyPr>
            <a:normAutofit lnSpcReduction="10000"/>
          </a:bodyPr>
          <a:lstStyle/>
          <a:p>
            <a:r>
              <a:rPr lang="tr-TR" b="0" i="0" dirty="0">
                <a:solidFill>
                  <a:srgbClr val="212121"/>
                </a:solidFill>
                <a:effectLst/>
                <a:latin typeface="Cambria" panose="02040503050406030204" pitchFamily="18" charset="0"/>
              </a:rPr>
              <a:t>Kronik ağrı, özellikle sırt ağrısı, son derece yaygındır. Tedaviye dirençli ağrı sendromları veya medikal tedavinin yan etkileri başka tedavi seçenekleri gerektirir.</a:t>
            </a:r>
          </a:p>
          <a:p>
            <a:r>
              <a:rPr lang="tr-TR" b="0" i="0" dirty="0">
                <a:solidFill>
                  <a:srgbClr val="212121"/>
                </a:solidFill>
                <a:effectLst/>
                <a:latin typeface="Cambria" panose="02040503050406030204" pitchFamily="18" charset="0"/>
              </a:rPr>
              <a:t>Sonuç ölçütleri ağrı ve ilaç kullanımı için mevcut sonuçların her ikisi de diğer çalışmaların sonuçlarıyla uyumludur ve terapötik lokal anestezinin (NT) iyi bir tedavi seçeneği olduğunu göstermektedir.</a:t>
            </a:r>
            <a:endParaRPr lang="tr-TR" dirty="0">
              <a:solidFill>
                <a:srgbClr val="212121"/>
              </a:solidFill>
              <a:latin typeface="Cambria" panose="02040503050406030204" pitchFamily="18" charset="0"/>
            </a:endParaRPr>
          </a:p>
          <a:p>
            <a:r>
              <a:rPr lang="tr-TR" b="0" i="0" dirty="0">
                <a:solidFill>
                  <a:srgbClr val="212121"/>
                </a:solidFill>
                <a:effectLst/>
                <a:latin typeface="Cambria" panose="02040503050406030204" pitchFamily="18" charset="0"/>
              </a:rPr>
              <a:t>Bu, sevk eden doktorların birçoğunun ağrı veya kas-iskelet sistemi hastalıkları uzmanı olması ve her sekiz sevkin üniversite hastaneleri veya ayakta tedavi bölümleri tarafından yapılması gerçeğine de yansımıştır.</a:t>
            </a:r>
            <a:endParaRPr lang="tr-TR" dirty="0"/>
          </a:p>
        </p:txBody>
      </p:sp>
    </p:spTree>
    <p:extLst>
      <p:ext uri="{BB962C8B-B14F-4D97-AF65-F5344CB8AC3E}">
        <p14:creationId xmlns:p14="http://schemas.microsoft.com/office/powerpoint/2010/main" val="79541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A4266D-221B-E771-D428-538BB9503EE9}"/>
              </a:ext>
            </a:extLst>
          </p:cNvPr>
          <p:cNvSpPr>
            <a:spLocks noGrp="1"/>
          </p:cNvSpPr>
          <p:nvPr>
            <p:ph type="title"/>
          </p:nvPr>
        </p:nvSpPr>
        <p:spPr/>
        <p:txBody>
          <a:bodyPr/>
          <a:lstStyle/>
          <a:p>
            <a:r>
              <a:rPr lang="tr-TR" sz="4400" b="1" i="0" dirty="0">
                <a:effectLst/>
                <a:latin typeface="Times New Roman" panose="02020603050405020304" pitchFamily="18" charset="0"/>
                <a:cs typeface="Times New Roman" panose="02020603050405020304" pitchFamily="18" charset="0"/>
              </a:rPr>
              <a:t>SONUÇLAR</a:t>
            </a:r>
            <a:endParaRPr lang="tr-TR" dirty="0"/>
          </a:p>
        </p:txBody>
      </p:sp>
      <p:sp>
        <p:nvSpPr>
          <p:cNvPr id="3" name="İçerik Yer Tutucusu 2">
            <a:extLst>
              <a:ext uri="{FF2B5EF4-FFF2-40B4-BE49-F238E27FC236}">
                <a16:creationId xmlns:a16="http://schemas.microsoft.com/office/drawing/2014/main" id="{7F82A74E-24BF-8FAC-DAAD-3B14855F2B9D}"/>
              </a:ext>
            </a:extLst>
          </p:cNvPr>
          <p:cNvSpPr>
            <a:spLocks noGrp="1"/>
          </p:cNvSpPr>
          <p:nvPr>
            <p:ph idx="1"/>
          </p:nvPr>
        </p:nvSpPr>
        <p:spPr/>
        <p:txBody>
          <a:bodyPr>
            <a:normAutofit/>
          </a:bodyPr>
          <a:lstStyle/>
          <a:p>
            <a:r>
              <a:rPr lang="tr-TR" sz="2400" b="0" i="0" dirty="0">
                <a:effectLst/>
                <a:latin typeface="Times New Roman" panose="02020603050405020304" pitchFamily="18" charset="0"/>
                <a:cs typeface="Times New Roman" panose="02020603050405020304" pitchFamily="18" charset="0"/>
              </a:rPr>
              <a:t>Sadece birkaç ziyarette elde edilen iyi uzun vadeli sonuçlar – örneğin ilaçların azaltılması ve neredeyse hiç yan etkinin olmaması gibi – ekonomik açıdan da ilgi çekicidir. </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Tartışma ve sınırlamalar altında belirtildiği gibi, bu kontrolsüz vaka serisinde NT'nin spesifik etkisinin tam boyutunu belirleyemiyoruz. </a:t>
            </a:r>
          </a:p>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Bu nedenle, NT'nin gerçek etkisini değerlendirmek için kontrollü bir çalışma yürütmek faydalı olacaktır.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91206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A2603B-0BFE-2C37-EF97-A3B56DDA9FD7}"/>
              </a:ext>
            </a:extLst>
          </p:cNvPr>
          <p:cNvSpPr>
            <a:spLocks noGrp="1"/>
          </p:cNvSpPr>
          <p:nvPr>
            <p:ph type="title"/>
          </p:nvPr>
        </p:nvSpPr>
        <p:spPr/>
        <p:txBody>
          <a:bodyPr/>
          <a:lstStyle/>
          <a:p>
            <a:r>
              <a:rPr lang="tr-TR" sz="4400" b="1" i="0" dirty="0">
                <a:effectLst/>
                <a:latin typeface="Times New Roman" panose="02020603050405020304" pitchFamily="18" charset="0"/>
                <a:cs typeface="Times New Roman" panose="02020603050405020304" pitchFamily="18" charset="0"/>
              </a:rPr>
              <a:t>SONUÇLAR</a:t>
            </a:r>
            <a:endParaRPr lang="tr-TR" dirty="0"/>
          </a:p>
        </p:txBody>
      </p:sp>
      <p:sp>
        <p:nvSpPr>
          <p:cNvPr id="3" name="İçerik Yer Tutucusu 2">
            <a:extLst>
              <a:ext uri="{FF2B5EF4-FFF2-40B4-BE49-F238E27FC236}">
                <a16:creationId xmlns:a16="http://schemas.microsoft.com/office/drawing/2014/main" id="{AD9902F8-F7AA-CDD8-15EE-D447A4D94B36}"/>
              </a:ext>
            </a:extLst>
          </p:cNvPr>
          <p:cNvSpPr>
            <a:spLocks noGrp="1"/>
          </p:cNvSpPr>
          <p:nvPr>
            <p:ph idx="1"/>
          </p:nvPr>
        </p:nvSpPr>
        <p:spPr/>
        <p:txBody>
          <a:bodyPr>
            <a:normAutofit/>
          </a:bodyPr>
          <a:lstStyle/>
          <a:p>
            <a:endParaRPr lang="tr-TR" sz="2400" b="0" i="0" dirty="0">
              <a:effectLst/>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Bununla birlikte, çalışmamızın sonuçları, ağrının modern nörofizyolojik kavramlarına dayanan etki mekanizmalarıyla mantıklı bir şekilde açıklanabilir. </a:t>
            </a:r>
          </a:p>
          <a:p>
            <a:endParaRPr lang="tr-TR" sz="2400" dirty="0">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Ek olarak, çoğu hastada etkinin lokal anestezik etki süresinden beklenenden çok daha uzun süre devam etmesi, lokal anesteziklerin uygun bölgelere enjeksiyonunun ağrının kısır döngüsünü bozabileceğine dair ilk hipotezimizi desteklemektedir.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66375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207EE0-D235-0B70-C53F-B6E9956A865D}"/>
              </a:ext>
            </a:extLst>
          </p:cNvPr>
          <p:cNvSpPr>
            <a:spLocks noGrp="1"/>
          </p:cNvSpPr>
          <p:nvPr>
            <p:ph type="title"/>
          </p:nvPr>
        </p:nvSpPr>
        <p:spPr/>
        <p:txBody>
          <a:bodyPr/>
          <a:lstStyle/>
          <a:p>
            <a:r>
              <a:rPr lang="tr-TR" sz="4400" b="1" i="0" dirty="0">
                <a:effectLst/>
                <a:latin typeface="Times New Roman" panose="02020603050405020304" pitchFamily="18" charset="0"/>
                <a:cs typeface="Times New Roman" panose="02020603050405020304" pitchFamily="18" charset="0"/>
              </a:rPr>
              <a:t>SONUÇLAR</a:t>
            </a:r>
            <a:endParaRPr lang="tr-TR" dirty="0"/>
          </a:p>
        </p:txBody>
      </p:sp>
      <p:sp>
        <p:nvSpPr>
          <p:cNvPr id="3" name="İçerik Yer Tutucusu 2">
            <a:extLst>
              <a:ext uri="{FF2B5EF4-FFF2-40B4-BE49-F238E27FC236}">
                <a16:creationId xmlns:a16="http://schemas.microsoft.com/office/drawing/2014/main" id="{8B4C2101-AC92-1913-CABE-BEC106F5E34E}"/>
              </a:ext>
            </a:extLst>
          </p:cNvPr>
          <p:cNvSpPr>
            <a:spLocks noGrp="1"/>
          </p:cNvSpPr>
          <p:nvPr>
            <p:ph idx="1"/>
          </p:nvPr>
        </p:nvSpPr>
        <p:spPr/>
        <p:txBody>
          <a:bodyPr/>
          <a:lstStyle/>
          <a:p>
            <a:r>
              <a:rPr lang="tr-TR" dirty="0">
                <a:solidFill>
                  <a:srgbClr val="212121"/>
                </a:solidFill>
                <a:latin typeface="Cambria" panose="02040503050406030204" pitchFamily="18" charset="0"/>
              </a:rPr>
              <a:t>Bu yolla</a:t>
            </a:r>
            <a:r>
              <a:rPr lang="tr-TR" b="0" i="0" dirty="0">
                <a:solidFill>
                  <a:srgbClr val="212121"/>
                </a:solidFill>
                <a:effectLst/>
                <a:latin typeface="Cambria" panose="02040503050406030204" pitchFamily="18" charset="0"/>
              </a:rPr>
              <a:t>, birbirini etkileyen ve pozitif </a:t>
            </a:r>
            <a:r>
              <a:rPr lang="tr-TR" b="0" i="0" dirty="0" err="1">
                <a:solidFill>
                  <a:srgbClr val="212121"/>
                </a:solidFill>
                <a:effectLst/>
                <a:latin typeface="Cambria" panose="02040503050406030204" pitchFamily="18" charset="0"/>
              </a:rPr>
              <a:t>feedback</a:t>
            </a:r>
            <a:r>
              <a:rPr lang="tr-TR" b="0" i="0" dirty="0">
                <a:solidFill>
                  <a:srgbClr val="212121"/>
                </a:solidFill>
                <a:effectLst/>
                <a:latin typeface="Cambria" panose="02040503050406030204" pitchFamily="18" charset="0"/>
              </a:rPr>
              <a:t> döngüleri içeren giderek artan çoklu refleks yayları harap olmuş olur. </a:t>
            </a:r>
          </a:p>
          <a:p>
            <a:endParaRPr lang="tr-TR" b="0" i="0" dirty="0">
              <a:solidFill>
                <a:srgbClr val="212121"/>
              </a:solidFill>
              <a:effectLst/>
              <a:latin typeface="Cambria" panose="02040503050406030204" pitchFamily="18" charset="0"/>
            </a:endParaRPr>
          </a:p>
          <a:p>
            <a:r>
              <a:rPr lang="tr-TR" b="0" i="0" dirty="0">
                <a:solidFill>
                  <a:srgbClr val="212121"/>
                </a:solidFill>
                <a:effectLst/>
                <a:latin typeface="Cambria" panose="02040503050406030204" pitchFamily="18" charset="0"/>
              </a:rPr>
              <a:t>Bir yandan etki mekanizmalarına ilişkin daha ileri araştırmaların sonuçları, diğer yandan gelecekteki randomize kontrollü çalışmaların sonuçları merakla beklenecektir.</a:t>
            </a:r>
            <a:endParaRPr lang="tr-TR" dirty="0"/>
          </a:p>
        </p:txBody>
      </p:sp>
    </p:spTree>
    <p:extLst>
      <p:ext uri="{BB962C8B-B14F-4D97-AF65-F5344CB8AC3E}">
        <p14:creationId xmlns:p14="http://schemas.microsoft.com/office/powerpoint/2010/main" val="38946221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06308F-F232-7747-9A0D-FB906B8B43C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C97F200-C038-A49F-74AB-1DF30FAEC47B}"/>
              </a:ext>
            </a:extLst>
          </p:cNvPr>
          <p:cNvSpPr>
            <a:spLocks noGrp="1"/>
          </p:cNvSpPr>
          <p:nvPr>
            <p:ph idx="1"/>
          </p:nvPr>
        </p:nvSpPr>
        <p:spPr>
          <a:xfrm>
            <a:off x="838200" y="2285999"/>
            <a:ext cx="10515600" cy="3890963"/>
          </a:xfrm>
        </p:spPr>
        <p:txBody>
          <a:bodyPr>
            <a:normAutofit/>
          </a:bodyPr>
          <a:lstStyle/>
          <a:p>
            <a:pPr marL="0" indent="0" algn="ctr">
              <a:buNone/>
            </a:pPr>
            <a:r>
              <a:rPr lang="tr-TR" sz="4600" b="1" dirty="0">
                <a:latin typeface="Times New Roman" panose="02020603050405020304" pitchFamily="18" charset="0"/>
                <a:cs typeface="Times New Roman" panose="02020603050405020304" pitchFamily="18" charset="0"/>
              </a:rPr>
              <a:t>TEŞEKKÜRLER</a:t>
            </a:r>
          </a:p>
        </p:txBody>
      </p:sp>
    </p:spTree>
    <p:extLst>
      <p:ext uri="{BB962C8B-B14F-4D97-AF65-F5344CB8AC3E}">
        <p14:creationId xmlns:p14="http://schemas.microsoft.com/office/powerpoint/2010/main" val="203569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19C08C-DCB3-4116-4CEA-28A20E180FFA}"/>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GİRİŞ</a:t>
            </a:r>
            <a:endParaRPr lang="tr-TR" dirty="0"/>
          </a:p>
        </p:txBody>
      </p:sp>
      <p:sp>
        <p:nvSpPr>
          <p:cNvPr id="3" name="İçerik Yer Tutucusu 2">
            <a:extLst>
              <a:ext uri="{FF2B5EF4-FFF2-40B4-BE49-F238E27FC236}">
                <a16:creationId xmlns:a16="http://schemas.microsoft.com/office/drawing/2014/main" id="{871D1ECC-D4F5-1B79-D6AB-5C0A12DF4A99}"/>
              </a:ext>
            </a:extLst>
          </p:cNvPr>
          <p:cNvSpPr>
            <a:spLocks noGrp="1"/>
          </p:cNvSpPr>
          <p:nvPr>
            <p:ph idx="1"/>
          </p:nvPr>
        </p:nvSpPr>
        <p:spPr>
          <a:xfrm>
            <a:off x="838200" y="1517613"/>
            <a:ext cx="10515600" cy="4351338"/>
          </a:xfrm>
        </p:spPr>
        <p:txBody>
          <a:bodyPr>
            <a:normAutofit lnSpcReduction="10000"/>
          </a:bodyPr>
          <a:lstStyle/>
          <a:p>
            <a:pPr marL="0" indent="0">
              <a:buNone/>
            </a:pPr>
            <a:r>
              <a:rPr lang="tr-TR" sz="2400" b="1" dirty="0">
                <a:latin typeface="Times New Roman" panose="02020603050405020304" pitchFamily="18" charset="0"/>
                <a:cs typeface="Times New Roman" panose="02020603050405020304" pitchFamily="18" charset="0"/>
              </a:rPr>
              <a:t>Nöral Terapinin Tanımı</a:t>
            </a:r>
          </a:p>
          <a:p>
            <a:r>
              <a:rPr lang="tr-TR" sz="2400" dirty="0">
                <a:effectLst/>
                <a:latin typeface="Times New Roman" panose="02020603050405020304" pitchFamily="18" charset="0"/>
                <a:cs typeface="Times New Roman" panose="02020603050405020304" pitchFamily="18" charset="0"/>
              </a:rPr>
              <a:t>NT, teşhis ve tedavi için lokal anestezik enjeksiyonlarının kullanıldığı bir tedavi yöntemidir.</a:t>
            </a:r>
          </a:p>
          <a:p>
            <a:r>
              <a:rPr lang="tr-TR" sz="2400" dirty="0">
                <a:effectLst/>
                <a:latin typeface="Times New Roman" panose="02020603050405020304" pitchFamily="18" charset="0"/>
                <a:cs typeface="Times New Roman" panose="02020603050405020304" pitchFamily="18" charset="0"/>
              </a:rPr>
              <a:t>Asıl amaç lokal anestezi elde etmek değil, iğne yoluyla </a:t>
            </a:r>
            <a:r>
              <a:rPr lang="tr-TR" sz="2400" dirty="0">
                <a:latin typeface="Times New Roman" panose="02020603050405020304" pitchFamily="18" charset="0"/>
                <a:cs typeface="Times New Roman" panose="02020603050405020304" pitchFamily="18" charset="0"/>
              </a:rPr>
              <a:t>h</a:t>
            </a:r>
            <a:r>
              <a:rPr lang="tr-TR" sz="2400" dirty="0">
                <a:effectLst/>
                <a:latin typeface="Times New Roman" panose="02020603050405020304" pitchFamily="18" charset="0"/>
                <a:cs typeface="Times New Roman" panose="02020603050405020304" pitchFamily="18" charset="0"/>
              </a:rPr>
              <a:t>edeflenen uyaranların üretilmesi ve diğer uyaranların lokal anestezi yoluyla seçici olarak yok </a:t>
            </a:r>
            <a:r>
              <a:rPr lang="tr-TR" sz="2400" dirty="0" err="1">
                <a:effectLst/>
                <a:latin typeface="Times New Roman" panose="02020603050405020304" pitchFamily="18" charset="0"/>
                <a:cs typeface="Times New Roman" panose="02020603050405020304" pitchFamily="18" charset="0"/>
              </a:rPr>
              <a:t>edilmesidir.Böylece</a:t>
            </a:r>
            <a:r>
              <a:rPr lang="tr-TR" sz="2400" dirty="0">
                <a:effectLst/>
                <a:latin typeface="Times New Roman" panose="02020603050405020304" pitchFamily="18" charset="0"/>
                <a:cs typeface="Times New Roman" panose="02020603050405020304" pitchFamily="18" charset="0"/>
              </a:rPr>
              <a:t> NT hem sinir sisteminin organizasyonunu hem de doku perfüzyonunu etkiler ve ağrı döngüsündeki kısır döngüyü bozar.</a:t>
            </a:r>
          </a:p>
          <a:p>
            <a:r>
              <a:rPr lang="tr-TR" sz="2400" dirty="0">
                <a:effectLst/>
                <a:latin typeface="Times New Roman" panose="02020603050405020304" pitchFamily="18" charset="0"/>
                <a:cs typeface="Times New Roman" panose="02020603050405020304" pitchFamily="18" charset="0"/>
              </a:rPr>
              <a:t>Bu tedavi yöntemi, sinir sisteminin düzenleyici mekanizmalarını ve yapısal özelliklerini esas olarak birincisi, segmental reflektif süreçler aracılığıyla ve ikincisi, ilgili segmentten bağımsız olarak ağrı ve inflamasyonu başlatabilen veya sürdürebilen girişim alanı (tahriş bölgesi) yoluyla olmak üzere iki seviyede kullanır. </a:t>
            </a:r>
            <a:endParaRPr lang="tr-TR" sz="2400" dirty="0">
              <a:solidFill>
                <a:srgbClr val="FF0000"/>
              </a:solidFill>
              <a:latin typeface="Times New Roman" panose="02020603050405020304" pitchFamily="18" charset="0"/>
              <a:cs typeface="Times New Roman" panose="02020603050405020304" pitchFamily="18" charset="0"/>
            </a:endParaRPr>
          </a:p>
        </p:txBody>
      </p:sp>
      <p:sp>
        <p:nvSpPr>
          <p:cNvPr id="4" name="İçerik Yer Tutucusu 2">
            <a:extLst>
              <a:ext uri="{FF2B5EF4-FFF2-40B4-BE49-F238E27FC236}">
                <a16:creationId xmlns:a16="http://schemas.microsoft.com/office/drawing/2014/main" id="{EF3F8BF0-AFD3-562C-8B9E-45853D871190}"/>
              </a:ext>
            </a:extLst>
          </p:cNvPr>
          <p:cNvSpPr txBox="1">
            <a:spLocks/>
          </p:cNvSpPr>
          <p:nvPr/>
        </p:nvSpPr>
        <p:spPr>
          <a:xfrm>
            <a:off x="838200" y="5770304"/>
            <a:ext cx="10515600" cy="11621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600" dirty="0">
                <a:latin typeface="Times New Roman" panose="02020603050405020304" pitchFamily="18" charset="0"/>
                <a:cs typeface="Times New Roman" panose="02020603050405020304" pitchFamily="18" charset="0"/>
              </a:rPr>
              <a:t>4.Fischer L, </a:t>
            </a:r>
            <a:r>
              <a:rPr lang="tr-TR" sz="600" dirty="0" err="1">
                <a:latin typeface="Times New Roman" panose="02020603050405020304" pitchFamily="18" charset="0"/>
                <a:cs typeface="Times New Roman" panose="02020603050405020304" pitchFamily="18" charset="0"/>
              </a:rPr>
              <a:t>Barop</a:t>
            </a:r>
            <a:r>
              <a:rPr lang="tr-TR" sz="600" dirty="0">
                <a:latin typeface="Times New Roman" panose="02020603050405020304" pitchFamily="18" charset="0"/>
                <a:cs typeface="Times New Roman" panose="02020603050405020304" pitchFamily="18" charset="0"/>
              </a:rPr>
              <a:t> H, </a:t>
            </a:r>
            <a:r>
              <a:rPr lang="tr-TR" sz="600" dirty="0" err="1">
                <a:latin typeface="Times New Roman" panose="02020603050405020304" pitchFamily="18" charset="0"/>
                <a:cs typeface="Times New Roman" panose="02020603050405020304" pitchFamily="18" charset="0"/>
              </a:rPr>
              <a:t>Maxion</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Bergemann</a:t>
            </a:r>
            <a:r>
              <a:rPr lang="tr-TR" sz="600" dirty="0">
                <a:latin typeface="Times New Roman" panose="02020603050405020304" pitchFamily="18" charset="0"/>
                <a:cs typeface="Times New Roman" panose="02020603050405020304" pitchFamily="18" charset="0"/>
              </a:rPr>
              <a:t> S. </a:t>
            </a:r>
            <a:r>
              <a:rPr lang="tr-TR" sz="600" dirty="0" err="1">
                <a:latin typeface="Times New Roman" panose="02020603050405020304" pitchFamily="18" charset="0"/>
                <a:cs typeface="Times New Roman" panose="02020603050405020304" pitchFamily="18" charset="0"/>
              </a:rPr>
              <a:t>Health</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Technology</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Assessment</a:t>
            </a:r>
            <a:r>
              <a:rPr lang="tr-TR" sz="600" dirty="0">
                <a:latin typeface="Times New Roman" panose="02020603050405020304" pitchFamily="18" charset="0"/>
                <a:cs typeface="Times New Roman" panose="02020603050405020304" pitchFamily="18" charset="0"/>
              </a:rPr>
              <a:t> (HTA) </a:t>
            </a:r>
            <a:r>
              <a:rPr lang="tr-TR" sz="600" dirty="0" err="1">
                <a:latin typeface="Times New Roman" panose="02020603050405020304" pitchFamily="18" charset="0"/>
                <a:cs typeface="Times New Roman" panose="02020603050405020304" pitchFamily="18" charset="0"/>
              </a:rPr>
              <a:t>Neuraltherapie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nach</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Huneke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Programm</a:t>
            </a:r>
            <a:r>
              <a:rPr lang="tr-TR" sz="600" dirty="0">
                <a:latin typeface="Times New Roman" panose="02020603050405020304" pitchFamily="18" charset="0"/>
                <a:cs typeface="Times New Roman" panose="02020603050405020304" pitchFamily="18" charset="0"/>
              </a:rPr>
              <a:t> Evaluation </a:t>
            </a:r>
            <a:r>
              <a:rPr lang="tr-TR" sz="600" dirty="0" err="1">
                <a:latin typeface="Times New Roman" panose="02020603050405020304" pitchFamily="18" charset="0"/>
                <a:cs typeface="Times New Roman" panose="02020603050405020304" pitchFamily="18" charset="0"/>
              </a:rPr>
              <a:t>Komplementärmedizin</a:t>
            </a:r>
            <a:r>
              <a:rPr lang="tr-TR" sz="600" dirty="0">
                <a:latin typeface="Times New Roman" panose="02020603050405020304" pitchFamily="18" charset="0"/>
                <a:cs typeface="Times New Roman" panose="02020603050405020304" pitchFamily="18" charset="0"/>
              </a:rPr>
              <a:t> (PEK) </a:t>
            </a:r>
            <a:r>
              <a:rPr lang="tr-TR" sz="600" dirty="0" err="1">
                <a:latin typeface="Times New Roman" panose="02020603050405020304" pitchFamily="18" charset="0"/>
                <a:cs typeface="Times New Roman" panose="02020603050405020304" pitchFamily="18" charset="0"/>
              </a:rPr>
              <a:t>des</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Schweizerischen</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Bundesamtes</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für</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Gesundheit</a:t>
            </a:r>
            <a:r>
              <a:rPr lang="tr-TR" sz="600" dirty="0">
                <a:latin typeface="Times New Roman" panose="02020603050405020304" pitchFamily="18" charset="0"/>
                <a:cs typeface="Times New Roman" panose="02020603050405020304" pitchFamily="18" charset="0"/>
              </a:rPr>
              <a:t>. 2005.</a:t>
            </a:r>
          </a:p>
          <a:p>
            <a:r>
              <a:rPr lang="tr-TR" sz="600" dirty="0">
                <a:latin typeface="Times New Roman" panose="02020603050405020304" pitchFamily="18" charset="0"/>
                <a:cs typeface="Times New Roman" panose="02020603050405020304" pitchFamily="18" charset="0"/>
              </a:rPr>
              <a:t>5.Fischer L, </a:t>
            </a:r>
            <a:r>
              <a:rPr lang="tr-TR" sz="600" dirty="0" err="1">
                <a:latin typeface="Times New Roman" panose="02020603050405020304" pitchFamily="18" charset="0"/>
                <a:cs typeface="Times New Roman" panose="02020603050405020304" pitchFamily="18" charset="0"/>
              </a:rPr>
              <a:t>Ludin</a:t>
            </a:r>
            <a:r>
              <a:rPr lang="tr-TR" sz="600" dirty="0">
                <a:latin typeface="Times New Roman" panose="02020603050405020304" pitchFamily="18" charset="0"/>
                <a:cs typeface="Times New Roman" panose="02020603050405020304" pitchFamily="18" charset="0"/>
              </a:rPr>
              <a:t> SM, </a:t>
            </a:r>
            <a:r>
              <a:rPr lang="tr-TR" sz="600" dirty="0" err="1">
                <a:latin typeface="Times New Roman" panose="02020603050405020304" pitchFamily="18" charset="0"/>
                <a:cs typeface="Times New Roman" panose="02020603050405020304" pitchFamily="18" charset="0"/>
              </a:rPr>
              <a:t>Thommen</a:t>
            </a:r>
            <a:r>
              <a:rPr lang="tr-TR" sz="600" dirty="0">
                <a:latin typeface="Times New Roman" panose="02020603050405020304" pitchFamily="18" charset="0"/>
                <a:cs typeface="Times New Roman" panose="02020603050405020304" pitchFamily="18" charset="0"/>
              </a:rPr>
              <a:t> D, </a:t>
            </a:r>
            <a:r>
              <a:rPr lang="tr-TR" sz="600" dirty="0" err="1">
                <a:latin typeface="Times New Roman" panose="02020603050405020304" pitchFamily="18" charset="0"/>
                <a:cs typeface="Times New Roman" panose="02020603050405020304" pitchFamily="18" charset="0"/>
              </a:rPr>
              <a:t>Hausammann</a:t>
            </a:r>
            <a:r>
              <a:rPr lang="tr-TR" sz="600" dirty="0">
                <a:latin typeface="Times New Roman" panose="02020603050405020304" pitchFamily="18" charset="0"/>
                <a:cs typeface="Times New Roman" panose="02020603050405020304" pitchFamily="18" charset="0"/>
              </a:rPr>
              <a:t> R. </a:t>
            </a:r>
            <a:r>
              <a:rPr lang="tr-TR" sz="600" dirty="0" err="1">
                <a:latin typeface="Times New Roman" panose="02020603050405020304" pitchFamily="18" charset="0"/>
                <a:cs typeface="Times New Roman" panose="02020603050405020304" pitchFamily="18" charset="0"/>
              </a:rPr>
              <a:t>Antrag</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auf</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Kostenübernahme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durch</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die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obligatorische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Krankenpflegeversicherung</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betreffend</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die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Leistung</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Störfeld-Therapie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Neuraltherapie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nach</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Huneke</a:t>
            </a:r>
            <a:r>
              <a:rPr lang="tr-TR" sz="600" dirty="0">
                <a:latin typeface="Times New Roman" panose="02020603050405020304" pitchFamily="18" charset="0"/>
                <a:cs typeface="Times New Roman" panose="02020603050405020304" pitchFamily="18" charset="0"/>
              </a:rPr>
              <a:t>) an </a:t>
            </a:r>
            <a:r>
              <a:rPr lang="tr-TR" sz="600" dirty="0" err="1">
                <a:latin typeface="Times New Roman" panose="02020603050405020304" pitchFamily="18" charset="0"/>
                <a:cs typeface="Times New Roman" panose="02020603050405020304" pitchFamily="18" charset="0"/>
              </a:rPr>
              <a:t>das</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Schweizerische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Bundesamt</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für</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Gesundheit</a:t>
            </a:r>
            <a:r>
              <a:rPr lang="tr-TR" sz="600" dirty="0">
                <a:latin typeface="Times New Roman" panose="02020603050405020304" pitchFamily="18" charset="0"/>
                <a:cs typeface="Times New Roman" panose="02020603050405020304" pitchFamily="18" charset="0"/>
              </a:rPr>
              <a:t>. 2010</a:t>
            </a:r>
          </a:p>
          <a:p>
            <a:r>
              <a:rPr lang="tr-TR" sz="600" dirty="0">
                <a:latin typeface="Times New Roman" panose="02020603050405020304" pitchFamily="18" charset="0"/>
                <a:cs typeface="Times New Roman" panose="02020603050405020304" pitchFamily="18" charset="0"/>
              </a:rPr>
              <a:t>9.Barop H. </a:t>
            </a:r>
            <a:r>
              <a:rPr lang="tr-TR" sz="600" dirty="0" err="1">
                <a:latin typeface="Times New Roman" panose="02020603050405020304" pitchFamily="18" charset="0"/>
                <a:cs typeface="Times New Roman" panose="02020603050405020304" pitchFamily="18" charset="0"/>
              </a:rPr>
              <a:t>Lehrbuch</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und</a:t>
            </a:r>
            <a:r>
              <a:rPr lang="tr-TR" sz="600" dirty="0">
                <a:latin typeface="Times New Roman" panose="02020603050405020304" pitchFamily="18" charset="0"/>
                <a:cs typeface="Times New Roman" panose="02020603050405020304" pitchFamily="18" charset="0"/>
              </a:rPr>
              <a:t> Atlas der </a:t>
            </a:r>
            <a:r>
              <a:rPr lang="tr-TR" sz="600" dirty="0" err="1">
                <a:latin typeface="Times New Roman" panose="02020603050405020304" pitchFamily="18" charset="0"/>
                <a:cs typeface="Times New Roman" panose="02020603050405020304" pitchFamily="18" charset="0"/>
              </a:rPr>
              <a:t>Neuraltherapie</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nach</a:t>
            </a:r>
            <a:r>
              <a:rPr lang="tr-TR" sz="600" dirty="0">
                <a:latin typeface="Times New Roman" panose="02020603050405020304" pitchFamily="18" charset="0"/>
                <a:cs typeface="Times New Roman" panose="02020603050405020304" pitchFamily="18" charset="0"/>
              </a:rPr>
              <a:t> </a:t>
            </a:r>
            <a:r>
              <a:rPr lang="tr-TR" sz="600" dirty="0" err="1">
                <a:latin typeface="Times New Roman" panose="02020603050405020304" pitchFamily="18" charset="0"/>
                <a:cs typeface="Times New Roman" panose="02020603050405020304" pitchFamily="18" charset="0"/>
              </a:rPr>
              <a:t>Huneke</a:t>
            </a:r>
            <a:r>
              <a:rPr lang="tr-TR" sz="600" dirty="0">
                <a:latin typeface="Times New Roman" panose="02020603050405020304" pitchFamily="18" charset="0"/>
                <a:cs typeface="Times New Roman" panose="02020603050405020304" pitchFamily="18" charset="0"/>
              </a:rPr>
              <a:t>. Stuttgart: </a:t>
            </a:r>
            <a:r>
              <a:rPr lang="tr-TR" sz="600" dirty="0" err="1">
                <a:latin typeface="Times New Roman" panose="02020603050405020304" pitchFamily="18" charset="0"/>
                <a:cs typeface="Times New Roman" panose="02020603050405020304" pitchFamily="18" charset="0"/>
              </a:rPr>
              <a:t>Hippokrates</a:t>
            </a:r>
            <a:r>
              <a:rPr lang="tr-TR" sz="600" dirty="0">
                <a:latin typeface="Times New Roman" panose="02020603050405020304" pitchFamily="18" charset="0"/>
                <a:cs typeface="Times New Roman" panose="02020603050405020304" pitchFamily="18" charset="0"/>
              </a:rPr>
              <a:t>; 2011..</a:t>
            </a:r>
          </a:p>
          <a:p>
            <a:r>
              <a:rPr lang="de-DE" sz="600" dirty="0">
                <a:latin typeface="Times New Roman" panose="02020603050405020304" pitchFamily="18" charset="0"/>
                <a:cs typeface="Times New Roman" panose="02020603050405020304" pitchFamily="18" charset="0"/>
              </a:rPr>
              <a:t>11.Fischer L. Neuraltherapie. Neurophysiologie, Injektionstechnik und</a:t>
            </a:r>
            <a:r>
              <a:rPr lang="tr-TR" sz="600" dirty="0">
                <a:latin typeface="Times New Roman" panose="02020603050405020304" pitchFamily="18" charset="0"/>
                <a:cs typeface="Times New Roman" panose="02020603050405020304" pitchFamily="18" charset="0"/>
              </a:rPr>
              <a:t> </a:t>
            </a:r>
            <a:r>
              <a:rPr lang="de-DE" sz="600" dirty="0">
                <a:latin typeface="Times New Roman" panose="02020603050405020304" pitchFamily="18" charset="0"/>
                <a:cs typeface="Times New Roman" panose="02020603050405020304" pitchFamily="18" charset="0"/>
              </a:rPr>
              <a:t>Therapievorschläge. (4. Aufl.). Stuttgart: Haug; 2014.</a:t>
            </a:r>
            <a:endParaRPr lang="tr-TR" sz="600" dirty="0">
              <a:latin typeface="Times New Roman" panose="02020603050405020304" pitchFamily="18" charset="0"/>
              <a:cs typeface="Times New Roman" panose="02020603050405020304" pitchFamily="18" charset="0"/>
            </a:endParaRPr>
          </a:p>
          <a:p>
            <a:r>
              <a:rPr lang="de-DE" sz="600" dirty="0">
                <a:latin typeface="Times New Roman" panose="02020603050405020304" pitchFamily="18" charset="0"/>
                <a:cs typeface="Times New Roman" panose="02020603050405020304" pitchFamily="18" charset="0"/>
              </a:rPr>
              <a:t>16.Speranski AD. Grundlage einer Theorie der Medizin. Berlin, Sänger: Ins</a:t>
            </a:r>
            <a:r>
              <a:rPr lang="tr-TR" sz="600" dirty="0">
                <a:latin typeface="Times New Roman" panose="02020603050405020304" pitchFamily="18" charset="0"/>
                <a:cs typeface="Times New Roman" panose="02020603050405020304" pitchFamily="18" charset="0"/>
              </a:rPr>
              <a:t> </a:t>
            </a:r>
            <a:r>
              <a:rPr lang="de-DE" sz="600" dirty="0">
                <a:latin typeface="Times New Roman" panose="02020603050405020304" pitchFamily="18" charset="0"/>
                <a:cs typeface="Times New Roman" panose="02020603050405020304" pitchFamily="18" charset="0"/>
              </a:rPr>
              <a:t>Deutsche übertragen von K.R. Roques; 1950.</a:t>
            </a:r>
            <a:endParaRPr lang="tr-TR" sz="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4009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B5D20B-29E3-44B9-1B14-D73C9C185934}"/>
              </a:ext>
            </a:extLst>
          </p:cNvPr>
          <p:cNvSpPr>
            <a:spLocks noGrp="1"/>
          </p:cNvSpPr>
          <p:nvPr>
            <p:ph type="title"/>
          </p:nvPr>
        </p:nvSpPr>
        <p:spPr/>
        <p:txBody>
          <a:bodyPr>
            <a:normAutofit/>
          </a:bodyPr>
          <a:lstStyle/>
          <a:p>
            <a:r>
              <a:rPr lang="tr-TR" sz="3600" b="1" dirty="0">
                <a:latin typeface="Times New Roman" panose="02020603050405020304" pitchFamily="18" charset="0"/>
                <a:cs typeface="Times New Roman" panose="02020603050405020304" pitchFamily="18" charset="0"/>
              </a:rPr>
              <a:t>METOD</a:t>
            </a:r>
          </a:p>
        </p:txBody>
      </p:sp>
      <p:sp>
        <p:nvSpPr>
          <p:cNvPr id="3" name="İçerik Yer Tutucusu 2">
            <a:extLst>
              <a:ext uri="{FF2B5EF4-FFF2-40B4-BE49-F238E27FC236}">
                <a16:creationId xmlns:a16="http://schemas.microsoft.com/office/drawing/2014/main" id="{E8FDD899-9AA5-17AE-EEA1-0808347EDE0F}"/>
              </a:ext>
            </a:extLst>
          </p:cNvPr>
          <p:cNvSpPr>
            <a:spLocks noGrp="1"/>
          </p:cNvSpPr>
          <p:nvPr>
            <p:ph idx="1"/>
          </p:nvPr>
        </p:nvSpPr>
        <p:spPr/>
        <p:txBody>
          <a:bodyPr/>
          <a:lstStyle/>
          <a:p>
            <a:pPr marL="0" indent="0">
              <a:buNone/>
            </a:pPr>
            <a:r>
              <a:rPr lang="tr-TR" sz="2400" b="1" i="0" dirty="0">
                <a:solidFill>
                  <a:srgbClr val="212121"/>
                </a:solidFill>
                <a:effectLst/>
                <a:latin typeface="Times New Roman" panose="02020603050405020304" pitchFamily="18" charset="0"/>
                <a:cs typeface="Times New Roman" panose="02020603050405020304" pitchFamily="18" charset="0"/>
              </a:rPr>
              <a:t>Tasarım</a:t>
            </a:r>
          </a:p>
          <a:p>
            <a:r>
              <a:rPr lang="tr-TR" sz="2400" b="0" i="0" dirty="0">
                <a:effectLst/>
                <a:latin typeface="Times New Roman" panose="02020603050405020304" pitchFamily="18" charset="0"/>
                <a:cs typeface="Times New Roman" panose="02020603050405020304" pitchFamily="18" charset="0"/>
              </a:rPr>
              <a:t>NT konusunda uzmanlaşmış Bern Üniversitesi muayenehanesinden hastaları içeren bir vaka serisi tasarımı kullanıldı. Dahil etme kriterlerini karşılayan ve 1 Ocak 2000 ile 31 Aralık 2007 tarihleri ​​arasında NT'ye yönlendirilen tüm hastalar retrospektif analize dahil edildi.</a:t>
            </a:r>
          </a:p>
          <a:p>
            <a:r>
              <a:rPr lang="en-US" sz="2400" b="0" i="0" dirty="0">
                <a:effectLst/>
                <a:latin typeface="Times New Roman" panose="02020603050405020304" pitchFamily="18" charset="0"/>
                <a:cs typeface="Times New Roman" panose="02020603050405020304" pitchFamily="18" charset="0"/>
              </a:rPr>
              <a:t>Her hasta 12 </a:t>
            </a:r>
            <a:r>
              <a:rPr lang="en-US" sz="2400" b="0" i="0" dirty="0" err="1">
                <a:effectLst/>
                <a:latin typeface="Times New Roman" panose="02020603050405020304" pitchFamily="18" charset="0"/>
                <a:cs typeface="Times New Roman" panose="02020603050405020304" pitchFamily="18" charset="0"/>
              </a:rPr>
              <a:t>aylık</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bir</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süre</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boyunca</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takip</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edildi</a:t>
            </a:r>
            <a:r>
              <a:rPr lang="en-US" sz="2400" b="0" i="0" dirty="0">
                <a:effectLst/>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r>
              <a:rPr lang="tr-TR" sz="2400" b="0" i="0" dirty="0">
                <a:effectLst/>
                <a:latin typeface="Times New Roman" panose="02020603050405020304" pitchFamily="18" charset="0"/>
                <a:cs typeface="Times New Roman" panose="02020603050405020304" pitchFamily="18" charset="0"/>
              </a:rPr>
              <a:t>Yerel etik kurul, özel bir onaya gerek olmadığına karar verdi ve bu nedenle çalışmanın amaçları doğrultusunda hasta verilerine erişilmesine izin verdi.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0488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D717C84-0237-6D5A-6B64-876690B81E6D}"/>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FE20FF3C-E793-886C-ABDB-AD6CF82287D0}"/>
              </a:ext>
            </a:extLst>
          </p:cNvPr>
          <p:cNvSpPr>
            <a:spLocks noGrp="1"/>
          </p:cNvSpPr>
          <p:nvPr>
            <p:ph idx="1"/>
          </p:nvPr>
        </p:nvSpPr>
        <p:spPr/>
        <p:txBody>
          <a:bodyPr/>
          <a:lstStyle/>
          <a:p>
            <a:pPr marL="0" indent="0">
              <a:buNone/>
            </a:pPr>
            <a:r>
              <a:rPr lang="tr-TR" sz="2400" b="1" i="0" dirty="0">
                <a:effectLst/>
                <a:latin typeface="Times New Roman" panose="02020603050405020304" pitchFamily="18" charset="0"/>
                <a:cs typeface="Times New Roman" panose="02020603050405020304" pitchFamily="18" charset="0"/>
              </a:rPr>
              <a:t>Dahil edilme kriterleri</a:t>
            </a:r>
          </a:p>
          <a:p>
            <a:r>
              <a:rPr lang="tr-TR" sz="2400" i="0" dirty="0">
                <a:effectLst/>
                <a:latin typeface="Times New Roman" panose="02020603050405020304" pitchFamily="18" charset="0"/>
                <a:cs typeface="Times New Roman" panose="02020603050405020304" pitchFamily="18" charset="0"/>
              </a:rPr>
              <a:t>Ağrısı olan ve doktorlar veya </a:t>
            </a:r>
            <a:r>
              <a:rPr lang="tr-TR" sz="2400" i="0" dirty="0" err="1">
                <a:effectLst/>
                <a:latin typeface="Times New Roman" panose="02020603050405020304" pitchFamily="18" charset="0"/>
                <a:cs typeface="Times New Roman" panose="02020603050405020304" pitchFamily="18" charset="0"/>
              </a:rPr>
              <a:t>kayropraktik</a:t>
            </a:r>
            <a:r>
              <a:rPr lang="tr-TR" sz="2400" i="0" dirty="0">
                <a:effectLst/>
                <a:latin typeface="Times New Roman" panose="02020603050405020304" pitchFamily="18" charset="0"/>
                <a:cs typeface="Times New Roman" panose="02020603050405020304" pitchFamily="18" charset="0"/>
              </a:rPr>
              <a:t> doktorları tarafından NT'ye sevk edilen hastalar</a:t>
            </a:r>
          </a:p>
          <a:p>
            <a:endParaRPr lang="tr-TR" sz="2400" i="0" dirty="0">
              <a:effectLst/>
              <a:latin typeface="Times New Roman" panose="02020603050405020304" pitchFamily="18" charset="0"/>
              <a:cs typeface="Times New Roman" panose="02020603050405020304" pitchFamily="18" charset="0"/>
            </a:endParaRPr>
          </a:p>
          <a:p>
            <a:r>
              <a:rPr lang="tr-TR" sz="2400" i="0" dirty="0">
                <a:effectLst/>
                <a:latin typeface="Times New Roman" panose="02020603050405020304" pitchFamily="18" charset="0"/>
                <a:cs typeface="Times New Roman" panose="02020603050405020304" pitchFamily="18" charset="0"/>
              </a:rPr>
              <a:t>3 aydan uzun süren kronik durum</a:t>
            </a:r>
          </a:p>
          <a:p>
            <a:endParaRPr lang="tr-TR" sz="2400" dirty="0">
              <a:latin typeface="Times New Roman" panose="02020603050405020304" pitchFamily="18" charset="0"/>
              <a:cs typeface="Times New Roman" panose="02020603050405020304" pitchFamily="18" charset="0"/>
            </a:endParaRPr>
          </a:p>
          <a:p>
            <a:r>
              <a:rPr lang="tr-TR" sz="2400" dirty="0">
                <a:latin typeface="Times New Roman" panose="02020603050405020304" pitchFamily="18" charset="0"/>
                <a:cs typeface="Times New Roman" panose="02020603050405020304" pitchFamily="18" charset="0"/>
              </a:rPr>
              <a:t>T</a:t>
            </a:r>
            <a:r>
              <a:rPr lang="tr-TR" sz="2400" i="0" dirty="0">
                <a:effectLst/>
                <a:latin typeface="Times New Roman" panose="02020603050405020304" pitchFamily="18" charset="0"/>
                <a:cs typeface="Times New Roman" panose="02020603050405020304" pitchFamily="18" charset="0"/>
              </a:rPr>
              <a:t>anıyla uyumlu diğer tüm kanıta dayalı geleneksel tıbbi önlemlerin ve ağrı kesici ilaçların başarısız olmasına rağmen devam eden tedaviye dirençli ağrı.</a:t>
            </a:r>
          </a:p>
          <a:p>
            <a:endParaRPr lang="tr-TR" sz="2400" b="1" i="0" dirty="0">
              <a:effectLst/>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627192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E37A8D-E4FE-8F6E-FE38-E1DCA0B55D5B}"/>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69ABBF84-9A00-EEA1-F089-4D6C0E9A674A}"/>
              </a:ext>
            </a:extLst>
          </p:cNvPr>
          <p:cNvSpPr>
            <a:spLocks noGrp="1"/>
          </p:cNvSpPr>
          <p:nvPr>
            <p:ph idx="1"/>
          </p:nvPr>
        </p:nvSpPr>
        <p:spPr/>
        <p:txBody>
          <a:bodyPr/>
          <a:lstStyle/>
          <a:p>
            <a:pPr marL="0" indent="0">
              <a:buNone/>
            </a:pPr>
            <a:r>
              <a:rPr lang="tr-TR" sz="2400" b="1" i="0" dirty="0">
                <a:effectLst/>
                <a:latin typeface="Times New Roman" panose="02020603050405020304" pitchFamily="18" charset="0"/>
                <a:cs typeface="Times New Roman" panose="02020603050405020304" pitchFamily="18" charset="0"/>
              </a:rPr>
              <a:t>Hariç tutma kriterleri</a:t>
            </a:r>
          </a:p>
          <a:p>
            <a:r>
              <a:rPr lang="tr-TR" sz="2400" b="0" i="0" dirty="0">
                <a:effectLst/>
                <a:latin typeface="Times New Roman" panose="02020603050405020304" pitchFamily="18" charset="0"/>
                <a:cs typeface="Times New Roman" panose="02020603050405020304" pitchFamily="18" charset="0"/>
              </a:rPr>
              <a:t>NT başlangıcında konvansiyonel medikal tedavi seçeneklerinin tam olarak tükenmemiş olması.</a:t>
            </a:r>
          </a:p>
          <a:p>
            <a:r>
              <a:rPr lang="tr-TR" sz="2400" dirty="0">
                <a:latin typeface="Times New Roman" panose="02020603050405020304" pitchFamily="18" charset="0"/>
                <a:cs typeface="Times New Roman" panose="02020603050405020304" pitchFamily="18" charset="0"/>
              </a:rPr>
              <a:t>B</a:t>
            </a:r>
            <a:r>
              <a:rPr lang="tr-TR" sz="2400" b="0" i="0" dirty="0">
                <a:effectLst/>
                <a:latin typeface="Times New Roman" panose="02020603050405020304" pitchFamily="18" charset="0"/>
                <a:cs typeface="Times New Roman" panose="02020603050405020304" pitchFamily="18" charset="0"/>
              </a:rPr>
              <a:t>ir yıllık tedavi süresi boyunca ağrı dışında bir nedenle ağrı düzeyini olumlu yönde etkileme potansiyeli olan bir tedaviye (</a:t>
            </a:r>
            <a:r>
              <a:rPr lang="tr-TR" sz="2400" b="0" i="0" dirty="0" err="1">
                <a:effectLst/>
                <a:latin typeface="Times New Roman" panose="02020603050405020304" pitchFamily="18" charset="0"/>
                <a:cs typeface="Times New Roman" panose="02020603050405020304" pitchFamily="18" charset="0"/>
              </a:rPr>
              <a:t>örn</a:t>
            </a:r>
            <a:r>
              <a:rPr lang="tr-TR" sz="2400" b="0" i="0" dirty="0">
                <a:effectLst/>
                <a:latin typeface="Times New Roman" panose="02020603050405020304" pitchFamily="18" charset="0"/>
                <a:cs typeface="Times New Roman" panose="02020603050405020304" pitchFamily="18" charset="0"/>
              </a:rPr>
              <a:t>. katı diyet, psikoterapi, vb.) başlayan hastalar</a:t>
            </a:r>
          </a:p>
          <a:p>
            <a:r>
              <a:rPr lang="tr-TR" sz="2400" dirty="0">
                <a:latin typeface="Times New Roman" panose="02020603050405020304" pitchFamily="18" charset="0"/>
                <a:cs typeface="Times New Roman" panose="02020603050405020304" pitchFamily="18" charset="0"/>
              </a:rPr>
              <a:t>Kaza nedeniyle </a:t>
            </a:r>
            <a:r>
              <a:rPr lang="tr-TR" sz="2400" b="0" i="0" dirty="0">
                <a:effectLst/>
                <a:latin typeface="Times New Roman" panose="02020603050405020304" pitchFamily="18" charset="0"/>
                <a:cs typeface="Times New Roman" panose="02020603050405020304" pitchFamily="18" charset="0"/>
              </a:rPr>
              <a:t>NT'nin kesilmesi, ciddi bir hastalığın yeni başlaması, ev taşıma nedeniyle çalışmadan ayrılma vb</a:t>
            </a:r>
            <a:r>
              <a:rPr lang="tr-TR" sz="2400" dirty="0">
                <a:latin typeface="Times New Roman" panose="02020603050405020304" pitchFamily="18" charset="0"/>
                <a:cs typeface="Times New Roman" panose="02020603050405020304" pitchFamily="18" charset="0"/>
              </a:rPr>
              <a:t>.</a:t>
            </a:r>
            <a:endParaRPr lang="tr-TR" sz="2400" b="1" i="0" dirty="0">
              <a:effectLst/>
              <a:latin typeface="Times New Roman" panose="02020603050405020304" pitchFamily="18" charset="0"/>
              <a:cs typeface="Times New Roman" panose="02020603050405020304" pitchFamily="18" charset="0"/>
            </a:endParaRPr>
          </a:p>
          <a:p>
            <a:pPr marL="0" indent="0">
              <a:buNone/>
            </a:pPr>
            <a:endParaRPr lang="tr-TR" sz="2400" b="1" i="0" dirty="0">
              <a:effectLst/>
              <a:latin typeface="Times New Roman" panose="02020603050405020304" pitchFamily="18" charset="0"/>
              <a:cs typeface="Times New Roman" panose="02020603050405020304" pitchFamily="18" charset="0"/>
            </a:endParaRPr>
          </a:p>
          <a:p>
            <a:endParaRPr lang="tr-TR" sz="1800" b="0" i="0" dirty="0">
              <a:solidFill>
                <a:srgbClr val="603620"/>
              </a:solidFill>
              <a:effectLst/>
              <a:latin typeface="Cambria" panose="02040503050406030204" pitchFamily="18" charset="0"/>
            </a:endParaRPr>
          </a:p>
          <a:p>
            <a:endParaRPr lang="tr-TR" dirty="0"/>
          </a:p>
        </p:txBody>
      </p:sp>
    </p:spTree>
    <p:extLst>
      <p:ext uri="{BB962C8B-B14F-4D97-AF65-F5344CB8AC3E}">
        <p14:creationId xmlns:p14="http://schemas.microsoft.com/office/powerpoint/2010/main" val="253146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CD8504-CB2B-F69E-21DB-B9DBF6B93921}"/>
              </a:ext>
            </a:extLst>
          </p:cNvPr>
          <p:cNvSpPr>
            <a:spLocks noGrp="1"/>
          </p:cNvSpPr>
          <p:nvPr>
            <p:ph type="title"/>
          </p:nvPr>
        </p:nvSpPr>
        <p:spPr/>
        <p:txBody>
          <a:bodyPr/>
          <a:lstStyle/>
          <a:p>
            <a:r>
              <a:rPr lang="tr-TR" sz="4400" b="1" dirty="0">
                <a:latin typeface="Times New Roman" panose="02020603050405020304" pitchFamily="18" charset="0"/>
                <a:cs typeface="Times New Roman" panose="02020603050405020304" pitchFamily="18" charset="0"/>
              </a:rPr>
              <a:t>METOD</a:t>
            </a:r>
            <a:endParaRPr lang="tr-TR" dirty="0"/>
          </a:p>
        </p:txBody>
      </p:sp>
      <p:sp>
        <p:nvSpPr>
          <p:cNvPr id="3" name="İçerik Yer Tutucusu 2">
            <a:extLst>
              <a:ext uri="{FF2B5EF4-FFF2-40B4-BE49-F238E27FC236}">
                <a16:creationId xmlns:a16="http://schemas.microsoft.com/office/drawing/2014/main" id="{2F7B5600-DF82-2192-B0FD-8AB2D7E7B454}"/>
              </a:ext>
            </a:extLst>
          </p:cNvPr>
          <p:cNvSpPr>
            <a:spLocks noGrp="1"/>
          </p:cNvSpPr>
          <p:nvPr>
            <p:ph idx="1"/>
          </p:nvPr>
        </p:nvSpPr>
        <p:spPr/>
        <p:txBody>
          <a:bodyPr>
            <a:normAutofit/>
          </a:bodyPr>
          <a:lstStyle/>
          <a:p>
            <a:pPr marL="0" indent="0">
              <a:buNone/>
            </a:pPr>
            <a:r>
              <a:rPr lang="tr-TR" sz="2400" b="1" dirty="0">
                <a:latin typeface="Times New Roman" panose="02020603050405020304" pitchFamily="18" charset="0"/>
                <a:cs typeface="Times New Roman" panose="02020603050405020304" pitchFamily="18" charset="0"/>
              </a:rPr>
              <a:t>Veri Toplama</a:t>
            </a:r>
          </a:p>
          <a:p>
            <a:r>
              <a:rPr lang="tr-TR" sz="2400" dirty="0">
                <a:effectLst/>
                <a:latin typeface="Times New Roman" panose="02020603050405020304" pitchFamily="18" charset="0"/>
                <a:cs typeface="Times New Roman" panose="02020603050405020304" pitchFamily="18" charset="0"/>
              </a:rPr>
              <a:t>İlk konsültasyon sırasında yaş, cinsiyet, ağrının süresi, tanı, ağrının şiddeti, ikincil tanılar, önceki tedavilerin sonuçları ve ilaç tedavisi hakkında veriler toplandı.</a:t>
            </a:r>
          </a:p>
          <a:p>
            <a:r>
              <a:rPr lang="tr-TR" sz="2400" dirty="0">
                <a:latin typeface="Times New Roman" panose="02020603050405020304" pitchFamily="18" charset="0"/>
                <a:cs typeface="Times New Roman" panose="02020603050405020304" pitchFamily="18" charset="0"/>
              </a:rPr>
              <a:t>Her birey için </a:t>
            </a:r>
            <a:r>
              <a:rPr lang="tr-TR" sz="2400" dirty="0">
                <a:effectLst/>
                <a:latin typeface="Times New Roman" panose="02020603050405020304" pitchFamily="18" charset="0"/>
                <a:cs typeface="Times New Roman" panose="02020603050405020304" pitchFamily="18" charset="0"/>
              </a:rPr>
              <a:t>lokal anesteziklerle yapılan müdahaleler, ağrıdaki değişiklik, ilaç kullanımı, yan etkiler ve komplikasyonlar 12 aylık bir çalışma süresi boyunca kaydedildi.</a:t>
            </a:r>
          </a:p>
          <a:p>
            <a:r>
              <a:rPr lang="tr-TR" sz="2400" dirty="0">
                <a:effectLst/>
                <a:latin typeface="Times New Roman" panose="02020603050405020304" pitchFamily="18" charset="0"/>
                <a:cs typeface="Times New Roman" panose="02020603050405020304" pitchFamily="18" charset="0"/>
              </a:rPr>
              <a:t>Son ziyarette (NT'ye başladıktan 12 ay sonra) hastalardan mevcut ağrı düzeylerini belirtmeleri istendi ve hem son 12 aydaki konsültasyonların sayısı hem de mevcut ilaçları belgelendi.</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58242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1374</TotalTime>
  <Words>3904</Words>
  <Application>Microsoft Office PowerPoint</Application>
  <PresentationFormat>Geniş ekran</PresentationFormat>
  <Paragraphs>245</Paragraphs>
  <Slides>44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44</vt:i4>
      </vt:variant>
    </vt:vector>
  </HeadingPairs>
  <TitlesOfParts>
    <vt:vector size="51" baseType="lpstr">
      <vt:lpstr>Arial</vt:lpstr>
      <vt:lpstr>Calibri</vt:lpstr>
      <vt:lpstr>Calibri Light</vt:lpstr>
      <vt:lpstr>Cambria</vt:lpstr>
      <vt:lpstr>Times New Roman</vt:lpstr>
      <vt:lpstr>Wingdings</vt:lpstr>
      <vt:lpstr>Office Teması</vt:lpstr>
      <vt:lpstr>PowerPoint Sunusu</vt:lpstr>
      <vt:lpstr>GİRİŞ</vt:lpstr>
      <vt:lpstr>GİRİŞ</vt:lpstr>
      <vt:lpstr>GİRİŞ</vt:lpstr>
      <vt:lpstr>GİRİŞ</vt:lpstr>
      <vt:lpstr>METOD</vt:lpstr>
      <vt:lpstr>METOD</vt:lpstr>
      <vt:lpstr>METOD</vt:lpstr>
      <vt:lpstr>METOD</vt:lpstr>
      <vt:lpstr>METOD</vt:lpstr>
      <vt:lpstr>METOD</vt:lpstr>
      <vt:lpstr>METOD</vt:lpstr>
      <vt:lpstr>METOD</vt:lpstr>
      <vt:lpstr>METOD</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BULGULAR</vt:lpstr>
      <vt:lpstr>TARTIŞMA</vt:lpstr>
      <vt:lpstr>TARTIŞMA</vt:lpstr>
      <vt:lpstr>TARTIŞMA</vt:lpstr>
      <vt:lpstr>TARTIŞMA</vt:lpstr>
      <vt:lpstr>TARTIŞMA</vt:lpstr>
      <vt:lpstr>TARTIŞMA</vt:lpstr>
      <vt:lpstr>TARTIŞMA</vt:lpstr>
      <vt:lpstr>TARTIŞMA</vt:lpstr>
      <vt:lpstr>TARTIŞMA</vt:lpstr>
      <vt:lpstr>TARTIŞMA</vt:lpstr>
      <vt:lpstr>TARTIŞMA</vt:lpstr>
      <vt:lpstr>SONUÇLAR </vt:lpstr>
      <vt:lpstr>SONUÇLAR</vt:lpstr>
      <vt:lpstr>SONUÇLAR</vt:lpstr>
      <vt:lpstr>SONUÇLAR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Alperen Tüysüz</dc:creator>
  <cp:lastModifiedBy>Alperen Tüysüz</cp:lastModifiedBy>
  <cp:revision>49</cp:revision>
  <dcterms:created xsi:type="dcterms:W3CDTF">2023-05-10T08:02:20Z</dcterms:created>
  <dcterms:modified xsi:type="dcterms:W3CDTF">2023-05-16T09:48:09Z</dcterms:modified>
</cp:coreProperties>
</file>