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4" r:id="rId3"/>
    <p:sldId id="317" r:id="rId4"/>
    <p:sldId id="315" r:id="rId5"/>
    <p:sldId id="39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81" r:id="rId26"/>
    <p:sldId id="354" r:id="rId27"/>
    <p:sldId id="355" r:id="rId28"/>
    <p:sldId id="356" r:id="rId29"/>
    <p:sldId id="393" r:id="rId30"/>
    <p:sldId id="382" r:id="rId31"/>
    <p:sldId id="357" r:id="rId32"/>
    <p:sldId id="358" r:id="rId33"/>
    <p:sldId id="359" r:id="rId34"/>
    <p:sldId id="360" r:id="rId35"/>
    <p:sldId id="361" r:id="rId36"/>
    <p:sldId id="362" r:id="rId37"/>
    <p:sldId id="363" r:id="rId38"/>
    <p:sldId id="364" r:id="rId39"/>
    <p:sldId id="365" r:id="rId40"/>
    <p:sldId id="366" r:id="rId41"/>
    <p:sldId id="384" r:id="rId42"/>
    <p:sldId id="386" r:id="rId43"/>
    <p:sldId id="387" r:id="rId44"/>
    <p:sldId id="385" r:id="rId45"/>
    <p:sldId id="383" r:id="rId46"/>
    <p:sldId id="367" r:id="rId47"/>
    <p:sldId id="368" r:id="rId48"/>
    <p:sldId id="369" r:id="rId49"/>
    <p:sldId id="370" r:id="rId50"/>
    <p:sldId id="371" r:id="rId51"/>
    <p:sldId id="372" r:id="rId52"/>
    <p:sldId id="373" r:id="rId53"/>
    <p:sldId id="374" r:id="rId54"/>
    <p:sldId id="375" r:id="rId55"/>
    <p:sldId id="376" r:id="rId56"/>
    <p:sldId id="377" r:id="rId57"/>
    <p:sldId id="388" r:id="rId58"/>
    <p:sldId id="378" r:id="rId59"/>
    <p:sldId id="379" r:id="rId60"/>
    <p:sldId id="380" r:id="rId61"/>
    <p:sldId id="389" r:id="rId62"/>
    <p:sldId id="396" r:id="rId63"/>
    <p:sldId id="392" r:id="rId64"/>
    <p:sldId id="311" r:id="rId65"/>
    <p:sldId id="331"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3720DD-5B6D-40BF-8493-A6B52D484E6B}" type="datetimeFigureOut">
              <a:rPr lang="tr-TR" smtClean="0"/>
              <a:t>11.11.2019</a:t>
            </a:fld>
            <a:endParaRPr lang="tr-TR"/>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11.11.2019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fld id="{A23720DD-5B6D-40BF-8493-A6B52D484E6B}" type="datetimeFigureOut">
              <a:rPr lang="tr-TR" smtClean="0"/>
              <a:t>11.11.2019</a:t>
            </a:fld>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11.11.2019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t>11.11.2019</a:t>
            </a:fld>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02176B-0E47-46AC-8F43-DAB4B8A37D06}"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A23720DD-5B6D-40BF-8493-A6B52D484E6B}" type="datetimeFigureOut">
              <a:rPr lang="tr-TR" smtClean="0"/>
              <a:t>11.11.2019</a:t>
            </a:fld>
            <a:endParaRPr lang="tr-TR"/>
          </a:p>
        </p:txBody>
      </p:sp>
      <p:sp>
        <p:nvSpPr>
          <p:cNvPr id="10" name="Slayt Numarası Yer Tutucusu 9"/>
          <p:cNvSpPr>
            <a:spLocks noGrp="1"/>
          </p:cNvSpPr>
          <p:nvPr>
            <p:ph type="sldNum" sz="quarter" idx="16"/>
          </p:nvPr>
        </p:nvSpPr>
        <p:spPr/>
        <p:txBody>
          <a:bodyPr rtlCol="0"/>
          <a:lstStyle/>
          <a:p>
            <a:fld id="{F302176B-0E47-46AC-8F43-DAB4B8A37D06}"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A23720DD-5B6D-40BF-8493-A6B52D484E6B}" type="datetimeFigureOut">
              <a:rPr lang="tr-TR" smtClean="0"/>
              <a:t>11.11.2019</a:t>
            </a:fld>
            <a:endParaRPr lang="tr-TR"/>
          </a:p>
        </p:txBody>
      </p:sp>
      <p:sp>
        <p:nvSpPr>
          <p:cNvPr id="12" name="Slayt Numarası Yer Tutucusu 11"/>
          <p:cNvSpPr>
            <a:spLocks noGrp="1"/>
          </p:cNvSpPr>
          <p:nvPr>
            <p:ph type="sldNum" sz="quarter" idx="16"/>
          </p:nvPr>
        </p:nvSpPr>
        <p:spPr/>
        <p:txBody>
          <a:bodyPr rtlCol="0"/>
          <a:lstStyle/>
          <a:p>
            <a:fld id="{F302176B-0E47-46AC-8F43-DAB4B8A37D06}"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11.11.2019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11.11.2019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11.11.2019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fld id="{A23720DD-5B6D-40BF-8493-A6B52D484E6B}" type="datetimeFigureOut">
              <a:rPr lang="tr-TR" smtClean="0"/>
              <a:t>11.11.2019</a:t>
            </a:fld>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F302176B-0E47-46AC-8F43-DAB4B8A37D06}" type="slidenum">
              <a:rPr lang="tr-TR" smtClean="0"/>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3720DD-5B6D-40BF-8493-A6B52D484E6B}" type="datetimeFigureOut">
              <a:rPr lang="tr-TR" smtClean="0"/>
              <a:t>11.11.2019</a:t>
            </a:fld>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72224" y="1700808"/>
            <a:ext cx="6981056" cy="2232248"/>
          </a:xfrm>
        </p:spPr>
        <p:txBody>
          <a:bodyPr>
            <a:normAutofit/>
          </a:bodyPr>
          <a:lstStyle/>
          <a:p>
            <a:pPr algn="ctr"/>
            <a:r>
              <a:rPr lang="tr-TR" b="1" dirty="0" smtClean="0">
                <a:solidFill>
                  <a:schemeClr val="tx1"/>
                </a:solidFill>
                <a:latin typeface="Times New Roman" panose="02020603050405020304" pitchFamily="18" charset="0"/>
                <a:cs typeface="Times New Roman" panose="02020603050405020304" pitchFamily="18" charset="0"/>
              </a:rPr>
              <a:t>SAĞLAM BEBEK, ÇOCUK VE ERGEN BAKIMI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2411760" y="6254552"/>
            <a:ext cx="5517976" cy="603448"/>
          </a:xfrm>
        </p:spPr>
        <p:txBody>
          <a:bodyPr>
            <a:normAutofit fontScale="40000" lnSpcReduction="20000"/>
          </a:bodyPr>
          <a:lstStyle/>
          <a:p>
            <a:r>
              <a:rPr lang="tr-TR" sz="4200" dirty="0" smtClean="0">
                <a:solidFill>
                  <a:schemeClr val="tx1"/>
                </a:solidFill>
                <a:latin typeface="Times New Roman" panose="02020603050405020304" pitchFamily="18" charset="0"/>
                <a:cs typeface="Times New Roman" panose="02020603050405020304" pitchFamily="18" charset="0"/>
              </a:rPr>
              <a:t>ARŞ</a:t>
            </a:r>
            <a:r>
              <a:rPr lang="tr-TR" sz="4200" dirty="0">
                <a:solidFill>
                  <a:schemeClr val="tx1"/>
                </a:solidFill>
                <a:latin typeface="Times New Roman" panose="02020603050405020304" pitchFamily="18" charset="0"/>
                <a:cs typeface="Times New Roman" panose="02020603050405020304" pitchFamily="18" charset="0"/>
              </a:rPr>
              <a:t>. GÖR. DR. CUMA ALİ ZOBA</a:t>
            </a:r>
          </a:p>
          <a:p>
            <a:r>
              <a:rPr lang="tr-TR" sz="4200" b="1" dirty="0">
                <a:solidFill>
                  <a:schemeClr val="tx1"/>
                </a:solidFill>
                <a:latin typeface="Times New Roman" panose="02020603050405020304" pitchFamily="18" charset="0"/>
                <a:cs typeface="Times New Roman" panose="02020603050405020304" pitchFamily="18" charset="0"/>
              </a:rPr>
              <a:t>KTÜ Aile Hekimliği Anabilim Dalı</a:t>
            </a:r>
          </a:p>
          <a:p>
            <a:endParaRPr lang="tr-TR" dirty="0"/>
          </a:p>
        </p:txBody>
      </p:sp>
      <p:sp>
        <p:nvSpPr>
          <p:cNvPr id="4" name="Metin kutusu 3"/>
          <p:cNvSpPr txBox="1"/>
          <p:nvPr/>
        </p:nvSpPr>
        <p:spPr>
          <a:xfrm>
            <a:off x="467544" y="6157865"/>
            <a:ext cx="1324658" cy="400110"/>
          </a:xfrm>
          <a:prstGeom prst="rect">
            <a:avLst/>
          </a:prstGeom>
          <a:noFill/>
        </p:spPr>
        <p:txBody>
          <a:bodyPr wrap="none" rtlCol="0">
            <a:spAutoFit/>
          </a:bodyPr>
          <a:lstStyle/>
          <a:p>
            <a:r>
              <a:rPr lang="tr-TR" sz="2000" b="1" dirty="0" smtClean="0">
                <a:latin typeface="Times New Roman" panose="02020603050405020304" pitchFamily="18" charset="0"/>
                <a:cs typeface="Times New Roman" panose="02020603050405020304" pitchFamily="18" charset="0"/>
              </a:rPr>
              <a:t>12.11.2019</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24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Yenidoğanın Taburculuğu-1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153400" cy="4709120"/>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Doğum şekline </a:t>
            </a:r>
            <a:r>
              <a:rPr lang="tr-TR" sz="2400" dirty="0">
                <a:latin typeface="Times New Roman" panose="02020603050405020304" pitchFamily="18" charset="0"/>
                <a:cs typeface="Times New Roman" panose="02020603050405020304" pitchFamily="18" charset="0"/>
              </a:rPr>
              <a:t>göre anne ve bebek; normal vajinal </a:t>
            </a:r>
            <a:r>
              <a:rPr lang="tr-TR" sz="2400" dirty="0" smtClean="0">
                <a:latin typeface="Times New Roman" panose="02020603050405020304" pitchFamily="18" charset="0"/>
                <a:cs typeface="Times New Roman" panose="02020603050405020304" pitchFamily="18" charset="0"/>
              </a:rPr>
              <a:t>doğumdan </a:t>
            </a:r>
            <a:r>
              <a:rPr lang="tr-TR" sz="2400" dirty="0">
                <a:latin typeface="Times New Roman" panose="02020603050405020304" pitchFamily="18" charset="0"/>
                <a:cs typeface="Times New Roman" panose="02020603050405020304" pitchFamily="18" charset="0"/>
              </a:rPr>
              <a:t>sonra 24 saat ve sezaryen </a:t>
            </a:r>
            <a:r>
              <a:rPr lang="tr-TR" sz="2400" dirty="0" smtClean="0">
                <a:latin typeface="Times New Roman" panose="02020603050405020304" pitchFamily="18" charset="0"/>
                <a:cs typeface="Times New Roman" panose="02020603050405020304" pitchFamily="18" charset="0"/>
              </a:rPr>
              <a:t>doğumdan </a:t>
            </a:r>
            <a:r>
              <a:rPr lang="tr-TR" sz="2400" dirty="0">
                <a:latin typeface="Times New Roman" panose="02020603050405020304" pitchFamily="18" charset="0"/>
                <a:cs typeface="Times New Roman" panose="02020603050405020304" pitchFamily="18" charset="0"/>
              </a:rPr>
              <a:t>sonra 48 saat hastanede </a:t>
            </a:r>
            <a:r>
              <a:rPr lang="tr-TR" sz="2400" dirty="0" smtClean="0">
                <a:latin typeface="Times New Roman" panose="02020603050405020304" pitchFamily="18" charset="0"/>
                <a:cs typeface="Times New Roman" panose="02020603050405020304" pitchFamily="18" charset="0"/>
              </a:rPr>
              <a:t>kalmalıdır</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Taburculuk öncesi mutlaka: </a:t>
            </a:r>
          </a:p>
          <a:p>
            <a:pPr algn="just"/>
            <a:r>
              <a:rPr lang="tr-TR" sz="2400" dirty="0" smtClean="0">
                <a:latin typeface="Times New Roman" panose="02020603050405020304" pitchFamily="18" charset="0"/>
                <a:cs typeface="Times New Roman" panose="02020603050405020304" pitchFamily="18" charset="0"/>
              </a:rPr>
              <a:t>Bebeğin klinik seyri </a:t>
            </a:r>
            <a:r>
              <a:rPr lang="tr-TR" sz="2400" dirty="0">
                <a:latin typeface="Times New Roman" panose="02020603050405020304" pitchFamily="18" charset="0"/>
                <a:cs typeface="Times New Roman" panose="02020603050405020304" pitchFamily="18" charset="0"/>
              </a:rPr>
              <a:t>ve fizik </a:t>
            </a:r>
            <a:r>
              <a:rPr lang="tr-TR" sz="2400" dirty="0" smtClean="0">
                <a:latin typeface="Times New Roman" panose="02020603050405020304" pitchFamily="18" charset="0"/>
                <a:cs typeface="Times New Roman" panose="02020603050405020304" pitchFamily="18" charset="0"/>
              </a:rPr>
              <a:t>muayenesi değerlendirilmeli </a:t>
            </a:r>
          </a:p>
          <a:p>
            <a:pPr algn="just"/>
            <a:r>
              <a:rPr lang="tr-TR" sz="2400" dirty="0">
                <a:latin typeface="Times New Roman" panose="02020603050405020304" pitchFamily="18" charset="0"/>
                <a:cs typeface="Times New Roman" panose="02020603050405020304" pitchFamily="18" charset="0"/>
              </a:rPr>
              <a:t>12 saattir </a:t>
            </a:r>
            <a:r>
              <a:rPr lang="tr-TR" sz="2400" dirty="0" err="1" smtClean="0">
                <a:latin typeface="Times New Roman" panose="02020603050405020304" pitchFamily="18" charset="0"/>
                <a:cs typeface="Times New Roman" panose="02020603050405020304" pitchFamily="18" charset="0"/>
              </a:rPr>
              <a:t>vital</a:t>
            </a:r>
            <a:r>
              <a:rPr lang="tr-TR" sz="2400" dirty="0" smtClean="0">
                <a:latin typeface="Times New Roman" panose="02020603050405020304" pitchFamily="18" charset="0"/>
                <a:cs typeface="Times New Roman" panose="02020603050405020304" pitchFamily="18" charset="0"/>
              </a:rPr>
              <a:t> bulgularının </a:t>
            </a:r>
            <a:r>
              <a:rPr lang="tr-TR" sz="2400" dirty="0">
                <a:latin typeface="Times New Roman" panose="02020603050405020304" pitchFamily="18" charset="0"/>
                <a:cs typeface="Times New Roman" panose="02020603050405020304" pitchFamily="18" charset="0"/>
              </a:rPr>
              <a:t>normal </a:t>
            </a:r>
            <a:r>
              <a:rPr lang="tr-TR" sz="2400" dirty="0" smtClean="0">
                <a:latin typeface="Times New Roman" panose="02020603050405020304" pitchFamily="18" charset="0"/>
                <a:cs typeface="Times New Roman" panose="02020603050405020304" pitchFamily="18" charset="0"/>
              </a:rPr>
              <a:t>sınırlarda </a:t>
            </a:r>
            <a:r>
              <a:rPr lang="tr-TR" sz="2400" dirty="0">
                <a:latin typeface="Times New Roman" panose="02020603050405020304" pitchFamily="18" charset="0"/>
                <a:cs typeface="Times New Roman" panose="02020603050405020304" pitchFamily="18" charset="0"/>
              </a:rPr>
              <a:t>ve </a:t>
            </a:r>
            <a:r>
              <a:rPr lang="tr-TR" sz="2400" dirty="0" smtClean="0">
                <a:latin typeface="Times New Roman" panose="02020603050405020304" pitchFamily="18" charset="0"/>
                <a:cs typeface="Times New Roman" panose="02020603050405020304" pitchFamily="18" charset="0"/>
              </a:rPr>
              <a:t>stabil olduğu kaydedilmeli</a:t>
            </a:r>
          </a:p>
          <a:p>
            <a:pPr algn="just"/>
            <a:r>
              <a:rPr lang="tr-TR" sz="2400" dirty="0">
                <a:latin typeface="Times New Roman" panose="02020603050405020304" pitchFamily="18" charset="0"/>
                <a:cs typeface="Times New Roman" panose="02020603050405020304" pitchFamily="18" charset="0"/>
              </a:rPr>
              <a:t>D</a:t>
            </a:r>
            <a:r>
              <a:rPr lang="tr-TR" sz="2400" dirty="0" smtClean="0">
                <a:latin typeface="Times New Roman" panose="02020603050405020304" pitchFamily="18" charset="0"/>
                <a:cs typeface="Times New Roman" panose="02020603050405020304" pitchFamily="18" charset="0"/>
              </a:rPr>
              <a:t>üzenli </a:t>
            </a:r>
            <a:r>
              <a:rPr lang="tr-TR" sz="2400" dirty="0">
                <a:latin typeface="Times New Roman" panose="02020603050405020304" pitchFamily="18" charset="0"/>
                <a:cs typeface="Times New Roman" panose="02020603050405020304" pitchFamily="18" charset="0"/>
              </a:rPr>
              <a:t>olarak idrar </a:t>
            </a:r>
            <a:r>
              <a:rPr lang="tr-TR" sz="2400" dirty="0" smtClean="0">
                <a:latin typeface="Times New Roman" panose="02020603050405020304" pitchFamily="18" charset="0"/>
                <a:cs typeface="Times New Roman" panose="02020603050405020304" pitchFamily="18" charset="0"/>
              </a:rPr>
              <a:t>yaptığı </a:t>
            </a:r>
            <a:r>
              <a:rPr lang="tr-TR" sz="2400" dirty="0">
                <a:latin typeface="Times New Roman" panose="02020603050405020304" pitchFamily="18" charset="0"/>
                <a:cs typeface="Times New Roman" panose="02020603050405020304" pitchFamily="18" charset="0"/>
              </a:rPr>
              <a:t>ve en az bir </a:t>
            </a:r>
            <a:r>
              <a:rPr lang="tr-TR" sz="2400" dirty="0" err="1">
                <a:latin typeface="Times New Roman" panose="02020603050405020304" pitchFamily="18" charset="0"/>
                <a:cs typeface="Times New Roman" panose="02020603050405020304" pitchFamily="18" charset="0"/>
              </a:rPr>
              <a:t>mekonyum</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çıkışının olduğu gözlenmeli</a:t>
            </a:r>
          </a:p>
          <a:p>
            <a:pPr algn="just"/>
            <a:r>
              <a:rPr lang="tr-TR" sz="2400" dirty="0">
                <a:latin typeface="Times New Roman" panose="02020603050405020304" pitchFamily="18" charset="0"/>
                <a:cs typeface="Times New Roman" panose="02020603050405020304" pitchFamily="18" charset="0"/>
              </a:rPr>
              <a:t>E</a:t>
            </a:r>
            <a:r>
              <a:rPr lang="tr-TR" sz="2400" dirty="0" smtClean="0">
                <a:latin typeface="Times New Roman" panose="02020603050405020304" pitchFamily="18" charset="0"/>
                <a:cs typeface="Times New Roman" panose="02020603050405020304" pitchFamily="18" charset="0"/>
              </a:rPr>
              <a:t>n </a:t>
            </a:r>
            <a:r>
              <a:rPr lang="tr-TR" sz="2400" dirty="0">
                <a:latin typeface="Times New Roman" panose="02020603050405020304" pitchFamily="18" charset="0"/>
                <a:cs typeface="Times New Roman" panose="02020603050405020304" pitchFamily="18" charset="0"/>
              </a:rPr>
              <a:t>az 2 </a:t>
            </a:r>
            <a:r>
              <a:rPr lang="tr-TR" sz="2400" dirty="0" smtClean="0">
                <a:latin typeface="Times New Roman" panose="02020603050405020304" pitchFamily="18" charset="0"/>
                <a:cs typeface="Times New Roman" panose="02020603050405020304" pitchFamily="18" charset="0"/>
              </a:rPr>
              <a:t>ardışık başarılı emzirmenin yapılmış olduğu gözlenmeli</a:t>
            </a:r>
          </a:p>
          <a:p>
            <a:pPr algn="just"/>
            <a:r>
              <a:rPr lang="tr-TR" sz="2400" dirty="0" smtClean="0">
                <a:latin typeface="Times New Roman" panose="02020603050405020304" pitchFamily="18" charset="0"/>
                <a:cs typeface="Times New Roman" panose="02020603050405020304" pitchFamily="18" charset="0"/>
              </a:rPr>
              <a:t>Yenidoğan taraması için topuk kanı alınmalı</a:t>
            </a:r>
          </a:p>
          <a:p>
            <a:endParaRPr lang="tr-TR" sz="2400"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Yenidoğanın </a:t>
            </a:r>
            <a:r>
              <a:rPr lang="tr-TR" b="1" dirty="0" smtClean="0">
                <a:solidFill>
                  <a:schemeClr val="tx1"/>
                </a:solidFill>
                <a:latin typeface="Times New Roman" panose="02020603050405020304" pitchFamily="18" charset="0"/>
                <a:cs typeface="Times New Roman" panose="02020603050405020304" pitchFamily="18" charset="0"/>
              </a:rPr>
              <a:t>Taburculuğu-2</a:t>
            </a:r>
            <a:endParaRPr lang="tr-TR" dirty="0"/>
          </a:p>
        </p:txBody>
      </p:sp>
      <p:sp>
        <p:nvSpPr>
          <p:cNvPr id="3" name="İçerik Yer Tutucusu 2"/>
          <p:cNvSpPr>
            <a:spLocks noGrp="1"/>
          </p:cNvSpPr>
          <p:nvPr>
            <p:ph sz="quarter" idx="1"/>
          </p:nvPr>
        </p:nvSpPr>
        <p:spPr>
          <a:xfrm>
            <a:off x="612648" y="1600200"/>
            <a:ext cx="8153400" cy="4637112"/>
          </a:xfrm>
        </p:spPr>
        <p:txBody>
          <a:bodyPr>
            <a:normAutofit fontScale="92500" lnSpcReduction="10000"/>
          </a:bodyPr>
          <a:lstStyle/>
          <a:p>
            <a:pPr algn="just"/>
            <a:r>
              <a:rPr lang="tr-TR" sz="2600" dirty="0">
                <a:latin typeface="Times New Roman" panose="02020603050405020304" pitchFamily="18" charset="0"/>
                <a:cs typeface="Times New Roman" panose="02020603050405020304" pitchFamily="18" charset="0"/>
              </a:rPr>
              <a:t>Hepatit B </a:t>
            </a:r>
            <a:r>
              <a:rPr lang="tr-TR" sz="2600" dirty="0" smtClean="0">
                <a:latin typeface="Times New Roman" panose="02020603050405020304" pitchFamily="18" charset="0"/>
                <a:cs typeface="Times New Roman" panose="02020603050405020304" pitchFamily="18" charset="0"/>
              </a:rPr>
              <a:t>aşısı yapılmalı ve aileye aşı kartı düzenlenerek verilmeli </a:t>
            </a:r>
          </a:p>
          <a:p>
            <a:pPr algn="just"/>
            <a:r>
              <a:rPr lang="tr-TR" sz="2600" dirty="0" smtClean="0">
                <a:latin typeface="Times New Roman" panose="02020603050405020304" pitchFamily="18" charset="0"/>
                <a:cs typeface="Times New Roman" panose="02020603050405020304" pitchFamily="18" charset="0"/>
              </a:rPr>
              <a:t>Bebeğin sarılık taraması ve </a:t>
            </a:r>
            <a:r>
              <a:rPr lang="tr-TR" sz="2600" dirty="0">
                <a:latin typeface="Times New Roman" panose="02020603050405020304" pitchFamily="18" charset="0"/>
                <a:cs typeface="Times New Roman" panose="02020603050405020304" pitchFamily="18" charset="0"/>
              </a:rPr>
              <a:t>risk durumuna </a:t>
            </a:r>
            <a:r>
              <a:rPr lang="tr-TR" sz="2600" dirty="0" smtClean="0">
                <a:latin typeface="Times New Roman" panose="02020603050405020304" pitchFamily="18" charset="0"/>
                <a:cs typeface="Times New Roman" panose="02020603050405020304" pitchFamily="18" charset="0"/>
              </a:rPr>
              <a:t>göre </a:t>
            </a:r>
            <a:r>
              <a:rPr lang="tr-TR" sz="2600" dirty="0">
                <a:latin typeface="Times New Roman" panose="02020603050405020304" pitchFamily="18" charset="0"/>
                <a:cs typeface="Times New Roman" panose="02020603050405020304" pitchFamily="18" charset="0"/>
              </a:rPr>
              <a:t>izlem </a:t>
            </a:r>
            <a:r>
              <a:rPr lang="tr-TR" sz="2600" dirty="0" smtClean="0">
                <a:latin typeface="Times New Roman" panose="02020603050405020304" pitchFamily="18" charset="0"/>
                <a:cs typeface="Times New Roman" panose="02020603050405020304" pitchFamily="18" charset="0"/>
              </a:rPr>
              <a:t>planı yapılmalı</a:t>
            </a:r>
          </a:p>
          <a:p>
            <a:pPr algn="just"/>
            <a:r>
              <a:rPr lang="tr-TR" sz="2600" dirty="0" smtClean="0">
                <a:latin typeface="Times New Roman" panose="02020603050405020304" pitchFamily="18" charset="0"/>
                <a:cs typeface="Times New Roman" panose="02020603050405020304" pitchFamily="18" charset="0"/>
              </a:rPr>
              <a:t>İşitme taraması yapılmış </a:t>
            </a:r>
            <a:r>
              <a:rPr lang="tr-TR" sz="2600" dirty="0">
                <a:latin typeface="Times New Roman" panose="02020603050405020304" pitchFamily="18" charset="0"/>
                <a:cs typeface="Times New Roman" panose="02020603050405020304" pitchFamily="18" charset="0"/>
              </a:rPr>
              <a:t>ya da </a:t>
            </a:r>
            <a:r>
              <a:rPr lang="tr-TR" sz="2600" dirty="0" smtClean="0">
                <a:latin typeface="Times New Roman" panose="02020603050405020304" pitchFamily="18" charset="0"/>
                <a:cs typeface="Times New Roman" panose="02020603050405020304" pitchFamily="18" charset="0"/>
              </a:rPr>
              <a:t>planlanmış olmalı</a:t>
            </a:r>
          </a:p>
          <a:p>
            <a:pPr algn="just"/>
            <a:r>
              <a:rPr lang="tr-TR" sz="2600" dirty="0" smtClean="0">
                <a:latin typeface="Times New Roman" panose="02020603050405020304" pitchFamily="18" charset="0"/>
                <a:cs typeface="Times New Roman" panose="02020603050405020304" pitchFamily="18" charset="0"/>
              </a:rPr>
              <a:t>Bebeğin </a:t>
            </a:r>
            <a:r>
              <a:rPr lang="tr-TR" sz="2600" dirty="0">
                <a:latin typeface="Times New Roman" panose="02020603050405020304" pitchFamily="18" charset="0"/>
                <a:cs typeface="Times New Roman" panose="02020603050405020304" pitchFamily="18" charset="0"/>
              </a:rPr>
              <a:t>görmesi </a:t>
            </a:r>
            <a:r>
              <a:rPr lang="tr-TR" sz="2600" dirty="0" smtClean="0">
                <a:latin typeface="Times New Roman" panose="02020603050405020304" pitchFamily="18" charset="0"/>
                <a:cs typeface="Times New Roman" panose="02020603050405020304" pitchFamily="18" charset="0"/>
              </a:rPr>
              <a:t>değerlendirilmeli</a:t>
            </a:r>
          </a:p>
          <a:p>
            <a:pPr algn="just"/>
            <a:r>
              <a:rPr lang="tr-TR" sz="2600" dirty="0" smtClean="0">
                <a:latin typeface="Times New Roman" panose="02020603050405020304" pitchFamily="18" charset="0"/>
                <a:cs typeface="Times New Roman" panose="02020603050405020304" pitchFamily="18" charset="0"/>
              </a:rPr>
              <a:t>Gelişimsel kalça </a:t>
            </a:r>
            <a:r>
              <a:rPr lang="tr-TR" sz="2600" dirty="0" err="1" smtClean="0">
                <a:latin typeface="Times New Roman" panose="02020603050405020304" pitchFamily="18" charset="0"/>
                <a:cs typeface="Times New Roman" panose="02020603050405020304" pitchFamily="18" charset="0"/>
              </a:rPr>
              <a:t>displazisi</a:t>
            </a:r>
            <a:r>
              <a:rPr lang="tr-TR" sz="2600" dirty="0" smtClean="0">
                <a:latin typeface="Times New Roman" panose="02020603050405020304" pitchFamily="18" charset="0"/>
                <a:cs typeface="Times New Roman" panose="02020603050405020304" pitchFamily="18" charset="0"/>
              </a:rPr>
              <a:t> (GKD) risk faktörleri açısından değerlendirilmeli, risk faktörleri var ise kalça ultrasonografi randevusu alınmalı</a:t>
            </a:r>
          </a:p>
          <a:p>
            <a:pPr algn="just"/>
            <a:r>
              <a:rPr lang="tr-TR" sz="2600" dirty="0">
                <a:latin typeface="Times New Roman" panose="02020603050405020304" pitchFamily="18" charset="0"/>
                <a:cs typeface="Times New Roman" panose="02020603050405020304" pitchFamily="18" charset="0"/>
              </a:rPr>
              <a:t>Aileye </a:t>
            </a:r>
            <a:r>
              <a:rPr lang="tr-TR" sz="2600" dirty="0" smtClean="0">
                <a:latin typeface="Times New Roman" panose="02020603050405020304" pitchFamily="18" charset="0"/>
                <a:cs typeface="Times New Roman" panose="02020603050405020304" pitchFamily="18" charset="0"/>
              </a:rPr>
              <a:t>doğum </a:t>
            </a:r>
            <a:r>
              <a:rPr lang="tr-TR" sz="2600" dirty="0">
                <a:latin typeface="Times New Roman" panose="02020603050405020304" pitchFamily="18" charset="0"/>
                <a:cs typeface="Times New Roman" panose="02020603050405020304" pitchFamily="18" charset="0"/>
              </a:rPr>
              <a:t>raporunu </a:t>
            </a:r>
            <a:r>
              <a:rPr lang="tr-TR" sz="2600" dirty="0" smtClean="0">
                <a:latin typeface="Times New Roman" panose="02020603050405020304" pitchFamily="18" charset="0"/>
                <a:cs typeface="Times New Roman" panose="02020603050405020304" pitchFamily="18" charset="0"/>
              </a:rPr>
              <a:t>hazırlanıp verilmeli</a:t>
            </a:r>
          </a:p>
          <a:p>
            <a:pPr algn="just"/>
            <a:r>
              <a:rPr lang="tr-TR" sz="2600" dirty="0" smtClean="0">
                <a:latin typeface="Times New Roman" panose="02020603050405020304" pitchFamily="18" charset="0"/>
                <a:cs typeface="Times New Roman" panose="02020603050405020304" pitchFamily="18" charset="0"/>
              </a:rPr>
              <a:t>Bebeğin doğumdan </a:t>
            </a:r>
            <a:r>
              <a:rPr lang="tr-TR" sz="2600" dirty="0">
                <a:latin typeface="Times New Roman" panose="02020603050405020304" pitchFamily="18" charset="0"/>
                <a:cs typeface="Times New Roman" panose="02020603050405020304" pitchFamily="18" charset="0"/>
              </a:rPr>
              <a:t>sonraki ilk hafta içinde </a:t>
            </a:r>
            <a:r>
              <a:rPr lang="tr-TR" sz="2600" dirty="0" smtClean="0">
                <a:latin typeface="Times New Roman" panose="02020603050405020304" pitchFamily="18" charset="0"/>
                <a:cs typeface="Times New Roman" panose="02020603050405020304" pitchFamily="18" charset="0"/>
              </a:rPr>
              <a:t>Aile </a:t>
            </a:r>
            <a:r>
              <a:rPr lang="tr-TR" sz="2600" dirty="0">
                <a:latin typeface="Times New Roman" panose="02020603050405020304" pitchFamily="18" charset="0"/>
                <a:cs typeface="Times New Roman" panose="02020603050405020304" pitchFamily="18" charset="0"/>
              </a:rPr>
              <a:t>Hekimine </a:t>
            </a:r>
            <a:r>
              <a:rPr lang="tr-TR" sz="2600" dirty="0" smtClean="0">
                <a:latin typeface="Times New Roman" panose="02020603050405020304" pitchFamily="18" charset="0"/>
                <a:cs typeface="Times New Roman" panose="02020603050405020304" pitchFamily="18" charset="0"/>
              </a:rPr>
              <a:t>başvurması söylenmeli</a:t>
            </a: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Yenidoğanın </a:t>
            </a:r>
            <a:r>
              <a:rPr lang="tr-TR" b="1" dirty="0" smtClean="0">
                <a:solidFill>
                  <a:schemeClr val="tx1"/>
                </a:solidFill>
                <a:latin typeface="Times New Roman" panose="02020603050405020304" pitchFamily="18" charset="0"/>
                <a:cs typeface="Times New Roman" panose="02020603050405020304" pitchFamily="18" charset="0"/>
              </a:rPr>
              <a:t>Taburculuğu-3</a:t>
            </a:r>
            <a:endParaRPr lang="tr-TR" dirty="0"/>
          </a:p>
        </p:txBody>
      </p:sp>
      <p:sp>
        <p:nvSpPr>
          <p:cNvPr id="3" name="İçerik Yer Tutucusu 2"/>
          <p:cNvSpPr>
            <a:spLocks noGrp="1"/>
          </p:cNvSpPr>
          <p:nvPr>
            <p:ph sz="quarter" idx="1"/>
          </p:nvPr>
        </p:nvSpPr>
        <p:spPr>
          <a:xfrm>
            <a:off x="467544" y="1600200"/>
            <a:ext cx="8298504" cy="4781128"/>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Annenin bebek bakımı hakkında yeterli </a:t>
            </a:r>
            <a:r>
              <a:rPr lang="tr-TR" sz="2400" dirty="0">
                <a:latin typeface="Times New Roman" panose="02020603050405020304" pitchFamily="18" charset="0"/>
                <a:cs typeface="Times New Roman" panose="02020603050405020304" pitchFamily="18" charset="0"/>
              </a:rPr>
              <a:t>bilgi ve deneyime sahip </a:t>
            </a:r>
            <a:r>
              <a:rPr lang="tr-TR" sz="2400" dirty="0" smtClean="0">
                <a:latin typeface="Times New Roman" panose="02020603050405020304" pitchFamily="18" charset="0"/>
                <a:cs typeface="Times New Roman" panose="02020603050405020304" pitchFamily="18" charset="0"/>
              </a:rPr>
              <a:t>olup olmadığı değerlendirilmeli</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Anneye</a:t>
            </a:r>
            <a:r>
              <a:rPr lang="tr-TR" sz="2400" dirty="0">
                <a:latin typeface="Times New Roman" panose="02020603050405020304" pitchFamily="18" charset="0"/>
                <a:cs typeface="Times New Roman" panose="02020603050405020304" pitchFamily="18" charset="0"/>
              </a:rPr>
              <a:t>:</a:t>
            </a:r>
          </a:p>
          <a:p>
            <a:pPr lvl="1" algn="just"/>
            <a:r>
              <a:rPr lang="tr-TR" sz="2400" dirty="0" smtClean="0">
                <a:latin typeface="Times New Roman" panose="02020603050405020304" pitchFamily="18" charset="0"/>
                <a:cs typeface="Times New Roman" panose="02020603050405020304" pitchFamily="18" charset="0"/>
              </a:rPr>
              <a:t>Emzirme,</a:t>
            </a:r>
            <a:endParaRPr lang="tr-TR" sz="2400" dirty="0">
              <a:latin typeface="Times New Roman" panose="02020603050405020304" pitchFamily="18" charset="0"/>
              <a:cs typeface="Times New Roman" panose="02020603050405020304" pitchFamily="18" charset="0"/>
            </a:endParaRPr>
          </a:p>
          <a:p>
            <a:pPr lvl="1" algn="just"/>
            <a:r>
              <a:rPr lang="tr-TR" sz="2400" dirty="0">
                <a:latin typeface="Times New Roman" panose="02020603050405020304" pitchFamily="18" charset="0"/>
                <a:cs typeface="Times New Roman" panose="02020603050405020304" pitchFamily="18" charset="0"/>
              </a:rPr>
              <a:t>Göbek </a:t>
            </a:r>
            <a:r>
              <a:rPr lang="tr-TR" sz="2400" dirty="0" smtClean="0">
                <a:latin typeface="Times New Roman" panose="02020603050405020304" pitchFamily="18" charset="0"/>
                <a:cs typeface="Times New Roman" panose="02020603050405020304" pitchFamily="18" charset="0"/>
              </a:rPr>
              <a:t>bakımı, </a:t>
            </a:r>
            <a:endParaRPr lang="tr-TR" sz="2400" dirty="0">
              <a:latin typeface="Times New Roman" panose="02020603050405020304" pitchFamily="18" charset="0"/>
              <a:cs typeface="Times New Roman" panose="02020603050405020304" pitchFamily="18" charset="0"/>
            </a:endParaRPr>
          </a:p>
          <a:p>
            <a:pPr lvl="1" algn="just"/>
            <a:r>
              <a:rPr lang="tr-TR" sz="2400" dirty="0">
                <a:latin typeface="Times New Roman" panose="02020603050405020304" pitchFamily="18" charset="0"/>
                <a:cs typeface="Times New Roman" panose="02020603050405020304" pitchFamily="18" charset="0"/>
              </a:rPr>
              <a:t>El </a:t>
            </a:r>
            <a:r>
              <a:rPr lang="tr-TR" sz="2400" dirty="0" smtClean="0">
                <a:latin typeface="Times New Roman" panose="02020603050405020304" pitchFamily="18" charset="0"/>
                <a:cs typeface="Times New Roman" panose="02020603050405020304" pitchFamily="18" charset="0"/>
              </a:rPr>
              <a:t>yıkama,</a:t>
            </a:r>
            <a:endParaRPr lang="tr-TR" sz="2400" dirty="0">
              <a:latin typeface="Times New Roman" panose="02020603050405020304" pitchFamily="18" charset="0"/>
              <a:cs typeface="Times New Roman" panose="02020603050405020304" pitchFamily="18" charset="0"/>
            </a:endParaRPr>
          </a:p>
          <a:p>
            <a:pPr lvl="1" algn="just"/>
            <a:r>
              <a:rPr lang="tr-TR" sz="2400" dirty="0">
                <a:latin typeface="Times New Roman" panose="02020603050405020304" pitchFamily="18" charset="0"/>
                <a:cs typeface="Times New Roman" panose="02020603050405020304" pitchFamily="18" charset="0"/>
              </a:rPr>
              <a:t>Doktora hemen başvurmayı gerektiren durumlar (ateş, iyi emmeme, kusma, ishal, sarılık, uykuya meyil, </a:t>
            </a:r>
            <a:r>
              <a:rPr lang="tr-TR" sz="2400" dirty="0" err="1">
                <a:latin typeface="Times New Roman" panose="02020603050405020304" pitchFamily="18" charset="0"/>
                <a:cs typeface="Times New Roman" panose="02020603050405020304" pitchFamily="18" charset="0"/>
              </a:rPr>
              <a:t>vs</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lvl="1" algn="just"/>
            <a:r>
              <a:rPr lang="tr-TR" sz="2400" dirty="0">
                <a:latin typeface="Times New Roman" panose="02020603050405020304" pitchFamily="18" charset="0"/>
                <a:cs typeface="Times New Roman" panose="02020603050405020304" pitchFamily="18" charset="0"/>
              </a:rPr>
              <a:t>Kazalardan korunma,</a:t>
            </a:r>
          </a:p>
          <a:p>
            <a:pPr lvl="1" algn="just"/>
            <a:r>
              <a:rPr lang="tr-TR" sz="2400" dirty="0">
                <a:latin typeface="Times New Roman" panose="02020603050405020304" pitchFamily="18" charset="0"/>
                <a:cs typeface="Times New Roman" panose="02020603050405020304" pitchFamily="18" charset="0"/>
              </a:rPr>
              <a:t>Aile planlaması hakkında danışmanlık </a:t>
            </a:r>
            <a:r>
              <a:rPr lang="tr-TR" sz="2400" dirty="0" smtClean="0">
                <a:latin typeface="Times New Roman" panose="02020603050405020304" pitchFamily="18" charset="0"/>
                <a:cs typeface="Times New Roman" panose="02020603050405020304" pitchFamily="18" charset="0"/>
              </a:rPr>
              <a:t>verilmeli</a:t>
            </a:r>
            <a:endParaRPr lang="tr-TR" sz="2400" dirty="0">
              <a:latin typeface="Times New Roman" panose="02020603050405020304" pitchFamily="18" charset="0"/>
              <a:cs typeface="Times New Roman" panose="02020603050405020304" pitchFamily="18" charset="0"/>
            </a:endParaRPr>
          </a:p>
          <a:p>
            <a:pPr marL="320040" lvl="1" indent="-320040" algn="just">
              <a:spcBef>
                <a:spcPts val="700"/>
              </a:spcBef>
              <a:buClr>
                <a:schemeClr val="accent2"/>
              </a:buClr>
              <a:buSzPct val="60000"/>
              <a:buFont typeface="Wingdings"/>
              <a:buChar char=""/>
            </a:pPr>
            <a:endParaRPr lang="tr-TR" dirty="0" smtClean="0">
              <a:latin typeface="Times New Roman" panose="02020603050405020304" pitchFamily="18" charset="0"/>
              <a:cs typeface="Times New Roman" panose="02020603050405020304" pitchFamily="18" charset="0"/>
            </a:endParaRPr>
          </a:p>
          <a:p>
            <a:pPr marL="0" lvl="1" indent="0" algn="just">
              <a:spcBef>
                <a:spcPts val="700"/>
              </a:spcBef>
              <a:buClr>
                <a:schemeClr val="accent2"/>
              </a:buClr>
              <a:buSzPct val="6000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Yenidoğan </a:t>
            </a:r>
            <a:r>
              <a:rPr lang="tr-TR" b="1" dirty="0" smtClean="0">
                <a:solidFill>
                  <a:schemeClr val="tx1"/>
                </a:solidFill>
                <a:latin typeface="Times New Roman" panose="02020603050405020304" pitchFamily="18" charset="0"/>
                <a:cs typeface="Times New Roman" panose="02020603050405020304" pitchFamily="18" charset="0"/>
              </a:rPr>
              <a:t>Taramaları-1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153400" cy="4781128"/>
          </a:xfrm>
        </p:spPr>
        <p:txBody>
          <a:bodyPr>
            <a:normAutofit/>
          </a:bodyPr>
          <a:lstStyle/>
          <a:p>
            <a:pPr algn="just">
              <a:spcAft>
                <a:spcPts val="600"/>
              </a:spcAft>
            </a:pPr>
            <a:r>
              <a:rPr lang="tr-TR" sz="2400" dirty="0" smtClean="0">
                <a:latin typeface="Times New Roman" panose="02020603050405020304" pitchFamily="18" charset="0"/>
                <a:cs typeface="Times New Roman" panose="02020603050405020304" pitchFamily="18" charset="0"/>
              </a:rPr>
              <a:t>Her bebekten, 48 </a:t>
            </a:r>
            <a:r>
              <a:rPr lang="tr-TR" sz="2400" dirty="0">
                <a:latin typeface="Times New Roman" panose="02020603050405020304" pitchFamily="18" charset="0"/>
                <a:cs typeface="Times New Roman" panose="02020603050405020304" pitchFamily="18" charset="0"/>
              </a:rPr>
              <a:t>saat oral beslenmenin ardından </a:t>
            </a:r>
            <a:r>
              <a:rPr lang="tr-TR" sz="2400" dirty="0" smtClean="0">
                <a:latin typeface="Times New Roman" panose="02020603050405020304" pitchFamily="18" charset="0"/>
                <a:cs typeface="Times New Roman" panose="02020603050405020304" pitchFamily="18" charset="0"/>
              </a:rPr>
              <a:t>topuk kanı örneği alınmalı</a:t>
            </a:r>
          </a:p>
          <a:p>
            <a:pPr lvl="1" algn="just">
              <a:spcAft>
                <a:spcPts val="600"/>
              </a:spcAft>
            </a:pPr>
            <a:r>
              <a:rPr lang="tr-TR" sz="2100" dirty="0" smtClean="0">
                <a:latin typeface="Times New Roman" panose="02020603050405020304" pitchFamily="18" charset="0"/>
                <a:cs typeface="Times New Roman" panose="02020603050405020304" pitchFamily="18" charset="0"/>
              </a:rPr>
              <a:t>Ancak taramanın atlanmaması için taburculuk öncesi son </a:t>
            </a:r>
            <a:r>
              <a:rPr lang="tr-TR" sz="2100" dirty="0">
                <a:latin typeface="Times New Roman" panose="02020603050405020304" pitchFamily="18" charset="0"/>
                <a:cs typeface="Times New Roman" panose="02020603050405020304" pitchFamily="18" charset="0"/>
              </a:rPr>
              <a:t>anda topuk </a:t>
            </a:r>
            <a:r>
              <a:rPr lang="tr-TR" sz="2100" dirty="0" smtClean="0">
                <a:latin typeface="Times New Roman" panose="02020603050405020304" pitchFamily="18" charset="0"/>
                <a:cs typeface="Times New Roman" panose="02020603050405020304" pitchFamily="18" charset="0"/>
              </a:rPr>
              <a:t>kanı örneği alınmaktadır. </a:t>
            </a:r>
          </a:p>
          <a:p>
            <a:pPr lvl="1" algn="just">
              <a:spcAft>
                <a:spcPts val="600"/>
              </a:spcAft>
            </a:pPr>
            <a:r>
              <a:rPr lang="tr-TR" sz="2100" dirty="0" smtClean="0">
                <a:latin typeface="Times New Roman" panose="02020603050405020304" pitchFamily="18" charset="0"/>
                <a:cs typeface="Times New Roman" panose="02020603050405020304" pitchFamily="18" charset="0"/>
              </a:rPr>
              <a:t>Eğer </a:t>
            </a:r>
            <a:r>
              <a:rPr lang="tr-TR" sz="2100" dirty="0">
                <a:latin typeface="Times New Roman" panose="02020603050405020304" pitchFamily="18" charset="0"/>
                <a:cs typeface="Times New Roman" panose="02020603050405020304" pitchFamily="18" charset="0"/>
              </a:rPr>
              <a:t>bu örnek bebek yeterince oral beslenmeden </a:t>
            </a:r>
            <a:r>
              <a:rPr lang="tr-TR" sz="2100" dirty="0" smtClean="0">
                <a:latin typeface="Times New Roman" panose="02020603050405020304" pitchFamily="18" charset="0"/>
                <a:cs typeface="Times New Roman" panose="02020603050405020304" pitchFamily="18" charset="0"/>
              </a:rPr>
              <a:t>alınmış ise aileye ilk </a:t>
            </a:r>
            <a:r>
              <a:rPr lang="tr-TR" sz="2100" dirty="0">
                <a:latin typeface="Times New Roman" panose="02020603050405020304" pitchFamily="18" charset="0"/>
                <a:cs typeface="Times New Roman" panose="02020603050405020304" pitchFamily="18" charset="0"/>
              </a:rPr>
              <a:t>hafta içinde aile </a:t>
            </a:r>
            <a:r>
              <a:rPr lang="tr-TR" sz="2100" dirty="0" smtClean="0">
                <a:latin typeface="Times New Roman" panose="02020603050405020304" pitchFamily="18" charset="0"/>
                <a:cs typeface="Times New Roman" panose="02020603050405020304" pitchFamily="18" charset="0"/>
              </a:rPr>
              <a:t>hekimlerine başvurarak </a:t>
            </a:r>
            <a:r>
              <a:rPr lang="tr-TR" sz="2100" dirty="0">
                <a:latin typeface="Times New Roman" panose="02020603050405020304" pitchFamily="18" charset="0"/>
                <a:cs typeface="Times New Roman" panose="02020603050405020304" pitchFamily="18" charset="0"/>
              </a:rPr>
              <a:t>yeni topuk </a:t>
            </a:r>
            <a:r>
              <a:rPr lang="tr-TR" sz="2100" dirty="0" smtClean="0">
                <a:latin typeface="Times New Roman" panose="02020603050405020304" pitchFamily="18" charset="0"/>
                <a:cs typeface="Times New Roman" panose="02020603050405020304" pitchFamily="18" charset="0"/>
              </a:rPr>
              <a:t>kanı örneği aldırması gerektiği </a:t>
            </a:r>
            <a:r>
              <a:rPr lang="tr-TR" sz="2100" dirty="0">
                <a:latin typeface="Times New Roman" panose="02020603050405020304" pitchFamily="18" charset="0"/>
                <a:cs typeface="Times New Roman" panose="02020603050405020304" pitchFamily="18" charset="0"/>
              </a:rPr>
              <a:t>söylenmelidir</a:t>
            </a:r>
            <a:r>
              <a:rPr lang="tr-TR" sz="2100" dirty="0" smtClean="0">
                <a:latin typeface="Times New Roman" panose="02020603050405020304" pitchFamily="18" charset="0"/>
                <a:cs typeface="Times New Roman" panose="02020603050405020304" pitchFamily="18" charset="0"/>
              </a:rPr>
              <a:t>.</a:t>
            </a:r>
          </a:p>
          <a:p>
            <a:pPr algn="just">
              <a:spcAft>
                <a:spcPts val="600"/>
              </a:spcAft>
            </a:pPr>
            <a:r>
              <a:rPr lang="tr-TR" sz="2400" dirty="0" smtClean="0">
                <a:latin typeface="Times New Roman" panose="02020603050405020304" pitchFamily="18" charset="0"/>
                <a:cs typeface="Times New Roman" panose="02020603050405020304" pitchFamily="18" charset="0"/>
              </a:rPr>
              <a:t>Aile hekimliğine gelen </a:t>
            </a:r>
            <a:r>
              <a:rPr lang="tr-TR" sz="2400" dirty="0">
                <a:latin typeface="Times New Roman" panose="02020603050405020304" pitchFamily="18" charset="0"/>
                <a:cs typeface="Times New Roman" panose="02020603050405020304" pitchFamily="18" charset="0"/>
              </a:rPr>
              <a:t>her </a:t>
            </a:r>
            <a:r>
              <a:rPr lang="tr-TR" sz="2400" dirty="0" smtClean="0">
                <a:latin typeface="Times New Roman" panose="02020603050405020304" pitchFamily="18" charset="0"/>
                <a:cs typeface="Times New Roman" panose="02020603050405020304" pitchFamily="18" charset="0"/>
              </a:rPr>
              <a:t>yenidoğan, daha </a:t>
            </a:r>
            <a:r>
              <a:rPr lang="tr-TR" sz="2400" dirty="0">
                <a:latin typeface="Times New Roman" panose="02020603050405020304" pitchFamily="18" charset="0"/>
                <a:cs typeface="Times New Roman" panose="02020603050405020304" pitchFamily="18" charset="0"/>
              </a:rPr>
              <a:t>önce hastanede topuk </a:t>
            </a:r>
            <a:r>
              <a:rPr lang="tr-TR" sz="2400" dirty="0" smtClean="0">
                <a:latin typeface="Times New Roman" panose="02020603050405020304" pitchFamily="18" charset="0"/>
                <a:cs typeface="Times New Roman" panose="02020603050405020304" pitchFamily="18" charset="0"/>
              </a:rPr>
              <a:t>kanı alınıp alınmadığı, alındı </a:t>
            </a:r>
            <a:r>
              <a:rPr lang="tr-TR" sz="2400" dirty="0">
                <a:latin typeface="Times New Roman" panose="02020603050405020304" pitchFamily="18" charset="0"/>
                <a:cs typeface="Times New Roman" panose="02020603050405020304" pitchFamily="18" charset="0"/>
              </a:rPr>
              <a:t>ise ne zaman </a:t>
            </a:r>
            <a:r>
              <a:rPr lang="tr-TR" sz="2400" dirty="0" smtClean="0">
                <a:latin typeface="Times New Roman" panose="02020603050405020304" pitchFamily="18" charset="0"/>
                <a:cs typeface="Times New Roman" panose="02020603050405020304" pitchFamily="18" charset="0"/>
              </a:rPr>
              <a:t>alındığı </a:t>
            </a:r>
            <a:r>
              <a:rPr lang="tr-TR" sz="2400" dirty="0">
                <a:latin typeface="Times New Roman" panose="02020603050405020304" pitchFamily="18" charset="0"/>
                <a:cs typeface="Times New Roman" panose="02020603050405020304" pitchFamily="18" charset="0"/>
              </a:rPr>
              <a:t>ve kan </a:t>
            </a:r>
            <a:r>
              <a:rPr lang="tr-TR" sz="2400" dirty="0" smtClean="0">
                <a:latin typeface="Times New Roman" panose="02020603050405020304" pitchFamily="18" charset="0"/>
                <a:cs typeface="Times New Roman" panose="02020603050405020304" pitchFamily="18" charset="0"/>
              </a:rPr>
              <a:t>alımı </a:t>
            </a:r>
            <a:r>
              <a:rPr lang="tr-TR" sz="2400" dirty="0">
                <a:latin typeface="Times New Roman" panose="02020603050405020304" pitchFamily="18" charset="0"/>
                <a:cs typeface="Times New Roman" panose="02020603050405020304" pitchFamily="18" charset="0"/>
              </a:rPr>
              <a:t>öncesi </a:t>
            </a:r>
            <a:r>
              <a:rPr lang="tr-TR" sz="2400" dirty="0" smtClean="0">
                <a:latin typeface="Times New Roman" panose="02020603050405020304" pitchFamily="18" charset="0"/>
                <a:cs typeface="Times New Roman" panose="02020603050405020304" pitchFamily="18" charset="0"/>
              </a:rPr>
              <a:t>bebeğin </a:t>
            </a:r>
            <a:r>
              <a:rPr lang="tr-TR" sz="2400" dirty="0">
                <a:latin typeface="Times New Roman" panose="02020603050405020304" pitchFamily="18" charset="0"/>
                <a:cs typeface="Times New Roman" panose="02020603050405020304" pitchFamily="18" charset="0"/>
              </a:rPr>
              <a:t>beslenip </a:t>
            </a:r>
            <a:r>
              <a:rPr lang="tr-TR" sz="2400" dirty="0" smtClean="0">
                <a:latin typeface="Times New Roman" panose="02020603050405020304" pitchFamily="18" charset="0"/>
                <a:cs typeface="Times New Roman" panose="02020603050405020304" pitchFamily="18" charset="0"/>
              </a:rPr>
              <a:t>beslenmediği </a:t>
            </a:r>
            <a:r>
              <a:rPr lang="tr-TR" sz="2400" dirty="0">
                <a:latin typeface="Times New Roman" panose="02020603050405020304" pitchFamily="18" charset="0"/>
                <a:cs typeface="Times New Roman" panose="02020603050405020304" pitchFamily="18" charset="0"/>
              </a:rPr>
              <a:t>yönünden </a:t>
            </a:r>
            <a:r>
              <a:rPr lang="tr-TR" sz="2400" dirty="0" smtClean="0">
                <a:latin typeface="Times New Roman" panose="02020603050405020304" pitchFamily="18" charset="0"/>
                <a:cs typeface="Times New Roman" panose="02020603050405020304" pitchFamily="18" charset="0"/>
              </a:rPr>
              <a:t>ayrıntılı </a:t>
            </a:r>
            <a:r>
              <a:rPr lang="tr-TR" sz="2400" dirty="0">
                <a:latin typeface="Times New Roman" panose="02020603050405020304" pitchFamily="18" charset="0"/>
                <a:cs typeface="Times New Roman" panose="02020603050405020304" pitchFamily="18" charset="0"/>
              </a:rPr>
              <a:t>olarak </a:t>
            </a:r>
            <a:r>
              <a:rPr lang="tr-TR" sz="2400" dirty="0" smtClean="0">
                <a:latin typeface="Times New Roman" panose="02020603050405020304" pitchFamily="18" charset="0"/>
                <a:cs typeface="Times New Roman" panose="02020603050405020304" pitchFamily="18" charset="0"/>
              </a:rPr>
              <a:t>sorgulanmalı</a:t>
            </a:r>
            <a:endParaRPr lang="tr-TR" sz="2400" dirty="0">
              <a:latin typeface="Times New Roman" panose="02020603050405020304" pitchFamily="18" charset="0"/>
              <a:cs typeface="Times New Roman" panose="02020603050405020304" pitchFamily="18" charset="0"/>
            </a:endParaRPr>
          </a:p>
          <a:p>
            <a:pPr marL="365760" lvl="1" indent="0">
              <a:spcAft>
                <a:spcPts val="600"/>
              </a:spcAft>
              <a:buNone/>
            </a:pPr>
            <a:endParaRPr lang="tr-TR" dirty="0">
              <a:latin typeface="Times New Roman" panose="02020603050405020304" pitchFamily="18" charset="0"/>
              <a:cs typeface="Times New Roman" panose="02020603050405020304" pitchFamily="18" charset="0"/>
            </a:endParaRPr>
          </a:p>
          <a:p>
            <a:pPr>
              <a:spcAft>
                <a:spcPts val="600"/>
              </a:spcAft>
            </a:pPr>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Yenidoğan </a:t>
            </a:r>
            <a:r>
              <a:rPr lang="tr-TR" b="1" dirty="0" smtClean="0">
                <a:solidFill>
                  <a:schemeClr val="tx1"/>
                </a:solidFill>
                <a:latin typeface="Times New Roman" panose="02020603050405020304" pitchFamily="18" charset="0"/>
                <a:cs typeface="Times New Roman" panose="02020603050405020304" pitchFamily="18" charset="0"/>
              </a:rPr>
              <a:t>Taramaları-2</a:t>
            </a:r>
            <a:endParaRPr lang="tr-TR" dirty="0"/>
          </a:p>
        </p:txBody>
      </p:sp>
      <p:sp>
        <p:nvSpPr>
          <p:cNvPr id="3" name="İçerik Yer Tutucusu 2"/>
          <p:cNvSpPr>
            <a:spLocks noGrp="1"/>
          </p:cNvSpPr>
          <p:nvPr>
            <p:ph sz="quarter" idx="1"/>
          </p:nvPr>
        </p:nvSpPr>
        <p:spPr>
          <a:xfrm>
            <a:off x="612648" y="1600200"/>
            <a:ext cx="8153400" cy="4781128"/>
          </a:xfrm>
        </p:spPr>
        <p:txBody>
          <a:bodyPr>
            <a:normAutofit fontScale="92500" lnSpcReduction="10000"/>
          </a:bodyPr>
          <a:lstStyle/>
          <a:p>
            <a:pPr algn="just"/>
            <a:r>
              <a:rPr lang="tr-TR" sz="2600" dirty="0" smtClean="0">
                <a:latin typeface="Times New Roman" panose="02020603050405020304" pitchFamily="18" charset="0"/>
                <a:cs typeface="Times New Roman" panose="02020603050405020304" pitchFamily="18" charset="0"/>
              </a:rPr>
              <a:t>Topuk kanı alınmadıysa </a:t>
            </a:r>
            <a:r>
              <a:rPr lang="tr-TR" sz="2600" dirty="0">
                <a:latin typeface="Times New Roman" panose="02020603050405020304" pitchFamily="18" charset="0"/>
                <a:cs typeface="Times New Roman" panose="02020603050405020304" pitchFamily="18" charset="0"/>
              </a:rPr>
              <a:t>veya topuk </a:t>
            </a:r>
            <a:r>
              <a:rPr lang="tr-TR" sz="2600" dirty="0" smtClean="0">
                <a:latin typeface="Times New Roman" panose="02020603050405020304" pitchFamily="18" charset="0"/>
                <a:cs typeface="Times New Roman" panose="02020603050405020304" pitchFamily="18" charset="0"/>
              </a:rPr>
              <a:t>kanı </a:t>
            </a:r>
            <a:r>
              <a:rPr lang="tr-TR" sz="2600" dirty="0">
                <a:latin typeface="Times New Roman" panose="02020603050405020304" pitchFamily="18" charset="0"/>
                <a:cs typeface="Times New Roman" panose="02020603050405020304" pitchFamily="18" charset="0"/>
              </a:rPr>
              <a:t>48 </a:t>
            </a:r>
            <a:r>
              <a:rPr lang="tr-TR" sz="2600" dirty="0" smtClean="0">
                <a:latin typeface="Times New Roman" panose="02020603050405020304" pitchFamily="18" charset="0"/>
                <a:cs typeface="Times New Roman" panose="02020603050405020304" pitchFamily="18" charset="0"/>
              </a:rPr>
              <a:t>saat emzirilme beklenmeden alındıysa </a:t>
            </a:r>
            <a:r>
              <a:rPr lang="tr-TR" sz="2600" dirty="0">
                <a:latin typeface="Times New Roman" panose="02020603050405020304" pitchFamily="18" charset="0"/>
                <a:cs typeface="Times New Roman" panose="02020603050405020304" pitchFamily="18" charset="0"/>
              </a:rPr>
              <a:t>mutlaka </a:t>
            </a:r>
            <a:r>
              <a:rPr lang="tr-TR" sz="2600" dirty="0" smtClean="0">
                <a:latin typeface="Times New Roman" panose="02020603050405020304" pitchFamily="18" charset="0"/>
                <a:cs typeface="Times New Roman" panose="02020603050405020304" pitchFamily="18" charset="0"/>
              </a:rPr>
              <a:t>bir defaya  mahsus kan örneği alınmalı</a:t>
            </a:r>
          </a:p>
          <a:p>
            <a:pPr algn="just"/>
            <a:endParaRPr lang="tr-TR" sz="2600" dirty="0" smtClean="0">
              <a:latin typeface="Times New Roman" panose="02020603050405020304" pitchFamily="18" charset="0"/>
              <a:cs typeface="Times New Roman" panose="02020603050405020304" pitchFamily="18" charset="0"/>
            </a:endParaRPr>
          </a:p>
          <a:p>
            <a:pPr algn="just"/>
            <a:r>
              <a:rPr lang="tr-TR" sz="2600" dirty="0" smtClean="0">
                <a:latin typeface="Times New Roman" panose="02020603050405020304" pitchFamily="18" charset="0"/>
                <a:cs typeface="Times New Roman" panose="02020603050405020304" pitchFamily="18" charset="0"/>
              </a:rPr>
              <a:t>Test </a:t>
            </a:r>
            <a:r>
              <a:rPr lang="tr-TR" sz="2600" dirty="0">
                <a:latin typeface="Times New Roman" panose="02020603050405020304" pitchFamily="18" charset="0"/>
                <a:cs typeface="Times New Roman" panose="02020603050405020304" pitchFamily="18" charset="0"/>
              </a:rPr>
              <a:t>sonucu </a:t>
            </a:r>
            <a:r>
              <a:rPr lang="tr-TR" sz="2600" dirty="0" smtClean="0">
                <a:latin typeface="Times New Roman" panose="02020603050405020304" pitchFamily="18" charset="0"/>
                <a:cs typeface="Times New Roman" panose="02020603050405020304" pitchFamily="18" charset="0"/>
              </a:rPr>
              <a:t>“şüpheli</a:t>
            </a:r>
            <a:r>
              <a:rPr lang="tr-TR" sz="2600" dirty="0">
                <a:latin typeface="Times New Roman" panose="02020603050405020304" pitchFamily="18" charset="0"/>
                <a:cs typeface="Times New Roman" panose="02020603050405020304" pitchFamily="18" charset="0"/>
              </a:rPr>
              <a:t>” </a:t>
            </a:r>
            <a:r>
              <a:rPr lang="tr-TR" sz="2600" dirty="0" smtClean="0">
                <a:latin typeface="Times New Roman" panose="02020603050405020304" pitchFamily="18" charset="0"/>
                <a:cs typeface="Times New Roman" panose="02020603050405020304" pitchFamily="18" charset="0"/>
              </a:rPr>
              <a:t>çıkmış ise şüpheli </a:t>
            </a:r>
            <a:r>
              <a:rPr lang="tr-TR" sz="2600" dirty="0">
                <a:latin typeface="Times New Roman" panose="02020603050405020304" pitchFamily="18" charset="0"/>
                <a:cs typeface="Times New Roman" panose="02020603050405020304" pitchFamily="18" charset="0"/>
              </a:rPr>
              <a:t>olan test için “tekrar numune” </a:t>
            </a:r>
            <a:r>
              <a:rPr lang="tr-TR" sz="2600" dirty="0" smtClean="0">
                <a:latin typeface="Times New Roman" panose="02020603050405020304" pitchFamily="18" charset="0"/>
                <a:cs typeface="Times New Roman" panose="02020603050405020304" pitchFamily="18" charset="0"/>
              </a:rPr>
              <a:t>alınmalı</a:t>
            </a:r>
          </a:p>
          <a:p>
            <a:pPr algn="just"/>
            <a:endParaRPr lang="tr-TR" sz="2600" dirty="0">
              <a:latin typeface="Times New Roman" panose="02020603050405020304" pitchFamily="18" charset="0"/>
              <a:cs typeface="Times New Roman" panose="02020603050405020304" pitchFamily="18" charset="0"/>
            </a:endParaRPr>
          </a:p>
          <a:p>
            <a:pPr algn="just"/>
            <a:r>
              <a:rPr lang="tr-TR" sz="2600" dirty="0" smtClean="0">
                <a:latin typeface="Times New Roman" panose="02020603050405020304" pitchFamily="18" charset="0"/>
                <a:cs typeface="Times New Roman" panose="02020603050405020304" pitchFamily="18" charset="0"/>
              </a:rPr>
              <a:t>Yenidoğan </a:t>
            </a:r>
            <a:r>
              <a:rPr lang="tr-TR" sz="2600" dirty="0">
                <a:latin typeface="Times New Roman" panose="02020603050405020304" pitchFamily="18" charset="0"/>
                <a:cs typeface="Times New Roman" panose="02020603050405020304" pitchFamily="18" charset="0"/>
              </a:rPr>
              <a:t>tarama programı kapsamında: </a:t>
            </a:r>
          </a:p>
          <a:p>
            <a:pPr lvl="1" algn="just"/>
            <a:r>
              <a:rPr lang="tr-TR" dirty="0" err="1">
                <a:latin typeface="Times New Roman" panose="02020603050405020304" pitchFamily="18" charset="0"/>
                <a:cs typeface="Times New Roman" panose="02020603050405020304" pitchFamily="18" charset="0"/>
              </a:rPr>
              <a:t>Konjenital</a:t>
            </a:r>
            <a:r>
              <a:rPr lang="tr-TR" dirty="0">
                <a:latin typeface="Times New Roman" panose="02020603050405020304" pitchFamily="18" charset="0"/>
                <a:cs typeface="Times New Roman" panose="02020603050405020304" pitchFamily="18" charset="0"/>
              </a:rPr>
              <a:t> Hipotiroidi</a:t>
            </a:r>
          </a:p>
          <a:p>
            <a:pPr lvl="1" algn="just"/>
            <a:r>
              <a:rPr lang="tr-TR" dirty="0" err="1" smtClean="0">
                <a:latin typeface="Times New Roman" panose="02020603050405020304" pitchFamily="18" charset="0"/>
                <a:cs typeface="Times New Roman" panose="02020603050405020304" pitchFamily="18" charset="0"/>
              </a:rPr>
              <a:t>Fenilketonüri</a:t>
            </a:r>
            <a:endParaRPr lang="tr-TR" dirty="0">
              <a:latin typeface="Times New Roman" panose="02020603050405020304" pitchFamily="18" charset="0"/>
              <a:cs typeface="Times New Roman" panose="02020603050405020304" pitchFamily="18" charset="0"/>
            </a:endParaRPr>
          </a:p>
          <a:p>
            <a:pPr lvl="1" algn="just"/>
            <a:r>
              <a:rPr lang="tr-TR" dirty="0" err="1">
                <a:latin typeface="Times New Roman" panose="02020603050405020304" pitchFamily="18" charset="0"/>
                <a:cs typeface="Times New Roman" panose="02020603050405020304" pitchFamily="18" charset="0"/>
              </a:rPr>
              <a:t>Biotinidaz</a:t>
            </a:r>
            <a:r>
              <a:rPr lang="tr-TR" dirty="0">
                <a:latin typeface="Times New Roman" panose="02020603050405020304" pitchFamily="18" charset="0"/>
                <a:cs typeface="Times New Roman" panose="02020603050405020304" pitchFamily="18" charset="0"/>
              </a:rPr>
              <a:t> Eksikliği</a:t>
            </a:r>
          </a:p>
          <a:p>
            <a:pPr lvl="1" algn="just"/>
            <a:r>
              <a:rPr lang="tr-TR" dirty="0" err="1">
                <a:latin typeface="Times New Roman" panose="02020603050405020304" pitchFamily="18" charset="0"/>
                <a:cs typeface="Times New Roman" panose="02020603050405020304" pitchFamily="18" charset="0"/>
              </a:rPr>
              <a:t>Kistik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Fibrozis</a:t>
            </a:r>
            <a:r>
              <a:rPr lang="tr-TR" dirty="0">
                <a:latin typeface="Times New Roman" panose="02020603050405020304" pitchFamily="18" charset="0"/>
                <a:cs typeface="Times New Roman" panose="02020603050405020304" pitchFamily="18" charset="0"/>
              </a:rPr>
              <a:t> bulunmaktadır. </a:t>
            </a: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Yenidoğan </a:t>
            </a:r>
            <a:r>
              <a:rPr lang="tr-TR" b="1" dirty="0" smtClean="0">
                <a:solidFill>
                  <a:schemeClr val="tx1"/>
                </a:solidFill>
                <a:latin typeface="Times New Roman" panose="02020603050405020304" pitchFamily="18" charset="0"/>
                <a:cs typeface="Times New Roman" panose="02020603050405020304" pitchFamily="18" charset="0"/>
              </a:rPr>
              <a:t>Taramaları-3</a:t>
            </a:r>
            <a:endParaRPr lang="tr-TR" dirty="0"/>
          </a:p>
        </p:txBody>
      </p:sp>
      <p:sp>
        <p:nvSpPr>
          <p:cNvPr id="3" name="İçerik Yer Tutucusu 2"/>
          <p:cNvSpPr>
            <a:spLocks noGrp="1"/>
          </p:cNvSpPr>
          <p:nvPr>
            <p:ph sz="quarter" idx="1"/>
          </p:nvPr>
        </p:nvSpPr>
        <p:spPr>
          <a:xfrm>
            <a:off x="612648" y="1600200"/>
            <a:ext cx="4679432" cy="5257800"/>
          </a:xfrm>
        </p:spPr>
        <p:txBody>
          <a:bodyPr>
            <a:normAutofit fontScale="92500" lnSpcReduction="10000"/>
          </a:bodyPr>
          <a:lstStyle/>
          <a:p>
            <a:pPr algn="just"/>
            <a:r>
              <a:rPr lang="tr-TR" sz="2400" dirty="0">
                <a:latin typeface="Times New Roman" panose="02020603050405020304" pitchFamily="18" charset="0"/>
                <a:cs typeface="Times New Roman" panose="02020603050405020304" pitchFamily="18" charset="0"/>
              </a:rPr>
              <a:t>Numune </a:t>
            </a:r>
            <a:r>
              <a:rPr lang="tr-TR" sz="2400" dirty="0" smtClean="0">
                <a:latin typeface="Times New Roman" panose="02020603050405020304" pitchFamily="18" charset="0"/>
                <a:cs typeface="Times New Roman" panose="02020603050405020304" pitchFamily="18" charset="0"/>
              </a:rPr>
              <a:t>alımı </a:t>
            </a:r>
            <a:r>
              <a:rPr lang="tr-TR" sz="2400" dirty="0">
                <a:latin typeface="Times New Roman" panose="02020603050405020304" pitchFamily="18" charset="0"/>
                <a:cs typeface="Times New Roman" panose="02020603050405020304" pitchFamily="18" charset="0"/>
              </a:rPr>
              <a:t>için </a:t>
            </a:r>
            <a:r>
              <a:rPr lang="tr-TR" sz="2400" dirty="0" smtClean="0">
                <a:latin typeface="Times New Roman" panose="02020603050405020304" pitchFamily="18" charset="0"/>
                <a:cs typeface="Times New Roman" panose="02020603050405020304" pitchFamily="18" charset="0"/>
              </a:rPr>
              <a:t>kullanılacak </a:t>
            </a:r>
            <a:r>
              <a:rPr lang="tr-TR" sz="2400" dirty="0" err="1">
                <a:latin typeface="Times New Roman" panose="02020603050405020304" pitchFamily="18" charset="0"/>
                <a:cs typeface="Times New Roman" panose="02020603050405020304" pitchFamily="18" charset="0"/>
              </a:rPr>
              <a:t>Guthrie</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kağıdı üzerinde </a:t>
            </a:r>
            <a:r>
              <a:rPr lang="tr-TR" sz="2400" dirty="0">
                <a:latin typeface="Times New Roman" panose="02020603050405020304" pitchFamily="18" charset="0"/>
                <a:cs typeface="Times New Roman" panose="02020603050405020304" pitchFamily="18" charset="0"/>
              </a:rPr>
              <a:t>bulunan </a:t>
            </a:r>
            <a:r>
              <a:rPr lang="tr-TR" sz="2400" dirty="0" smtClean="0">
                <a:latin typeface="Times New Roman" panose="02020603050405020304" pitchFamily="18" charset="0"/>
                <a:cs typeface="Times New Roman" panose="02020603050405020304" pitchFamily="18" charset="0"/>
              </a:rPr>
              <a:t>form tam olarak doldurulmalı</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Bebeklerin topuğunun </a:t>
            </a:r>
            <a:r>
              <a:rPr lang="tr-TR" sz="2400" dirty="0" err="1">
                <a:latin typeface="Times New Roman" panose="02020603050405020304" pitchFamily="18" charset="0"/>
                <a:cs typeface="Times New Roman" panose="02020603050405020304" pitchFamily="18" charset="0"/>
              </a:rPr>
              <a:t>plantar</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yüzünün </a:t>
            </a:r>
            <a:r>
              <a:rPr lang="tr-TR" sz="2400" dirty="0" err="1">
                <a:latin typeface="Times New Roman" panose="02020603050405020304" pitchFamily="18" charset="0"/>
                <a:cs typeface="Times New Roman" panose="02020603050405020304" pitchFamily="18" charset="0"/>
              </a:rPr>
              <a:t>medial</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veya </a:t>
            </a:r>
            <a:r>
              <a:rPr lang="tr-TR" sz="2400" dirty="0" err="1">
                <a:latin typeface="Times New Roman" panose="02020603050405020304" pitchFamily="18" charset="0"/>
                <a:cs typeface="Times New Roman" panose="02020603050405020304" pitchFamily="18" charset="0"/>
              </a:rPr>
              <a:t>lateral</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kısımları kullanılmalı</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Her </a:t>
            </a:r>
            <a:r>
              <a:rPr lang="tr-TR" sz="2400" dirty="0">
                <a:latin typeface="Times New Roman" panose="02020603050405020304" pitchFamily="18" charset="0"/>
                <a:cs typeface="Times New Roman" panose="02020603050405020304" pitchFamily="18" charset="0"/>
              </a:rPr>
              <a:t>bebek için tek bir steril </a:t>
            </a:r>
            <a:r>
              <a:rPr lang="tr-TR" sz="2400" dirty="0" err="1">
                <a:latin typeface="Times New Roman" panose="02020603050405020304" pitchFamily="18" charset="0"/>
                <a:cs typeface="Times New Roman" panose="02020603050405020304" pitchFamily="18" charset="0"/>
              </a:rPr>
              <a:t>lanset</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kullanılarak yapılmalı, </a:t>
            </a:r>
            <a:r>
              <a:rPr lang="tr-TR" sz="2400" dirty="0">
                <a:latin typeface="Times New Roman" panose="02020603050405020304" pitchFamily="18" charset="0"/>
                <a:cs typeface="Times New Roman" panose="02020603050405020304" pitchFamily="18" charset="0"/>
              </a:rPr>
              <a:t>ilk kan </a:t>
            </a:r>
            <a:r>
              <a:rPr lang="tr-TR" sz="2400" dirty="0" smtClean="0">
                <a:latin typeface="Times New Roman" panose="02020603050405020304" pitchFamily="18" charset="0"/>
                <a:cs typeface="Times New Roman" panose="02020603050405020304" pitchFamily="18" charset="0"/>
              </a:rPr>
              <a:t>damlası silinmeli</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Kan </a:t>
            </a:r>
            <a:r>
              <a:rPr lang="tr-TR" sz="2400" dirty="0" smtClean="0">
                <a:latin typeface="Times New Roman" panose="02020603050405020304" pitchFamily="18" charset="0"/>
                <a:cs typeface="Times New Roman" panose="02020603050405020304" pitchFamily="18" charset="0"/>
              </a:rPr>
              <a:t>alımı sırasında</a:t>
            </a:r>
            <a:r>
              <a:rPr lang="tr-TR" sz="2400" dirty="0">
                <a:latin typeface="Times New Roman" panose="02020603050405020304" pitchFamily="18" charset="0"/>
                <a:cs typeface="Times New Roman" panose="02020603050405020304" pitchFamily="18" charset="0"/>
              </a:rPr>
              <a:t>, kan alma </a:t>
            </a:r>
            <a:r>
              <a:rPr lang="tr-TR" sz="2400" dirty="0" smtClean="0">
                <a:latin typeface="Times New Roman" panose="02020603050405020304" pitchFamily="18" charset="0"/>
                <a:cs typeface="Times New Roman" panose="02020603050405020304" pitchFamily="18" charset="0"/>
              </a:rPr>
              <a:t>kağıdı bastırılmamalı veya topuk sıkılmamalı (</a:t>
            </a:r>
            <a:r>
              <a:rPr lang="tr-TR" sz="2400" dirty="0" err="1" smtClean="0">
                <a:latin typeface="Times New Roman" panose="02020603050405020304" pitchFamily="18" charset="0"/>
                <a:cs typeface="Times New Roman" panose="02020603050405020304" pitchFamily="18" charset="0"/>
              </a:rPr>
              <a:t>hemolizi</a:t>
            </a:r>
            <a:r>
              <a:rPr lang="tr-TR" sz="2400" dirty="0" smtClean="0">
                <a:latin typeface="Times New Roman" panose="02020603050405020304" pitchFamily="18" charset="0"/>
                <a:cs typeface="Times New Roman" panose="02020603050405020304" pitchFamily="18" charset="0"/>
              </a:rPr>
              <a:t> önlemek için)</a:t>
            </a:r>
            <a:endParaRPr lang="tr-TR"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10575"/>
            <a:ext cx="3680016"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Yenidoğan </a:t>
            </a:r>
            <a:r>
              <a:rPr lang="tr-TR" b="1" dirty="0" smtClean="0">
                <a:solidFill>
                  <a:schemeClr val="tx1"/>
                </a:solidFill>
                <a:latin typeface="Times New Roman" panose="02020603050405020304" pitchFamily="18" charset="0"/>
                <a:cs typeface="Times New Roman" panose="02020603050405020304" pitchFamily="18" charset="0"/>
              </a:rPr>
              <a:t>Sarılığı-1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fontScale="77500" lnSpcReduction="20000"/>
          </a:bodyPr>
          <a:lstStyle/>
          <a:p>
            <a:pPr algn="just"/>
            <a:r>
              <a:rPr lang="tr-TR" sz="3100" dirty="0">
                <a:latin typeface="Times New Roman" panose="02020603050405020304" pitchFamily="18" charset="0"/>
                <a:cs typeface="Times New Roman" panose="02020603050405020304" pitchFamily="18" charset="0"/>
              </a:rPr>
              <a:t>Sağlıklı, zamanında doğmuş bebeklerin % 60’ında, erken doğan bebeklerin % 80’inde sarılık görülür.</a:t>
            </a:r>
          </a:p>
          <a:p>
            <a:pPr algn="just"/>
            <a:endParaRPr lang="tr-TR" sz="3100" dirty="0">
              <a:latin typeface="Times New Roman" panose="02020603050405020304" pitchFamily="18" charset="0"/>
              <a:cs typeface="Times New Roman" panose="02020603050405020304" pitchFamily="18" charset="0"/>
            </a:endParaRPr>
          </a:p>
          <a:p>
            <a:pPr algn="just"/>
            <a:r>
              <a:rPr lang="tr-TR" sz="3100" dirty="0" smtClean="0">
                <a:latin typeface="Times New Roman" panose="02020603050405020304" pitchFamily="18" charset="0"/>
                <a:cs typeface="Times New Roman" panose="02020603050405020304" pitchFamily="18" charset="0"/>
              </a:rPr>
              <a:t>Yenidoğan </a:t>
            </a:r>
            <a:r>
              <a:rPr lang="tr-TR" sz="3100" dirty="0">
                <a:latin typeface="Times New Roman" panose="02020603050405020304" pitchFamily="18" charset="0"/>
                <a:cs typeface="Times New Roman" panose="02020603050405020304" pitchFamily="18" charset="0"/>
              </a:rPr>
              <a:t>bebeklerde görülen </a:t>
            </a:r>
            <a:r>
              <a:rPr lang="tr-TR" sz="3100" dirty="0" smtClean="0">
                <a:latin typeface="Times New Roman" panose="02020603050405020304" pitchFamily="18" charset="0"/>
                <a:cs typeface="Times New Roman" panose="02020603050405020304" pitchFamily="18" charset="0"/>
              </a:rPr>
              <a:t>sarılığın </a:t>
            </a:r>
            <a:r>
              <a:rPr lang="tr-TR" sz="3100" dirty="0">
                <a:latin typeface="Times New Roman" panose="02020603050405020304" pitchFamily="18" charset="0"/>
                <a:cs typeface="Times New Roman" panose="02020603050405020304" pitchFamily="18" charset="0"/>
              </a:rPr>
              <a:t>çoğu fizyolojik sarılıktır.</a:t>
            </a:r>
          </a:p>
          <a:p>
            <a:pPr algn="just"/>
            <a:endParaRPr lang="tr-TR" sz="3100" dirty="0">
              <a:latin typeface="Times New Roman" panose="02020603050405020304" pitchFamily="18" charset="0"/>
              <a:cs typeface="Times New Roman" panose="02020603050405020304" pitchFamily="18" charset="0"/>
            </a:endParaRPr>
          </a:p>
          <a:p>
            <a:pPr algn="just"/>
            <a:r>
              <a:rPr lang="tr-TR" sz="3100" dirty="0" err="1">
                <a:latin typeface="Times New Roman" panose="02020603050405020304" pitchFamily="18" charset="0"/>
                <a:cs typeface="Times New Roman" panose="02020603050405020304" pitchFamily="18" charset="0"/>
              </a:rPr>
              <a:t>Postnatal</a:t>
            </a:r>
            <a:r>
              <a:rPr lang="tr-TR" sz="3100" dirty="0">
                <a:latin typeface="Times New Roman" panose="02020603050405020304" pitchFamily="18" charset="0"/>
                <a:cs typeface="Times New Roman" panose="02020603050405020304" pitchFamily="18" charset="0"/>
              </a:rPr>
              <a:t> ilk 24 saat içinde görülen sarılık her zaman patolojiktir. </a:t>
            </a:r>
          </a:p>
          <a:p>
            <a:pPr algn="just"/>
            <a:endParaRPr lang="tr-TR" sz="3100" dirty="0">
              <a:latin typeface="Times New Roman" panose="02020603050405020304" pitchFamily="18" charset="0"/>
              <a:cs typeface="Times New Roman" panose="02020603050405020304" pitchFamily="18" charset="0"/>
            </a:endParaRPr>
          </a:p>
          <a:p>
            <a:pPr algn="just"/>
            <a:r>
              <a:rPr lang="tr-TR" sz="3100" dirty="0" err="1">
                <a:latin typeface="Times New Roman" panose="02020603050405020304" pitchFamily="18" charset="0"/>
                <a:cs typeface="Times New Roman" panose="02020603050405020304" pitchFamily="18" charset="0"/>
              </a:rPr>
              <a:t>Sarılıklı</a:t>
            </a:r>
            <a:r>
              <a:rPr lang="tr-TR" sz="3100" dirty="0">
                <a:latin typeface="Times New Roman" panose="02020603050405020304" pitchFamily="18" charset="0"/>
                <a:cs typeface="Times New Roman" panose="02020603050405020304" pitchFamily="18" charset="0"/>
              </a:rPr>
              <a:t> bebekte letarji, emmede bozulma, vücut ısının düzensizliği eşlik eden enfeksiyonu akla </a:t>
            </a:r>
            <a:r>
              <a:rPr lang="tr-TR" sz="3100" dirty="0" smtClean="0">
                <a:latin typeface="Times New Roman" panose="02020603050405020304" pitchFamily="18" charset="0"/>
                <a:cs typeface="Times New Roman" panose="02020603050405020304" pitchFamily="18" charset="0"/>
              </a:rPr>
              <a:t>getirmektedir. </a:t>
            </a:r>
            <a:r>
              <a:rPr lang="tr-TR" sz="3100" dirty="0">
                <a:latin typeface="Times New Roman" panose="02020603050405020304" pitchFamily="18" charset="0"/>
                <a:cs typeface="Times New Roman" panose="02020603050405020304" pitchFamily="18" charset="0"/>
              </a:rPr>
              <a:t>Mümkünse </a:t>
            </a:r>
            <a:r>
              <a:rPr lang="tr-TR" sz="3100" dirty="0" err="1">
                <a:latin typeface="Times New Roman" panose="02020603050405020304" pitchFamily="18" charset="0"/>
                <a:cs typeface="Times New Roman" panose="02020603050405020304" pitchFamily="18" charset="0"/>
              </a:rPr>
              <a:t>bilirubin</a:t>
            </a:r>
            <a:r>
              <a:rPr lang="tr-TR" sz="3100" dirty="0">
                <a:latin typeface="Times New Roman" panose="02020603050405020304" pitchFamily="18" charset="0"/>
                <a:cs typeface="Times New Roman" panose="02020603050405020304" pitchFamily="18" charset="0"/>
              </a:rPr>
              <a:t> değeri ölçülmeli veya bir üst basamağa sevk edilmelidir.</a:t>
            </a: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Yenidoğan </a:t>
            </a:r>
            <a:r>
              <a:rPr lang="tr-TR" b="1" dirty="0" smtClean="0">
                <a:solidFill>
                  <a:schemeClr val="tx1"/>
                </a:solidFill>
                <a:latin typeface="Times New Roman" panose="02020603050405020304" pitchFamily="18" charset="0"/>
                <a:cs typeface="Times New Roman" panose="02020603050405020304" pitchFamily="18" charset="0"/>
              </a:rPr>
              <a:t>Sarılığı-2</a:t>
            </a:r>
            <a:endParaRPr lang="tr-TR" dirty="0"/>
          </a:p>
        </p:txBody>
      </p:sp>
      <p:sp>
        <p:nvSpPr>
          <p:cNvPr id="3" name="İçerik Yer Tutucusu 2"/>
          <p:cNvSpPr>
            <a:spLocks noGrp="1"/>
          </p:cNvSpPr>
          <p:nvPr>
            <p:ph sz="quarter" idx="1"/>
          </p:nvPr>
        </p:nvSpPr>
        <p:spPr>
          <a:xfrm>
            <a:off x="452502" y="1576388"/>
            <a:ext cx="4175376" cy="4495800"/>
          </a:xfrm>
        </p:spPr>
        <p:txBody>
          <a:bodyPr/>
          <a:lstStyle/>
          <a:p>
            <a:pPr marL="0" indent="0" algn="just">
              <a:buNone/>
            </a:pPr>
            <a:r>
              <a:rPr lang="tr-TR" sz="2400" dirty="0" err="1" smtClean="0">
                <a:latin typeface="Times New Roman" panose="02020603050405020304" pitchFamily="18" charset="0"/>
                <a:cs typeface="Times New Roman" panose="02020603050405020304" pitchFamily="18" charset="0"/>
              </a:rPr>
              <a:t>Yenidoğanda</a:t>
            </a:r>
            <a:r>
              <a:rPr lang="tr-TR" sz="2400" dirty="0" smtClean="0">
                <a:latin typeface="Times New Roman" panose="02020603050405020304" pitchFamily="18" charset="0"/>
                <a:cs typeface="Times New Roman" panose="02020603050405020304" pitchFamily="18" charset="0"/>
              </a:rPr>
              <a:t> sarılık nedenleri:</a:t>
            </a:r>
          </a:p>
          <a:p>
            <a:pPr algn="just">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rPr>
              <a:t>Fizyolojik </a:t>
            </a:r>
            <a:r>
              <a:rPr lang="tr-TR" sz="2400" dirty="0">
                <a:latin typeface="Times New Roman" panose="02020603050405020304" pitchFamily="18" charset="0"/>
                <a:cs typeface="Times New Roman" panose="02020603050405020304" pitchFamily="18" charset="0"/>
              </a:rPr>
              <a:t>(normal) sarılık</a:t>
            </a:r>
          </a:p>
          <a:p>
            <a:pPr algn="just">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rPr>
              <a:t>Anne </a:t>
            </a:r>
            <a:r>
              <a:rPr lang="tr-TR" sz="2400" dirty="0">
                <a:latin typeface="Times New Roman" panose="02020603050405020304" pitchFamily="18" charset="0"/>
                <a:cs typeface="Times New Roman" panose="02020603050405020304" pitchFamily="18" charset="0"/>
              </a:rPr>
              <a:t>sütüne bağlı sarılık</a:t>
            </a:r>
          </a:p>
          <a:p>
            <a:pPr algn="just">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rPr>
              <a:t>Kan </a:t>
            </a:r>
            <a:r>
              <a:rPr lang="tr-TR" sz="2400" dirty="0">
                <a:latin typeface="Times New Roman" panose="02020603050405020304" pitchFamily="18" charset="0"/>
                <a:cs typeface="Times New Roman" panose="02020603050405020304" pitchFamily="18" charset="0"/>
              </a:rPr>
              <a:t>grubu uyuşmazlığı</a:t>
            </a:r>
          </a:p>
          <a:p>
            <a:pPr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TORCH grubu enfeksiyonlar</a:t>
            </a:r>
          </a:p>
          <a:p>
            <a:pPr algn="just">
              <a:buFont typeface="Wingdings" panose="05000000000000000000" pitchFamily="2" charset="2"/>
              <a:buChar char="q"/>
            </a:pPr>
            <a:r>
              <a:rPr lang="tr-TR" sz="2400" dirty="0" err="1">
                <a:latin typeface="Times New Roman" panose="02020603050405020304" pitchFamily="18" charset="0"/>
                <a:cs typeface="Times New Roman" panose="02020603050405020304" pitchFamily="18" charset="0"/>
              </a:rPr>
              <a:t>Sepsis</a:t>
            </a: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400" dirty="0" err="1">
                <a:latin typeface="Times New Roman" panose="02020603050405020304" pitchFamily="18" charset="0"/>
                <a:cs typeface="Times New Roman" panose="02020603050405020304" pitchFamily="18" charset="0"/>
              </a:rPr>
              <a:t>Hemolitik</a:t>
            </a:r>
            <a:r>
              <a:rPr lang="tr-TR" sz="2400" dirty="0">
                <a:latin typeface="Times New Roman" panose="02020603050405020304" pitchFamily="18" charset="0"/>
                <a:cs typeface="Times New Roman" panose="02020603050405020304" pitchFamily="18" charset="0"/>
              </a:rPr>
              <a:t> anemiler</a:t>
            </a:r>
          </a:p>
          <a:p>
            <a:endParaRPr lang="tr-TR" dirty="0"/>
          </a:p>
        </p:txBody>
      </p:sp>
      <p:pic>
        <p:nvPicPr>
          <p:cNvPr id="3074" name="Picture 2" descr="C:\Users\cumali\Desktop\Ekran Alıntısı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70191"/>
            <a:ext cx="4499992" cy="437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Sağlam Çocuk </a:t>
            </a:r>
            <a:r>
              <a:rPr lang="tr-TR" b="1" dirty="0" smtClean="0">
                <a:solidFill>
                  <a:schemeClr val="tx1"/>
                </a:solidFill>
                <a:latin typeface="Times New Roman" panose="02020603050405020304" pitchFamily="18" charset="0"/>
                <a:cs typeface="Times New Roman" panose="02020603050405020304" pitchFamily="18" charset="0"/>
              </a:rPr>
              <a:t>İzlemi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7991800" cy="4997152"/>
          </a:xfrm>
        </p:spPr>
        <p:txBody>
          <a:bodyPr>
            <a:normAutofit fontScale="62500" lnSpcReduction="20000"/>
          </a:bodyPr>
          <a:lstStyle/>
          <a:p>
            <a:pPr algn="just"/>
            <a:r>
              <a:rPr lang="tr-TR" sz="3800" dirty="0"/>
              <a:t> </a:t>
            </a:r>
            <a:r>
              <a:rPr lang="tr-TR" sz="3800" dirty="0">
                <a:latin typeface="Times New Roman" panose="02020603050405020304" pitchFamily="18" charset="0"/>
                <a:cs typeface="Times New Roman" panose="02020603050405020304" pitchFamily="18" charset="0"/>
              </a:rPr>
              <a:t>Doğum sonrası ilk hafta içinde </a:t>
            </a:r>
          </a:p>
          <a:p>
            <a:pPr marL="0" indent="0" algn="just">
              <a:buNone/>
            </a:pPr>
            <a:endParaRPr lang="tr-TR" sz="3800" dirty="0">
              <a:latin typeface="Times New Roman" panose="02020603050405020304" pitchFamily="18" charset="0"/>
              <a:cs typeface="Times New Roman" panose="02020603050405020304" pitchFamily="18" charset="0"/>
            </a:endParaRPr>
          </a:p>
          <a:p>
            <a:pPr algn="just"/>
            <a:r>
              <a:rPr lang="tr-TR" sz="3800" dirty="0">
                <a:latin typeface="Times New Roman" panose="02020603050405020304" pitchFamily="18" charset="0"/>
                <a:cs typeface="Times New Roman" panose="02020603050405020304" pitchFamily="18" charset="0"/>
              </a:rPr>
              <a:t> 15. günde </a:t>
            </a:r>
          </a:p>
          <a:p>
            <a:pPr marL="0" indent="0" algn="just">
              <a:buNone/>
            </a:pPr>
            <a:endParaRPr lang="tr-TR" sz="3800" dirty="0">
              <a:latin typeface="Times New Roman" panose="02020603050405020304" pitchFamily="18" charset="0"/>
              <a:cs typeface="Times New Roman" panose="02020603050405020304" pitchFamily="18" charset="0"/>
            </a:endParaRPr>
          </a:p>
          <a:p>
            <a:pPr algn="just"/>
            <a:r>
              <a:rPr lang="tr-TR" sz="3800" dirty="0">
                <a:latin typeface="Times New Roman" panose="02020603050405020304" pitchFamily="18" charset="0"/>
                <a:cs typeface="Times New Roman" panose="02020603050405020304" pitchFamily="18" charset="0"/>
              </a:rPr>
              <a:t>41. günde</a:t>
            </a:r>
          </a:p>
          <a:p>
            <a:pPr marL="0" indent="0" algn="just">
              <a:buNone/>
            </a:pPr>
            <a:endParaRPr lang="tr-TR" sz="3800" dirty="0">
              <a:latin typeface="Times New Roman" panose="02020603050405020304" pitchFamily="18" charset="0"/>
              <a:cs typeface="Times New Roman" panose="02020603050405020304" pitchFamily="18" charset="0"/>
            </a:endParaRPr>
          </a:p>
          <a:p>
            <a:pPr algn="just"/>
            <a:r>
              <a:rPr lang="tr-TR" sz="3800" dirty="0">
                <a:latin typeface="Times New Roman" panose="02020603050405020304" pitchFamily="18" charset="0"/>
                <a:cs typeface="Times New Roman" panose="02020603050405020304" pitchFamily="18" charset="0"/>
              </a:rPr>
              <a:t>2., 3., 4. aylarda ayda bir kez </a:t>
            </a:r>
          </a:p>
          <a:p>
            <a:pPr marL="0" indent="0" algn="just">
              <a:buNone/>
            </a:pPr>
            <a:endParaRPr lang="tr-TR" sz="3800" dirty="0">
              <a:latin typeface="Times New Roman" panose="02020603050405020304" pitchFamily="18" charset="0"/>
              <a:cs typeface="Times New Roman" panose="02020603050405020304" pitchFamily="18" charset="0"/>
            </a:endParaRPr>
          </a:p>
          <a:p>
            <a:pPr algn="just"/>
            <a:r>
              <a:rPr lang="tr-TR" sz="3800" dirty="0">
                <a:latin typeface="Times New Roman" panose="02020603050405020304" pitchFamily="18" charset="0"/>
                <a:cs typeface="Times New Roman" panose="02020603050405020304" pitchFamily="18" charset="0"/>
              </a:rPr>
              <a:t>6., 9. ve 12. aylarda üç ayda bir kez</a:t>
            </a:r>
          </a:p>
          <a:p>
            <a:pPr algn="just"/>
            <a:endParaRPr lang="tr-TR" sz="3800" dirty="0">
              <a:latin typeface="Times New Roman" panose="02020603050405020304" pitchFamily="18" charset="0"/>
              <a:cs typeface="Times New Roman" panose="02020603050405020304" pitchFamily="18" charset="0"/>
            </a:endParaRPr>
          </a:p>
          <a:p>
            <a:pPr algn="just"/>
            <a:r>
              <a:rPr lang="tr-TR" sz="3800" dirty="0">
                <a:latin typeface="Times New Roman" panose="02020603050405020304" pitchFamily="18" charset="0"/>
                <a:cs typeface="Times New Roman" panose="02020603050405020304" pitchFamily="18" charset="0"/>
              </a:rPr>
              <a:t>1-3 yaş arası altı ayda bir kez </a:t>
            </a:r>
          </a:p>
          <a:p>
            <a:pPr marL="0" indent="0" algn="just">
              <a:buNone/>
            </a:pPr>
            <a:endParaRPr lang="tr-TR" sz="3800" dirty="0">
              <a:latin typeface="Times New Roman" panose="02020603050405020304" pitchFamily="18" charset="0"/>
              <a:cs typeface="Times New Roman" panose="02020603050405020304" pitchFamily="18" charset="0"/>
            </a:endParaRPr>
          </a:p>
          <a:p>
            <a:pPr algn="just"/>
            <a:r>
              <a:rPr lang="tr-TR" sz="3800" dirty="0">
                <a:latin typeface="Times New Roman" panose="02020603050405020304" pitchFamily="18" charset="0"/>
                <a:cs typeface="Times New Roman" panose="02020603050405020304" pitchFamily="18" charset="0"/>
              </a:rPr>
              <a:t>3-6 yaş arası yılda bir kez</a:t>
            </a:r>
          </a:p>
          <a:p>
            <a:endParaRPr lang="tr-TR" dirty="0"/>
          </a:p>
        </p:txBody>
      </p:sp>
      <p:sp>
        <p:nvSpPr>
          <p:cNvPr id="4" name="İçerik Yer Tutucusu 2"/>
          <p:cNvSpPr txBox="1">
            <a:spLocks/>
          </p:cNvSpPr>
          <p:nvPr/>
        </p:nvSpPr>
        <p:spPr>
          <a:xfrm>
            <a:off x="4834618" y="1633516"/>
            <a:ext cx="4031360" cy="485313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tx1"/>
                </a:solidFill>
                <a:latin typeface="Times New Roman" panose="02020603050405020304" pitchFamily="18" charset="0"/>
                <a:cs typeface="Times New Roman" panose="02020603050405020304" pitchFamily="18" charset="0"/>
              </a:rPr>
              <a:t>İlk Hafta İçinde Yenidoğan </a:t>
            </a:r>
            <a:r>
              <a:rPr lang="tr-TR" b="1" dirty="0" smtClean="0">
                <a:solidFill>
                  <a:schemeClr val="tx1"/>
                </a:solidFill>
                <a:latin typeface="Times New Roman" panose="02020603050405020304" pitchFamily="18" charset="0"/>
                <a:cs typeface="Times New Roman" panose="02020603050405020304" pitchFamily="18" charset="0"/>
              </a:rPr>
              <a:t>İzlemi-1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153400" cy="4781128"/>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Bebeğin tanımlayıcı bilgileri, </a:t>
            </a:r>
            <a:r>
              <a:rPr lang="tr-TR" sz="2400" dirty="0">
                <a:latin typeface="Times New Roman" panose="02020603050405020304" pitchFamily="18" charset="0"/>
                <a:cs typeface="Times New Roman" panose="02020603050405020304" pitchFamily="18" charset="0"/>
              </a:rPr>
              <a:t>annenin gebelik </a:t>
            </a:r>
            <a:r>
              <a:rPr lang="tr-TR" sz="2400" dirty="0" smtClean="0">
                <a:latin typeface="Times New Roman" panose="02020603050405020304" pitchFamily="18" charset="0"/>
                <a:cs typeface="Times New Roman" panose="02020603050405020304" pitchFamily="18" charset="0"/>
              </a:rPr>
              <a:t>öyküsü </a:t>
            </a:r>
            <a:r>
              <a:rPr lang="tr-TR" sz="2400" dirty="0">
                <a:latin typeface="Times New Roman" panose="02020603050405020304" pitchFamily="18" charset="0"/>
                <a:cs typeface="Times New Roman" panose="02020603050405020304" pitchFamily="18" charset="0"/>
              </a:rPr>
              <a:t>ve </a:t>
            </a:r>
            <a:r>
              <a:rPr lang="tr-TR" sz="2400" dirty="0" smtClean="0">
                <a:latin typeface="Times New Roman" panose="02020603050405020304" pitchFamily="18" charset="0"/>
                <a:cs typeface="Times New Roman" panose="02020603050405020304" pitchFamily="18" charset="0"/>
              </a:rPr>
              <a:t>bebeğin doğumu </a:t>
            </a:r>
            <a:r>
              <a:rPr lang="tr-TR" sz="2400" dirty="0">
                <a:latin typeface="Times New Roman" panose="02020603050405020304" pitchFamily="18" charset="0"/>
                <a:cs typeface="Times New Roman" panose="02020603050405020304" pitchFamily="18" charset="0"/>
              </a:rPr>
              <a:t>ile ilgili </a:t>
            </a:r>
            <a:r>
              <a:rPr lang="tr-TR" sz="2400" dirty="0" smtClean="0">
                <a:latin typeface="Times New Roman" panose="02020603050405020304" pitchFamily="18" charset="0"/>
                <a:cs typeface="Times New Roman" panose="02020603050405020304" pitchFamily="18" charset="0"/>
              </a:rPr>
              <a:t>bilgiler sorgulanmalı ve kayıt </a:t>
            </a:r>
            <a:r>
              <a:rPr lang="tr-TR" sz="2400" dirty="0">
                <a:latin typeface="Times New Roman" panose="02020603050405020304" pitchFamily="18" charset="0"/>
                <a:cs typeface="Times New Roman" panose="02020603050405020304" pitchFamily="18" charset="0"/>
              </a:rPr>
              <a:t>sistemine </a:t>
            </a:r>
            <a:r>
              <a:rPr lang="tr-TR" sz="2400" dirty="0" smtClean="0">
                <a:latin typeface="Times New Roman" panose="02020603050405020304" pitchFamily="18" charset="0"/>
                <a:cs typeface="Times New Roman" panose="02020603050405020304" pitchFamily="18" charset="0"/>
              </a:rPr>
              <a:t>girilmeli</a:t>
            </a:r>
          </a:p>
          <a:p>
            <a:pPr algn="just"/>
            <a:r>
              <a:rPr lang="tr-TR" sz="2400" dirty="0" smtClean="0">
                <a:latin typeface="Times New Roman" panose="02020603050405020304" pitchFamily="18" charset="0"/>
                <a:cs typeface="Times New Roman" panose="02020603050405020304" pitchFamily="18" charset="0"/>
              </a:rPr>
              <a:t>Emzirme durumu</a:t>
            </a:r>
          </a:p>
          <a:p>
            <a:pPr algn="just"/>
            <a:r>
              <a:rPr lang="tr-TR" sz="2400" dirty="0" smtClean="0">
                <a:latin typeface="Times New Roman" panose="02020603050405020304" pitchFamily="18" charset="0"/>
                <a:cs typeface="Times New Roman" panose="02020603050405020304" pitchFamily="18" charset="0"/>
              </a:rPr>
              <a:t>Hepatit </a:t>
            </a:r>
            <a:r>
              <a:rPr lang="tr-TR" sz="2400" dirty="0">
                <a:latin typeface="Times New Roman" panose="02020603050405020304" pitchFamily="18" charset="0"/>
                <a:cs typeface="Times New Roman" panose="02020603050405020304" pitchFamily="18" charset="0"/>
              </a:rPr>
              <a:t>B </a:t>
            </a:r>
            <a:r>
              <a:rPr lang="tr-TR" sz="2400" dirty="0" smtClean="0">
                <a:latin typeface="Times New Roman" panose="02020603050405020304" pitchFamily="18" charset="0"/>
                <a:cs typeface="Times New Roman" panose="02020603050405020304" pitchFamily="18" charset="0"/>
              </a:rPr>
              <a:t>aşısı</a:t>
            </a:r>
          </a:p>
          <a:p>
            <a:pPr algn="just"/>
            <a:r>
              <a:rPr lang="tr-TR" sz="2400" dirty="0" smtClean="0">
                <a:latin typeface="Times New Roman" panose="02020603050405020304" pitchFamily="18" charset="0"/>
                <a:cs typeface="Times New Roman" panose="02020603050405020304" pitchFamily="18" charset="0"/>
              </a:rPr>
              <a:t>Topuk kanı </a:t>
            </a:r>
          </a:p>
          <a:p>
            <a:pPr algn="just"/>
            <a:r>
              <a:rPr lang="tr-TR" sz="2400" dirty="0" smtClean="0">
                <a:latin typeface="Times New Roman" panose="02020603050405020304" pitchFamily="18" charset="0"/>
                <a:cs typeface="Times New Roman" panose="02020603050405020304" pitchFamily="18" charset="0"/>
              </a:rPr>
              <a:t>İşitme taraması sorgulanmalı</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Vücut ağırlığı, baş çevresi, boy uzunluğu, fontanel büyüklükleri ölçülmeli</a:t>
            </a:r>
          </a:p>
          <a:p>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Sunum Planı</a:t>
            </a:r>
            <a:endParaRPr lang="tr-TR" dirty="0"/>
          </a:p>
        </p:txBody>
      </p:sp>
      <p:sp>
        <p:nvSpPr>
          <p:cNvPr id="3" name="İçerik Yer Tutucusu 2"/>
          <p:cNvSpPr>
            <a:spLocks noGrp="1"/>
          </p:cNvSpPr>
          <p:nvPr>
            <p:ph sz="quarter" idx="1"/>
          </p:nvPr>
        </p:nvSpPr>
        <p:spPr>
          <a:xfrm>
            <a:off x="395536" y="1600200"/>
            <a:ext cx="4320480" cy="4925144"/>
          </a:xfrm>
        </p:spPr>
        <p:txBody>
          <a:bodyPr>
            <a:normAutofit/>
          </a:bodyPr>
          <a:lstStyle/>
          <a:p>
            <a:r>
              <a:rPr lang="tr-TR" sz="2400" dirty="0">
                <a:latin typeface="Times New Roman" panose="02020603050405020304" pitchFamily="18" charset="0"/>
                <a:cs typeface="Times New Roman" panose="02020603050405020304" pitchFamily="18" charset="0"/>
              </a:rPr>
              <a:t>Yenidoğan m</a:t>
            </a:r>
            <a:r>
              <a:rPr lang="tr-TR" sz="2400" dirty="0" smtClean="0">
                <a:latin typeface="Times New Roman" panose="02020603050405020304" pitchFamily="18" charset="0"/>
                <a:cs typeface="Times New Roman" panose="02020603050405020304" pitchFamily="18" charset="0"/>
              </a:rPr>
              <a:t>uayenesi</a:t>
            </a: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Yenidoğanın fizyolojik </a:t>
            </a:r>
            <a:r>
              <a:rPr lang="tr-TR" sz="2400" dirty="0">
                <a:latin typeface="Times New Roman" panose="02020603050405020304" pitchFamily="18" charset="0"/>
                <a:cs typeface="Times New Roman" panose="02020603050405020304" pitchFamily="18" charset="0"/>
              </a:rPr>
              <a:t>ö</a:t>
            </a:r>
            <a:r>
              <a:rPr lang="tr-TR" sz="2400" dirty="0" smtClean="0">
                <a:latin typeface="Times New Roman" panose="02020603050405020304" pitchFamily="18" charset="0"/>
                <a:cs typeface="Times New Roman" panose="02020603050405020304" pitchFamily="18" charset="0"/>
              </a:rPr>
              <a:t>zellikleri</a:t>
            </a: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Yenidoğanın taburculuğu</a:t>
            </a:r>
          </a:p>
          <a:p>
            <a:r>
              <a:rPr lang="tr-TR" sz="2400" dirty="0" smtClean="0">
                <a:latin typeface="Times New Roman" panose="02020603050405020304" pitchFamily="18" charset="0"/>
                <a:cs typeface="Times New Roman" panose="02020603050405020304" pitchFamily="18" charset="0"/>
              </a:rPr>
              <a:t>Yenidoğan taramaları</a:t>
            </a: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İlk </a:t>
            </a:r>
            <a:r>
              <a:rPr lang="tr-TR" sz="2400" dirty="0">
                <a:latin typeface="Times New Roman" panose="02020603050405020304" pitchFamily="18" charset="0"/>
                <a:cs typeface="Times New Roman" panose="02020603050405020304" pitchFamily="18" charset="0"/>
              </a:rPr>
              <a:t>hafta içinde yenidoğan </a:t>
            </a:r>
            <a:r>
              <a:rPr lang="tr-TR" sz="2400" dirty="0" smtClean="0">
                <a:latin typeface="Times New Roman" panose="02020603050405020304" pitchFamily="18" charset="0"/>
                <a:cs typeface="Times New Roman" panose="02020603050405020304" pitchFamily="18" charset="0"/>
              </a:rPr>
              <a:t>izlemi</a:t>
            </a:r>
          </a:p>
          <a:p>
            <a:r>
              <a:rPr lang="tr-TR" sz="2400" dirty="0" smtClean="0">
                <a:latin typeface="Times New Roman" panose="02020603050405020304" pitchFamily="18" charset="0"/>
                <a:cs typeface="Times New Roman" panose="02020603050405020304" pitchFamily="18" charset="0"/>
              </a:rPr>
              <a:t>D vitamini desteği</a:t>
            </a:r>
          </a:p>
          <a:p>
            <a:r>
              <a:rPr lang="tr-TR" sz="2400" dirty="0">
                <a:latin typeface="Times New Roman" panose="02020603050405020304" pitchFamily="18" charset="0"/>
                <a:cs typeface="Times New Roman" panose="02020603050405020304" pitchFamily="18" charset="0"/>
              </a:rPr>
              <a:t>15. </a:t>
            </a:r>
            <a:r>
              <a:rPr lang="tr-TR" sz="2400" dirty="0" smtClean="0">
                <a:latin typeface="Times New Roman" panose="02020603050405020304" pitchFamily="18" charset="0"/>
                <a:cs typeface="Times New Roman" panose="02020603050405020304" pitchFamily="18" charset="0"/>
              </a:rPr>
              <a:t>gün, 41</a:t>
            </a:r>
            <a:r>
              <a:rPr lang="tr-TR" sz="2400" dirty="0">
                <a:latin typeface="Times New Roman" panose="02020603050405020304" pitchFamily="18" charset="0"/>
                <a:cs typeface="Times New Roman" panose="02020603050405020304" pitchFamily="18" charset="0"/>
              </a:rPr>
              <a:t>. gün ve 2. ay  izlemi</a:t>
            </a:r>
          </a:p>
          <a:p>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smtClean="0">
              <a:latin typeface="Times New Roman" panose="02020603050405020304" pitchFamily="18" charset="0"/>
              <a:cs typeface="Times New Roman" panose="02020603050405020304" pitchFamily="18" charset="0"/>
            </a:endParaRPr>
          </a:p>
        </p:txBody>
      </p:sp>
      <p:sp>
        <p:nvSpPr>
          <p:cNvPr id="4" name="İçerik Yer Tutucusu 2"/>
          <p:cNvSpPr txBox="1">
            <a:spLocks/>
          </p:cNvSpPr>
          <p:nvPr/>
        </p:nvSpPr>
        <p:spPr>
          <a:xfrm>
            <a:off x="4860032" y="1603612"/>
            <a:ext cx="4031360" cy="499374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2400" dirty="0" smtClean="0">
                <a:latin typeface="Times New Roman" panose="02020603050405020304" pitchFamily="18" charset="0"/>
                <a:cs typeface="Times New Roman" panose="02020603050405020304" pitchFamily="18" charset="0"/>
              </a:rPr>
              <a:t>Gelişimsel kalça </a:t>
            </a:r>
            <a:r>
              <a:rPr lang="tr-TR" sz="2400" dirty="0" err="1" smtClean="0">
                <a:latin typeface="Times New Roman" panose="02020603050405020304" pitchFamily="18" charset="0"/>
                <a:cs typeface="Times New Roman" panose="02020603050405020304" pitchFamily="18" charset="0"/>
              </a:rPr>
              <a:t>displazisi</a:t>
            </a:r>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  ve  4. ay izlemi </a:t>
            </a:r>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6</a:t>
            </a:r>
            <a:r>
              <a:rPr lang="tr-TR" sz="2400" dirty="0">
                <a:latin typeface="Times New Roman" panose="02020603050405020304" pitchFamily="18" charset="0"/>
                <a:cs typeface="Times New Roman" panose="02020603050405020304" pitchFamily="18" charset="0"/>
              </a:rPr>
              <a:t>., 9. ve 12. ay izlemi</a:t>
            </a:r>
          </a:p>
          <a:p>
            <a:r>
              <a:rPr lang="tr-TR" sz="2400" dirty="0">
                <a:latin typeface="Times New Roman" panose="02020603050405020304" pitchFamily="18" charset="0"/>
                <a:cs typeface="Times New Roman" panose="02020603050405020304" pitchFamily="18" charset="0"/>
              </a:rPr>
              <a:t>1-3 yaş izlemi</a:t>
            </a:r>
          </a:p>
          <a:p>
            <a:r>
              <a:rPr lang="tr-TR" sz="2400" dirty="0">
                <a:latin typeface="Times New Roman" panose="02020603050405020304" pitchFamily="18" charset="0"/>
                <a:cs typeface="Times New Roman" panose="02020603050405020304" pitchFamily="18" charset="0"/>
              </a:rPr>
              <a:t>3-6 yaş </a:t>
            </a:r>
            <a:r>
              <a:rPr lang="tr-TR" sz="2400" dirty="0" smtClean="0">
                <a:latin typeface="Times New Roman" panose="02020603050405020304" pitchFamily="18" charset="0"/>
                <a:cs typeface="Times New Roman" panose="02020603050405020304" pitchFamily="18" charset="0"/>
              </a:rPr>
              <a:t>izlemi</a:t>
            </a:r>
          </a:p>
          <a:p>
            <a:r>
              <a:rPr lang="tr-TR" sz="2400" dirty="0" smtClean="0">
                <a:latin typeface="Times New Roman" panose="02020603050405020304" pitchFamily="18" charset="0"/>
                <a:cs typeface="Times New Roman" panose="02020603050405020304" pitchFamily="18" charset="0"/>
              </a:rPr>
              <a:t>7-9 yaş </a:t>
            </a:r>
            <a:r>
              <a:rPr lang="tr-TR" sz="2400" dirty="0">
                <a:latin typeface="Times New Roman" panose="02020603050405020304" pitchFamily="18" charset="0"/>
                <a:cs typeface="Times New Roman" panose="02020603050405020304" pitchFamily="18" charset="0"/>
              </a:rPr>
              <a:t>i</a:t>
            </a:r>
            <a:r>
              <a:rPr lang="tr-TR" sz="2400" dirty="0" smtClean="0">
                <a:latin typeface="Times New Roman" panose="02020603050405020304" pitchFamily="18" charset="0"/>
                <a:cs typeface="Times New Roman" panose="02020603050405020304" pitchFamily="18" charset="0"/>
              </a:rPr>
              <a:t>zlemi</a:t>
            </a:r>
          </a:p>
          <a:p>
            <a:r>
              <a:rPr lang="tr-TR" sz="2400" dirty="0" smtClean="0">
                <a:latin typeface="Times New Roman" panose="02020603050405020304" pitchFamily="18" charset="0"/>
                <a:cs typeface="Times New Roman" panose="02020603050405020304" pitchFamily="18" charset="0"/>
              </a:rPr>
              <a:t>10-21 yaş izlemi</a:t>
            </a:r>
          </a:p>
          <a:p>
            <a:r>
              <a:rPr lang="tr-TR" sz="2400" dirty="0" smtClean="0">
                <a:latin typeface="Times New Roman" panose="02020603050405020304" pitchFamily="18" charset="0"/>
                <a:cs typeface="Times New Roman" panose="02020603050405020304" pitchFamily="18" charset="0"/>
              </a:rPr>
              <a:t>Özet</a:t>
            </a:r>
          </a:p>
          <a:p>
            <a:r>
              <a:rPr lang="tr-TR" sz="2400" dirty="0" smtClean="0">
                <a:latin typeface="Times New Roman" panose="02020603050405020304" pitchFamily="18" charset="0"/>
                <a:cs typeface="Times New Roman" panose="02020603050405020304" pitchFamily="18" charset="0"/>
              </a:rPr>
              <a:t>Kaynaklar</a:t>
            </a:r>
          </a:p>
          <a:p>
            <a:pPr marL="0" indent="0">
              <a:buNone/>
            </a:pPr>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770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tx1"/>
                </a:solidFill>
                <a:latin typeface="Times New Roman" panose="02020603050405020304" pitchFamily="18" charset="0"/>
                <a:cs typeface="Times New Roman" panose="02020603050405020304" pitchFamily="18" charset="0"/>
              </a:rPr>
              <a:t>İlk Hafta İçinde Yenidoğan </a:t>
            </a:r>
            <a:r>
              <a:rPr lang="tr-TR" b="1" dirty="0" smtClean="0">
                <a:solidFill>
                  <a:schemeClr val="tx1"/>
                </a:solidFill>
                <a:latin typeface="Times New Roman" panose="02020603050405020304" pitchFamily="18" charset="0"/>
                <a:cs typeface="Times New Roman" panose="02020603050405020304" pitchFamily="18" charset="0"/>
              </a:rPr>
              <a:t>İzlemi-2</a:t>
            </a:r>
            <a:endParaRPr lang="tr-TR" dirty="0"/>
          </a:p>
        </p:txBody>
      </p:sp>
      <p:sp>
        <p:nvSpPr>
          <p:cNvPr id="3" name="İçerik Yer Tutucusu 2"/>
          <p:cNvSpPr>
            <a:spLocks noGrp="1"/>
          </p:cNvSpPr>
          <p:nvPr>
            <p:ph sz="quarter" idx="1"/>
          </p:nvPr>
        </p:nvSpPr>
        <p:spPr>
          <a:xfrm>
            <a:off x="539552" y="1600200"/>
            <a:ext cx="8226496" cy="4781128"/>
          </a:xfrm>
        </p:spPr>
        <p:txBody>
          <a:bodyPr>
            <a:noAutofit/>
          </a:bodyPr>
          <a:lstStyle/>
          <a:p>
            <a:r>
              <a:rPr lang="tr-TR" sz="2400" dirty="0">
                <a:latin typeface="Times New Roman" panose="02020603050405020304" pitchFamily="18" charset="0"/>
                <a:cs typeface="Times New Roman" panose="02020603050405020304" pitchFamily="18" charset="0"/>
              </a:rPr>
              <a:t>Ayrıntılı sistemik muayenesi </a:t>
            </a:r>
            <a:r>
              <a:rPr lang="tr-TR" sz="2400" dirty="0" smtClean="0">
                <a:latin typeface="Times New Roman" panose="02020603050405020304" pitchFamily="18" charset="0"/>
                <a:cs typeface="Times New Roman" panose="02020603050405020304" pitchFamily="18" charset="0"/>
              </a:rPr>
              <a:t>yapılmalı</a:t>
            </a:r>
            <a:endParaRPr lang="tr-TR" sz="2400" dirty="0">
              <a:latin typeface="Times New Roman" panose="02020603050405020304" pitchFamily="18" charset="0"/>
              <a:cs typeface="Times New Roman" panose="02020603050405020304" pitchFamily="18" charset="0"/>
            </a:endParaRPr>
          </a:p>
          <a:p>
            <a:pPr lvl="1"/>
            <a:r>
              <a:rPr lang="tr-TR" sz="2400" dirty="0" smtClean="0">
                <a:latin typeface="Times New Roman" panose="02020603050405020304" pitchFamily="18" charset="0"/>
                <a:cs typeface="Times New Roman" panose="02020603050405020304" pitchFamily="18" charset="0"/>
              </a:rPr>
              <a:t>Genel görünümü,</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hareketliliği, ağlaması</a:t>
            </a:r>
          </a:p>
          <a:p>
            <a:pPr lvl="1"/>
            <a:r>
              <a:rPr lang="tr-TR" sz="2400" dirty="0" smtClean="0">
                <a:latin typeface="Times New Roman" panose="02020603050405020304" pitchFamily="18" charset="0"/>
                <a:cs typeface="Times New Roman" panose="02020603050405020304" pitchFamily="18" charset="0"/>
              </a:rPr>
              <a:t>Yenidoğan refleksleri (</a:t>
            </a:r>
            <a:r>
              <a:rPr lang="tr-TR" sz="2400" dirty="0" err="1" smtClean="0">
                <a:latin typeface="Times New Roman" panose="02020603050405020304" pitchFamily="18" charset="0"/>
                <a:cs typeface="Times New Roman" panose="02020603050405020304" pitchFamily="18" charset="0"/>
              </a:rPr>
              <a:t>Moro</a:t>
            </a:r>
            <a:r>
              <a:rPr lang="tr-TR" sz="2400" dirty="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emme-arama, yakalama, tonik boyun, basma ve otomatik yürüme refleksi) </a:t>
            </a:r>
          </a:p>
          <a:p>
            <a:pPr lvl="1"/>
            <a:r>
              <a:rPr lang="tr-TR" sz="2400" dirty="0" smtClean="0">
                <a:latin typeface="Times New Roman" panose="02020603050405020304" pitchFamily="18" charset="0"/>
                <a:cs typeface="Times New Roman" panose="02020603050405020304" pitchFamily="18" charset="0"/>
              </a:rPr>
              <a:t>Cilt rengi, </a:t>
            </a:r>
          </a:p>
          <a:p>
            <a:pPr lvl="1"/>
            <a:r>
              <a:rPr lang="tr-TR" sz="2400" dirty="0" smtClean="0">
                <a:latin typeface="Times New Roman" panose="02020603050405020304" pitchFamily="18" charset="0"/>
                <a:cs typeface="Times New Roman" panose="02020603050405020304" pitchFamily="18" charset="0"/>
              </a:rPr>
              <a:t>Anomali durumu, </a:t>
            </a:r>
          </a:p>
          <a:p>
            <a:pPr lvl="1"/>
            <a:r>
              <a:rPr lang="tr-TR" sz="2400" dirty="0" smtClean="0">
                <a:latin typeface="Times New Roman" panose="02020603050405020304" pitchFamily="18" charset="0"/>
                <a:cs typeface="Times New Roman" panose="02020603050405020304" pitchFamily="18" charset="0"/>
              </a:rPr>
              <a:t>Görmesi,</a:t>
            </a:r>
          </a:p>
          <a:p>
            <a:pPr lvl="1"/>
            <a:r>
              <a:rPr lang="tr-TR" sz="2400" dirty="0" smtClean="0">
                <a:latin typeface="Times New Roman" panose="02020603050405020304" pitchFamily="18" charset="0"/>
                <a:cs typeface="Times New Roman" panose="02020603050405020304" pitchFamily="18" charset="0"/>
              </a:rPr>
              <a:t>İşitmesi,</a:t>
            </a:r>
          </a:p>
          <a:p>
            <a:pPr lvl="1"/>
            <a:r>
              <a:rPr lang="tr-TR" sz="2400" dirty="0" smtClean="0">
                <a:latin typeface="Times New Roman" panose="02020603050405020304" pitchFamily="18" charset="0"/>
                <a:cs typeface="Times New Roman" panose="02020603050405020304" pitchFamily="18" charset="0"/>
              </a:rPr>
              <a:t>Baş boyun muayenesi, </a:t>
            </a:r>
          </a:p>
          <a:p>
            <a:pPr lvl="1"/>
            <a:r>
              <a:rPr lang="tr-TR" sz="2400" dirty="0" smtClean="0">
                <a:latin typeface="Times New Roman" panose="02020603050405020304" pitchFamily="18" charset="0"/>
                <a:cs typeface="Times New Roman" panose="02020603050405020304" pitchFamily="18" charset="0"/>
              </a:rPr>
              <a:t>Solunum ve kardiyak muayenesi</a:t>
            </a:r>
          </a:p>
          <a:p>
            <a:pPr lvl="1"/>
            <a:r>
              <a:rPr lang="tr-TR" sz="2400" dirty="0" smtClean="0">
                <a:latin typeface="Times New Roman" panose="02020603050405020304" pitchFamily="18" charset="0"/>
                <a:cs typeface="Times New Roman" panose="02020603050405020304" pitchFamily="18" charset="0"/>
              </a:rPr>
              <a:t>Üreme organlarının muayenesi değerlendirilmeli</a:t>
            </a: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chemeClr val="tx1"/>
                </a:solidFill>
                <a:latin typeface="Times New Roman" panose="02020603050405020304" pitchFamily="18" charset="0"/>
                <a:cs typeface="Times New Roman" panose="02020603050405020304" pitchFamily="18" charset="0"/>
              </a:rPr>
              <a:t>İşitme Değerlendirmesi</a:t>
            </a:r>
            <a:endParaRPr lang="tr-TR"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C:\Users\cumali\Desktop\Ekran Alıntısı.PNG"/>
          <p:cNvPicPr>
            <a:picLocks noChangeAspect="1" noChangeArrowheads="1"/>
          </p:cNvPicPr>
          <p:nvPr/>
        </p:nvPicPr>
        <p:blipFill rotWithShape="1">
          <a:blip r:embed="rId2">
            <a:extLst>
              <a:ext uri="{28A0092B-C50C-407E-A947-70E740481C1C}">
                <a14:useLocalDpi xmlns:a14="http://schemas.microsoft.com/office/drawing/2010/main" val="0"/>
              </a:ext>
            </a:extLst>
          </a:blip>
          <a:srcRect t="4581" b="54157"/>
          <a:stretch/>
        </p:blipFill>
        <p:spPr bwMode="auto">
          <a:xfrm>
            <a:off x="755575" y="2132856"/>
            <a:ext cx="7344817"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9" name="Picture 3" descr="C:\Users\cumali\Desktop\Ekran Alıntısı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2"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D Vitamini </a:t>
            </a:r>
            <a:r>
              <a:rPr lang="tr-TR" b="1" dirty="0">
                <a:solidFill>
                  <a:schemeClr val="tx1"/>
                </a:solidFill>
                <a:latin typeface="Times New Roman" panose="02020603050405020304" pitchFamily="18" charset="0"/>
                <a:cs typeface="Times New Roman" panose="02020603050405020304" pitchFamily="18" charset="0"/>
              </a:rPr>
              <a:t>D</a:t>
            </a:r>
            <a:r>
              <a:rPr lang="tr-TR" b="1" dirty="0" smtClean="0">
                <a:solidFill>
                  <a:schemeClr val="tx1"/>
                </a:solidFill>
                <a:latin typeface="Times New Roman" panose="02020603050405020304" pitchFamily="18" charset="0"/>
                <a:cs typeface="Times New Roman" panose="02020603050405020304" pitchFamily="18" charset="0"/>
              </a:rPr>
              <a:t>esteği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r>
              <a:rPr lang="tr-TR" sz="2400" dirty="0">
                <a:latin typeface="Times New Roman" panose="02020603050405020304" pitchFamily="18" charset="0"/>
                <a:cs typeface="Times New Roman" panose="02020603050405020304" pitchFamily="18" charset="0"/>
              </a:rPr>
              <a:t>İlk haftadan itibaren </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Beslenme tarzı ne olursa olsun </a:t>
            </a:r>
            <a:r>
              <a:rPr lang="tr-TR" sz="2400" dirty="0" smtClean="0">
                <a:latin typeface="Times New Roman" panose="02020603050405020304" pitchFamily="18" charset="0"/>
                <a:cs typeface="Times New Roman" panose="02020603050405020304" pitchFamily="18" charset="0"/>
              </a:rPr>
              <a:t>(Mama veya </a:t>
            </a:r>
            <a:r>
              <a:rPr lang="tr-TR" sz="2400" dirty="0">
                <a:latin typeface="Times New Roman" panose="02020603050405020304" pitchFamily="18" charset="0"/>
                <a:cs typeface="Times New Roman" panose="02020603050405020304" pitchFamily="18" charset="0"/>
              </a:rPr>
              <a:t>anne </a:t>
            </a:r>
            <a:r>
              <a:rPr lang="tr-TR" sz="2400" dirty="0" smtClean="0">
                <a:latin typeface="Times New Roman" panose="02020603050405020304" pitchFamily="18" charset="0"/>
                <a:cs typeface="Times New Roman" panose="02020603050405020304" pitchFamily="18" charset="0"/>
              </a:rPr>
              <a:t>sütü fark </a:t>
            </a:r>
            <a:r>
              <a:rPr lang="tr-TR" sz="2400" dirty="0">
                <a:latin typeface="Times New Roman" panose="02020603050405020304" pitchFamily="18" charset="0"/>
                <a:cs typeface="Times New Roman" panose="02020603050405020304" pitchFamily="18" charset="0"/>
              </a:rPr>
              <a:t>etmez) </a:t>
            </a:r>
          </a:p>
          <a:p>
            <a:pPr marL="0" indent="0">
              <a:buNone/>
            </a:pP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400 </a:t>
            </a:r>
            <a:r>
              <a:rPr lang="tr-TR" sz="2400" dirty="0" err="1">
                <a:latin typeface="Times New Roman" panose="02020603050405020304" pitchFamily="18" charset="0"/>
                <a:cs typeface="Times New Roman" panose="02020603050405020304" pitchFamily="18" charset="0"/>
              </a:rPr>
              <a:t>ünite</a:t>
            </a:r>
            <a:r>
              <a:rPr lang="tr-TR"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gün</a:t>
            </a:r>
            <a:r>
              <a:rPr lang="tr-TR" sz="2400" dirty="0">
                <a:latin typeface="Times New Roman" panose="02020603050405020304" pitchFamily="18" charset="0"/>
                <a:cs typeface="Times New Roman" panose="02020603050405020304" pitchFamily="18" charset="0"/>
              </a:rPr>
              <a:t> D vitamini </a:t>
            </a:r>
            <a:r>
              <a:rPr lang="tr-TR" sz="2400" dirty="0" smtClean="0">
                <a:latin typeface="Times New Roman" panose="02020603050405020304" pitchFamily="18" charset="0"/>
                <a:cs typeface="Times New Roman" panose="02020603050405020304" pitchFamily="18" charset="0"/>
              </a:rPr>
              <a:t>(günde </a:t>
            </a:r>
            <a:r>
              <a:rPr lang="tr-TR" sz="2400" dirty="0">
                <a:latin typeface="Times New Roman" panose="02020603050405020304" pitchFamily="18" charset="0"/>
                <a:cs typeface="Times New Roman" panose="02020603050405020304" pitchFamily="18" charset="0"/>
              </a:rPr>
              <a:t>3 </a:t>
            </a:r>
            <a:r>
              <a:rPr lang="tr-TR" sz="2400" dirty="0" smtClean="0">
                <a:latin typeface="Times New Roman" panose="02020603050405020304" pitchFamily="18" charset="0"/>
                <a:cs typeface="Times New Roman" panose="02020603050405020304" pitchFamily="18" charset="0"/>
              </a:rPr>
              <a:t>damla) bir </a:t>
            </a:r>
            <a:r>
              <a:rPr lang="tr-TR" sz="2400" dirty="0">
                <a:latin typeface="Times New Roman" panose="02020603050405020304" pitchFamily="18" charset="0"/>
                <a:cs typeface="Times New Roman" panose="02020603050405020304" pitchFamily="18" charset="0"/>
              </a:rPr>
              <a:t>yıl boyunca </a:t>
            </a:r>
            <a:r>
              <a:rPr lang="tr-TR" sz="2400" dirty="0" smtClean="0">
                <a:latin typeface="Times New Roman" panose="02020603050405020304" pitchFamily="18" charset="0"/>
                <a:cs typeface="Times New Roman" panose="02020603050405020304" pitchFamily="18" charset="0"/>
              </a:rPr>
              <a:t>sürekli verilmeli</a:t>
            </a:r>
            <a:endParaRPr lang="tr-TR" sz="24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640162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Lohusa İzlemi</a:t>
            </a:r>
          </a:p>
        </p:txBody>
      </p:sp>
      <p:sp>
        <p:nvSpPr>
          <p:cNvPr id="3" name="İçerik Yer Tutucusu 2"/>
          <p:cNvSpPr>
            <a:spLocks noGrp="1"/>
          </p:cNvSpPr>
          <p:nvPr>
            <p:ph sz="quarter" idx="1"/>
          </p:nvPr>
        </p:nvSpPr>
        <p:spPr/>
        <p:txBody>
          <a:bodyPr>
            <a:normAutofit/>
          </a:bodyPr>
          <a:lstStyle/>
          <a:p>
            <a:r>
              <a:rPr lang="tr-TR" sz="2400" dirty="0">
                <a:latin typeface="Times New Roman" panose="02020603050405020304" pitchFamily="18" charset="0"/>
                <a:cs typeface="Times New Roman" panose="02020603050405020304" pitchFamily="18" charset="0"/>
              </a:rPr>
              <a:t>Annenin kendisi için </a:t>
            </a:r>
            <a:r>
              <a:rPr lang="tr-TR" sz="2400" dirty="0" smtClean="0">
                <a:latin typeface="Times New Roman" panose="02020603050405020304" pitchFamily="18" charset="0"/>
                <a:cs typeface="Times New Roman" panose="02020603050405020304" pitchFamily="18" charset="0"/>
              </a:rPr>
              <a:t>demir </a:t>
            </a:r>
            <a:r>
              <a:rPr lang="tr-TR" sz="2400" dirty="0">
                <a:latin typeface="Times New Roman" panose="02020603050405020304" pitchFamily="18" charset="0"/>
                <a:cs typeface="Times New Roman" panose="02020603050405020304" pitchFamily="18" charset="0"/>
              </a:rPr>
              <a:t>ve D vitamini </a:t>
            </a:r>
            <a:r>
              <a:rPr lang="tr-TR" sz="2400" dirty="0" smtClean="0">
                <a:latin typeface="Times New Roman" panose="02020603050405020304" pitchFamily="18" charset="0"/>
                <a:cs typeface="Times New Roman" panose="02020603050405020304" pitchFamily="18" charset="0"/>
              </a:rPr>
              <a:t>ihtiyacı değerlendirilmeli, hemoglobin ölçümü yapılmalı</a:t>
            </a:r>
          </a:p>
          <a:p>
            <a:pPr marL="0" indent="0">
              <a:buNone/>
            </a:pPr>
            <a:r>
              <a:rPr lang="tr-TR" sz="2400" dirty="0" smtClean="0">
                <a:latin typeface="Times New Roman" panose="02020603050405020304" pitchFamily="18" charset="0"/>
                <a:cs typeface="Times New Roman" panose="02020603050405020304" pitchFamily="18" charset="0"/>
              </a:rPr>
              <a:t> </a:t>
            </a:r>
          </a:p>
          <a:p>
            <a:r>
              <a:rPr lang="tr-TR" sz="2400" dirty="0" smtClean="0">
                <a:latin typeface="Times New Roman" panose="02020603050405020304" pitchFamily="18" charset="0"/>
                <a:cs typeface="Times New Roman" panose="02020603050405020304" pitchFamily="18" charset="0"/>
              </a:rPr>
              <a:t>Kan </a:t>
            </a:r>
            <a:r>
              <a:rPr lang="tr-TR" sz="2400" dirty="0">
                <a:latin typeface="Times New Roman" panose="02020603050405020304" pitchFamily="18" charset="0"/>
                <a:cs typeface="Times New Roman" panose="02020603050405020304" pitchFamily="18" charset="0"/>
              </a:rPr>
              <a:t>basıncı </a:t>
            </a:r>
            <a:r>
              <a:rPr lang="tr-TR" sz="2400" dirty="0" smtClean="0">
                <a:latin typeface="Times New Roman" panose="02020603050405020304" pitchFamily="18" charset="0"/>
                <a:cs typeface="Times New Roman" panose="02020603050405020304" pitchFamily="18" charset="0"/>
              </a:rPr>
              <a:t>ölçümü</a:t>
            </a:r>
          </a:p>
          <a:p>
            <a:r>
              <a:rPr lang="tr-TR" sz="2400" dirty="0" smtClean="0">
                <a:latin typeface="Times New Roman" panose="02020603050405020304" pitchFamily="18" charset="0"/>
                <a:cs typeface="Times New Roman" panose="02020603050405020304" pitchFamily="18" charset="0"/>
              </a:rPr>
              <a:t>Ateş ölçümü</a:t>
            </a:r>
          </a:p>
          <a:p>
            <a:r>
              <a:rPr lang="tr-TR" sz="2400" dirty="0" smtClean="0">
                <a:latin typeface="Times New Roman" panose="02020603050405020304" pitchFamily="18" charset="0"/>
                <a:cs typeface="Times New Roman" panose="02020603050405020304" pitchFamily="18" charset="0"/>
              </a:rPr>
              <a:t>Kanama </a:t>
            </a:r>
            <a:r>
              <a:rPr lang="tr-TR" sz="2400" dirty="0">
                <a:latin typeface="Times New Roman" panose="02020603050405020304" pitchFamily="18" charset="0"/>
                <a:cs typeface="Times New Roman" panose="02020603050405020304" pitchFamily="18" charset="0"/>
              </a:rPr>
              <a:t>kontrolü </a:t>
            </a:r>
            <a:r>
              <a:rPr lang="tr-TR" sz="2400" dirty="0" smtClean="0">
                <a:latin typeface="Times New Roman" panose="02020603050405020304" pitchFamily="18" charset="0"/>
                <a:cs typeface="Times New Roman" panose="02020603050405020304" pitchFamily="18" charset="0"/>
              </a:rPr>
              <a:t>yapılmalı</a:t>
            </a:r>
          </a:p>
          <a:p>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Aile </a:t>
            </a:r>
            <a:r>
              <a:rPr lang="tr-TR" sz="2400" dirty="0" smtClean="0">
                <a:latin typeface="Times New Roman" panose="02020603050405020304" pitchFamily="18" charset="0"/>
                <a:cs typeface="Times New Roman" panose="02020603050405020304" pitchFamily="18" charset="0"/>
              </a:rPr>
              <a:t>planlaması </a:t>
            </a:r>
            <a:r>
              <a:rPr lang="tr-TR" sz="2400" dirty="0" smtClean="0">
                <a:latin typeface="Times New Roman" panose="02020603050405020304" pitchFamily="18" charset="0"/>
                <a:cs typeface="Times New Roman" panose="02020603050405020304" pitchFamily="18" charset="0"/>
              </a:rPr>
              <a:t>ve bebek bakımı danışmanlığı verilmeli.</a:t>
            </a:r>
          </a:p>
          <a:p>
            <a:r>
              <a:rPr lang="tr-TR" sz="2400" dirty="0" smtClean="0">
                <a:latin typeface="Times New Roman" panose="02020603050405020304" pitchFamily="18" charset="0"/>
                <a:cs typeface="Times New Roman" panose="02020603050405020304" pitchFamily="18" charset="0"/>
              </a:rPr>
              <a:t>Ailenin soruları varsa yanıtlanmalı ve ilgili broşürler verilmeli</a:t>
            </a:r>
            <a:endParaRPr lang="tr-TR" sz="24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5122" name="Picture 2" descr="C:\Users\cumali\Desktop\Ası.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p:cNvCxnSpPr/>
          <p:nvPr/>
        </p:nvCxnSpPr>
        <p:spPr>
          <a:xfrm>
            <a:off x="4572000" y="2564904"/>
            <a:ext cx="72008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4572000" y="2564904"/>
            <a:ext cx="72008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15. - 41. </a:t>
            </a:r>
            <a:r>
              <a:rPr lang="tr-TR" b="1" dirty="0">
                <a:solidFill>
                  <a:schemeClr val="tx1"/>
                </a:solidFill>
                <a:latin typeface="Times New Roman" panose="02020603050405020304" pitchFamily="18" charset="0"/>
                <a:cs typeface="Times New Roman" panose="02020603050405020304" pitchFamily="18" charset="0"/>
              </a:rPr>
              <a:t>Gün ve</a:t>
            </a:r>
            <a:r>
              <a:rPr lang="en-US" b="1" dirty="0">
                <a:solidFill>
                  <a:schemeClr val="tx1"/>
                </a:solidFill>
                <a:latin typeface="Times New Roman" panose="02020603050405020304" pitchFamily="18" charset="0"/>
                <a:cs typeface="Times New Roman" panose="02020603050405020304" pitchFamily="18" charset="0"/>
              </a:rPr>
              <a:t> 2. Ay </a:t>
            </a:r>
            <a:r>
              <a:rPr lang="tr-TR" b="1" dirty="0" smtClean="0">
                <a:solidFill>
                  <a:schemeClr val="tx1"/>
                </a:solidFill>
                <a:latin typeface="Times New Roman" panose="02020603050405020304" pitchFamily="18" charset="0"/>
                <a:cs typeface="Times New Roman" panose="02020603050405020304" pitchFamily="18" charset="0"/>
              </a:rPr>
              <a:t>İzlemleri-1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7544" y="1600200"/>
            <a:ext cx="8298504" cy="4853136"/>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Aşı durumu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Yenidoğan taramaları, </a:t>
            </a:r>
          </a:p>
          <a:p>
            <a:pPr algn="just"/>
            <a:r>
              <a:rPr lang="en-US" sz="2400" dirty="0">
                <a:latin typeface="Times New Roman" panose="02020603050405020304" pitchFamily="18" charset="0"/>
                <a:cs typeface="Times New Roman" panose="02020603050405020304" pitchFamily="18" charset="0"/>
              </a:rPr>
              <a:t>D vitamini </a:t>
            </a:r>
            <a:r>
              <a:rPr lang="tr-TR" sz="2400" dirty="0" smtClean="0">
                <a:latin typeface="Times New Roman" panose="02020603050405020304" pitchFamily="18" charset="0"/>
                <a:cs typeface="Times New Roman" panose="02020603050405020304" pitchFamily="18" charset="0"/>
              </a:rPr>
              <a:t>kullanma durumu</a:t>
            </a:r>
            <a:r>
              <a:rPr lang="en-US" sz="2400"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sorgulanmalı</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Bebeğin ayrıntılı sistemik muayenesi yapılmalı</a:t>
            </a:r>
          </a:p>
          <a:p>
            <a:pPr algn="just"/>
            <a:endParaRPr lang="en-US"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Bebek  sarılık yönünden değerlendirilmeli, </a:t>
            </a:r>
            <a:r>
              <a:rPr lang="tr-TR" sz="2400" dirty="0" err="1" smtClean="0">
                <a:latin typeface="Times New Roman" panose="02020603050405020304" pitchFamily="18" charset="0"/>
                <a:cs typeface="Times New Roman" panose="02020603050405020304" pitchFamily="18" charset="0"/>
              </a:rPr>
              <a:t>termde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 </a:t>
            </a:r>
            <a:r>
              <a:rPr lang="tr-TR" sz="2400" dirty="0" smtClean="0">
                <a:latin typeface="Times New Roman" panose="02020603050405020304" pitchFamily="18" charset="0"/>
                <a:cs typeface="Times New Roman" panose="02020603050405020304" pitchFamily="18" charset="0"/>
              </a:rPr>
              <a:t>hafta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pretermde</a:t>
            </a:r>
            <a:r>
              <a:rPr lang="en-US" sz="2400" dirty="0">
                <a:latin typeface="Times New Roman" panose="02020603050405020304" pitchFamily="18" charset="0"/>
                <a:cs typeface="Times New Roman" panose="02020603050405020304" pitchFamily="18" charset="0"/>
              </a:rPr>
              <a:t> 3 </a:t>
            </a:r>
            <a:r>
              <a:rPr lang="en-US" sz="2400" dirty="0" smtClean="0">
                <a:latin typeface="Times New Roman" panose="02020603050405020304" pitchFamily="18" charset="0"/>
                <a:cs typeface="Times New Roman" panose="02020603050405020304" pitchFamily="18" charset="0"/>
              </a:rPr>
              <a:t>haft</a:t>
            </a:r>
            <a:r>
              <a:rPr lang="tr-TR" sz="2400" dirty="0" smtClean="0">
                <a:latin typeface="Times New Roman" panose="02020603050405020304" pitchFamily="18" charset="0"/>
                <a:cs typeface="Times New Roman" panose="02020603050405020304" pitchFamily="18" charset="0"/>
              </a:rPr>
              <a:t>a geçmesine rağmen</a:t>
            </a:r>
            <a:r>
              <a:rPr lang="en-US" sz="2400"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bebek hala sarı görünüyorsa uzamış sarılık açısından sevk edilmeli</a:t>
            </a:r>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15. - 41. </a:t>
            </a:r>
            <a:r>
              <a:rPr lang="tr-TR" b="1" dirty="0" smtClean="0">
                <a:solidFill>
                  <a:schemeClr val="tx1"/>
                </a:solidFill>
                <a:latin typeface="Times New Roman" panose="02020603050405020304" pitchFamily="18" charset="0"/>
                <a:cs typeface="Times New Roman" panose="02020603050405020304" pitchFamily="18" charset="0"/>
              </a:rPr>
              <a:t>Gün ve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2. Ay </a:t>
            </a:r>
            <a:r>
              <a:rPr lang="tr-TR" b="1" dirty="0" smtClean="0">
                <a:solidFill>
                  <a:schemeClr val="tx1"/>
                </a:solidFill>
                <a:latin typeface="Times New Roman" panose="02020603050405020304" pitchFamily="18" charset="0"/>
                <a:cs typeface="Times New Roman" panose="02020603050405020304" pitchFamily="18" charset="0"/>
              </a:rPr>
              <a:t>İzlemleri-2</a:t>
            </a:r>
            <a:endParaRPr lang="tr-TR" dirty="0"/>
          </a:p>
        </p:txBody>
      </p:sp>
      <p:sp>
        <p:nvSpPr>
          <p:cNvPr id="3" name="İçerik Yer Tutucusu 2"/>
          <p:cNvSpPr>
            <a:spLocks noGrp="1"/>
          </p:cNvSpPr>
          <p:nvPr>
            <p:ph sz="quarter" idx="1"/>
          </p:nvPr>
        </p:nvSpPr>
        <p:spPr/>
        <p:txBody>
          <a:bodyPr/>
          <a:lstStyle/>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Bebeğin gelişimi gelişim izleme rehberine göre değerlendirilmeli</a:t>
            </a:r>
            <a:endParaRPr lang="tr-TR"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41. </a:t>
            </a:r>
            <a:r>
              <a:rPr lang="tr-TR" sz="2400" dirty="0" smtClean="0">
                <a:latin typeface="Times New Roman" panose="02020603050405020304" pitchFamily="18" charset="0"/>
                <a:cs typeface="Times New Roman" panose="02020603050405020304" pitchFamily="18" charset="0"/>
              </a:rPr>
              <a:t>gün izleminde GKD açısından tarama yapılmalı</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2. ay izleminde bebek prematüre ya da düşük doğum ağırlıklı ise ve daha önce demir tedavisi başlanmamışsa </a:t>
            </a:r>
            <a:r>
              <a:rPr lang="tr-TR" sz="2400" dirty="0" err="1" smtClean="0">
                <a:latin typeface="Times New Roman" panose="02020603050405020304" pitchFamily="18" charset="0"/>
                <a:cs typeface="Times New Roman" panose="02020603050405020304" pitchFamily="18" charset="0"/>
              </a:rPr>
              <a:t>profilaktik</a:t>
            </a:r>
            <a:r>
              <a:rPr lang="tr-TR" sz="2400" dirty="0" smtClean="0">
                <a:latin typeface="Times New Roman" panose="02020603050405020304" pitchFamily="18" charset="0"/>
                <a:cs typeface="Times New Roman" panose="02020603050405020304" pitchFamily="18" charset="0"/>
              </a:rPr>
              <a:t> demir tedavisi başlanmalı</a:t>
            </a:r>
            <a:endParaRPr lang="en-US" sz="24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55929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Amaç</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395536" y="1600200"/>
            <a:ext cx="8370512" cy="4853136"/>
          </a:xfrm>
        </p:spPr>
        <p:txBody>
          <a:bodyPr/>
          <a:lstStyle/>
          <a:p>
            <a:endParaRPr lang="tr-TR" sz="2400" dirty="0" smtClean="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Sağlam</a:t>
            </a:r>
            <a:r>
              <a:rPr lang="en-US" sz="3200" dirty="0" smtClean="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bebek</a:t>
            </a:r>
            <a:r>
              <a:rPr lang="en-US" sz="3200" dirty="0" smtClean="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çocuk</a:t>
            </a:r>
            <a:r>
              <a:rPr lang="en-US" sz="3200" dirty="0" smtClean="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ve</a:t>
            </a:r>
            <a:r>
              <a:rPr lang="en-US" sz="3200" dirty="0" smtClean="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ergen bakımı  hakkında bilgi vermek.</a:t>
            </a:r>
            <a:endParaRPr lang="en-US" sz="32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286668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552" y="10950"/>
            <a:ext cx="8064896" cy="684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124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Gelişimsel </a:t>
            </a:r>
            <a:r>
              <a:rPr lang="tr-TR" b="1" dirty="0">
                <a:solidFill>
                  <a:schemeClr val="tx1"/>
                </a:solidFill>
                <a:latin typeface="Times New Roman" panose="02020603050405020304" pitchFamily="18" charset="0"/>
                <a:cs typeface="Times New Roman" panose="02020603050405020304" pitchFamily="18" charset="0"/>
              </a:rPr>
              <a:t>Kalça </a:t>
            </a:r>
            <a:r>
              <a:rPr lang="tr-TR" b="1" dirty="0" smtClean="0">
                <a:solidFill>
                  <a:schemeClr val="tx1"/>
                </a:solidFill>
                <a:latin typeface="Times New Roman" panose="02020603050405020304" pitchFamily="18" charset="0"/>
                <a:cs typeface="Times New Roman" panose="02020603050405020304" pitchFamily="18" charset="0"/>
              </a:rPr>
              <a:t>Displazisi-1</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6148" name="Picture 4"/>
          <p:cNvPicPr>
            <a:picLocks noGrp="1" noChangeAspect="1" noChangeArrowheads="1"/>
          </p:cNvPicPr>
          <p:nvPr>
            <p:ph sz="quarter"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807" r="50290"/>
          <a:stretch/>
        </p:blipFill>
        <p:spPr bwMode="auto">
          <a:xfrm>
            <a:off x="663210" y="1970690"/>
            <a:ext cx="5853006" cy="488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663210" y="1484784"/>
            <a:ext cx="2696572"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GKG risk faktörleri:</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1" y="3789040"/>
            <a:ext cx="9167651"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Gelişimsel Kalça </a:t>
            </a:r>
            <a:r>
              <a:rPr lang="tr-TR" b="1" dirty="0" smtClean="0">
                <a:solidFill>
                  <a:schemeClr val="tx1"/>
                </a:solidFill>
                <a:latin typeface="Times New Roman" panose="02020603050405020304" pitchFamily="18" charset="0"/>
                <a:cs typeface="Times New Roman" panose="02020603050405020304" pitchFamily="18" charset="0"/>
              </a:rPr>
              <a:t>Displazisi-3</a:t>
            </a:r>
            <a:endParaRPr lang="tr-TR" dirty="0"/>
          </a:p>
        </p:txBody>
      </p:sp>
      <p:pic>
        <p:nvPicPr>
          <p:cNvPr id="4" name="Picture 2" descr="C:\Users\cumali\Desktop\GKD1.PNG"/>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55576" y="0"/>
            <a:ext cx="77048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3.-4. Ay İzlemleri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153400" cy="4853136"/>
          </a:xfrm>
        </p:spPr>
        <p:txBody>
          <a:bodyPr>
            <a:normAutofit fontScale="77500" lnSpcReduction="20000"/>
          </a:bodyPr>
          <a:lstStyle/>
          <a:p>
            <a:pPr algn="just"/>
            <a:r>
              <a:rPr lang="tr-TR" dirty="0" smtClean="0">
                <a:latin typeface="Times New Roman" panose="02020603050405020304" pitchFamily="18" charset="0"/>
                <a:cs typeface="Times New Roman" panose="02020603050405020304" pitchFamily="18" charset="0"/>
              </a:rPr>
              <a:t>Emzirme durumu</a:t>
            </a:r>
          </a:p>
          <a:p>
            <a:pPr algn="just"/>
            <a:r>
              <a:rPr lang="tr-TR" dirty="0" smtClean="0">
                <a:latin typeface="Times New Roman" panose="02020603050405020304" pitchFamily="18" charset="0"/>
                <a:cs typeface="Times New Roman" panose="02020603050405020304" pitchFamily="18" charset="0"/>
              </a:rPr>
              <a:t>Aşırı ağlama durumu</a:t>
            </a:r>
          </a:p>
          <a:p>
            <a:pPr algn="just"/>
            <a:r>
              <a:rPr lang="tr-TR" dirty="0" smtClean="0">
                <a:latin typeface="Times New Roman" panose="02020603050405020304" pitchFamily="18" charset="0"/>
                <a:cs typeface="Times New Roman" panose="02020603050405020304" pitchFamily="18" charset="0"/>
              </a:rPr>
              <a:t>Aşı durumu</a:t>
            </a:r>
            <a:endParaRPr lang="en-US"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vitamini kullanma durumu</a:t>
            </a:r>
            <a:r>
              <a:rPr lang="en-US"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GKD </a:t>
            </a:r>
            <a:r>
              <a:rPr lang="tr-TR" dirty="0" smtClean="0">
                <a:latin typeface="Times New Roman" panose="02020603050405020304" pitchFamily="18" charset="0"/>
                <a:cs typeface="Times New Roman" panose="02020603050405020304" pitchFamily="18" charset="0"/>
              </a:rPr>
              <a:t>taramaları sorgulanmalı</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Bebeğin ayrıntılı sistemik muayenesi </a:t>
            </a:r>
            <a:r>
              <a:rPr lang="tr-TR" dirty="0" smtClean="0">
                <a:latin typeface="Times New Roman" panose="02020603050405020304" pitchFamily="18" charset="0"/>
                <a:cs typeface="Times New Roman" panose="02020603050405020304" pitchFamily="18" charset="0"/>
              </a:rPr>
              <a:t>yapılmalı</a:t>
            </a:r>
            <a:endParaRPr lang="en-US"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Bebeğin gelişimi </a:t>
            </a:r>
            <a:r>
              <a:rPr lang="tr-TR" dirty="0" smtClean="0">
                <a:latin typeface="Times New Roman" panose="02020603050405020304" pitchFamily="18" charset="0"/>
                <a:cs typeface="Times New Roman" panose="02020603050405020304" pitchFamily="18" charset="0"/>
              </a:rPr>
              <a:t>değerlendirilmeli</a:t>
            </a:r>
          </a:p>
          <a:p>
            <a:pPr algn="just"/>
            <a:r>
              <a:rPr lang="tr-TR" dirty="0" smtClean="0">
                <a:latin typeface="Times New Roman" panose="02020603050405020304" pitchFamily="18" charset="0"/>
                <a:cs typeface="Times New Roman" panose="02020603050405020304" pitchFamily="18" charset="0"/>
              </a:rPr>
              <a:t>Bebeğin  </a:t>
            </a:r>
            <a:r>
              <a:rPr lang="tr-TR" dirty="0">
                <a:latin typeface="Times New Roman" panose="02020603050405020304" pitchFamily="18" charset="0"/>
                <a:cs typeface="Times New Roman" panose="02020603050405020304" pitchFamily="18" charset="0"/>
              </a:rPr>
              <a:t>ihmal ya da istismar </a:t>
            </a:r>
            <a:r>
              <a:rPr lang="tr-TR" dirty="0" smtClean="0">
                <a:latin typeface="Times New Roman" panose="02020603050405020304" pitchFamily="18" charset="0"/>
                <a:cs typeface="Times New Roman" panose="02020603050405020304" pitchFamily="18" charset="0"/>
              </a:rPr>
              <a:t>edilmiş olabileceğini düşündürecek tavır </a:t>
            </a:r>
            <a:r>
              <a:rPr lang="tr-TR" dirty="0">
                <a:latin typeface="Times New Roman" panose="02020603050405020304" pitchFamily="18" charset="0"/>
                <a:cs typeface="Times New Roman" panose="02020603050405020304" pitchFamily="18" charset="0"/>
              </a:rPr>
              <a:t>ve </a:t>
            </a:r>
            <a:r>
              <a:rPr lang="tr-TR" dirty="0" smtClean="0">
                <a:latin typeface="Times New Roman" panose="02020603050405020304" pitchFamily="18" charset="0"/>
                <a:cs typeface="Times New Roman" panose="02020603050405020304" pitchFamily="18" charset="0"/>
              </a:rPr>
              <a:t>davranışlara </a:t>
            </a:r>
            <a:r>
              <a:rPr lang="tr-TR" dirty="0">
                <a:latin typeface="Times New Roman" panose="02020603050405020304" pitchFamily="18" charset="0"/>
                <a:cs typeface="Times New Roman" panose="02020603050405020304" pitchFamily="18" charset="0"/>
              </a:rPr>
              <a:t>dikkat </a:t>
            </a:r>
            <a:r>
              <a:rPr lang="tr-TR" dirty="0" smtClean="0">
                <a:latin typeface="Times New Roman" panose="02020603050405020304" pitchFamily="18" charset="0"/>
                <a:cs typeface="Times New Roman" panose="02020603050405020304" pitchFamily="18" charset="0"/>
              </a:rPr>
              <a:t>edilmeli. Bebek 6 yaşına gelene kadar her muayenede bu değerlendirme yapılmalı</a:t>
            </a:r>
            <a:endParaRPr lang="tr-TR"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4. </a:t>
            </a:r>
            <a:r>
              <a:rPr lang="tr-TR" dirty="0" smtClean="0">
                <a:latin typeface="Times New Roman" panose="02020603050405020304" pitchFamily="18" charset="0"/>
                <a:cs typeface="Times New Roman" panose="02020603050405020304" pitchFamily="18" charset="0"/>
              </a:rPr>
              <a:t>ayda bebek anemi yönünden değerlendirilmeli</a:t>
            </a:r>
            <a:r>
              <a:rPr lang="en-US"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anemisi yoksa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profilaktik</a:t>
            </a:r>
            <a:r>
              <a:rPr lang="tr-TR" dirty="0" smtClean="0">
                <a:latin typeface="Times New Roman" panose="02020603050405020304" pitchFamily="18" charset="0"/>
                <a:cs typeface="Times New Roman" panose="02020603050405020304" pitchFamily="18" charset="0"/>
              </a:rPr>
              <a:t> dozda demir başlanmalı</a:t>
            </a:r>
            <a:endParaRPr lang="en-US"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11560" y="44355"/>
            <a:ext cx="7920880" cy="681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Diş Sağlığı Danışmanlığı</a:t>
            </a:r>
          </a:p>
        </p:txBody>
      </p:sp>
      <p:sp>
        <p:nvSpPr>
          <p:cNvPr id="3" name="İçerik Yer Tutucusu 2"/>
          <p:cNvSpPr>
            <a:spLocks noGrp="1"/>
          </p:cNvSpPr>
          <p:nvPr>
            <p:ph sz="quarter" idx="1"/>
          </p:nvPr>
        </p:nvSpPr>
        <p:spPr>
          <a:xfrm>
            <a:off x="612648" y="1600200"/>
            <a:ext cx="8153400" cy="4925144"/>
          </a:xfrm>
        </p:spPr>
        <p:txBody>
          <a:bodyPr>
            <a:normAutofit fontScale="77500" lnSpcReduction="20000"/>
          </a:bodyPr>
          <a:lstStyle/>
          <a:p>
            <a:pPr algn="just"/>
            <a:r>
              <a:rPr lang="tr-TR" dirty="0" smtClean="0">
                <a:latin typeface="Times New Roman" panose="02020603050405020304" pitchFamily="18" charset="0"/>
                <a:cs typeface="Times New Roman" panose="02020603050405020304" pitchFamily="18" charset="0"/>
              </a:rPr>
              <a:t>6</a:t>
            </a:r>
            <a:r>
              <a:rPr lang="tr-TR" dirty="0">
                <a:latin typeface="Times New Roman" panose="02020603050405020304" pitchFamily="18" charset="0"/>
                <a:cs typeface="Times New Roman" panose="02020603050405020304" pitchFamily="18" charset="0"/>
              </a:rPr>
              <a:t>. aydan itibaren alt ön kesici </a:t>
            </a:r>
            <a:r>
              <a:rPr lang="tr-TR" dirty="0" smtClean="0">
                <a:latin typeface="Times New Roman" panose="02020603050405020304" pitchFamily="18" charset="0"/>
                <a:cs typeface="Times New Roman" panose="02020603050405020304" pitchFamily="18" charset="0"/>
              </a:rPr>
              <a:t>dişler çıkar, 24.-30</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aylarda </a:t>
            </a:r>
            <a:r>
              <a:rPr lang="tr-TR" dirty="0">
                <a:latin typeface="Times New Roman" panose="02020603050405020304" pitchFamily="18" charset="0"/>
                <a:cs typeface="Times New Roman" panose="02020603050405020304" pitchFamily="18" charset="0"/>
              </a:rPr>
              <a:t>20 adet süt dişi tamamlanır.</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1 yaşından itibaren çıkan dişler </a:t>
            </a:r>
            <a:r>
              <a:rPr lang="tr-TR" dirty="0" smtClean="0">
                <a:latin typeface="Times New Roman" panose="02020603050405020304" pitchFamily="18" charset="0"/>
                <a:cs typeface="Times New Roman" panose="02020603050405020304" pitchFamily="18" charset="0"/>
              </a:rPr>
              <a:t>fırçalanmalı,</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1 yaş altında dişler kaynatılmış </a:t>
            </a:r>
            <a:r>
              <a:rPr lang="tr-TR" dirty="0">
                <a:latin typeface="Times New Roman" panose="02020603050405020304" pitchFamily="18" charset="0"/>
                <a:cs typeface="Times New Roman" panose="02020603050405020304" pitchFamily="18" charset="0"/>
              </a:rPr>
              <a:t>suya batırılmış gazlı bez ile </a:t>
            </a:r>
            <a:r>
              <a:rPr lang="tr-TR" dirty="0" smtClean="0">
                <a:latin typeface="Times New Roman" panose="02020603050405020304" pitchFamily="18" charset="0"/>
                <a:cs typeface="Times New Roman" panose="02020603050405020304" pitchFamily="18" charset="0"/>
              </a:rPr>
              <a:t>temizlenmeli.</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Demir  preparatlarının su ile </a:t>
            </a:r>
            <a:r>
              <a:rPr lang="tr-TR" dirty="0" smtClean="0">
                <a:latin typeface="Times New Roman" panose="02020603050405020304" pitchFamily="18" charset="0"/>
                <a:cs typeface="Times New Roman" panose="02020603050405020304" pitchFamily="18" charset="0"/>
              </a:rPr>
              <a:t>verilmesi önerilmeli</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Diş macunu yutmayacak yaşta olduğunda </a:t>
            </a:r>
            <a:r>
              <a:rPr lang="tr-TR" dirty="0" smtClean="0">
                <a:latin typeface="Times New Roman" panose="02020603050405020304" pitchFamily="18" charset="0"/>
                <a:cs typeface="Times New Roman" panose="02020603050405020304" pitchFamily="18" charset="0"/>
              </a:rPr>
              <a:t>kullanılmalı (ortalama 4 yaş üzerinde)</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İlk kez 18 ay-2yaş arası diş hekimine başvurulmalı</a:t>
            </a: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6.-9.-</a:t>
            </a:r>
            <a:r>
              <a:rPr lang="tr-TR" b="1" dirty="0">
                <a:solidFill>
                  <a:schemeClr val="tx1"/>
                </a:solidFill>
                <a:latin typeface="Times New Roman" panose="02020603050405020304" pitchFamily="18" charset="0"/>
                <a:cs typeface="Times New Roman" panose="02020603050405020304" pitchFamily="18" charset="0"/>
              </a:rPr>
              <a:t>12. Ay İzlemleri</a:t>
            </a:r>
          </a:p>
        </p:txBody>
      </p:sp>
      <p:sp>
        <p:nvSpPr>
          <p:cNvPr id="3" name="İçerik Yer Tutucusu 2"/>
          <p:cNvSpPr>
            <a:spLocks noGrp="1"/>
          </p:cNvSpPr>
          <p:nvPr>
            <p:ph sz="quarter" idx="1"/>
          </p:nvPr>
        </p:nvSpPr>
        <p:spPr>
          <a:xfrm>
            <a:off x="612648" y="1600200"/>
            <a:ext cx="8153400" cy="4781128"/>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Aşı durumu</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vitamini ve demir kullanma durumu sorgulanmalı</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Bebeğin ayrıntılı sistemik muayenesi </a:t>
            </a:r>
            <a:r>
              <a:rPr lang="tr-TR" sz="2400" dirty="0" smtClean="0">
                <a:latin typeface="Times New Roman" panose="02020603050405020304" pitchFamily="18" charset="0"/>
                <a:cs typeface="Times New Roman" panose="02020603050405020304" pitchFamily="18" charset="0"/>
              </a:rPr>
              <a:t>yapılmalı</a:t>
            </a:r>
          </a:p>
          <a:p>
            <a:pPr algn="just"/>
            <a:r>
              <a:rPr lang="tr-TR" sz="2400" dirty="0" smtClean="0">
                <a:latin typeface="Times New Roman" panose="02020603050405020304" pitchFamily="18" charset="0"/>
                <a:cs typeface="Times New Roman" panose="02020603050405020304" pitchFamily="18" charset="0"/>
              </a:rPr>
              <a:t>Bu </a:t>
            </a:r>
            <a:r>
              <a:rPr lang="tr-TR" sz="2400" dirty="0">
                <a:latin typeface="Times New Roman" panose="02020603050405020304" pitchFamily="18" charset="0"/>
                <a:cs typeface="Times New Roman" panose="02020603050405020304" pitchFamily="18" charset="0"/>
              </a:rPr>
              <a:t>dönemde erkek bebekler </a:t>
            </a:r>
            <a:r>
              <a:rPr lang="tr-TR" sz="2400" dirty="0" smtClean="0">
                <a:latin typeface="Times New Roman" panose="02020603050405020304" pitchFamily="18" charset="0"/>
                <a:cs typeface="Times New Roman" panose="02020603050405020304" pitchFamily="18" charset="0"/>
              </a:rPr>
              <a:t>en az bir kez inmemiş testis yönünden değerlendirilmeli</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Bebeğin gelişimi </a:t>
            </a:r>
            <a:r>
              <a:rPr lang="tr-TR" sz="2400" dirty="0" smtClean="0">
                <a:latin typeface="Times New Roman" panose="02020603050405020304" pitchFamily="18" charset="0"/>
                <a:cs typeface="Times New Roman" panose="02020603050405020304" pitchFamily="18" charset="0"/>
              </a:rPr>
              <a:t>değerlendirilmeli</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9. </a:t>
            </a:r>
            <a:r>
              <a:rPr lang="en-US" sz="2400" dirty="0" smtClean="0">
                <a:latin typeface="Times New Roman" panose="02020603050405020304" pitchFamily="18" charset="0"/>
                <a:cs typeface="Times New Roman" panose="02020603050405020304" pitchFamily="18" charset="0"/>
              </a:rPr>
              <a:t>ay</a:t>
            </a:r>
            <a:r>
              <a:rPr lang="tr-TR" sz="2400" dirty="0" smtClean="0">
                <a:latin typeface="Times New Roman" panose="02020603050405020304" pitchFamily="18" charset="0"/>
                <a:cs typeface="Times New Roman" panose="02020603050405020304" pitchFamily="18" charset="0"/>
              </a:rPr>
              <a:t> izleminde bebeğin anemisini değerlendirmek için </a:t>
            </a:r>
            <a:r>
              <a:rPr lang="tr-TR" sz="2400" dirty="0" err="1" smtClean="0">
                <a:latin typeface="Times New Roman" panose="02020603050405020304" pitchFamily="18" charset="0"/>
                <a:cs typeface="Times New Roman" panose="02020603050405020304" pitchFamily="18" charset="0"/>
              </a:rPr>
              <a:t>Hb</a:t>
            </a:r>
            <a:r>
              <a:rPr lang="tr-TR" sz="2400" dirty="0" smtClean="0">
                <a:latin typeface="Times New Roman" panose="02020603050405020304" pitchFamily="18" charset="0"/>
                <a:cs typeface="Times New Roman" panose="02020603050405020304" pitchFamily="18" charset="0"/>
              </a:rPr>
              <a:t> ve/veya </a:t>
            </a:r>
            <a:r>
              <a:rPr lang="tr-TR" sz="2400" dirty="0" err="1" smtClean="0">
                <a:latin typeface="Times New Roman" panose="02020603050405020304" pitchFamily="18" charset="0"/>
                <a:cs typeface="Times New Roman" panose="02020603050405020304" pitchFamily="18" charset="0"/>
              </a:rPr>
              <a:t>Htc</a:t>
            </a:r>
            <a:r>
              <a:rPr lang="tr-TR" sz="2400" dirty="0" smtClean="0">
                <a:latin typeface="Times New Roman" panose="02020603050405020304" pitchFamily="18" charset="0"/>
                <a:cs typeface="Times New Roman" panose="02020603050405020304" pitchFamily="18" charset="0"/>
              </a:rPr>
              <a:t> ölçümü yapılmalı</a:t>
            </a:r>
            <a:endParaRPr lang="en-US" sz="2400" dirty="0">
              <a:latin typeface="Times New Roman" panose="02020603050405020304" pitchFamily="18" charset="0"/>
              <a:cs typeface="Times New Roman" panose="02020603050405020304" pitchFamily="18" charset="0"/>
            </a:endParaRPr>
          </a:p>
          <a:p>
            <a:pPr algn="just"/>
            <a:endParaRPr lang="en-US" sz="26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1266"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Hedefler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395536" y="1600200"/>
            <a:ext cx="8370512" cy="4781128"/>
          </a:xfrm>
        </p:spPr>
        <p:txBody>
          <a:bodyPr>
            <a:normAutofit lnSpcReduction="10000"/>
          </a:bodyPr>
          <a:lstStyle/>
          <a:p>
            <a:pPr algn="just"/>
            <a:r>
              <a:rPr lang="tr-TR" sz="2400" dirty="0" err="1" smtClean="0">
                <a:latin typeface="Times New Roman" panose="02020603050405020304" pitchFamily="18" charset="0"/>
                <a:cs typeface="Times New Roman" panose="02020603050405020304" pitchFamily="18" charset="0"/>
              </a:rPr>
              <a:t>Yenidoğana</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yaklaşım basamaklarını ve normal fizik muayene bulgularını </a:t>
            </a:r>
            <a:r>
              <a:rPr lang="tr-TR" sz="2400" dirty="0" smtClean="0">
                <a:latin typeface="Times New Roman" panose="02020603050405020304" pitchFamily="18" charset="0"/>
                <a:cs typeface="Times New Roman" panose="02020603050405020304" pitchFamily="18" charset="0"/>
              </a:rPr>
              <a:t>sayabilmek.</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Yenidoğan taramalarını sayabilmek.</a:t>
            </a:r>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Demir ve</a:t>
            </a:r>
            <a:r>
              <a:rPr lang="en-US"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vitamini </a:t>
            </a:r>
            <a:r>
              <a:rPr lang="tr-TR" sz="2400" dirty="0" smtClean="0">
                <a:latin typeface="Times New Roman" panose="02020603050405020304" pitchFamily="18" charset="0"/>
                <a:cs typeface="Times New Roman" panose="02020603050405020304" pitchFamily="18" charset="0"/>
              </a:rPr>
              <a:t>tedavileri </a:t>
            </a:r>
            <a:r>
              <a:rPr lang="tr-TR" sz="2400" dirty="0">
                <a:latin typeface="Times New Roman" panose="02020603050405020304" pitchFamily="18" charset="0"/>
                <a:cs typeface="Times New Roman" panose="02020603050405020304" pitchFamily="18" charset="0"/>
              </a:rPr>
              <a:t>başlama ilkelerini </a:t>
            </a:r>
            <a:r>
              <a:rPr lang="tr-TR" sz="2400" dirty="0" smtClean="0">
                <a:latin typeface="Times New Roman" panose="02020603050405020304" pitchFamily="18" charset="0"/>
                <a:cs typeface="Times New Roman" panose="02020603050405020304" pitchFamily="18" charset="0"/>
              </a:rPr>
              <a:t>sayabilmek.</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Gelişimsel kalça </a:t>
            </a:r>
            <a:r>
              <a:rPr lang="tr-TR" sz="2400" dirty="0" err="1" smtClean="0">
                <a:latin typeface="Times New Roman" panose="02020603050405020304" pitchFamily="18" charset="0"/>
                <a:cs typeface="Times New Roman" panose="02020603050405020304" pitchFamily="18" charset="0"/>
              </a:rPr>
              <a:t>displazisi</a:t>
            </a:r>
            <a:r>
              <a:rPr lang="tr-TR" sz="2400" dirty="0" smtClean="0">
                <a:latin typeface="Times New Roman" panose="02020603050405020304" pitchFamily="18" charset="0"/>
                <a:cs typeface="Times New Roman" panose="02020603050405020304" pitchFamily="18" charset="0"/>
              </a:rPr>
              <a:t> muayene bulgularını sayabilmek.</a:t>
            </a:r>
            <a:endParaRPr lang="tr-TR"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Sağlam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çocuk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ergenlerde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rutin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sağlık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muayenesi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basamaklarını</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sayabilmek</a:t>
            </a:r>
            <a:r>
              <a:rPr lang="tr-T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668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13-36 Ay İzlemleri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153400" cy="4997152"/>
          </a:xfrm>
        </p:spPr>
        <p:txBody>
          <a:bodyPr>
            <a:normAutofit fontScale="77500" lnSpcReduction="20000"/>
          </a:bodyPr>
          <a:lstStyle/>
          <a:p>
            <a:pPr algn="just"/>
            <a:r>
              <a:rPr lang="tr-TR" b="1" dirty="0">
                <a:latin typeface="Times New Roman" panose="02020603050405020304" pitchFamily="18" charset="0"/>
                <a:cs typeface="Times New Roman" panose="02020603050405020304" pitchFamily="18" charset="0"/>
              </a:rPr>
              <a:t>Bu dönemde 6 ayda </a:t>
            </a:r>
            <a:r>
              <a:rPr lang="tr-TR" b="1" dirty="0" smtClean="0">
                <a:latin typeface="Times New Roman" panose="02020603050405020304" pitchFamily="18" charset="0"/>
                <a:cs typeface="Times New Roman" panose="02020603050405020304" pitchFamily="18" charset="0"/>
              </a:rPr>
              <a:t>bir izlem yapılmalı</a:t>
            </a:r>
          </a:p>
          <a:p>
            <a:pPr algn="just"/>
            <a:endParaRPr lang="tr-TR" b="1"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Emzirme durumu, aşıları sorgulanmalı</a:t>
            </a:r>
          </a:p>
          <a:p>
            <a:pPr algn="just"/>
            <a:r>
              <a:rPr lang="tr-TR" dirty="0" smtClean="0">
                <a:latin typeface="Times New Roman" panose="02020603050405020304" pitchFamily="18" charset="0"/>
                <a:cs typeface="Times New Roman" panose="02020603050405020304" pitchFamily="18" charset="0"/>
              </a:rPr>
              <a:t>Çocuk anemi açısından değerlendirilmeli</a:t>
            </a:r>
          </a:p>
          <a:p>
            <a:pPr algn="just"/>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Çocuğun </a:t>
            </a:r>
            <a:r>
              <a:rPr lang="tr-TR" dirty="0">
                <a:latin typeface="Times New Roman" panose="02020603050405020304" pitchFamily="18" charset="0"/>
                <a:cs typeface="Times New Roman" panose="02020603050405020304" pitchFamily="18" charset="0"/>
              </a:rPr>
              <a:t>ayrıntılı sistemik muayenesi </a:t>
            </a:r>
            <a:r>
              <a:rPr lang="tr-TR" dirty="0" smtClean="0">
                <a:latin typeface="Times New Roman" panose="02020603050405020304" pitchFamily="18" charset="0"/>
                <a:cs typeface="Times New Roman" panose="02020603050405020304" pitchFamily="18" charset="0"/>
              </a:rPr>
              <a:t>yapılmalı</a:t>
            </a:r>
            <a:endParaRPr lang="en-US"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Çocuğun gelişimi değerlendirilmeli</a:t>
            </a: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Çocuklar 18. ay, 24. ay ve 36. ay izlemlerinde </a:t>
            </a:r>
            <a:r>
              <a:rPr lang="pl-PL" dirty="0" smtClean="0">
                <a:latin typeface="Times New Roman" panose="02020603050405020304" pitchFamily="18" charset="0"/>
                <a:cs typeface="Times New Roman" panose="02020603050405020304" pitchFamily="18" charset="0"/>
              </a:rPr>
              <a:t>otizm </a:t>
            </a:r>
            <a:r>
              <a:rPr lang="pl-PL" dirty="0">
                <a:latin typeface="Times New Roman" panose="02020603050405020304" pitchFamily="18" charset="0"/>
                <a:cs typeface="Times New Roman" panose="02020603050405020304" pitchFamily="18" charset="0"/>
              </a:rPr>
              <a:t>spektrum </a:t>
            </a:r>
            <a:r>
              <a:rPr lang="pl-PL" dirty="0" smtClean="0">
                <a:latin typeface="Times New Roman" panose="02020603050405020304" pitchFamily="18" charset="0"/>
                <a:cs typeface="Times New Roman" panose="02020603050405020304" pitchFamily="18" charset="0"/>
              </a:rPr>
              <a:t>bozuklu</a:t>
            </a:r>
            <a:r>
              <a:rPr lang="tr-TR" dirty="0" smtClean="0">
                <a:latin typeface="Times New Roman" panose="02020603050405020304" pitchFamily="18" charset="0"/>
                <a:cs typeface="Times New Roman" panose="02020603050405020304" pitchFamily="18" charset="0"/>
              </a:rPr>
              <a:t>ğ</a:t>
            </a:r>
            <a:r>
              <a:rPr lang="pl-PL" dirty="0" smtClean="0">
                <a:latin typeface="Times New Roman" panose="02020603050405020304" pitchFamily="18" charset="0"/>
                <a:cs typeface="Times New Roman" panose="02020603050405020304" pitchFamily="18" charset="0"/>
              </a:rPr>
              <a:t>u</a:t>
            </a:r>
            <a:r>
              <a:rPr lang="tr-TR" dirty="0" smtClean="0">
                <a:latin typeface="Times New Roman" panose="02020603050405020304" pitchFamily="18" charset="0"/>
                <a:cs typeface="Times New Roman" panose="02020603050405020304" pitchFamily="18" charset="0"/>
              </a:rPr>
              <a:t> açısından değerlendirilmeli</a:t>
            </a:r>
          </a:p>
          <a:p>
            <a:pPr algn="just"/>
            <a:r>
              <a:rPr lang="tr-TR" dirty="0" smtClean="0">
                <a:latin typeface="Times New Roman" panose="02020603050405020304" pitchFamily="18" charset="0"/>
                <a:cs typeface="Times New Roman" panose="02020603050405020304" pitchFamily="18" charset="0"/>
              </a:rPr>
              <a:t>2 yaş </a:t>
            </a:r>
            <a:r>
              <a:rPr lang="tr-TR" dirty="0">
                <a:latin typeface="Times New Roman" panose="02020603050405020304" pitchFamily="18" charset="0"/>
                <a:cs typeface="Times New Roman" panose="02020603050405020304" pitchFamily="18" charset="0"/>
              </a:rPr>
              <a:t>ve üzerindeki </a:t>
            </a:r>
            <a:r>
              <a:rPr lang="tr-TR" dirty="0" smtClean="0">
                <a:latin typeface="Times New Roman" panose="02020603050405020304" pitchFamily="18" charset="0"/>
                <a:cs typeface="Times New Roman" panose="02020603050405020304" pitchFamily="18" charset="0"/>
              </a:rPr>
              <a:t>çocuklar </a:t>
            </a:r>
            <a:r>
              <a:rPr lang="tr-TR" dirty="0" err="1">
                <a:latin typeface="Times New Roman" panose="02020603050405020304" pitchFamily="18" charset="0"/>
                <a:cs typeface="Times New Roman" panose="02020603050405020304" pitchFamily="18" charset="0"/>
              </a:rPr>
              <a:t>hiperlipidemi</a:t>
            </a:r>
            <a:r>
              <a:rPr lang="tr-TR" dirty="0">
                <a:latin typeface="Times New Roman" panose="02020603050405020304" pitchFamily="18" charset="0"/>
                <a:cs typeface="Times New Roman" panose="02020603050405020304" pitchFamily="18" charset="0"/>
              </a:rPr>
              <a:t> riski </a:t>
            </a:r>
            <a:r>
              <a:rPr lang="tr-TR" dirty="0" smtClean="0">
                <a:latin typeface="Times New Roman" panose="02020603050405020304" pitchFamily="18" charset="0"/>
                <a:cs typeface="Times New Roman" panose="02020603050405020304" pitchFamily="18" charset="0"/>
              </a:rPr>
              <a:t>açısından değerlendirilmeli</a:t>
            </a:r>
          </a:p>
          <a:p>
            <a:pPr algn="just"/>
            <a:r>
              <a:rPr lang="en-US" dirty="0" smtClean="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yaşında çocuğun kan basıncı ölçümü ve görme keskinliği muayenesi yapılmalı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259631" y="0"/>
            <a:ext cx="66247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977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1945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131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482"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435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O</a:t>
            </a:r>
            <a:r>
              <a:rPr lang="pl-PL" b="1" dirty="0" smtClean="0">
                <a:solidFill>
                  <a:schemeClr val="tx1"/>
                </a:solidFill>
                <a:latin typeface="Times New Roman" panose="02020603050405020304" pitchFamily="18" charset="0"/>
                <a:cs typeface="Times New Roman" panose="02020603050405020304" pitchFamily="18" charset="0"/>
              </a:rPr>
              <a:t>tizm </a:t>
            </a:r>
            <a:r>
              <a:rPr lang="tr-TR" b="1" dirty="0" smtClean="0">
                <a:solidFill>
                  <a:schemeClr val="tx1"/>
                </a:solidFill>
                <a:latin typeface="Times New Roman" panose="02020603050405020304" pitchFamily="18" charset="0"/>
                <a:cs typeface="Times New Roman" panose="02020603050405020304" pitchFamily="18" charset="0"/>
              </a:rPr>
              <a:t>S</a:t>
            </a:r>
            <a:r>
              <a:rPr lang="pl-PL" b="1" dirty="0" smtClean="0">
                <a:solidFill>
                  <a:schemeClr val="tx1"/>
                </a:solidFill>
                <a:latin typeface="Times New Roman" panose="02020603050405020304" pitchFamily="18" charset="0"/>
                <a:cs typeface="Times New Roman" panose="02020603050405020304" pitchFamily="18" charset="0"/>
              </a:rPr>
              <a:t>pektrum </a:t>
            </a:r>
            <a:r>
              <a:rPr lang="tr-TR" b="1" dirty="0" smtClean="0">
                <a:solidFill>
                  <a:schemeClr val="tx1"/>
                </a:solidFill>
                <a:latin typeface="Times New Roman" panose="02020603050405020304" pitchFamily="18" charset="0"/>
                <a:cs typeface="Times New Roman" panose="02020603050405020304" pitchFamily="18" charset="0"/>
              </a:rPr>
              <a:t>B</a:t>
            </a:r>
            <a:r>
              <a:rPr lang="pl-PL" b="1" dirty="0" smtClean="0">
                <a:solidFill>
                  <a:schemeClr val="tx1"/>
                </a:solidFill>
                <a:latin typeface="Times New Roman" panose="02020603050405020304" pitchFamily="18" charset="0"/>
                <a:cs typeface="Times New Roman" panose="02020603050405020304" pitchFamily="18" charset="0"/>
              </a:rPr>
              <a:t>ozuklu</a:t>
            </a:r>
            <a:r>
              <a:rPr lang="tr-TR" b="1" dirty="0">
                <a:solidFill>
                  <a:schemeClr val="tx1"/>
                </a:solidFill>
                <a:latin typeface="Times New Roman" panose="02020603050405020304" pitchFamily="18" charset="0"/>
                <a:cs typeface="Times New Roman" panose="02020603050405020304" pitchFamily="18" charset="0"/>
              </a:rPr>
              <a:t>ğ</a:t>
            </a:r>
            <a:r>
              <a:rPr lang="pl-PL" b="1" dirty="0" smtClean="0">
                <a:solidFill>
                  <a:schemeClr val="tx1"/>
                </a:solidFill>
                <a:latin typeface="Times New Roman" panose="02020603050405020304" pitchFamily="18" charset="0"/>
                <a:cs typeface="Times New Roman" panose="02020603050405020304" pitchFamily="18" charset="0"/>
              </a:rPr>
              <a:t>u</a:t>
            </a:r>
            <a:r>
              <a:rPr lang="tr-TR" b="1" dirty="0" smtClean="0">
                <a:solidFill>
                  <a:schemeClr val="tx1"/>
                </a:solidFill>
                <a:latin typeface="Times New Roman" panose="02020603050405020304" pitchFamily="18" charset="0"/>
                <a:cs typeface="Times New Roman" panose="02020603050405020304" pitchFamily="18" charset="0"/>
              </a:rPr>
              <a:t>-1</a:t>
            </a:r>
            <a:endParaRPr lang="tr-TR" b="1" dirty="0">
              <a:solidFill>
                <a:schemeClr val="tx1"/>
              </a:solidFill>
              <a:latin typeface="Times New Roman" panose="02020603050405020304" pitchFamily="18" charset="0"/>
              <a:cs typeface="Times New Roman" panose="02020603050405020304" pitchFamily="18" charset="0"/>
            </a:endParaRPr>
          </a:p>
        </p:txBody>
      </p:sp>
      <p:pic>
        <p:nvPicPr>
          <p:cNvPr id="1741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48883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907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O</a:t>
            </a:r>
            <a:r>
              <a:rPr lang="pl-PL" b="1" dirty="0">
                <a:solidFill>
                  <a:schemeClr val="tx1"/>
                </a:solidFill>
                <a:latin typeface="Times New Roman" panose="02020603050405020304" pitchFamily="18" charset="0"/>
                <a:cs typeface="Times New Roman" panose="02020603050405020304" pitchFamily="18" charset="0"/>
              </a:rPr>
              <a:t>tizm </a:t>
            </a:r>
            <a:r>
              <a:rPr lang="tr-TR" b="1" dirty="0">
                <a:solidFill>
                  <a:schemeClr val="tx1"/>
                </a:solidFill>
                <a:latin typeface="Times New Roman" panose="02020603050405020304" pitchFamily="18" charset="0"/>
                <a:cs typeface="Times New Roman" panose="02020603050405020304" pitchFamily="18" charset="0"/>
              </a:rPr>
              <a:t>S</a:t>
            </a:r>
            <a:r>
              <a:rPr lang="pl-PL" b="1" dirty="0">
                <a:solidFill>
                  <a:schemeClr val="tx1"/>
                </a:solidFill>
                <a:latin typeface="Times New Roman" panose="02020603050405020304" pitchFamily="18" charset="0"/>
                <a:cs typeface="Times New Roman" panose="02020603050405020304" pitchFamily="18" charset="0"/>
              </a:rPr>
              <a:t>pektrum </a:t>
            </a:r>
            <a:r>
              <a:rPr lang="tr-TR" b="1" dirty="0">
                <a:solidFill>
                  <a:schemeClr val="tx1"/>
                </a:solidFill>
                <a:latin typeface="Times New Roman" panose="02020603050405020304" pitchFamily="18" charset="0"/>
                <a:cs typeface="Times New Roman" panose="02020603050405020304" pitchFamily="18" charset="0"/>
              </a:rPr>
              <a:t>B</a:t>
            </a:r>
            <a:r>
              <a:rPr lang="pl-PL" b="1" dirty="0">
                <a:solidFill>
                  <a:schemeClr val="tx1"/>
                </a:solidFill>
                <a:latin typeface="Times New Roman" panose="02020603050405020304" pitchFamily="18" charset="0"/>
                <a:cs typeface="Times New Roman" panose="02020603050405020304" pitchFamily="18" charset="0"/>
              </a:rPr>
              <a:t>ozuklu</a:t>
            </a:r>
            <a:r>
              <a:rPr lang="tr-TR" b="1" dirty="0">
                <a:solidFill>
                  <a:schemeClr val="tx1"/>
                </a:solidFill>
                <a:latin typeface="Times New Roman" panose="02020603050405020304" pitchFamily="18" charset="0"/>
                <a:cs typeface="Times New Roman" panose="02020603050405020304" pitchFamily="18" charset="0"/>
              </a:rPr>
              <a:t>ğ</a:t>
            </a:r>
            <a:r>
              <a:rPr lang="pl-PL" b="1" dirty="0">
                <a:solidFill>
                  <a:schemeClr val="tx1"/>
                </a:solidFill>
                <a:latin typeface="Times New Roman" panose="02020603050405020304" pitchFamily="18" charset="0"/>
                <a:cs typeface="Times New Roman" panose="02020603050405020304" pitchFamily="18" charset="0"/>
              </a:rPr>
              <a:t>u</a:t>
            </a:r>
            <a:r>
              <a:rPr lang="tr-TR" b="1" dirty="0">
                <a:solidFill>
                  <a:schemeClr val="tx1"/>
                </a:solidFill>
                <a:latin typeface="Times New Roman" panose="02020603050405020304" pitchFamily="18" charset="0"/>
                <a:cs typeface="Times New Roman" panose="02020603050405020304" pitchFamily="18" charset="0"/>
              </a:rPr>
              <a:t>-1</a:t>
            </a:r>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99288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315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chemeClr val="tx1"/>
                </a:solidFill>
                <a:latin typeface="Times New Roman" panose="02020603050405020304" pitchFamily="18" charset="0"/>
                <a:cs typeface="Times New Roman" panose="02020603050405020304" pitchFamily="18" charset="0"/>
              </a:rPr>
              <a:t>Hiperlipidemi</a:t>
            </a:r>
            <a:r>
              <a:rPr lang="tr-TR" b="1" dirty="0" smtClean="0">
                <a:solidFill>
                  <a:schemeClr val="tx1"/>
                </a:solidFill>
                <a:latin typeface="Times New Roman" panose="02020603050405020304" pitchFamily="18" charset="0"/>
                <a:cs typeface="Times New Roman" panose="02020603050405020304" pitchFamily="18" charset="0"/>
              </a:rPr>
              <a:t> Taraması-1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153400" cy="4853136"/>
          </a:xfrm>
        </p:spPr>
        <p:txBody>
          <a:bodyPr/>
          <a:lstStyle/>
          <a:p>
            <a:pPr algn="just"/>
            <a:r>
              <a:rPr lang="tr-TR" dirty="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yaşından </a:t>
            </a:r>
            <a:r>
              <a:rPr lang="tr-TR" dirty="0">
                <a:latin typeface="Times New Roman" panose="02020603050405020304" pitchFamily="18" charset="0"/>
                <a:cs typeface="Times New Roman" panose="02020603050405020304" pitchFamily="18" charset="0"/>
              </a:rPr>
              <a:t>itibaren risk </a:t>
            </a:r>
            <a:r>
              <a:rPr lang="tr-TR" dirty="0" smtClean="0">
                <a:latin typeface="Times New Roman" panose="02020603050405020304" pitchFamily="18" charset="0"/>
                <a:cs typeface="Times New Roman" panose="02020603050405020304" pitchFamily="18" charset="0"/>
              </a:rPr>
              <a:t>altındaki </a:t>
            </a:r>
            <a:r>
              <a:rPr lang="tr-TR" dirty="0">
                <a:latin typeface="Times New Roman" panose="02020603050405020304" pitchFamily="18" charset="0"/>
                <a:cs typeface="Times New Roman" panose="02020603050405020304" pitchFamily="18" charset="0"/>
              </a:rPr>
              <a:t>tüm çocuklara </a:t>
            </a:r>
            <a:r>
              <a:rPr lang="tr-TR" dirty="0" err="1" smtClean="0">
                <a:latin typeface="Times New Roman" panose="02020603050405020304" pitchFamily="18" charset="0"/>
                <a:cs typeface="Times New Roman" panose="02020603050405020304" pitchFamily="18" charset="0"/>
              </a:rPr>
              <a:t>hiperlipidemi</a:t>
            </a:r>
            <a:r>
              <a:rPr lang="tr-TR" dirty="0" smtClean="0">
                <a:latin typeface="Times New Roman" panose="02020603050405020304" pitchFamily="18" charset="0"/>
                <a:cs typeface="Times New Roman" panose="02020603050405020304" pitchFamily="18" charset="0"/>
              </a:rPr>
              <a:t> taraması </a:t>
            </a:r>
            <a:r>
              <a:rPr lang="tr-TR" dirty="0">
                <a:latin typeface="Times New Roman" panose="02020603050405020304" pitchFamily="18" charset="0"/>
                <a:cs typeface="Times New Roman" panose="02020603050405020304" pitchFamily="18" charset="0"/>
              </a:rPr>
              <a:t>önerilir.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791742"/>
            <a:ext cx="727280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chemeClr val="tx1"/>
                </a:solidFill>
                <a:latin typeface="Times New Roman" panose="02020603050405020304" pitchFamily="18" charset="0"/>
                <a:cs typeface="Times New Roman" panose="02020603050405020304" pitchFamily="18" charset="0"/>
              </a:rPr>
              <a:t>Hiperlipidemi</a:t>
            </a:r>
            <a:r>
              <a:rPr lang="tr-TR" b="1" dirty="0">
                <a:solidFill>
                  <a:schemeClr val="tx1"/>
                </a:solidFill>
                <a:latin typeface="Times New Roman" panose="02020603050405020304" pitchFamily="18" charset="0"/>
                <a:cs typeface="Times New Roman" panose="02020603050405020304" pitchFamily="18" charset="0"/>
              </a:rPr>
              <a:t> </a:t>
            </a:r>
            <a:r>
              <a:rPr lang="tr-TR" b="1" dirty="0" smtClean="0">
                <a:solidFill>
                  <a:schemeClr val="tx1"/>
                </a:solidFill>
                <a:latin typeface="Times New Roman" panose="02020603050405020304" pitchFamily="18" charset="0"/>
                <a:cs typeface="Times New Roman" panose="02020603050405020304" pitchFamily="18" charset="0"/>
              </a:rPr>
              <a:t>Taraması-2</a:t>
            </a:r>
            <a:endParaRPr lang="tr-TR" dirty="0"/>
          </a:p>
        </p:txBody>
      </p:sp>
      <p:sp>
        <p:nvSpPr>
          <p:cNvPr id="3" name="İçerik Yer Tutucusu 2"/>
          <p:cNvSpPr>
            <a:spLocks noGrp="1"/>
          </p:cNvSpPr>
          <p:nvPr>
            <p:ph sz="quarter" idx="1"/>
          </p:nvPr>
        </p:nvSpPr>
        <p:spPr/>
        <p:txBody>
          <a:bodyPr/>
          <a:lstStyle/>
          <a:p>
            <a:pPr marL="0" indent="0">
              <a:buNone/>
            </a:pPr>
            <a:r>
              <a:rPr lang="tr-TR" sz="2400"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Riskli </a:t>
            </a:r>
            <a:r>
              <a:rPr lang="tr-TR" sz="2400" dirty="0">
                <a:latin typeface="Times New Roman" panose="02020603050405020304" pitchFamily="18" charset="0"/>
                <a:cs typeface="Times New Roman" panose="02020603050405020304" pitchFamily="18" charset="0"/>
              </a:rPr>
              <a:t>çocuk ve </a:t>
            </a:r>
            <a:r>
              <a:rPr lang="tr-TR" sz="2400" dirty="0" err="1">
                <a:latin typeface="Times New Roman" panose="02020603050405020304" pitchFamily="18" charset="0"/>
                <a:cs typeface="Times New Roman" panose="02020603050405020304" pitchFamily="18" charset="0"/>
              </a:rPr>
              <a:t>adolesanlarda</a:t>
            </a:r>
            <a:r>
              <a:rPr lang="tr-TR" sz="2400" dirty="0">
                <a:latin typeface="Times New Roman" panose="02020603050405020304" pitchFamily="18" charset="0"/>
                <a:cs typeface="Times New Roman" panose="02020603050405020304" pitchFamily="18" charset="0"/>
              </a:rPr>
              <a:t> kolesterol </a:t>
            </a:r>
            <a:r>
              <a:rPr lang="tr-TR" sz="2400" dirty="0" smtClean="0">
                <a:latin typeface="Times New Roman" panose="02020603050405020304" pitchFamily="18" charset="0"/>
                <a:cs typeface="Times New Roman" panose="02020603050405020304" pitchFamily="18" charset="0"/>
              </a:rPr>
              <a:t>düzeyleri:</a:t>
            </a:r>
          </a:p>
          <a:p>
            <a:pPr marL="0" indent="0">
              <a:buNone/>
            </a:pP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698477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chemeClr val="tx1"/>
                </a:solidFill>
                <a:latin typeface="Times New Roman" panose="02020603050405020304" pitchFamily="18" charset="0"/>
                <a:cs typeface="Times New Roman" panose="02020603050405020304" pitchFamily="18" charset="0"/>
              </a:rPr>
              <a:t>Hiperlipidemi</a:t>
            </a:r>
            <a:r>
              <a:rPr lang="tr-TR" b="1" dirty="0">
                <a:solidFill>
                  <a:schemeClr val="tx1"/>
                </a:solidFill>
                <a:latin typeface="Times New Roman" panose="02020603050405020304" pitchFamily="18" charset="0"/>
                <a:cs typeface="Times New Roman" panose="02020603050405020304" pitchFamily="18" charset="0"/>
              </a:rPr>
              <a:t> </a:t>
            </a:r>
            <a:r>
              <a:rPr lang="tr-TR" b="1" dirty="0" smtClean="0">
                <a:solidFill>
                  <a:schemeClr val="tx1"/>
                </a:solidFill>
                <a:latin typeface="Times New Roman" panose="02020603050405020304" pitchFamily="18" charset="0"/>
                <a:cs typeface="Times New Roman" panose="02020603050405020304" pitchFamily="18" charset="0"/>
              </a:rPr>
              <a:t>Taraması-3</a:t>
            </a:r>
            <a:endParaRPr lang="tr-TR" dirty="0"/>
          </a:p>
        </p:txBody>
      </p:sp>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064896"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Kan Basıncı </a:t>
            </a:r>
            <a:r>
              <a:rPr lang="tr-TR" b="1" dirty="0" smtClean="0">
                <a:solidFill>
                  <a:schemeClr val="tx1"/>
                </a:solidFill>
                <a:latin typeface="Times New Roman" panose="02020603050405020304" pitchFamily="18" charset="0"/>
                <a:cs typeface="Times New Roman" panose="02020603050405020304" pitchFamily="18" charset="0"/>
              </a:rPr>
              <a:t>Ölçümü-1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7847784" cy="5141168"/>
          </a:xfrm>
        </p:spPr>
        <p:txBody>
          <a:bodyPr>
            <a:normAutofit fontScale="77500" lnSpcReduction="20000"/>
          </a:bodyPr>
          <a:lstStyle/>
          <a:p>
            <a:pPr algn="just"/>
            <a:r>
              <a:rPr lang="tr-TR" dirty="0">
                <a:latin typeface="Times New Roman" panose="02020603050405020304" pitchFamily="18" charset="0"/>
                <a:cs typeface="Times New Roman" panose="02020603050405020304" pitchFamily="18" charset="0"/>
              </a:rPr>
              <a:t>3 </a:t>
            </a:r>
            <a:r>
              <a:rPr lang="tr-TR" dirty="0" smtClean="0">
                <a:latin typeface="Times New Roman" panose="02020603050405020304" pitchFamily="18" charset="0"/>
                <a:cs typeface="Times New Roman" panose="02020603050405020304" pitchFamily="18" charset="0"/>
              </a:rPr>
              <a:t>yaş </a:t>
            </a:r>
            <a:r>
              <a:rPr lang="tr-TR" dirty="0">
                <a:latin typeface="Times New Roman" panose="02020603050405020304" pitchFamily="18" charset="0"/>
                <a:cs typeface="Times New Roman" panose="02020603050405020304" pitchFamily="18" charset="0"/>
              </a:rPr>
              <a:t>ve üzerindeki çocuklarda, </a:t>
            </a:r>
            <a:r>
              <a:rPr lang="tr-TR" dirty="0" smtClean="0">
                <a:latin typeface="Times New Roman" panose="02020603050405020304" pitchFamily="18" charset="0"/>
                <a:cs typeface="Times New Roman" panose="02020603050405020304" pitchFamily="18" charset="0"/>
              </a:rPr>
              <a:t>yılda bir </a:t>
            </a:r>
            <a:r>
              <a:rPr lang="tr-TR" dirty="0">
                <a:latin typeface="Times New Roman" panose="02020603050405020304" pitchFamily="18" charset="0"/>
                <a:cs typeface="Times New Roman" panose="02020603050405020304" pitchFamily="18" charset="0"/>
              </a:rPr>
              <a:t>kan </a:t>
            </a:r>
            <a:r>
              <a:rPr lang="tr-TR" dirty="0" smtClean="0">
                <a:latin typeface="Times New Roman" panose="02020603050405020304" pitchFamily="18" charset="0"/>
                <a:cs typeface="Times New Roman" panose="02020603050405020304" pitchFamily="18" charset="0"/>
              </a:rPr>
              <a:t>basıncının ölçülmesi </a:t>
            </a:r>
            <a:r>
              <a:rPr lang="tr-TR" dirty="0">
                <a:latin typeface="Times New Roman" panose="02020603050405020304" pitchFamily="18" charset="0"/>
                <a:cs typeface="Times New Roman" panose="02020603050405020304" pitchFamily="18" charset="0"/>
              </a:rPr>
              <a:t>önerilmektedir</a:t>
            </a:r>
            <a:r>
              <a:rPr lang="tr-TR" dirty="0" smtClean="0">
                <a:latin typeface="Times New Roman" panose="02020603050405020304" pitchFamily="18" charset="0"/>
                <a:cs typeface="Times New Roman" panose="02020603050405020304" pitchFamily="18" charset="0"/>
              </a:rPr>
              <a:t>.</a:t>
            </a:r>
          </a:p>
          <a:p>
            <a:pPr algn="just"/>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Her muayenede KB ölçümü gereken </a:t>
            </a:r>
            <a:r>
              <a:rPr lang="tr-TR" dirty="0" smtClean="0">
                <a:latin typeface="Times New Roman" panose="02020603050405020304" pitchFamily="18" charset="0"/>
                <a:cs typeface="Times New Roman" panose="02020603050405020304" pitchFamily="18" charset="0"/>
              </a:rPr>
              <a:t>durumlar:</a:t>
            </a:r>
            <a:endParaRPr lang="tr-TR" dirty="0">
              <a:latin typeface="Times New Roman" panose="02020603050405020304" pitchFamily="18" charset="0"/>
              <a:cs typeface="Times New Roman" panose="02020603050405020304" pitchFamily="18" charset="0"/>
            </a:endParaRPr>
          </a:p>
          <a:p>
            <a:pPr lvl="1" algn="just"/>
            <a:r>
              <a:rPr lang="tr-TR" dirty="0" smtClean="0">
                <a:latin typeface="Times New Roman" panose="02020603050405020304" pitchFamily="18" charset="0"/>
                <a:cs typeface="Times New Roman" panose="02020603050405020304" pitchFamily="18" charset="0"/>
              </a:rPr>
              <a:t>Yoğun bakım ünitesi </a:t>
            </a:r>
            <a:r>
              <a:rPr lang="tr-TR" dirty="0">
                <a:latin typeface="Times New Roman" panose="02020603050405020304" pitchFamily="18" charset="0"/>
                <a:cs typeface="Times New Roman" panose="02020603050405020304" pitchFamily="18" charset="0"/>
              </a:rPr>
              <a:t>yatış </a:t>
            </a:r>
            <a:r>
              <a:rPr lang="tr-TR" dirty="0" smtClean="0">
                <a:latin typeface="Times New Roman" panose="02020603050405020304" pitchFamily="18" charset="0"/>
                <a:cs typeface="Times New Roman" panose="02020603050405020304" pitchFamily="18" charset="0"/>
              </a:rPr>
              <a:t>öyküsü</a:t>
            </a:r>
            <a:endParaRPr lang="tr-TR" dirty="0">
              <a:latin typeface="Times New Roman" panose="02020603050405020304" pitchFamily="18" charset="0"/>
              <a:cs typeface="Times New Roman" panose="02020603050405020304" pitchFamily="18" charset="0"/>
            </a:endParaRPr>
          </a:p>
          <a:p>
            <a:pPr lvl="1" algn="just"/>
            <a:r>
              <a:rPr lang="tr-TR" dirty="0" smtClean="0">
                <a:latin typeface="Times New Roman" panose="02020603050405020304" pitchFamily="18" charset="0"/>
                <a:cs typeface="Times New Roman" panose="02020603050405020304" pitchFamily="18" charset="0"/>
              </a:rPr>
              <a:t>Kan basıncını </a:t>
            </a:r>
            <a:r>
              <a:rPr lang="tr-TR" dirty="0">
                <a:latin typeface="Times New Roman" panose="02020603050405020304" pitchFamily="18" charset="0"/>
                <a:cs typeface="Times New Roman" panose="02020603050405020304" pitchFamily="18" charset="0"/>
              </a:rPr>
              <a:t>yükseltebilecek ilaç </a:t>
            </a:r>
            <a:r>
              <a:rPr lang="tr-TR" dirty="0" smtClean="0">
                <a:latin typeface="Times New Roman" panose="02020603050405020304" pitchFamily="18" charset="0"/>
                <a:cs typeface="Times New Roman" panose="02020603050405020304" pitchFamily="18" charset="0"/>
              </a:rPr>
              <a:t>alımı veya </a:t>
            </a:r>
            <a:r>
              <a:rPr lang="tr-TR" dirty="0" err="1">
                <a:latin typeface="Times New Roman" panose="02020603050405020304" pitchFamily="18" charset="0"/>
                <a:cs typeface="Times New Roman" panose="02020603050405020304" pitchFamily="18" charset="0"/>
              </a:rPr>
              <a:t>antihipertansif</a:t>
            </a:r>
            <a:r>
              <a:rPr lang="tr-TR" dirty="0">
                <a:latin typeface="Times New Roman" panose="02020603050405020304" pitchFamily="18" charset="0"/>
                <a:cs typeface="Times New Roman" panose="02020603050405020304" pitchFamily="18" charset="0"/>
              </a:rPr>
              <a:t> ilaç </a:t>
            </a:r>
            <a:r>
              <a:rPr lang="tr-TR" dirty="0" smtClean="0">
                <a:latin typeface="Times New Roman" panose="02020603050405020304" pitchFamily="18" charset="0"/>
                <a:cs typeface="Times New Roman" panose="02020603050405020304" pitchFamily="18" charset="0"/>
              </a:rPr>
              <a:t>kullanımı</a:t>
            </a:r>
          </a:p>
          <a:p>
            <a:pPr lvl="1" algn="just"/>
            <a:r>
              <a:rPr lang="tr-TR" dirty="0">
                <a:latin typeface="Times New Roman" panose="02020603050405020304" pitchFamily="18" charset="0"/>
                <a:cs typeface="Times New Roman" panose="02020603050405020304" pitchFamily="18" charset="0"/>
              </a:rPr>
              <a:t>K</a:t>
            </a:r>
            <a:r>
              <a:rPr lang="tr-TR" dirty="0" smtClean="0">
                <a:latin typeface="Times New Roman" panose="02020603050405020304" pitchFamily="18" charset="0"/>
                <a:cs typeface="Times New Roman" panose="02020603050405020304" pitchFamily="18" charset="0"/>
              </a:rPr>
              <a:t>afa </a:t>
            </a:r>
            <a:r>
              <a:rPr lang="tr-TR" dirty="0">
                <a:latin typeface="Times New Roman" panose="02020603050405020304" pitchFamily="18" charset="0"/>
                <a:cs typeface="Times New Roman" panose="02020603050405020304" pitchFamily="18" charset="0"/>
              </a:rPr>
              <a:t>içi </a:t>
            </a:r>
            <a:r>
              <a:rPr lang="tr-TR" dirty="0" smtClean="0">
                <a:latin typeface="Times New Roman" panose="02020603050405020304" pitchFamily="18" charset="0"/>
                <a:cs typeface="Times New Roman" panose="02020603050405020304" pitchFamily="18" charset="0"/>
              </a:rPr>
              <a:t>basıncı artış sendromu</a:t>
            </a:r>
            <a:endParaRPr lang="tr-TR" dirty="0">
              <a:latin typeface="Times New Roman" panose="02020603050405020304" pitchFamily="18" charset="0"/>
              <a:cs typeface="Times New Roman" panose="02020603050405020304" pitchFamily="18" charset="0"/>
            </a:endParaRPr>
          </a:p>
          <a:p>
            <a:pPr lvl="1" algn="just"/>
            <a:r>
              <a:rPr lang="tr-TR" dirty="0" err="1" smtClean="0">
                <a:latin typeface="Times New Roman" panose="02020603050405020304" pitchFamily="18" charset="0"/>
                <a:cs typeface="Times New Roman" panose="02020603050405020304" pitchFamily="18" charset="0"/>
              </a:rPr>
              <a:t>Diyabetes</a:t>
            </a:r>
            <a:r>
              <a:rPr lang="tr-TR" dirty="0" smtClean="0">
                <a:latin typeface="Times New Roman" panose="02020603050405020304" pitchFamily="18" charset="0"/>
                <a:cs typeface="Times New Roman" panose="02020603050405020304" pitchFamily="18" charset="0"/>
              </a:rPr>
              <a:t> mellitus</a:t>
            </a:r>
            <a:endParaRPr lang="tr-TR" dirty="0">
              <a:latin typeface="Times New Roman" panose="02020603050405020304" pitchFamily="18" charset="0"/>
              <a:cs typeface="Times New Roman" panose="02020603050405020304" pitchFamily="18" charset="0"/>
            </a:endParaRPr>
          </a:p>
          <a:p>
            <a:pPr lvl="1" algn="just"/>
            <a:r>
              <a:rPr lang="tr-TR" dirty="0" err="1" smtClean="0">
                <a:latin typeface="Times New Roman" panose="02020603050405020304" pitchFamily="18" charset="0"/>
                <a:cs typeface="Times New Roman" panose="02020603050405020304" pitchFamily="18" charset="0"/>
              </a:rPr>
              <a:t>Hiperlipidemi</a:t>
            </a:r>
            <a:endParaRPr lang="tr-TR" dirty="0">
              <a:latin typeface="Times New Roman" panose="02020603050405020304" pitchFamily="18" charset="0"/>
              <a:cs typeface="Times New Roman" panose="02020603050405020304" pitchFamily="18" charset="0"/>
            </a:endParaRPr>
          </a:p>
          <a:p>
            <a:pPr lvl="1" algn="just"/>
            <a:r>
              <a:rPr lang="tr-TR" dirty="0" smtClean="0">
                <a:latin typeface="Times New Roman" panose="02020603050405020304" pitchFamily="18" charset="0"/>
                <a:cs typeface="Times New Roman" panose="02020603050405020304" pitchFamily="18" charset="0"/>
              </a:rPr>
              <a:t>Obezite</a:t>
            </a:r>
            <a:endParaRPr lang="tr-TR" dirty="0">
              <a:latin typeface="Times New Roman" panose="02020603050405020304" pitchFamily="18" charset="0"/>
              <a:cs typeface="Times New Roman" panose="02020603050405020304" pitchFamily="18" charset="0"/>
            </a:endParaRPr>
          </a:p>
          <a:p>
            <a:pPr lvl="1" algn="just"/>
            <a:r>
              <a:rPr lang="tr-TR" dirty="0" smtClean="0">
                <a:latin typeface="Times New Roman" panose="02020603050405020304" pitchFamily="18" charset="0"/>
                <a:cs typeface="Times New Roman" panose="02020603050405020304" pitchFamily="18" charset="0"/>
              </a:rPr>
              <a:t>Organ nakli</a:t>
            </a:r>
          </a:p>
          <a:p>
            <a:pPr lvl="1" algn="just"/>
            <a:r>
              <a:rPr lang="tr-TR" dirty="0" smtClean="0">
                <a:latin typeface="Times New Roman" panose="02020603050405020304" pitchFamily="18" charset="0"/>
                <a:cs typeface="Times New Roman" panose="02020603050405020304" pitchFamily="18" charset="0"/>
              </a:rPr>
              <a:t>Doğumsal kalp hastalığı</a:t>
            </a:r>
            <a:endParaRPr lang="tr-TR" dirty="0">
              <a:latin typeface="Times New Roman" panose="02020603050405020304" pitchFamily="18" charset="0"/>
              <a:cs typeface="Times New Roman" panose="02020603050405020304" pitchFamily="18" charset="0"/>
            </a:endParaRPr>
          </a:p>
          <a:p>
            <a:pPr lvl="1" algn="just"/>
            <a:r>
              <a:rPr lang="tr-TR" dirty="0" smtClean="0">
                <a:latin typeface="Times New Roman" panose="02020603050405020304" pitchFamily="18" charset="0"/>
                <a:cs typeface="Times New Roman" panose="02020603050405020304" pitchFamily="18" charset="0"/>
              </a:rPr>
              <a:t>Kronik böbrek hastalığı </a:t>
            </a:r>
            <a:endParaRPr lang="tr-TR" dirty="0">
              <a:latin typeface="Times New Roman" panose="02020603050405020304" pitchFamily="18" charset="0"/>
              <a:cs typeface="Times New Roman" panose="02020603050405020304" pitchFamily="18" charset="0"/>
            </a:endParaRPr>
          </a:p>
          <a:p>
            <a:pPr lvl="1" algn="just"/>
            <a:r>
              <a:rPr lang="tr-TR" dirty="0">
                <a:latin typeface="Times New Roman" panose="02020603050405020304" pitchFamily="18" charset="0"/>
                <a:cs typeface="Times New Roman" panose="02020603050405020304" pitchFamily="18" charset="0"/>
              </a:rPr>
              <a:t>Yineleyen </a:t>
            </a:r>
            <a:r>
              <a:rPr lang="tr-TR" dirty="0" smtClean="0">
                <a:latin typeface="Times New Roman" panose="02020603050405020304" pitchFamily="18" charset="0"/>
                <a:cs typeface="Times New Roman" panose="02020603050405020304" pitchFamily="18" charset="0"/>
              </a:rPr>
              <a:t>idrar yolu enfeksiyonu</a:t>
            </a:r>
            <a:endParaRPr lang="tr-TR" dirty="0">
              <a:latin typeface="Times New Roman" panose="02020603050405020304" pitchFamily="18" charset="0"/>
              <a:cs typeface="Times New Roman" panose="02020603050405020304" pitchFamily="18" charset="0"/>
            </a:endParaRPr>
          </a:p>
          <a:p>
            <a:pPr lvl="1" algn="just"/>
            <a:r>
              <a:rPr lang="tr-TR" dirty="0" err="1" smtClean="0">
                <a:latin typeface="Times New Roman" panose="02020603050405020304" pitchFamily="18" charset="0"/>
                <a:cs typeface="Times New Roman" panose="02020603050405020304" pitchFamily="18" charset="0"/>
              </a:rPr>
              <a:t>Malignite</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vb</a:t>
            </a:r>
            <a:r>
              <a:rPr lang="tr-TR" dirty="0">
                <a:latin typeface="Times New Roman" panose="02020603050405020304" pitchFamily="18" charset="0"/>
                <a:cs typeface="Times New Roman" panose="02020603050405020304" pitchFamily="18" charset="0"/>
              </a:rPr>
              <a:t> kronik hastalık öyküsü</a:t>
            </a: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355976" y="1830524"/>
            <a:ext cx="4175376" cy="4205064"/>
          </a:xfrm>
        </p:spPr>
        <p:txBody>
          <a:bodyPr>
            <a:normAutofit fontScale="92500" lnSpcReduction="10000"/>
          </a:bodyPr>
          <a:lstStyle/>
          <a:p>
            <a:pPr marL="0" indent="0" algn="r">
              <a:buNone/>
            </a:pPr>
            <a:r>
              <a:rPr lang="tr-TR" dirty="0" smtClean="0">
                <a:latin typeface="Times New Roman" panose="02020603050405020304" pitchFamily="18" charset="0"/>
                <a:cs typeface="Times New Roman" panose="02020603050405020304" pitchFamily="18" charset="0"/>
              </a:rPr>
              <a:t>	4 aylık erkek bebek, gebeliğin 37. haftasında normal vajinal yol ile doğmuş, doğum ağırlığı 3200 gr, gebelik süresince ve doğumda bir komplikasyon olmamış, aktif şikayeti yok, 4. ay izlemi için aile sağlığı merkezine </a:t>
            </a:r>
            <a:r>
              <a:rPr lang="tr-TR" dirty="0" smtClean="0">
                <a:latin typeface="Times New Roman" panose="02020603050405020304" pitchFamily="18" charset="0"/>
                <a:cs typeface="Times New Roman" panose="02020603050405020304" pitchFamily="18" charset="0"/>
              </a:rPr>
              <a:t>getirildi.</a:t>
            </a:r>
            <a:endParaRPr lang="tr-TR" dirty="0">
              <a:latin typeface="Times New Roman" panose="02020603050405020304" pitchFamily="18" charset="0"/>
              <a:cs typeface="Times New Roman" panose="02020603050405020304" pitchFamily="18" charset="0"/>
            </a:endParaRPr>
          </a:p>
        </p:txBody>
      </p:sp>
      <p:pic>
        <p:nvPicPr>
          <p:cNvPr id="1026" name="Picture 2" descr="C:\Users\cumali\Desktop\images.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67544" y="1700808"/>
            <a:ext cx="3672408"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971600" y="289096"/>
            <a:ext cx="1846980" cy="769441"/>
          </a:xfrm>
          <a:prstGeom prst="rect">
            <a:avLst/>
          </a:prstGeom>
          <a:noFill/>
        </p:spPr>
        <p:txBody>
          <a:bodyPr wrap="none" rtlCol="0">
            <a:spAutoFit/>
          </a:bodyPr>
          <a:lstStyle/>
          <a:p>
            <a:r>
              <a:rPr lang="tr-TR" sz="4400" b="1" dirty="0" smtClean="0">
                <a:latin typeface="Times New Roman" panose="02020603050405020304" pitchFamily="18" charset="0"/>
                <a:cs typeface="Times New Roman" panose="02020603050405020304" pitchFamily="18" charset="0"/>
              </a:rPr>
              <a:t>Olgu-1</a:t>
            </a:r>
            <a:endParaRPr lang="tr-TR"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954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Kan Basıncı </a:t>
            </a:r>
            <a:r>
              <a:rPr lang="tr-TR" b="1" dirty="0" smtClean="0">
                <a:solidFill>
                  <a:schemeClr val="tx1"/>
                </a:solidFill>
                <a:latin typeface="Times New Roman" panose="02020603050405020304" pitchFamily="18" charset="0"/>
                <a:cs typeface="Times New Roman" panose="02020603050405020304" pitchFamily="18" charset="0"/>
              </a:rPr>
              <a:t>Ölçümü-2</a:t>
            </a:r>
            <a:endParaRPr lang="tr-TR" dirty="0"/>
          </a:p>
        </p:txBody>
      </p:sp>
      <p:sp>
        <p:nvSpPr>
          <p:cNvPr id="3" name="İçerik Yer Tutucusu 2"/>
          <p:cNvSpPr>
            <a:spLocks noGrp="1"/>
          </p:cNvSpPr>
          <p:nvPr>
            <p:ph sz="quarter" idx="1"/>
          </p:nvPr>
        </p:nvSpPr>
        <p:spPr>
          <a:xfrm>
            <a:off x="387287" y="6205286"/>
            <a:ext cx="8153400" cy="506760"/>
          </a:xfrm>
        </p:spPr>
        <p:txBody>
          <a:bodyPr>
            <a:normAutofit fontScale="47500" lnSpcReduction="20000"/>
          </a:bodyPr>
          <a:lstStyle/>
          <a:p>
            <a:pPr marL="0" indent="0">
              <a:buNone/>
            </a:pPr>
            <a:r>
              <a:rPr lang="en-US" sz="3400" b="1" dirty="0">
                <a:latin typeface="Times New Roman" panose="02020603050405020304" pitchFamily="18" charset="0"/>
                <a:cs typeface="Times New Roman" panose="02020603050405020304" pitchFamily="18" charset="0"/>
              </a:rPr>
              <a:t>National High Blood Pressure Education Program Working Group</a:t>
            </a:r>
            <a:r>
              <a:rPr lang="tr-TR" sz="3400" b="1"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on High Blood Pressure in Children and Adolescents 2004</a:t>
            </a:r>
            <a:endParaRPr lang="tr-TR" sz="3400" b="1" dirty="0">
              <a:latin typeface="Times New Roman" panose="02020603050405020304" pitchFamily="18" charset="0"/>
              <a:cs typeface="Times New Roman" panose="02020603050405020304" pitchFamily="18" charset="0"/>
            </a:endParaRPr>
          </a:p>
          <a:p>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07551"/>
            <a:ext cx="4968551" cy="469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Görme Keskinliği Muayenesi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199"/>
            <a:ext cx="3959352" cy="5045071"/>
          </a:xfrm>
        </p:spPr>
        <p:txBody>
          <a:bodyPr>
            <a:normAutofit fontScale="92500" lnSpcReduction="10000"/>
          </a:bodyPr>
          <a:lstStyle/>
          <a:p>
            <a:r>
              <a:rPr lang="tr-TR" sz="2600" dirty="0" smtClean="0">
                <a:latin typeface="Times New Roman" panose="02020603050405020304" pitchFamily="18" charset="0"/>
                <a:cs typeface="Times New Roman" panose="02020603050405020304" pitchFamily="18" charset="0"/>
              </a:rPr>
              <a:t>Görme keskinliği muayenesi </a:t>
            </a:r>
            <a:r>
              <a:rPr lang="tr-TR" sz="2600" dirty="0" err="1">
                <a:latin typeface="Times New Roman" panose="02020603050405020304" pitchFamily="18" charset="0"/>
                <a:cs typeface="Times New Roman" panose="02020603050405020304" pitchFamily="18" charset="0"/>
              </a:rPr>
              <a:t>Lea</a:t>
            </a:r>
            <a:r>
              <a:rPr lang="tr-TR" sz="2600" dirty="0">
                <a:latin typeface="Times New Roman" panose="02020603050405020304" pitchFamily="18" charset="0"/>
                <a:cs typeface="Times New Roman" panose="02020603050405020304" pitchFamily="18" charset="0"/>
              </a:rPr>
              <a:t> Sembol Testi ile </a:t>
            </a:r>
            <a:r>
              <a:rPr lang="tr-TR" sz="2600" dirty="0" smtClean="0">
                <a:latin typeface="Times New Roman" panose="02020603050405020304" pitchFamily="18" charset="0"/>
                <a:cs typeface="Times New Roman" panose="02020603050405020304" pitchFamily="18" charset="0"/>
              </a:rPr>
              <a:t>3 metre mesafeden yapılmalı.</a:t>
            </a:r>
          </a:p>
          <a:p>
            <a:endParaRPr lang="tr-TR" sz="2600" dirty="0" smtClean="0">
              <a:latin typeface="Times New Roman" panose="02020603050405020304" pitchFamily="18" charset="0"/>
              <a:cs typeface="Times New Roman" panose="02020603050405020304" pitchFamily="18" charset="0"/>
            </a:endParaRPr>
          </a:p>
          <a:p>
            <a:r>
              <a:rPr lang="tr-TR" sz="2600" dirty="0" smtClean="0">
                <a:latin typeface="Times New Roman" panose="02020603050405020304" pitchFamily="18" charset="0"/>
                <a:cs typeface="Times New Roman" panose="02020603050405020304" pitchFamily="18" charset="0"/>
              </a:rPr>
              <a:t>Her </a:t>
            </a:r>
            <a:r>
              <a:rPr lang="tr-TR" sz="2600" dirty="0">
                <a:latin typeface="Times New Roman" panose="02020603050405020304" pitchFamily="18" charset="0"/>
                <a:cs typeface="Times New Roman" panose="02020603050405020304" pitchFamily="18" charset="0"/>
              </a:rPr>
              <a:t>iki </a:t>
            </a:r>
            <a:r>
              <a:rPr lang="tr-TR" sz="2600" dirty="0" smtClean="0">
                <a:latin typeface="Times New Roman" panose="02020603050405020304" pitchFamily="18" charset="0"/>
                <a:cs typeface="Times New Roman" panose="02020603050405020304" pitchFamily="18" charset="0"/>
              </a:rPr>
              <a:t>göz de ayrı ayr</a:t>
            </a:r>
            <a:r>
              <a:rPr lang="tr-TR" sz="2600" dirty="0">
                <a:latin typeface="Times New Roman" panose="02020603050405020304" pitchFamily="18" charset="0"/>
                <a:cs typeface="Times New Roman" panose="02020603050405020304" pitchFamily="18" charset="0"/>
              </a:rPr>
              <a:t>ı</a:t>
            </a:r>
            <a:r>
              <a:rPr lang="tr-TR" sz="2600" dirty="0" smtClean="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0,5 ve üzerinde </a:t>
            </a:r>
            <a:r>
              <a:rPr lang="tr-TR" sz="2600" dirty="0" smtClean="0">
                <a:latin typeface="Times New Roman" panose="02020603050405020304" pitchFamily="18" charset="0"/>
                <a:cs typeface="Times New Roman" panose="02020603050405020304" pitchFamily="18" charset="0"/>
              </a:rPr>
              <a:t>ise normal kabul edilir.</a:t>
            </a:r>
          </a:p>
          <a:p>
            <a:endParaRPr lang="tr-TR" sz="2600" dirty="0" smtClean="0">
              <a:latin typeface="Times New Roman" panose="02020603050405020304" pitchFamily="18" charset="0"/>
              <a:cs typeface="Times New Roman" panose="02020603050405020304" pitchFamily="18" charset="0"/>
            </a:endParaRPr>
          </a:p>
          <a:p>
            <a:r>
              <a:rPr lang="tr-TR" sz="2600" dirty="0">
                <a:latin typeface="Times New Roman" panose="02020603050405020304" pitchFamily="18" charset="0"/>
                <a:cs typeface="Times New Roman" panose="02020603050405020304" pitchFamily="18" charset="0"/>
              </a:rPr>
              <a:t>Her iki </a:t>
            </a:r>
            <a:r>
              <a:rPr lang="tr-TR" sz="2600" dirty="0" smtClean="0">
                <a:latin typeface="Times New Roman" panose="02020603050405020304" pitchFamily="18" charset="0"/>
                <a:cs typeface="Times New Roman" panose="02020603050405020304" pitchFamily="18" charset="0"/>
              </a:rPr>
              <a:t>göz de ayr</a:t>
            </a:r>
            <a:r>
              <a:rPr lang="tr-TR" sz="2600" dirty="0">
                <a:latin typeface="Times New Roman" panose="02020603050405020304" pitchFamily="18" charset="0"/>
                <a:cs typeface="Times New Roman" panose="02020603050405020304" pitchFamily="18" charset="0"/>
              </a:rPr>
              <a:t>ı</a:t>
            </a:r>
            <a:r>
              <a:rPr lang="tr-TR" sz="2600" dirty="0" smtClean="0">
                <a:latin typeface="Times New Roman" panose="02020603050405020304" pitchFamily="18" charset="0"/>
                <a:cs typeface="Times New Roman" panose="02020603050405020304" pitchFamily="18" charset="0"/>
              </a:rPr>
              <a:t> ayrı </a:t>
            </a:r>
            <a:r>
              <a:rPr lang="tr-TR" sz="2600" dirty="0">
                <a:latin typeface="Times New Roman" panose="02020603050405020304" pitchFamily="18" charset="0"/>
                <a:cs typeface="Times New Roman" panose="02020603050405020304" pitchFamily="18" charset="0"/>
              </a:rPr>
              <a:t>0,5’ten az ya da iki göz </a:t>
            </a:r>
            <a:r>
              <a:rPr lang="tr-TR" sz="2600" dirty="0" smtClean="0">
                <a:latin typeface="Times New Roman" panose="02020603050405020304" pitchFamily="18" charset="0"/>
                <a:cs typeface="Times New Roman" panose="02020603050405020304" pitchFamily="18" charset="0"/>
              </a:rPr>
              <a:t>arasında </a:t>
            </a:r>
            <a:r>
              <a:rPr lang="tr-TR" sz="2600" dirty="0">
                <a:latin typeface="Times New Roman" panose="02020603050405020304" pitchFamily="18" charset="0"/>
                <a:cs typeface="Times New Roman" panose="02020603050405020304" pitchFamily="18" charset="0"/>
              </a:rPr>
              <a:t>2 </a:t>
            </a:r>
            <a:r>
              <a:rPr lang="tr-TR" sz="2600" dirty="0" smtClean="0">
                <a:latin typeface="Times New Roman" panose="02020603050405020304" pitchFamily="18" charset="0"/>
                <a:cs typeface="Times New Roman" panose="02020603050405020304" pitchFamily="18" charset="0"/>
              </a:rPr>
              <a:t>sıra </a:t>
            </a:r>
            <a:r>
              <a:rPr lang="tr-TR" sz="2600" dirty="0">
                <a:latin typeface="Times New Roman" panose="02020603050405020304" pitchFamily="18" charset="0"/>
                <a:cs typeface="Times New Roman" panose="02020603050405020304" pitchFamily="18" charset="0"/>
              </a:rPr>
              <a:t>fark var </a:t>
            </a:r>
            <a:r>
              <a:rPr lang="tr-TR" sz="2600" dirty="0" smtClean="0">
                <a:latin typeface="Times New Roman" panose="02020603050405020304" pitchFamily="18" charset="0"/>
                <a:cs typeface="Times New Roman" panose="02020603050405020304" pitchFamily="18" charset="0"/>
              </a:rPr>
              <a:t>ise sevk önerilmektedir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pic>
        <p:nvPicPr>
          <p:cNvPr id="5" name="Picture 2"/>
          <p:cNvPicPr>
            <a:picLocks noChangeAspect="1"/>
          </p:cNvPicPr>
          <p:nvPr/>
        </p:nvPicPr>
        <p:blipFill>
          <a:blip r:embed="rId2"/>
          <a:stretch>
            <a:fillRect/>
          </a:stretch>
        </p:blipFill>
        <p:spPr>
          <a:xfrm>
            <a:off x="4644008" y="1576111"/>
            <a:ext cx="4355976" cy="5069160"/>
          </a:xfrm>
          <a:prstGeom prst="rect">
            <a:avLst/>
          </a:prstGeom>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Tuvalet Eğitimi</a:t>
            </a:r>
          </a:p>
        </p:txBody>
      </p:sp>
      <p:sp>
        <p:nvSpPr>
          <p:cNvPr id="3" name="İçerik Yer Tutucusu 2"/>
          <p:cNvSpPr>
            <a:spLocks noGrp="1"/>
          </p:cNvSpPr>
          <p:nvPr>
            <p:ph sz="quarter" idx="1"/>
          </p:nvPr>
        </p:nvSpPr>
        <p:spPr>
          <a:xfrm>
            <a:off x="395536" y="1600200"/>
            <a:ext cx="8370512" cy="4997152"/>
          </a:xfrm>
        </p:spPr>
        <p:txBody>
          <a:bodyPr>
            <a:noAutofit/>
          </a:bodyPr>
          <a:lstStyle/>
          <a:p>
            <a:pPr algn="just"/>
            <a:r>
              <a:rPr lang="tr-TR" sz="2400" dirty="0">
                <a:latin typeface="Times New Roman" panose="02020603050405020304" pitchFamily="18" charset="0"/>
                <a:cs typeface="Times New Roman" panose="02020603050405020304" pitchFamily="18" charset="0"/>
              </a:rPr>
              <a:t>B</a:t>
            </a:r>
            <a:r>
              <a:rPr lang="tr-TR" sz="2400" dirty="0" smtClean="0">
                <a:latin typeface="Times New Roman" panose="02020603050405020304" pitchFamily="18" charset="0"/>
                <a:cs typeface="Times New Roman" panose="02020603050405020304" pitchFamily="18" charset="0"/>
              </a:rPr>
              <a:t>elirli </a:t>
            </a:r>
            <a:r>
              <a:rPr lang="tr-TR" sz="2400" dirty="0">
                <a:latin typeface="Times New Roman" panose="02020603050405020304" pitchFamily="18" charset="0"/>
                <a:cs typeface="Times New Roman" panose="02020603050405020304" pitchFamily="18" charset="0"/>
              </a:rPr>
              <a:t>bir nörolojik ve duygusal </a:t>
            </a:r>
            <a:r>
              <a:rPr lang="tr-TR" sz="2400" dirty="0" smtClean="0">
                <a:latin typeface="Times New Roman" panose="02020603050405020304" pitchFamily="18" charset="0"/>
                <a:cs typeface="Times New Roman" panose="02020603050405020304" pitchFamily="18" charset="0"/>
              </a:rPr>
              <a:t>gelişime ulaşılamadığı için çocuk 2 yaş öncesinde tuvalet eğitimi için zorlanmamalı</a:t>
            </a:r>
          </a:p>
          <a:p>
            <a:pPr algn="just"/>
            <a:r>
              <a:rPr lang="tr-TR" sz="2400" dirty="0" smtClean="0">
                <a:latin typeface="Times New Roman" panose="02020603050405020304" pitchFamily="18" charset="0"/>
                <a:cs typeface="Times New Roman" panose="02020603050405020304" pitchFamily="18" charset="0"/>
              </a:rPr>
              <a:t>Çocuklarda 2- </a:t>
            </a:r>
            <a:r>
              <a:rPr lang="tr-TR" sz="2400" dirty="0">
                <a:latin typeface="Times New Roman" panose="02020603050405020304" pitchFamily="18" charset="0"/>
                <a:cs typeface="Times New Roman" panose="02020603050405020304" pitchFamily="18" charset="0"/>
              </a:rPr>
              <a:t>2,5 </a:t>
            </a:r>
            <a:r>
              <a:rPr lang="tr-TR" sz="2400" dirty="0" smtClean="0">
                <a:latin typeface="Times New Roman" panose="02020603050405020304" pitchFamily="18" charset="0"/>
                <a:cs typeface="Times New Roman" panose="02020603050405020304" pitchFamily="18" charset="0"/>
              </a:rPr>
              <a:t>yaş arasında </a:t>
            </a:r>
            <a:r>
              <a:rPr lang="tr-TR" sz="2400" dirty="0">
                <a:latin typeface="Times New Roman" panose="02020603050405020304" pitchFamily="18" charset="0"/>
                <a:cs typeface="Times New Roman" panose="02020603050405020304" pitchFamily="18" charset="0"/>
              </a:rPr>
              <a:t>tuvalet </a:t>
            </a:r>
            <a:r>
              <a:rPr lang="tr-TR" sz="2400" dirty="0" smtClean="0">
                <a:latin typeface="Times New Roman" panose="02020603050405020304" pitchFamily="18" charset="0"/>
                <a:cs typeface="Times New Roman" panose="02020603050405020304" pitchFamily="18" charset="0"/>
              </a:rPr>
              <a:t>eğitimine başlanabilir.</a:t>
            </a:r>
          </a:p>
          <a:p>
            <a:pPr algn="just"/>
            <a:r>
              <a:rPr lang="tr-TR" sz="2400" dirty="0" smtClean="0">
                <a:latin typeface="Times New Roman" panose="02020603050405020304" pitchFamily="18" charset="0"/>
                <a:cs typeface="Times New Roman" panose="02020603050405020304" pitchFamily="18" charset="0"/>
              </a:rPr>
              <a:t>Çocuğun hazır olduğunu </a:t>
            </a:r>
            <a:r>
              <a:rPr lang="tr-TR" sz="2400" dirty="0">
                <a:latin typeface="Times New Roman" panose="02020603050405020304" pitchFamily="18" charset="0"/>
                <a:cs typeface="Times New Roman" panose="02020603050405020304" pitchFamily="18" charset="0"/>
              </a:rPr>
              <a:t>gösteren fiziksel, zihinsel ve ruhsal </a:t>
            </a:r>
            <a:r>
              <a:rPr lang="tr-TR" sz="2400" dirty="0" smtClean="0">
                <a:latin typeface="Times New Roman" panose="02020603050405020304" pitchFamily="18" charset="0"/>
                <a:cs typeface="Times New Roman" panose="02020603050405020304" pitchFamily="18" charset="0"/>
              </a:rPr>
              <a:t>belirtiler gözlemlenmeli</a:t>
            </a: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Başlangıç </a:t>
            </a:r>
            <a:r>
              <a:rPr lang="tr-TR" sz="2400" dirty="0">
                <a:latin typeface="Times New Roman" panose="02020603050405020304" pitchFamily="18" charset="0"/>
                <a:cs typeface="Times New Roman" panose="02020603050405020304" pitchFamily="18" charset="0"/>
              </a:rPr>
              <a:t>için günde 3 kez 5-10 dakika </a:t>
            </a:r>
            <a:r>
              <a:rPr lang="tr-TR" sz="2400" dirty="0" smtClean="0">
                <a:latin typeface="Times New Roman" panose="02020603050405020304" pitchFamily="18" charset="0"/>
                <a:cs typeface="Times New Roman" panose="02020603050405020304" pitchFamily="18" charset="0"/>
              </a:rPr>
              <a:t>lazımlıkta oturtma önerilmeli</a:t>
            </a:r>
          </a:p>
          <a:p>
            <a:pPr algn="just"/>
            <a:r>
              <a:rPr lang="tr-TR" sz="2400" dirty="0" smtClean="0">
                <a:latin typeface="Times New Roman" panose="02020603050405020304" pitchFamily="18" charset="0"/>
                <a:cs typeface="Times New Roman" panose="02020603050405020304" pitchFamily="18" charset="0"/>
              </a:rPr>
              <a:t>Yemekten </a:t>
            </a:r>
            <a:r>
              <a:rPr lang="tr-TR" sz="2400" dirty="0">
                <a:latin typeface="Times New Roman" panose="02020603050405020304" pitchFamily="18" charset="0"/>
                <a:cs typeface="Times New Roman" panose="02020603050405020304" pitchFamily="18" charset="0"/>
              </a:rPr>
              <a:t>20-30 </a:t>
            </a:r>
            <a:r>
              <a:rPr lang="tr-TR" sz="2400" dirty="0" smtClean="0">
                <a:latin typeface="Times New Roman" panose="02020603050405020304" pitchFamily="18" charset="0"/>
                <a:cs typeface="Times New Roman" panose="02020603050405020304" pitchFamily="18" charset="0"/>
              </a:rPr>
              <a:t>dakika sonrası </a:t>
            </a:r>
            <a:r>
              <a:rPr lang="tr-TR" sz="2400" dirty="0" err="1">
                <a:latin typeface="Times New Roman" panose="02020603050405020304" pitchFamily="18" charset="0"/>
                <a:cs typeface="Times New Roman" panose="02020603050405020304" pitchFamily="18" charset="0"/>
              </a:rPr>
              <a:t>gastro</a:t>
            </a:r>
            <a:r>
              <a:rPr lang="tr-TR" sz="2400" dirty="0">
                <a:latin typeface="Times New Roman" panose="02020603050405020304" pitchFamily="18" charset="0"/>
                <a:cs typeface="Times New Roman" panose="02020603050405020304" pitchFamily="18" charset="0"/>
              </a:rPr>
              <a:t>-kolik refleksin etkisi nedeniyle uygun zaman olabilir. </a:t>
            </a: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Çocuk başarılı olduğunda ödüllendirilmeli, başarısız olduğunda ise cezalandırılmamalı</a:t>
            </a:r>
          </a:p>
          <a:p>
            <a:pPr algn="just"/>
            <a:r>
              <a:rPr lang="tr-TR" sz="2400" dirty="0" smtClean="0">
                <a:latin typeface="Times New Roman" panose="02020603050405020304" pitchFamily="18" charset="0"/>
                <a:cs typeface="Times New Roman" panose="02020603050405020304" pitchFamily="18" charset="0"/>
              </a:rPr>
              <a:t>Tuvalet eğitimi toplamda </a:t>
            </a:r>
            <a:r>
              <a:rPr lang="tr-TR" sz="2400" dirty="0">
                <a:latin typeface="Times New Roman" panose="02020603050405020304" pitchFamily="18" charset="0"/>
                <a:cs typeface="Times New Roman" panose="02020603050405020304" pitchFamily="18" charset="0"/>
              </a:rPr>
              <a:t>6-8 </a:t>
            </a:r>
            <a:r>
              <a:rPr lang="tr-TR" sz="2400" dirty="0" smtClean="0">
                <a:latin typeface="Times New Roman" panose="02020603050405020304" pitchFamily="18" charset="0"/>
                <a:cs typeface="Times New Roman" panose="02020603050405020304" pitchFamily="18" charset="0"/>
              </a:rPr>
              <a:t>ay sürebilir.</a:t>
            </a:r>
            <a:endParaRPr lang="tr-TR" sz="2400"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4-6 Yaş </a:t>
            </a:r>
            <a:r>
              <a:rPr lang="tr-TR" b="1" dirty="0" smtClean="0">
                <a:solidFill>
                  <a:schemeClr val="tx1"/>
                </a:solidFill>
                <a:latin typeface="Times New Roman" panose="02020603050405020304" pitchFamily="18" charset="0"/>
                <a:cs typeface="Times New Roman" panose="02020603050405020304" pitchFamily="18" charset="0"/>
              </a:rPr>
              <a:t>İzlemleri-1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7544" y="1600200"/>
            <a:ext cx="8298504" cy="4853136"/>
          </a:xfrm>
        </p:spPr>
        <p:txBody>
          <a:bodyPr>
            <a:normAutofit lnSpcReduction="10000"/>
          </a:bodyPr>
          <a:lstStyle/>
          <a:p>
            <a:pPr algn="just"/>
            <a:r>
              <a:rPr lang="tr-TR" sz="2400" b="1" dirty="0">
                <a:latin typeface="Times New Roman" panose="02020603050405020304" pitchFamily="18" charset="0"/>
                <a:cs typeface="Times New Roman" panose="02020603050405020304" pitchFamily="18" charset="0"/>
              </a:rPr>
              <a:t>Bu dönemde </a:t>
            </a:r>
            <a:r>
              <a:rPr lang="tr-TR" sz="2400" b="1" dirty="0" smtClean="0">
                <a:latin typeface="Times New Roman" panose="02020603050405020304" pitchFamily="18" charset="0"/>
                <a:cs typeface="Times New Roman" panose="02020603050405020304" pitchFamily="18" charset="0"/>
              </a:rPr>
              <a:t>yılda </a:t>
            </a:r>
            <a:r>
              <a:rPr lang="tr-TR" sz="2400" b="1" dirty="0">
                <a:latin typeface="Times New Roman" panose="02020603050405020304" pitchFamily="18" charset="0"/>
                <a:cs typeface="Times New Roman" panose="02020603050405020304" pitchFamily="18" charset="0"/>
              </a:rPr>
              <a:t>bir </a:t>
            </a:r>
            <a:r>
              <a:rPr lang="tr-TR" sz="2400" b="1" dirty="0" smtClean="0">
                <a:latin typeface="Times New Roman" panose="02020603050405020304" pitchFamily="18" charset="0"/>
                <a:cs typeface="Times New Roman" panose="02020603050405020304" pitchFamily="18" charset="0"/>
              </a:rPr>
              <a:t>izlem yapılmalı</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Vücut ağırlığı ve boyu ölçülmeli büyüme eğrilerine göre değerlendirilmeli</a:t>
            </a:r>
          </a:p>
          <a:p>
            <a:pPr algn="just"/>
            <a:r>
              <a:rPr lang="tr-TR" sz="2400" dirty="0" smtClean="0">
                <a:latin typeface="Times New Roman" panose="02020603050405020304" pitchFamily="18" charset="0"/>
                <a:cs typeface="Times New Roman" panose="02020603050405020304" pitchFamily="18" charset="0"/>
              </a:rPr>
              <a:t>Kan basıncı ölçümü ve ayrıntılı </a:t>
            </a:r>
            <a:r>
              <a:rPr lang="tr-TR" sz="2400" dirty="0">
                <a:latin typeface="Times New Roman" panose="02020603050405020304" pitchFamily="18" charset="0"/>
                <a:cs typeface="Times New Roman" panose="02020603050405020304" pitchFamily="18" charset="0"/>
              </a:rPr>
              <a:t>sistemik </a:t>
            </a:r>
            <a:r>
              <a:rPr lang="tr-TR" sz="2400" dirty="0" smtClean="0">
                <a:latin typeface="Times New Roman" panose="02020603050405020304" pitchFamily="18" charset="0"/>
                <a:cs typeface="Times New Roman" panose="02020603050405020304" pitchFamily="18" charset="0"/>
              </a:rPr>
              <a:t>muayenesi yapılmalı</a:t>
            </a:r>
          </a:p>
          <a:p>
            <a:pPr algn="just"/>
            <a:r>
              <a:rPr lang="tr-TR" sz="2400" dirty="0" err="1">
                <a:latin typeface="Times New Roman" panose="02020603050405020304" pitchFamily="18" charset="0"/>
                <a:cs typeface="Times New Roman" panose="02020603050405020304" pitchFamily="18" charset="0"/>
              </a:rPr>
              <a:t>Hiperlipidemi</a:t>
            </a:r>
            <a:r>
              <a:rPr lang="tr-TR" sz="2400" dirty="0">
                <a:latin typeface="Times New Roman" panose="02020603050405020304" pitchFamily="18" charset="0"/>
                <a:cs typeface="Times New Roman" panose="02020603050405020304" pitchFamily="18" charset="0"/>
              </a:rPr>
              <a:t> riski açısından </a:t>
            </a:r>
            <a:r>
              <a:rPr lang="tr-TR" sz="2400" dirty="0" smtClean="0">
                <a:latin typeface="Times New Roman" panose="02020603050405020304" pitchFamily="18" charset="0"/>
                <a:cs typeface="Times New Roman" panose="02020603050405020304" pitchFamily="18" charset="0"/>
              </a:rPr>
              <a:t>değerlendirilmeli</a:t>
            </a:r>
          </a:p>
          <a:p>
            <a:pPr marL="0" indent="0" algn="just">
              <a:buNone/>
            </a:pPr>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Çocuğun görmesi ve işitmesi değerlendirilmeli</a:t>
            </a:r>
          </a:p>
          <a:p>
            <a:pPr algn="just"/>
            <a:r>
              <a:rPr lang="tr-TR" sz="2400" dirty="0">
                <a:latin typeface="Times New Roman" panose="02020603050405020304" pitchFamily="18" charset="0"/>
                <a:cs typeface="Times New Roman" panose="02020603050405020304" pitchFamily="18" charset="0"/>
              </a:rPr>
              <a:t>İ</a:t>
            </a:r>
            <a:r>
              <a:rPr lang="tr-TR" sz="2400" dirty="0" smtClean="0">
                <a:latin typeface="Times New Roman" panose="02020603050405020304" pitchFamily="18" charset="0"/>
                <a:cs typeface="Times New Roman" panose="02020603050405020304" pitchFamily="18" charset="0"/>
              </a:rPr>
              <a:t>lköğretim </a:t>
            </a:r>
            <a:r>
              <a:rPr lang="tr-TR" sz="2400" dirty="0">
                <a:latin typeface="Times New Roman" panose="02020603050405020304" pitchFamily="18" charset="0"/>
                <a:cs typeface="Times New Roman" panose="02020603050405020304" pitchFamily="18" charset="0"/>
              </a:rPr>
              <a:t>1. </a:t>
            </a:r>
            <a:r>
              <a:rPr lang="tr-TR" sz="2400" dirty="0" smtClean="0">
                <a:latin typeface="Times New Roman" panose="02020603050405020304" pitchFamily="18" charset="0"/>
                <a:cs typeface="Times New Roman" panose="02020603050405020304" pitchFamily="18" charset="0"/>
              </a:rPr>
              <a:t>sınıfa başladıysa görme ve işitme taraması yapılmalı</a:t>
            </a:r>
          </a:p>
          <a:p>
            <a:pPr algn="just"/>
            <a:r>
              <a:rPr lang="tr-TR" sz="2400" dirty="0" smtClean="0">
                <a:latin typeface="Times New Roman" panose="02020603050405020304" pitchFamily="18" charset="0"/>
                <a:cs typeface="Times New Roman" panose="02020603050405020304" pitchFamily="18" charset="0"/>
              </a:rPr>
              <a:t>5 </a:t>
            </a:r>
            <a:r>
              <a:rPr lang="tr-TR" sz="2400" dirty="0">
                <a:latin typeface="Times New Roman" panose="02020603050405020304" pitchFamily="18" charset="0"/>
                <a:cs typeface="Times New Roman" panose="02020603050405020304" pitchFamily="18" charset="0"/>
              </a:rPr>
              <a:t>yaş izleminde </a:t>
            </a:r>
            <a:r>
              <a:rPr lang="tr-TR" sz="2400" dirty="0" smtClean="0">
                <a:latin typeface="Times New Roman" panose="02020603050405020304" pitchFamily="18" charset="0"/>
                <a:cs typeface="Times New Roman" panose="02020603050405020304" pitchFamily="18" charset="0"/>
              </a:rPr>
              <a:t>anemiyi </a:t>
            </a:r>
            <a:r>
              <a:rPr lang="tr-TR" sz="2400" dirty="0">
                <a:latin typeface="Times New Roman" panose="02020603050405020304" pitchFamily="18" charset="0"/>
                <a:cs typeface="Times New Roman" panose="02020603050405020304" pitchFamily="18" charset="0"/>
              </a:rPr>
              <a:t>değerlendirmek amacıyla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ve/veya </a:t>
            </a:r>
            <a:r>
              <a:rPr lang="tr-TR" sz="2400" dirty="0" err="1">
                <a:latin typeface="Times New Roman" panose="02020603050405020304" pitchFamily="18" charset="0"/>
                <a:cs typeface="Times New Roman" panose="02020603050405020304" pitchFamily="18" charset="0"/>
              </a:rPr>
              <a:t>Htc</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ölçümü yapılmalı</a:t>
            </a:r>
            <a:endParaRPr lang="tr-TR" sz="24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4-6 Yaş </a:t>
            </a:r>
            <a:r>
              <a:rPr lang="tr-TR" b="1" dirty="0" smtClean="0">
                <a:solidFill>
                  <a:schemeClr val="tx1"/>
                </a:solidFill>
                <a:latin typeface="Times New Roman" panose="02020603050405020304" pitchFamily="18" charset="0"/>
                <a:cs typeface="Times New Roman" panose="02020603050405020304" pitchFamily="18" charset="0"/>
              </a:rPr>
              <a:t>İzlemi-2</a:t>
            </a:r>
            <a:endParaRPr lang="tr-TR" dirty="0"/>
          </a:p>
        </p:txBody>
      </p:sp>
      <p:sp>
        <p:nvSpPr>
          <p:cNvPr id="3" name="İçerik Yer Tutucusu 2"/>
          <p:cNvSpPr>
            <a:spLocks noGrp="1"/>
          </p:cNvSpPr>
          <p:nvPr>
            <p:ph sz="quarter" idx="1"/>
          </p:nvPr>
        </p:nvSpPr>
        <p:spPr>
          <a:xfrm>
            <a:off x="612648" y="1600200"/>
            <a:ext cx="8207824" cy="4709120"/>
          </a:xfrm>
        </p:spPr>
        <p:txBody>
          <a:bodyPr>
            <a:normAutofit fontScale="92500"/>
          </a:bodyPr>
          <a:lstStyle/>
          <a:p>
            <a:pPr marL="0" indent="0" algn="just">
              <a:buNone/>
            </a:pPr>
            <a:r>
              <a:rPr lang="tr-TR" sz="2600" b="1" dirty="0" smtClean="0">
                <a:latin typeface="Times New Roman" panose="02020603050405020304" pitchFamily="18" charset="0"/>
                <a:cs typeface="Times New Roman" panose="02020603050405020304" pitchFamily="18" charset="0"/>
              </a:rPr>
              <a:t>A</a:t>
            </a:r>
            <a:r>
              <a:rPr lang="en-US" sz="2600" b="1" dirty="0" err="1" smtClean="0">
                <a:latin typeface="Times New Roman" panose="02020603050405020304" pitchFamily="18" charset="0"/>
                <a:cs typeface="Times New Roman" panose="02020603050405020304" pitchFamily="18" charset="0"/>
              </a:rPr>
              <a:t>nneye</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ve</a:t>
            </a:r>
            <a:r>
              <a:rPr lang="en-US" sz="2600" b="1" dirty="0" smtClean="0">
                <a:latin typeface="Times New Roman" panose="02020603050405020304" pitchFamily="18" charset="0"/>
                <a:cs typeface="Times New Roman" panose="02020603050405020304" pitchFamily="18" charset="0"/>
              </a:rPr>
              <a:t>/</a:t>
            </a:r>
            <a:r>
              <a:rPr lang="en-US" sz="2600" b="1" dirty="0" err="1" smtClean="0">
                <a:latin typeface="Times New Roman" panose="02020603050405020304" pitchFamily="18" charset="0"/>
                <a:cs typeface="Times New Roman" panose="02020603050405020304" pitchFamily="18" charset="0"/>
              </a:rPr>
              <a:t>ve</a:t>
            </a:r>
            <a:r>
              <a:rPr lang="tr-TR"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ya</a:t>
            </a:r>
            <a:r>
              <a:rPr lang="en-US" sz="2600" b="1" dirty="0" smtClean="0">
                <a:latin typeface="Times New Roman" panose="02020603050405020304" pitchFamily="18" charset="0"/>
                <a:cs typeface="Times New Roman" panose="02020603050405020304" pitchFamily="18" charset="0"/>
              </a:rPr>
              <a:t> </a:t>
            </a:r>
            <a:r>
              <a:rPr lang="tr-TR" sz="2600" b="1" dirty="0" smtClean="0">
                <a:latin typeface="Times New Roman" panose="02020603050405020304" pitchFamily="18" charset="0"/>
                <a:cs typeface="Times New Roman" panose="02020603050405020304" pitchFamily="18" charset="0"/>
              </a:rPr>
              <a:t>çocuğa</a:t>
            </a:r>
            <a:r>
              <a:rPr lang="en-US" sz="2600" b="1" dirty="0" smtClean="0">
                <a:latin typeface="Times New Roman" panose="02020603050405020304" pitchFamily="18" charset="0"/>
                <a:cs typeface="Times New Roman" panose="02020603050405020304" pitchFamily="18" charset="0"/>
              </a:rPr>
              <a:t> </a:t>
            </a:r>
            <a:r>
              <a:rPr lang="tr-TR" sz="2600" b="1" dirty="0" smtClean="0">
                <a:latin typeface="Times New Roman" panose="02020603050405020304" pitchFamily="18" charset="0"/>
                <a:cs typeface="Times New Roman" panose="02020603050405020304" pitchFamily="18" charset="0"/>
              </a:rPr>
              <a:t>:</a:t>
            </a:r>
          </a:p>
          <a:p>
            <a:pPr algn="just"/>
            <a:r>
              <a:rPr lang="en-US" sz="2600" dirty="0" err="1" smtClean="0">
                <a:latin typeface="Times New Roman" panose="02020603050405020304" pitchFamily="18" charset="0"/>
                <a:cs typeface="Times New Roman" panose="02020603050405020304" pitchFamily="18" charset="0"/>
              </a:rPr>
              <a:t>Yaşına</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uygun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olarak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beslenme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çocukla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sağlıklı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iletişim</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Ailenin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çocuğa</a:t>
            </a:r>
            <a:r>
              <a:rPr lang="en-US" sz="2600" dirty="0">
                <a:latin typeface="Times New Roman" panose="02020603050405020304" pitchFamily="18" charset="0"/>
                <a:cs typeface="Times New Roman" panose="02020603050405020304" pitchFamily="18" charset="0"/>
              </a:rPr>
              <a:t> ad </a:t>
            </a:r>
            <a:r>
              <a:rPr lang="en-US" sz="2600" dirty="0" err="1">
                <a:latin typeface="Times New Roman" panose="02020603050405020304" pitchFamily="18" charset="0"/>
                <a:cs typeface="Times New Roman" panose="02020603050405020304" pitchFamily="18" charset="0"/>
              </a:rPr>
              <a:t>soyad</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adres</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bilgilerini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öğretmesi</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Ev</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işlerinde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sorumluluk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vermesi</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Kazalardan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korunma</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Çocuğa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trafik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eğitimi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verilmesi</a:t>
            </a:r>
            <a:r>
              <a:rPr lang="en-US" sz="2600" dirty="0">
                <a:latin typeface="Times New Roman" panose="02020603050405020304" pitchFamily="18" charset="0"/>
                <a:cs typeface="Times New Roman" panose="02020603050405020304" pitchFamily="18" charset="0"/>
              </a:rPr>
              <a:t>, </a:t>
            </a:r>
          </a:p>
          <a:p>
            <a:pPr algn="just"/>
            <a:r>
              <a:rPr lang="en-US" sz="2600" dirty="0" smtClean="0">
                <a:latin typeface="Times New Roman" panose="02020603050405020304" pitchFamily="18" charset="0"/>
                <a:cs typeface="Times New Roman" panose="02020603050405020304" pitchFamily="18" charset="0"/>
              </a:rPr>
              <a:t>D</a:t>
            </a:r>
            <a:r>
              <a:rPr lang="tr-TR" sz="2600" dirty="0" smtClean="0">
                <a:latin typeface="Times New Roman" panose="02020603050405020304" pitchFamily="18" charset="0"/>
                <a:cs typeface="Times New Roman" panose="02020603050405020304" pitchFamily="18" charset="0"/>
              </a:rPr>
              <a:t>iş</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sağlığı</a:t>
            </a:r>
            <a:r>
              <a:rPr lang="en-US" sz="2600" dirty="0" smtClean="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gn="just"/>
            <a:r>
              <a:rPr lang="en-US" sz="2600" dirty="0" err="1">
                <a:latin typeface="Times New Roman" panose="02020603050405020304" pitchFamily="18" charset="0"/>
                <a:cs typeface="Times New Roman" panose="02020603050405020304" pitchFamily="18" charset="0"/>
              </a:rPr>
              <a:t>Fiziksel</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aktivite</a:t>
            </a:r>
            <a:r>
              <a:rPr lang="en-US" sz="2600" dirty="0" smtClean="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gn="just"/>
            <a:r>
              <a:rPr lang="en-US" sz="2600" dirty="0" err="1">
                <a:latin typeface="Times New Roman" panose="02020603050405020304" pitchFamily="18" charset="0"/>
                <a:cs typeface="Times New Roman" panose="02020603050405020304" pitchFamily="18" charset="0"/>
              </a:rPr>
              <a:t>Okul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öncesi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eğitim</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Üreme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sağlığı</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konularında</a:t>
            </a:r>
            <a:r>
              <a:rPr lang="tr-TR"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danışmanlık</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verilmeli</a:t>
            </a: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7-9 Yaş İzlemi</a:t>
            </a:r>
          </a:p>
        </p:txBody>
      </p:sp>
      <p:sp>
        <p:nvSpPr>
          <p:cNvPr id="3" name="İçerik Yer Tutucusu 2"/>
          <p:cNvSpPr>
            <a:spLocks noGrp="1"/>
          </p:cNvSpPr>
          <p:nvPr>
            <p:ph sz="quarter" idx="1"/>
          </p:nvPr>
        </p:nvSpPr>
        <p:spPr>
          <a:xfrm>
            <a:off x="539552" y="1600200"/>
            <a:ext cx="8226496" cy="4925144"/>
          </a:xfrm>
        </p:spPr>
        <p:txBody>
          <a:bodyPr>
            <a:normAutofit lnSpcReduction="10000"/>
          </a:bodyPr>
          <a:lstStyle/>
          <a:p>
            <a:r>
              <a:rPr lang="tr-TR" sz="2400" b="1" dirty="0">
                <a:latin typeface="Times New Roman" panose="02020603050405020304" pitchFamily="18" charset="0"/>
                <a:cs typeface="Times New Roman" panose="02020603050405020304" pitchFamily="18" charset="0"/>
              </a:rPr>
              <a:t>Bu dönemde </a:t>
            </a:r>
            <a:r>
              <a:rPr lang="tr-TR" sz="2400" b="1" dirty="0" smtClean="0">
                <a:latin typeface="Times New Roman" panose="02020603050405020304" pitchFamily="18" charset="0"/>
                <a:cs typeface="Times New Roman" panose="02020603050405020304" pitchFamily="18" charset="0"/>
              </a:rPr>
              <a:t>yılda </a:t>
            </a:r>
            <a:r>
              <a:rPr lang="tr-TR" sz="2400" b="1" dirty="0">
                <a:latin typeface="Times New Roman" panose="02020603050405020304" pitchFamily="18" charset="0"/>
                <a:cs typeface="Times New Roman" panose="02020603050405020304" pitchFamily="18" charset="0"/>
              </a:rPr>
              <a:t>bir </a:t>
            </a:r>
            <a:r>
              <a:rPr lang="tr-TR" sz="2400" b="1" dirty="0" smtClean="0">
                <a:latin typeface="Times New Roman" panose="02020603050405020304" pitchFamily="18" charset="0"/>
                <a:cs typeface="Times New Roman" panose="02020603050405020304" pitchFamily="18" charset="0"/>
              </a:rPr>
              <a:t>izlem yapılmalı</a:t>
            </a: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Aşılar sorgulanmalı ve anemi yönünden değerlendirme yapılmalı</a:t>
            </a:r>
          </a:p>
          <a:p>
            <a:endParaRPr lang="tr-TR" sz="2400" dirty="0" smtClean="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Vücut ağırlığı, </a:t>
            </a:r>
            <a:r>
              <a:rPr lang="tr-TR" sz="2400" dirty="0" smtClean="0">
                <a:latin typeface="Times New Roman" panose="02020603050405020304" pitchFamily="18" charset="0"/>
                <a:cs typeface="Times New Roman" panose="02020603050405020304" pitchFamily="18" charset="0"/>
              </a:rPr>
              <a:t>boyu, kan </a:t>
            </a:r>
            <a:r>
              <a:rPr lang="tr-TR" sz="2400" dirty="0">
                <a:latin typeface="Times New Roman" panose="02020603050405020304" pitchFamily="18" charset="0"/>
                <a:cs typeface="Times New Roman" panose="02020603050405020304" pitchFamily="18" charset="0"/>
              </a:rPr>
              <a:t>basıncı </a:t>
            </a:r>
            <a:r>
              <a:rPr lang="tr-TR" sz="2400" dirty="0" smtClean="0">
                <a:latin typeface="Times New Roman" panose="02020603050405020304" pitchFamily="18" charset="0"/>
                <a:cs typeface="Times New Roman" panose="02020603050405020304" pitchFamily="18" charset="0"/>
              </a:rPr>
              <a:t>ölçülmeli; </a:t>
            </a:r>
            <a:r>
              <a:rPr lang="tr-TR" sz="2400" dirty="0">
                <a:latin typeface="Times New Roman" panose="02020603050405020304" pitchFamily="18" charset="0"/>
                <a:cs typeface="Times New Roman" panose="02020603050405020304" pitchFamily="18" charset="0"/>
              </a:rPr>
              <a:t>ayrıntılı sistemik </a:t>
            </a:r>
            <a:r>
              <a:rPr lang="tr-TR" sz="2400" dirty="0" smtClean="0">
                <a:latin typeface="Times New Roman" panose="02020603050405020304" pitchFamily="18" charset="0"/>
                <a:cs typeface="Times New Roman" panose="02020603050405020304" pitchFamily="18" charset="0"/>
              </a:rPr>
              <a:t>muayenesi yapılmalı</a:t>
            </a:r>
          </a:p>
          <a:p>
            <a:r>
              <a:rPr lang="tr-TR" sz="2400" dirty="0" smtClean="0">
                <a:latin typeface="Times New Roman" panose="02020603050405020304" pitchFamily="18" charset="0"/>
                <a:cs typeface="Times New Roman" panose="02020603050405020304" pitchFamily="18" charset="0"/>
              </a:rPr>
              <a:t>Muayenede ihmal ve istismar açısından dikkatli olunmalı</a:t>
            </a:r>
          </a:p>
          <a:p>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İşitmesi, görmesi ve </a:t>
            </a:r>
            <a:r>
              <a:rPr lang="tr-TR" sz="2400" dirty="0" err="1" smtClean="0">
                <a:latin typeface="Times New Roman" panose="02020603050405020304" pitchFamily="18" charset="0"/>
                <a:cs typeface="Times New Roman" panose="02020603050405020304" pitchFamily="18" charset="0"/>
              </a:rPr>
              <a:t>hiperlipidemi</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riski </a:t>
            </a:r>
            <a:r>
              <a:rPr lang="tr-TR" sz="2400" dirty="0" smtClean="0">
                <a:latin typeface="Times New Roman" panose="02020603050405020304" pitchFamily="18" charset="0"/>
                <a:cs typeface="Times New Roman" panose="02020603050405020304" pitchFamily="18" charset="0"/>
              </a:rPr>
              <a:t>değerlendirilmeli</a:t>
            </a:r>
          </a:p>
          <a:p>
            <a:r>
              <a:rPr lang="tr-TR" sz="2400" dirty="0" smtClean="0">
                <a:latin typeface="Times New Roman" panose="02020603050405020304" pitchFamily="18" charset="0"/>
                <a:cs typeface="Times New Roman" panose="02020603050405020304" pitchFamily="18" charset="0"/>
              </a:rPr>
              <a:t>İdrar </a:t>
            </a:r>
            <a:r>
              <a:rPr lang="tr-TR" sz="2400" dirty="0">
                <a:latin typeface="Times New Roman" panose="02020603050405020304" pitchFamily="18" charset="0"/>
                <a:cs typeface="Times New Roman" panose="02020603050405020304" pitchFamily="18" charset="0"/>
              </a:rPr>
              <a:t>yolu enfeksiyonunu </a:t>
            </a:r>
            <a:r>
              <a:rPr lang="tr-TR" sz="2400" dirty="0" smtClean="0">
                <a:latin typeface="Times New Roman" panose="02020603050405020304" pitchFamily="18" charset="0"/>
                <a:cs typeface="Times New Roman" panose="02020603050405020304" pitchFamily="18" charset="0"/>
              </a:rPr>
              <a:t>sorgulanmalı</a:t>
            </a:r>
          </a:p>
          <a:p>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Anneye ve</a:t>
            </a:r>
            <a:r>
              <a:rPr lang="en-US"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çocuğa</a:t>
            </a:r>
            <a:r>
              <a:rPr lang="en-US"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danışmanlık verilmeli</a:t>
            </a:r>
          </a:p>
          <a:p>
            <a:endParaRPr lang="tr-TR" sz="2400" dirty="0" smtClean="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3200" dirty="0" smtClean="0">
              <a:latin typeface="Times New Roman" panose="02020603050405020304" pitchFamily="18" charset="0"/>
              <a:cs typeface="Times New Roman" panose="02020603050405020304" pitchFamily="18" charset="0"/>
            </a:endParaRPr>
          </a:p>
          <a:p>
            <a:endParaRPr lang="tr-TR" sz="32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10-21 Yaş </a:t>
            </a:r>
            <a:r>
              <a:rPr lang="tr-TR" b="1" dirty="0" smtClean="0">
                <a:solidFill>
                  <a:schemeClr val="tx1"/>
                </a:solidFill>
                <a:latin typeface="Times New Roman" panose="02020603050405020304" pitchFamily="18" charset="0"/>
                <a:cs typeface="Times New Roman" panose="02020603050405020304" pitchFamily="18" charset="0"/>
              </a:rPr>
              <a:t>İzlemi-1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r>
              <a:rPr lang="tr-TR" sz="2400" b="1" dirty="0">
                <a:latin typeface="Times New Roman" panose="02020603050405020304" pitchFamily="18" charset="0"/>
                <a:cs typeface="Times New Roman" panose="02020603050405020304" pitchFamily="18" charset="0"/>
              </a:rPr>
              <a:t>10-21 </a:t>
            </a:r>
            <a:r>
              <a:rPr lang="tr-TR" sz="2400" b="1" dirty="0" smtClean="0">
                <a:latin typeface="Times New Roman" panose="02020603050405020304" pitchFamily="18" charset="0"/>
                <a:cs typeface="Times New Roman" panose="02020603050405020304" pitchFamily="18" charset="0"/>
              </a:rPr>
              <a:t>yaş aralığında </a:t>
            </a:r>
            <a:r>
              <a:rPr lang="tr-TR" sz="2400" b="1" dirty="0">
                <a:latin typeface="Times New Roman" panose="02020603050405020304" pitchFamily="18" charset="0"/>
                <a:cs typeface="Times New Roman" panose="02020603050405020304" pitchFamily="18" charset="0"/>
              </a:rPr>
              <a:t>her </a:t>
            </a:r>
            <a:r>
              <a:rPr lang="tr-TR" sz="2400" b="1" dirty="0" smtClean="0">
                <a:latin typeface="Times New Roman" panose="02020603050405020304" pitchFamily="18" charset="0"/>
                <a:cs typeface="Times New Roman" panose="02020603050405020304" pitchFamily="18" charset="0"/>
              </a:rPr>
              <a:t>yıl </a:t>
            </a:r>
            <a:r>
              <a:rPr lang="tr-TR" sz="2400" b="1" dirty="0">
                <a:latin typeface="Times New Roman" panose="02020603050405020304" pitchFamily="18" charset="0"/>
                <a:cs typeface="Times New Roman" panose="02020603050405020304" pitchFamily="18" charset="0"/>
              </a:rPr>
              <a:t>izlem </a:t>
            </a:r>
            <a:r>
              <a:rPr lang="tr-TR" sz="2400" b="1" dirty="0" smtClean="0">
                <a:latin typeface="Times New Roman" panose="02020603050405020304" pitchFamily="18" charset="0"/>
                <a:cs typeface="Times New Roman" panose="02020603050405020304" pitchFamily="18" charset="0"/>
              </a:rPr>
              <a:t>yapılmalı</a:t>
            </a:r>
          </a:p>
          <a:p>
            <a:r>
              <a:rPr lang="tr-TR" sz="2400" dirty="0">
                <a:latin typeface="Times New Roman" panose="02020603050405020304" pitchFamily="18" charset="0"/>
                <a:cs typeface="Times New Roman" panose="02020603050405020304" pitchFamily="18" charset="0"/>
              </a:rPr>
              <a:t>Risk </a:t>
            </a:r>
            <a:r>
              <a:rPr lang="tr-TR" sz="2400" dirty="0" smtClean="0">
                <a:latin typeface="Times New Roman" panose="02020603050405020304" pitchFamily="18" charset="0"/>
                <a:cs typeface="Times New Roman" panose="02020603050405020304" pitchFamily="18" charset="0"/>
              </a:rPr>
              <a:t>durumunda veya </a:t>
            </a:r>
            <a:r>
              <a:rPr lang="tr-TR" sz="2400" dirty="0">
                <a:latin typeface="Times New Roman" panose="02020603050405020304" pitchFamily="18" charset="0"/>
                <a:cs typeface="Times New Roman" panose="02020603050405020304" pitchFamily="18" charset="0"/>
              </a:rPr>
              <a:t>sevk edilmesi gereken bir durum tespitinde izlem sıklığı ve niteliği </a:t>
            </a:r>
            <a:r>
              <a:rPr lang="tr-TR" sz="2400" dirty="0" smtClean="0">
                <a:latin typeface="Times New Roman" panose="02020603050405020304" pitchFamily="18" charset="0"/>
                <a:cs typeface="Times New Roman" panose="02020603050405020304" pitchFamily="18" charset="0"/>
              </a:rPr>
              <a:t>artırılmalı</a:t>
            </a:r>
          </a:p>
          <a:p>
            <a:endParaRPr lang="tr-TR" sz="2400" dirty="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10-14 yaş: </a:t>
            </a:r>
            <a:r>
              <a:rPr lang="tr-TR" sz="2400" dirty="0">
                <a:latin typeface="Times New Roman" panose="02020603050405020304" pitchFamily="18" charset="0"/>
                <a:cs typeface="Times New Roman" panose="02020603050405020304" pitchFamily="18" charset="0"/>
              </a:rPr>
              <a:t>erken ergenlik dönemi</a:t>
            </a:r>
            <a:r>
              <a:rPr lang="tr-TR" sz="2400" dirty="0" smtClean="0">
                <a:latin typeface="Times New Roman" panose="02020603050405020304" pitchFamily="18" charset="0"/>
                <a:cs typeface="Times New Roman" panose="02020603050405020304" pitchFamily="18" charset="0"/>
              </a:rPr>
              <a:t>,</a:t>
            </a:r>
          </a:p>
          <a:p>
            <a:r>
              <a:rPr lang="tr-TR" sz="2400" i="1" dirty="0" smtClean="0">
                <a:latin typeface="Times New Roman" panose="02020603050405020304" pitchFamily="18" charset="0"/>
                <a:cs typeface="Times New Roman" panose="02020603050405020304" pitchFamily="18" charset="0"/>
              </a:rPr>
              <a:t>15-18 yaş: </a:t>
            </a:r>
            <a:r>
              <a:rPr lang="tr-TR" sz="2400" dirty="0">
                <a:latin typeface="Times New Roman" panose="02020603050405020304" pitchFamily="18" charset="0"/>
                <a:cs typeface="Times New Roman" panose="02020603050405020304" pitchFamily="18" charset="0"/>
              </a:rPr>
              <a:t>orta ergenlik dönemi</a:t>
            </a:r>
            <a:r>
              <a:rPr lang="tr-TR" sz="2400" dirty="0" smtClean="0">
                <a:latin typeface="Times New Roman" panose="02020603050405020304" pitchFamily="18" charset="0"/>
                <a:cs typeface="Times New Roman" panose="02020603050405020304" pitchFamily="18" charset="0"/>
              </a:rPr>
              <a:t>,</a:t>
            </a:r>
          </a:p>
          <a:p>
            <a:r>
              <a:rPr lang="tr-TR" sz="2400" i="1" dirty="0" smtClean="0">
                <a:latin typeface="Times New Roman" panose="02020603050405020304" pitchFamily="18" charset="0"/>
                <a:cs typeface="Times New Roman" panose="02020603050405020304" pitchFamily="18" charset="0"/>
              </a:rPr>
              <a:t>19-21 yaş:</a:t>
            </a:r>
            <a:r>
              <a:rPr lang="tr-TR" sz="2400" dirty="0" smtClean="0">
                <a:latin typeface="Times New Roman" panose="02020603050405020304" pitchFamily="18" charset="0"/>
                <a:cs typeface="Times New Roman" panose="02020603050405020304" pitchFamily="18" charset="0"/>
              </a:rPr>
              <a:t> geç </a:t>
            </a:r>
            <a:r>
              <a:rPr lang="tr-TR" sz="2400" dirty="0">
                <a:latin typeface="Times New Roman" panose="02020603050405020304" pitchFamily="18" charset="0"/>
                <a:cs typeface="Times New Roman" panose="02020603050405020304" pitchFamily="18" charset="0"/>
              </a:rPr>
              <a:t>ergenlik dönemi </a:t>
            </a:r>
            <a:r>
              <a:rPr lang="tr-TR" sz="2400" dirty="0" smtClean="0">
                <a:latin typeface="Times New Roman" panose="02020603050405020304" pitchFamily="18" charset="0"/>
                <a:cs typeface="Times New Roman" panose="02020603050405020304" pitchFamily="18" charset="0"/>
              </a:rPr>
              <a:t>olarak tanımlanmakta</a:t>
            </a:r>
          </a:p>
          <a:p>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Erken, orta ve geç ergenlik dönemlerinde 1’er kez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ve/veya </a:t>
            </a:r>
            <a:r>
              <a:rPr lang="tr-TR" sz="2400" dirty="0" err="1">
                <a:latin typeface="Times New Roman" panose="02020603050405020304" pitchFamily="18" charset="0"/>
                <a:cs typeface="Times New Roman" panose="02020603050405020304" pitchFamily="18" charset="0"/>
              </a:rPr>
              <a:t>Htc</a:t>
            </a:r>
            <a:r>
              <a:rPr lang="tr-TR" sz="2400" dirty="0">
                <a:latin typeface="Times New Roman" panose="02020603050405020304" pitchFamily="18" charset="0"/>
                <a:cs typeface="Times New Roman" panose="02020603050405020304" pitchFamily="18" charset="0"/>
              </a:rPr>
              <a:t> ölçümü </a:t>
            </a:r>
            <a:r>
              <a:rPr lang="tr-TR" sz="2400" dirty="0" smtClean="0">
                <a:latin typeface="Times New Roman" panose="02020603050405020304" pitchFamily="18" charset="0"/>
                <a:cs typeface="Times New Roman" panose="02020603050405020304" pitchFamily="18" charset="0"/>
              </a:rPr>
              <a:t>yapılmalı</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10-21 Yaş </a:t>
            </a:r>
            <a:r>
              <a:rPr lang="tr-TR" b="1" dirty="0" smtClean="0">
                <a:solidFill>
                  <a:schemeClr val="tx1"/>
                </a:solidFill>
                <a:latin typeface="Times New Roman" panose="02020603050405020304" pitchFamily="18" charset="0"/>
                <a:cs typeface="Times New Roman" panose="02020603050405020304" pitchFamily="18" charset="0"/>
              </a:rPr>
              <a:t>İzlemi-2</a:t>
            </a:r>
            <a:endParaRPr lang="tr-TR" dirty="0"/>
          </a:p>
        </p:txBody>
      </p:sp>
      <p:sp>
        <p:nvSpPr>
          <p:cNvPr id="3" name="İçerik Yer Tutucusu 2"/>
          <p:cNvSpPr>
            <a:spLocks noGrp="1"/>
          </p:cNvSpPr>
          <p:nvPr>
            <p:ph sz="quarter" idx="1"/>
          </p:nvPr>
        </p:nvSpPr>
        <p:spPr>
          <a:xfrm>
            <a:off x="467544" y="1600200"/>
            <a:ext cx="8298504" cy="4781128"/>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Ayrıntılı sistemik </a:t>
            </a:r>
            <a:r>
              <a:rPr lang="tr-TR" sz="2400" dirty="0">
                <a:latin typeface="Times New Roman" panose="02020603050405020304" pitchFamily="18" charset="0"/>
                <a:cs typeface="Times New Roman" panose="02020603050405020304" pitchFamily="18" charset="0"/>
              </a:rPr>
              <a:t>muayene </a:t>
            </a:r>
            <a:r>
              <a:rPr lang="tr-TR" sz="2400" dirty="0" smtClean="0">
                <a:latin typeface="Times New Roman" panose="02020603050405020304" pitchFamily="18" charset="0"/>
                <a:cs typeface="Times New Roman" panose="02020603050405020304" pitchFamily="18" charset="0"/>
              </a:rPr>
              <a:t>yapılmalı</a:t>
            </a:r>
            <a:endParaRPr lang="tr-TR" sz="2400" dirty="0">
              <a:latin typeface="Times New Roman" panose="02020603050405020304" pitchFamily="18" charset="0"/>
              <a:cs typeface="Times New Roman" panose="02020603050405020304" pitchFamily="18" charset="0"/>
            </a:endParaRPr>
          </a:p>
          <a:p>
            <a:pPr lvl="1" algn="just"/>
            <a:r>
              <a:rPr lang="tr-TR" sz="2100" dirty="0">
                <a:latin typeface="Times New Roman" panose="02020603050405020304" pitchFamily="18" charset="0"/>
                <a:cs typeface="Times New Roman" panose="02020603050405020304" pitchFamily="18" charset="0"/>
              </a:rPr>
              <a:t>Muayene etmek için izin istenmeli</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Her aşamada yapılan işlem ve bulgularla ilgili bilgi verilmeli</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Vücut ağırlığı, boy </a:t>
            </a:r>
            <a:r>
              <a:rPr lang="tr-TR" sz="2400" dirty="0">
                <a:latin typeface="Times New Roman" panose="02020603050405020304" pitchFamily="18" charset="0"/>
                <a:cs typeface="Times New Roman" panose="02020603050405020304" pitchFamily="18" charset="0"/>
              </a:rPr>
              <a:t>uzunluğu </a:t>
            </a:r>
            <a:r>
              <a:rPr lang="tr-TR" sz="2400" dirty="0" smtClean="0">
                <a:latin typeface="Times New Roman" panose="02020603050405020304" pitchFamily="18" charset="0"/>
                <a:cs typeface="Times New Roman" panose="02020603050405020304" pitchFamily="18" charset="0"/>
              </a:rPr>
              <a:t>ölçülüp, </a:t>
            </a:r>
            <a:r>
              <a:rPr lang="tr-TR" sz="2400" dirty="0">
                <a:latin typeface="Times New Roman" panose="02020603050405020304" pitchFamily="18" charset="0"/>
                <a:cs typeface="Times New Roman" panose="02020603050405020304" pitchFamily="18" charset="0"/>
              </a:rPr>
              <a:t>beden kitle indeksi ve ideal ağırlık </a:t>
            </a:r>
            <a:r>
              <a:rPr lang="tr-TR" sz="2400" dirty="0" smtClean="0">
                <a:latin typeface="Times New Roman" panose="02020603050405020304" pitchFamily="18" charset="0"/>
                <a:cs typeface="Times New Roman" panose="02020603050405020304" pitchFamily="18" charset="0"/>
              </a:rPr>
              <a:t>yüzdesi </a:t>
            </a:r>
            <a:r>
              <a:rPr lang="tr-TR" sz="2400" dirty="0">
                <a:latin typeface="Times New Roman" panose="02020603050405020304" pitchFamily="18" charset="0"/>
                <a:cs typeface="Times New Roman" panose="02020603050405020304" pitchFamily="18" charset="0"/>
              </a:rPr>
              <a:t>hesaplanmalı, önceki kayıtlarla karşılaştırılıp, boy ve ağırlık sorunları </a:t>
            </a:r>
            <a:r>
              <a:rPr lang="tr-TR" sz="2400" dirty="0" smtClean="0">
                <a:latin typeface="Times New Roman" panose="02020603050405020304" pitchFamily="18" charset="0"/>
                <a:cs typeface="Times New Roman" panose="02020603050405020304" pitchFamily="18" charset="0"/>
              </a:rPr>
              <a:t>belirlenmeli</a:t>
            </a:r>
            <a:endParaRPr lang="tr-TR" sz="24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8144953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10-21 Yaş </a:t>
            </a:r>
            <a:r>
              <a:rPr lang="tr-TR" b="1" dirty="0" smtClean="0">
                <a:solidFill>
                  <a:schemeClr val="tx1"/>
                </a:solidFill>
                <a:latin typeface="Times New Roman" panose="02020603050405020304" pitchFamily="18" charset="0"/>
                <a:cs typeface="Times New Roman" panose="02020603050405020304" pitchFamily="18" charset="0"/>
              </a:rPr>
              <a:t>İzlemi-3</a:t>
            </a:r>
            <a:endParaRPr lang="tr-TR" dirty="0"/>
          </a:p>
        </p:txBody>
      </p:sp>
      <p:sp>
        <p:nvSpPr>
          <p:cNvPr id="3" name="İçerik Yer Tutucusu 2"/>
          <p:cNvSpPr>
            <a:spLocks noGrp="1"/>
          </p:cNvSpPr>
          <p:nvPr>
            <p:ph sz="quarter" idx="1"/>
          </p:nvPr>
        </p:nvSpPr>
        <p:spPr/>
        <p:txBody>
          <a:bodyPr/>
          <a:lstStyle/>
          <a:p>
            <a:pPr marL="0" indent="0" algn="just">
              <a:buNone/>
            </a:pPr>
            <a:r>
              <a:rPr lang="tr-TR" sz="2400" dirty="0" err="1">
                <a:latin typeface="Times New Roman" panose="02020603050405020304" pitchFamily="18" charset="0"/>
                <a:cs typeface="Times New Roman" panose="02020603050405020304" pitchFamily="18" charset="0"/>
              </a:rPr>
              <a:t>Psikososyal</a:t>
            </a:r>
            <a:r>
              <a:rPr lang="tr-TR" sz="2400" dirty="0">
                <a:latin typeface="Times New Roman" panose="02020603050405020304" pitchFamily="18" charset="0"/>
                <a:cs typeface="Times New Roman" panose="02020603050405020304" pitchFamily="18" charset="0"/>
              </a:rPr>
              <a:t> durumun belirlenmesi için HEEADSSS formu </a:t>
            </a:r>
            <a:r>
              <a:rPr lang="tr-TR" sz="2400" dirty="0" smtClean="0">
                <a:latin typeface="Times New Roman" panose="02020603050405020304" pitchFamily="18" charset="0"/>
                <a:cs typeface="Times New Roman" panose="02020603050405020304" pitchFamily="18" charset="0"/>
              </a:rPr>
              <a:t>kullanılmalıdır. HEEADSSS:</a:t>
            </a:r>
          </a:p>
          <a:p>
            <a:pPr algn="just"/>
            <a:r>
              <a:rPr lang="en-US" sz="2400" b="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ome </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Ev</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ducation/</a:t>
            </a:r>
            <a:r>
              <a:rPr lang="en-US" sz="2400" dirty="0" err="1" smtClean="0">
                <a:latin typeface="Times New Roman" panose="02020603050405020304" pitchFamily="18" charset="0"/>
                <a:cs typeface="Times New Roman" panose="02020603050405020304" pitchFamily="18" charset="0"/>
              </a:rPr>
              <a:t>Employement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Eğitim</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İş</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ating (</a:t>
            </a:r>
            <a:r>
              <a:rPr lang="en-US" sz="2400" dirty="0" err="1">
                <a:latin typeface="Times New Roman" panose="02020603050405020304" pitchFamily="18" charset="0"/>
                <a:cs typeface="Times New Roman" panose="02020603050405020304" pitchFamily="18" charset="0"/>
              </a:rPr>
              <a:t>Yeme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tutumu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ctivities </a:t>
            </a:r>
            <a:r>
              <a:rPr lang="en-US" sz="2400" dirty="0" smtClean="0">
                <a:latin typeface="Times New Roman" panose="02020603050405020304" pitchFamily="18" charset="0"/>
                <a:cs typeface="Times New Roman" panose="02020603050405020304" pitchFamily="18" charset="0"/>
              </a:rPr>
              <a:t>(</a:t>
            </a:r>
            <a:r>
              <a:rPr lang="tr-TR" sz="2400" dirty="0" err="1" smtClean="0">
                <a:latin typeface="Times New Roman" panose="02020603050405020304" pitchFamily="18" charset="0"/>
                <a:cs typeface="Times New Roman" panose="02020603050405020304" pitchFamily="18" charset="0"/>
              </a:rPr>
              <a:t>A</a:t>
            </a:r>
            <a:r>
              <a:rPr lang="en-US" sz="2400" dirty="0" err="1" smtClean="0">
                <a:latin typeface="Times New Roman" panose="02020603050405020304" pitchFamily="18" charset="0"/>
                <a:cs typeface="Times New Roman" panose="02020603050405020304" pitchFamily="18" charset="0"/>
              </a:rPr>
              <a:t>kranlarla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aktivite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rugs (</a:t>
            </a:r>
            <a:r>
              <a:rPr lang="en-US" sz="2400" dirty="0" err="1">
                <a:latin typeface="Times New Roman" panose="02020603050405020304" pitchFamily="18" charset="0"/>
                <a:cs typeface="Times New Roman" panose="02020603050405020304" pitchFamily="18" charset="0"/>
              </a:rPr>
              <a:t>Madde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kullanımı</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exuality (</a:t>
            </a:r>
            <a:r>
              <a:rPr lang="en-US" sz="2400" dirty="0" err="1">
                <a:latin typeface="Times New Roman" panose="02020603050405020304" pitchFamily="18" charset="0"/>
                <a:cs typeface="Times New Roman" panose="02020603050405020304" pitchFamily="18" charset="0"/>
              </a:rPr>
              <a:t>Cinsellik</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uicide/depression (</a:t>
            </a:r>
            <a:r>
              <a:rPr lang="en-US" sz="2400" dirty="0" err="1">
                <a:latin typeface="Times New Roman" panose="02020603050405020304" pitchFamily="18" charset="0"/>
                <a:cs typeface="Times New Roman" panose="02020603050405020304" pitchFamily="18" charset="0"/>
              </a:rPr>
              <a:t>İntihar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depresyon</a:t>
            </a:r>
            <a:r>
              <a:rPr lang="en-US" sz="2400" dirty="0">
                <a:latin typeface="Times New Roman" panose="02020603050405020304" pitchFamily="18" charset="0"/>
                <a:cs typeface="Times New Roman" panose="02020603050405020304" pitchFamily="18" charset="0"/>
              </a:rPr>
              <a:t>) </a:t>
            </a:r>
          </a:p>
          <a:p>
            <a:pPr algn="just"/>
            <a:r>
              <a:rPr lang="en-US" sz="2400" b="1"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afety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Güvenli</a:t>
            </a:r>
            <a:r>
              <a:rPr lang="en-US" sz="2400" dirty="0" smtClean="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p>
          <a:p>
            <a:endParaRPr lang="tr-TR" sz="24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10-21 Yaş </a:t>
            </a:r>
            <a:r>
              <a:rPr lang="tr-TR" b="1" dirty="0" smtClean="0">
                <a:solidFill>
                  <a:schemeClr val="tx1"/>
                </a:solidFill>
                <a:latin typeface="Times New Roman" panose="02020603050405020304" pitchFamily="18" charset="0"/>
                <a:cs typeface="Times New Roman" panose="02020603050405020304" pitchFamily="18" charset="0"/>
              </a:rPr>
              <a:t>İzlemi-4</a:t>
            </a:r>
            <a:endParaRPr lang="tr-TR" dirty="0"/>
          </a:p>
        </p:txBody>
      </p:sp>
      <p:sp>
        <p:nvSpPr>
          <p:cNvPr id="3" name="İçerik Yer Tutucusu 2"/>
          <p:cNvSpPr>
            <a:spLocks noGrp="1"/>
          </p:cNvSpPr>
          <p:nvPr>
            <p:ph sz="quarter" idx="1"/>
          </p:nvPr>
        </p:nvSpPr>
        <p:spPr/>
        <p:txBody>
          <a:bodyPr>
            <a:normAutofit/>
          </a:bodyPr>
          <a:lstStyle/>
          <a:p>
            <a:r>
              <a:rPr lang="tr-TR" sz="2400" dirty="0">
                <a:latin typeface="Times New Roman" panose="02020603050405020304" pitchFamily="18" charset="0"/>
                <a:cs typeface="Times New Roman" panose="02020603050405020304" pitchFamily="18" charset="0"/>
              </a:rPr>
              <a:t>G</a:t>
            </a:r>
            <a:r>
              <a:rPr lang="tr-TR" sz="2400" dirty="0" smtClean="0">
                <a:latin typeface="Times New Roman" panose="02020603050405020304" pitchFamily="18" charset="0"/>
                <a:cs typeface="Times New Roman" panose="02020603050405020304" pitchFamily="18" charset="0"/>
              </a:rPr>
              <a:t>encin </a:t>
            </a:r>
            <a:r>
              <a:rPr lang="tr-TR" sz="2400" dirty="0">
                <a:latin typeface="Times New Roman" panose="02020603050405020304" pitchFamily="18" charset="0"/>
                <a:cs typeface="Times New Roman" panose="02020603050405020304" pitchFamily="18" charset="0"/>
              </a:rPr>
              <a:t>fiziksel </a:t>
            </a:r>
            <a:r>
              <a:rPr lang="tr-TR" sz="2400" dirty="0" smtClean="0">
                <a:latin typeface="Times New Roman" panose="02020603050405020304" pitchFamily="18" charset="0"/>
                <a:cs typeface="Times New Roman" panose="02020603050405020304" pitchFamily="18" charset="0"/>
              </a:rPr>
              <a:t>gelişmişlik </a:t>
            </a:r>
            <a:r>
              <a:rPr lang="tr-TR" sz="2400" dirty="0">
                <a:latin typeface="Times New Roman" panose="02020603050405020304" pitchFamily="18" charset="0"/>
                <a:cs typeface="Times New Roman" panose="02020603050405020304" pitchFamily="18" charset="0"/>
              </a:rPr>
              <a:t>düzeyini belirlemek için </a:t>
            </a:r>
            <a:r>
              <a:rPr lang="tr-TR" sz="2400" dirty="0" err="1">
                <a:latin typeface="Times New Roman" panose="02020603050405020304" pitchFamily="18" charset="0"/>
                <a:cs typeface="Times New Roman" panose="02020603050405020304" pitchFamily="18" charset="0"/>
              </a:rPr>
              <a:t>Tanner</a:t>
            </a:r>
            <a:r>
              <a:rPr lang="tr-TR" sz="2400" dirty="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evrelemesi</a:t>
            </a:r>
            <a:r>
              <a:rPr lang="tr-TR" sz="2400" dirty="0" smtClean="0">
                <a:latin typeface="Times New Roman" panose="02020603050405020304" pitchFamily="18" charset="0"/>
                <a:cs typeface="Times New Roman" panose="02020603050405020304" pitchFamily="18" charset="0"/>
              </a:rPr>
              <a:t> kullanılmalı</a:t>
            </a:r>
          </a:p>
          <a:p>
            <a:endParaRPr lang="tr-TR" sz="2400" dirty="0" smtClean="0">
              <a:latin typeface="Times New Roman" panose="02020603050405020304" pitchFamily="18" charset="0"/>
              <a:cs typeface="Times New Roman" panose="02020603050405020304" pitchFamily="18" charset="0"/>
            </a:endParaRPr>
          </a:p>
          <a:p>
            <a:r>
              <a:rPr lang="tr-TR" sz="2400" dirty="0" err="1" smtClean="0">
                <a:latin typeface="Times New Roman" panose="02020603050405020304" pitchFamily="18" charset="0"/>
                <a:cs typeface="Times New Roman" panose="02020603050405020304" pitchFamily="18" charset="0"/>
              </a:rPr>
              <a:t>Tanner</a:t>
            </a:r>
            <a:r>
              <a:rPr lang="tr-TR" sz="2400" dirty="0" smtClean="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evrelemesi</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kartını </a:t>
            </a:r>
            <a:r>
              <a:rPr lang="tr-TR" sz="2400" dirty="0">
                <a:latin typeface="Times New Roman" panose="02020603050405020304" pitchFamily="18" charset="0"/>
                <a:cs typeface="Times New Roman" panose="02020603050405020304" pitchFamily="18" charset="0"/>
              </a:rPr>
              <a:t>gence vererek </a:t>
            </a:r>
            <a:r>
              <a:rPr lang="tr-TR" sz="2400" dirty="0" smtClean="0">
                <a:latin typeface="Times New Roman" panose="02020603050405020304" pitchFamily="18" charset="0"/>
                <a:cs typeface="Times New Roman" panose="02020603050405020304" pitchFamily="18" charset="0"/>
              </a:rPr>
              <a:t>kendisini </a:t>
            </a:r>
            <a:r>
              <a:rPr lang="tr-TR" sz="2400" dirty="0">
                <a:latin typeface="Times New Roman" panose="02020603050405020304" pitchFamily="18" charset="0"/>
                <a:cs typeface="Times New Roman" panose="02020603050405020304" pitchFamily="18" charset="0"/>
              </a:rPr>
              <a:t>hangi evrede </a:t>
            </a:r>
            <a:r>
              <a:rPr lang="tr-TR" sz="2400" dirty="0" smtClean="0">
                <a:latin typeface="Times New Roman" panose="02020603050405020304" pitchFamily="18" charset="0"/>
                <a:cs typeface="Times New Roman" panose="02020603050405020304" pitchFamily="18" charset="0"/>
              </a:rPr>
              <a:t>gördüğü sorulmalı</a:t>
            </a:r>
          </a:p>
          <a:p>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Gerektiğinde izin alınarak muayenesi yapılmalı, </a:t>
            </a:r>
            <a:r>
              <a:rPr lang="tr-TR" sz="2400" dirty="0">
                <a:latin typeface="Times New Roman" panose="02020603050405020304" pitchFamily="18" charset="0"/>
                <a:cs typeface="Times New Roman" panose="02020603050405020304" pitchFamily="18" charset="0"/>
              </a:rPr>
              <a:t>erken ya da geç </a:t>
            </a:r>
            <a:r>
              <a:rPr lang="tr-TR" sz="2400" dirty="0" err="1">
                <a:latin typeface="Times New Roman" panose="02020603050405020304" pitchFamily="18" charset="0"/>
                <a:cs typeface="Times New Roman" panose="02020603050405020304" pitchFamily="18" charset="0"/>
              </a:rPr>
              <a:t>puberte</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açısından değerlendirilmeli</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Doğumun </a:t>
            </a:r>
            <a:r>
              <a:rPr lang="tr-TR" b="1" dirty="0">
                <a:solidFill>
                  <a:schemeClr val="tx1"/>
                </a:solidFill>
                <a:latin typeface="Times New Roman" panose="02020603050405020304" pitchFamily="18" charset="0"/>
                <a:cs typeface="Times New Roman" panose="02020603050405020304" pitchFamily="18" charset="0"/>
              </a:rPr>
              <a:t>Hemen </a:t>
            </a:r>
            <a:r>
              <a:rPr lang="tr-TR" b="1" dirty="0" smtClean="0">
                <a:solidFill>
                  <a:schemeClr val="tx1"/>
                </a:solidFill>
                <a:latin typeface="Times New Roman" panose="02020603050405020304" pitchFamily="18" charset="0"/>
                <a:cs typeface="Times New Roman" panose="02020603050405020304" pitchFamily="18" charset="0"/>
              </a:rPr>
              <a:t>Sonrası </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153400" cy="4781128"/>
          </a:xfrm>
        </p:spPr>
        <p:txBody>
          <a:bodyPr>
            <a:noAutofit/>
          </a:bodyPr>
          <a:lstStyle/>
          <a:p>
            <a:pPr algn="just"/>
            <a:r>
              <a:rPr lang="tr-TR" sz="2400" dirty="0" smtClean="0">
                <a:latin typeface="Times New Roman" panose="02020603050405020304" pitchFamily="18" charset="0"/>
                <a:cs typeface="Times New Roman" panose="02020603050405020304" pitchFamily="18" charset="0"/>
              </a:rPr>
              <a:t>1. </a:t>
            </a:r>
            <a:r>
              <a:rPr lang="tr-TR" sz="2400" dirty="0">
                <a:latin typeface="Times New Roman" panose="02020603050405020304" pitchFamily="18" charset="0"/>
                <a:cs typeface="Times New Roman" panose="02020603050405020304" pitchFamily="18" charset="0"/>
              </a:rPr>
              <a:t>ve 5. </a:t>
            </a:r>
            <a:r>
              <a:rPr lang="tr-TR" sz="2400" dirty="0" smtClean="0">
                <a:latin typeface="Times New Roman" panose="02020603050405020304" pitchFamily="18" charset="0"/>
                <a:cs typeface="Times New Roman" panose="02020603050405020304" pitchFamily="18" charset="0"/>
              </a:rPr>
              <a:t>dakikada </a:t>
            </a:r>
            <a:r>
              <a:rPr lang="tr-TR" sz="2400" dirty="0" err="1" smtClean="0">
                <a:latin typeface="Times New Roman" panose="02020603050405020304" pitchFamily="18" charset="0"/>
                <a:cs typeface="Times New Roman" panose="02020603050405020304" pitchFamily="18" charset="0"/>
              </a:rPr>
              <a:t>Apgar</a:t>
            </a:r>
            <a:r>
              <a:rPr lang="tr-TR" sz="2400" dirty="0" smtClean="0">
                <a:latin typeface="Times New Roman" panose="02020603050405020304" pitchFamily="18" charset="0"/>
                <a:cs typeface="Times New Roman" panose="02020603050405020304" pitchFamily="18" charset="0"/>
              </a:rPr>
              <a:t> değerlendirmesi yapılır.</a:t>
            </a:r>
          </a:p>
          <a:p>
            <a:pPr algn="just"/>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Bebek </a:t>
            </a:r>
            <a:r>
              <a:rPr lang="tr-TR" sz="2400" dirty="0" smtClean="0">
                <a:latin typeface="Times New Roman" panose="02020603050405020304" pitchFamily="18" charset="0"/>
                <a:cs typeface="Times New Roman" panose="02020603050405020304" pitchFamily="18" charset="0"/>
              </a:rPr>
              <a:t>stabilize  ise:</a:t>
            </a:r>
          </a:p>
          <a:p>
            <a:pPr lvl="1" algn="just"/>
            <a:r>
              <a:rPr lang="tr-TR" sz="2400" dirty="0" smtClean="0">
                <a:latin typeface="Times New Roman" panose="02020603050405020304" pitchFamily="18" charset="0"/>
                <a:cs typeface="Times New Roman" panose="02020603050405020304" pitchFamily="18" charset="0"/>
              </a:rPr>
              <a:t>Bebeğin </a:t>
            </a:r>
            <a:r>
              <a:rPr lang="tr-TR" sz="2400" dirty="0">
                <a:latin typeface="Times New Roman" panose="02020603050405020304" pitchFamily="18" charset="0"/>
                <a:cs typeface="Times New Roman" panose="02020603050405020304" pitchFamily="18" charset="0"/>
              </a:rPr>
              <a:t>göbek ve göz </a:t>
            </a:r>
            <a:r>
              <a:rPr lang="tr-TR" sz="2400" dirty="0" smtClean="0">
                <a:latin typeface="Times New Roman" panose="02020603050405020304" pitchFamily="18" charset="0"/>
                <a:cs typeface="Times New Roman" panose="02020603050405020304" pitchFamily="18" charset="0"/>
              </a:rPr>
              <a:t>bakımını yapılır.</a:t>
            </a:r>
          </a:p>
          <a:p>
            <a:pPr lvl="1" algn="just"/>
            <a:r>
              <a:rPr lang="tr-TR" sz="2400" dirty="0" smtClean="0">
                <a:latin typeface="Times New Roman" panose="02020603050405020304" pitchFamily="18" charset="0"/>
                <a:cs typeface="Times New Roman" panose="02020603050405020304" pitchFamily="18" charset="0"/>
              </a:rPr>
              <a:t>1 </a:t>
            </a:r>
            <a:r>
              <a:rPr lang="tr-TR" sz="2400" dirty="0">
                <a:latin typeface="Times New Roman" panose="02020603050405020304" pitchFamily="18" charset="0"/>
                <a:cs typeface="Times New Roman" panose="02020603050405020304" pitchFamily="18" charset="0"/>
              </a:rPr>
              <a:t>mg IM K vitamini </a:t>
            </a:r>
            <a:r>
              <a:rPr lang="tr-TR" sz="2400" dirty="0" smtClean="0">
                <a:latin typeface="Times New Roman" panose="02020603050405020304" pitchFamily="18" charset="0"/>
                <a:cs typeface="Times New Roman" panose="02020603050405020304" pitchFamily="18" charset="0"/>
              </a:rPr>
              <a:t>uygulanır.</a:t>
            </a:r>
          </a:p>
          <a:p>
            <a:pPr lvl="1" algn="just"/>
            <a:r>
              <a:rPr lang="tr-TR" sz="2400" dirty="0" smtClean="0">
                <a:latin typeface="Times New Roman" panose="02020603050405020304" pitchFamily="18" charset="0"/>
                <a:cs typeface="Times New Roman" panose="02020603050405020304" pitchFamily="18" charset="0"/>
              </a:rPr>
              <a:t>Bebeğin baş çevresi ve boyu ölçülür, vücut ağırlığı tartılır.</a:t>
            </a:r>
          </a:p>
          <a:p>
            <a:pPr lvl="1" algn="just"/>
            <a:r>
              <a:rPr lang="tr-TR" sz="2400" dirty="0" smtClean="0">
                <a:latin typeface="Times New Roman" panose="02020603050405020304" pitchFamily="18" charset="0"/>
                <a:cs typeface="Times New Roman" panose="02020603050405020304" pitchFamily="18" charset="0"/>
              </a:rPr>
              <a:t>Bebeğin doğuştan anomalisi </a:t>
            </a:r>
            <a:r>
              <a:rPr lang="tr-TR" sz="2400" dirty="0">
                <a:latin typeface="Times New Roman" panose="02020603050405020304" pitchFamily="18" charset="0"/>
                <a:cs typeface="Times New Roman" panose="02020603050405020304" pitchFamily="18" charset="0"/>
              </a:rPr>
              <a:t>olup </a:t>
            </a:r>
            <a:r>
              <a:rPr lang="tr-TR" sz="2400" dirty="0" smtClean="0">
                <a:latin typeface="Times New Roman" panose="02020603050405020304" pitchFamily="18" charset="0"/>
                <a:cs typeface="Times New Roman" panose="02020603050405020304" pitchFamily="18" charset="0"/>
              </a:rPr>
              <a:t>olmadığı değerlendirilir.</a:t>
            </a:r>
          </a:p>
          <a:p>
            <a:pPr lvl="1" algn="just"/>
            <a:r>
              <a:rPr lang="tr-TR" sz="2400" dirty="0" smtClean="0">
                <a:latin typeface="Times New Roman" panose="02020603050405020304" pitchFamily="18" charset="0"/>
                <a:cs typeface="Times New Roman" panose="02020603050405020304" pitchFamily="18" charset="0"/>
              </a:rPr>
              <a:t>Bebeğin solunumu, cilt rengi, hareketleri, </a:t>
            </a:r>
            <a:r>
              <a:rPr lang="tr-TR" sz="2400" dirty="0" err="1" smtClean="0">
                <a:latin typeface="Times New Roman" panose="02020603050405020304" pitchFamily="18" charset="0"/>
                <a:cs typeface="Times New Roman" panose="02020603050405020304" pitchFamily="18" charset="0"/>
              </a:rPr>
              <a:t>tonusu</a:t>
            </a:r>
            <a:r>
              <a:rPr lang="tr-TR" sz="2400" dirty="0" smtClean="0">
                <a:latin typeface="Times New Roman" panose="02020603050405020304" pitchFamily="18" charset="0"/>
                <a:cs typeface="Times New Roman" panose="02020603050405020304" pitchFamily="18" charset="0"/>
              </a:rPr>
              <a:t>, refleksleri değerlendirilir. </a:t>
            </a:r>
          </a:p>
          <a:p>
            <a:pPr lvl="1" algn="just"/>
            <a:r>
              <a:rPr lang="tr-TR" sz="2400" dirty="0" smtClean="0">
                <a:latin typeface="Times New Roman" panose="02020603050405020304" pitchFamily="18" charset="0"/>
                <a:cs typeface="Times New Roman" panose="02020603050405020304" pitchFamily="18" charset="0"/>
              </a:rPr>
              <a:t>Bebeğin ısı kaybını önlemek </a:t>
            </a:r>
            <a:r>
              <a:rPr lang="tr-TR" sz="2400" dirty="0">
                <a:latin typeface="Times New Roman" panose="02020603050405020304" pitchFamily="18" charset="0"/>
                <a:cs typeface="Times New Roman" panose="02020603050405020304" pitchFamily="18" charset="0"/>
              </a:rPr>
              <a:t>için </a:t>
            </a:r>
            <a:r>
              <a:rPr lang="tr-TR" sz="2400" dirty="0" smtClean="0">
                <a:latin typeface="Times New Roman" panose="02020603050405020304" pitchFamily="18" charset="0"/>
                <a:cs typeface="Times New Roman" panose="02020603050405020304" pitchFamily="18" charset="0"/>
              </a:rPr>
              <a:t>giydirilir. </a:t>
            </a:r>
          </a:p>
          <a:p>
            <a:pPr lvl="1" algn="just"/>
            <a:r>
              <a:rPr lang="tr-TR" sz="2400" dirty="0">
                <a:latin typeface="Times New Roman" panose="02020603050405020304" pitchFamily="18" charset="0"/>
                <a:cs typeface="Times New Roman" panose="02020603050405020304" pitchFamily="18" charset="0"/>
              </a:rPr>
              <a:t>E</a:t>
            </a:r>
            <a:r>
              <a:rPr lang="tr-TR" sz="2400" dirty="0" smtClean="0">
                <a:latin typeface="Times New Roman" panose="02020603050405020304" pitchFamily="18" charset="0"/>
                <a:cs typeface="Times New Roman" panose="02020603050405020304" pitchFamily="18" charset="0"/>
              </a:rPr>
              <a:t>n kısa </a:t>
            </a:r>
            <a:r>
              <a:rPr lang="tr-TR" sz="2400" dirty="0">
                <a:latin typeface="Times New Roman" panose="02020603050405020304" pitchFamily="18" charset="0"/>
                <a:cs typeface="Times New Roman" panose="02020603050405020304" pitchFamily="18" charset="0"/>
              </a:rPr>
              <a:t>sürede anne sütü </a:t>
            </a:r>
            <a:r>
              <a:rPr lang="tr-TR" sz="2400" dirty="0" smtClean="0">
                <a:latin typeface="Times New Roman" panose="02020603050405020304" pitchFamily="18" charset="0"/>
                <a:cs typeface="Times New Roman" panose="02020603050405020304" pitchFamily="18" charset="0"/>
              </a:rPr>
              <a:t>alması </a:t>
            </a:r>
            <a:r>
              <a:rPr lang="tr-TR" sz="2400" dirty="0">
                <a:latin typeface="Times New Roman" panose="02020603050405020304" pitchFamily="18" charset="0"/>
                <a:cs typeface="Times New Roman" panose="02020603050405020304" pitchFamily="18" charset="0"/>
              </a:rPr>
              <a:t>için </a:t>
            </a:r>
            <a:r>
              <a:rPr lang="tr-TR" sz="2400" dirty="0" smtClean="0">
                <a:latin typeface="Times New Roman" panose="02020603050405020304" pitchFamily="18" charset="0"/>
                <a:cs typeface="Times New Roman" panose="02020603050405020304" pitchFamily="18" charset="0"/>
              </a:rPr>
              <a:t>anneyle teması ve emzirilmesi sağlanır.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5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10-21 Yaş </a:t>
            </a:r>
            <a:r>
              <a:rPr lang="tr-TR" b="1" dirty="0" smtClean="0">
                <a:solidFill>
                  <a:schemeClr val="tx1"/>
                </a:solidFill>
                <a:latin typeface="Times New Roman" panose="02020603050405020304" pitchFamily="18" charset="0"/>
                <a:cs typeface="Times New Roman" panose="02020603050405020304" pitchFamily="18" charset="0"/>
              </a:rPr>
              <a:t>İzlemi-6</a:t>
            </a:r>
            <a:endParaRPr lang="tr-TR" dirty="0"/>
          </a:p>
        </p:txBody>
      </p:sp>
      <p:sp>
        <p:nvSpPr>
          <p:cNvPr id="3" name="İçerik Yer Tutucusu 2"/>
          <p:cNvSpPr>
            <a:spLocks noGrp="1"/>
          </p:cNvSpPr>
          <p:nvPr>
            <p:ph sz="quarter" idx="1"/>
          </p:nvPr>
        </p:nvSpPr>
        <p:spPr>
          <a:xfrm>
            <a:off x="612648" y="1600200"/>
            <a:ext cx="8153400" cy="4709120"/>
          </a:xfrm>
        </p:spPr>
        <p:txBody>
          <a:bodyPr>
            <a:normAutofit/>
          </a:bodyPr>
          <a:lstStyle/>
          <a:p>
            <a:r>
              <a:rPr lang="en-US" sz="2400" dirty="0" err="1">
                <a:latin typeface="Times New Roman" panose="02020603050405020304" pitchFamily="18" charset="0"/>
                <a:cs typeface="Times New Roman" panose="02020603050405020304" pitchFamily="18" charset="0"/>
              </a:rPr>
              <a:t>Fiziksel</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a:t>
            </a:r>
            <a:r>
              <a:rPr lang="en-US" sz="2400" dirty="0" err="1">
                <a:latin typeface="Times New Roman" panose="02020603050405020304" pitchFamily="18" charset="0"/>
                <a:cs typeface="Times New Roman" panose="02020603050405020304" pitchFamily="18" charset="0"/>
              </a:rPr>
              <a:t>̈yüme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gelişme</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Psikolojik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gelişme</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Sosyal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gelişme</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Kişisel</a:t>
            </a:r>
            <a:r>
              <a:rPr lang="en-US"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temizlik</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Beslenme</a:t>
            </a:r>
            <a:r>
              <a:rPr lang="en-US" sz="2400" dirty="0">
                <a:latin typeface="Times New Roman" panose="02020603050405020304" pitchFamily="18" charset="0"/>
                <a:cs typeface="Times New Roman" panose="02020603050405020304" pitchFamily="18" charset="0"/>
              </a:rPr>
              <a:t>, </a:t>
            </a:r>
          </a:p>
          <a:p>
            <a:r>
              <a:rPr lang="en-US" sz="2400" dirty="0" err="1" smtClean="0">
                <a:latin typeface="Times New Roman" panose="02020603050405020304" pitchFamily="18" charset="0"/>
                <a:cs typeface="Times New Roman" panose="02020603050405020304" pitchFamily="18" charset="0"/>
              </a:rPr>
              <a:t>Fizik</a:t>
            </a:r>
            <a:r>
              <a:rPr lang="tr-TR" sz="2400" dirty="0" smtClean="0">
                <a:latin typeface="Times New Roman" panose="02020603050405020304" pitchFamily="18" charset="0"/>
                <a:cs typeface="Times New Roman" panose="02020603050405020304" pitchFamily="18" charset="0"/>
              </a:rPr>
              <a:t>sel</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aktivite</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Üreme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sağlığı</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Sigara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alkol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madde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kullanımı</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Kaza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yaralanma</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Şiddet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davranışları</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konularında</a:t>
            </a:r>
            <a:r>
              <a:rPr lang="tr-TR"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danışmanlık</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verilmeli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0725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139952" y="1830524"/>
            <a:ext cx="4391400" cy="4406788"/>
          </a:xfrm>
        </p:spPr>
        <p:txBody>
          <a:bodyPr>
            <a:normAutofit lnSpcReduction="10000"/>
          </a:bodyPr>
          <a:lstStyle/>
          <a:p>
            <a:pPr marL="0" indent="0">
              <a:buNone/>
            </a:pPr>
            <a:r>
              <a:rPr lang="tr-TR" sz="2400" dirty="0" smtClean="0">
                <a:latin typeface="Times New Roman" panose="02020603050405020304" pitchFamily="18" charset="0"/>
                <a:cs typeface="Times New Roman" panose="02020603050405020304" pitchFamily="18" charset="0"/>
              </a:rPr>
              <a:t>6 aylık </a:t>
            </a:r>
            <a:r>
              <a:rPr lang="tr-TR" sz="2400" dirty="0" smtClean="0">
                <a:latin typeface="Times New Roman" panose="02020603050405020304" pitchFamily="18" charset="0"/>
                <a:cs typeface="Times New Roman" panose="02020603050405020304" pitchFamily="18" charset="0"/>
              </a:rPr>
              <a:t>erkek</a:t>
            </a:r>
            <a:r>
              <a:rPr lang="tr-TR" sz="2400"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bebek, 6. ay izlemi için aile sağlığı merkezine getirildi.</a:t>
            </a:r>
          </a:p>
          <a:p>
            <a:pPr marL="0" indent="0">
              <a:buNone/>
            </a:pPr>
            <a:r>
              <a:rPr lang="tr-TR" sz="2400" dirty="0" smtClean="0">
                <a:latin typeface="Times New Roman" panose="02020603050405020304" pitchFamily="18" charset="0"/>
                <a:cs typeface="Times New Roman" panose="02020603050405020304" pitchFamily="18" charset="0"/>
              </a:rPr>
              <a:t>İzlem için neler yapalım?</a:t>
            </a:r>
          </a:p>
          <a:p>
            <a:pPr marL="0" indent="0">
              <a:buNone/>
            </a:pPr>
            <a:r>
              <a:rPr lang="tr-TR" sz="2400" dirty="0" smtClean="0">
                <a:latin typeface="Times New Roman" panose="02020603050405020304" pitchFamily="18" charset="0"/>
                <a:cs typeface="Times New Roman" panose="02020603050405020304" pitchFamily="18" charset="0"/>
              </a:rPr>
              <a:t> </a:t>
            </a:r>
          </a:p>
          <a:p>
            <a:pPr marL="0" indent="0">
              <a:buNone/>
            </a:pPr>
            <a:r>
              <a:rPr lang="tr-TR" sz="2400" dirty="0" smtClean="0">
                <a:latin typeface="Times New Roman" panose="02020603050405020304" pitchFamily="18" charset="0"/>
                <a:cs typeface="Times New Roman" panose="02020603050405020304" pitchFamily="18" charset="0"/>
              </a:rPr>
              <a:t>Ailesi bebeğimiz hala arkasına bir şey koymadan desteksiz oturamıyor acaba bir sorun mu var diye muayene sırasında soruyor.</a:t>
            </a:r>
          </a:p>
          <a:p>
            <a:pPr marL="0" indent="0">
              <a:buNone/>
            </a:pPr>
            <a:r>
              <a:rPr lang="tr-TR" sz="2400" dirty="0" smtClean="0">
                <a:latin typeface="Times New Roman" panose="02020603050405020304" pitchFamily="18" charset="0"/>
                <a:cs typeface="Times New Roman" panose="02020603050405020304" pitchFamily="18" charset="0"/>
              </a:rPr>
              <a:t>Aileye neler söyleyebiliriz?</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1026" name="Picture 2" descr="C:\Users\cumali\Desktop\images.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67544" y="1700808"/>
            <a:ext cx="3672408"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971600" y="289096"/>
            <a:ext cx="1846980" cy="769441"/>
          </a:xfrm>
          <a:prstGeom prst="rect">
            <a:avLst/>
          </a:prstGeom>
          <a:noFill/>
        </p:spPr>
        <p:txBody>
          <a:bodyPr wrap="none" rtlCol="0">
            <a:spAutoFit/>
          </a:bodyPr>
          <a:lstStyle/>
          <a:p>
            <a:r>
              <a:rPr lang="tr-TR" sz="4400" b="1" dirty="0" smtClean="0">
                <a:latin typeface="Times New Roman" panose="02020603050405020304" pitchFamily="18" charset="0"/>
                <a:cs typeface="Times New Roman" panose="02020603050405020304" pitchFamily="18" charset="0"/>
              </a:rPr>
              <a:t>Olgu-2</a:t>
            </a:r>
            <a:endParaRPr lang="tr-TR"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431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5122" name="Picture 2" descr="C:\Users\cumali\Desktop\aile hekimliği seminer\özet\özet 1.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53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Times New Roman" panose="02020603050405020304" pitchFamily="18" charset="0"/>
                <a:cs typeface="Times New Roman" panose="02020603050405020304" pitchFamily="18" charset="0"/>
              </a:rPr>
              <a:t>Kaynaklar:</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7544" y="1600200"/>
            <a:ext cx="8298504" cy="4997152"/>
          </a:xfrm>
        </p:spPr>
        <p:txBody>
          <a:bodyPr>
            <a:normAutofit/>
          </a:bodyPr>
          <a:lstStyle/>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Bebek Çocuk ve Ergen İzlem Protokolleri, </a:t>
            </a:r>
            <a:r>
              <a:rPr lang="tr-TR" sz="2000" dirty="0">
                <a:latin typeface="Times New Roman" panose="02020603050405020304" pitchFamily="18" charset="0"/>
                <a:cs typeface="Times New Roman" panose="02020603050405020304" pitchFamily="18" charset="0"/>
              </a:rPr>
              <a:t>T.C. Sağlık </a:t>
            </a:r>
            <a:r>
              <a:rPr lang="tr-TR" sz="2000" dirty="0" smtClean="0">
                <a:latin typeface="Times New Roman" panose="02020603050405020304" pitchFamily="18" charset="0"/>
                <a:cs typeface="Times New Roman" panose="02020603050405020304" pitchFamily="18" charset="0"/>
              </a:rPr>
              <a:t>Bakanlığı, </a:t>
            </a:r>
            <a:r>
              <a:rPr lang="tr-TR" sz="2000" dirty="0">
                <a:latin typeface="Times New Roman" panose="02020603050405020304" pitchFamily="18" charset="0"/>
                <a:cs typeface="Times New Roman" panose="02020603050405020304" pitchFamily="18" charset="0"/>
              </a:rPr>
              <a:t>Halk </a:t>
            </a:r>
            <a:r>
              <a:rPr lang="tr-TR" sz="2000" dirty="0" smtClean="0">
                <a:latin typeface="Times New Roman" panose="02020603050405020304" pitchFamily="18" charset="0"/>
                <a:cs typeface="Times New Roman" panose="02020603050405020304" pitchFamily="18" charset="0"/>
              </a:rPr>
              <a:t>Sağlığı Müdürlüğü, Ankara, 2018</a:t>
            </a: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Hekimliği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Uygulamasında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Önerilen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Periyodik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Sağlık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Muayeneleri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Tarama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Testleri</a:t>
            </a:r>
            <a:r>
              <a:rPr lang="en-US" sz="2000" dirty="0">
                <a:latin typeface="Times New Roman" panose="02020603050405020304" pitchFamily="18" charset="0"/>
                <a:cs typeface="Times New Roman" panose="02020603050405020304" pitchFamily="18" charset="0"/>
              </a:rPr>
              <a:t>, T.C. </a:t>
            </a:r>
            <a:r>
              <a:rPr lang="en-US" sz="2000" dirty="0" err="1">
                <a:latin typeface="Times New Roman" panose="02020603050405020304" pitchFamily="18" charset="0"/>
                <a:cs typeface="Times New Roman" panose="02020603050405020304" pitchFamily="18" charset="0"/>
              </a:rPr>
              <a:t>Sağlık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Bakanlığı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Türkiye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Halk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Sağlığı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Kurumu</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Ankara</a:t>
            </a:r>
            <a:r>
              <a:rPr lang="tr-TR"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2015</a:t>
            </a:r>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Temel Yeni Doğan Bakımı, </a:t>
            </a:r>
            <a:r>
              <a:rPr lang="en-US" sz="2000" dirty="0">
                <a:latin typeface="Times New Roman" panose="02020603050405020304" pitchFamily="18" charset="0"/>
                <a:cs typeface="Times New Roman" panose="02020603050405020304" pitchFamily="18" charset="0"/>
              </a:rPr>
              <a:t>T.C. </a:t>
            </a:r>
            <a:r>
              <a:rPr lang="en-US" sz="2000" dirty="0" err="1">
                <a:latin typeface="Times New Roman" panose="02020603050405020304" pitchFamily="18" charset="0"/>
                <a:cs typeface="Times New Roman" panose="02020603050405020304" pitchFamily="18" charset="0"/>
              </a:rPr>
              <a:t>Sağlık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Bakanlığı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Türkiye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Halk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Sağlığı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Kurumu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Çocuk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Ergen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Sağlığı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Daire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Başkanlığı</a:t>
            </a:r>
            <a:r>
              <a:rPr lang="en-US" sz="2000" dirty="0">
                <a:latin typeface="Times New Roman" panose="02020603050405020304" pitchFamily="18" charset="0"/>
                <a:cs typeface="Times New Roman" panose="02020603050405020304" pitchFamily="18" charset="0"/>
              </a:rPr>
              <a:t> Ankara</a:t>
            </a:r>
            <a:r>
              <a:rPr lang="tr-TR"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2015</a:t>
            </a:r>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Yenidoğan Sarılıklarında Yaklaşım, İzlem ve Tedavi Rehberi, Türk </a:t>
            </a:r>
            <a:r>
              <a:rPr lang="tr-TR" sz="2000" dirty="0" err="1" smtClean="0">
                <a:latin typeface="Times New Roman" panose="02020603050405020304" pitchFamily="18" charset="0"/>
                <a:cs typeface="Times New Roman" panose="02020603050405020304" pitchFamily="18" charset="0"/>
              </a:rPr>
              <a:t>Neonatoloji</a:t>
            </a:r>
            <a:r>
              <a:rPr lang="tr-TR" sz="2000" dirty="0" smtClean="0">
                <a:latin typeface="Times New Roman" panose="02020603050405020304" pitchFamily="18" charset="0"/>
                <a:cs typeface="Times New Roman" panose="02020603050405020304" pitchFamily="18" charset="0"/>
              </a:rPr>
              <a:t> Derneği, </a:t>
            </a:r>
            <a:r>
              <a:rPr lang="tr-TR" sz="2000" dirty="0">
                <a:latin typeface="Times New Roman" panose="02020603050405020304" pitchFamily="18" charset="0"/>
                <a:cs typeface="Times New Roman" panose="02020603050405020304" pitchFamily="18" charset="0"/>
              </a:rPr>
              <a:t>2014</a:t>
            </a:r>
            <a:endParaRPr lang="tr-TR" sz="2000"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542098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3" descr="C:\Users\cumali\Desktop\thank-you-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26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tx1"/>
                </a:solidFill>
                <a:latin typeface="Times New Roman" panose="02020603050405020304" pitchFamily="18" charset="0"/>
                <a:cs typeface="Times New Roman" panose="02020603050405020304" pitchFamily="18" charset="0"/>
              </a:rPr>
              <a:t>Yenidoğan Fizyolojik </a:t>
            </a:r>
            <a:r>
              <a:rPr lang="tr-TR" b="1" dirty="0" smtClean="0">
                <a:solidFill>
                  <a:schemeClr val="tx1"/>
                </a:solidFill>
                <a:latin typeface="Times New Roman" panose="02020603050405020304" pitchFamily="18" charset="0"/>
                <a:cs typeface="Times New Roman" panose="02020603050405020304" pitchFamily="18" charset="0"/>
              </a:rPr>
              <a:t>Özellikleri-1</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612648" y="1600200"/>
            <a:ext cx="8207824" cy="4925144"/>
          </a:xfrm>
        </p:spPr>
        <p:txBody>
          <a:bodyPr>
            <a:normAutofit/>
          </a:bodyPr>
          <a:lstStyle/>
          <a:p>
            <a:pPr algn="just"/>
            <a:r>
              <a:rPr lang="tr-TR" sz="2400" dirty="0">
                <a:latin typeface="Times New Roman" panose="02020603050405020304" pitchFamily="18" charset="0"/>
                <a:cs typeface="Times New Roman" panose="02020603050405020304" pitchFamily="18" charset="0"/>
              </a:rPr>
              <a:t>Normal solunum sayısı </a:t>
            </a:r>
            <a:r>
              <a:rPr lang="tr-TR" sz="2400" dirty="0" smtClean="0">
                <a:latin typeface="Times New Roman" panose="02020603050405020304" pitchFamily="18" charset="0"/>
                <a:cs typeface="Times New Roman" panose="02020603050405020304" pitchFamily="18" charset="0"/>
              </a:rPr>
              <a:t>40-60/</a:t>
            </a:r>
            <a:r>
              <a:rPr lang="tr-TR" sz="2400" dirty="0" err="1" smtClean="0">
                <a:latin typeface="Times New Roman" panose="02020603050405020304" pitchFamily="18" charset="0"/>
                <a:cs typeface="Times New Roman" panose="02020603050405020304" pitchFamily="18" charset="0"/>
              </a:rPr>
              <a:t>dk</a:t>
            </a:r>
            <a:endParaRPr lang="tr-TR" sz="2400" dirty="0" smtClean="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Kalp </a:t>
            </a:r>
            <a:r>
              <a:rPr lang="tr-TR" sz="2400" dirty="0" smtClean="0">
                <a:latin typeface="Times New Roman" panose="02020603050405020304" pitchFamily="18" charset="0"/>
                <a:cs typeface="Times New Roman" panose="02020603050405020304" pitchFamily="18" charset="0"/>
              </a:rPr>
              <a:t>hızı 120-160 atım/</a:t>
            </a:r>
            <a:r>
              <a:rPr lang="tr-TR" sz="2400" dirty="0" err="1" smtClean="0">
                <a:latin typeface="Times New Roman" panose="02020603050405020304" pitchFamily="18" charset="0"/>
                <a:cs typeface="Times New Roman" panose="02020603050405020304" pitchFamily="18" charset="0"/>
              </a:rPr>
              <a:t>dk</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Normal yenidoğanın </a:t>
            </a:r>
            <a:r>
              <a:rPr lang="tr-TR" sz="2400" dirty="0">
                <a:latin typeface="Times New Roman" panose="02020603050405020304" pitchFamily="18" charset="0"/>
                <a:cs typeface="Times New Roman" panose="02020603050405020304" pitchFamily="18" charset="0"/>
              </a:rPr>
              <a:t>vücut ağırlığı 2500-4000 gr </a:t>
            </a:r>
            <a:r>
              <a:rPr lang="tr-TR" sz="2400" dirty="0" smtClean="0">
                <a:latin typeface="Times New Roman" panose="02020603050405020304" pitchFamily="18" charset="0"/>
                <a:cs typeface="Times New Roman" panose="02020603050405020304" pitchFamily="18" charset="0"/>
              </a:rPr>
              <a:t>aralığındadır.</a:t>
            </a:r>
          </a:p>
          <a:p>
            <a:pPr lvl="1" algn="just"/>
            <a:r>
              <a:rPr lang="tr-TR" sz="2400" dirty="0" smtClean="0">
                <a:latin typeface="Times New Roman" panose="02020603050405020304" pitchFamily="18" charset="0"/>
                <a:cs typeface="Times New Roman" panose="02020603050405020304" pitchFamily="18" charset="0"/>
              </a:rPr>
              <a:t>Doğum sonrası ilk </a:t>
            </a:r>
            <a:r>
              <a:rPr lang="tr-TR" sz="2400" dirty="0">
                <a:latin typeface="Times New Roman" panose="02020603050405020304" pitchFamily="18" charset="0"/>
                <a:cs typeface="Times New Roman" panose="02020603050405020304" pitchFamily="18" charset="0"/>
              </a:rPr>
              <a:t>3-5 gün içinde %5-10 ağırlık </a:t>
            </a:r>
            <a:r>
              <a:rPr lang="tr-TR" sz="2400" dirty="0" smtClean="0">
                <a:latin typeface="Times New Roman" panose="02020603050405020304" pitchFamily="18" charset="0"/>
                <a:cs typeface="Times New Roman" panose="02020603050405020304" pitchFamily="18" charset="0"/>
              </a:rPr>
              <a:t>kaybı normaldir.</a:t>
            </a:r>
          </a:p>
          <a:p>
            <a:pPr lvl="1" algn="just"/>
            <a:r>
              <a:rPr lang="tr-TR" sz="2400" dirty="0" smtClean="0">
                <a:latin typeface="Times New Roman" panose="02020603050405020304" pitchFamily="18" charset="0"/>
                <a:cs typeface="Times New Roman" panose="02020603050405020304" pitchFamily="18" charset="0"/>
              </a:rPr>
              <a:t>7-10 gün sonunda kaybedilen ağırlık geri kazanılır.</a:t>
            </a:r>
          </a:p>
          <a:p>
            <a:pPr lvl="1" algn="just"/>
            <a:r>
              <a:rPr lang="tr-TR" sz="2400" dirty="0" smtClean="0">
                <a:latin typeface="Times New Roman" panose="02020603050405020304" pitchFamily="18" charset="0"/>
                <a:cs typeface="Times New Roman" panose="02020603050405020304" pitchFamily="18" charset="0"/>
              </a:rPr>
              <a:t>Daha sonra </a:t>
            </a:r>
            <a:r>
              <a:rPr lang="tr-TR" sz="2400" dirty="0">
                <a:latin typeface="Times New Roman" panose="02020603050405020304" pitchFamily="18" charset="0"/>
                <a:cs typeface="Times New Roman" panose="02020603050405020304" pitchFamily="18" charset="0"/>
              </a:rPr>
              <a:t>günde ortalama 20-30 gr </a:t>
            </a:r>
            <a:r>
              <a:rPr lang="tr-TR" sz="2400" dirty="0" smtClean="0">
                <a:latin typeface="Times New Roman" panose="02020603050405020304" pitchFamily="18" charset="0"/>
                <a:cs typeface="Times New Roman" panose="02020603050405020304" pitchFamily="18" charset="0"/>
              </a:rPr>
              <a:t>vücut ağılığında artış beklenir.</a:t>
            </a:r>
          </a:p>
          <a:p>
            <a:endParaRPr lang="tr-TR" sz="34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tx1"/>
                </a:solidFill>
                <a:latin typeface="Times New Roman" panose="02020603050405020304" pitchFamily="18" charset="0"/>
                <a:cs typeface="Times New Roman" panose="02020603050405020304" pitchFamily="18" charset="0"/>
              </a:rPr>
              <a:t>Yenidoğan Fizyolojik </a:t>
            </a:r>
            <a:r>
              <a:rPr lang="tr-TR" b="1" dirty="0" smtClean="0">
                <a:solidFill>
                  <a:schemeClr val="tx1"/>
                </a:solidFill>
                <a:latin typeface="Times New Roman" panose="02020603050405020304" pitchFamily="18" charset="0"/>
                <a:cs typeface="Times New Roman" panose="02020603050405020304" pitchFamily="18" charset="0"/>
              </a:rPr>
              <a:t>Özellikleri-2</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fontScale="85000" lnSpcReduction="20000"/>
          </a:bodyPr>
          <a:lstStyle/>
          <a:p>
            <a:pPr algn="just"/>
            <a:r>
              <a:rPr lang="tr-TR" sz="2800" dirty="0">
                <a:latin typeface="Times New Roman" panose="02020603050405020304" pitchFamily="18" charset="0"/>
                <a:cs typeface="Times New Roman" panose="02020603050405020304" pitchFamily="18" charset="0"/>
              </a:rPr>
              <a:t>Normal yenidoğanın boyu ortalama </a:t>
            </a:r>
            <a:r>
              <a:rPr lang="tr-TR" sz="2800" dirty="0" smtClean="0">
                <a:latin typeface="Times New Roman" panose="02020603050405020304" pitchFamily="18" charset="0"/>
                <a:cs typeface="Times New Roman" panose="02020603050405020304" pitchFamily="18" charset="0"/>
              </a:rPr>
              <a:t>48-52 cm </a:t>
            </a:r>
            <a:r>
              <a:rPr lang="tr-TR" sz="2800" dirty="0">
                <a:latin typeface="Times New Roman" panose="02020603050405020304" pitchFamily="18" charset="0"/>
                <a:cs typeface="Times New Roman" panose="02020603050405020304" pitchFamily="18" charset="0"/>
              </a:rPr>
              <a:t>uzunluğundadır. </a:t>
            </a:r>
          </a:p>
          <a:p>
            <a:pPr marL="0" indent="0" algn="just">
              <a:buNone/>
            </a:pPr>
            <a:endParaRPr lang="tr-TR" sz="2800" dirty="0">
              <a:latin typeface="Times New Roman" panose="02020603050405020304" pitchFamily="18" charset="0"/>
              <a:cs typeface="Times New Roman" panose="02020603050405020304" pitchFamily="18" charset="0"/>
            </a:endParaRPr>
          </a:p>
          <a:p>
            <a:pPr lvl="1" algn="just"/>
            <a:r>
              <a:rPr lang="tr-TR" sz="2500" dirty="0">
                <a:latin typeface="Times New Roman" panose="02020603050405020304" pitchFamily="18" charset="0"/>
                <a:cs typeface="Times New Roman" panose="02020603050405020304" pitchFamily="18" charset="0"/>
              </a:rPr>
              <a:t>İlk ay yaklaşık 2.5-3.5 cm boy artışı beklenir</a:t>
            </a:r>
            <a:r>
              <a:rPr lang="tr-TR" sz="2500" dirty="0" smtClean="0">
                <a:latin typeface="Times New Roman" panose="02020603050405020304" pitchFamily="18" charset="0"/>
                <a:cs typeface="Times New Roman" panose="02020603050405020304" pitchFamily="18" charset="0"/>
              </a:rPr>
              <a:t>.</a:t>
            </a:r>
          </a:p>
          <a:p>
            <a:pPr algn="just"/>
            <a:endParaRPr lang="tr-TR" sz="2800" dirty="0" smtClean="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Baş çevresi 33-37 </a:t>
            </a:r>
            <a:r>
              <a:rPr lang="tr-TR" sz="2800" dirty="0" smtClean="0">
                <a:latin typeface="Times New Roman" panose="02020603050405020304" pitchFamily="18" charset="0"/>
                <a:cs typeface="Times New Roman" panose="02020603050405020304" pitchFamily="18" charset="0"/>
              </a:rPr>
              <a:t>cm’dir</a:t>
            </a: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Ön fontanel  </a:t>
            </a:r>
            <a:r>
              <a:rPr lang="tr-TR" sz="2800" dirty="0" smtClean="0">
                <a:latin typeface="Times New Roman" panose="02020603050405020304" pitchFamily="18" charset="0"/>
                <a:cs typeface="Times New Roman" panose="02020603050405020304" pitchFamily="18" charset="0"/>
              </a:rPr>
              <a:t>2-3 cm </a:t>
            </a:r>
            <a:r>
              <a:rPr lang="tr-TR" sz="2800" dirty="0">
                <a:latin typeface="Times New Roman" panose="02020603050405020304" pitchFamily="18" charset="0"/>
                <a:cs typeface="Times New Roman" panose="02020603050405020304" pitchFamily="18" charset="0"/>
              </a:rPr>
              <a:t>genişlikte, </a:t>
            </a:r>
            <a:r>
              <a:rPr lang="tr-TR" sz="2800" dirty="0" smtClean="0">
                <a:latin typeface="Times New Roman" panose="02020603050405020304" pitchFamily="18" charset="0"/>
                <a:cs typeface="Times New Roman" panose="02020603050405020304" pitchFamily="18" charset="0"/>
              </a:rPr>
              <a:t>3-4 cm uzunluktadır. Ortalama </a:t>
            </a:r>
            <a:r>
              <a:rPr lang="tr-TR" sz="2800" dirty="0">
                <a:latin typeface="Times New Roman" panose="02020603050405020304" pitchFamily="18" charset="0"/>
                <a:cs typeface="Times New Roman" panose="02020603050405020304" pitchFamily="18" charset="0"/>
              </a:rPr>
              <a:t>1 </a:t>
            </a:r>
            <a:r>
              <a:rPr lang="tr-TR" sz="2800" dirty="0" smtClean="0">
                <a:latin typeface="Times New Roman" panose="02020603050405020304" pitchFamily="18" charset="0"/>
                <a:cs typeface="Times New Roman" panose="02020603050405020304" pitchFamily="18" charset="0"/>
              </a:rPr>
              <a:t>yaşında ön fontanel kapanır</a:t>
            </a:r>
            <a:r>
              <a:rPr lang="tr-TR" sz="2800" dirty="0">
                <a:latin typeface="Times New Roman" panose="02020603050405020304" pitchFamily="18" charset="0"/>
                <a:cs typeface="Times New Roman" panose="02020603050405020304" pitchFamily="18" charset="0"/>
              </a:rPr>
              <a:t>. Üç aydan önce kapanması patolojiktir. </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Arka fontanel 1-2 </a:t>
            </a:r>
            <a:r>
              <a:rPr lang="tr-TR" sz="2800" dirty="0" smtClean="0">
                <a:latin typeface="Times New Roman" panose="02020603050405020304" pitchFamily="18" charset="0"/>
                <a:cs typeface="Times New Roman" panose="02020603050405020304" pitchFamily="18" charset="0"/>
              </a:rPr>
              <a:t>cm kadardır, doğumda kapalı olabilir </a:t>
            </a:r>
            <a:r>
              <a:rPr lang="tr-TR" sz="2800" dirty="0">
                <a:latin typeface="Times New Roman" panose="02020603050405020304" pitchFamily="18" charset="0"/>
                <a:cs typeface="Times New Roman" panose="02020603050405020304" pitchFamily="18" charset="0"/>
              </a:rPr>
              <a:t>veya 6-8 haftada kapanır</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tx1"/>
                </a:solidFill>
                <a:latin typeface="Times New Roman" panose="02020603050405020304" pitchFamily="18" charset="0"/>
                <a:cs typeface="Times New Roman" panose="02020603050405020304" pitchFamily="18" charset="0"/>
              </a:rPr>
              <a:t>Yenidoğan Fizyolojik </a:t>
            </a:r>
            <a:r>
              <a:rPr lang="tr-TR" b="1" dirty="0" smtClean="0">
                <a:solidFill>
                  <a:schemeClr val="tx1"/>
                </a:solidFill>
                <a:latin typeface="Times New Roman" panose="02020603050405020304" pitchFamily="18" charset="0"/>
                <a:cs typeface="Times New Roman" panose="02020603050405020304" pitchFamily="18" charset="0"/>
              </a:rPr>
              <a:t>Özellikleri-3</a:t>
            </a:r>
            <a:endParaRPr lang="tr-TR" dirty="0"/>
          </a:p>
        </p:txBody>
      </p:sp>
      <p:sp>
        <p:nvSpPr>
          <p:cNvPr id="3" name="İçerik Yer Tutucusu 2"/>
          <p:cNvSpPr>
            <a:spLocks noGrp="1"/>
          </p:cNvSpPr>
          <p:nvPr>
            <p:ph sz="quarter" idx="1"/>
          </p:nvPr>
        </p:nvSpPr>
        <p:spPr/>
        <p:txBody>
          <a:bodyPr/>
          <a:lstStyle/>
          <a:p>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Günde </a:t>
            </a:r>
            <a:r>
              <a:rPr lang="tr-TR" sz="2400" dirty="0">
                <a:latin typeface="Times New Roman" panose="02020603050405020304" pitchFamily="18" charset="0"/>
                <a:cs typeface="Times New Roman" panose="02020603050405020304" pitchFamily="18" charset="0"/>
              </a:rPr>
              <a:t>ortalama 12-18 saat uyur, uyku </a:t>
            </a:r>
            <a:r>
              <a:rPr lang="tr-TR" sz="2400" dirty="0" err="1">
                <a:latin typeface="Times New Roman" panose="02020603050405020304" pitchFamily="18" charset="0"/>
                <a:cs typeface="Times New Roman" panose="02020603050405020304" pitchFamily="18" charset="0"/>
              </a:rPr>
              <a:t>paterni</a:t>
            </a:r>
            <a:r>
              <a:rPr lang="tr-TR" sz="2400" dirty="0">
                <a:latin typeface="Times New Roman" panose="02020603050405020304" pitchFamily="18" charset="0"/>
                <a:cs typeface="Times New Roman" panose="02020603050405020304" pitchFamily="18" charset="0"/>
              </a:rPr>
              <a:t> değişkenlik gösterebilir.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İlk idrar çıkışı 12-24 saat içinde olmalıdır.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İlk  dışkılama doğumdan sonraki 48 saat içinde olmalıdır. Dışkının rengi koyu </a:t>
            </a:r>
            <a:r>
              <a:rPr lang="tr-TR" sz="2400" dirty="0" smtClean="0">
                <a:latin typeface="Times New Roman" panose="02020603050405020304" pitchFamily="18" charset="0"/>
                <a:cs typeface="Times New Roman" panose="02020603050405020304" pitchFamily="18" charset="0"/>
              </a:rPr>
              <a:t>yeşil veya </a:t>
            </a:r>
            <a:r>
              <a:rPr lang="tr-TR" sz="2400" dirty="0" err="1" smtClean="0">
                <a:latin typeface="Times New Roman" panose="02020603050405020304" pitchFamily="18" charset="0"/>
                <a:cs typeface="Times New Roman" panose="02020603050405020304" pitchFamily="18" charset="0"/>
              </a:rPr>
              <a:t>siyahdır</a:t>
            </a:r>
            <a:r>
              <a:rPr lang="tr-TR" sz="2400" dirty="0">
                <a:latin typeface="Times New Roman" panose="02020603050405020304" pitchFamily="18"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482442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10327</TotalTime>
  <Words>2211</Words>
  <Application>Microsoft Office PowerPoint</Application>
  <PresentationFormat>Ekran Gösterisi (4:3)</PresentationFormat>
  <Paragraphs>383</Paragraphs>
  <Slides>65</Slides>
  <Notes>0</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Medyan</vt:lpstr>
      <vt:lpstr>SAĞLAM BEBEK, ÇOCUK VE ERGEN BAKIMI</vt:lpstr>
      <vt:lpstr>Sunum Planı</vt:lpstr>
      <vt:lpstr>Amaç</vt:lpstr>
      <vt:lpstr>Hedefler</vt:lpstr>
      <vt:lpstr>PowerPoint Sunusu</vt:lpstr>
      <vt:lpstr>Doğumun Hemen Sonrası </vt:lpstr>
      <vt:lpstr>Yenidoğan Fizyolojik Özellikleri-1</vt:lpstr>
      <vt:lpstr>Yenidoğan Fizyolojik Özellikleri-2</vt:lpstr>
      <vt:lpstr>Yenidoğan Fizyolojik Özellikleri-3</vt:lpstr>
      <vt:lpstr>Yenidoğanın Taburculuğu-1</vt:lpstr>
      <vt:lpstr>Yenidoğanın Taburculuğu-2</vt:lpstr>
      <vt:lpstr>Yenidoğanın Taburculuğu-3</vt:lpstr>
      <vt:lpstr>Yenidoğan Taramaları-1</vt:lpstr>
      <vt:lpstr>Yenidoğan Taramaları-2</vt:lpstr>
      <vt:lpstr>Yenidoğan Taramaları-3</vt:lpstr>
      <vt:lpstr>Yenidoğan Sarılığı-1</vt:lpstr>
      <vt:lpstr>Yenidoğan Sarılığı-2</vt:lpstr>
      <vt:lpstr>Sağlam Çocuk İzlemi</vt:lpstr>
      <vt:lpstr>İlk Hafta İçinde Yenidoğan İzlemi-1</vt:lpstr>
      <vt:lpstr>PowerPoint Sunusu</vt:lpstr>
      <vt:lpstr>PowerPoint Sunusu</vt:lpstr>
      <vt:lpstr>İlk Hafta İçinde Yenidoğan İzlemi-2</vt:lpstr>
      <vt:lpstr>İşitme Değerlendirmesi</vt:lpstr>
      <vt:lpstr>PowerPoint Sunusu</vt:lpstr>
      <vt:lpstr>D Vitamini Desteği</vt:lpstr>
      <vt:lpstr>Lohusa İzlemi</vt:lpstr>
      <vt:lpstr>PowerPoint Sunusu</vt:lpstr>
      <vt:lpstr>15. - 41. Gün ve 2. Ay İzlemleri-1</vt:lpstr>
      <vt:lpstr>15. - 41. Gün ve 2. Ay İzlemleri-2</vt:lpstr>
      <vt:lpstr>PowerPoint Sunusu</vt:lpstr>
      <vt:lpstr>Gelişimsel Kalça Displazisi-1</vt:lpstr>
      <vt:lpstr>PowerPoint Sunusu</vt:lpstr>
      <vt:lpstr>Gelişimsel Kalça Displazisi-3</vt:lpstr>
      <vt:lpstr>PowerPoint Sunusu</vt:lpstr>
      <vt:lpstr>3.-4. Ay İzlemleri</vt:lpstr>
      <vt:lpstr>PowerPoint Sunusu</vt:lpstr>
      <vt:lpstr>Diş Sağlığı Danışmanlığı</vt:lpstr>
      <vt:lpstr>6.-9.-12. Ay İzlemleri</vt:lpstr>
      <vt:lpstr>PowerPoint Sunusu</vt:lpstr>
      <vt:lpstr>13-36 Ay İzlemleri</vt:lpstr>
      <vt:lpstr>PowerPoint Sunusu</vt:lpstr>
      <vt:lpstr>PowerPoint Sunusu</vt:lpstr>
      <vt:lpstr>PowerPoint Sunusu</vt:lpstr>
      <vt:lpstr>Otizm Spektrum Bozukluğu-1</vt:lpstr>
      <vt:lpstr>Otizm Spektrum Bozukluğu-1</vt:lpstr>
      <vt:lpstr>Hiperlipidemi Taraması-1</vt:lpstr>
      <vt:lpstr>Hiperlipidemi Taraması-2</vt:lpstr>
      <vt:lpstr>Hiperlipidemi Taraması-3</vt:lpstr>
      <vt:lpstr>Kan Basıncı Ölçümü-1</vt:lpstr>
      <vt:lpstr>Kan Basıncı Ölçümü-2</vt:lpstr>
      <vt:lpstr>Görme Keskinliği Muayenesi</vt:lpstr>
      <vt:lpstr>Tuvalet Eğitimi</vt:lpstr>
      <vt:lpstr>4-6 Yaş İzlemleri-1</vt:lpstr>
      <vt:lpstr>4-6 Yaş İzlemi-2</vt:lpstr>
      <vt:lpstr>7-9 Yaş İzlemi</vt:lpstr>
      <vt:lpstr>10-21 Yaş İzlemi-1</vt:lpstr>
      <vt:lpstr>10-21 Yaş İzlemi-2</vt:lpstr>
      <vt:lpstr>10-21 Yaş İzlemi-3</vt:lpstr>
      <vt:lpstr>10-21 Yaş İzlemi-4</vt:lpstr>
      <vt:lpstr>PowerPoint Sunusu</vt:lpstr>
      <vt:lpstr>10-21 Yaş İzlemi-6</vt:lpstr>
      <vt:lpstr>PowerPoint Sunusu</vt:lpstr>
      <vt:lpstr>PowerPoint Sunusu</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ADOLESAN SAĞLIĞINA YAKLAŞIM </dc:title>
  <dc:creator>cumali</dc:creator>
  <cp:lastModifiedBy>cumali</cp:lastModifiedBy>
  <cp:revision>225</cp:revision>
  <dcterms:created xsi:type="dcterms:W3CDTF">2019-02-08T20:10:09Z</dcterms:created>
  <dcterms:modified xsi:type="dcterms:W3CDTF">2019-11-11T18:27:52Z</dcterms:modified>
</cp:coreProperties>
</file>